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09" r:id="rId3"/>
    <p:sldId id="29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30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4" r:id="rId35"/>
    <p:sldId id="287" r:id="rId36"/>
    <p:sldId id="288" r:id="rId37"/>
    <p:sldId id="289" r:id="rId38"/>
    <p:sldId id="290" r:id="rId39"/>
    <p:sldId id="307" r:id="rId40"/>
    <p:sldId id="308" r:id="rId41"/>
    <p:sldId id="292" r:id="rId42"/>
    <p:sldId id="293" r:id="rId43"/>
    <p:sldId id="299" r:id="rId44"/>
    <p:sldId id="294" r:id="rId45"/>
    <p:sldId id="295" r:id="rId46"/>
    <p:sldId id="297" r:id="rId47"/>
    <p:sldId id="310" r:id="rId48"/>
    <p:sldId id="300" r:id="rId49"/>
    <p:sldId id="301" r:id="rId50"/>
    <p:sldId id="302" r:id="rId51"/>
    <p:sldId id="303" r:id="rId52"/>
    <p:sldId id="304" r:id="rId5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28" y="-64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254BB-C943-E246-B1F1-AFF6790B1CD0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5677F-C2F9-D24A-A422-C248605EF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96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A313B-B7AC-984D-B92A-E9B6395DCA17}" type="datetimeFigureOut">
              <a:rPr lang="en-US" smtClean="0"/>
              <a:t>2/25/15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44B2C-CD06-4248-90B6-681C9CFE3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6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3F6B-F3C5-4741-94A8-41527CB02DC8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3DF3-6AEA-724C-A562-16683571BEE6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5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E22-E8C3-B342-9FB1-B518ED914366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7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C7B2-4873-8848-AD62-339C7DC84EEE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3DC-B095-9740-86F2-31F3F6A64061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5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2582-2F54-8849-8BF6-8F5C0D5BB81C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0C50-D521-9D43-A74C-0F250DD3A1FF}" type="datetime1">
              <a:rPr lang="en-US" smtClean="0"/>
              <a:t>2/25/15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5AA5-60C3-904A-8FC3-330F2A25FD38}" type="datetime1">
              <a:rPr lang="en-US" smtClean="0"/>
              <a:t>2/25/15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4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FD90-A79C-D34A-9BC2-DBF08A1961A4}" type="datetime1">
              <a:rPr lang="en-US" smtClean="0"/>
              <a:t>2/25/15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D5F5-DC60-FF49-82F7-7B49A3910BB8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7F0D8-8016-C245-892A-475186094BFF}" type="datetime1">
              <a:rPr lang="en-US" smtClean="0"/>
              <a:t>2/25/15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DA1F-BA63-844B-A2C4-DDD3265C69A9}" type="datetime1">
              <a:rPr lang="en-US" smtClean="0"/>
              <a:t>2/25/15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8011-1133-9447-91DC-0E5964FA8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.hmc.edu/NewE80/RocketLaunchLab.html%23Motor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allax.com/catalog/sensors/ga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hyperlink" Target="http://www.physics.udel.edu/~nowak/phys645/555%20timer%20lab_files/555%20timer%20lab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article_counter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key.com/product-search/en?FV=fff4001e,fff80274&amp;mnonly=0&amp;newproducts=0&amp;ColumnSort=1000011&amp;page=1&amp;stock=0&amp;pbfree=0&amp;rohs=0&amp;quantity=1&amp;ptm=0&amp;fid=0&amp;pageSize=25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3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.cc/en/Tutorial/DueSimpleWaveformGenerator" TargetMode="External"/><Relationship Id="rId4" Type="http://schemas.openxmlformats.org/officeDocument/2006/relationships/hyperlink" Target="http://www.analog.com/media/en/technical-documentation/data-sheets/AD983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alvewizard.co.uk/signalgenerator.pdf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ser.com" TargetMode="External"/><Relationship Id="rId4" Type="http://schemas.openxmlformats.org/officeDocument/2006/relationships/hyperlink" Target="http://www.arrow.com" TargetMode="External"/><Relationship Id="rId5" Type="http://schemas.openxmlformats.org/officeDocument/2006/relationships/hyperlink" Target="https://www.sparkfun.com" TargetMode="External"/><Relationship Id="rId6" Type="http://schemas.openxmlformats.org/officeDocument/2006/relationships/hyperlink" Target="https://www.pololu.com" TargetMode="External"/><Relationship Id="rId7" Type="http://schemas.openxmlformats.org/officeDocument/2006/relationships/hyperlink" Target="http://www.parallax.com" TargetMode="External"/><Relationship Id="rId8" Type="http://schemas.openxmlformats.org/officeDocument/2006/relationships/hyperlink" Target="http://sgx.cdistore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key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Sensors and Transducers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E80 Spring 2015</a:t>
            </a:r>
          </a:p>
          <a:p>
            <a:r>
              <a:rPr lang="en-US" dirty="0" smtClean="0"/>
              <a:t>Erik Spjut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66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Altitude from Pressure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22" b="-2862"/>
          <a:stretch/>
        </p:blipFill>
        <p:spPr>
          <a:xfrm>
            <a:off x="2398554" y="1181365"/>
            <a:ext cx="4341630" cy="4505918"/>
          </a:xfrm>
        </p:spPr>
      </p:pic>
      <p:sp>
        <p:nvSpPr>
          <p:cNvPr id="5" name="TextBox 4"/>
          <p:cNvSpPr txBox="1"/>
          <p:nvPr/>
        </p:nvSpPr>
        <p:spPr>
          <a:xfrm>
            <a:off x="6792549" y="4863052"/>
            <a:ext cx="2046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en.wikipedia.org</a:t>
            </a:r>
            <a:r>
              <a:rPr lang="en-US" sz="1000" dirty="0"/>
              <a:t>/wiki/File:Comparison_US_standard_atmosphere_1962.svg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0184" y="1224037"/>
            <a:ext cx="134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 Standard Atmosphere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Troposphere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 dirty="0" smtClean="0"/>
              <a:t>where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400" i="1" dirty="0">
                <a:latin typeface="Century"/>
                <a:cs typeface="Century"/>
              </a:rPr>
              <a:t>h</a:t>
            </a:r>
            <a:r>
              <a:rPr lang="en-US" sz="2400" dirty="0"/>
              <a:t> = </a:t>
            </a:r>
            <a:r>
              <a:rPr lang="en-US" sz="2400" dirty="0" err="1" smtClean="0"/>
              <a:t>geopotential</a:t>
            </a:r>
            <a:r>
              <a:rPr lang="en-US" sz="2400" dirty="0" smtClean="0"/>
              <a:t> altitude </a:t>
            </a:r>
            <a:r>
              <a:rPr lang="en-US" sz="2400" dirty="0"/>
              <a:t>(above sea level) (in meters)</a:t>
            </a:r>
          </a:p>
          <a:p>
            <a:pPr lvl="1">
              <a:lnSpc>
                <a:spcPct val="110000"/>
              </a:lnSpc>
            </a:pPr>
            <a:r>
              <a:rPr lang="en-US" sz="2400" i="1" dirty="0">
                <a:latin typeface="Century"/>
                <a:cs typeface="Century"/>
              </a:rPr>
              <a:t>P</a:t>
            </a:r>
            <a:r>
              <a:rPr lang="en-US" sz="2400" baseline="-25000" dirty="0">
                <a:latin typeface="Century"/>
                <a:cs typeface="Century"/>
              </a:rPr>
              <a:t>0</a:t>
            </a:r>
            <a:r>
              <a:rPr lang="en-US" sz="2400" dirty="0"/>
              <a:t> = standard atmosphere </a:t>
            </a:r>
            <a:r>
              <a:rPr lang="en-US" sz="2400" dirty="0" smtClean="0"/>
              <a:t>pressure = </a:t>
            </a:r>
            <a:r>
              <a:rPr lang="en-US" sz="2400" dirty="0"/>
              <a:t>101325Pa</a:t>
            </a:r>
          </a:p>
          <a:p>
            <a:pPr lvl="1">
              <a:lnSpc>
                <a:spcPct val="110000"/>
              </a:lnSpc>
            </a:pPr>
            <a:r>
              <a:rPr lang="en-US" sz="2400" i="1" dirty="0" smtClean="0">
                <a:latin typeface="Century"/>
                <a:cs typeface="Century"/>
              </a:rPr>
              <a:t>T</a:t>
            </a:r>
            <a:r>
              <a:rPr lang="en-US" sz="2400" baseline="-25000" dirty="0" smtClean="0">
                <a:latin typeface="Century"/>
                <a:cs typeface="Century"/>
              </a:rPr>
              <a:t>0</a:t>
            </a:r>
            <a:r>
              <a:rPr lang="en-US" sz="2400" dirty="0" smtClean="0"/>
              <a:t> </a:t>
            </a:r>
            <a:r>
              <a:rPr lang="en-US" sz="2400" dirty="0"/>
              <a:t>= 288.15K (+</a:t>
            </a:r>
            <a:r>
              <a:rPr lang="en-US" sz="2400" dirty="0" smtClean="0"/>
              <a:t>15</a:t>
            </a:r>
            <a:r>
              <a:rPr lang="en-US" sz="2400" dirty="0" smtClean="0">
                <a:cs typeface="Tahoma" charset="0"/>
              </a:rPr>
              <a:t>°C</a:t>
            </a:r>
            <a:r>
              <a:rPr lang="en-US" sz="2400" dirty="0">
                <a:cs typeface="Tahoma" charset="0"/>
              </a:rPr>
              <a:t>)</a:t>
            </a:r>
            <a:r>
              <a:rPr lang="en-US" sz="2400" dirty="0"/>
              <a:t> </a:t>
            </a:r>
          </a:p>
          <a:p>
            <a:pPr lvl="1">
              <a:lnSpc>
                <a:spcPct val="110000"/>
              </a:lnSpc>
            </a:pPr>
            <a:r>
              <a:rPr lang="en-US" sz="2400" i="1" dirty="0" err="1">
                <a:latin typeface="Century"/>
                <a:cs typeface="Century"/>
              </a:rPr>
              <a:t>dT</a:t>
            </a:r>
            <a:r>
              <a:rPr lang="en-US" sz="2400" dirty="0">
                <a:latin typeface="Century"/>
                <a:cs typeface="Century"/>
              </a:rPr>
              <a:t>/</a:t>
            </a:r>
            <a:r>
              <a:rPr lang="en-US" sz="2400" i="1" dirty="0" smtClean="0">
                <a:latin typeface="Century"/>
                <a:cs typeface="Century"/>
              </a:rPr>
              <a:t>dh </a:t>
            </a:r>
            <a:r>
              <a:rPr lang="en-US" sz="2400" dirty="0" smtClean="0"/>
              <a:t>= –0.0065 </a:t>
            </a:r>
            <a:r>
              <a:rPr lang="en-US" sz="2400" dirty="0"/>
              <a:t>K</a:t>
            </a:r>
            <a:r>
              <a:rPr lang="en-US" sz="2400" dirty="0">
                <a:cs typeface="Tahoma" charset="0"/>
              </a:rPr>
              <a:t>/m: </a:t>
            </a:r>
            <a:r>
              <a:rPr lang="en-US" sz="2400" dirty="0"/>
              <a:t>thermal gradient or standard temperature lapse rate  </a:t>
            </a:r>
          </a:p>
          <a:p>
            <a:pPr lvl="1">
              <a:lnSpc>
                <a:spcPct val="110000"/>
              </a:lnSpc>
            </a:pPr>
            <a:r>
              <a:rPr lang="en-US" sz="2400" i="1" dirty="0">
                <a:latin typeface="Century"/>
                <a:cs typeface="Century"/>
              </a:rPr>
              <a:t>R</a:t>
            </a:r>
            <a:r>
              <a:rPr lang="en-US" sz="2400" dirty="0"/>
              <a:t>  = </a:t>
            </a:r>
            <a:r>
              <a:rPr lang="en-US" sz="2400" dirty="0" smtClean="0"/>
              <a:t>8.31432 Nm/</a:t>
            </a:r>
            <a:r>
              <a:rPr lang="en-US" sz="2400" dirty="0" err="1" smtClean="0"/>
              <a:t>mol</a:t>
            </a:r>
            <a:r>
              <a:rPr lang="en-US" sz="2400" dirty="0" smtClean="0"/>
              <a:t> K (Current NIST value 8.3144621)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400" i="1" dirty="0">
                <a:latin typeface="Century"/>
                <a:cs typeface="Century"/>
              </a:rPr>
              <a:t>g</a:t>
            </a:r>
            <a:r>
              <a:rPr lang="en-US" sz="2400" dirty="0"/>
              <a:t> = </a:t>
            </a:r>
            <a:r>
              <a:rPr lang="en-US" sz="2400" dirty="0" smtClean="0"/>
              <a:t>9.80665 </a:t>
            </a:r>
            <a:r>
              <a:rPr lang="en-US" sz="2400" dirty="0"/>
              <a:t>m/s</a:t>
            </a:r>
            <a:r>
              <a:rPr lang="en-US" sz="2400" dirty="0" smtClean="0"/>
              <a:t>²</a:t>
            </a:r>
          </a:p>
          <a:p>
            <a:pPr lvl="1">
              <a:lnSpc>
                <a:spcPct val="110000"/>
              </a:lnSpc>
            </a:pPr>
            <a:r>
              <a:rPr lang="en-US" sz="2400" i="1" dirty="0" smtClean="0">
                <a:latin typeface="Century"/>
                <a:cs typeface="Century"/>
              </a:rPr>
              <a:t>M</a:t>
            </a:r>
            <a:r>
              <a:rPr lang="en-US" sz="2400" dirty="0" smtClean="0"/>
              <a:t> = 0.0289644 kg/</a:t>
            </a:r>
            <a:r>
              <a:rPr lang="en-US" sz="2400" dirty="0" err="1" smtClean="0"/>
              <a:t>mol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564820"/>
              </p:ext>
            </p:extLst>
          </p:nvPr>
        </p:nvGraphicFramePr>
        <p:xfrm>
          <a:off x="2165351" y="1211792"/>
          <a:ext cx="38227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3" imgW="2184400" imgH="927100" progId="Equation.DSMT4">
                  <p:embed/>
                </p:oleObj>
              </mc:Choice>
              <mc:Fallback>
                <p:oleObj name="Equation" r:id="rId3" imgW="21844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1" y="1211792"/>
                        <a:ext cx="3822700" cy="1622425"/>
                      </a:xfrm>
                      <a:prstGeom prst="rect">
                        <a:avLst/>
                      </a:prstGeom>
                      <a:noFill/>
                      <a:ln w="19050" cmpd="sng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0146" y="5254839"/>
            <a:ext cx="3617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1976 US Standard Atmosphere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9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Pressure Vary With Height?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96939"/>
              </p:ext>
            </p:extLst>
          </p:nvPr>
        </p:nvGraphicFramePr>
        <p:xfrm>
          <a:off x="1683146" y="1361936"/>
          <a:ext cx="5844111" cy="4044945"/>
        </p:xfrm>
        <a:graphic>
          <a:graphicData uri="http://schemas.openxmlformats.org/drawingml/2006/table">
            <a:tbl>
              <a:tblPr/>
              <a:tblGrid>
                <a:gridCol w="1028254"/>
                <a:gridCol w="970583"/>
                <a:gridCol w="1097955"/>
                <a:gridCol w="994272"/>
                <a:gridCol w="1753047"/>
              </a:tblGrid>
              <a:tr h="2645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700" b="0" i="0" u="none" strike="noStrike" dirty="0">
                          <a:effectLst/>
                          <a:latin typeface="Verdana"/>
                        </a:rPr>
                        <a:t>Alt. (m)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700" b="0" i="0" u="none" strike="noStrike" dirty="0">
                          <a:effectLst/>
                          <a:latin typeface="Verdana"/>
                        </a:rPr>
                        <a:t>Alt. (ft)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700" b="0" i="0" u="none" strike="noStrike" dirty="0">
                          <a:effectLst/>
                          <a:latin typeface="Verdana"/>
                        </a:rPr>
                        <a:t>Alt. (mi)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P (Pa)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err="1" smtClean="0">
                          <a:effectLst/>
                          <a:latin typeface="Verdana"/>
                        </a:rPr>
                        <a:t>dP</a:t>
                      </a:r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/</a:t>
                      </a:r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dh </a:t>
                      </a:r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(Pa</a:t>
                      </a:r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/</a:t>
                      </a:r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m)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0.000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101325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-12.01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200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656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0.124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98945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-11.78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400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1312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0.249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96610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-11.56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600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1969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0.373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94321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-11.34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800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2625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0.497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92076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-11.12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1000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3281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0.621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89874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-10.90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1200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3937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0.746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87715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-10.69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1400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4593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0.870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85598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-10.48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1600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5249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0.994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83522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-10.27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1800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5906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1.118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81488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-10.07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2000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6562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1.243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79494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-9.87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2200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7218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1.367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77540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-9.67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2400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7874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1.491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75624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-9.48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3"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2600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8530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>
                          <a:effectLst/>
                          <a:latin typeface="Verdana"/>
                        </a:rPr>
                        <a:t>1.616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 smtClean="0">
                          <a:effectLst/>
                          <a:latin typeface="Verdana"/>
                        </a:rPr>
                        <a:t>73747</a:t>
                      </a:r>
                      <a:endParaRPr lang="en-US" sz="17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b="0" i="0" u="none" strike="noStrike" dirty="0">
                          <a:effectLst/>
                          <a:latin typeface="Verdana"/>
                        </a:rPr>
                        <a:t>-9.29</a:t>
                      </a:r>
                    </a:p>
                  </a:txBody>
                  <a:tcPr marL="12700" marR="12700" marT="10583" marB="0" anchor="b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Flight Height</a:t>
            </a:r>
          </a:p>
        </p:txBody>
      </p:sp>
      <p:pic>
        <p:nvPicPr>
          <p:cNvPr id="6" name="Content Placeholder 5" descr="AerotechArreauxPerformanc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6854"/>
          <a:stretch/>
        </p:blipFill>
        <p:spPr>
          <a:xfrm>
            <a:off x="875257" y="1181364"/>
            <a:ext cx="7400538" cy="453363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 1 Mile AGL Max 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Lucerne Valley at 3000 </a:t>
            </a:r>
            <a:r>
              <a:rPr lang="en-US" dirty="0" err="1" smtClean="0"/>
              <a:t>ft</a:t>
            </a:r>
            <a:r>
              <a:rPr lang="en-US" dirty="0" smtClean="0"/>
              <a:t> MSL, Claremont 1200 </a:t>
            </a:r>
            <a:r>
              <a:rPr lang="en-US" dirty="0" err="1" smtClean="0"/>
              <a:t>ft</a:t>
            </a:r>
            <a:endParaRPr lang="en-US" dirty="0" smtClean="0"/>
          </a:p>
          <a:p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ground</a:t>
            </a:r>
            <a:r>
              <a:rPr lang="en-US" dirty="0" smtClean="0"/>
              <a:t> = 90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apogee</a:t>
            </a:r>
            <a:r>
              <a:rPr lang="en-US" dirty="0" smtClean="0"/>
              <a:t> = 74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Span = </a:t>
            </a:r>
            <a:r>
              <a:rPr lang="en-US" dirty="0" smtClean="0">
                <a:latin typeface="Century"/>
                <a:cs typeface="Century"/>
              </a:rPr>
              <a:t>∆</a:t>
            </a:r>
            <a:r>
              <a:rPr lang="en-US" i="1" dirty="0" smtClean="0">
                <a:latin typeface="Century"/>
                <a:cs typeface="Century"/>
              </a:rPr>
              <a:t>P</a:t>
            </a:r>
            <a:r>
              <a:rPr lang="en-US" dirty="0" smtClean="0"/>
              <a:t> = 16 </a:t>
            </a:r>
            <a:r>
              <a:rPr lang="en-US" dirty="0" err="1" smtClean="0"/>
              <a:t>kPa</a:t>
            </a:r>
            <a:endParaRPr lang="en-US" dirty="0" smtClean="0"/>
          </a:p>
          <a:p>
            <a:r>
              <a:rPr lang="en-US" dirty="0" smtClean="0"/>
              <a:t>Need to allow for Barometric Pressure Changes +7% to –13%</a:t>
            </a:r>
          </a:p>
          <a:p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max</a:t>
            </a:r>
            <a:r>
              <a:rPr lang="en-US" dirty="0" smtClean="0"/>
              <a:t> = MAX(104 </a:t>
            </a:r>
            <a:r>
              <a:rPr lang="en-US" dirty="0" err="1" smtClean="0"/>
              <a:t>kPa</a:t>
            </a:r>
            <a:r>
              <a:rPr lang="en-US" dirty="0" smtClean="0"/>
              <a:t>, 97 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</a:p>
          <a:p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min</a:t>
            </a:r>
            <a:r>
              <a:rPr lang="en-US" dirty="0" smtClean="0"/>
              <a:t> = 64 </a:t>
            </a:r>
            <a:r>
              <a:rPr lang="en-US" dirty="0" err="1" smtClean="0"/>
              <a:t>kPa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MPXA6115AC7U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09" b="3154"/>
          <a:stretch/>
        </p:blipFill>
        <p:spPr>
          <a:xfrm>
            <a:off x="6587368" y="260343"/>
            <a:ext cx="948690" cy="9340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99" y="1198034"/>
            <a:ext cx="7703820" cy="3927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05" y="5125952"/>
            <a:ext cx="2691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Freescale</a:t>
            </a:r>
            <a:r>
              <a:rPr lang="en-US" dirty="0" smtClean="0"/>
              <a:t> Data Sheet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>
                <a:latin typeface="Century"/>
                <a:cs typeface="Century"/>
              </a:rPr>
              <a:t>V</a:t>
            </a:r>
            <a:r>
              <a:rPr lang="en-US" dirty="0" smtClean="0">
                <a:latin typeface="Century"/>
                <a:cs typeface="Century"/>
              </a:rPr>
              <a:t> @ </a:t>
            </a:r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min</a:t>
            </a:r>
            <a:r>
              <a:rPr lang="en-US" dirty="0" smtClean="0"/>
              <a:t>= 0.200 V + (64 </a:t>
            </a:r>
            <a:r>
              <a:rPr lang="en-US" dirty="0" err="1" smtClean="0"/>
              <a:t>kPa</a:t>
            </a:r>
            <a:r>
              <a:rPr lang="en-US" dirty="0" smtClean="0"/>
              <a:t> – 15 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0.045 V/</a:t>
            </a:r>
            <a:r>
              <a:rPr lang="en-US" dirty="0" err="1" smtClean="0"/>
              <a:t>kPa</a:t>
            </a:r>
            <a:r>
              <a:rPr lang="en-US" dirty="0" smtClean="0"/>
              <a:t> = 2.41 V</a:t>
            </a:r>
          </a:p>
          <a:p>
            <a:r>
              <a:rPr lang="en-US" i="1" dirty="0" smtClean="0">
                <a:latin typeface="Century"/>
                <a:cs typeface="Century"/>
              </a:rPr>
              <a:t>V</a:t>
            </a:r>
            <a:r>
              <a:rPr lang="en-US" dirty="0" smtClean="0">
                <a:latin typeface="Century"/>
                <a:cs typeface="Century"/>
              </a:rPr>
              <a:t> @ </a:t>
            </a:r>
            <a:r>
              <a:rPr lang="en-US" i="1" dirty="0" err="1" smtClean="0">
                <a:latin typeface="Century"/>
                <a:cs typeface="Century"/>
              </a:rPr>
              <a:t>P</a:t>
            </a:r>
            <a:r>
              <a:rPr lang="en-US" baseline="-25000" dirty="0" err="1" smtClean="0">
                <a:latin typeface="Century"/>
                <a:cs typeface="Century"/>
              </a:rPr>
              <a:t>max</a:t>
            </a:r>
            <a:r>
              <a:rPr lang="en-US" dirty="0" smtClean="0">
                <a:latin typeface="Century"/>
                <a:cs typeface="Century"/>
              </a:rPr>
              <a:t> </a:t>
            </a:r>
            <a:r>
              <a:rPr lang="en-US" dirty="0" smtClean="0"/>
              <a:t>= 0.200 + (104 </a:t>
            </a:r>
            <a:r>
              <a:rPr lang="en-US" dirty="0" err="1" smtClean="0"/>
              <a:t>kPa</a:t>
            </a:r>
            <a:r>
              <a:rPr lang="en-US" dirty="0" smtClean="0"/>
              <a:t> – 15 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0.045 V/</a:t>
            </a:r>
            <a:r>
              <a:rPr lang="en-US" dirty="0" err="1" smtClean="0"/>
              <a:t>kPa</a:t>
            </a:r>
            <a:r>
              <a:rPr lang="en-US" dirty="0" smtClean="0"/>
              <a:t> = 4.21 V</a:t>
            </a:r>
          </a:p>
          <a:p>
            <a:r>
              <a:rPr lang="en-US" dirty="0" smtClean="0"/>
              <a:t>Accuracy (</a:t>
            </a:r>
            <a:r>
              <a:rPr lang="en-US" dirty="0" err="1" smtClean="0"/>
              <a:t>Uncalibrated</a:t>
            </a:r>
            <a:r>
              <a:rPr lang="en-US" dirty="0" smtClean="0"/>
              <a:t>) ±1.5% </a:t>
            </a:r>
            <a:r>
              <a:rPr lang="en-US" i="1" dirty="0" smtClean="0">
                <a:latin typeface="Century"/>
                <a:cs typeface="Century"/>
              </a:rPr>
              <a:t>V</a:t>
            </a:r>
            <a:r>
              <a:rPr lang="en-US" baseline="-25000" dirty="0" smtClean="0">
                <a:latin typeface="Century"/>
                <a:cs typeface="Century"/>
              </a:rPr>
              <a:t>FS</a:t>
            </a:r>
            <a:r>
              <a:rPr lang="en-US" dirty="0" smtClean="0"/>
              <a:t> = ±1.5%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 smtClean="0"/>
              <a:t>4.7 V = ±0.071 V = ±1.57 </a:t>
            </a:r>
            <a:r>
              <a:rPr lang="en-US" dirty="0" err="1" smtClean="0"/>
              <a:t>kPa</a:t>
            </a:r>
            <a:r>
              <a:rPr lang="en-US" dirty="0" smtClean="0"/>
              <a:t> = ±157 m</a:t>
            </a:r>
          </a:p>
          <a:p>
            <a:r>
              <a:rPr lang="en-US" i="1" dirty="0" smtClean="0">
                <a:latin typeface="Century"/>
                <a:cs typeface="Century"/>
              </a:rPr>
              <a:t>t</a:t>
            </a:r>
            <a:r>
              <a:rPr lang="en-US" baseline="-25000" dirty="0" smtClean="0">
                <a:latin typeface="Century"/>
                <a:cs typeface="Century"/>
              </a:rPr>
              <a:t>R10%-90%</a:t>
            </a:r>
            <a:r>
              <a:rPr lang="en-US" dirty="0" smtClean="0">
                <a:latin typeface="Century"/>
                <a:cs typeface="Century"/>
              </a:rPr>
              <a:t> </a:t>
            </a:r>
            <a:r>
              <a:rPr lang="en-US" dirty="0" smtClean="0"/>
              <a:t>= 1.0 </a:t>
            </a:r>
            <a:r>
              <a:rPr lang="en-US" dirty="0" err="1" smtClean="0"/>
              <a:t>ms</a:t>
            </a:r>
            <a:r>
              <a:rPr lang="en-US" dirty="0" smtClean="0"/>
              <a:t>, </a:t>
            </a:r>
            <a:r>
              <a:rPr lang="en-US" i="1" dirty="0" err="1" smtClean="0">
                <a:latin typeface="Century"/>
                <a:cs typeface="Century"/>
              </a:rPr>
              <a:t>τ</a:t>
            </a:r>
            <a:r>
              <a:rPr lang="en-US" dirty="0" smtClean="0"/>
              <a:t> = </a:t>
            </a:r>
            <a:r>
              <a:rPr lang="en-US" i="1" dirty="0" smtClean="0">
                <a:latin typeface="Century"/>
                <a:cs typeface="Century"/>
              </a:rPr>
              <a:t>t</a:t>
            </a:r>
            <a:r>
              <a:rPr lang="en-US" baseline="-25000" dirty="0" smtClean="0">
                <a:latin typeface="Century"/>
                <a:cs typeface="Century"/>
              </a:rPr>
              <a:t>R10%-90%</a:t>
            </a:r>
            <a:r>
              <a:rPr lang="en-US" dirty="0" smtClean="0">
                <a:latin typeface="Century"/>
                <a:cs typeface="Century"/>
              </a:rPr>
              <a:t>/</a:t>
            </a:r>
            <a:r>
              <a:rPr lang="en-US" dirty="0" err="1" smtClean="0">
                <a:latin typeface="Century"/>
                <a:cs typeface="Century"/>
              </a:rPr>
              <a:t>ln</a:t>
            </a:r>
            <a:r>
              <a:rPr lang="en-US" dirty="0" smtClean="0">
                <a:latin typeface="Century"/>
                <a:cs typeface="Century"/>
              </a:rPr>
              <a:t>(9) </a:t>
            </a:r>
            <a:r>
              <a:rPr lang="en-US" dirty="0" smtClean="0"/>
              <a:t>= 0.46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Impedance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drive circuit with 0.5 mA at 4.7 V</a:t>
            </a:r>
          </a:p>
          <a:p>
            <a:r>
              <a:rPr lang="en-US" dirty="0" smtClean="0"/>
              <a:t>Impedance of driven circuit = </a:t>
            </a:r>
            <a:r>
              <a:rPr lang="en-US" i="1" dirty="0" smtClean="0">
                <a:latin typeface="Century"/>
                <a:cs typeface="Century"/>
              </a:rPr>
              <a:t>V</a:t>
            </a:r>
            <a:r>
              <a:rPr lang="en-US" dirty="0" smtClean="0">
                <a:latin typeface="Century"/>
                <a:cs typeface="Century"/>
              </a:rPr>
              <a:t>/</a:t>
            </a:r>
            <a:r>
              <a:rPr lang="en-US" i="1" dirty="0" smtClean="0">
                <a:latin typeface="Century"/>
                <a:cs typeface="Century"/>
              </a:rPr>
              <a:t>I</a:t>
            </a:r>
            <a:r>
              <a:rPr lang="en-US" dirty="0" smtClean="0"/>
              <a:t> = 4.7 V/0.0005 A = 9400 </a:t>
            </a:r>
            <a:r>
              <a:rPr lang="en-US" dirty="0" err="1" smtClean="0"/>
              <a:t>Ω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Actual output impedance determined empirically. How?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 on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Logger</a:t>
            </a:r>
          </a:p>
          <a:p>
            <a:pPr lvl="1"/>
            <a:r>
              <a:rPr lang="en-US" dirty="0" smtClean="0"/>
              <a:t>0 V to 3.3 V</a:t>
            </a:r>
          </a:p>
          <a:p>
            <a:pPr lvl="1"/>
            <a:r>
              <a:rPr lang="en-US" dirty="0" smtClean="0"/>
              <a:t>Input Impedance ~2200 </a:t>
            </a:r>
            <a:r>
              <a:rPr lang="en-US" dirty="0" err="1" smtClean="0"/>
              <a:t>Ω</a:t>
            </a:r>
            <a:endParaRPr lang="en-US" dirty="0" smtClean="0"/>
          </a:p>
          <a:p>
            <a:pPr lvl="1"/>
            <a:r>
              <a:rPr lang="en-US" dirty="0" smtClean="0"/>
              <a:t>16 bit, 1 LSB = 3.3 V/2</a:t>
            </a:r>
            <a:r>
              <a:rPr lang="en-US" baseline="30000" dirty="0" smtClean="0"/>
              <a:t>16</a:t>
            </a:r>
            <a:r>
              <a:rPr lang="en-US" dirty="0" smtClean="0"/>
              <a:t> = 50 µV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gain so </a:t>
            </a:r>
            <a:r>
              <a:rPr lang="en-US" i="1" dirty="0" err="1" smtClean="0">
                <a:latin typeface="Century"/>
                <a:cs typeface="Century"/>
              </a:rPr>
              <a:t>V</a:t>
            </a:r>
            <a:r>
              <a:rPr lang="en-US" baseline="-25000" dirty="0" err="1" smtClean="0">
                <a:latin typeface="Century"/>
                <a:cs typeface="Century"/>
              </a:rPr>
              <a:t>max</a:t>
            </a:r>
            <a:r>
              <a:rPr lang="en-US" dirty="0" smtClean="0"/>
              <a:t> = 3.3 V</a:t>
            </a:r>
          </a:p>
          <a:p>
            <a:pPr lvl="1"/>
            <a:r>
              <a:rPr lang="en-US" dirty="0" smtClean="0"/>
              <a:t>1 LSB = 50 µV = 0.16 m = 6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gain and offset so </a:t>
            </a:r>
            <a:r>
              <a:rPr lang="en-US" i="1" dirty="0" err="1" smtClean="0">
                <a:latin typeface="Century"/>
                <a:cs typeface="Century"/>
              </a:rPr>
              <a:t>V</a:t>
            </a:r>
            <a:r>
              <a:rPr lang="en-US" baseline="-25000" dirty="0" err="1" smtClean="0">
                <a:latin typeface="Century"/>
                <a:cs typeface="Century"/>
              </a:rPr>
              <a:t>min</a:t>
            </a:r>
            <a:r>
              <a:rPr lang="en-US" dirty="0" smtClean="0"/>
              <a:t> = 0 V &amp; </a:t>
            </a:r>
            <a:r>
              <a:rPr lang="en-US" i="1" dirty="0" err="1" smtClean="0">
                <a:latin typeface="Century"/>
                <a:cs typeface="Century"/>
              </a:rPr>
              <a:t>V</a:t>
            </a:r>
            <a:r>
              <a:rPr lang="en-US" baseline="-25000" dirty="0" err="1" smtClean="0">
                <a:latin typeface="Century"/>
                <a:cs typeface="Century"/>
              </a:rPr>
              <a:t>max</a:t>
            </a:r>
            <a:r>
              <a:rPr lang="en-US" dirty="0" smtClean="0"/>
              <a:t> = 3.3 V</a:t>
            </a:r>
          </a:p>
          <a:p>
            <a:pPr lvl="1"/>
            <a:r>
              <a:rPr lang="en-US" dirty="0" smtClean="0"/>
              <a:t>1 LSB = 50 µV = 0.06 m = 2.4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9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need a buffer amp? How would you know?</a:t>
            </a:r>
          </a:p>
          <a:p>
            <a:r>
              <a:rPr lang="en-US" dirty="0" smtClean="0"/>
              <a:t>How do you change the gain?</a:t>
            </a:r>
          </a:p>
          <a:p>
            <a:r>
              <a:rPr lang="en-US" dirty="0" smtClean="0"/>
              <a:t>How do you change the gain and offset?</a:t>
            </a:r>
          </a:p>
          <a:p>
            <a:r>
              <a:rPr lang="en-US" dirty="0" smtClean="0"/>
              <a:t>What about aliasing?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Motors Will You Fly?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Motor Lottery/Draft at 9:35 AM on Tuesday, 10 MAR 2015.</a:t>
            </a:r>
          </a:p>
          <a:p>
            <a:r>
              <a:rPr lang="en-US" dirty="0"/>
              <a:t>List on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://www.eng.hmc.edu/NewE80/RocketLaunchLab.html#</a:t>
            </a:r>
            <a:r>
              <a:rPr lang="en-US" dirty="0" smtClean="0">
                <a:hlinkClick r:id="rId2"/>
              </a:rPr>
              <a:t>Motors</a:t>
            </a:r>
            <a:endParaRPr lang="en-US" dirty="0" smtClean="0"/>
          </a:p>
          <a:p>
            <a:r>
              <a:rPr lang="en-US" dirty="0" smtClean="0"/>
              <a:t>Those with </a:t>
            </a:r>
            <a:r>
              <a:rPr lang="en-US" dirty="0"/>
              <a:t>* require an extra-long motor mount and MUST be reinforced with a layer of </a:t>
            </a:r>
            <a:r>
              <a:rPr lang="en-US" dirty="0" smtClean="0"/>
              <a:t>fiberglass.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Single-Sided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logger expects 0 V to 3.3 V signals</a:t>
            </a:r>
          </a:p>
          <a:p>
            <a:r>
              <a:rPr lang="en-US" dirty="0" smtClean="0"/>
              <a:t>Classical op-amp circuit power ±15 V</a:t>
            </a:r>
          </a:p>
          <a:p>
            <a:r>
              <a:rPr lang="en-US" dirty="0" smtClean="0"/>
              <a:t>Low-voltage op-amp circuit power</a:t>
            </a:r>
          </a:p>
          <a:p>
            <a:pPr lvl="1"/>
            <a:r>
              <a:rPr lang="en-US" dirty="0" smtClean="0"/>
              <a:t>±1.4 V to ±3 V</a:t>
            </a:r>
          </a:p>
          <a:p>
            <a:pPr lvl="1"/>
            <a:r>
              <a:rPr lang="en-US" dirty="0" smtClean="0"/>
              <a:t>0-to-2.8 V to 0-to-6 V</a:t>
            </a:r>
          </a:p>
          <a:p>
            <a:r>
              <a:rPr lang="en-US" dirty="0" smtClean="0"/>
              <a:t>Signal offset</a:t>
            </a:r>
          </a:p>
          <a:p>
            <a:r>
              <a:rPr lang="en-US" dirty="0" smtClean="0"/>
              <a:t>Reference offset</a:t>
            </a:r>
          </a:p>
          <a:p>
            <a:r>
              <a:rPr lang="en-US" dirty="0" smtClean="0"/>
              <a:t>Virtual 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6631" y="981821"/>
            <a:ext cx="383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(Will visit again under Flight Hardware)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9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Amps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r="-85623"/>
          <a:stretch/>
        </p:blipFill>
        <p:spPr>
          <a:xfrm>
            <a:off x="457200" y="1333500"/>
            <a:ext cx="6789310" cy="3733800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93363"/>
              </p:ext>
            </p:extLst>
          </p:nvPr>
        </p:nvGraphicFramePr>
        <p:xfrm>
          <a:off x="4201570" y="3767666"/>
          <a:ext cx="41529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4" imgW="4152900" imgH="1079500" progId="Equation.DSMT4">
                  <p:embed/>
                </p:oleObj>
              </mc:Choice>
              <mc:Fallback>
                <p:oleObj name="Equation" r:id="rId4" imgW="41529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1570" y="3767666"/>
                        <a:ext cx="41529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627305"/>
              </p:ext>
            </p:extLst>
          </p:nvPr>
        </p:nvGraphicFramePr>
        <p:xfrm>
          <a:off x="4201570" y="2037291"/>
          <a:ext cx="2222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6" imgW="2222500" imgH="1079500" progId="Equation.DSMT4">
                  <p:embed/>
                </p:oleObj>
              </mc:Choice>
              <mc:Fallback>
                <p:oleObj name="Equation" r:id="rId6" imgW="22225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1570" y="2037291"/>
                        <a:ext cx="2222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2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Non-Inverting Amps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96009"/>
          <a:stretch/>
        </p:blipFill>
        <p:spPr>
          <a:xfrm>
            <a:off x="457201" y="1333500"/>
            <a:ext cx="7343477" cy="4038600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531827"/>
              </p:ext>
            </p:extLst>
          </p:nvPr>
        </p:nvGraphicFramePr>
        <p:xfrm>
          <a:off x="4508354" y="1903677"/>
          <a:ext cx="2413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4" imgW="2413000" imgH="1079500" progId="Equation.DSMT4">
                  <p:embed/>
                </p:oleObj>
              </mc:Choice>
              <mc:Fallback>
                <p:oleObj name="Equation" r:id="rId4" imgW="24130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354" y="1903677"/>
                        <a:ext cx="2413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486172"/>
              </p:ext>
            </p:extLst>
          </p:nvPr>
        </p:nvGraphicFramePr>
        <p:xfrm>
          <a:off x="4508354" y="3734593"/>
          <a:ext cx="3937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6" imgW="3937000" imgH="1079500" progId="Equation.DSMT4">
                  <p:embed/>
                </p:oleObj>
              </mc:Choice>
              <mc:Fallback>
                <p:oleObj name="Equation" r:id="rId6" imgW="39370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354" y="3734593"/>
                        <a:ext cx="3937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0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do Single Sided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Differential Amplifier?</a:t>
            </a:r>
          </a:p>
          <a:p>
            <a:r>
              <a:rPr lang="en-US" dirty="0" smtClean="0"/>
              <a:t>Integrator?</a:t>
            </a:r>
          </a:p>
          <a:p>
            <a:r>
              <a:rPr lang="en-US" dirty="0" err="1" smtClean="0"/>
              <a:t>Transimpedance</a:t>
            </a:r>
            <a:r>
              <a:rPr lang="en-US" dirty="0" smtClean="0"/>
              <a:t> Amplifier?</a:t>
            </a:r>
          </a:p>
          <a:p>
            <a:r>
              <a:rPr lang="en-US" dirty="0" err="1" smtClean="0"/>
              <a:t>Sallen</a:t>
            </a:r>
            <a:r>
              <a:rPr lang="en-US" dirty="0" smtClean="0"/>
              <a:t>-Key Filter?</a:t>
            </a:r>
          </a:p>
          <a:p>
            <a:r>
              <a:rPr lang="en-US" dirty="0" smtClean="0"/>
              <a:t>Bipolar sensor like piezoelectric vibration?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Gas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MQ-2 CH</a:t>
            </a:r>
            <a:r>
              <a:rPr lang="en-US" baseline="-25000" dirty="0" smtClean="0"/>
              <a:t>4</a:t>
            </a:r>
            <a:r>
              <a:rPr lang="en-US" dirty="0" smtClean="0"/>
              <a:t> Gas Sensor (</a:t>
            </a:r>
            <a:r>
              <a:rPr lang="en-US" dirty="0" err="1" smtClean="0"/>
              <a:t>Digikey</a:t>
            </a:r>
            <a:r>
              <a:rPr lang="en-US" dirty="0" smtClean="0"/>
              <a:t>, Parallax, or </a:t>
            </a:r>
            <a:r>
              <a:rPr lang="en-US" dirty="0" err="1" smtClean="0"/>
              <a:t>Pololu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47" y="2282752"/>
            <a:ext cx="6616319" cy="32369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8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Specs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" r="-1908"/>
          <a:stretch/>
        </p:blipFill>
        <p:spPr>
          <a:xfrm>
            <a:off x="2125159" y="1333500"/>
            <a:ext cx="4886276" cy="15316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83" y="3020678"/>
            <a:ext cx="7641336" cy="23075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92" y="1181365"/>
            <a:ext cx="4867148" cy="44927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V @ 800 </a:t>
            </a:r>
            <a:r>
              <a:rPr lang="en-US" dirty="0" err="1" smtClean="0"/>
              <a:t>mW</a:t>
            </a:r>
            <a:r>
              <a:rPr lang="en-US" dirty="0" smtClean="0"/>
              <a:t> = 160 mA.</a:t>
            </a:r>
          </a:p>
          <a:p>
            <a:r>
              <a:rPr lang="en-US" dirty="0" smtClean="0"/>
              <a:t>5 V @ 33 </a:t>
            </a:r>
            <a:r>
              <a:rPr lang="en-US" dirty="0" err="1" smtClean="0"/>
              <a:t>Ω</a:t>
            </a:r>
            <a:r>
              <a:rPr lang="en-US" dirty="0" smtClean="0"/>
              <a:t> = 150 mA.</a:t>
            </a:r>
          </a:p>
          <a:p>
            <a:r>
              <a:rPr lang="en-US" dirty="0" smtClean="0"/>
              <a:t>Standard 9 V battery is ~250 </a:t>
            </a:r>
            <a:r>
              <a:rPr lang="en-US" dirty="0" err="1" smtClean="0"/>
              <a:t>mAh</a:t>
            </a:r>
            <a:endParaRPr lang="en-US" dirty="0" smtClean="0"/>
          </a:p>
          <a:p>
            <a:pPr lvl="1"/>
            <a:r>
              <a:rPr lang="en-US" dirty="0" smtClean="0"/>
              <a:t>Would last about 1 ½ hours</a:t>
            </a:r>
          </a:p>
          <a:p>
            <a:pPr lvl="1"/>
            <a:r>
              <a:rPr lang="en-US" dirty="0" smtClean="0"/>
              <a:t>Separate battery for sensor and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Conditioning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Must get air to sensor.</a:t>
            </a:r>
          </a:p>
          <a:p>
            <a:r>
              <a:rPr lang="en-US" dirty="0" smtClean="0"/>
              <a:t>Resistance changes with gas concentration.</a:t>
            </a:r>
          </a:p>
          <a:p>
            <a:r>
              <a:rPr lang="en-US" dirty="0" smtClean="0"/>
              <a:t>Designed to work in voltage divider.</a:t>
            </a:r>
          </a:p>
          <a:p>
            <a:r>
              <a:rPr lang="en-US" dirty="0" smtClean="0"/>
              <a:t>Need R in range of approx. 3 </a:t>
            </a:r>
            <a:r>
              <a:rPr lang="en-US" dirty="0" err="1" smtClean="0"/>
              <a:t>kΩ</a:t>
            </a:r>
            <a:r>
              <a:rPr lang="en-US" dirty="0" smtClean="0"/>
              <a:t> to 30 </a:t>
            </a:r>
            <a:r>
              <a:rPr lang="en-US" dirty="0" err="1" smtClean="0"/>
              <a:t>kΩ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Need buffer amp.</a:t>
            </a:r>
          </a:p>
          <a:p>
            <a:r>
              <a:rPr lang="en-US" dirty="0" smtClean="0"/>
              <a:t>What is time constant?</a:t>
            </a:r>
          </a:p>
          <a:p>
            <a:r>
              <a:rPr lang="en-US" dirty="0">
                <a:hlinkClick r:id="rId2"/>
              </a:rPr>
              <a:t>http://www.parallax.com/catalog/sensors/</a:t>
            </a:r>
            <a:r>
              <a:rPr lang="en-US" dirty="0" smtClean="0">
                <a:hlinkClick r:id="rId2"/>
              </a:rPr>
              <a:t>gas</a:t>
            </a:r>
            <a:r>
              <a:rPr lang="en-US" dirty="0" smtClean="0"/>
              <a:t> for more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Particle Sensor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642" r="1642"/>
          <a:stretch>
            <a:fillRect/>
          </a:stretch>
        </p:blipFill>
        <p:spPr>
          <a:xfrm>
            <a:off x="954135" y="1333500"/>
            <a:ext cx="6835452" cy="3759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288" y="1037460"/>
            <a:ext cx="2157984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Scientific &amp; Engineering Measurements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Measurements</a:t>
            </a:r>
          </a:p>
          <a:p>
            <a:pPr lvl="1"/>
            <a:r>
              <a:rPr lang="en-US" dirty="0" smtClean="0"/>
              <a:t>What you measure </a:t>
            </a:r>
            <a:r>
              <a:rPr lang="en-US" i="1" dirty="0" smtClean="0">
                <a:latin typeface="Book Antiqua"/>
                <a:cs typeface="Book Antiqua"/>
              </a:rPr>
              <a:t>with</a:t>
            </a:r>
            <a:r>
              <a:rPr lang="en-US" dirty="0" smtClean="0"/>
              <a:t> a rocket.</a:t>
            </a:r>
          </a:p>
          <a:p>
            <a:pPr lvl="1"/>
            <a:r>
              <a:rPr lang="en-US" dirty="0" smtClean="0"/>
              <a:t>What are examples?</a:t>
            </a:r>
          </a:p>
          <a:p>
            <a:r>
              <a:rPr lang="en-US" dirty="0" smtClean="0"/>
              <a:t>Engineering Measurements</a:t>
            </a:r>
          </a:p>
          <a:p>
            <a:pPr lvl="1"/>
            <a:r>
              <a:rPr lang="en-US" dirty="0" smtClean="0"/>
              <a:t>What you measure </a:t>
            </a:r>
            <a:r>
              <a:rPr lang="en-US" i="1" dirty="0" smtClean="0">
                <a:latin typeface="Book Antiqua"/>
                <a:cs typeface="Book Antiqua"/>
              </a:rPr>
              <a:t>about</a:t>
            </a:r>
            <a:r>
              <a:rPr lang="en-US" dirty="0" smtClean="0"/>
              <a:t> a rocket.</a:t>
            </a:r>
          </a:p>
          <a:p>
            <a:pPr lvl="1"/>
            <a:r>
              <a:rPr lang="en-US" dirty="0" smtClean="0"/>
              <a:t>What are examples?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4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&amp; Reading Circuits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9" r="-6910"/>
          <a:stretch/>
        </p:blipFill>
        <p:spPr>
          <a:xfrm>
            <a:off x="1550042" y="1381378"/>
            <a:ext cx="5978639" cy="2105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043" y="3804502"/>
            <a:ext cx="3830232" cy="14490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0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&amp; Caution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40" y="1181365"/>
            <a:ext cx="4489577" cy="3628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69" y="4809374"/>
            <a:ext cx="7556754" cy="7043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8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78" r="-10554"/>
          <a:stretch/>
        </p:blipFill>
        <p:spPr>
          <a:xfrm>
            <a:off x="1206561" y="1028658"/>
            <a:ext cx="2445608" cy="628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55" y="1181365"/>
            <a:ext cx="982091" cy="286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14" y="1580312"/>
            <a:ext cx="3611245" cy="2393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259" y="1657308"/>
            <a:ext cx="4149090" cy="13030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4899" y="2976104"/>
            <a:ext cx="165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must be ≥ 0.5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04" y="4409503"/>
            <a:ext cx="88665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</a:t>
            </a: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://www.physics.udel.edu/~nowak/phys645/555%20timer%20lab_files/555%20timer%</a:t>
            </a:r>
            <a:r>
              <a:rPr lang="en-US" sz="1600" dirty="0" smtClean="0">
                <a:hlinkClick r:id="rId6"/>
              </a:rPr>
              <a:t>20lab.pdf</a:t>
            </a:r>
            <a:endParaRPr lang="en-US" sz="1600" dirty="0"/>
          </a:p>
          <a:p>
            <a:r>
              <a:rPr lang="en-US" sz="1600" dirty="0" smtClean="0"/>
              <a:t>for alternate duty cycle control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561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 Width 0.32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Minimum 1 point</a:t>
            </a:r>
          </a:p>
          <a:p>
            <a:r>
              <a:rPr lang="en-US" dirty="0" smtClean="0"/>
              <a:t>Best 10 points</a:t>
            </a:r>
          </a:p>
          <a:p>
            <a:r>
              <a:rPr lang="en-US" dirty="0" smtClean="0"/>
              <a:t>Sample rate = 10/0.32 </a:t>
            </a:r>
            <a:r>
              <a:rPr lang="en-US" dirty="0" err="1" smtClean="0"/>
              <a:t>ms</a:t>
            </a:r>
            <a:r>
              <a:rPr lang="en-US" dirty="0" smtClean="0"/>
              <a:t> = 31.25 </a:t>
            </a:r>
            <a:r>
              <a:rPr lang="en-US" dirty="0" err="1" smtClean="0"/>
              <a:t>kSPS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Could You Do Better?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IRED and Driver</a:t>
            </a:r>
          </a:p>
          <a:p>
            <a:r>
              <a:rPr lang="en-US" dirty="0" smtClean="0"/>
              <a:t>Photodiode &amp; Reading Circuit</a:t>
            </a:r>
          </a:p>
          <a:p>
            <a:r>
              <a:rPr lang="en-US" dirty="0" smtClean="0"/>
              <a:t>Mechanical &amp; Optical Chamber</a:t>
            </a:r>
          </a:p>
          <a:p>
            <a:r>
              <a:rPr lang="en-US" dirty="0"/>
              <a:t>Start at </a:t>
            </a:r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Particle_counter</a:t>
            </a:r>
            <a:r>
              <a:rPr lang="en-US" dirty="0" smtClean="0"/>
              <a:t> for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 out </a:t>
            </a:r>
            <a:r>
              <a:rPr lang="en-US" dirty="0" err="1" smtClean="0"/>
              <a:t>Digikey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http://www.digikey.com/product-search/en?FV=fff4001e%2Cfff80274&amp;mnonly=0&amp;newproducts=0&amp;ColumnSort=1000011&amp;page=1&amp;stock=0&amp;pbfree=0&amp;rohs=0&amp;quantity=1&amp;ptm=0&amp;fid=0&amp;pageSize=</a:t>
            </a:r>
            <a:r>
              <a:rPr lang="en-US" dirty="0" smtClean="0">
                <a:hlinkClick r:id="rId2"/>
              </a:rPr>
              <a:t>25</a:t>
            </a:r>
            <a:endParaRPr lang="en-US" dirty="0" smtClean="0"/>
          </a:p>
          <a:p>
            <a:r>
              <a:rPr lang="en-US" dirty="0" smtClean="0"/>
              <a:t>Digital, I</a:t>
            </a:r>
            <a:r>
              <a:rPr lang="en-US" baseline="30000" dirty="0" smtClean="0"/>
              <a:t>2</a:t>
            </a:r>
            <a:r>
              <a:rPr lang="en-US" dirty="0" smtClean="0"/>
              <a:t>C – 18 s response time</a:t>
            </a:r>
          </a:p>
          <a:p>
            <a:r>
              <a:rPr lang="en-US" dirty="0" smtClean="0"/>
              <a:t>Capacitive – 15 s, 5 s response time</a:t>
            </a:r>
          </a:p>
          <a:p>
            <a:r>
              <a:rPr lang="en-US" dirty="0" smtClean="0"/>
              <a:t>Linear Voltage – 5 s response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0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Digital,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microcontroller</a:t>
            </a:r>
            <a:r>
              <a:rPr lang="en-US" dirty="0"/>
              <a:t>, e.g., </a:t>
            </a:r>
            <a:r>
              <a:rPr lang="en-US" dirty="0" err="1"/>
              <a:t>Arduino</a:t>
            </a:r>
            <a:r>
              <a:rPr lang="en-US" dirty="0"/>
              <a:t> Pro Mini 328 - 3.3V/</a:t>
            </a:r>
            <a:r>
              <a:rPr lang="en-US" dirty="0" smtClean="0"/>
              <a:t>8MHz &lt;</a:t>
            </a:r>
            <a:r>
              <a:rPr lang="en-US" dirty="0" err="1" smtClean="0"/>
              <a:t>Sparkfun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Power separately from data logger</a:t>
            </a:r>
          </a:p>
          <a:p>
            <a:r>
              <a:rPr lang="en-US" dirty="0" smtClean="0"/>
              <a:t>Must synchronize</a:t>
            </a:r>
          </a:p>
          <a:p>
            <a:r>
              <a:rPr lang="en-US" dirty="0" smtClean="0"/>
              <a:t>Must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measure capacitance?</a:t>
            </a:r>
          </a:p>
          <a:p>
            <a:pPr lvl="1"/>
            <a:r>
              <a:rPr lang="en-US" dirty="0" smtClean="0"/>
              <a:t>Put in a timer circuit</a:t>
            </a:r>
          </a:p>
          <a:p>
            <a:pPr lvl="1"/>
            <a:r>
              <a:rPr lang="en-US" dirty="0" smtClean="0"/>
              <a:t>Put in an integrator</a:t>
            </a:r>
          </a:p>
          <a:p>
            <a:pPr lvl="1"/>
            <a:r>
              <a:rPr lang="en-US" dirty="0" smtClean="0"/>
              <a:t>Put in a voltage divider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2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Timer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178" r="-10554"/>
          <a:stretch/>
        </p:blipFill>
        <p:spPr>
          <a:xfrm>
            <a:off x="1451071" y="1353029"/>
            <a:ext cx="2445608" cy="628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555" y="1523376"/>
            <a:ext cx="982091" cy="286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341" y="2020165"/>
            <a:ext cx="4414520" cy="2696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344" y="4461376"/>
            <a:ext cx="6682994" cy="7378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HS1101LF (Capacitive)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25" y="1157853"/>
            <a:ext cx="7712435" cy="413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484" y="228865"/>
            <a:ext cx="1464151" cy="101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n-US" sz="2800" dirty="0" smtClean="0"/>
              <a:t>Mass</a:t>
            </a:r>
          </a:p>
          <a:p>
            <a:r>
              <a:rPr lang="en-US" sz="2800" dirty="0" smtClean="0"/>
              <a:t>Force</a:t>
            </a:r>
          </a:p>
          <a:p>
            <a:r>
              <a:rPr lang="en-US" sz="2800" dirty="0" smtClean="0"/>
              <a:t>Acceleration</a:t>
            </a:r>
          </a:p>
          <a:p>
            <a:r>
              <a:rPr lang="en-US" sz="2800" dirty="0" smtClean="0"/>
              <a:t>Velocity</a:t>
            </a:r>
          </a:p>
          <a:p>
            <a:r>
              <a:rPr lang="en-US" sz="2800" dirty="0" smtClean="0"/>
              <a:t>Position</a:t>
            </a:r>
          </a:p>
          <a:p>
            <a:r>
              <a:rPr lang="en-US" sz="2800" dirty="0" smtClean="0"/>
              <a:t>Displacement</a:t>
            </a:r>
          </a:p>
          <a:p>
            <a:r>
              <a:rPr lang="en-US" sz="2800" dirty="0" smtClean="0"/>
              <a:t>Orientation</a:t>
            </a:r>
          </a:p>
          <a:p>
            <a:r>
              <a:rPr lang="en-US" sz="2800" dirty="0" smtClean="0"/>
              <a:t>Vibration</a:t>
            </a:r>
          </a:p>
          <a:p>
            <a:r>
              <a:rPr lang="en-US" sz="2800" dirty="0" smtClean="0"/>
              <a:t>EM Intensity</a:t>
            </a:r>
          </a:p>
          <a:p>
            <a:pPr lvl="1"/>
            <a:r>
              <a:rPr lang="en-US" dirty="0" smtClean="0"/>
              <a:t>Radio</a:t>
            </a:r>
          </a:p>
          <a:p>
            <a:pPr lvl="1"/>
            <a:r>
              <a:rPr lang="en-US" dirty="0" smtClean="0"/>
              <a:t>Microwave</a:t>
            </a:r>
          </a:p>
          <a:p>
            <a:pPr lvl="1"/>
            <a:r>
              <a:rPr lang="en-US" dirty="0" smtClean="0"/>
              <a:t>IR</a:t>
            </a:r>
          </a:p>
          <a:p>
            <a:pPr lvl="1"/>
            <a:r>
              <a:rPr lang="en-US" dirty="0" smtClean="0"/>
              <a:t>Visible</a:t>
            </a:r>
          </a:p>
          <a:p>
            <a:pPr lvl="1"/>
            <a:r>
              <a:rPr lang="en-US" dirty="0" smtClean="0"/>
              <a:t>UV</a:t>
            </a:r>
          </a:p>
          <a:p>
            <a:pPr lvl="1"/>
            <a:r>
              <a:rPr lang="en-US" dirty="0" smtClean="0"/>
              <a:t>X-ray</a:t>
            </a:r>
          </a:p>
          <a:p>
            <a:pPr lvl="1"/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5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622300"/>
            <a:ext cx="6426200" cy="447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030" y="5128230"/>
            <a:ext cx="210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HS1101LF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6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Timer </a:t>
            </a:r>
            <a:r>
              <a:rPr lang="en-US" dirty="0" err="1" smtClean="0"/>
              <a:t>Calc’s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163" y="4215108"/>
            <a:ext cx="750944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sample rate will need to be twice the frequency and preferably 10X. The frame size needs to be the reciprocal of the frequency resolution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885497"/>
              </p:ext>
            </p:extLst>
          </p:nvPr>
        </p:nvGraphicFramePr>
        <p:xfrm>
          <a:off x="1340103" y="1616450"/>
          <a:ext cx="6471919" cy="225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Worksheet" r:id="rId3" imgW="3860800" imgH="1346200" progId="Excel.Sheet.12">
                  <p:embed/>
                </p:oleObj>
              </mc:Choice>
              <mc:Fallback>
                <p:oleObj name="Worksheet" r:id="rId3" imgW="3860800" imgH="134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0103" y="1616450"/>
                        <a:ext cx="6471919" cy="2256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31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 descr="IntegratorWRes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88" y="1485900"/>
            <a:ext cx="4178300" cy="27432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502069"/>
              </p:ext>
            </p:extLst>
          </p:nvPr>
        </p:nvGraphicFramePr>
        <p:xfrm>
          <a:off x="4724400" y="2842040"/>
          <a:ext cx="3962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3962400" imgH="850900" progId="Equation.DSMT4">
                  <p:embed/>
                </p:oleObj>
              </mc:Choice>
              <mc:Fallback>
                <p:oleObj name="Equation" r:id="rId4" imgW="3962400" imgH="850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2842040"/>
                        <a:ext cx="39624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50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Easiest input is constant voltage</a:t>
            </a:r>
          </a:p>
          <a:p>
            <a:pPr lvl="1"/>
            <a:r>
              <a:rPr lang="en-US" dirty="0" smtClean="0"/>
              <a:t>Output is then a ramp</a:t>
            </a:r>
          </a:p>
          <a:p>
            <a:pPr lvl="1"/>
            <a:r>
              <a:rPr lang="en-US" dirty="0" smtClean="0"/>
              <a:t>Calculate </a:t>
            </a:r>
            <a:r>
              <a:rPr lang="en-US" i="1" dirty="0" smtClean="0">
                <a:latin typeface="Century"/>
                <a:cs typeface="Century"/>
              </a:rPr>
              <a:t>C</a:t>
            </a:r>
            <a:r>
              <a:rPr lang="en-US" dirty="0" smtClean="0"/>
              <a:t> from ramp slope or time to </a:t>
            </a:r>
            <a:r>
              <a:rPr lang="en-US" i="1" dirty="0" err="1" smtClean="0">
                <a:latin typeface="Century"/>
                <a:cs typeface="Century"/>
              </a:rPr>
              <a:t>V</a:t>
            </a:r>
            <a:r>
              <a:rPr lang="en-US" baseline="-25000" dirty="0" err="1" smtClean="0">
                <a:latin typeface="Century"/>
                <a:cs typeface="Century"/>
              </a:rPr>
              <a:t>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Ramp up or down? Single-sided supply?</a:t>
            </a:r>
          </a:p>
          <a:p>
            <a:r>
              <a:rPr lang="en-US" dirty="0" smtClean="0"/>
              <a:t>How control reset switch?</a:t>
            </a:r>
          </a:p>
          <a:p>
            <a:pPr lvl="1"/>
            <a:r>
              <a:rPr lang="en-US" dirty="0" smtClean="0"/>
              <a:t>Solid state switch</a:t>
            </a:r>
          </a:p>
          <a:p>
            <a:pPr lvl="1"/>
            <a:r>
              <a:rPr lang="en-US" dirty="0" smtClean="0"/>
              <a:t>Signal generator</a:t>
            </a:r>
          </a:p>
          <a:p>
            <a:pPr lvl="1"/>
            <a:r>
              <a:rPr lang="en-US" dirty="0" smtClean="0"/>
              <a:t>Comparator</a:t>
            </a:r>
          </a:p>
          <a:p>
            <a:r>
              <a:rPr lang="en-US" dirty="0" smtClean="0"/>
              <a:t>Are you just making an oscillator?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4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sinusoidal input</a:t>
            </a:r>
            <a:endParaRPr lang="en-US" dirty="0"/>
          </a:p>
        </p:txBody>
      </p:sp>
      <p:pic>
        <p:nvPicPr>
          <p:cNvPr id="4" name="Picture 3" descr="humidityvoltagedivide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0" b="31998"/>
          <a:stretch/>
        </p:blipFill>
        <p:spPr>
          <a:xfrm>
            <a:off x="863092" y="1835431"/>
            <a:ext cx="7443216" cy="207643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788598"/>
              </p:ext>
            </p:extLst>
          </p:nvPr>
        </p:nvGraphicFramePr>
        <p:xfrm>
          <a:off x="1289050" y="4014409"/>
          <a:ext cx="2171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4" imgW="2171700" imgH="952500" progId="Equation.DSMT4">
                  <p:embed/>
                </p:oleObj>
              </mc:Choice>
              <mc:Fallback>
                <p:oleObj name="Equation" r:id="rId4" imgW="21717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9050" y="4014409"/>
                        <a:ext cx="21717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773356"/>
              </p:ext>
            </p:extLst>
          </p:nvPr>
        </p:nvGraphicFramePr>
        <p:xfrm>
          <a:off x="4584700" y="3613320"/>
          <a:ext cx="41021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6" imgW="4102100" imgH="1841500" progId="Equation.DSMT4">
                  <p:embed/>
                </p:oleObj>
              </mc:Choice>
              <mc:Fallback>
                <p:oleObj name="Equation" r:id="rId6" imgW="4102100" imgH="184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4700" y="3613320"/>
                        <a:ext cx="41021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9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45</a:t>
            </a:fld>
            <a:endParaRPr lang="en-US"/>
          </a:p>
        </p:txBody>
      </p:sp>
      <p:pic>
        <p:nvPicPr>
          <p:cNvPr id="6" name="Content Placeholder 5" descr="VoltageDivide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1" b="5686"/>
          <a:stretch/>
        </p:blipFill>
        <p:spPr>
          <a:xfrm>
            <a:off x="1214432" y="1181365"/>
            <a:ext cx="6704977" cy="4227606"/>
          </a:xfrm>
        </p:spPr>
      </p:pic>
    </p:spTree>
    <p:extLst>
      <p:ext uri="{BB962C8B-B14F-4D97-AF65-F5344CB8AC3E}">
        <p14:creationId xmlns:p14="http://schemas.microsoft.com/office/powerpoint/2010/main" val="386134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Generate a Sine Wave?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0" y="1047198"/>
            <a:ext cx="6195060" cy="46085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85839" y="1372547"/>
            <a:ext cx="189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on eBay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85839" y="1839363"/>
            <a:ext cx="154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killed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31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Generate a Sine Wave?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http://www.valvewizard.co.uk/</a:t>
            </a:r>
            <a:r>
              <a:rPr lang="en-US" dirty="0" smtClean="0">
                <a:hlinkClick r:id="rId2"/>
              </a:rPr>
              <a:t>signalgenerator.pdf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http://arduino.cc/en/Tutorial/</a:t>
            </a:r>
            <a:r>
              <a:rPr lang="en-US" dirty="0" smtClean="0">
                <a:hlinkClick r:id="rId3"/>
              </a:rPr>
              <a:t>DueSimpleWaveformGenerator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http://www.analog.com/media/en/technical-documentation/data-sheets/AD9833.</a:t>
            </a:r>
            <a:r>
              <a:rPr lang="en-US" dirty="0" smtClean="0">
                <a:hlinkClick r:id="rId4"/>
              </a:rPr>
              <a:t>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Voltage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365"/>
            <a:ext cx="8165592" cy="41723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99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19" y="264583"/>
            <a:ext cx="7531608" cy="5120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Measurements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Flow Rate</a:t>
            </a:r>
          </a:p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Partial Pressure</a:t>
            </a:r>
          </a:p>
          <a:p>
            <a:pPr lvl="1"/>
            <a:r>
              <a:rPr lang="en-US" dirty="0" smtClean="0"/>
              <a:t>Humidity</a:t>
            </a:r>
          </a:p>
          <a:p>
            <a:pPr lvl="1"/>
            <a:r>
              <a:rPr lang="en-US" dirty="0" smtClean="0"/>
              <a:t>Mass fraction</a:t>
            </a:r>
          </a:p>
          <a:p>
            <a:pPr lvl="1"/>
            <a:r>
              <a:rPr lang="en-US" dirty="0" smtClean="0"/>
              <a:t>Mole fraction</a:t>
            </a:r>
          </a:p>
          <a:p>
            <a:pPr lvl="1"/>
            <a:r>
              <a:rPr lang="en-US" dirty="0" smtClean="0"/>
              <a:t>pH</a:t>
            </a:r>
          </a:p>
          <a:p>
            <a:r>
              <a:rPr lang="en-US" dirty="0" smtClean="0"/>
              <a:t>Phases</a:t>
            </a:r>
          </a:p>
          <a:p>
            <a:pPr lvl="1"/>
            <a:r>
              <a:rPr lang="en-US" dirty="0" smtClean="0"/>
              <a:t>Aerosols</a:t>
            </a:r>
          </a:p>
          <a:p>
            <a:pPr lvl="1"/>
            <a:r>
              <a:rPr lang="en-US" dirty="0" smtClean="0"/>
              <a:t>Suspensions</a:t>
            </a:r>
          </a:p>
          <a:p>
            <a:pPr lvl="1"/>
            <a:r>
              <a:rPr lang="en-US" dirty="0" smtClean="0"/>
              <a:t>Microstructure</a:t>
            </a:r>
          </a:p>
          <a:p>
            <a:r>
              <a:rPr lang="en-US" dirty="0" smtClean="0"/>
              <a:t>Sound</a:t>
            </a:r>
          </a:p>
          <a:p>
            <a:r>
              <a:rPr lang="en-US" dirty="0" smtClean="0"/>
              <a:t>Images</a:t>
            </a:r>
          </a:p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1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95" y="624417"/>
            <a:ext cx="7648067" cy="44681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4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7" y="10584"/>
            <a:ext cx="7621016" cy="567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917" y="659339"/>
            <a:ext cx="1884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challenges are how and where to connect it, how and where to mount it, and how to get airflow over it.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look for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Digikey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www.digikey.com</a:t>
            </a:r>
            <a:endParaRPr lang="en-US" dirty="0" smtClean="0"/>
          </a:p>
          <a:p>
            <a:r>
              <a:rPr lang="en-US" dirty="0" smtClean="0"/>
              <a:t>Mouser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www.mouser.com</a:t>
            </a:r>
            <a:endParaRPr lang="en-US" dirty="0" smtClean="0"/>
          </a:p>
          <a:p>
            <a:r>
              <a:rPr lang="en-US" dirty="0" smtClean="0"/>
              <a:t>Arrow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www.arrow.com</a:t>
            </a:r>
            <a:endParaRPr lang="en-US" dirty="0" smtClean="0"/>
          </a:p>
          <a:p>
            <a:r>
              <a:rPr lang="en-US" dirty="0" err="1" smtClean="0"/>
              <a:t>Sparkfun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www.sparkfun.com</a:t>
            </a:r>
            <a:endParaRPr lang="en-US" dirty="0" smtClean="0"/>
          </a:p>
          <a:p>
            <a:r>
              <a:rPr lang="en-US" dirty="0" err="1" smtClean="0"/>
              <a:t>Pololu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www.pololu.com</a:t>
            </a:r>
            <a:endParaRPr lang="en-US" dirty="0" smtClean="0"/>
          </a:p>
          <a:p>
            <a:r>
              <a:rPr lang="en-US" dirty="0" smtClean="0"/>
              <a:t>Parallax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www.parallax.com</a:t>
            </a:r>
            <a:endParaRPr lang="en-US" dirty="0" smtClean="0"/>
          </a:p>
          <a:p>
            <a:r>
              <a:rPr lang="en-US" dirty="0" smtClean="0"/>
              <a:t>SGX </a:t>
            </a:r>
            <a:r>
              <a:rPr lang="en-US" dirty="0" err="1"/>
              <a:t>Sensortech</a:t>
            </a:r>
            <a:r>
              <a:rPr lang="en-US" dirty="0" smtClean="0"/>
              <a:t>: </a:t>
            </a:r>
            <a:r>
              <a:rPr lang="en-US" dirty="0" smtClean="0">
                <a:hlinkClick r:id="rId8"/>
              </a:rPr>
              <a:t>http</a:t>
            </a:r>
            <a:r>
              <a:rPr lang="en-US" dirty="0">
                <a:hlinkClick r:id="rId8"/>
              </a:rPr>
              <a:t>://</a:t>
            </a:r>
            <a:r>
              <a:rPr lang="en-US" dirty="0" err="1">
                <a:hlinkClick r:id="rId8"/>
              </a:rPr>
              <a:t>sgx.cdistore.com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3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Measurements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Charge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Inductance</a:t>
            </a:r>
          </a:p>
          <a:p>
            <a:pPr lvl="1"/>
            <a:r>
              <a:rPr lang="en-US" dirty="0" smtClean="0"/>
              <a:t>Capacitance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Phase</a:t>
            </a:r>
          </a:p>
          <a:p>
            <a:r>
              <a:rPr lang="en-US" dirty="0" smtClean="0"/>
              <a:t>Angular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1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Digikey’s</a:t>
            </a:r>
            <a:r>
              <a:rPr lang="en-US" dirty="0" smtClean="0"/>
              <a:t> List of 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pPr>
              <a:lnSpc>
                <a:spcPct val="80000"/>
              </a:lnSpc>
            </a:pPr>
            <a:r>
              <a:rPr lang="en-US" sz="1000" dirty="0"/>
              <a:t>Accelerometers (1069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Accessories (3933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Amplifiers (312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Capacitive Touch Sensors, Proximity Sensor ICs (569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Color Sensors (126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Current Transducers (1555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Dust Sensors (17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Encoders (4286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Flex Sensors (3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Float, Level Sensors (533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Flow Sensors (177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Force Sensors (76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Gas Sensors (69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Gyroscopes (246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Image Sensors, Camera (354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Inclinometers (44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IrDA Transceiver Modules (294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LVDT Transducers (Linear Variable Differential Transformer)</a:t>
            </a:r>
            <a:r>
              <a:rPr lang="en-US" sz="900" dirty="0"/>
              <a:t> (153 items)</a:t>
            </a:r>
            <a:endParaRPr lang="en-US" sz="1000" dirty="0"/>
          </a:p>
          <a:p>
            <a:pPr>
              <a:lnSpc>
                <a:spcPct val="80000"/>
              </a:lnSpc>
            </a:pPr>
            <a:r>
              <a:rPr lang="en-US" sz="1000" dirty="0"/>
              <a:t>Magnetic Sensors - Compass, Magnetic Field (Modules) (23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Magnetic Sensors - Hall Effect, Digital Switch, Linear, Compass (ICs) (3023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Magnetic Sensors - Position, Proximity, Speed (Modules) (3641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Magnets (101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Moisture Sensors, Humidity (354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Motion Sensors, Detectors (282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Multifunction (80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Ambient Light, IR, UV Sensors (639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Distance Measuring (45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Mouse (117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Photo Detectors - </a:t>
            </a:r>
            <a:r>
              <a:rPr lang="en-US" sz="1000" dirty="0" err="1"/>
              <a:t>CdS</a:t>
            </a:r>
            <a:r>
              <a:rPr lang="en-US" sz="1000" dirty="0"/>
              <a:t> Cells (48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Photo Detectors - Logic Output (131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Photo Detectors - Remote Receiver (1139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Photodiodes (990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Photoelectric, Industrial (11099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</a:t>
            </a:r>
            <a:r>
              <a:rPr lang="en-US" sz="1000" dirty="0" err="1"/>
              <a:t>Photointerrupters</a:t>
            </a:r>
            <a:r>
              <a:rPr lang="en-US" sz="1000" dirty="0"/>
              <a:t> - Slot Type - Logic Output (1078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</a:t>
            </a:r>
            <a:r>
              <a:rPr lang="en-US" sz="1000" dirty="0" err="1"/>
              <a:t>Photointerrupters</a:t>
            </a:r>
            <a:r>
              <a:rPr lang="en-US" sz="1000" dirty="0"/>
              <a:t> - Slot Type - Transistor Output (1164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Phototransistors (781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Reflective - Analog Output (325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Optical Sensors - Reflective - Logic Output (130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Position Sensors - Angle, Linear Position Measuring (1213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Pressure Sensors, Transducers (26694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Proximity Sensors (3759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Proximity/Occupancy Sensors - Finished Units (236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RTD (Resistance Temperature Detector) (60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Shock Sensors (18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Solar Cells (85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Specialized Sensors (359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Strain Gages (21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Temperature Regulators (3803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Temperature Sensors, Transducers (1031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Temperature Switches (719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Thermistors - NTC (4972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Thermistors - PTC (1253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Thermocouple, Temperature Probe (399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Tilt Sensors (54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Ultrasonic Receivers, Transmitters (77 items)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Vibration Sensors (35 items)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Spec’s Do We Care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smtClean="0"/>
              <a:t>Quantity Measured</a:t>
            </a:r>
          </a:p>
          <a:p>
            <a:r>
              <a:rPr lang="en-US" dirty="0" smtClean="0"/>
              <a:t>Range or Span</a:t>
            </a:r>
          </a:p>
          <a:p>
            <a:r>
              <a:rPr lang="en-US" dirty="0" smtClean="0"/>
              <a:t>Accuracy</a:t>
            </a:r>
          </a:p>
          <a:p>
            <a:r>
              <a:rPr lang="en-US" dirty="0" smtClean="0"/>
              <a:t>Precision</a:t>
            </a:r>
          </a:p>
          <a:p>
            <a:r>
              <a:rPr lang="en-US" dirty="0" smtClean="0"/>
              <a:t>Noise</a:t>
            </a:r>
          </a:p>
          <a:p>
            <a:r>
              <a:rPr lang="en-US" dirty="0" smtClean="0"/>
              <a:t>Linearity</a:t>
            </a:r>
          </a:p>
          <a:p>
            <a:r>
              <a:rPr lang="en-US" dirty="0" smtClean="0"/>
              <a:t>Speed of Response</a:t>
            </a:r>
          </a:p>
          <a:p>
            <a:r>
              <a:rPr lang="en-US" dirty="0" smtClean="0"/>
              <a:t>Voltage Requirements</a:t>
            </a:r>
          </a:p>
          <a:p>
            <a:r>
              <a:rPr lang="en-US" dirty="0" smtClean="0"/>
              <a:t>Current Requirements</a:t>
            </a:r>
          </a:p>
          <a:p>
            <a:r>
              <a:rPr lang="en-US" dirty="0" smtClean="0"/>
              <a:t>Output Impedance</a:t>
            </a:r>
          </a:p>
          <a:p>
            <a:r>
              <a:rPr lang="en-US" dirty="0" smtClean="0"/>
              <a:t>Mounting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5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Altimeter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Absolute Pressure and Calculate Altitude</a:t>
            </a:r>
          </a:p>
          <a:p>
            <a:pPr lvl="1"/>
            <a:r>
              <a:rPr lang="en-US" dirty="0" smtClean="0"/>
              <a:t>What range of pressures do we need?</a:t>
            </a:r>
          </a:p>
          <a:p>
            <a:pPr lvl="1"/>
            <a:r>
              <a:rPr lang="en-US" dirty="0" smtClean="0"/>
              <a:t>What accuracy do we expect?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8011-1133-9447-91DC-0E5964FA8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2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1945</Words>
  <Application>Microsoft Macintosh PowerPoint</Application>
  <PresentationFormat>On-screen Show (16:10)</PresentationFormat>
  <Paragraphs>422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Office Theme</vt:lpstr>
      <vt:lpstr>Equation</vt:lpstr>
      <vt:lpstr>Worksheet</vt:lpstr>
      <vt:lpstr>Sensors and Transducers</vt:lpstr>
      <vt:lpstr>What Motors Will You Fly?</vt:lpstr>
      <vt:lpstr>Scientific &amp; Engineering Measurements</vt:lpstr>
      <vt:lpstr>Experimental Measurements</vt:lpstr>
      <vt:lpstr>Experimental Measurements II</vt:lpstr>
      <vt:lpstr>Experimental Measurements III</vt:lpstr>
      <vt:lpstr>Digikey’s List of Sensors</vt:lpstr>
      <vt:lpstr>What Spec’s Do We Care About?</vt:lpstr>
      <vt:lpstr>Example – Altimeter</vt:lpstr>
      <vt:lpstr>Calculate Altitude from Pressure</vt:lpstr>
      <vt:lpstr>For the Troposphere</vt:lpstr>
      <vt:lpstr>How Does Pressure Vary With Height?</vt:lpstr>
      <vt:lpstr>Calculate Flight Height</vt:lpstr>
      <vt:lpstr>Assume 1 Mile AGL Max Alt</vt:lpstr>
      <vt:lpstr>MPXA6115AC7U</vt:lpstr>
      <vt:lpstr>Nominal Values</vt:lpstr>
      <vt:lpstr>Output Impedance</vt:lpstr>
      <vt:lpstr>Choices on Conditioning</vt:lpstr>
      <vt:lpstr>Signal Conditioning</vt:lpstr>
      <vt:lpstr>Single-Sided Circuits</vt:lpstr>
      <vt:lpstr>Inverting Amps</vt:lpstr>
      <vt:lpstr>Non-Inverting Amps</vt:lpstr>
      <vt:lpstr>Can You do Single Sided for:</vt:lpstr>
      <vt:lpstr>Example – Gas Sensor</vt:lpstr>
      <vt:lpstr>Other Specs</vt:lpstr>
      <vt:lpstr>Sensitivity</vt:lpstr>
      <vt:lpstr>Power Calculations</vt:lpstr>
      <vt:lpstr>Signal Conditioning</vt:lpstr>
      <vt:lpstr>Example – Particle Sensor</vt:lpstr>
      <vt:lpstr>Driving &amp; Reading Circuits</vt:lpstr>
      <vt:lpstr>Output &amp; Caution</vt:lpstr>
      <vt:lpstr>Driving Circuit</vt:lpstr>
      <vt:lpstr>Reading Circuit</vt:lpstr>
      <vt:lpstr>Could You Do Better?</vt:lpstr>
      <vt:lpstr>Example – Humidity Sensor</vt:lpstr>
      <vt:lpstr>Digital, I2C</vt:lpstr>
      <vt:lpstr>Capacitive</vt:lpstr>
      <vt:lpstr>In a Timer Circuit</vt:lpstr>
      <vt:lpstr>HS1101LF (Capacitive)</vt:lpstr>
      <vt:lpstr>PowerPoint Presentation</vt:lpstr>
      <vt:lpstr>Timer Calc’s</vt:lpstr>
      <vt:lpstr>Integrator</vt:lpstr>
      <vt:lpstr>Issues</vt:lpstr>
      <vt:lpstr>Voltage Divider</vt:lpstr>
      <vt:lpstr>Voltage Divider Performance</vt:lpstr>
      <vt:lpstr>How Do You Generate a Sine Wave?</vt:lpstr>
      <vt:lpstr>How Do You Generate a Sine Wave?</vt:lpstr>
      <vt:lpstr>Linear Voltage</vt:lpstr>
      <vt:lpstr>PowerPoint Presentation</vt:lpstr>
      <vt:lpstr>PowerPoint Presentation</vt:lpstr>
      <vt:lpstr>PowerPoint Presentation</vt:lpstr>
      <vt:lpstr>Where to look for sensors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Sensors and Transducers</dc:title>
  <dc:creator>Erik Spjut</dc:creator>
  <cp:lastModifiedBy>Erik Spjut</cp:lastModifiedBy>
  <cp:revision>109</cp:revision>
  <dcterms:created xsi:type="dcterms:W3CDTF">2014-02-24T23:43:28Z</dcterms:created>
  <dcterms:modified xsi:type="dcterms:W3CDTF">2015-02-25T16:39:39Z</dcterms:modified>
</cp:coreProperties>
</file>