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6" r:id="rId13"/>
    <p:sldId id="274" r:id="rId14"/>
    <p:sldId id="275" r:id="rId15"/>
    <p:sldId id="276" r:id="rId16"/>
    <p:sldId id="277" r:id="rId17"/>
    <p:sldId id="283" r:id="rId18"/>
    <p:sldId id="267" r:id="rId19"/>
    <p:sldId id="272" r:id="rId20"/>
    <p:sldId id="273" r:id="rId21"/>
    <p:sldId id="281" r:id="rId22"/>
    <p:sldId id="269" r:id="rId23"/>
    <p:sldId id="271" r:id="rId24"/>
    <p:sldId id="282" r:id="rId25"/>
    <p:sldId id="280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17C5-54A7-AA43-8588-4B3F1411884E}" type="datetimeFigureOut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ADDBB-81E0-AF4D-98EF-943A78ABD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8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C809D-AC36-406B-AAB2-8C6D4DE707A3}" type="datetimeFigureOut">
              <a:rPr lang="en-US" smtClean="0"/>
              <a:pPr/>
              <a:t>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80C97-EADC-4B21-8765-E291BA16B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47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Mann, the director of Pennsylvania State University's Earth System Science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80C97-EADC-4B21-8765-E291BA16B3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62DBDA28-925F-574D-B566-5EF04CCAF45B}" type="datetime1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9DB3-7372-FF48-9978-A2120C79811D}" type="datetime1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C79E582A-4BA9-6D47-9694-1CDFB20BE06A}" type="datetime1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1EAF-4B5D-6E48-8AF2-3E0D4A979B58}" type="datetime1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F244334A-F7CF-A040-A811-57BB353E054C}" type="datetime1">
              <a:rPr lang="en-US" smtClean="0"/>
              <a:t>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9232-D4B3-0E46-A0D7-D09DE3F23439}" type="datetime1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07E3-4B4F-FE4F-98A2-9B81F57D5F95}" type="datetime1">
              <a:rPr lang="en-US" smtClean="0"/>
              <a:t>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33AD-A7FB-694C-988D-DBC187260367}" type="datetime1">
              <a:rPr lang="en-US" smtClean="0"/>
              <a:t>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38D35598-B4D5-644D-BA06-D3CB67871534}" type="datetime1">
              <a:rPr lang="en-US" smtClean="0"/>
              <a:t>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6CB-82E0-E147-B7D8-3FB222C416A4}" type="datetime1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FFE7-4777-A443-8CD0-E933F738C0A8}" type="datetime1">
              <a:rPr lang="en-US" smtClean="0"/>
              <a:t>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571684-B38A-497A-9E62-4F70EF185B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49F2C3-DB24-664A-9C91-4607A3012C21}" type="datetime1">
              <a:rPr lang="en-US" smtClean="0"/>
              <a:t>1/22/15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2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ly.com/inquirer/front_page/20100109_Climate_expert_in_the_eye_of_an_integrity_storm.html?viewAll=y&amp;imageId=28719042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" TargetMode="External"/><Relationship Id="rId4" Type="http://schemas.openxmlformats.org/officeDocument/2006/relationships/hyperlink" Target="http://www.iso.org/sites/JCGM/GUM/JCGM100/C045315e-html/C045315e.html?csnumber=5046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.hmc.edu/NewE80/PDFs/DataAnalysisLecNotes201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E80 Spring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400800" cy="4544704"/>
          </a:xfrm>
        </p:spPr>
        <p:txBody>
          <a:bodyPr/>
          <a:lstStyle/>
          <a:p>
            <a:r>
              <a:rPr lang="en-US" dirty="0" smtClean="0"/>
              <a:t>How certain are you?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Estimated Standard Error </a:t>
            </a:r>
            <a:r>
              <a:rPr lang="en-US" dirty="0" smtClean="0"/>
              <a:t>and Student’s </a:t>
            </a:r>
            <a:r>
              <a:rPr lang="en-US" i="1" dirty="0" smtClean="0"/>
              <a:t>t</a:t>
            </a:r>
            <a:r>
              <a:rPr lang="en-US" dirty="0" smtClean="0"/>
              <a:t>-test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620532"/>
              </p:ext>
            </p:extLst>
          </p:nvPr>
        </p:nvGraphicFramePr>
        <p:xfrm>
          <a:off x="2413000" y="2781300"/>
          <a:ext cx="199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Equation" r:id="rId3" imgW="1993900" imgH="838200" progId="Equation.DSMT4">
                  <p:embed/>
                </p:oleObj>
              </mc:Choice>
              <mc:Fallback>
                <p:oleObj name="Equation" r:id="rId3" imgW="1993900" imgH="838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781300"/>
                        <a:ext cx="1993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21991"/>
              </p:ext>
            </p:extLst>
          </p:nvPr>
        </p:nvGraphicFramePr>
        <p:xfrm>
          <a:off x="5257800" y="1636125"/>
          <a:ext cx="409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5" imgW="406400" imgH="292100" progId="Equation.DSMT4">
                  <p:embed/>
                </p:oleObj>
              </mc:Choice>
              <mc:Fallback>
                <p:oleObj name="Equation" r:id="rId5" imgW="406400" imgH="292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36125"/>
                        <a:ext cx="4095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590800" y="388620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7" imgW="1028700" imgH="419100" progId="Equation.DSMT4">
                  <p:embed/>
                </p:oleObj>
              </mc:Choice>
              <mc:Fallback>
                <p:oleObj name="Equation" r:id="rId7" imgW="1028700" imgH="419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86200"/>
                        <a:ext cx="1028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514600" y="4800600"/>
          <a:ext cx="43815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9" imgW="4381500" imgH="825500" progId="Equation.DSMT4">
                  <p:embed/>
                </p:oleObj>
              </mc:Choice>
              <mc:Fallback>
                <p:oleObj name="Equation" r:id="rId9" imgW="4381500" imgH="825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00600"/>
                        <a:ext cx="43815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i="1" dirty="0" smtClean="0"/>
              <a:t>t</a:t>
            </a:r>
            <a:r>
              <a:rPr lang="en-US" dirty="0" smtClean="0"/>
              <a:t>-test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21826"/>
              </p:ext>
            </p:extLst>
          </p:nvPr>
        </p:nvGraphicFramePr>
        <p:xfrm>
          <a:off x="2209799" y="2394426"/>
          <a:ext cx="6096001" cy="3413760"/>
        </p:xfrm>
        <a:graphic>
          <a:graphicData uri="http://schemas.openxmlformats.org/drawingml/2006/table">
            <a:tbl>
              <a:tblPr/>
              <a:tblGrid>
                <a:gridCol w="512064"/>
                <a:gridCol w="766877"/>
                <a:gridCol w="766877"/>
                <a:gridCol w="924154"/>
                <a:gridCol w="943661"/>
                <a:gridCol w="943661"/>
                <a:gridCol w="1238707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-Roman"/>
                          <a:ea typeface="Times New Roman"/>
                          <a:cs typeface="Times-Roman"/>
                        </a:rPr>
                        <a:t> SIGNIFICANCE LEVEL FOR TWO</a:t>
                      </a:r>
                      <a:r>
                        <a:rPr lang="en-US" sz="1600" dirty="0" smtClean="0">
                          <a:latin typeface="Times-Roman"/>
                          <a:ea typeface="Times New Roman"/>
                          <a:cs typeface="Times-Roman"/>
                        </a:rPr>
                        <a:t>-TAILED TEST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df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.20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.10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.05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.02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.01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.001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C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3.078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6.314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12.706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31.821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63.657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636.619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1.886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2.920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4.303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6.965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9.925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31.598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1.638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2.353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3.182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4.541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5.841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12.941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1.533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2.132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2.776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3.747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4.604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8.610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1.476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2.015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2.571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3.365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4.032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6.859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1.372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1.812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2.228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2.764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3.169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4.587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1.325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1.725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2.086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2.528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2.845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3.850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1.310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1.697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2.042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2.457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2.750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3.646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40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1.303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1.684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2.021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2.423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2.704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3.551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60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1.296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1.671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2.000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2.390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2.660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3.460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120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1.289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1.658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1.980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2.358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2.617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3.373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∞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1.282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1.645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1.960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2.326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-Roman"/>
                          <a:ea typeface="Times New Roman"/>
                          <a:cs typeface="Times-Roman"/>
                        </a:rPr>
                        <a:t>2.576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-Roman"/>
                          <a:ea typeface="Times New Roman"/>
                          <a:cs typeface="Times-Roman"/>
                        </a:rPr>
                        <a:t>3.291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4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aim the crossbow at the apple, how likely is </a:t>
            </a:r>
            <a:r>
              <a:rPr lang="en-US" dirty="0" err="1" smtClean="0"/>
              <a:t>Buster</a:t>
            </a:r>
            <a:r>
              <a:rPr lang="en-US" baseline="30000" dirty="0" err="1" smtClean="0"/>
              <a:t>TM</a:t>
            </a:r>
            <a:r>
              <a:rPr lang="en-US" dirty="0" smtClean="0"/>
              <a:t> to get an arrow in the head?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sample </a:t>
            </a:r>
            <a:r>
              <a:rPr lang="en-US" i="1" dirty="0"/>
              <a:t>s</a:t>
            </a:r>
            <a:r>
              <a:rPr lang="en-US" i="1" dirty="0" smtClean="0"/>
              <a:t>tandard </a:t>
            </a:r>
            <a:r>
              <a:rPr lang="en-US" i="1" dirty="0"/>
              <a:t>d</a:t>
            </a:r>
            <a:r>
              <a:rPr lang="en-US" i="1" dirty="0" smtClean="0"/>
              <a:t>eviation</a:t>
            </a:r>
            <a:endParaRPr lang="en-US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43957"/>
              </p:ext>
            </p:extLst>
          </p:nvPr>
        </p:nvGraphicFramePr>
        <p:xfrm>
          <a:off x="2362200" y="4260850"/>
          <a:ext cx="43815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3" imgW="4381500" imgH="838200" progId="Equation.3">
                  <p:embed/>
                </p:oleObj>
              </mc:Choice>
              <mc:Fallback>
                <p:oleObj name="Equation" r:id="rId3" imgW="4381500" imgH="838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60850"/>
                        <a:ext cx="43815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62200" y="3352800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5" imgW="1028700" imgH="419100" progId="Equation.DSMT4">
                  <p:embed/>
                </p:oleObj>
              </mc:Choice>
              <mc:Fallback>
                <p:oleObj name="Equation" r:id="rId5" imgW="1028700" imgH="419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1028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fitting lines to sets of data?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i="1" dirty="0" smtClean="0"/>
              <a:t>linear </a:t>
            </a:r>
            <a:r>
              <a:rPr lang="en-US" i="1" dirty="0"/>
              <a:t>l</a:t>
            </a:r>
            <a:r>
              <a:rPr lang="en-US" i="1" dirty="0" smtClean="0"/>
              <a:t>east </a:t>
            </a:r>
            <a:r>
              <a:rPr lang="en-US" i="1" dirty="0"/>
              <a:t>s</a:t>
            </a:r>
            <a:r>
              <a:rPr lang="en-US" i="1" dirty="0" smtClean="0"/>
              <a:t>quares </a:t>
            </a:r>
            <a:r>
              <a:rPr lang="en-US" dirty="0" smtClean="0"/>
              <a:t>fit.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994961"/>
              </p:ext>
            </p:extLst>
          </p:nvPr>
        </p:nvGraphicFramePr>
        <p:xfrm>
          <a:off x="2895600" y="25908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6" name="Equation" r:id="rId3" imgW="1612900" imgH="457200" progId="Equation.3">
                  <p:embed/>
                </p:oleObj>
              </mc:Choice>
              <mc:Fallback>
                <p:oleObj name="Equation" r:id="rId3" imgW="161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590800"/>
                        <a:ext cx="1612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2044"/>
              </p:ext>
            </p:extLst>
          </p:nvPr>
        </p:nvGraphicFramePr>
        <p:xfrm>
          <a:off x="2819400" y="4038600"/>
          <a:ext cx="2844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7" name="Equation" r:id="rId5" imgW="2844800" imgH="1625600" progId="Equation.3">
                  <p:embed/>
                </p:oleObj>
              </mc:Choice>
              <mc:Fallback>
                <p:oleObj name="Equation" r:id="rId5" imgW="2844800" imgH="162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4038600"/>
                        <a:ext cx="2844800" cy="162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001258"/>
              </p:ext>
            </p:extLst>
          </p:nvPr>
        </p:nvGraphicFramePr>
        <p:xfrm>
          <a:off x="2895600" y="5943600"/>
          <a:ext cx="1536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8" name="Equation" r:id="rId7" imgW="1536700" imgH="457200" progId="Equation.3">
                  <p:embed/>
                </p:oleObj>
              </mc:Choice>
              <mc:Fallback>
                <p:oleObj name="Equation" r:id="rId7" imgW="1536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943600"/>
                        <a:ext cx="15367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Certain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good are the betas?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98981"/>
              </p:ext>
            </p:extLst>
          </p:nvPr>
        </p:nvGraphicFramePr>
        <p:xfrm>
          <a:off x="1981200" y="2209800"/>
          <a:ext cx="28321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3" imgW="2832100" imgH="1257300" progId="Equation.3">
                  <p:embed/>
                </p:oleObj>
              </mc:Choice>
              <mc:Fallback>
                <p:oleObj name="Equation" r:id="rId3" imgW="2832100" imgH="1257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2209800"/>
                        <a:ext cx="283210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33482"/>
              </p:ext>
            </p:extLst>
          </p:nvPr>
        </p:nvGraphicFramePr>
        <p:xfrm>
          <a:off x="1828800" y="3733800"/>
          <a:ext cx="32131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5" imgW="3213100" imgH="1320800" progId="Equation.3">
                  <p:embed/>
                </p:oleObj>
              </mc:Choice>
              <mc:Fallback>
                <p:oleObj name="Equation" r:id="rId5" imgW="32131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3733800"/>
                        <a:ext cx="32131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420949"/>
              </p:ext>
            </p:extLst>
          </p:nvPr>
        </p:nvGraphicFramePr>
        <p:xfrm>
          <a:off x="1981200" y="5334000"/>
          <a:ext cx="26162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0" name="Equation" r:id="rId7" imgW="2616200" imgH="1282700" progId="Equation.3">
                  <p:embed/>
                </p:oleObj>
              </mc:Choice>
              <mc:Fallback>
                <p:oleObj name="Equation" r:id="rId7" imgW="2616200" imgH="1282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1200" y="5334000"/>
                        <a:ext cx="26162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26506"/>
              </p:ext>
            </p:extLst>
          </p:nvPr>
        </p:nvGraphicFramePr>
        <p:xfrm>
          <a:off x="5746750" y="4102100"/>
          <a:ext cx="1155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1" name="Equation" r:id="rId9" imgW="1155700" imgH="406400" progId="Equation.3">
                  <p:embed/>
                </p:oleObj>
              </mc:Choice>
              <mc:Fallback>
                <p:oleObj name="Equation" r:id="rId9" imgW="1155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6750" y="4102100"/>
                        <a:ext cx="1155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520805"/>
              </p:ext>
            </p:extLst>
          </p:nvPr>
        </p:nvGraphicFramePr>
        <p:xfrm>
          <a:off x="5715000" y="5562600"/>
          <a:ext cx="1104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2" name="Equation" r:id="rId11" imgW="1104900" imgH="406400" progId="Equation.3">
                  <p:embed/>
                </p:oleObj>
              </mc:Choice>
              <mc:Fallback>
                <p:oleObj name="Equation" r:id="rId11" imgW="1104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5562600"/>
                        <a:ext cx="11049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558726"/>
              </p:ext>
            </p:extLst>
          </p:nvPr>
        </p:nvGraphicFramePr>
        <p:xfrm>
          <a:off x="5549900" y="2832100"/>
          <a:ext cx="132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3" name="Equation" r:id="rId13" imgW="1320800" imgH="330200" progId="Equation.3">
                  <p:embed/>
                </p:oleObj>
              </mc:Choice>
              <mc:Fallback>
                <p:oleObj name="Equation" r:id="rId13" imgW="13208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49900" y="2832100"/>
                        <a:ext cx="1320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Because!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certain is the calculated value of </a:t>
            </a:r>
            <a:r>
              <a:rPr lang="en-US" i="1" dirty="0" smtClean="0"/>
              <a:t>y</a:t>
            </a:r>
            <a:r>
              <a:rPr lang="en-US" dirty="0" smtClean="0"/>
              <a:t> for a chosen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we experimentally set </a:t>
            </a:r>
            <a:r>
              <a:rPr lang="en-US" i="1" dirty="0" smtClean="0"/>
              <a:t>x</a:t>
            </a:r>
            <a:r>
              <a:rPr lang="en-US" dirty="0" smtClean="0"/>
              <a:t>, how will the experimental </a:t>
            </a:r>
            <a:r>
              <a:rPr lang="en-US" i="1" dirty="0" smtClean="0"/>
              <a:t>y</a:t>
            </a:r>
            <a:r>
              <a:rPr lang="en-US" dirty="0" smtClean="0"/>
              <a:t>’s spread (The arrow in the head question)?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S</a:t>
            </a:r>
            <a:r>
              <a:rPr lang="en-US" i="1" baseline="-25000" dirty="0" smtClean="0"/>
              <a:t>e</a:t>
            </a:r>
            <a:r>
              <a:rPr lang="en-US" dirty="0" smtClean="0"/>
              <a:t> like you previously used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24836"/>
              </p:ext>
            </p:extLst>
          </p:nvPr>
        </p:nvGraphicFramePr>
        <p:xfrm>
          <a:off x="2438400" y="2743200"/>
          <a:ext cx="3124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Equation" r:id="rId3" imgW="3124200" imgH="1371600" progId="Equation.3">
                  <p:embed/>
                </p:oleObj>
              </mc:Choice>
              <mc:Fallback>
                <p:oleObj name="Equation" r:id="rId3" imgW="3124200" imgH="1371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2743200"/>
                        <a:ext cx="3124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05816"/>
              </p:ext>
            </p:extLst>
          </p:nvPr>
        </p:nvGraphicFramePr>
        <p:xfrm>
          <a:off x="6400800" y="3041650"/>
          <a:ext cx="965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Equation" r:id="rId5" imgW="965200" imgH="393700" progId="Equation.3">
                  <p:embed/>
                </p:oleObj>
              </mc:Choice>
              <mc:Fallback>
                <p:oleObj name="Equation" r:id="rId5" imgW="965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800" y="3041650"/>
                        <a:ext cx="965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you want </a:t>
            </a:r>
            <a:r>
              <a:rPr lang="en-US" i="1" dirty="0" smtClean="0"/>
              <a:t>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you measure </a:t>
            </a:r>
            <a:r>
              <a:rPr lang="en-US" i="1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126856"/>
              </p:ext>
            </p:extLst>
          </p:nvPr>
        </p:nvGraphicFramePr>
        <p:xfrm>
          <a:off x="3276600" y="2438400"/>
          <a:ext cx="20843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3" imgW="2082600" imgH="1180800" progId="Equation.DSMT4">
                  <p:embed/>
                </p:oleObj>
              </mc:Choice>
              <mc:Fallback>
                <p:oleObj name="Equation" r:id="rId3" imgW="20826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2084388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412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error in </a:t>
            </a:r>
            <a:r>
              <a:rPr lang="en-US" sz="3600" i="1" dirty="0" smtClean="0"/>
              <a:t>x</a:t>
            </a:r>
            <a:r>
              <a:rPr lang="en-US" sz="3600" dirty="0" smtClean="0"/>
              <a:t> affects </a:t>
            </a:r>
            <a:r>
              <a:rPr lang="en-US" sz="3600" i="1" dirty="0" smtClean="0"/>
              <a:t>F</a:t>
            </a:r>
            <a:r>
              <a:rPr lang="en-US" sz="3600" dirty="0" smtClean="0"/>
              <a:t>(</a:t>
            </a:r>
            <a:r>
              <a:rPr lang="en-US" sz="3600" i="1" dirty="0" smtClean="0"/>
              <a:t>x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2329" b="232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 </a:t>
            </a:r>
            <a:endParaRPr lang="en-US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6696"/>
              </p:ext>
            </p:extLst>
          </p:nvPr>
        </p:nvGraphicFramePr>
        <p:xfrm>
          <a:off x="3155950" y="1884363"/>
          <a:ext cx="20605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5" name="Equation" r:id="rId3" imgW="2057400" imgH="342900" progId="Equation.3">
                  <p:embed/>
                </p:oleObj>
              </mc:Choice>
              <mc:Fallback>
                <p:oleObj name="Equation" r:id="rId3" imgW="2057400" imgH="342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1884363"/>
                        <a:ext cx="206057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341195"/>
              </p:ext>
            </p:extLst>
          </p:nvPr>
        </p:nvGraphicFramePr>
        <p:xfrm>
          <a:off x="1905000" y="2419350"/>
          <a:ext cx="7086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6" name="Equation" r:id="rId5" imgW="7086600" imgH="825500" progId="Equation.3">
                  <p:embed/>
                </p:oleObj>
              </mc:Choice>
              <mc:Fallback>
                <p:oleObj name="Equation" r:id="rId5" imgW="7086600" imgH="825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19350"/>
                        <a:ext cx="70866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276600" y="3810000"/>
          <a:ext cx="1485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7" name="Equation" r:id="rId7" imgW="1485900" imgH="355600" progId="Equation.DSMT4">
                  <p:embed/>
                </p:oleObj>
              </mc:Choice>
              <mc:Fallback>
                <p:oleObj name="Equation" r:id="rId7" imgW="1485900" imgH="3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0"/>
                        <a:ext cx="14859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82240"/>
              </p:ext>
            </p:extLst>
          </p:nvPr>
        </p:nvGraphicFramePr>
        <p:xfrm>
          <a:off x="2032000" y="4552950"/>
          <a:ext cx="38608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8" name="Equation" r:id="rId9" imgW="3860800" imgH="825500" progId="Equation.3">
                  <p:embed/>
                </p:oleObj>
              </mc:Choice>
              <mc:Fallback>
                <p:oleObj name="Equation" r:id="rId9" imgW="3860800" imgH="825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552950"/>
                        <a:ext cx="3860800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881973"/>
              </p:ext>
            </p:extLst>
          </p:nvPr>
        </p:nvGraphicFramePr>
        <p:xfrm>
          <a:off x="2273300" y="5543550"/>
          <a:ext cx="54165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09" name="Equation" r:id="rId11" imgW="5410200" imgH="1054100" progId="Equation.3">
                  <p:embed/>
                </p:oleObj>
              </mc:Choice>
              <mc:Fallback>
                <p:oleObj name="Equation" r:id="rId11" imgW="5410200" imgH="1054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543550"/>
                        <a:ext cx="541655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Thermistor Example</a:t>
            </a:r>
            <a:endParaRPr 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2343150" y="1428750"/>
          <a:ext cx="20843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Equation" r:id="rId3" imgW="2082600" imgH="1180800" progId="Equation.DSMT4">
                  <p:embed/>
                </p:oleObj>
              </mc:Choice>
              <mc:Fallback>
                <p:oleObj name="Equation" r:id="rId3" imgW="2082600" imgH="1180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428750"/>
                        <a:ext cx="2084388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362200" y="3048000"/>
          <a:ext cx="3925888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Equation" r:id="rId5" imgW="3924000" imgH="1917360" progId="Equation.DSMT4">
                  <p:embed/>
                </p:oleObj>
              </mc:Choice>
              <mc:Fallback>
                <p:oleObj name="Equation" r:id="rId5" imgW="3924000" imgH="1917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3925888" cy="192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362200" y="5410200"/>
          <a:ext cx="42275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2" name="Equation" r:id="rId7" imgW="4228920" imgH="939600" progId="Equation.DSMT4">
                  <p:embed/>
                </p:oleObj>
              </mc:Choice>
              <mc:Fallback>
                <p:oleObj name="Equation" r:id="rId7" imgW="422892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422751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this man?</a:t>
            </a:r>
            <a:endParaRPr lang="en-US" dirty="0"/>
          </a:p>
        </p:txBody>
      </p:sp>
      <p:pic>
        <p:nvPicPr>
          <p:cNvPr id="1026" name="Picture 2" descr="Michael Mann has been assailed by critics and subjected to three probes. A bounty has been offered to anyone who can link him to fraud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743200"/>
            <a:ext cx="2352675" cy="3028950"/>
          </a:xfrm>
          <a:prstGeom prst="rect">
            <a:avLst/>
          </a:prstGeom>
          <a:noFill/>
        </p:spPr>
      </p:pic>
      <p:pic>
        <p:nvPicPr>
          <p:cNvPr id="1028" name="Picture 4" descr="http://www.middlebury.edu/NR/rdonlyres/7185A81C-52CF-4EC5-A289-4FB4BD530F68/0/hockey_stick_gra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590800"/>
            <a:ext cx="4847422" cy="3352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27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40056"/>
              </p:ext>
            </p:extLst>
          </p:nvPr>
        </p:nvGraphicFramePr>
        <p:xfrm>
          <a:off x="2527300" y="-44450"/>
          <a:ext cx="4913313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3" imgW="4914900" imgH="1257300" progId="Equation.DSMT4">
                  <p:embed/>
                </p:oleObj>
              </mc:Choice>
              <mc:Fallback>
                <p:oleObj name="Equation" r:id="rId3" imgW="4914900" imgH="1257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-44450"/>
                        <a:ext cx="4913313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13613"/>
              </p:ext>
            </p:extLst>
          </p:nvPr>
        </p:nvGraphicFramePr>
        <p:xfrm>
          <a:off x="2057400" y="1981200"/>
          <a:ext cx="6172200" cy="3581399"/>
        </p:xfrm>
        <a:graphic>
          <a:graphicData uri="http://schemas.openxmlformats.org/drawingml/2006/table">
            <a:tbl>
              <a:tblPr/>
              <a:tblGrid>
                <a:gridCol w="906935"/>
                <a:gridCol w="1561945"/>
                <a:gridCol w="1032899"/>
                <a:gridCol w="1184055"/>
                <a:gridCol w="1486366"/>
              </a:tblGrid>
              <a:tr h="48981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Nom. Value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term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β</a:t>
                      </a:r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18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(Ω)</a:t>
                      </a:r>
                      <a:endParaRPr lang="el-GR" sz="2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(K)</a:t>
                      </a:r>
                      <a:endParaRPr lang="en-US" sz="2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273.14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1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09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l-GR" sz="24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(Ω)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if you hate calculus?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do the whole thing on a spreadsheet with no calculus.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00921"/>
              </p:ext>
            </p:extLst>
          </p:nvPr>
        </p:nvGraphicFramePr>
        <p:xfrm>
          <a:off x="1981201" y="2743200"/>
          <a:ext cx="6400798" cy="3429000"/>
        </p:xfrm>
        <a:graphic>
          <a:graphicData uri="http://schemas.openxmlformats.org/drawingml/2006/table">
            <a:tbl>
              <a:tblPr/>
              <a:tblGrid>
                <a:gridCol w="966158"/>
                <a:gridCol w="1086928"/>
                <a:gridCol w="1086928"/>
                <a:gridCol w="1086928"/>
                <a:gridCol w="1086928"/>
                <a:gridCol w="1086928"/>
              </a:tblGrid>
              <a:tr h="39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Nominal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β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β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+ 10%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 10%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67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l-GR" sz="1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(Ω)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1,000,000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Symbol"/>
                        </a:rPr>
                        <a:t>β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4303.61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4218.39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27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(Ω)</a:t>
                      </a:r>
                      <a:endParaRPr lang="el-GR" sz="1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3,700,000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4,070,000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3,330,000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(K)</a:t>
                      </a:r>
                      <a:endParaRPr lang="en-US" sz="18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273.14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273.37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272.91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271.49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275.00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  <a:r>
                        <a:rPr lang="en-US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(K)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±error (K)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938494"/>
              </p:ext>
            </p:extLst>
          </p:nvPr>
        </p:nvGraphicFramePr>
        <p:xfrm>
          <a:off x="3810000" y="381000"/>
          <a:ext cx="20843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Equation" r:id="rId3" imgW="2082600" imgH="1180800" progId="Equation.DSMT4">
                  <p:embed/>
                </p:oleObj>
              </mc:Choice>
              <mc:Fallback>
                <p:oleObj name="Equation" r:id="rId3" imgW="2082600" imgH="1180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81000"/>
                        <a:ext cx="2084388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879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Steinhart-Hart Example</a:t>
            </a:r>
            <a:endParaRPr lang="en-US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73145"/>
              </p:ext>
            </p:extLst>
          </p:nvPr>
        </p:nvGraphicFramePr>
        <p:xfrm>
          <a:off x="1752600" y="533400"/>
          <a:ext cx="58483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2" name="Equation" r:id="rId3" imgW="5842000" imgH="1485900" progId="Equation.DSMT4">
                  <p:embed/>
                </p:oleObj>
              </mc:Choice>
              <mc:Fallback>
                <p:oleObj name="Equation" r:id="rId3" imgW="5842000" imgH="14859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3400"/>
                        <a:ext cx="58483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69919"/>
              </p:ext>
            </p:extLst>
          </p:nvPr>
        </p:nvGraphicFramePr>
        <p:xfrm>
          <a:off x="990600" y="2133600"/>
          <a:ext cx="7548563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3" name="Equation" r:id="rId5" imgW="7543800" imgH="2349500" progId="Equation.DSMT4">
                  <p:embed/>
                </p:oleObj>
              </mc:Choice>
              <mc:Fallback>
                <p:oleObj name="Equation" r:id="rId5" imgW="7543800" imgH="2349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7548563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3010"/>
              </p:ext>
            </p:extLst>
          </p:nvPr>
        </p:nvGraphicFramePr>
        <p:xfrm>
          <a:off x="914400" y="4876800"/>
          <a:ext cx="773112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4" name="Equation" r:id="rId7" imgW="7734300" imgH="1511300" progId="Equation.DSMT4">
                  <p:embed/>
                </p:oleObj>
              </mc:Choice>
              <mc:Fallback>
                <p:oleObj name="Equation" r:id="rId7" imgW="7734300" imgH="151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7731125" cy="150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89400"/>
              </p:ext>
            </p:extLst>
          </p:nvPr>
        </p:nvGraphicFramePr>
        <p:xfrm>
          <a:off x="101600" y="608013"/>
          <a:ext cx="895032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9" name="Equation" r:id="rId3" imgW="8953500" imgH="1016000" progId="Equation.DSMT4">
                  <p:embed/>
                </p:oleObj>
              </mc:Choice>
              <mc:Fallback>
                <p:oleObj name="Equation" r:id="rId3" imgW="8953500" imgH="1016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608013"/>
                        <a:ext cx="8950325" cy="1014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30161"/>
              </p:ext>
            </p:extLst>
          </p:nvPr>
        </p:nvGraphicFramePr>
        <p:xfrm>
          <a:off x="990600" y="1905000"/>
          <a:ext cx="7162800" cy="4343400"/>
        </p:xfrm>
        <a:graphic>
          <a:graphicData uri="http://schemas.openxmlformats.org/drawingml/2006/table">
            <a:tbl>
              <a:tblPr/>
              <a:tblGrid>
                <a:gridCol w="685800"/>
                <a:gridCol w="1904437"/>
                <a:gridCol w="1083671"/>
                <a:gridCol w="1929463"/>
                <a:gridCol w="1559429"/>
              </a:tblGrid>
              <a:tr h="45626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Nom. Value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term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3.354016E-03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3.35402E-06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2.460382E-04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2.46038E-06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-0.104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3.405377E-06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2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1.034240E-07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Ω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64080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1922.4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6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308.15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65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66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2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Calculus free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61988"/>
              </p:ext>
            </p:extLst>
          </p:nvPr>
        </p:nvGraphicFramePr>
        <p:xfrm>
          <a:off x="1524000" y="2057400"/>
          <a:ext cx="6934201" cy="1752601"/>
        </p:xfrm>
        <a:graphic>
          <a:graphicData uri="http://schemas.openxmlformats.org/drawingml/2006/table">
            <a:tbl>
              <a:tblPr/>
              <a:tblGrid>
                <a:gridCol w="425085"/>
                <a:gridCol w="575636"/>
                <a:gridCol w="611060"/>
                <a:gridCol w="611060"/>
                <a:gridCol w="611060"/>
                <a:gridCol w="575636"/>
                <a:gridCol w="575636"/>
                <a:gridCol w="575636"/>
                <a:gridCol w="575636"/>
                <a:gridCol w="575636"/>
                <a:gridCol w="611060"/>
                <a:gridCol w="611060"/>
              </a:tblGrid>
              <a:tr h="14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Value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Nominal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+0.1%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–0.1%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C1 –1%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–1%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+3%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 –%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en-US" sz="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0.00335737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0.003350662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0.003354016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0.000248499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0.000243578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0.000246038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3.43943E-06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3.37132E-06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3.40538E-06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1.04458E-07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1.0239E-07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1.03424E-07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100,000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64,080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66,002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62,158 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  <a:r>
                        <a:rPr lang="en-US" sz="8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308.15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307.83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308.47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308.25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308.04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308.15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308.15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308.15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308.15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307.47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308.85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∆T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-0.64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1.539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1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error ±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0.769</a:t>
                      </a: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294572"/>
              </p:ext>
            </p:extLst>
          </p:nvPr>
        </p:nvGraphicFramePr>
        <p:xfrm>
          <a:off x="1676400" y="152400"/>
          <a:ext cx="58483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3" imgW="5842000" imgH="1485900" progId="Equation.DSMT4">
                  <p:embed/>
                </p:oleObj>
              </mc:Choice>
              <mc:Fallback>
                <p:oleObj name="Equation" r:id="rId3" imgW="5842000" imgH="148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58483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323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happens to Integrals?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7467600" cy="62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6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Precision?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or determine the quantization range, </a:t>
            </a:r>
            <a:r>
              <a:rPr lang="en-US" i="1" dirty="0" smtClean="0"/>
              <a:t>q</a:t>
            </a:r>
            <a:r>
              <a:rPr lang="en-US" dirty="0" smtClean="0"/>
              <a:t>, e.g., for a ±5V, 12-bit DAQ: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                  ignore quantization</a:t>
            </a:r>
          </a:p>
          <a:p>
            <a:endParaRPr lang="en-US" dirty="0" smtClean="0"/>
          </a:p>
          <a:p>
            <a:r>
              <a:rPr lang="en-US" dirty="0" smtClean="0"/>
              <a:t>If                          include as</a:t>
            </a:r>
          </a:p>
          <a:p>
            <a:endParaRPr lang="en-US" dirty="0" smtClean="0"/>
          </a:p>
          <a:p>
            <a:r>
              <a:rPr lang="en-US" dirty="0" smtClean="0"/>
              <a:t>If                  confidence interval is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34051"/>
              </p:ext>
            </p:extLst>
          </p:nvPr>
        </p:nvGraphicFramePr>
        <p:xfrm>
          <a:off x="2895600" y="3456213"/>
          <a:ext cx="1066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6" name="Equation" r:id="rId3" imgW="1066800" imgH="762000" progId="Equation.3">
                  <p:embed/>
                </p:oleObj>
              </mc:Choice>
              <mc:Fallback>
                <p:oleObj name="Equation" r:id="rId3" imgW="10668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3456213"/>
                        <a:ext cx="1066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28726"/>
              </p:ext>
            </p:extLst>
          </p:nvPr>
        </p:nvGraphicFramePr>
        <p:xfrm>
          <a:off x="2743200" y="4495800"/>
          <a:ext cx="1930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7" name="Equation" r:id="rId5" imgW="1930400" imgH="762000" progId="Equation.3">
                  <p:embed/>
                </p:oleObj>
              </mc:Choice>
              <mc:Fallback>
                <p:oleObj name="Equation" r:id="rId5" imgW="19304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3200" y="4495800"/>
                        <a:ext cx="1930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64924"/>
              </p:ext>
            </p:extLst>
          </p:nvPr>
        </p:nvGraphicFramePr>
        <p:xfrm>
          <a:off x="6172200" y="4343400"/>
          <a:ext cx="2006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8" name="Equation" r:id="rId7" imgW="2006600" imgH="850900" progId="Equation.3">
                  <p:embed/>
                </p:oleObj>
              </mc:Choice>
              <mc:Fallback>
                <p:oleObj name="Equation" r:id="rId7" imgW="20066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2200" y="4343400"/>
                        <a:ext cx="20066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01892"/>
              </p:ext>
            </p:extLst>
          </p:nvPr>
        </p:nvGraphicFramePr>
        <p:xfrm>
          <a:off x="2895600" y="5464626"/>
          <a:ext cx="1066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9" name="Equation" r:id="rId9" imgW="1066800" imgH="762000" progId="Equation.3">
                  <p:embed/>
                </p:oleObj>
              </mc:Choice>
              <mc:Fallback>
                <p:oleObj name="Equation" r:id="rId9" imgW="10668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5600" y="5464626"/>
                        <a:ext cx="1066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16566"/>
              </p:ext>
            </p:extLst>
          </p:nvPr>
        </p:nvGraphicFramePr>
        <p:xfrm>
          <a:off x="6858000" y="5638800"/>
          <a:ext cx="736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0" name="Equation" r:id="rId11" imgW="736600" imgH="330200" progId="Equation.3">
                  <p:embed/>
                </p:oleObj>
              </mc:Choice>
              <mc:Fallback>
                <p:oleObj name="Equation" r:id="rId11" imgW="736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58000" y="5638800"/>
                        <a:ext cx="736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9904"/>
              </p:ext>
            </p:extLst>
          </p:nvPr>
        </p:nvGraphicFramePr>
        <p:xfrm>
          <a:off x="2971800" y="2743200"/>
          <a:ext cx="365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1" name="Equation" r:id="rId13" imgW="3657600" imgH="723900" progId="Equation.3">
                  <p:embed/>
                </p:oleObj>
              </mc:Choice>
              <mc:Fallback>
                <p:oleObj name="Equation" r:id="rId13" imgW="36576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71800" y="2743200"/>
                        <a:ext cx="36576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 Lecture Notes</a:t>
            </a:r>
          </a:p>
          <a:p>
            <a:pPr lvl="1"/>
            <a:r>
              <a:rPr lang="en-US" dirty="0">
                <a:hlinkClick r:id="rId2"/>
              </a:rPr>
              <a:t>http://www.eng.hmc.edu/NewE80/PDFs/DataAnalysisLecNotes2015</a:t>
            </a:r>
            <a:r>
              <a:rPr lang="en-US">
                <a:hlinkClick r:id="rId2"/>
              </a:rPr>
              <a:t>.</a:t>
            </a:r>
            <a:r>
              <a:rPr lang="en-US" smtClean="0">
                <a:hlinkClick r:id="rId2"/>
              </a:rPr>
              <a:t>pdf</a:t>
            </a:r>
            <a:endParaRPr lang="en-US" dirty="0" smtClean="0"/>
          </a:p>
          <a:p>
            <a:r>
              <a:rPr lang="en-US" dirty="0" smtClean="0"/>
              <a:t>NIST Engineering Statistics Handbook</a:t>
            </a:r>
          </a:p>
          <a:p>
            <a:pPr lvl="1"/>
            <a:r>
              <a:rPr lang="en-US" dirty="0">
                <a:hlinkClick r:id="rId3"/>
              </a:rPr>
              <a:t>http://www.itl.nist.gov/div898/handbook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i="1" dirty="0"/>
              <a:t>ISO Guide to the Expression of Uncertainty in Measurement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http://www.iso.org/sites/JCGM/GUM/JCGM100/C045315e-html/C045315e.html?csnumber=</a:t>
            </a:r>
            <a:r>
              <a:rPr lang="en-US" dirty="0" smtClean="0">
                <a:hlinkClick r:id="rId4"/>
              </a:rPr>
              <a:t>50461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Mythbuster</a:t>
            </a:r>
            <a:r>
              <a:rPr lang="en-US" dirty="0" smtClean="0"/>
              <a:t> Tech Advisor</a:t>
            </a:r>
          </a:p>
          <a:p>
            <a:r>
              <a:rPr lang="en-US" dirty="0" smtClean="0"/>
              <a:t>Testing Arrows for a crossbow</a:t>
            </a:r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l="18421" r="18421"/>
          <a:stretch>
            <a:fillRect/>
          </a:stretch>
        </p:blipFill>
        <p:spPr bwMode="auto">
          <a:xfrm>
            <a:off x="1447800" y="2971800"/>
            <a:ext cx="3352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1800"/>
            <a:ext cx="3924300" cy="296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1 Arrows</a:t>
            </a:r>
            <a:endParaRPr lang="en-US" dirty="0"/>
          </a:p>
        </p:txBody>
      </p:sp>
      <p:pic>
        <p:nvPicPr>
          <p:cNvPr id="4" name="Content Placeholder 3" descr="Arrow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04577"/>
            <a:ext cx="6766831" cy="655342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2 Arrows</a:t>
            </a:r>
            <a:endParaRPr lang="en-US" dirty="0"/>
          </a:p>
        </p:txBody>
      </p:sp>
      <p:pic>
        <p:nvPicPr>
          <p:cNvPr id="4" name="Content Placeholder 3" descr="Arrow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"/>
            <a:ext cx="6757939" cy="65178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3 Arrows</a:t>
            </a:r>
            <a:endParaRPr lang="en-US" dirty="0"/>
          </a:p>
        </p:txBody>
      </p:sp>
      <p:pic>
        <p:nvPicPr>
          <p:cNvPr id="4" name="Content Placeholder 3" descr="Arrow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"/>
            <a:ext cx="6740156" cy="653563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4 Arrows</a:t>
            </a:r>
            <a:endParaRPr lang="en-US" dirty="0"/>
          </a:p>
        </p:txBody>
      </p:sp>
      <p:pic>
        <p:nvPicPr>
          <p:cNvPr id="4" name="Content Placeholder 3" descr="Arrow4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"/>
            <a:ext cx="6749048" cy="6508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Crossbow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center of the distribution, i.e., what is the aiming point?</a:t>
            </a:r>
          </a:p>
          <a:p>
            <a:r>
              <a:rPr lang="en-US" dirty="0" smtClean="0"/>
              <a:t>How certain are you?</a:t>
            </a:r>
          </a:p>
          <a:p>
            <a:r>
              <a:rPr lang="en-US" dirty="0" smtClean="0"/>
              <a:t>If we aim the crossbow at the apple, how likely is </a:t>
            </a:r>
            <a:r>
              <a:rPr lang="en-US" dirty="0" err="1" smtClean="0"/>
              <a:t>Buster</a:t>
            </a:r>
            <a:r>
              <a:rPr lang="en-US" baseline="30000" dirty="0" err="1" smtClean="0"/>
              <a:t>TM</a:t>
            </a:r>
            <a:r>
              <a:rPr lang="en-US" dirty="0" smtClean="0"/>
              <a:t> to get an arrow in the head?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center of the distribution, i.e., where should we put the target?</a:t>
            </a:r>
          </a:p>
          <a:p>
            <a:r>
              <a:rPr lang="en-US" dirty="0" smtClean="0"/>
              <a:t>Use the </a:t>
            </a:r>
            <a:r>
              <a:rPr lang="en-US" i="1" dirty="0" smtClean="0"/>
              <a:t>sample mean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819400" y="3124200"/>
          <a:ext cx="14382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3" imgW="1435100" imgH="825500" progId="Equation.DSMT4">
                  <p:embed/>
                </p:oleObj>
              </mc:Choice>
              <mc:Fallback>
                <p:oleObj name="Equation" r:id="rId3" imgW="1435100" imgH="8255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124200"/>
                        <a:ext cx="14382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1684-B38A-497A-9E62-4F70EF185B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1664</TotalTime>
  <Words>931</Words>
  <Application>Microsoft Macintosh PowerPoint</Application>
  <PresentationFormat>On-screen Show (4:3)</PresentationFormat>
  <Paragraphs>400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Infinity</vt:lpstr>
      <vt:lpstr>Equation</vt:lpstr>
      <vt:lpstr>MathType 6.0 Equation</vt:lpstr>
      <vt:lpstr>Measuring Things</vt:lpstr>
      <vt:lpstr>Why do we care?</vt:lpstr>
      <vt:lpstr>Your Mission</vt:lpstr>
      <vt:lpstr>Brand 1 Arrows</vt:lpstr>
      <vt:lpstr>Brand 2 Arrows</vt:lpstr>
      <vt:lpstr>Brand 3 Arrows</vt:lpstr>
      <vt:lpstr>Brand 4 Arrows</vt:lpstr>
      <vt:lpstr>Crossbow Questions</vt:lpstr>
      <vt:lpstr>Measured Value</vt:lpstr>
      <vt:lpstr>Error Estimate</vt:lpstr>
      <vt:lpstr>Students t-test</vt:lpstr>
      <vt:lpstr>Spread of Data</vt:lpstr>
      <vt:lpstr>Linear Fits</vt:lpstr>
      <vt:lpstr>How Certain Are We?</vt:lpstr>
      <vt:lpstr>Why? Because!</vt:lpstr>
      <vt:lpstr>What About Functions?</vt:lpstr>
      <vt:lpstr>How error in x affects F(x)</vt:lpstr>
      <vt:lpstr>Error Propagation</vt:lpstr>
      <vt:lpstr>Thermistor Example</vt:lpstr>
      <vt:lpstr>Results</vt:lpstr>
      <vt:lpstr>What if you hate calculus?</vt:lpstr>
      <vt:lpstr>Steinhart-Hart Example</vt:lpstr>
      <vt:lpstr>PowerPoint Presentation</vt:lpstr>
      <vt:lpstr>Calculus free style</vt:lpstr>
      <vt:lpstr>What happens to Integrals?</vt:lpstr>
      <vt:lpstr>Finite Precision?</vt:lpstr>
      <vt:lpstr>Resources</vt:lpstr>
    </vt:vector>
  </TitlesOfParts>
  <Company>Franklin W. Olin College of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Things</dc:title>
  <dc:creator>rspjut</dc:creator>
  <cp:lastModifiedBy>Erik Spjut</cp:lastModifiedBy>
  <cp:revision>57</cp:revision>
  <dcterms:created xsi:type="dcterms:W3CDTF">2010-01-07T14:16:00Z</dcterms:created>
  <dcterms:modified xsi:type="dcterms:W3CDTF">2015-01-22T19:02:40Z</dcterms:modified>
</cp:coreProperties>
</file>