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521" r:id="rId3"/>
    <p:sldId id="606" r:id="rId4"/>
    <p:sldId id="522" r:id="rId5"/>
    <p:sldId id="513" r:id="rId6"/>
    <p:sldId id="568" r:id="rId7"/>
    <p:sldId id="589" r:id="rId8"/>
    <p:sldId id="523" r:id="rId9"/>
    <p:sldId id="524" r:id="rId10"/>
    <p:sldId id="525" r:id="rId11"/>
    <p:sldId id="562" r:id="rId12"/>
    <p:sldId id="527" r:id="rId13"/>
    <p:sldId id="526" r:id="rId14"/>
    <p:sldId id="528" r:id="rId15"/>
    <p:sldId id="529" r:id="rId16"/>
    <p:sldId id="602" r:id="rId17"/>
    <p:sldId id="605" r:id="rId18"/>
    <p:sldId id="587" r:id="rId19"/>
    <p:sldId id="603" r:id="rId20"/>
    <p:sldId id="530" r:id="rId21"/>
    <p:sldId id="604" r:id="rId22"/>
    <p:sldId id="531" r:id="rId23"/>
    <p:sldId id="582" r:id="rId24"/>
    <p:sldId id="581" r:id="rId25"/>
    <p:sldId id="532" r:id="rId26"/>
    <p:sldId id="576" r:id="rId27"/>
    <p:sldId id="575" r:id="rId28"/>
    <p:sldId id="578" r:id="rId29"/>
    <p:sldId id="533" r:id="rId30"/>
    <p:sldId id="557" r:id="rId31"/>
    <p:sldId id="585" r:id="rId32"/>
    <p:sldId id="584" r:id="rId33"/>
    <p:sldId id="537" r:id="rId34"/>
    <p:sldId id="596" r:id="rId35"/>
    <p:sldId id="597" r:id="rId36"/>
    <p:sldId id="598" r:id="rId37"/>
    <p:sldId id="599" r:id="rId38"/>
    <p:sldId id="600" r:id="rId39"/>
    <p:sldId id="579" r:id="rId40"/>
    <p:sldId id="536" r:id="rId41"/>
    <p:sldId id="534" r:id="rId42"/>
    <p:sldId id="538" r:id="rId43"/>
    <p:sldId id="539" r:id="rId44"/>
    <p:sldId id="595" r:id="rId45"/>
    <p:sldId id="580" r:id="rId46"/>
    <p:sldId id="544" r:id="rId47"/>
    <p:sldId id="540" r:id="rId48"/>
    <p:sldId id="541" r:id="rId49"/>
    <p:sldId id="543" r:id="rId50"/>
    <p:sldId id="547" r:id="rId51"/>
    <p:sldId id="535" r:id="rId52"/>
    <p:sldId id="550" r:id="rId53"/>
    <p:sldId id="548" r:id="rId54"/>
    <p:sldId id="552" r:id="rId55"/>
    <p:sldId id="551" r:id="rId56"/>
    <p:sldId id="583" r:id="rId57"/>
    <p:sldId id="558" r:id="rId58"/>
    <p:sldId id="559" r:id="rId59"/>
    <p:sldId id="560" r:id="rId60"/>
    <p:sldId id="561" r:id="rId61"/>
    <p:sldId id="564" r:id="rId62"/>
    <p:sldId id="565" r:id="rId63"/>
    <p:sldId id="566" r:id="rId64"/>
    <p:sldId id="594" r:id="rId65"/>
    <p:sldId id="592" r:id="rId6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" y="4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93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0442DE-06F3-4E49-93CE-13868548FEEA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2C769F3-5DF2-41B8-9057-2EE5033D8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93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000CD9-035F-41FA-A2A3-289ED68DCA55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CEFEB1-C8FB-4BBE-9E6E-7D14D4C9B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8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AFCE82-B7F7-4C5C-95B9-E34355E64EA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3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CEFEB1-C8FB-4BBE-9E6E-7D14D4C9BE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6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0A4F07-24AB-4355-B7EA-4729FD5CCC2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419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CEFEB1-C8FB-4BBE-9E6E-7D14D4C9BEF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84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0A4F07-24AB-4355-B7EA-4729FD5CCC2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857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66688"/>
            <a:ext cx="866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 106 Lecture 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Failure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B7F83-3CF8-40F2-A7CB-B356ABC32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9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 106 Lecture 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Failure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D468-CCD9-4C09-9B62-CA43AE4D5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 106 Lecture 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Failure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D928-6DC2-4156-AC06-45AFB1291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3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0813"/>
            <a:ext cx="866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8538"/>
            <a:ext cx="10515600" cy="5178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ENGINEERING 80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Flight Hardware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4B9F0-7DA1-4BEE-A461-42BC527BA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 106 Lecture 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Failure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05D0-E95B-49E1-BF3C-6C7EEF469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2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 106 Lecture 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Failure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1753-F412-41B6-AEDD-FA7AB5540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8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 106 Lecture 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Failure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55F4D-23EF-4EF4-AD20-57029E245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5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 106 Lecture 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Failure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14C4-D7B4-4E8D-B364-ED29D632F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9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 106 Lecture 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Failure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9FC3-3EF2-4659-ABB0-4918C23B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1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 106 Lecture 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Failure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96EB-1527-4B78-8D4D-FCBB6A6C7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7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 106 Lecture 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Failure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7A69-911A-430E-846E-933F8EDCB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6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225"/>
            <a:ext cx="10515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833438"/>
            <a:ext cx="105156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ENGR 106 Lecture 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Failure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3156A3-EFCF-4FA8-8A64-E46F9A741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.hmc.edu/NewE80/RocksimModels/aerotech_arreaux.ork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www.eng.hmc.edu/NewE80/RocksimModels/aerotech_arreaux.rk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g.hmc.edu/NewE80/RocksimModels/aerotech_barracuda.ork" TargetMode="External"/><Relationship Id="rId5" Type="http://schemas.openxmlformats.org/officeDocument/2006/relationships/hyperlink" Target="http://www.eng.hmc.edu/NewE80/RocksimModels/aerotech_barracuda.rkt" TargetMode="External"/><Relationship Id="rId4" Type="http://schemas.openxmlformats.org/officeDocument/2006/relationships/hyperlink" Target="http://www.eng.hmc.edu/NewE80/CADFiles/AerotechParts.zi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525"/>
            <a:ext cx="9144000" cy="976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2200" dirty="0" smtClean="0"/>
              <a:t>Engineering 80 – Spring 2015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800" b="1" dirty="0" smtClean="0"/>
              <a:t>Flight Hardware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BCABD-DF9B-48EF-88C7-8917AD63077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476" y="1097594"/>
            <a:ext cx="6675048" cy="5258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Precious Payload – The PC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52800"/>
            <a:ext cx="10515600" cy="2824163"/>
          </a:xfrm>
        </p:spPr>
        <p:txBody>
          <a:bodyPr/>
          <a:lstStyle/>
          <a:p>
            <a:r>
              <a:rPr lang="en-US" dirty="0"/>
              <a:t>Top laid out like your </a:t>
            </a:r>
            <a:r>
              <a:rPr lang="en-US" dirty="0" err="1"/>
              <a:t>protoboard</a:t>
            </a:r>
            <a:endParaRPr lang="en-US" dirty="0"/>
          </a:p>
          <a:p>
            <a:pPr lvl="1"/>
            <a:r>
              <a:rPr lang="en-US" dirty="0"/>
              <a:t>4 exterior buses slightly closer</a:t>
            </a:r>
          </a:p>
          <a:p>
            <a:pPr lvl="1"/>
            <a:r>
              <a:rPr lang="en-US" dirty="0"/>
              <a:t>1 extra power bus</a:t>
            </a:r>
          </a:p>
          <a:p>
            <a:r>
              <a:rPr lang="en-US" dirty="0"/>
              <a:t>Bottom has connectors for </a:t>
            </a:r>
            <a:r>
              <a:rPr lang="en-US" dirty="0" smtClean="0"/>
              <a:t>a data </a:t>
            </a:r>
            <a:r>
              <a:rPr lang="en-US" dirty="0"/>
              <a:t>logger</a:t>
            </a:r>
          </a:p>
          <a:p>
            <a:r>
              <a:rPr lang="en-US" dirty="0"/>
              <a:t>4 Holes for mounting</a:t>
            </a:r>
          </a:p>
          <a:p>
            <a:r>
              <a:rPr lang="en-US" dirty="0"/>
              <a:t>2 holes for mounting battery holder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14" y="1251112"/>
            <a:ext cx="10455286" cy="1922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01840" y="3596640"/>
            <a:ext cx="425196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If it works on your </a:t>
            </a:r>
            <a:r>
              <a:rPr lang="en-US" sz="3200" dirty="0" err="1" smtClean="0">
                <a:solidFill>
                  <a:srgbClr val="FF0000"/>
                </a:solidFill>
              </a:rPr>
              <a:t>protoboard</a:t>
            </a:r>
            <a:r>
              <a:rPr lang="en-US" sz="3200" dirty="0" smtClean="0">
                <a:solidFill>
                  <a:srgbClr val="FF0000"/>
                </a:solidFill>
              </a:rPr>
              <a:t>, then it will work on the PC Board Chip for Chip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Wire for Wire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8513" y="1121435"/>
            <a:ext cx="6707631" cy="220836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PC </a:t>
            </a:r>
            <a:r>
              <a:rPr lang="en-US" sz="2400" dirty="0"/>
              <a:t>board matches </a:t>
            </a:r>
            <a:r>
              <a:rPr lang="en-US" sz="2400" dirty="0" err="1"/>
              <a:t>Aerotech</a:t>
            </a:r>
            <a:r>
              <a:rPr lang="en-US" sz="2400" dirty="0"/>
              <a:t> body tubing </a:t>
            </a:r>
            <a:r>
              <a:rPr lang="en-US" sz="2400" dirty="0" smtClean="0"/>
              <a:t>diameter</a:t>
            </a:r>
            <a:endParaRPr lang="en-US" sz="2400" dirty="0"/>
          </a:p>
          <a:p>
            <a:r>
              <a:rPr lang="en-US" sz="2400" dirty="0" err="1" smtClean="0"/>
              <a:t>Arreaux</a:t>
            </a:r>
            <a:r>
              <a:rPr lang="en-US" sz="2400" dirty="0" smtClean="0"/>
              <a:t> </a:t>
            </a:r>
            <a:r>
              <a:rPr lang="en-US" sz="2400" dirty="0"/>
              <a:t>payload section too </a:t>
            </a:r>
            <a:r>
              <a:rPr lang="en-US" sz="2400" dirty="0" smtClean="0"/>
              <a:t>short</a:t>
            </a:r>
            <a:endParaRPr lang="en-US" sz="2400" dirty="0"/>
          </a:p>
          <a:p>
            <a:r>
              <a:rPr lang="en-US" sz="2400" dirty="0"/>
              <a:t>Barracuda payload section too </a:t>
            </a:r>
            <a:r>
              <a:rPr lang="en-US" sz="2400" dirty="0" smtClean="0"/>
              <a:t>long</a:t>
            </a:r>
            <a:endParaRPr lang="en-US" sz="2400" dirty="0"/>
          </a:p>
          <a:p>
            <a:r>
              <a:rPr lang="en-US" sz="2400" dirty="0" smtClean="0"/>
              <a:t>An </a:t>
            </a:r>
            <a:r>
              <a:rPr lang="en-US" sz="2400" dirty="0" err="1"/>
              <a:t>Aerotech</a:t>
            </a:r>
            <a:r>
              <a:rPr lang="en-US" sz="2400" dirty="0"/>
              <a:t> body tube </a:t>
            </a:r>
            <a:r>
              <a:rPr lang="en-US" sz="2400" dirty="0" smtClean="0"/>
              <a:t>that fits </a:t>
            </a:r>
            <a:r>
              <a:rPr lang="en-US" sz="2400" dirty="0"/>
              <a:t>the PC </a:t>
            </a:r>
            <a:r>
              <a:rPr lang="en-US" sz="2400" dirty="0" smtClean="0"/>
              <a:t>board will be provided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2" y="4971115"/>
            <a:ext cx="11138060" cy="1113806"/>
          </a:xfrm>
          <a:prstGeom prst="rect">
            <a:avLst/>
          </a:prstGeom>
        </p:spPr>
      </p:pic>
      <p:sp>
        <p:nvSpPr>
          <p:cNvPr id="9" name="Up-Down Arrow 8"/>
          <p:cNvSpPr/>
          <p:nvPr/>
        </p:nvSpPr>
        <p:spPr>
          <a:xfrm>
            <a:off x="4531822" y="4098841"/>
            <a:ext cx="304800" cy="878239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23556" y="419929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ID = 1.80”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5002875" y="3526787"/>
            <a:ext cx="4423709" cy="492109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57156" y="3454557"/>
            <a:ext cx="45719" cy="636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443882" y="3456302"/>
            <a:ext cx="45719" cy="636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57841" y="3137714"/>
            <a:ext cx="2858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Length = 10.10”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813" y="4115581"/>
            <a:ext cx="4529696" cy="8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49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How do you acquire and log data in the rocket?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3" y="3458199"/>
            <a:ext cx="11138060" cy="1113806"/>
          </a:xfrm>
          <a:prstGeom prst="rect">
            <a:avLst/>
          </a:prstGeom>
        </p:spPr>
      </p:pic>
      <p:sp>
        <p:nvSpPr>
          <p:cNvPr id="9" name="Up-Down Arrow 8"/>
          <p:cNvSpPr/>
          <p:nvPr/>
        </p:nvSpPr>
        <p:spPr>
          <a:xfrm>
            <a:off x="4565073" y="2585925"/>
            <a:ext cx="304800" cy="878239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56807" y="268638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ID = 1.80”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5036126" y="2013871"/>
            <a:ext cx="4423709" cy="492109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90407" y="1941641"/>
            <a:ext cx="45719" cy="636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477133" y="1943386"/>
            <a:ext cx="45719" cy="636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91092" y="1624798"/>
            <a:ext cx="2858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Length = 10.10”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64" y="2602665"/>
            <a:ext cx="4529696" cy="8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24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Precious </a:t>
            </a:r>
            <a:r>
              <a:rPr lang="en-US" dirty="0" smtClean="0"/>
              <a:t>Payload – The PC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14850"/>
            <a:ext cx="10515600" cy="1662113"/>
          </a:xfrm>
        </p:spPr>
        <p:txBody>
          <a:bodyPr/>
          <a:lstStyle/>
          <a:p>
            <a:r>
              <a:rPr lang="en-US" dirty="0"/>
              <a:t>Center has place for 5 V regulator + three more</a:t>
            </a:r>
          </a:p>
          <a:p>
            <a:r>
              <a:rPr lang="en-US" dirty="0"/>
              <a:t>Regulators can tie common to ground or </a:t>
            </a:r>
            <a:r>
              <a:rPr lang="en-US" dirty="0" smtClean="0"/>
              <a:t>not</a:t>
            </a:r>
            <a:endParaRPr lang="en-US" dirty="0"/>
          </a:p>
          <a:p>
            <a:r>
              <a:rPr lang="en-US" dirty="0"/>
              <a:t>Bottom has connectors for data </a:t>
            </a:r>
            <a:r>
              <a:rPr lang="en-US" dirty="0" smtClean="0"/>
              <a:t>logger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784" y="805808"/>
            <a:ext cx="6740432" cy="35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Precious Payload – The Data Logger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8538"/>
            <a:ext cx="5855208" cy="5178425"/>
          </a:xfrm>
        </p:spPr>
        <p:txBody>
          <a:bodyPr/>
          <a:lstStyle/>
          <a:p>
            <a:r>
              <a:rPr lang="en-US" sz="2000" dirty="0"/>
              <a:t>Created and programmed by Tyler Smelt</a:t>
            </a:r>
          </a:p>
          <a:p>
            <a:r>
              <a:rPr lang="en-US" sz="2000" dirty="0"/>
              <a:t>16 </a:t>
            </a:r>
            <a:r>
              <a:rPr lang="en-US" sz="2000" dirty="0" smtClean="0"/>
              <a:t>channels (Can measure up to 16 sensors)</a:t>
            </a:r>
            <a:endParaRPr lang="en-US" sz="2000" dirty="0"/>
          </a:p>
          <a:p>
            <a:r>
              <a:rPr lang="en-US" sz="2000" dirty="0"/>
              <a:t>16-bit </a:t>
            </a:r>
            <a:r>
              <a:rPr lang="en-US" sz="2000" dirty="0" smtClean="0"/>
              <a:t>resolution </a:t>
            </a:r>
            <a:endParaRPr lang="en-US" sz="2000" dirty="0"/>
          </a:p>
          <a:p>
            <a:r>
              <a:rPr lang="en-US" sz="2000" dirty="0"/>
              <a:t>Max 400 </a:t>
            </a:r>
            <a:r>
              <a:rPr lang="en-US" sz="2000" dirty="0" err="1"/>
              <a:t>kSPS</a:t>
            </a:r>
            <a:r>
              <a:rPr lang="en-US" sz="2000" dirty="0"/>
              <a:t> composite rate (25 </a:t>
            </a:r>
            <a:r>
              <a:rPr lang="en-US" sz="2000" dirty="0" err="1"/>
              <a:t>kSPS</a:t>
            </a:r>
            <a:r>
              <a:rPr lang="en-US" sz="2000" dirty="0"/>
              <a:t>/</a:t>
            </a:r>
            <a:r>
              <a:rPr lang="en-US" sz="2000" dirty="0" err="1"/>
              <a:t>chan</a:t>
            </a:r>
            <a:r>
              <a:rPr lang="en-US" sz="2000" dirty="0"/>
              <a:t>)</a:t>
            </a:r>
          </a:p>
          <a:p>
            <a:r>
              <a:rPr lang="en-US" sz="2000" dirty="0"/>
              <a:t>Max 200 </a:t>
            </a:r>
            <a:r>
              <a:rPr lang="en-US" sz="2000" dirty="0" err="1"/>
              <a:t>kSPS</a:t>
            </a:r>
            <a:r>
              <a:rPr lang="en-US" sz="2000" dirty="0"/>
              <a:t> on single </a:t>
            </a:r>
            <a:r>
              <a:rPr lang="en-US" sz="2000" dirty="0" smtClean="0"/>
              <a:t>channel (read in pairs)</a:t>
            </a:r>
          </a:p>
          <a:p>
            <a:r>
              <a:rPr lang="en-US" sz="2000" dirty="0"/>
              <a:t>Power with 6 V to 20 V (9 V recommended)</a:t>
            </a:r>
          </a:p>
          <a:p>
            <a:r>
              <a:rPr lang="en-US" sz="2000" dirty="0"/>
              <a:t>Uses </a:t>
            </a:r>
            <a:r>
              <a:rPr lang="en-US" sz="2000" dirty="0" err="1"/>
              <a:t>microSD</a:t>
            </a:r>
            <a:r>
              <a:rPr lang="en-US" sz="2000" dirty="0"/>
              <a:t> for storage (have 16 GB cards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Need to tape/secure the SD card in the reader!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2000" dirty="0"/>
              <a:t>Input range 0 to 3.3 V</a:t>
            </a:r>
          </a:p>
          <a:p>
            <a:r>
              <a:rPr lang="en-US" sz="2000" dirty="0"/>
              <a:t>Input Impedance ≈</a:t>
            </a:r>
            <a:r>
              <a:rPr lang="en-US" sz="2000" dirty="0" smtClean="0"/>
              <a:t>2.2kΩ  (</a:t>
            </a:r>
            <a:r>
              <a:rPr lang="en-US" sz="2000" dirty="0" err="1" smtClean="0"/>
              <a:t>MyDAQ</a:t>
            </a:r>
            <a:r>
              <a:rPr lang="en-US" sz="2000" dirty="0" smtClean="0"/>
              <a:t> is </a:t>
            </a:r>
            <a:r>
              <a:rPr lang="en-US" sz="2000" dirty="0"/>
              <a:t>10 </a:t>
            </a:r>
            <a:r>
              <a:rPr lang="en-US" sz="2000" dirty="0" smtClean="0"/>
              <a:t>GΩ)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Low impedance, may need to buffer your input signals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2000" dirty="0"/>
              <a:t>Set parameters with </a:t>
            </a:r>
            <a:r>
              <a:rPr lang="en-US" sz="2000" dirty="0" err="1"/>
              <a:t>Config</a:t>
            </a:r>
            <a:r>
              <a:rPr lang="en-US" sz="2000" dirty="0"/>
              <a:t> </a:t>
            </a:r>
            <a:r>
              <a:rPr lang="en-US" sz="2000" dirty="0" smtClean="0"/>
              <a:t>File (Initialize on PC)</a:t>
            </a:r>
            <a:endParaRPr lang="en-US" sz="2000" dirty="0"/>
          </a:p>
          <a:p>
            <a:r>
              <a:rPr lang="en-US" sz="2000" dirty="0"/>
              <a:t>Have VI and .m file to read binary data files</a:t>
            </a:r>
          </a:p>
          <a:p>
            <a:r>
              <a:rPr lang="en-US" sz="2000" dirty="0"/>
              <a:t>PIC-32 </a:t>
            </a:r>
            <a:r>
              <a:rPr lang="en-US" sz="2000" dirty="0" smtClean="0"/>
              <a:t>microcontroller; Two AD7689 A/D Chips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 descr="MuddLog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55" y="901113"/>
            <a:ext cx="4667089" cy="5373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93408" y="4951562"/>
            <a:ext cx="4054415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MORE INFO ON THE E80 WEBSITE!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13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Single–Sided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8538"/>
            <a:ext cx="6318738" cy="5178425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logger expects 0 V to 3.3 V signals</a:t>
            </a:r>
          </a:p>
          <a:p>
            <a:r>
              <a:rPr lang="en-US" dirty="0"/>
              <a:t>Classical op-amp circuit power ±15 V</a:t>
            </a:r>
          </a:p>
          <a:p>
            <a:r>
              <a:rPr lang="en-US" dirty="0" smtClean="0"/>
              <a:t>Low-voltage </a:t>
            </a:r>
            <a:r>
              <a:rPr lang="en-US" dirty="0"/>
              <a:t>op-amp circuit power</a:t>
            </a:r>
          </a:p>
          <a:p>
            <a:pPr lvl="1"/>
            <a:r>
              <a:rPr lang="en-US" dirty="0"/>
              <a:t>±1.4 V to ±3 V</a:t>
            </a:r>
          </a:p>
          <a:p>
            <a:pPr lvl="1"/>
            <a:r>
              <a:rPr lang="en-US" dirty="0"/>
              <a:t>0-to-2.8 V to 0-to-6 </a:t>
            </a:r>
            <a:r>
              <a:rPr lang="en-US" dirty="0" smtClean="0"/>
              <a:t>V</a:t>
            </a:r>
          </a:p>
          <a:p>
            <a:r>
              <a:rPr lang="en-US" dirty="0" smtClean="0"/>
              <a:t>Signal offset </a:t>
            </a:r>
          </a:p>
          <a:p>
            <a:pPr lvl="1"/>
            <a:r>
              <a:rPr lang="en-US" dirty="0" smtClean="0"/>
              <a:t>Normal signal that goes above and below zero will need DC offset</a:t>
            </a:r>
            <a:endParaRPr lang="en-US" dirty="0"/>
          </a:p>
          <a:p>
            <a:r>
              <a:rPr lang="en-US" dirty="0" smtClean="0"/>
              <a:t>Reference </a:t>
            </a:r>
            <a:r>
              <a:rPr lang="en-US" dirty="0"/>
              <a:t>offset</a:t>
            </a:r>
          </a:p>
          <a:p>
            <a:r>
              <a:rPr lang="en-US" dirty="0"/>
              <a:t>Virtual ground</a:t>
            </a:r>
          </a:p>
          <a:p>
            <a:pPr lvl="1"/>
            <a:r>
              <a:rPr lang="en-US" dirty="0" smtClean="0"/>
              <a:t>This is where we want all signals referenced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WHAT IS A VIRTUAL GROUND?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67762" y="2026558"/>
            <a:ext cx="5135179" cy="30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24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26" y="1035111"/>
            <a:ext cx="10082347" cy="5321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Inverting Amps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0902" y="3832167"/>
            <a:ext cx="10372898" cy="2443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73524" y="556344"/>
            <a:ext cx="329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LOW POWER OP-AMP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4298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26" y="1035111"/>
            <a:ext cx="10082347" cy="5321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Inverting Amps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0902" y="3832167"/>
            <a:ext cx="10372898" cy="2443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2128" y="1355405"/>
            <a:ext cx="207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these for?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19601056">
            <a:off x="4751873" y="1706258"/>
            <a:ext cx="1086929" cy="14097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9601056">
            <a:off x="4179067" y="2377047"/>
            <a:ext cx="2213397" cy="15848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73524" y="556344"/>
            <a:ext cx="329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LOW POWER OP-AMP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818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26" y="1035111"/>
            <a:ext cx="10082347" cy="5321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Inverting Amps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0902" y="3832167"/>
            <a:ext cx="10372898" cy="2443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45210" y="1130416"/>
            <a:ext cx="285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filter out noise in the power lines; Use them!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19601056">
            <a:off x="4751873" y="1706258"/>
            <a:ext cx="1086929" cy="14097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9601056">
            <a:off x="4179067" y="2377047"/>
            <a:ext cx="2213397" cy="15848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73524" y="556344"/>
            <a:ext cx="329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LOW POWER OP-AMP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1448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26" y="1035111"/>
            <a:ext cx="10082347" cy="5321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Inverting Amps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73524" y="556344"/>
            <a:ext cx="329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LOW POWER OP-AMP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620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Words You Should Know!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9600" dirty="0" smtClean="0"/>
              <a:t>MAKE IT HAPPEN</a:t>
            </a:r>
            <a:endParaRPr lang="en-US" sz="9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Flight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26" y="1035111"/>
            <a:ext cx="10082347" cy="5321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Inverting Amps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804" y="3695730"/>
            <a:ext cx="2691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Virtual Ground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This offsets the op-amp so that the signal is centered between 0 and 5 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2774" y="6036077"/>
            <a:ext cx="255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Low side of battery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5433" y="3822658"/>
            <a:ext cx="255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 side of battery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flipV="1">
            <a:off x="838200" y="4896059"/>
            <a:ext cx="1552754" cy="1314960"/>
          </a:xfrm>
          <a:prstGeom prst="bentArrow">
            <a:avLst>
              <a:gd name="adj1" fmla="val 13192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19586806">
            <a:off x="3882204" y="4288578"/>
            <a:ext cx="664432" cy="1719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640318">
            <a:off x="3847958" y="6099032"/>
            <a:ext cx="434479" cy="2188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73524" y="556344"/>
            <a:ext cx="329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LOW POWER OP-AMP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3978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26" y="1035111"/>
            <a:ext cx="10082347" cy="5321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Inverting Amps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804" y="3695730"/>
            <a:ext cx="2691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Virtual Ground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This offsets the op-amp so that the signal is centered between 0 and 5 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2774" y="6036077"/>
            <a:ext cx="255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Low side of battery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5433" y="3822658"/>
            <a:ext cx="255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 side of battery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flipV="1">
            <a:off x="838200" y="4896059"/>
            <a:ext cx="1552754" cy="1314960"/>
          </a:xfrm>
          <a:prstGeom prst="bentArrow">
            <a:avLst>
              <a:gd name="adj1" fmla="val 13192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19586806">
            <a:off x="3882204" y="4288578"/>
            <a:ext cx="664432" cy="1719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640318">
            <a:off x="3847958" y="6099032"/>
            <a:ext cx="434479" cy="2188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65630" y="701675"/>
            <a:ext cx="652157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If you are powering your circuit by battery and you have a single sided supply, you need to think of creating a virtual ground halfway between your low and high on your op amp; then offset your signal so that you have your average value in the middle instead of zero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18852" y="3576022"/>
            <a:ext cx="49788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logger needs 0 to 3.3 V;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could go from 0 to 3.3 V with 1.8 V as center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3524" y="556344"/>
            <a:ext cx="329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LOW POWER OP-AMP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0345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Non-Inverting Amps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08" y="1034542"/>
            <a:ext cx="9960184" cy="5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19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vs. Engineering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1025" y="1200438"/>
            <a:ext cx="4592089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WHAT’S THE DIFFERENCE?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758" y="903991"/>
            <a:ext cx="2192483" cy="545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22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vs. Engineering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758" y="903991"/>
            <a:ext cx="2192483" cy="545235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840480" y="2809702"/>
            <a:ext cx="1554480" cy="623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192241" y="903991"/>
            <a:ext cx="1120486" cy="545235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16847" y="2582820"/>
            <a:ext cx="2786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Engineering Measurements</a:t>
            </a:r>
          </a:p>
          <a:p>
            <a:pPr algn="ctr"/>
            <a:r>
              <a:rPr lang="en-US" sz="3200" dirty="0"/>
              <a:t>“</a:t>
            </a:r>
            <a:r>
              <a:rPr lang="en-US" sz="3200" dirty="0" smtClean="0"/>
              <a:t>What you measure about a rocket.”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393253" y="3091561"/>
            <a:ext cx="2960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Scientific Measurements</a:t>
            </a:r>
          </a:p>
          <a:p>
            <a:pPr algn="ctr"/>
            <a:r>
              <a:rPr lang="en-US" sz="3200" dirty="0" smtClean="0"/>
              <a:t>“What you measure with a rocket.”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458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You are required to have a </a:t>
            </a:r>
            <a:r>
              <a:rPr lang="en-US" b="1" u="sng" dirty="0" smtClean="0"/>
              <a:t>MINIMUM of 2</a:t>
            </a:r>
            <a:r>
              <a:rPr lang="en-US" dirty="0" smtClean="0"/>
              <a:t> types of sensors</a:t>
            </a:r>
          </a:p>
          <a:p>
            <a:pPr lvl="1"/>
            <a:r>
              <a:rPr lang="en-US" dirty="0" smtClean="0"/>
              <a:t>One thermocouple and one thermistor would count</a:t>
            </a:r>
          </a:p>
          <a:p>
            <a:pPr lvl="1"/>
            <a:r>
              <a:rPr lang="en-US" dirty="0"/>
              <a:t>Two thermocouples would </a:t>
            </a:r>
            <a:r>
              <a:rPr lang="en-US" b="1" u="sng" dirty="0"/>
              <a:t>NOT</a:t>
            </a:r>
            <a:r>
              <a:rPr lang="en-US" dirty="0"/>
              <a:t> </a:t>
            </a:r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24" y="1051293"/>
            <a:ext cx="10286151" cy="1891204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6284422" y="3857106"/>
            <a:ext cx="523702" cy="53201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9176268">
            <a:off x="8105127" y="3481225"/>
            <a:ext cx="482138" cy="249382"/>
          </a:xfrm>
          <a:prstGeom prst="corne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15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915996" cy="679450"/>
          </a:xfrm>
        </p:spPr>
        <p:txBody>
          <a:bodyPr/>
          <a:lstStyle/>
          <a:p>
            <a:r>
              <a:rPr lang="en-US" dirty="0" smtClean="0"/>
              <a:t>What Does a PC Board with Sensors Look Like?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00152" y="1826029"/>
            <a:ext cx="699169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WHERE WOULD I FIND THIS?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81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915996" cy="679450"/>
          </a:xfrm>
        </p:spPr>
        <p:txBody>
          <a:bodyPr/>
          <a:lstStyle/>
          <a:p>
            <a:r>
              <a:rPr lang="en-US" dirty="0" smtClean="0"/>
              <a:t>What Does a PC Board with Sensors Look Like?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63" y="670578"/>
            <a:ext cx="5547272" cy="55472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85603" y="6217850"/>
            <a:ext cx="84207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SOURCE: http</a:t>
            </a:r>
            <a:r>
              <a:rPr lang="en-US" sz="1200" dirty="0"/>
              <a:t>://www.eng.hmc.edu/NewE80/LargePhotos/KC20120421_IMG_1658.jpg</a:t>
            </a:r>
          </a:p>
        </p:txBody>
      </p:sp>
    </p:spTree>
    <p:extLst>
      <p:ext uri="{BB962C8B-B14F-4D97-AF65-F5344CB8AC3E}">
        <p14:creationId xmlns:p14="http://schemas.microsoft.com/office/powerpoint/2010/main" val="2110616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You are required to have a </a:t>
            </a:r>
            <a:r>
              <a:rPr lang="en-US" b="1" u="sng" dirty="0" smtClean="0"/>
              <a:t>MINIMUM of 2</a:t>
            </a:r>
            <a:r>
              <a:rPr lang="en-US" dirty="0" smtClean="0"/>
              <a:t> types of sensors</a:t>
            </a:r>
          </a:p>
          <a:p>
            <a:pPr lvl="1"/>
            <a:r>
              <a:rPr lang="en-US" dirty="0" smtClean="0"/>
              <a:t>One thermocouple and one thermistor would count</a:t>
            </a:r>
          </a:p>
          <a:p>
            <a:pPr lvl="1"/>
            <a:r>
              <a:rPr lang="en-US" dirty="0"/>
              <a:t>Two thermocouples would </a:t>
            </a:r>
            <a:r>
              <a:rPr lang="en-US" b="1" u="sng" dirty="0"/>
              <a:t>NOT</a:t>
            </a:r>
            <a:r>
              <a:rPr lang="en-US" dirty="0"/>
              <a:t> </a:t>
            </a:r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24" y="1051293"/>
            <a:ext cx="10286151" cy="1891204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6284422" y="3857106"/>
            <a:ext cx="523702" cy="53201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9176268">
            <a:off x="8105127" y="3481225"/>
            <a:ext cx="482138" cy="249382"/>
          </a:xfrm>
          <a:prstGeom prst="corne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52924" y="4322090"/>
            <a:ext cx="10347773" cy="19076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85603" y="6217850"/>
            <a:ext cx="84207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SOURCE: http</a:t>
            </a:r>
            <a:r>
              <a:rPr lang="en-US" sz="1200" dirty="0"/>
              <a:t>://www.eng.hmc.edu/NewE80/LargePhotos/KC20120421_IMG_1658.jpg</a:t>
            </a:r>
          </a:p>
        </p:txBody>
      </p:sp>
    </p:spTree>
    <p:extLst>
      <p:ext uri="{BB962C8B-B14F-4D97-AF65-F5344CB8AC3E}">
        <p14:creationId xmlns:p14="http://schemas.microsoft.com/office/powerpoint/2010/main" val="1257501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Sensor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We recommend using…</a:t>
            </a:r>
          </a:p>
          <a:p>
            <a:pPr lvl="1"/>
            <a:r>
              <a:rPr lang="en-US" sz="3200" dirty="0" smtClean="0"/>
              <a:t>At least one sensor with a time constant faster than 1 </a:t>
            </a:r>
            <a:r>
              <a:rPr lang="en-US" sz="3200" dirty="0" err="1" smtClean="0"/>
              <a:t>ms</a:t>
            </a:r>
            <a:endParaRPr lang="en-US" sz="3200" dirty="0" smtClean="0"/>
          </a:p>
          <a:p>
            <a:pPr lvl="2"/>
            <a:r>
              <a:rPr lang="en-US" sz="2800" dirty="0" smtClean="0"/>
              <a:t>Bandwidth </a:t>
            </a:r>
            <a:r>
              <a:rPr lang="en-US" sz="2800" dirty="0"/>
              <a:t>≥ 1 </a:t>
            </a:r>
            <a:r>
              <a:rPr lang="en-US" sz="2800" dirty="0" smtClean="0"/>
              <a:t>kHz</a:t>
            </a:r>
            <a:endParaRPr lang="en-US" sz="2800" dirty="0"/>
          </a:p>
          <a:p>
            <a:pPr marL="914400" lvl="2" indent="0">
              <a:buNone/>
            </a:pPr>
            <a:endParaRPr lang="en-US" sz="2800" dirty="0" smtClean="0"/>
          </a:p>
          <a:p>
            <a:pPr lvl="1"/>
            <a:r>
              <a:rPr lang="en-US" sz="3200" dirty="0" smtClean="0"/>
              <a:t>Sensor </a:t>
            </a:r>
            <a:r>
              <a:rPr lang="en-US" sz="3200" dirty="0"/>
              <a:t>adequate:</a:t>
            </a:r>
          </a:p>
          <a:p>
            <a:pPr lvl="2"/>
            <a:r>
              <a:rPr lang="en-US" sz="2800" dirty="0"/>
              <a:t>The bandwidth of the sensor is 10 times </a:t>
            </a:r>
            <a:r>
              <a:rPr lang="en-US" sz="2800" dirty="0" smtClean="0"/>
              <a:t>higher </a:t>
            </a:r>
            <a:r>
              <a:rPr lang="en-US" sz="2800" dirty="0"/>
              <a:t>than </a:t>
            </a:r>
            <a:r>
              <a:rPr lang="en-US" sz="2800" dirty="0" smtClean="0"/>
              <a:t>the phenomenon that you want to measure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Sensor Needs </a:t>
            </a:r>
            <a:r>
              <a:rPr lang="en-US" sz="3200" dirty="0"/>
              <a:t>deconvolution:</a:t>
            </a:r>
          </a:p>
          <a:p>
            <a:pPr lvl="2"/>
            <a:endParaRPr lang="en-US" sz="2800" dirty="0" smtClean="0"/>
          </a:p>
          <a:p>
            <a:pPr lvl="1"/>
            <a:r>
              <a:rPr lang="en-US" sz="3200" dirty="0" smtClean="0"/>
              <a:t>Sensor is “Hopeless”: </a:t>
            </a:r>
            <a:endParaRPr lang="en-US" sz="3200" dirty="0"/>
          </a:p>
          <a:p>
            <a:pPr lvl="2"/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051670"/>
              </p:ext>
            </p:extLst>
          </p:nvPr>
        </p:nvGraphicFramePr>
        <p:xfrm>
          <a:off x="4684750" y="2919908"/>
          <a:ext cx="1790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3" imgW="1790700" imgH="622300" progId="Equation.DSMT4">
                  <p:embed/>
                </p:oleObj>
              </mc:Choice>
              <mc:Fallback>
                <p:oleObj name="Equation" r:id="rId3" imgW="17907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4750" y="2919908"/>
                        <a:ext cx="17907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287436"/>
              </p:ext>
            </p:extLst>
          </p:nvPr>
        </p:nvGraphicFramePr>
        <p:xfrm>
          <a:off x="6642100" y="4784401"/>
          <a:ext cx="3022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tion" r:id="rId5" imgW="3022600" imgH="622300" progId="Equation.DSMT4">
                  <p:embed/>
                </p:oleObj>
              </mc:Choice>
              <mc:Fallback>
                <p:oleObj name="Equation" r:id="rId5" imgW="30226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2100" y="4784401"/>
                        <a:ext cx="3022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197726"/>
              </p:ext>
            </p:extLst>
          </p:nvPr>
        </p:nvGraphicFramePr>
        <p:xfrm>
          <a:off x="5138536" y="5628644"/>
          <a:ext cx="1638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7" imgW="1638300" imgH="622300" progId="Equation.DSMT4">
                  <p:embed/>
                </p:oleObj>
              </mc:Choice>
              <mc:Fallback>
                <p:oleObj name="Equation" r:id="rId7" imgW="16383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8536" y="5628644"/>
                        <a:ext cx="1638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54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dirty="0" smtClean="0"/>
              <a:t>IT HAPPEN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6" y="702300"/>
            <a:ext cx="4000503" cy="4788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97" y="5490962"/>
            <a:ext cx="7447803" cy="9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12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Temperature Sensor Time Constant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895350"/>
            <a:ext cx="67913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72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Measurement Devices in Lab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701675"/>
            <a:ext cx="7410450" cy="57069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44761" y="769121"/>
            <a:ext cx="1455141" cy="5587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97336" y="6168739"/>
            <a:ext cx="334392" cy="163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07307" y="6062943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Temperature Sensor Time Constant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24" y="1366085"/>
            <a:ext cx="5823438" cy="4990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5998" y="646522"/>
            <a:ext cx="4810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PML </a:t>
            </a:r>
            <a:r>
              <a:rPr lang="en-US" sz="2400" dirty="0" err="1" smtClean="0"/>
              <a:t>Phobos</a:t>
            </a:r>
            <a:r>
              <a:rPr lang="en-US" sz="2400" dirty="0" smtClean="0"/>
              <a:t> on H123W-M</a:t>
            </a:r>
          </a:p>
          <a:p>
            <a:pPr algn="ctr"/>
            <a:r>
              <a:rPr lang="en-US" sz="2400" dirty="0" smtClean="0"/>
              <a:t>Effect of Temp. Sensor Time Constant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096000" y="186424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3200" dirty="0"/>
              <a:t>At standard lapse rate </a:t>
            </a:r>
            <a:endParaRPr lang="en-US" sz="3200" dirty="0" smtClean="0"/>
          </a:p>
          <a:p>
            <a:pPr lvl="1"/>
            <a:r>
              <a:rPr lang="en-US" sz="3200" dirty="0" smtClean="0"/>
              <a:t>∆</a:t>
            </a:r>
            <a:r>
              <a:rPr lang="en-US" sz="3200" dirty="0"/>
              <a:t>T = –7.8°C @ 1200 m AGL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Temperature drops by 0.0065</a:t>
            </a:r>
            <a:r>
              <a:rPr lang="en-US" sz="2800" baseline="30000" dirty="0"/>
              <a:t>o</a:t>
            </a:r>
            <a:r>
              <a:rPr lang="en-US" sz="2800" dirty="0"/>
              <a:t>C for every meter going up</a:t>
            </a:r>
          </a:p>
        </p:txBody>
      </p:sp>
    </p:spTree>
    <p:extLst>
      <p:ext uri="{BB962C8B-B14F-4D97-AF65-F5344CB8AC3E}">
        <p14:creationId xmlns:p14="http://schemas.microsoft.com/office/powerpoint/2010/main" val="131724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093" y="1365076"/>
            <a:ext cx="5824615" cy="4991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Temperature Sensor Time Constant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24" y="1366085"/>
            <a:ext cx="5823438" cy="4990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5998" y="646522"/>
            <a:ext cx="4810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PML </a:t>
            </a:r>
            <a:r>
              <a:rPr lang="en-US" sz="2400" dirty="0" err="1" smtClean="0"/>
              <a:t>Phobos</a:t>
            </a:r>
            <a:r>
              <a:rPr lang="en-US" sz="2400" dirty="0" smtClean="0"/>
              <a:t> on H123W-M</a:t>
            </a:r>
          </a:p>
          <a:p>
            <a:pPr algn="ctr"/>
            <a:r>
              <a:rPr lang="en-US" sz="2400" dirty="0" smtClean="0"/>
              <a:t>Effect of Temp. Sensor Time Constant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53909" y="646521"/>
            <a:ext cx="3501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PML </a:t>
            </a:r>
            <a:r>
              <a:rPr lang="en-US" sz="2400" dirty="0" err="1" smtClean="0"/>
              <a:t>Phobos</a:t>
            </a:r>
            <a:r>
              <a:rPr lang="en-US" sz="2400" dirty="0" smtClean="0"/>
              <a:t> on H123W-M</a:t>
            </a:r>
          </a:p>
          <a:p>
            <a:pPr algn="ctr"/>
            <a:r>
              <a:rPr lang="en-US" sz="2400" dirty="0"/>
              <a:t>Hysteresis of </a:t>
            </a:r>
            <a:r>
              <a:rPr lang="en-US" sz="2400" dirty="0" smtClean="0"/>
              <a:t>Temp. sensor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1581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Data from Sensors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1" y="1006352"/>
            <a:ext cx="10220018" cy="534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48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Data from Sensors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84" r="484"/>
          <a:stretch>
            <a:fillRect/>
          </a:stretch>
        </p:blipFill>
        <p:spPr>
          <a:xfrm>
            <a:off x="1232714" y="1007110"/>
            <a:ext cx="9726572" cy="5349240"/>
          </a:xfrm>
        </p:spPr>
      </p:pic>
      <p:sp>
        <p:nvSpPr>
          <p:cNvPr id="3" name="TextBox 2"/>
          <p:cNvSpPr txBox="1"/>
          <p:nvPr/>
        </p:nvSpPr>
        <p:spPr>
          <a:xfrm>
            <a:off x="8256630" y="699572"/>
            <a:ext cx="34916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Speed of Sound = 343 m/s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15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Data from Sensors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274" b="-1226"/>
          <a:stretch/>
        </p:blipFill>
        <p:spPr>
          <a:xfrm>
            <a:off x="1771033" y="1007110"/>
            <a:ext cx="8649933" cy="5349240"/>
          </a:xfrm>
        </p:spPr>
      </p:pic>
    </p:spTree>
    <p:extLst>
      <p:ext uri="{BB962C8B-B14F-4D97-AF65-F5344CB8AC3E}">
        <p14:creationId xmlns:p14="http://schemas.microsoft.com/office/powerpoint/2010/main" val="2279457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Data from Sensors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629" y="1007110"/>
            <a:ext cx="9056741" cy="5349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10532" y="1743344"/>
            <a:ext cx="42513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WHY THE DISCREPANCY?</a:t>
            </a:r>
          </a:p>
        </p:txBody>
      </p:sp>
    </p:spTree>
    <p:extLst>
      <p:ext uri="{BB962C8B-B14F-4D97-AF65-F5344CB8AC3E}">
        <p14:creationId xmlns:p14="http://schemas.microsoft.com/office/powerpoint/2010/main" val="19961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Data from Sensors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629" y="1007110"/>
            <a:ext cx="9056741" cy="534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0532" y="1743344"/>
            <a:ext cx="425138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Pnut</a:t>
            </a:r>
            <a:r>
              <a:rPr lang="en-US" dirty="0" smtClean="0">
                <a:solidFill>
                  <a:srgbClr val="FF0000"/>
                </a:solidFill>
              </a:rPr>
              <a:t> assumes Standard Atmospheric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Dry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Temperature Varies Linearly</a:t>
            </a:r>
          </a:p>
        </p:txBody>
      </p:sp>
    </p:spTree>
    <p:extLst>
      <p:ext uri="{BB962C8B-B14F-4D97-AF65-F5344CB8AC3E}">
        <p14:creationId xmlns:p14="http://schemas.microsoft.com/office/powerpoint/2010/main" val="2186829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You are required to have a </a:t>
            </a:r>
            <a:r>
              <a:rPr lang="en-US" b="1" u="sng" dirty="0" smtClean="0"/>
              <a:t>MINIMUM</a:t>
            </a:r>
            <a:r>
              <a:rPr lang="en-US" dirty="0" smtClean="0"/>
              <a:t> of 2 types of sensors</a:t>
            </a:r>
          </a:p>
          <a:p>
            <a:pPr lvl="1"/>
            <a:r>
              <a:rPr lang="en-US" dirty="0"/>
              <a:t>One thermocouple and one thermistor would count</a:t>
            </a:r>
          </a:p>
          <a:p>
            <a:pPr lvl="1"/>
            <a:r>
              <a:rPr lang="en-US" dirty="0"/>
              <a:t>Two thermocouples would </a:t>
            </a:r>
            <a:r>
              <a:rPr lang="en-US" b="1" u="sng" dirty="0"/>
              <a:t>NOT</a:t>
            </a:r>
            <a:r>
              <a:rPr lang="en-US" dirty="0"/>
              <a:t> count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WHAT </a:t>
            </a:r>
            <a:r>
              <a:rPr lang="en-US" b="1" dirty="0">
                <a:solidFill>
                  <a:srgbClr val="FF0000"/>
                </a:solidFill>
              </a:rPr>
              <a:t>OTHER TYPES OF SENSORS COULD WE USE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Pressure Altimeter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Pitot-Static Tube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Gas/Humidity Sensor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Vibration Sensor; Light Sensor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24" y="1051293"/>
            <a:ext cx="10286151" cy="18912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4846320"/>
            <a:ext cx="5595851" cy="1510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6284422" y="3857106"/>
            <a:ext cx="523702" cy="53201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9176268">
            <a:off x="8105127" y="3481225"/>
            <a:ext cx="482138" cy="249382"/>
          </a:xfrm>
          <a:prstGeom prst="corne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3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Words You Should Know!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9600" dirty="0" smtClean="0"/>
              <a:t>“MAKE IT HAPPEN”?</a:t>
            </a:r>
            <a:endParaRPr lang="en-US" sz="9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47925" y="1828800"/>
            <a:ext cx="7296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How does one</a:t>
            </a:r>
            <a:endParaRPr lang="en-US" sz="72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Flight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You are required to have a </a:t>
            </a:r>
            <a:r>
              <a:rPr lang="en-US" b="1" u="sng" dirty="0" smtClean="0"/>
              <a:t>MINIMUM</a:t>
            </a:r>
            <a:r>
              <a:rPr lang="en-US" dirty="0" smtClean="0"/>
              <a:t> of 2 types of sensors</a:t>
            </a:r>
          </a:p>
          <a:p>
            <a:pPr lvl="1"/>
            <a:r>
              <a:rPr lang="en-US" dirty="0"/>
              <a:t>One thermocouple and one thermistor would count</a:t>
            </a:r>
          </a:p>
          <a:p>
            <a:pPr lvl="1"/>
            <a:r>
              <a:rPr lang="en-US" dirty="0"/>
              <a:t>Two thermocouples would </a:t>
            </a:r>
            <a:r>
              <a:rPr lang="en-US" b="1" u="sng" dirty="0"/>
              <a:t>NOT</a:t>
            </a:r>
            <a:r>
              <a:rPr lang="en-US" dirty="0"/>
              <a:t> count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WHAT </a:t>
            </a:r>
            <a:r>
              <a:rPr lang="en-US" b="1" dirty="0">
                <a:solidFill>
                  <a:srgbClr val="FF0000"/>
                </a:solidFill>
              </a:rPr>
              <a:t>OTHER TYPES OF SENSORS COULD WE USE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Pressure Altimeter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Pitot-Static Tube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Accelerometer/Rate Gyroscope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Gas/Humidity </a:t>
            </a:r>
            <a:r>
              <a:rPr lang="en-US" dirty="0" smtClean="0">
                <a:solidFill>
                  <a:srgbClr val="FF0000"/>
                </a:solidFill>
              </a:rPr>
              <a:t>Sensor; Vibration Sensor; Light Sensor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24" y="1051293"/>
            <a:ext cx="10286151" cy="1891204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6284422" y="3857106"/>
            <a:ext cx="523702" cy="53201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9176268">
            <a:off x="8105127" y="3481225"/>
            <a:ext cx="482138" cy="249382"/>
          </a:xfrm>
          <a:prstGeom prst="corne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152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dn2.bigcommerce.com/server2900/730e2/products/56/images/248/PnutTop__64333.1405342120.1280.640.png?c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00" y="2123136"/>
            <a:ext cx="4371600" cy="21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8538"/>
            <a:ext cx="6969369" cy="5178425"/>
          </a:xfrm>
        </p:spPr>
        <p:txBody>
          <a:bodyPr/>
          <a:lstStyle/>
          <a:p>
            <a:r>
              <a:rPr lang="en-US" dirty="0" smtClean="0"/>
              <a:t>Air Temperature Sensor</a:t>
            </a:r>
          </a:p>
          <a:p>
            <a:pPr lvl="1"/>
            <a:r>
              <a:rPr lang="en-US" dirty="0" smtClean="0"/>
              <a:t>Sensor in the free stream</a:t>
            </a:r>
          </a:p>
          <a:p>
            <a:r>
              <a:rPr lang="en-US" dirty="0" smtClean="0"/>
              <a:t>Pressure Altimeter</a:t>
            </a:r>
          </a:p>
          <a:p>
            <a:pPr lvl="1"/>
            <a:r>
              <a:rPr lang="en-US" dirty="0" smtClean="0"/>
              <a:t>No flow; 3 or 4 symmetric pressure taps</a:t>
            </a:r>
          </a:p>
          <a:p>
            <a:r>
              <a:rPr lang="en-US" dirty="0" smtClean="0"/>
              <a:t>Accelerometer/Rate Gyroscope</a:t>
            </a:r>
          </a:p>
          <a:p>
            <a:pPr lvl="1"/>
            <a:r>
              <a:rPr lang="en-US" dirty="0" smtClean="0"/>
              <a:t>Known fixed orientation</a:t>
            </a:r>
          </a:p>
          <a:p>
            <a:pPr lvl="1"/>
            <a:r>
              <a:rPr lang="en-US" dirty="0" smtClean="0"/>
              <a:t>Means to deal with baseline and drift</a:t>
            </a:r>
          </a:p>
          <a:p>
            <a:r>
              <a:rPr lang="en-US" dirty="0" smtClean="0"/>
              <a:t>Pitot-Static Tube</a:t>
            </a:r>
          </a:p>
          <a:p>
            <a:pPr lvl="1"/>
            <a:r>
              <a:rPr lang="en-US" dirty="0" smtClean="0"/>
              <a:t>Pitot tube in free stream and direction of motion</a:t>
            </a:r>
          </a:p>
          <a:p>
            <a:pPr lvl="1"/>
            <a:r>
              <a:rPr lang="en-US" dirty="0" smtClean="0"/>
              <a:t>Static Tap should be normal to the flow</a:t>
            </a:r>
          </a:p>
          <a:p>
            <a:pPr lvl="2"/>
            <a:r>
              <a:rPr lang="en-US" dirty="0" smtClean="0"/>
              <a:t>Preferable 4+ “calibers” (rocket  tube diameters) from the nose cone</a:t>
            </a:r>
          </a:p>
          <a:p>
            <a:pPr lvl="2"/>
            <a:r>
              <a:rPr lang="en-US" dirty="0" smtClean="0"/>
              <a:t>Multiple in symmetric pattern is best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375" y="4095726"/>
            <a:ext cx="3564923" cy="2060971"/>
          </a:xfrm>
          <a:prstGeom prst="rect">
            <a:avLst/>
          </a:prstGeom>
        </p:spPr>
      </p:pic>
      <p:pic>
        <p:nvPicPr>
          <p:cNvPr id="2050" name="Picture 2" descr="http://www.ipscustom.com/ProdImages/Wire_E_tt_pp_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31" y="1843430"/>
            <a:ext cx="227647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43766" y="4091135"/>
            <a:ext cx="240963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SOURCE: http://www.ipscustom.com/ProdImages/Wire_E_tt_pp_m.gif</a:t>
            </a:r>
            <a:endParaRPr lang="en-US" sz="600" dirty="0"/>
          </a:p>
        </p:txBody>
      </p:sp>
      <p:sp>
        <p:nvSpPr>
          <p:cNvPr id="9" name="Rectangle 8"/>
          <p:cNvSpPr/>
          <p:nvPr/>
        </p:nvSpPr>
        <p:spPr>
          <a:xfrm>
            <a:off x="8850098" y="6171684"/>
            <a:ext cx="288680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 smtClean="0"/>
              <a:t>SOURCE: http</a:t>
            </a:r>
            <a:r>
              <a:rPr lang="en-US" sz="600" dirty="0"/>
              <a:t>://web.stanford.edu/class/me220/data/lectures/lect05/static_probe.gif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49628" y="3845119"/>
            <a:ext cx="43984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 smtClean="0"/>
              <a:t>SOURCE: http</a:t>
            </a:r>
            <a:r>
              <a:rPr lang="en-US" sz="600" dirty="0"/>
              <a:t>://cdn2.bigcommerce.com/server2900/730e2/products/56/images/248/PnutTop__64333.1405342120.1280.640.png?c=2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0352" y="559678"/>
            <a:ext cx="572769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Your Team has a Budget of $50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24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8538"/>
            <a:ext cx="6969369" cy="5178425"/>
          </a:xfrm>
        </p:spPr>
        <p:txBody>
          <a:bodyPr/>
          <a:lstStyle/>
          <a:p>
            <a:r>
              <a:rPr lang="en-US" dirty="0" smtClean="0"/>
              <a:t>Light Sensor</a:t>
            </a:r>
          </a:p>
          <a:p>
            <a:pPr lvl="1"/>
            <a:r>
              <a:rPr lang="en-US" dirty="0" smtClean="0"/>
              <a:t>Proper orientation and view field</a:t>
            </a:r>
          </a:p>
          <a:p>
            <a:r>
              <a:rPr lang="en-US" dirty="0" smtClean="0"/>
              <a:t>Vibration Sensor</a:t>
            </a:r>
          </a:p>
          <a:p>
            <a:pPr lvl="1"/>
            <a:r>
              <a:rPr lang="en-US" dirty="0" smtClean="0"/>
              <a:t>Best on anti-node; avoid node</a:t>
            </a:r>
          </a:p>
          <a:p>
            <a:pPr lvl="1"/>
            <a:r>
              <a:rPr lang="en-US" dirty="0" smtClean="0"/>
              <a:t>Nor for DC strain</a:t>
            </a:r>
          </a:p>
          <a:p>
            <a:r>
              <a:rPr lang="en-US" dirty="0"/>
              <a:t>Gas Humidity Sensor</a:t>
            </a:r>
          </a:p>
          <a:p>
            <a:pPr lvl="1"/>
            <a:r>
              <a:rPr lang="en-US" dirty="0"/>
              <a:t>Gas flow to sensor is desired</a:t>
            </a:r>
          </a:p>
          <a:p>
            <a:r>
              <a:rPr lang="en-US" dirty="0" smtClean="0"/>
              <a:t>Particle/Dust Sensor</a:t>
            </a:r>
          </a:p>
          <a:p>
            <a:pPr lvl="1"/>
            <a:r>
              <a:rPr lang="en-US" dirty="0" smtClean="0"/>
              <a:t>Gas flow through sensor</a:t>
            </a:r>
          </a:p>
          <a:p>
            <a:pPr lvl="1"/>
            <a:r>
              <a:rPr lang="en-US" dirty="0" smtClean="0"/>
              <a:t>If optical, reduce or eliminate background light</a:t>
            </a:r>
          </a:p>
          <a:p>
            <a:pPr lvl="1"/>
            <a:r>
              <a:rPr lang="en-US" dirty="0" smtClean="0"/>
              <a:t>Often needs pulse train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050" name="Picture 2" descr="http://media.digikey.com/photos/Honeywell%20Photos/HIH-5030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04301"/>
            <a:ext cx="3166897" cy="31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41680" y="4071993"/>
            <a:ext cx="319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SOURCE: http</a:t>
            </a:r>
            <a:r>
              <a:rPr lang="en-US" sz="900" dirty="0"/>
              <a:t>://www.digikey.com/product-detail/en/HIH-5030-001/480-3294-1-ND/2061078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769" y="797444"/>
            <a:ext cx="2764157" cy="18886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6707" y="2617631"/>
            <a:ext cx="45602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SOURCE: http</a:t>
            </a:r>
            <a:r>
              <a:rPr lang="en-US" sz="900" dirty="0"/>
              <a:t>://www.digikey.com/product-search/en?vendor=0&amp;keywords=605-00004-ND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141" y="4387588"/>
            <a:ext cx="2572117" cy="15672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40304" y="5954809"/>
            <a:ext cx="3283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SOURCE: http</a:t>
            </a:r>
            <a:r>
              <a:rPr lang="en-US" sz="900" dirty="0"/>
              <a:t>://www.digikey.com/product-detail/en/GP2Y1010AU0F/425-2068-ND/720164</a:t>
            </a:r>
          </a:p>
        </p:txBody>
      </p:sp>
    </p:spTree>
    <p:extLst>
      <p:ext uri="{BB962C8B-B14F-4D97-AF65-F5344CB8AC3E}">
        <p14:creationId xmlns:p14="http://schemas.microsoft.com/office/powerpoint/2010/main" val="140486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98538"/>
            <a:ext cx="11032375" cy="5178425"/>
          </a:xfrm>
        </p:spPr>
        <p:txBody>
          <a:bodyPr/>
          <a:lstStyle/>
          <a:p>
            <a:r>
              <a:rPr lang="en-US" dirty="0" smtClean="0"/>
              <a:t>Sensors need to be placed in locations where a measurement is desired</a:t>
            </a:r>
          </a:p>
          <a:p>
            <a:r>
              <a:rPr lang="en-US" dirty="0" smtClean="0"/>
              <a:t>Easiest </a:t>
            </a:r>
            <a:r>
              <a:rPr lang="en-US" dirty="0"/>
              <a:t>in Payload Section</a:t>
            </a:r>
          </a:p>
          <a:p>
            <a:r>
              <a:rPr lang="en-US" dirty="0"/>
              <a:t>Next easiest in Nosecone</a:t>
            </a:r>
          </a:p>
          <a:p>
            <a:r>
              <a:rPr lang="en-US" dirty="0"/>
              <a:t>Ports/Channels to rout to exterior</a:t>
            </a:r>
          </a:p>
          <a:p>
            <a:r>
              <a:rPr lang="en-US" dirty="0"/>
              <a:t>Don’t forget separation for recovery</a:t>
            </a:r>
          </a:p>
          <a:p>
            <a:pPr lvl="1"/>
            <a:r>
              <a:rPr lang="en-US" dirty="0"/>
              <a:t>Can run (very long) wires through shock cord</a:t>
            </a:r>
          </a:p>
          <a:p>
            <a:pPr lvl="1"/>
            <a:r>
              <a:rPr lang="en-US" dirty="0"/>
              <a:t>Can make connector that separates at recovery</a:t>
            </a:r>
          </a:p>
          <a:p>
            <a:pPr lvl="1"/>
            <a:r>
              <a:rPr lang="en-US" dirty="0"/>
              <a:t>Can have separate sections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70" y="5152851"/>
            <a:ext cx="11138060" cy="11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29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915996" cy="679450"/>
          </a:xfrm>
        </p:spPr>
        <p:txBody>
          <a:bodyPr/>
          <a:lstStyle/>
          <a:p>
            <a:r>
              <a:rPr lang="en-US" dirty="0" smtClean="0"/>
              <a:t>What Does a Rocket with Sensors Look Like?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00152" y="1826029"/>
            <a:ext cx="699169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WHERE WOULD I FIND THIS?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5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915996" cy="679450"/>
          </a:xfrm>
        </p:spPr>
        <p:txBody>
          <a:bodyPr/>
          <a:lstStyle/>
          <a:p>
            <a:r>
              <a:rPr lang="en-US" dirty="0" smtClean="0"/>
              <a:t>What Does a Rocket with Sensors Look Like?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92" y="1149725"/>
            <a:ext cx="11624840" cy="1601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64" y="3001174"/>
            <a:ext cx="11586068" cy="16539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55618" y="4655127"/>
            <a:ext cx="8880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SOURCE: http</a:t>
            </a:r>
            <a:r>
              <a:rPr lang="en-US" sz="1200" dirty="0"/>
              <a:t>://www.eng.hmc.edu/NewE80/LargePhotos/20140419_E80-FirstLaunch_SMM_341.jpg</a:t>
            </a:r>
          </a:p>
        </p:txBody>
      </p:sp>
    </p:spTree>
    <p:extLst>
      <p:ext uri="{BB962C8B-B14F-4D97-AF65-F5344CB8AC3E}">
        <p14:creationId xmlns:p14="http://schemas.microsoft.com/office/powerpoint/2010/main" val="30579638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8538"/>
            <a:ext cx="5492262" cy="5178425"/>
          </a:xfrm>
        </p:spPr>
        <p:txBody>
          <a:bodyPr/>
          <a:lstStyle/>
          <a:p>
            <a:r>
              <a:rPr lang="en-US" dirty="0"/>
              <a:t>Battery charged by USB</a:t>
            </a:r>
          </a:p>
          <a:p>
            <a:r>
              <a:rPr lang="en-US" dirty="0"/>
              <a:t>40 minute battery time on full charge</a:t>
            </a:r>
          </a:p>
          <a:p>
            <a:r>
              <a:rPr lang="en-US" dirty="0"/>
              <a:t>Creates 720P .</a:t>
            </a:r>
            <a:r>
              <a:rPr lang="en-US" dirty="0" err="1"/>
              <a:t>mov</a:t>
            </a:r>
            <a:r>
              <a:rPr lang="en-US" dirty="0"/>
              <a:t> file on </a:t>
            </a:r>
            <a:r>
              <a:rPr lang="en-US" dirty="0" err="1"/>
              <a:t>microSD</a:t>
            </a:r>
            <a:endParaRPr lang="en-US" dirty="0"/>
          </a:p>
          <a:p>
            <a:r>
              <a:rPr lang="en-US" dirty="0"/>
              <a:t>10 minutes per 1 </a:t>
            </a:r>
            <a:r>
              <a:rPr lang="en-US" dirty="0" smtClean="0"/>
              <a:t>GB 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16 GB card will run out of battery before storage</a:t>
            </a:r>
          </a:p>
          <a:p>
            <a:r>
              <a:rPr lang="en-US" dirty="0"/>
              <a:t>Physical Mounting</a:t>
            </a:r>
          </a:p>
          <a:p>
            <a:pPr lvl="1"/>
            <a:r>
              <a:rPr lang="en-US" dirty="0" smtClean="0"/>
              <a:t>Method</a:t>
            </a:r>
            <a:endParaRPr lang="en-US" dirty="0"/>
          </a:p>
          <a:p>
            <a:pPr lvl="2"/>
            <a:r>
              <a:rPr lang="en-US" dirty="0" smtClean="0"/>
              <a:t>Duct tape?  Electrical tape?</a:t>
            </a:r>
          </a:p>
          <a:p>
            <a:pPr lvl="1"/>
            <a:r>
              <a:rPr lang="en-US" dirty="0" smtClean="0"/>
              <a:t>Location</a:t>
            </a:r>
          </a:p>
          <a:p>
            <a:pPr lvl="2"/>
            <a:r>
              <a:rPr lang="en-US" dirty="0" smtClean="0"/>
              <a:t>Center of pressure?</a:t>
            </a:r>
            <a:endParaRPr lang="en-US" dirty="0"/>
          </a:p>
          <a:p>
            <a:pPr lvl="1"/>
            <a:r>
              <a:rPr lang="en-US" dirty="0"/>
              <a:t>Field of View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7" name="Picture 6" descr="KeychainCam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97" y="881062"/>
            <a:ext cx="4551206" cy="538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53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98538"/>
            <a:ext cx="10974185" cy="5178425"/>
          </a:xfrm>
        </p:spPr>
        <p:txBody>
          <a:bodyPr/>
          <a:lstStyle/>
          <a:p>
            <a:r>
              <a:rPr lang="en-US" dirty="0"/>
              <a:t>Power Inputs</a:t>
            </a:r>
          </a:p>
          <a:p>
            <a:pPr lvl="1"/>
            <a:r>
              <a:rPr lang="en-US" dirty="0"/>
              <a:t>Data Logger: 6 V to 20 V</a:t>
            </a:r>
          </a:p>
          <a:p>
            <a:pPr lvl="1"/>
            <a:r>
              <a:rPr lang="en-US" dirty="0"/>
              <a:t>IMU: 5 V (regulated) &amp; 3 V to 3.3 V (regulated)</a:t>
            </a:r>
          </a:p>
          <a:p>
            <a:pPr lvl="1"/>
            <a:r>
              <a:rPr lang="en-US" dirty="0"/>
              <a:t>AD623AN: 3 V to 12 V or ±1.5 V to ±6 V</a:t>
            </a:r>
          </a:p>
          <a:p>
            <a:pPr lvl="1"/>
            <a:r>
              <a:rPr lang="en-US" dirty="0"/>
              <a:t>MPC 60XX: 2.7 V to 6 V</a:t>
            </a:r>
          </a:p>
          <a:p>
            <a:pPr lvl="1"/>
            <a:r>
              <a:rPr lang="en-US" dirty="0"/>
              <a:t>Other sensors – TBD</a:t>
            </a:r>
          </a:p>
          <a:p>
            <a:r>
              <a:rPr lang="en-US" dirty="0"/>
              <a:t>Must measure current draw of final </a:t>
            </a:r>
            <a:r>
              <a:rPr lang="en-US" dirty="0" smtClean="0"/>
              <a:t>circuit</a:t>
            </a:r>
            <a:endParaRPr lang="en-US" dirty="0"/>
          </a:p>
          <a:p>
            <a:r>
              <a:rPr lang="en-US" dirty="0"/>
              <a:t>Batteries must power for 1 hour </a:t>
            </a:r>
            <a:r>
              <a:rPr lang="en-US" dirty="0" smtClean="0"/>
              <a:t>minimum</a:t>
            </a:r>
          </a:p>
          <a:p>
            <a:pPr marL="457200" lvl="1" indent="0">
              <a:buNone/>
            </a:pPr>
            <a:endParaRPr lang="en-US" sz="1000" b="1" dirty="0" smtClean="0"/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Battery </a:t>
            </a:r>
            <a:r>
              <a:rPr lang="en-US" sz="2000" b="1" dirty="0">
                <a:solidFill>
                  <a:srgbClr val="FF0000"/>
                </a:solidFill>
              </a:rPr>
              <a:t>capacity (in </a:t>
            </a:r>
            <a:r>
              <a:rPr lang="en-US" sz="2000" b="1" dirty="0" err="1">
                <a:solidFill>
                  <a:srgbClr val="FF0000"/>
                </a:solidFill>
              </a:rPr>
              <a:t>mAh</a:t>
            </a:r>
            <a:r>
              <a:rPr lang="en-US" sz="2000" b="1" dirty="0">
                <a:solidFill>
                  <a:srgbClr val="FF0000"/>
                </a:solidFill>
              </a:rPr>
              <a:t>) / Average current consumption (in mA) = Hours of expected runtime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dirty="0"/>
              <a:t>Turn on before launch, stay on during flight, turn off after recovery.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803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sources</a:t>
            </a:r>
          </a:p>
          <a:p>
            <a:pPr lvl="1"/>
            <a:r>
              <a:rPr lang="en-US" dirty="0"/>
              <a:t>9 V lithium, 750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 smtClean="0"/>
              <a:t>1.5 V</a:t>
            </a:r>
          </a:p>
          <a:p>
            <a:pPr lvl="2"/>
            <a:r>
              <a:rPr lang="en-US" dirty="0" smtClean="0"/>
              <a:t>AAA </a:t>
            </a:r>
            <a:r>
              <a:rPr lang="en-US" dirty="0"/>
              <a:t>Alkaline, 1000 </a:t>
            </a:r>
            <a:r>
              <a:rPr lang="en-US" dirty="0" err="1"/>
              <a:t>mAh</a:t>
            </a:r>
            <a:r>
              <a:rPr lang="en-US" dirty="0"/>
              <a:t>; Lithium, 1200 </a:t>
            </a:r>
            <a:r>
              <a:rPr lang="en-US" dirty="0" err="1"/>
              <a:t>mAh</a:t>
            </a:r>
            <a:endParaRPr lang="en-US" dirty="0"/>
          </a:p>
          <a:p>
            <a:pPr lvl="2"/>
            <a:r>
              <a:rPr lang="en-US" dirty="0"/>
              <a:t>AA Alkaline, 2700 </a:t>
            </a:r>
            <a:r>
              <a:rPr lang="en-US" dirty="0" err="1"/>
              <a:t>mAh</a:t>
            </a:r>
            <a:r>
              <a:rPr lang="en-US" dirty="0"/>
              <a:t>; Lithium, 3000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12 V (NEDEA- 1811A), 55 </a:t>
            </a:r>
            <a:r>
              <a:rPr lang="en-US" dirty="0" err="1" smtClean="0"/>
              <a:t>mAh</a:t>
            </a:r>
            <a:endParaRPr lang="en-US" dirty="0" smtClean="0"/>
          </a:p>
          <a:p>
            <a:pPr lvl="1"/>
            <a:r>
              <a:rPr lang="en-US" dirty="0" err="1"/>
              <a:t>LiPo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Rechargable</a:t>
            </a:r>
            <a:r>
              <a:rPr lang="en-US" dirty="0" smtClean="0"/>
              <a:t>, High </a:t>
            </a:r>
            <a:r>
              <a:rPr lang="en-US" dirty="0"/>
              <a:t>Power Density, Special Charger, </a:t>
            </a:r>
            <a:r>
              <a:rPr lang="en-US" dirty="0" err="1"/>
              <a:t>HazMat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3.7 V, up to 5000 </a:t>
            </a:r>
            <a:r>
              <a:rPr lang="en-US" dirty="0" err="1"/>
              <a:t>mAh</a:t>
            </a:r>
            <a:endParaRPr lang="en-US" dirty="0"/>
          </a:p>
          <a:p>
            <a:pPr lvl="2"/>
            <a:r>
              <a:rPr lang="en-US" dirty="0"/>
              <a:t>7.4 V, up to 5000 </a:t>
            </a:r>
            <a:r>
              <a:rPr lang="en-US" dirty="0" err="1"/>
              <a:t>mAh</a:t>
            </a:r>
            <a:endParaRPr lang="en-US" dirty="0"/>
          </a:p>
          <a:p>
            <a:pPr lvl="2"/>
            <a:r>
              <a:rPr lang="en-US" dirty="0"/>
              <a:t>11.1 V, up to 5000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 smtClean="0"/>
              <a:t>NiMH (</a:t>
            </a:r>
            <a:r>
              <a:rPr lang="en-US" dirty="0" err="1" smtClean="0"/>
              <a:t>Rechargable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 smtClean="0"/>
              <a:t>NiCd</a:t>
            </a:r>
            <a:r>
              <a:rPr lang="en-US" dirty="0" smtClean="0"/>
              <a:t> (</a:t>
            </a:r>
            <a:r>
              <a:rPr lang="en-US" dirty="0" err="1" smtClean="0"/>
              <a:t>Rechargable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Your team will decide on which power source to use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3365" y="819151"/>
            <a:ext cx="583809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Your Team has a Budget of $50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81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8538"/>
            <a:ext cx="6706333" cy="5178425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What does your rocket have to survive during launch?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19554" y="3078599"/>
            <a:ext cx="5838092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BE THE ROCKET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427" y="998538"/>
            <a:ext cx="3090003" cy="53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Your Problem Statement?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46" name="Picture 2" descr="http://www.clker.com/cliparts/6/5/b/f/11949864691020941855smiley114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55" y="997224"/>
            <a:ext cx="4947745" cy="47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0" y="614090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/>
              <a:t>SOURCE: http</a:t>
            </a:r>
            <a:r>
              <a:rPr lang="en-US" sz="800" dirty="0"/>
              <a:t>://www.clker.com/cliparts/6/5/b/f/11949864691020941855smiley114.svg.med.png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Flight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1053"/>
            <a:ext cx="10515600" cy="2114917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1) Temperature at Launch</a:t>
            </a:r>
            <a:endParaRPr lang="en-US" sz="3600" dirty="0"/>
          </a:p>
          <a:p>
            <a:pPr lvl="1"/>
            <a:r>
              <a:rPr lang="en-US" sz="3200" dirty="0"/>
              <a:t>Often –2°C at 6 AM</a:t>
            </a:r>
          </a:p>
          <a:p>
            <a:pPr lvl="1"/>
            <a:r>
              <a:rPr lang="en-US" sz="3200" dirty="0"/>
              <a:t>Solar heating of payload section to 50°C</a:t>
            </a:r>
            <a:r>
              <a:rPr lang="en-US" sz="3200" dirty="0" smtClean="0"/>
              <a:t>+</a:t>
            </a:r>
            <a:endParaRPr lang="en-US" sz="3200" dirty="0"/>
          </a:p>
          <a:p>
            <a:pPr lvl="1"/>
            <a:r>
              <a:rPr lang="en-US" sz="3200" dirty="0"/>
              <a:t>At standard lapse rate ∆T = –7.8°C @ 1200 m </a:t>
            </a:r>
            <a:r>
              <a:rPr lang="en-US" sz="3200" dirty="0" smtClean="0"/>
              <a:t>AGL</a:t>
            </a:r>
          </a:p>
          <a:p>
            <a:pPr lvl="2"/>
            <a:r>
              <a:rPr lang="en-US" sz="2800" dirty="0" smtClean="0"/>
              <a:t>Temperature drops by 0.0065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 for every meter going up</a:t>
            </a:r>
            <a:endParaRPr lang="en-US" sz="2800" dirty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08" y="3488125"/>
            <a:ext cx="6216535" cy="2875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70143" y="4140995"/>
            <a:ext cx="4666223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Standards for Parts</a:t>
            </a:r>
          </a:p>
          <a:p>
            <a:pPr algn="ctr"/>
            <a:r>
              <a:rPr lang="en-US" sz="2400" dirty="0" smtClean="0"/>
              <a:t>Commercial </a:t>
            </a:r>
            <a:r>
              <a:rPr lang="en-US" sz="2400" dirty="0"/>
              <a:t>Grade: 0°C to </a:t>
            </a:r>
            <a:r>
              <a:rPr lang="en-US" sz="2400" dirty="0" smtClean="0"/>
              <a:t>70°C</a:t>
            </a:r>
          </a:p>
          <a:p>
            <a:pPr algn="ctr"/>
            <a:r>
              <a:rPr lang="en-US" sz="2400" dirty="0" smtClean="0"/>
              <a:t>Industrial </a:t>
            </a:r>
            <a:r>
              <a:rPr lang="en-US" sz="2400" dirty="0"/>
              <a:t>Grade: –40°C to </a:t>
            </a:r>
            <a:r>
              <a:rPr lang="en-US" sz="2400" dirty="0" smtClean="0"/>
              <a:t>85°C</a:t>
            </a:r>
          </a:p>
          <a:p>
            <a:pPr algn="ctr"/>
            <a:r>
              <a:rPr lang="en-US" sz="2400" dirty="0" smtClean="0"/>
              <a:t>Military </a:t>
            </a:r>
            <a:r>
              <a:rPr lang="en-US" sz="2400" dirty="0"/>
              <a:t>Grade: –55°C to 125°C</a:t>
            </a:r>
          </a:p>
        </p:txBody>
      </p:sp>
    </p:spTree>
    <p:extLst>
      <p:ext uri="{BB962C8B-B14F-4D97-AF65-F5344CB8AC3E}">
        <p14:creationId xmlns:p14="http://schemas.microsoft.com/office/powerpoint/2010/main" val="35385679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2) Acceleration</a:t>
            </a:r>
          </a:p>
          <a:p>
            <a:pPr lvl="1"/>
            <a:r>
              <a:rPr lang="en-US" sz="3200" dirty="0"/>
              <a:t>From motor, 6g to (50+)g</a:t>
            </a:r>
          </a:p>
          <a:p>
            <a:pPr lvl="1"/>
            <a:r>
              <a:rPr lang="en-US" sz="3200" dirty="0"/>
              <a:t>Use </a:t>
            </a:r>
            <a:r>
              <a:rPr lang="en-US" sz="3200" dirty="0" err="1"/>
              <a:t>RockSim</a:t>
            </a:r>
            <a:r>
              <a:rPr lang="en-US" sz="3200" dirty="0"/>
              <a:t> or </a:t>
            </a:r>
            <a:r>
              <a:rPr lang="en-US" sz="3200" dirty="0" err="1"/>
              <a:t>OpenRocket</a:t>
            </a:r>
            <a:r>
              <a:rPr lang="en-US" sz="3200" dirty="0"/>
              <a:t> to estimate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20425"/>
            <a:ext cx="5158154" cy="354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998538"/>
            <a:ext cx="10515600" cy="517842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3</a:t>
            </a:r>
            <a:r>
              <a:rPr lang="en-US" sz="3600" dirty="0" smtClean="0"/>
              <a:t>) Vibration (</a:t>
            </a:r>
            <a:r>
              <a:rPr lang="en-US" sz="3600" dirty="0" smtClean="0">
                <a:solidFill>
                  <a:srgbClr val="FF0000"/>
                </a:solidFill>
              </a:rPr>
              <a:t>What causes vibration?</a:t>
            </a:r>
            <a:r>
              <a:rPr lang="en-US" sz="3600" dirty="0" smtClean="0"/>
              <a:t>)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176954" y="2479754"/>
            <a:ext cx="5838092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BE THE ROCKET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998538"/>
            <a:ext cx="7315200" cy="517842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3</a:t>
            </a:r>
            <a:r>
              <a:rPr lang="en-US" sz="3600" dirty="0" smtClean="0"/>
              <a:t>) Vibration (</a:t>
            </a:r>
            <a:r>
              <a:rPr lang="en-US" sz="3600" dirty="0">
                <a:solidFill>
                  <a:srgbClr val="FF0000"/>
                </a:solidFill>
              </a:rPr>
              <a:t>What causes vibration?</a:t>
            </a:r>
            <a:r>
              <a:rPr lang="en-US" sz="3600" dirty="0"/>
              <a:t>)</a:t>
            </a:r>
          </a:p>
          <a:p>
            <a:pPr lvl="1"/>
            <a:r>
              <a:rPr lang="en-US" sz="3200" dirty="0" smtClean="0"/>
              <a:t>From </a:t>
            </a:r>
            <a:r>
              <a:rPr lang="en-US" sz="3200" dirty="0"/>
              <a:t>motor</a:t>
            </a:r>
          </a:p>
          <a:p>
            <a:pPr lvl="1"/>
            <a:r>
              <a:rPr lang="en-US" sz="3200" dirty="0"/>
              <a:t>From aerodynamics</a:t>
            </a:r>
          </a:p>
          <a:p>
            <a:pPr lvl="1"/>
            <a:r>
              <a:rPr lang="en-US" sz="3200" dirty="0"/>
              <a:t>From shock </a:t>
            </a:r>
            <a:r>
              <a:rPr lang="en-US" sz="3200" dirty="0" smtClean="0"/>
              <a:t>impulse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 smtClean="0"/>
              <a:t>Amplified </a:t>
            </a:r>
            <a:r>
              <a:rPr lang="en-US" sz="3200" dirty="0"/>
              <a:t>at resonant frequencies</a:t>
            </a:r>
          </a:p>
          <a:p>
            <a:pPr marL="457200" lvl="1" indent="0">
              <a:buNone/>
            </a:pPr>
            <a:r>
              <a:rPr lang="en-US" sz="3200" dirty="0" smtClean="0"/>
              <a:t>Use viscoelastic </a:t>
            </a:r>
            <a:r>
              <a:rPr lang="en-US" sz="3200" dirty="0"/>
              <a:t>damping </a:t>
            </a:r>
            <a:r>
              <a:rPr lang="en-US" sz="3200" dirty="0" smtClean="0"/>
              <a:t>materials</a:t>
            </a: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20" y="1859512"/>
            <a:ext cx="4099889" cy="34564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65831" y="4969804"/>
            <a:ext cx="338796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 smtClean="0"/>
              <a:t>SOURCE: http</a:t>
            </a:r>
            <a:r>
              <a:rPr lang="en-US" sz="600" dirty="0"/>
              <a:t>://www.sorbothane.com/blog/wp-content/uploads/2010/07/engine-vibrations.jpg</a:t>
            </a:r>
          </a:p>
        </p:txBody>
      </p:sp>
    </p:spTree>
    <p:extLst>
      <p:ext uri="{BB962C8B-B14F-4D97-AF65-F5344CB8AC3E}">
        <p14:creationId xmlns:p14="http://schemas.microsoft.com/office/powerpoint/2010/main" val="34655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998538"/>
            <a:ext cx="7315200" cy="517842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4) Shock (</a:t>
            </a:r>
            <a:r>
              <a:rPr lang="en-US" sz="3600" dirty="0">
                <a:solidFill>
                  <a:srgbClr val="FF0000"/>
                </a:solidFill>
              </a:rPr>
              <a:t>What causes </a:t>
            </a:r>
            <a:r>
              <a:rPr lang="en-US" sz="3600" dirty="0" smtClean="0">
                <a:solidFill>
                  <a:srgbClr val="FF0000"/>
                </a:solidFill>
              </a:rPr>
              <a:t>shock?</a:t>
            </a:r>
            <a:r>
              <a:rPr lang="en-US" sz="3600" dirty="0" smtClean="0"/>
              <a:t>)</a:t>
            </a:r>
            <a:endParaRPr lang="en-US" sz="36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176954" y="2479754"/>
            <a:ext cx="5838092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BE THE ROCKET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998538"/>
            <a:ext cx="7315200" cy="517842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4) Shock (</a:t>
            </a:r>
            <a:r>
              <a:rPr lang="en-US" sz="3600" dirty="0">
                <a:solidFill>
                  <a:srgbClr val="FF0000"/>
                </a:solidFill>
              </a:rPr>
              <a:t>What causes </a:t>
            </a:r>
            <a:r>
              <a:rPr lang="en-US" sz="3600" dirty="0" smtClean="0">
                <a:solidFill>
                  <a:srgbClr val="FF0000"/>
                </a:solidFill>
              </a:rPr>
              <a:t>shock?</a:t>
            </a:r>
            <a:r>
              <a:rPr lang="en-US" sz="3600" dirty="0" smtClean="0"/>
              <a:t>)</a:t>
            </a:r>
            <a:endParaRPr lang="en-US" sz="3600" dirty="0"/>
          </a:p>
          <a:p>
            <a:pPr lvl="1"/>
            <a:r>
              <a:rPr lang="en-US" sz="3200" dirty="0" smtClean="0"/>
              <a:t>Deployment charge, 2 g to 20+ g</a:t>
            </a:r>
            <a:endParaRPr lang="en-US" sz="3200" dirty="0"/>
          </a:p>
          <a:p>
            <a:pPr lvl="1"/>
            <a:r>
              <a:rPr lang="en-US" sz="3200" dirty="0"/>
              <a:t>From </a:t>
            </a:r>
            <a:r>
              <a:rPr lang="en-US" sz="3200" dirty="0" smtClean="0"/>
              <a:t>parachute, 1 g to 50+ g</a:t>
            </a:r>
            <a:endParaRPr lang="en-US" sz="3200" dirty="0"/>
          </a:p>
          <a:p>
            <a:pPr lvl="1"/>
            <a:r>
              <a:rPr lang="en-US" sz="3200" dirty="0"/>
              <a:t>From </a:t>
            </a:r>
            <a:r>
              <a:rPr lang="en-US" sz="3200" dirty="0" smtClean="0"/>
              <a:t>ballistic landing, 200+ g</a:t>
            </a: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42" y="3094892"/>
            <a:ext cx="5203202" cy="3261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724" y="3094892"/>
            <a:ext cx="6107360" cy="32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441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38200" y="998538"/>
            <a:ext cx="6706333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FF0000"/>
                </a:solidFill>
              </a:rPr>
              <a:t>What does your rocket have to survive during launch?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Temperature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Acceleration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Vibration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Shock</a:t>
            </a:r>
          </a:p>
          <a:p>
            <a:pPr marL="457200" lvl="1" indent="0">
              <a:buNone/>
            </a:pP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427" y="998538"/>
            <a:ext cx="3090003" cy="53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Your Rocket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 or TRA safety Code is mandatory.</a:t>
            </a:r>
          </a:p>
          <a:p>
            <a:r>
              <a:rPr lang="en-US" b="1" u="sng" dirty="0"/>
              <a:t>Materials:</a:t>
            </a:r>
            <a:r>
              <a:rPr lang="en-US" dirty="0"/>
              <a:t> I will use only lightweight materials such as paper, wood, rubber, plastic, fiberglass, or when necessary ductile metal, for the construction of my rocket. </a:t>
            </a:r>
          </a:p>
          <a:p>
            <a:r>
              <a:rPr lang="en-US" b="1" u="sng" dirty="0"/>
              <a:t>Motors:</a:t>
            </a:r>
            <a:r>
              <a:rPr lang="en-US" dirty="0"/>
              <a:t> I will use only certified, commercially made rocket motors, and will not tamper with these motors or use them for any purposes except those recommended by the manufacturer. I will not allow smoking, open flames, nor heat sources within 25 feet of these motors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070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Your Rocket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Adhesives must be used under fume hood, in spray-paint booth, or outdoors.</a:t>
            </a:r>
          </a:p>
          <a:p>
            <a:r>
              <a:rPr lang="en-US" dirty="0"/>
              <a:t>Neoprene gloves required. Eye protection required</a:t>
            </a:r>
          </a:p>
          <a:p>
            <a:r>
              <a:rPr lang="en-US" dirty="0"/>
              <a:t>G10 Fiberglass (PML fins) must be wet sanded or with full respiratory protection. Neoprene gloves strongly recommended.</a:t>
            </a:r>
          </a:p>
          <a:p>
            <a:r>
              <a:rPr lang="en-US" dirty="0"/>
              <a:t>No sharp implements permitted when removing plastic rivets</a:t>
            </a:r>
            <a:r>
              <a:rPr lang="en-US" dirty="0" smtClean="0"/>
              <a:t>.</a:t>
            </a:r>
          </a:p>
          <a:p>
            <a:r>
              <a:rPr lang="en-US" dirty="0"/>
              <a:t>Spray painting only permitted in paint booth or outdoors (not by Libra Complex). Skin &amp; eye protection required.</a:t>
            </a:r>
          </a:p>
          <a:p>
            <a:r>
              <a:rPr lang="en-US" dirty="0"/>
              <a:t>If you follow the </a:t>
            </a:r>
            <a:r>
              <a:rPr lang="en-US" b="1" u="sng" dirty="0">
                <a:solidFill>
                  <a:srgbClr val="FF0000"/>
                </a:solidFill>
              </a:rPr>
              <a:t>unmodified</a:t>
            </a:r>
            <a:r>
              <a:rPr lang="en-US" dirty="0"/>
              <a:t> instructions for the rockets, you will </a:t>
            </a:r>
            <a:r>
              <a:rPr lang="en-US" b="1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/>
              <a:t>be able to fly them.</a:t>
            </a:r>
          </a:p>
          <a:p>
            <a:pPr lvl="1"/>
            <a:r>
              <a:rPr lang="en-US" dirty="0" err="1" smtClean="0"/>
              <a:t>Aerotech</a:t>
            </a:r>
            <a:r>
              <a:rPr lang="en-US" dirty="0" smtClean="0"/>
              <a:t> </a:t>
            </a:r>
            <a:r>
              <a:rPr lang="en-US" dirty="0"/>
              <a:t>requires motor retainer, longer motor mount, modified placement, and removal of motor hook, thrust ring, and thrust ring flange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203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Motor retainers attached with JB Weld ONLY!</a:t>
            </a:r>
          </a:p>
          <a:p>
            <a:r>
              <a:rPr lang="en-US" dirty="0" err="1" smtClean="0"/>
              <a:t>Cyanoacrylic</a:t>
            </a:r>
            <a:r>
              <a:rPr lang="en-US" dirty="0" smtClean="0"/>
              <a:t>/Super-Glue </a:t>
            </a:r>
            <a:r>
              <a:rPr lang="en-US" dirty="0"/>
              <a:t>(</a:t>
            </a:r>
            <a:r>
              <a:rPr lang="en-US" dirty="0" err="1"/>
              <a:t>Aerotech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Make SURE you have adequate ventilation</a:t>
            </a:r>
          </a:p>
          <a:p>
            <a:pPr lvl="1"/>
            <a:r>
              <a:rPr lang="en-US" dirty="0"/>
              <a:t>ALWAYS use skin protection (neoprene gloves)</a:t>
            </a:r>
          </a:p>
          <a:p>
            <a:pPr lvl="1"/>
            <a:r>
              <a:rPr lang="en-US" dirty="0"/>
              <a:t>Usually sets in 30 s to 20 min</a:t>
            </a:r>
          </a:p>
          <a:p>
            <a:pPr lvl="1"/>
            <a:r>
              <a:rPr lang="en-US" dirty="0"/>
              <a:t>Can use accelerator (we have limited supplies)</a:t>
            </a:r>
          </a:p>
          <a:p>
            <a:pPr lvl="1"/>
            <a:r>
              <a:rPr lang="en-US" dirty="0"/>
              <a:t>Accelerator on one surface + Super-Glue on other surface = instant bond when joined.</a:t>
            </a:r>
          </a:p>
          <a:p>
            <a:pPr lvl="1"/>
            <a:r>
              <a:rPr lang="en-US" dirty="0"/>
              <a:t>Will have to dribble on some internal </a:t>
            </a:r>
            <a:r>
              <a:rPr lang="en-US" dirty="0" smtClean="0"/>
              <a:t>joints</a:t>
            </a:r>
          </a:p>
          <a:p>
            <a:r>
              <a:rPr lang="en-US" dirty="0"/>
              <a:t>Epoxy clay</a:t>
            </a:r>
          </a:p>
          <a:p>
            <a:pPr lvl="1"/>
            <a:r>
              <a:rPr lang="en-US" dirty="0"/>
              <a:t>Not quite as strong as epoxy</a:t>
            </a:r>
          </a:p>
          <a:p>
            <a:pPr lvl="1"/>
            <a:r>
              <a:rPr lang="en-US" dirty="0"/>
              <a:t>Very useful for fillets and custom mounts</a:t>
            </a:r>
          </a:p>
          <a:p>
            <a:pPr lvl="1"/>
            <a:r>
              <a:rPr lang="en-US" dirty="0"/>
              <a:t>You always need less than you think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“ONE-PAGER”…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07034" y="1012825"/>
            <a:ext cx="11438626" cy="5343525"/>
          </a:xfrm>
        </p:spPr>
        <p:txBody>
          <a:bodyPr/>
          <a:lstStyle/>
          <a:p>
            <a:pPr lvl="1" eaLnBrk="1" hangingPunct="1"/>
            <a:r>
              <a:rPr lang="en-US" altLang="en-US" sz="3200" b="1" dirty="0" smtClean="0"/>
              <a:t>Problem Statement (or Purpose, or Goal)</a:t>
            </a:r>
          </a:p>
          <a:p>
            <a:pPr lvl="2" eaLnBrk="1" hangingPunct="1"/>
            <a:r>
              <a:rPr lang="en-US" altLang="en-US" sz="2800" dirty="0" smtClean="0"/>
              <a:t>The final E80 project needs to be completed to pass the course</a:t>
            </a:r>
          </a:p>
          <a:p>
            <a:pPr lvl="1" eaLnBrk="1" hangingPunct="1"/>
            <a:r>
              <a:rPr lang="en-US" altLang="en-US" sz="3200" b="1" dirty="0" smtClean="0"/>
              <a:t>Success Criteria (envision successfully crossing the finish line)</a:t>
            </a:r>
          </a:p>
          <a:p>
            <a:pPr lvl="2" eaLnBrk="1" hangingPunct="1"/>
            <a:r>
              <a:rPr lang="en-US" altLang="en-US" sz="2800" dirty="0" smtClean="0"/>
              <a:t>Design, build, and test a rocket that meets E80 requirements, and submit a final report and give a final presentation </a:t>
            </a:r>
          </a:p>
          <a:p>
            <a:pPr lvl="1" eaLnBrk="1" hangingPunct="1"/>
            <a:r>
              <a:rPr lang="en-US" altLang="en-US" sz="3200" b="1" dirty="0" smtClean="0"/>
              <a:t>Strategies (how are you going to get to that finish line?)</a:t>
            </a:r>
          </a:p>
          <a:p>
            <a:pPr lvl="2" eaLnBrk="1" hangingPunct="1"/>
            <a:r>
              <a:rPr lang="en-US" altLang="en-US" sz="2800" dirty="0" smtClean="0"/>
              <a:t>Work as a team to meet all weekly project deliverables</a:t>
            </a:r>
          </a:p>
          <a:p>
            <a:pPr lvl="1" eaLnBrk="1" hangingPunct="1"/>
            <a:r>
              <a:rPr lang="en-US" altLang="en-US" sz="3200" b="1" dirty="0" smtClean="0"/>
              <a:t>Timeline (detailed plan for implementing the strategies)</a:t>
            </a:r>
          </a:p>
          <a:p>
            <a:pPr marL="914400" lvl="2" indent="0" eaLnBrk="1" hangingPunct="1">
              <a:buNone/>
            </a:pPr>
            <a:endParaRPr lang="en-US" altLang="en-US" sz="2800" dirty="0" smtClean="0"/>
          </a:p>
          <a:p>
            <a:pPr marL="914400" lvl="2" indent="0" eaLnBrk="1" hangingPunct="1">
              <a:buNone/>
            </a:pPr>
            <a:endParaRPr lang="en-US" altLang="en-US" sz="2800" dirty="0" smtClean="0"/>
          </a:p>
          <a:p>
            <a:pPr lvl="2" eaLnBrk="1" hangingPunct="1"/>
            <a:endParaRPr lang="en-US" altLang="en-US" sz="2800" dirty="0" smtClean="0"/>
          </a:p>
          <a:p>
            <a:pPr lvl="1" eaLnBrk="1" hangingPunct="1"/>
            <a:endParaRPr lang="en-US" altLang="en-US" sz="32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ENGR 106 Lecture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06FD0-80BF-4F80-8A16-1CFD5252C016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Flight Hardware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890625"/>
              </p:ext>
            </p:extLst>
          </p:nvPr>
        </p:nvGraphicFramePr>
        <p:xfrm>
          <a:off x="1928551" y="4728556"/>
          <a:ext cx="8520546" cy="1661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2771"/>
                <a:gridCol w="1503626"/>
                <a:gridCol w="1503626"/>
                <a:gridCol w="168052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sng" strike="noStrike" dirty="0" smtClean="0">
                          <a:effectLst/>
                        </a:rPr>
                        <a:t>TASK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sng" strike="noStrike" dirty="0">
                          <a:effectLst/>
                        </a:rPr>
                        <a:t>Start</a:t>
                      </a:r>
                      <a:endParaRPr lang="en-US" sz="13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sng" strike="noStrike" dirty="0">
                          <a:effectLst/>
                        </a:rPr>
                        <a:t>End</a:t>
                      </a:r>
                      <a:endParaRPr lang="en-US" sz="13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sng" strike="noStrike" dirty="0">
                          <a:effectLst/>
                        </a:rPr>
                        <a:t>Status</a:t>
                      </a:r>
                      <a:endParaRPr lang="en-US" sz="13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Meet Week 1 Deliverables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3/12/2015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3/25/2015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In Progress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Meet Week 2 Deliverables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3/25/2015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4/1/2015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Not Started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Meet Week 3 Deliverables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4/1/2015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4/8/2015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Not Started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Meet Week 4 Deliverables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4/8/2015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4/15/2015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Not Started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Meet Week 5 Deliverables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4/15/2015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4/22/2015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Not Started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Meet Week 6 Deliverables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4/22/2015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5/4/2015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Not Started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Give Final Presentation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5/4/2015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5/4/2015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Not Started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7034" y="5244861"/>
            <a:ext cx="158726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Sample Timeline for </a:t>
            </a:r>
            <a:r>
              <a:rPr lang="en-US" b="1" u="sng" dirty="0" smtClean="0">
                <a:solidFill>
                  <a:srgbClr val="FF0000"/>
                </a:solidFill>
              </a:rPr>
              <a:t>Section 2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Aerotech</a:t>
            </a:r>
            <a:r>
              <a:rPr lang="en-US" dirty="0"/>
              <a:t> </a:t>
            </a:r>
            <a:r>
              <a:rPr lang="en-US" dirty="0" smtClean="0"/>
              <a:t>kits…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 need for the 24 mm motor adaptor.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sure the fins snap easily into the Fink Locks BEFORE putting the Motor Tube Assembly into the Body Tube.</a:t>
            </a:r>
          </a:p>
          <a:p>
            <a:pPr lvl="1"/>
            <a:r>
              <a:rPr lang="en-US" dirty="0" smtClean="0"/>
              <a:t>It’s </a:t>
            </a:r>
            <a:r>
              <a:rPr lang="en-US" dirty="0"/>
              <a:t>very difficult to reconnect the shock cord to the nose cone. An extension from the screw eye to the end of the coupler makes the process much easier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303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 1 </a:t>
            </a:r>
          </a:p>
          <a:p>
            <a:pPr lvl="1"/>
            <a:r>
              <a:rPr lang="en-US" dirty="0"/>
              <a:t>Scientific and/or Engineering objectives</a:t>
            </a:r>
          </a:p>
          <a:p>
            <a:pPr lvl="1"/>
            <a:r>
              <a:rPr lang="en-US" dirty="0"/>
              <a:t>Select sensors (min: 2, MAX: 16)</a:t>
            </a:r>
          </a:p>
          <a:p>
            <a:pPr lvl="1"/>
            <a:r>
              <a:rPr lang="en-US" dirty="0"/>
              <a:t>Parts list (especially to order)</a:t>
            </a:r>
          </a:p>
          <a:p>
            <a:pPr lvl="1"/>
            <a:r>
              <a:rPr lang="en-US" dirty="0" smtClean="0"/>
              <a:t>Complete schematic</a:t>
            </a:r>
          </a:p>
          <a:p>
            <a:pPr lvl="2"/>
            <a:r>
              <a:rPr lang="en-US" dirty="0" smtClean="0"/>
              <a:t>Show all calculations; bypass capacitors; power</a:t>
            </a:r>
            <a:endParaRPr lang="en-US" dirty="0"/>
          </a:p>
          <a:p>
            <a:pPr lvl="1"/>
            <a:r>
              <a:rPr lang="en-US" dirty="0" smtClean="0"/>
              <a:t>Check </a:t>
            </a:r>
            <a:r>
              <a:rPr lang="en-US" dirty="0"/>
              <a:t>off by Section Prof &amp; Prof Spjut</a:t>
            </a:r>
          </a:p>
          <a:p>
            <a:r>
              <a:rPr lang="en-US" dirty="0"/>
              <a:t>Week 2</a:t>
            </a:r>
          </a:p>
          <a:p>
            <a:pPr lvl="1"/>
            <a:r>
              <a:rPr lang="en-US" dirty="0"/>
              <a:t>Complete </a:t>
            </a:r>
            <a:r>
              <a:rPr lang="en-US" dirty="0" err="1"/>
              <a:t>protoboard</a:t>
            </a:r>
            <a:endParaRPr lang="en-US" dirty="0"/>
          </a:p>
          <a:p>
            <a:pPr lvl="1"/>
            <a:r>
              <a:rPr lang="en-US" dirty="0"/>
              <a:t>Measured current draw</a:t>
            </a:r>
          </a:p>
          <a:p>
            <a:pPr lvl="1"/>
            <a:r>
              <a:rPr lang="en-US" dirty="0"/>
              <a:t>Demonstrate functionality</a:t>
            </a:r>
          </a:p>
          <a:p>
            <a:pPr lvl="1"/>
            <a:r>
              <a:rPr lang="en-US" dirty="0"/>
              <a:t>Check off by Section Prof &amp; Prof Spjut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7434" y="881062"/>
            <a:ext cx="4761701" cy="5016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NO RESTRICTIONS ON WHEN YOU DO YOUR 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However, priority for resources goes to groups that were assigned to that lab section.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Need to show up to your lab section for the check-off.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53143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8538"/>
            <a:ext cx="6119553" cy="5178425"/>
          </a:xfrm>
        </p:spPr>
        <p:txBody>
          <a:bodyPr/>
          <a:lstStyle/>
          <a:p>
            <a:r>
              <a:rPr lang="en-US" dirty="0"/>
              <a:t>Week 3</a:t>
            </a:r>
          </a:p>
          <a:p>
            <a:pPr lvl="1"/>
            <a:r>
              <a:rPr lang="en-US" dirty="0"/>
              <a:t>Fully populated PC board</a:t>
            </a:r>
          </a:p>
          <a:p>
            <a:pPr lvl="1"/>
            <a:r>
              <a:rPr lang="en-US" dirty="0"/>
              <a:t>Demonstrate </a:t>
            </a:r>
            <a:r>
              <a:rPr lang="en-US" dirty="0" smtClean="0"/>
              <a:t>functionality</a:t>
            </a:r>
          </a:p>
          <a:p>
            <a:pPr lvl="2"/>
            <a:r>
              <a:rPr lang="en-US" dirty="0" smtClean="0"/>
              <a:t>Data acquisition works and is demonstrated</a:t>
            </a:r>
            <a:endParaRPr lang="en-US" dirty="0"/>
          </a:p>
          <a:p>
            <a:pPr lvl="1"/>
            <a:r>
              <a:rPr lang="en-US" dirty="0"/>
              <a:t>Check off by Section Prof &amp; Prof Spjut</a:t>
            </a:r>
          </a:p>
          <a:p>
            <a:r>
              <a:rPr lang="en-US" dirty="0"/>
              <a:t>Week 4</a:t>
            </a:r>
          </a:p>
          <a:p>
            <a:pPr lvl="1"/>
            <a:r>
              <a:rPr lang="en-US" dirty="0"/>
              <a:t>Completed Rocket</a:t>
            </a:r>
          </a:p>
          <a:p>
            <a:pPr lvl="1"/>
            <a:r>
              <a:rPr lang="en-US" dirty="0"/>
              <a:t>Complete ground and analysis procedures</a:t>
            </a:r>
          </a:p>
          <a:p>
            <a:pPr lvl="1"/>
            <a:r>
              <a:rPr lang="en-US" dirty="0"/>
              <a:t>Completed launch checklist (you have to DO steps)</a:t>
            </a:r>
          </a:p>
          <a:p>
            <a:pPr lvl="1"/>
            <a:r>
              <a:rPr lang="en-US" dirty="0"/>
              <a:t>Loaded launch </a:t>
            </a:r>
            <a:r>
              <a:rPr lang="en-US" dirty="0" smtClean="0"/>
              <a:t>motors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7434" y="881062"/>
            <a:ext cx="4761701" cy="5016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NO RESTRICTIONS ON WHEN YOU DO YOUR 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However, priority for resources goes to groups that were assigned to that lab section.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Need to show up to your lab section for the check-off.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260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 5</a:t>
            </a:r>
          </a:p>
          <a:p>
            <a:pPr lvl="1"/>
            <a:r>
              <a:rPr lang="en-US" dirty="0"/>
              <a:t>List lessons learned</a:t>
            </a:r>
          </a:p>
          <a:p>
            <a:pPr lvl="1"/>
            <a:r>
              <a:rPr lang="en-US" dirty="0"/>
              <a:t>Fix &amp; correct things</a:t>
            </a:r>
          </a:p>
          <a:p>
            <a:pPr lvl="1"/>
            <a:r>
              <a:rPr lang="en-US" dirty="0"/>
              <a:t>Load launch motors</a:t>
            </a:r>
          </a:p>
          <a:p>
            <a:r>
              <a:rPr lang="en-US" dirty="0"/>
              <a:t>Week 6</a:t>
            </a:r>
          </a:p>
          <a:p>
            <a:pPr lvl="1"/>
            <a:r>
              <a:rPr lang="en-US" dirty="0"/>
              <a:t>Analyze data</a:t>
            </a:r>
          </a:p>
          <a:p>
            <a:pPr lvl="1"/>
            <a:r>
              <a:rPr lang="en-US" dirty="0"/>
              <a:t>Write Final </a:t>
            </a:r>
            <a:r>
              <a:rPr lang="en-US" dirty="0" smtClean="0"/>
              <a:t>Report</a:t>
            </a:r>
            <a:endParaRPr lang="en-US" dirty="0"/>
          </a:p>
          <a:p>
            <a:pPr lvl="1"/>
            <a:r>
              <a:rPr lang="en-US" dirty="0"/>
              <a:t>Prepare Final Presentation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7434" y="881062"/>
            <a:ext cx="4761701" cy="5016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NO RESTRICTIONS ON WHEN YOU DO YOUR 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However, priority for resources goes to groups that were assigned to that lab section.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Need to show up to your lab section for the check-off.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63784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“ONE-PAGER”…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07034" y="1012825"/>
            <a:ext cx="11438626" cy="5343525"/>
          </a:xfrm>
        </p:spPr>
        <p:txBody>
          <a:bodyPr/>
          <a:lstStyle/>
          <a:p>
            <a:pPr lvl="1" eaLnBrk="1" hangingPunct="1"/>
            <a:r>
              <a:rPr lang="en-US" altLang="en-US" sz="3200" b="1" dirty="0" smtClean="0"/>
              <a:t>Problem Statement (or Purpose, or Goal)</a:t>
            </a:r>
          </a:p>
          <a:p>
            <a:pPr lvl="2" eaLnBrk="1" hangingPunct="1"/>
            <a:r>
              <a:rPr lang="en-US" altLang="en-US" sz="2800" dirty="0" smtClean="0"/>
              <a:t>The final E80 project needs to be completed to pass the course</a:t>
            </a:r>
          </a:p>
          <a:p>
            <a:pPr lvl="1" eaLnBrk="1" hangingPunct="1"/>
            <a:r>
              <a:rPr lang="en-US" altLang="en-US" sz="3200" b="1" dirty="0" smtClean="0"/>
              <a:t>Success Criteria (envision successfully crossing the finish line)</a:t>
            </a:r>
          </a:p>
          <a:p>
            <a:pPr lvl="2" eaLnBrk="1" hangingPunct="1"/>
            <a:r>
              <a:rPr lang="en-US" altLang="en-US" sz="2800" dirty="0" smtClean="0"/>
              <a:t>Design, build, and test a rocket that meets E80 requirements, and submit a final report and give a final presentation </a:t>
            </a:r>
          </a:p>
          <a:p>
            <a:pPr lvl="1" eaLnBrk="1" hangingPunct="1"/>
            <a:r>
              <a:rPr lang="en-US" altLang="en-US" sz="3200" b="1" dirty="0" smtClean="0"/>
              <a:t>Strategies (how are you going to get to that finish line?)</a:t>
            </a:r>
          </a:p>
          <a:p>
            <a:pPr lvl="2" eaLnBrk="1" hangingPunct="1"/>
            <a:r>
              <a:rPr lang="en-US" altLang="en-US" sz="2800" dirty="0"/>
              <a:t>Work as a team to meet all weekly project deliverables</a:t>
            </a:r>
          </a:p>
          <a:p>
            <a:pPr lvl="1" eaLnBrk="1" hangingPunct="1"/>
            <a:r>
              <a:rPr lang="en-US" altLang="en-US" sz="3200" b="1" dirty="0" smtClean="0"/>
              <a:t>Timeline (detailed plan for implementing the strategies)</a:t>
            </a:r>
          </a:p>
          <a:p>
            <a:pPr marL="914400" lvl="2" indent="0" eaLnBrk="1" hangingPunct="1">
              <a:buNone/>
            </a:pPr>
            <a:endParaRPr lang="en-US" altLang="en-US" sz="2800" dirty="0" smtClean="0"/>
          </a:p>
          <a:p>
            <a:pPr marL="914400" lvl="2" indent="0" eaLnBrk="1" hangingPunct="1">
              <a:buNone/>
            </a:pPr>
            <a:endParaRPr lang="en-US" altLang="en-US" sz="2800" dirty="0" smtClean="0"/>
          </a:p>
          <a:p>
            <a:pPr lvl="2" eaLnBrk="1" hangingPunct="1"/>
            <a:endParaRPr lang="en-US" altLang="en-US" sz="2800" dirty="0" smtClean="0"/>
          </a:p>
          <a:p>
            <a:pPr lvl="1" eaLnBrk="1" hangingPunct="1"/>
            <a:endParaRPr lang="en-US" altLang="en-US" sz="32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ENGR 106 Lecture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06FD0-80BF-4F80-8A16-1CFD5252C016}" type="slidenum">
              <a:rPr lang="en-US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Flight Hardware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831124"/>
              </p:ext>
            </p:extLst>
          </p:nvPr>
        </p:nvGraphicFramePr>
        <p:xfrm>
          <a:off x="1928551" y="4728556"/>
          <a:ext cx="8520546" cy="1661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2771"/>
                <a:gridCol w="1503626"/>
                <a:gridCol w="1503626"/>
                <a:gridCol w="168052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sng" strike="noStrike" dirty="0" smtClean="0">
                          <a:effectLst/>
                        </a:rPr>
                        <a:t>TASK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sng" strike="noStrike" dirty="0">
                          <a:effectLst/>
                        </a:rPr>
                        <a:t>Start</a:t>
                      </a:r>
                      <a:endParaRPr lang="en-US" sz="13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sng" strike="noStrike" dirty="0">
                          <a:effectLst/>
                        </a:rPr>
                        <a:t>End</a:t>
                      </a:r>
                      <a:endParaRPr lang="en-US" sz="13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sng" strike="noStrike" dirty="0">
                          <a:effectLst/>
                        </a:rPr>
                        <a:t>Status</a:t>
                      </a:r>
                      <a:endParaRPr lang="en-US" sz="13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Meet Week 1 Deliverables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3/12/2015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3/25/2015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In Progress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Meet Week 2 Deliverables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3/25/2015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4/1/2015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Not Started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Meet Week 3 Deliverables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4/1/2015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4/8/2015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Not Started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Meet Week 4 Deliverables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4/8/2015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4/15/2015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Not Started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Meet Week 5 Deliverables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4/15/2015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4/22/2015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Not Started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Meet Week 6 Deliverables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4/22/2015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5/4/2015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Not Started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Give Final Presentation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5/4/2015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5/4/2015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Not Started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7034" y="5244861"/>
            <a:ext cx="158726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Sample Timeline for </a:t>
            </a:r>
            <a:r>
              <a:rPr lang="en-US" b="1" u="sng" dirty="0" smtClean="0">
                <a:solidFill>
                  <a:srgbClr val="FF0000"/>
                </a:solidFill>
              </a:rPr>
              <a:t>Section 2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Luck Over the Next 7 Weeks!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9600" dirty="0" smtClean="0"/>
              <a:t>MAKE IT HAPPEN!</a:t>
            </a:r>
            <a:endParaRPr lang="en-US" sz="9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Flight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 Discuss…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E80 Rocket Requirements</a:t>
            </a:r>
          </a:p>
          <a:p>
            <a:r>
              <a:rPr lang="en-US" sz="4400" dirty="0" smtClean="0"/>
              <a:t>Surviving Launch and Recovery</a:t>
            </a:r>
          </a:p>
          <a:p>
            <a:r>
              <a:rPr lang="en-US" sz="4400" dirty="0" smtClean="0"/>
              <a:t>Rocket Construction</a:t>
            </a:r>
          </a:p>
          <a:p>
            <a:r>
              <a:rPr lang="en-US" sz="4400" dirty="0" smtClean="0"/>
              <a:t>Deliverables</a:t>
            </a:r>
          </a:p>
          <a:p>
            <a:endParaRPr lang="en-US" sz="4400" dirty="0" smtClean="0"/>
          </a:p>
          <a:p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Flight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8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E80 Engineering Rocket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Payload Dimensions</a:t>
            </a:r>
          </a:p>
          <a:p>
            <a:r>
              <a:rPr lang="en-US" sz="4400" dirty="0"/>
              <a:t>Sensor Requirements</a:t>
            </a:r>
          </a:p>
          <a:p>
            <a:r>
              <a:rPr lang="en-US" sz="4400" dirty="0"/>
              <a:t>Speed of Response</a:t>
            </a:r>
          </a:p>
          <a:p>
            <a:r>
              <a:rPr lang="en-US" sz="4400" dirty="0" smtClean="0"/>
              <a:t>Power Requirements</a:t>
            </a:r>
          </a:p>
          <a:p>
            <a:r>
              <a:rPr lang="en-US" sz="4400" dirty="0" smtClean="0"/>
              <a:t>Acceleration, Shock, and Vibration</a:t>
            </a:r>
          </a:p>
          <a:p>
            <a:r>
              <a:rPr lang="en-US" sz="4400" dirty="0" smtClean="0"/>
              <a:t>Temperature Profile</a:t>
            </a:r>
          </a:p>
          <a:p>
            <a:r>
              <a:rPr lang="en-US" sz="4400" dirty="0" smtClean="0"/>
              <a:t>Construction Standards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Flight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You will be assigned either an…</a:t>
            </a:r>
          </a:p>
          <a:p>
            <a:pPr lvl="1"/>
            <a:r>
              <a:rPr lang="en-US" sz="3200" dirty="0" err="1" smtClean="0"/>
              <a:t>Aerotech</a:t>
            </a:r>
            <a:r>
              <a:rPr lang="en-US" sz="3200" dirty="0" smtClean="0"/>
              <a:t> </a:t>
            </a:r>
            <a:r>
              <a:rPr lang="en-US" sz="3200" dirty="0" err="1" smtClean="0"/>
              <a:t>Arreaux</a:t>
            </a:r>
            <a:r>
              <a:rPr lang="en-US" sz="3200" dirty="0" smtClean="0"/>
              <a:t> &lt;</a:t>
            </a:r>
            <a:r>
              <a:rPr lang="en-US" sz="3200" dirty="0" smtClean="0">
                <a:hlinkClick r:id="rId2"/>
              </a:rPr>
              <a:t>.</a:t>
            </a:r>
            <a:r>
              <a:rPr lang="en-US" sz="3200" dirty="0" err="1" smtClean="0">
                <a:hlinkClick r:id="rId2"/>
              </a:rPr>
              <a:t>rkt</a:t>
            </a:r>
            <a:r>
              <a:rPr lang="en-US" sz="3200" dirty="0" smtClean="0"/>
              <a:t>&gt; &lt;</a:t>
            </a:r>
            <a:r>
              <a:rPr lang="en-US" sz="3200" dirty="0" smtClean="0">
                <a:hlinkClick r:id="rId3"/>
              </a:rPr>
              <a:t>.</a:t>
            </a:r>
            <a:r>
              <a:rPr lang="en-US" sz="3200" dirty="0" err="1" smtClean="0">
                <a:hlinkClick r:id="rId3"/>
              </a:rPr>
              <a:t>ork</a:t>
            </a:r>
            <a:r>
              <a:rPr lang="en-US" sz="3200" dirty="0" smtClean="0"/>
              <a:t>&gt; &lt;</a:t>
            </a:r>
            <a:r>
              <a:rPr lang="en-US" sz="3200" dirty="0" smtClean="0">
                <a:hlinkClick r:id="rId4"/>
              </a:rPr>
              <a:t>.zip</a:t>
            </a:r>
            <a:r>
              <a:rPr lang="en-US" sz="3200" dirty="0" smtClean="0"/>
              <a:t>&gt;</a:t>
            </a:r>
          </a:p>
          <a:p>
            <a:pPr lvl="2"/>
            <a:r>
              <a:rPr lang="en-US" sz="2800" dirty="0" smtClean="0"/>
              <a:t>Payload Section ID: 1.80 inches</a:t>
            </a:r>
          </a:p>
          <a:p>
            <a:pPr lvl="2"/>
            <a:r>
              <a:rPr lang="en-US" sz="2800" dirty="0" smtClean="0"/>
              <a:t>Payload Section Length: </a:t>
            </a:r>
            <a:r>
              <a:rPr lang="en-US" sz="2800" b="1" dirty="0" smtClean="0">
                <a:solidFill>
                  <a:srgbClr val="FF0000"/>
                </a:solidFill>
              </a:rPr>
              <a:t>12.00 inches</a:t>
            </a:r>
          </a:p>
          <a:p>
            <a:pPr lvl="1"/>
            <a:r>
              <a:rPr lang="en-US" sz="3200" dirty="0" err="1" smtClean="0"/>
              <a:t>Aerotech</a:t>
            </a:r>
            <a:r>
              <a:rPr lang="en-US" sz="3200" dirty="0" smtClean="0"/>
              <a:t> </a:t>
            </a:r>
            <a:r>
              <a:rPr lang="en-US" sz="3200" dirty="0"/>
              <a:t>Barracuda &lt;</a:t>
            </a:r>
            <a:r>
              <a:rPr lang="en-US" sz="3200" dirty="0">
                <a:hlinkClick r:id="rId5"/>
              </a:rPr>
              <a:t>.</a:t>
            </a:r>
            <a:r>
              <a:rPr lang="en-US" sz="3200" dirty="0" err="1">
                <a:hlinkClick r:id="rId5"/>
              </a:rPr>
              <a:t>rkt</a:t>
            </a:r>
            <a:r>
              <a:rPr lang="en-US" sz="3200" dirty="0"/>
              <a:t>&gt; &lt;</a:t>
            </a:r>
            <a:r>
              <a:rPr lang="en-US" sz="3200" dirty="0">
                <a:hlinkClick r:id="rId6"/>
              </a:rPr>
              <a:t>.</a:t>
            </a:r>
            <a:r>
              <a:rPr lang="en-US" sz="3200" dirty="0" err="1">
                <a:hlinkClick r:id="rId6"/>
              </a:rPr>
              <a:t>ork</a:t>
            </a:r>
            <a:r>
              <a:rPr lang="en-US" sz="3200" dirty="0" smtClean="0"/>
              <a:t>&gt; &lt;</a:t>
            </a:r>
            <a:r>
              <a:rPr lang="en-US" sz="3200" dirty="0" smtClean="0">
                <a:hlinkClick r:id="rId4"/>
              </a:rPr>
              <a:t>.zip</a:t>
            </a:r>
            <a:r>
              <a:rPr lang="en-US" sz="3200" dirty="0" smtClean="0"/>
              <a:t>&gt;</a:t>
            </a:r>
          </a:p>
          <a:p>
            <a:pPr lvl="2"/>
            <a:r>
              <a:rPr lang="en-US" sz="2800" dirty="0" smtClean="0"/>
              <a:t>Payload Section ID</a:t>
            </a:r>
            <a:r>
              <a:rPr lang="en-US" sz="2800" dirty="0"/>
              <a:t>: 1.80 inches</a:t>
            </a:r>
          </a:p>
          <a:p>
            <a:pPr lvl="2"/>
            <a:r>
              <a:rPr lang="en-US" sz="2800" dirty="0"/>
              <a:t>Payload </a:t>
            </a:r>
            <a:r>
              <a:rPr lang="en-US" sz="2800" dirty="0" smtClean="0"/>
              <a:t>Section </a:t>
            </a:r>
            <a:r>
              <a:rPr lang="en-US" sz="2800" dirty="0"/>
              <a:t>Length: </a:t>
            </a:r>
            <a:r>
              <a:rPr lang="en-US" sz="2800" b="1" dirty="0" smtClean="0">
                <a:solidFill>
                  <a:srgbClr val="FF0000"/>
                </a:solidFill>
              </a:rPr>
              <a:t>22.75 </a:t>
            </a:r>
            <a:r>
              <a:rPr lang="en-US" sz="2800" b="1" dirty="0">
                <a:solidFill>
                  <a:srgbClr val="FF0000"/>
                </a:solidFill>
              </a:rPr>
              <a:t>inches</a:t>
            </a:r>
          </a:p>
          <a:p>
            <a:pPr lvl="2"/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80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B9F0-7DA1-4BEE-A461-42BC527BA31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740" y="1635109"/>
            <a:ext cx="11138060" cy="1113806"/>
          </a:xfrm>
          <a:prstGeom prst="rect">
            <a:avLst/>
          </a:prstGeom>
        </p:spPr>
      </p:pic>
      <p:sp>
        <p:nvSpPr>
          <p:cNvPr id="8" name="Up-Down Arrow 7"/>
          <p:cNvSpPr/>
          <p:nvPr/>
        </p:nvSpPr>
        <p:spPr>
          <a:xfrm>
            <a:off x="5791200" y="1771650"/>
            <a:ext cx="304800" cy="81915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1888837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ID = 1.80”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4629150" y="1143000"/>
            <a:ext cx="5638800" cy="492109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64381" y="1100130"/>
            <a:ext cx="45719" cy="636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287000" y="1119180"/>
            <a:ext cx="45719" cy="636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71110" y="746092"/>
            <a:ext cx="475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Length = 12</a:t>
            </a:r>
            <a:r>
              <a:rPr lang="en-US" sz="3200" b="1" dirty="0">
                <a:solidFill>
                  <a:srgbClr val="0070C0"/>
                </a:solidFill>
              </a:rPr>
              <a:t>” -or- </a:t>
            </a:r>
            <a:r>
              <a:rPr lang="en-US" sz="3200" b="1" dirty="0" smtClean="0">
                <a:solidFill>
                  <a:srgbClr val="0070C0"/>
                </a:solidFill>
              </a:rPr>
              <a:t>22.75”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8764" y="2889979"/>
            <a:ext cx="3214450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If you feel you need a rocket different from the assigned, write a proposal explaining the technical reasons and give it to your section </a:t>
            </a:r>
            <a:r>
              <a:rPr lang="en-US" sz="2800" dirty="0" smtClean="0">
                <a:solidFill>
                  <a:srgbClr val="FF0000"/>
                </a:solidFill>
              </a:rPr>
              <a:t>Prof.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Flight Hardware</a:t>
            </a:r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>
            <a:off x="1213657" y="3516210"/>
            <a:ext cx="191193" cy="135497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>
            <a:off x="1213656" y="4929448"/>
            <a:ext cx="191193" cy="124751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0091" y="3837132"/>
            <a:ext cx="101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Teams </a:t>
            </a:r>
          </a:p>
          <a:p>
            <a:pPr algn="ctr"/>
            <a:r>
              <a:rPr lang="en-US" dirty="0" smtClean="0"/>
              <a:t>1, 3, &amp; 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0091" y="5179367"/>
            <a:ext cx="101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Teams </a:t>
            </a:r>
          </a:p>
          <a:p>
            <a:pPr algn="ctr"/>
            <a:r>
              <a:rPr lang="en-US" dirty="0" smtClean="0"/>
              <a:t>2 &amp;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6758</TotalTime>
  <Words>3057</Words>
  <Application>Microsoft Office PowerPoint</Application>
  <PresentationFormat>Widescreen</PresentationFormat>
  <Paragraphs>693</Paragraphs>
  <Slides>65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Office Theme</vt:lpstr>
      <vt:lpstr>Equation</vt:lpstr>
      <vt:lpstr> Engineering 80 – Spring 2015 Flight Hardware</vt:lpstr>
      <vt:lpstr>Three Words You Should Know!</vt:lpstr>
      <vt:lpstr>MAKING IT HAPPEN</vt:lpstr>
      <vt:lpstr>Three Words You Should Know!</vt:lpstr>
      <vt:lpstr>What’s Your Problem Statement?</vt:lpstr>
      <vt:lpstr>A “ONE-PAGER”…</vt:lpstr>
      <vt:lpstr>Today We Will Discuss…</vt:lpstr>
      <vt:lpstr>E80 Engineering Rocket Requirements</vt:lpstr>
      <vt:lpstr>Payload Dimensions</vt:lpstr>
      <vt:lpstr>Your Precious Payload – The PC Board</vt:lpstr>
      <vt:lpstr>Payload Sections</vt:lpstr>
      <vt:lpstr>Data Logging</vt:lpstr>
      <vt:lpstr>Your Precious Payload – The PC Board</vt:lpstr>
      <vt:lpstr>Your Precious Payload – The Data Logger</vt:lpstr>
      <vt:lpstr>Single–Sided Circuits</vt:lpstr>
      <vt:lpstr>Inverting Amps</vt:lpstr>
      <vt:lpstr>Inverting Amps</vt:lpstr>
      <vt:lpstr>Inverting Amps</vt:lpstr>
      <vt:lpstr>Inverting Amps</vt:lpstr>
      <vt:lpstr>Inverting Amps</vt:lpstr>
      <vt:lpstr>Inverting Amps</vt:lpstr>
      <vt:lpstr>Non-Inverting Amps</vt:lpstr>
      <vt:lpstr>Scientific vs. Engineering Measurements</vt:lpstr>
      <vt:lpstr>Scientific vs. Engineering Measurements</vt:lpstr>
      <vt:lpstr>Sensor Requirement</vt:lpstr>
      <vt:lpstr>What Does a PC Board with Sensors Look Like?</vt:lpstr>
      <vt:lpstr>What Does a PC Board with Sensors Look Like?</vt:lpstr>
      <vt:lpstr>Sensor Requirement</vt:lpstr>
      <vt:lpstr>Speed of Sensor Response</vt:lpstr>
      <vt:lpstr>Effect of Temperature Sensor Time Constant</vt:lpstr>
      <vt:lpstr>Temperature Measurement Devices in Lab</vt:lpstr>
      <vt:lpstr>Effect of Temperature Sensor Time Constant</vt:lpstr>
      <vt:lpstr>Effect of Temperature Sensor Time Constant</vt:lpstr>
      <vt:lpstr>Actual Data from Sensors</vt:lpstr>
      <vt:lpstr>Actual Data from Sensors</vt:lpstr>
      <vt:lpstr>Actual Data from Sensors</vt:lpstr>
      <vt:lpstr>Actual Data from Sensors</vt:lpstr>
      <vt:lpstr>Actual Data from Sensors</vt:lpstr>
      <vt:lpstr>Sensor Requirement</vt:lpstr>
      <vt:lpstr>Sensor Requirement</vt:lpstr>
      <vt:lpstr>Sensor Requirements</vt:lpstr>
      <vt:lpstr>Sensor Requirements</vt:lpstr>
      <vt:lpstr>Sensor Placement</vt:lpstr>
      <vt:lpstr>What Does a Rocket with Sensors Look Like?</vt:lpstr>
      <vt:lpstr>What Does a Rocket with Sensors Look Like?</vt:lpstr>
      <vt:lpstr>Video Camera</vt:lpstr>
      <vt:lpstr>Power Requirements</vt:lpstr>
      <vt:lpstr>Power Sources</vt:lpstr>
      <vt:lpstr>Surviving</vt:lpstr>
      <vt:lpstr>Temperature</vt:lpstr>
      <vt:lpstr>Acceleration</vt:lpstr>
      <vt:lpstr>Vibration</vt:lpstr>
      <vt:lpstr>Vibration</vt:lpstr>
      <vt:lpstr>Shock</vt:lpstr>
      <vt:lpstr>Shock</vt:lpstr>
      <vt:lpstr>Surviving</vt:lpstr>
      <vt:lpstr>Constructing Your Rocket</vt:lpstr>
      <vt:lpstr>Constructing Your Rocket</vt:lpstr>
      <vt:lpstr>Rocket Construction</vt:lpstr>
      <vt:lpstr>Rocket Hints</vt:lpstr>
      <vt:lpstr>Deliverables</vt:lpstr>
      <vt:lpstr>Deliverables</vt:lpstr>
      <vt:lpstr>Deliverables</vt:lpstr>
      <vt:lpstr>A “ONE-PAGER”…</vt:lpstr>
      <vt:lpstr>Good Luck Over the Next 7 Weeks!</vt:lpstr>
    </vt:vector>
  </TitlesOfParts>
  <Company>Harvey Mudd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</dc:creator>
  <cp:lastModifiedBy>Albert</cp:lastModifiedBy>
  <cp:revision>542</cp:revision>
  <dcterms:created xsi:type="dcterms:W3CDTF">2014-07-16T21:08:51Z</dcterms:created>
  <dcterms:modified xsi:type="dcterms:W3CDTF">2015-03-10T18:59:55Z</dcterms:modified>
</cp:coreProperties>
</file>