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6" r:id="rId12"/>
    <p:sldId id="267" r:id="rId13"/>
    <p:sldId id="269" r:id="rId14"/>
    <p:sldId id="270" r:id="rId15"/>
    <p:sldId id="271" r:id="rId16"/>
    <p:sldId id="272" r:id="rId17"/>
    <p:sldId id="273" r:id="rId18"/>
    <p:sldId id="276" r:id="rId19"/>
    <p:sldId id="277" r:id="rId20"/>
    <p:sldId id="279" r:id="rId21"/>
    <p:sldId id="274" r:id="rId22"/>
    <p:sldId id="275"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1690C-C83E-4427-A773-5A3D76791D1B}" type="datetimeFigureOut">
              <a:rPr lang="en-US" smtClean="0"/>
              <a:pPr/>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1690C-C83E-4427-A773-5A3D76791D1B}" type="datetimeFigureOut">
              <a:rPr lang="en-US" smtClean="0"/>
              <a:pPr/>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1690C-C83E-4427-A773-5A3D76791D1B}" type="datetimeFigureOut">
              <a:rPr lang="en-US" smtClean="0"/>
              <a:pPr/>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1690C-C83E-4427-A773-5A3D76791D1B}" type="datetimeFigureOut">
              <a:rPr lang="en-US" smtClean="0"/>
              <a:pPr/>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1690C-C83E-4427-A773-5A3D76791D1B}" type="datetimeFigureOut">
              <a:rPr lang="en-US" smtClean="0"/>
              <a:pPr/>
              <a:t>3/3/2012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01690C-C83E-4427-A773-5A3D76791D1B}" type="datetimeFigureOut">
              <a:rPr lang="en-US" smtClean="0"/>
              <a:pPr/>
              <a:t>3/3/2012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1690C-C83E-4427-A773-5A3D76791D1B}" type="datetimeFigureOut">
              <a:rPr lang="en-US" smtClean="0"/>
              <a:pPr/>
              <a:t>3/3/2012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1690C-C83E-4427-A773-5A3D76791D1B}" type="datetimeFigureOut">
              <a:rPr lang="en-US" smtClean="0"/>
              <a:pPr/>
              <a:t>3/3/2012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1690C-C83E-4427-A773-5A3D76791D1B}" type="datetimeFigureOut">
              <a:rPr lang="en-US" smtClean="0"/>
              <a:pPr/>
              <a:t>3/3/2012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1690C-C83E-4427-A773-5A3D76791D1B}" type="datetimeFigureOut">
              <a:rPr lang="en-US" smtClean="0"/>
              <a:pPr/>
              <a:t>3/3/2012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1690C-C83E-4427-A773-5A3D76791D1B}" type="datetimeFigureOut">
              <a:rPr lang="en-US" smtClean="0"/>
              <a:pPr/>
              <a:t>3/3/2012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0F09A-014E-4DC2-A5B9-5B255A1A00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1690C-C83E-4427-A773-5A3D76791D1B}" type="datetimeFigureOut">
              <a:rPr lang="en-US" smtClean="0"/>
              <a:pPr/>
              <a:t>3/3/2012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0F09A-014E-4DC2-A5B9-5B255A1A00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7KksfV4Fi5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00B0F0"/>
                </a:solidFill>
              </a:rPr>
              <a:t>The Final Project</a:t>
            </a:r>
            <a:r>
              <a:rPr lang="en-US" dirty="0" smtClean="0"/>
              <a:t/>
            </a:r>
            <a:br>
              <a:rPr lang="en-US" dirty="0" smtClean="0"/>
            </a:br>
            <a:r>
              <a:rPr lang="en-US" sz="3200" b="1" i="1" dirty="0" smtClean="0">
                <a:solidFill>
                  <a:srgbClr val="FF0000"/>
                </a:solidFill>
                <a:latin typeface="Garamond" pitchFamily="18" charset="0"/>
              </a:rPr>
              <a:t>Flight Hardware and all that Jazz</a:t>
            </a:r>
            <a:endParaRPr lang="en-US" sz="3200" b="1" i="1" dirty="0">
              <a:solidFill>
                <a:srgbClr val="FF0000"/>
              </a:solidFill>
              <a:latin typeface="Garamond" pitchFamily="18" charset="0"/>
            </a:endParaRPr>
          </a:p>
        </p:txBody>
      </p:sp>
      <p:sp>
        <p:nvSpPr>
          <p:cNvPr id="3" name="Subtitle 2"/>
          <p:cNvSpPr>
            <a:spLocks noGrp="1"/>
          </p:cNvSpPr>
          <p:nvPr>
            <p:ph type="subTitle" idx="1"/>
          </p:nvPr>
        </p:nvSpPr>
        <p:spPr/>
        <p:txBody>
          <a:bodyPr>
            <a:normAutofit fontScale="85000" lnSpcReduction="20000"/>
          </a:bodyPr>
          <a:lstStyle/>
          <a:p>
            <a:r>
              <a:rPr lang="en-US" dirty="0" smtClean="0"/>
              <a:t>Prepared by</a:t>
            </a:r>
          </a:p>
          <a:p>
            <a:r>
              <a:rPr lang="en-US" dirty="0" smtClean="0"/>
              <a:t>Prof. </a:t>
            </a:r>
            <a:r>
              <a:rPr lang="en-US" dirty="0" err="1" smtClean="0"/>
              <a:t>Spjut</a:t>
            </a:r>
            <a:endParaRPr lang="en-US" dirty="0" smtClean="0"/>
          </a:p>
          <a:p>
            <a:r>
              <a:rPr lang="en-US" dirty="0" smtClean="0"/>
              <a:t>Parroted  by</a:t>
            </a:r>
          </a:p>
          <a:p>
            <a:r>
              <a:rPr lang="en-US" dirty="0" smtClean="0"/>
              <a:t>Prof. </a:t>
            </a:r>
            <a:r>
              <a:rPr lang="en-US" dirty="0" err="1" smtClean="0"/>
              <a:t>Duron</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Collecting Data</a:t>
            </a:r>
            <a:endParaRPr lang="en-US" dirty="0"/>
          </a:p>
        </p:txBody>
      </p:sp>
      <p:sp>
        <p:nvSpPr>
          <p:cNvPr id="3" name="Content Placeholder 2"/>
          <p:cNvSpPr>
            <a:spLocks noGrp="1"/>
          </p:cNvSpPr>
          <p:nvPr>
            <p:ph idx="1"/>
          </p:nvPr>
        </p:nvSpPr>
        <p:spPr>
          <a:xfrm>
            <a:off x="228600" y="1600200"/>
            <a:ext cx="8229600" cy="4525963"/>
          </a:xfrm>
        </p:spPr>
        <p:txBody>
          <a:bodyPr/>
          <a:lstStyle/>
          <a:p>
            <a:r>
              <a:rPr lang="en-US" dirty="0" smtClean="0"/>
              <a:t>Measurements/responses </a:t>
            </a:r>
          </a:p>
          <a:p>
            <a:pPr>
              <a:buNone/>
            </a:pPr>
            <a:r>
              <a:rPr lang="en-US" dirty="0" smtClean="0"/>
              <a:t>will be digitized and stored </a:t>
            </a:r>
          </a:p>
          <a:p>
            <a:pPr>
              <a:buNone/>
            </a:pPr>
            <a:r>
              <a:rPr lang="en-US" dirty="0" smtClean="0"/>
              <a:t>onto a </a:t>
            </a:r>
            <a:r>
              <a:rPr lang="en-US" dirty="0" err="1" smtClean="0"/>
              <a:t>mirco</a:t>
            </a:r>
            <a:r>
              <a:rPr lang="en-US" dirty="0" smtClean="0"/>
              <a:t>-SD card using a </a:t>
            </a:r>
          </a:p>
          <a:p>
            <a:pPr>
              <a:buNone/>
            </a:pPr>
            <a:r>
              <a:rPr lang="it-IT" dirty="0" smtClean="0"/>
              <a:t>Logomatic </a:t>
            </a:r>
            <a:r>
              <a:rPr lang="it-IT" dirty="0"/>
              <a:t>v2 Serial SD </a:t>
            </a:r>
            <a:endParaRPr lang="it-IT" dirty="0" smtClean="0"/>
          </a:p>
          <a:p>
            <a:pPr>
              <a:buNone/>
            </a:pPr>
            <a:r>
              <a:rPr lang="it-IT" dirty="0" smtClean="0"/>
              <a:t>Datalogger.</a:t>
            </a:r>
            <a:endParaRPr lang="it-IT" dirty="0"/>
          </a:p>
          <a:p>
            <a:endParaRPr lang="en-US" dirty="0"/>
          </a:p>
        </p:txBody>
      </p:sp>
      <p:pic>
        <p:nvPicPr>
          <p:cNvPr id="4101" name="Picture 5" descr="F:\DCIM\100D3100\DSC_0019.JPG"/>
          <p:cNvPicPr>
            <a:picLocks noChangeAspect="1" noChangeArrowheads="1"/>
          </p:cNvPicPr>
          <p:nvPr/>
        </p:nvPicPr>
        <p:blipFill>
          <a:blip r:embed="rId2" cstate="print"/>
          <a:srcRect/>
          <a:stretch>
            <a:fillRect/>
          </a:stretch>
        </p:blipFill>
        <p:spPr bwMode="auto">
          <a:xfrm>
            <a:off x="5181600" y="609600"/>
            <a:ext cx="3783330" cy="589407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Offs</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Datalogger</a:t>
            </a:r>
            <a:r>
              <a:rPr lang="en-US" dirty="0" smtClean="0"/>
              <a:t> accepts analog signals (continuous), digitizes them (discrete), and stores them </a:t>
            </a:r>
            <a:r>
              <a:rPr lang="en-US" dirty="0" smtClean="0"/>
              <a:t>(for post-processing</a:t>
            </a:r>
            <a:r>
              <a:rPr lang="en-US" dirty="0" smtClean="0"/>
              <a:t>).</a:t>
            </a:r>
          </a:p>
          <a:p>
            <a:r>
              <a:rPr lang="en-US" dirty="0" smtClean="0"/>
              <a:t>Digitizing records involves sampling, and the sampling capability of the logger depends on </a:t>
            </a:r>
          </a:p>
          <a:p>
            <a:pPr lvl="1"/>
            <a:r>
              <a:rPr lang="en-US" dirty="0" err="1" smtClean="0"/>
              <a:t>Ascii</a:t>
            </a:r>
            <a:r>
              <a:rPr lang="en-US" dirty="0" smtClean="0"/>
              <a:t> </a:t>
            </a:r>
            <a:r>
              <a:rPr lang="en-US" dirty="0" err="1" smtClean="0"/>
              <a:t>vs</a:t>
            </a:r>
            <a:r>
              <a:rPr lang="en-US" dirty="0" smtClean="0"/>
              <a:t> Digital data formats</a:t>
            </a:r>
          </a:p>
          <a:p>
            <a:pPr lvl="1"/>
            <a:r>
              <a:rPr lang="en-US" dirty="0" smtClean="0"/>
              <a:t>Number of data channels acquired</a:t>
            </a:r>
          </a:p>
          <a:p>
            <a:r>
              <a:rPr lang="en-US" dirty="0" smtClean="0"/>
              <a:t>You need to think about this…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Rates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Ascii</a:t>
            </a:r>
            <a:r>
              <a:rPr lang="en-US" dirty="0" smtClean="0"/>
              <a:t> mode</a:t>
            </a:r>
          </a:p>
          <a:p>
            <a:pPr lvl="1"/>
            <a:r>
              <a:rPr lang="en-US" dirty="0" smtClean="0"/>
              <a:t>1 channel - 1500 </a:t>
            </a:r>
            <a:r>
              <a:rPr lang="en-US" dirty="0" err="1" smtClean="0"/>
              <a:t>sps</a:t>
            </a:r>
            <a:r>
              <a:rPr lang="en-US" dirty="0" smtClean="0"/>
              <a:t> maximum</a:t>
            </a:r>
          </a:p>
          <a:p>
            <a:pPr lvl="1"/>
            <a:r>
              <a:rPr lang="en-US" dirty="0" smtClean="0"/>
              <a:t>2 channels - 750 </a:t>
            </a:r>
            <a:r>
              <a:rPr lang="en-US" dirty="0" err="1" smtClean="0"/>
              <a:t>sps</a:t>
            </a:r>
            <a:r>
              <a:rPr lang="en-US" dirty="0" smtClean="0"/>
              <a:t> maximum</a:t>
            </a:r>
          </a:p>
          <a:p>
            <a:pPr lvl="1"/>
            <a:r>
              <a:rPr lang="en-US" dirty="0" smtClean="0"/>
              <a:t>3 channels - 500 </a:t>
            </a:r>
            <a:r>
              <a:rPr lang="en-US" dirty="0" err="1" smtClean="0"/>
              <a:t>sps</a:t>
            </a:r>
            <a:r>
              <a:rPr lang="en-US" dirty="0" smtClean="0"/>
              <a:t> maximum</a:t>
            </a:r>
          </a:p>
          <a:p>
            <a:pPr lvl="1"/>
            <a:r>
              <a:rPr lang="en-US" dirty="0" smtClean="0"/>
              <a:t>4 channels - 375 </a:t>
            </a:r>
            <a:r>
              <a:rPr lang="en-US" dirty="0" err="1" smtClean="0"/>
              <a:t>sps</a:t>
            </a:r>
            <a:r>
              <a:rPr lang="en-US" dirty="0" smtClean="0"/>
              <a:t> maximum</a:t>
            </a:r>
          </a:p>
          <a:p>
            <a:pPr lvl="1"/>
            <a:r>
              <a:rPr lang="en-US" dirty="0" smtClean="0"/>
              <a:t>5 channels - 300 </a:t>
            </a:r>
            <a:r>
              <a:rPr lang="en-US" dirty="0" err="1" smtClean="0"/>
              <a:t>sps</a:t>
            </a:r>
            <a:r>
              <a:rPr lang="en-US" dirty="0" smtClean="0"/>
              <a:t> maximum</a:t>
            </a:r>
          </a:p>
          <a:p>
            <a:pPr lvl="1"/>
            <a:r>
              <a:rPr lang="en-US" dirty="0" smtClean="0"/>
              <a:t>6 channels - 250 </a:t>
            </a:r>
            <a:r>
              <a:rPr lang="en-US" dirty="0" err="1" smtClean="0"/>
              <a:t>sps</a:t>
            </a:r>
            <a:r>
              <a:rPr lang="en-US" dirty="0" smtClean="0"/>
              <a:t> maximum</a:t>
            </a:r>
          </a:p>
          <a:p>
            <a:pPr lvl="1"/>
            <a:r>
              <a:rPr lang="en-US" dirty="0" smtClean="0"/>
              <a:t>7 channels -  214 </a:t>
            </a:r>
            <a:r>
              <a:rPr lang="en-US" dirty="0" err="1" smtClean="0"/>
              <a:t>sps</a:t>
            </a:r>
            <a:r>
              <a:rPr lang="en-US" dirty="0" smtClean="0"/>
              <a:t> maximum</a:t>
            </a:r>
          </a:p>
          <a:p>
            <a:pPr lvl="1"/>
            <a:r>
              <a:rPr lang="en-US" dirty="0" smtClean="0"/>
              <a:t>8 channels - 187 </a:t>
            </a:r>
            <a:r>
              <a:rPr lang="en-US" dirty="0" err="1" smtClean="0"/>
              <a:t>sps</a:t>
            </a:r>
            <a:r>
              <a:rPr lang="en-US" dirty="0" smtClean="0"/>
              <a:t> maximum</a:t>
            </a:r>
          </a:p>
          <a:p>
            <a:r>
              <a:rPr lang="en-US" dirty="0" smtClean="0"/>
              <a:t>Binary mode</a:t>
            </a:r>
          </a:p>
          <a:p>
            <a:pPr lvl="1"/>
            <a:r>
              <a:rPr lang="en-US" dirty="0" smtClean="0"/>
              <a:t>57% increase for 1 channel to 43% increase for 8 channels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Considerations</a:t>
            </a:r>
            <a:endParaRPr lang="en-US" dirty="0"/>
          </a:p>
        </p:txBody>
      </p:sp>
      <p:sp>
        <p:nvSpPr>
          <p:cNvPr id="3" name="Content Placeholder 2"/>
          <p:cNvSpPr>
            <a:spLocks noGrp="1"/>
          </p:cNvSpPr>
          <p:nvPr>
            <p:ph idx="1"/>
          </p:nvPr>
        </p:nvSpPr>
        <p:spPr/>
        <p:txBody>
          <a:bodyPr/>
          <a:lstStyle/>
          <a:p>
            <a:r>
              <a:rPr lang="en-US" dirty="0" smtClean="0"/>
              <a:t>How many samples of a particular data record (measurement/response) do I need?</a:t>
            </a:r>
          </a:p>
          <a:p>
            <a:r>
              <a:rPr lang="en-US" dirty="0" smtClean="0"/>
              <a:t>Data type matters</a:t>
            </a:r>
          </a:p>
          <a:p>
            <a:pPr lvl="1"/>
            <a:r>
              <a:rPr lang="en-US" dirty="0" smtClean="0"/>
              <a:t>Slowly vs. Quickly varying</a:t>
            </a:r>
          </a:p>
          <a:p>
            <a:r>
              <a:rPr lang="en-US" dirty="0" smtClean="0"/>
              <a:t>What you want to do with the data matters</a:t>
            </a:r>
          </a:p>
          <a:p>
            <a:pPr lvl="1"/>
            <a:r>
              <a:rPr lang="en-US" dirty="0" smtClean="0"/>
              <a:t>Time vs. Frequency domain behavior</a:t>
            </a:r>
          </a:p>
          <a:p>
            <a:r>
              <a:rPr lang="en-US" dirty="0" smtClean="0"/>
              <a:t>Can I actually take too few samples? (assuming that too many isn’t a problem…?)</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Riddle Me This…1,10,110,100</a:t>
            </a:r>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228600" y="3729914"/>
            <a:ext cx="5123138" cy="3128086"/>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cstate="print"/>
          <a:srcRect/>
          <a:stretch>
            <a:fillRect/>
          </a:stretch>
        </p:blipFill>
        <p:spPr bwMode="auto">
          <a:xfrm>
            <a:off x="-228600" y="914400"/>
            <a:ext cx="5123138" cy="3128086"/>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4020862" y="910514"/>
            <a:ext cx="5123138" cy="3128086"/>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cstate="print"/>
          <a:srcRect/>
          <a:stretch>
            <a:fillRect/>
          </a:stretch>
        </p:blipFill>
        <p:spPr bwMode="auto">
          <a:xfrm>
            <a:off x="4020862" y="3729914"/>
            <a:ext cx="5123138" cy="31280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Folding and Aliasing</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1066800"/>
            <a:ext cx="4610824" cy="19644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2980194"/>
            <a:ext cx="4610824" cy="196441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0" y="4893588"/>
            <a:ext cx="4610824" cy="1964412"/>
          </a:xfrm>
          <a:prstGeom prst="rect">
            <a:avLst/>
          </a:prstGeom>
          <a:noFill/>
          <a:ln w="9525">
            <a:noFill/>
            <a:miter lim="800000"/>
            <a:headEnd/>
            <a:tailEnd/>
          </a:ln>
          <a:effectLst/>
        </p:spPr>
      </p:pic>
      <p:grpSp>
        <p:nvGrpSpPr>
          <p:cNvPr id="28" name="Group 27"/>
          <p:cNvGrpSpPr>
            <a:grpSpLocks noChangeAspect="1"/>
          </p:cNvGrpSpPr>
          <p:nvPr/>
        </p:nvGrpSpPr>
        <p:grpSpPr>
          <a:xfrm>
            <a:off x="6705600" y="1524000"/>
            <a:ext cx="1158240" cy="4632960"/>
            <a:chOff x="7162800" y="914400"/>
            <a:chExt cx="1447800" cy="5791200"/>
          </a:xfrm>
        </p:grpSpPr>
        <p:grpSp>
          <p:nvGrpSpPr>
            <p:cNvPr id="17" name="Group 16"/>
            <p:cNvGrpSpPr/>
            <p:nvPr/>
          </p:nvGrpSpPr>
          <p:grpSpPr>
            <a:xfrm>
              <a:off x="7162800" y="914400"/>
              <a:ext cx="1447800" cy="2895600"/>
              <a:chOff x="5715000" y="1752600"/>
              <a:chExt cx="1447800" cy="2895600"/>
            </a:xfrm>
          </p:grpSpPr>
          <p:grpSp>
            <p:nvGrpSpPr>
              <p:cNvPr id="12" name="Group 11"/>
              <p:cNvGrpSpPr/>
              <p:nvPr/>
            </p:nvGrpSpPr>
            <p:grpSpPr>
              <a:xfrm>
                <a:off x="5715000" y="1752600"/>
                <a:ext cx="1447800" cy="1447800"/>
                <a:chOff x="5715000" y="1752600"/>
                <a:chExt cx="1447800" cy="1447800"/>
              </a:xfrm>
            </p:grpSpPr>
            <p:cxnSp>
              <p:nvCxnSpPr>
                <p:cNvPr id="9" name="Straight Connector 8"/>
                <p:cNvCxnSpPr/>
                <p:nvPr/>
              </p:nvCxnSpPr>
              <p:spPr>
                <a:xfrm>
                  <a:off x="5715000" y="1752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15000" y="3200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6438900" y="2476500"/>
                  <a:ext cx="1447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5715000" y="3200400"/>
                <a:ext cx="1447800" cy="1447800"/>
                <a:chOff x="5715000" y="1752600"/>
                <a:chExt cx="1447800" cy="1447800"/>
              </a:xfrm>
            </p:grpSpPr>
            <p:cxnSp>
              <p:nvCxnSpPr>
                <p:cNvPr id="14" name="Straight Connector 13"/>
                <p:cNvCxnSpPr/>
                <p:nvPr/>
              </p:nvCxnSpPr>
              <p:spPr>
                <a:xfrm>
                  <a:off x="5715000" y="1752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3200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6438900" y="2476500"/>
                  <a:ext cx="14478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8" name="Group 17"/>
            <p:cNvGrpSpPr/>
            <p:nvPr/>
          </p:nvGrpSpPr>
          <p:grpSpPr>
            <a:xfrm>
              <a:off x="7162800" y="3810000"/>
              <a:ext cx="1447800" cy="2895600"/>
              <a:chOff x="5715000" y="1752600"/>
              <a:chExt cx="1447800" cy="2895600"/>
            </a:xfrm>
          </p:grpSpPr>
          <p:grpSp>
            <p:nvGrpSpPr>
              <p:cNvPr id="19" name="Group 11"/>
              <p:cNvGrpSpPr/>
              <p:nvPr/>
            </p:nvGrpSpPr>
            <p:grpSpPr>
              <a:xfrm>
                <a:off x="5715000" y="1752600"/>
                <a:ext cx="1447800" cy="1447800"/>
                <a:chOff x="5715000" y="1752600"/>
                <a:chExt cx="1447800" cy="1447800"/>
              </a:xfrm>
            </p:grpSpPr>
            <p:cxnSp>
              <p:nvCxnSpPr>
                <p:cNvPr id="24" name="Straight Connector 23"/>
                <p:cNvCxnSpPr/>
                <p:nvPr/>
              </p:nvCxnSpPr>
              <p:spPr>
                <a:xfrm>
                  <a:off x="5715000" y="1752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15000" y="3200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6438900" y="2476500"/>
                  <a:ext cx="1447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2"/>
              <p:cNvGrpSpPr/>
              <p:nvPr/>
            </p:nvGrpSpPr>
            <p:grpSpPr>
              <a:xfrm flipH="1">
                <a:off x="5715000" y="3200400"/>
                <a:ext cx="1447800" cy="1447800"/>
                <a:chOff x="5715000" y="1752600"/>
                <a:chExt cx="1447800" cy="1447800"/>
              </a:xfrm>
            </p:grpSpPr>
            <p:cxnSp>
              <p:nvCxnSpPr>
                <p:cNvPr id="21" name="Straight Connector 20"/>
                <p:cNvCxnSpPr/>
                <p:nvPr/>
              </p:nvCxnSpPr>
              <p:spPr>
                <a:xfrm>
                  <a:off x="5715000" y="1752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15000" y="32004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6438900" y="2476500"/>
                  <a:ext cx="14478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29" name="TextBox 28"/>
          <p:cNvSpPr txBox="1"/>
          <p:nvPr/>
        </p:nvSpPr>
        <p:spPr>
          <a:xfrm>
            <a:off x="5945088" y="1383268"/>
            <a:ext cx="514885" cy="369332"/>
          </a:xfrm>
          <a:prstGeom prst="rect">
            <a:avLst/>
          </a:prstGeom>
          <a:noFill/>
        </p:spPr>
        <p:txBody>
          <a:bodyPr wrap="none" rtlCol="0">
            <a:spAutoFit/>
          </a:bodyPr>
          <a:lstStyle/>
          <a:p>
            <a:r>
              <a:rPr lang="en-US" dirty="0" smtClean="0"/>
              <a:t>0hz</a:t>
            </a:r>
            <a:endParaRPr lang="en-US" dirty="0"/>
          </a:p>
        </p:txBody>
      </p:sp>
      <p:sp>
        <p:nvSpPr>
          <p:cNvPr id="31" name="TextBox 30"/>
          <p:cNvSpPr txBox="1"/>
          <p:nvPr/>
        </p:nvSpPr>
        <p:spPr>
          <a:xfrm>
            <a:off x="8067279" y="1383268"/>
            <a:ext cx="705642" cy="369332"/>
          </a:xfrm>
          <a:prstGeom prst="rect">
            <a:avLst/>
          </a:prstGeom>
          <a:noFill/>
        </p:spPr>
        <p:txBody>
          <a:bodyPr wrap="none" rtlCol="0">
            <a:spAutoFit/>
          </a:bodyPr>
          <a:lstStyle/>
          <a:p>
            <a:r>
              <a:rPr lang="en-US" dirty="0" err="1" smtClean="0"/>
              <a:t>f</a:t>
            </a:r>
            <a:r>
              <a:rPr lang="en-US" baseline="-25000" dirty="0" err="1" smtClean="0"/>
              <a:t>nyquist</a:t>
            </a:r>
            <a:endParaRPr lang="en-US" dirty="0"/>
          </a:p>
        </p:txBody>
      </p:sp>
      <p:sp>
        <p:nvSpPr>
          <p:cNvPr id="32" name="TextBox 31"/>
          <p:cNvSpPr txBox="1"/>
          <p:nvPr/>
        </p:nvSpPr>
        <p:spPr>
          <a:xfrm>
            <a:off x="5791200" y="2526268"/>
            <a:ext cx="822661" cy="369332"/>
          </a:xfrm>
          <a:prstGeom prst="rect">
            <a:avLst/>
          </a:prstGeom>
          <a:noFill/>
        </p:spPr>
        <p:txBody>
          <a:bodyPr wrap="none" rtlCol="0">
            <a:spAutoFit/>
          </a:bodyPr>
          <a:lstStyle/>
          <a:p>
            <a:r>
              <a:rPr lang="en-US" dirty="0" smtClean="0"/>
              <a:t>2f</a:t>
            </a:r>
            <a:r>
              <a:rPr lang="en-US" baseline="-25000" dirty="0" smtClean="0"/>
              <a:t>nyquist</a:t>
            </a:r>
            <a:endParaRPr lang="en-US" dirty="0"/>
          </a:p>
        </p:txBody>
      </p:sp>
      <p:sp>
        <p:nvSpPr>
          <p:cNvPr id="33" name="TextBox 32"/>
          <p:cNvSpPr txBox="1"/>
          <p:nvPr/>
        </p:nvSpPr>
        <p:spPr>
          <a:xfrm>
            <a:off x="8008770" y="3669268"/>
            <a:ext cx="822661" cy="369332"/>
          </a:xfrm>
          <a:prstGeom prst="rect">
            <a:avLst/>
          </a:prstGeom>
          <a:noFill/>
        </p:spPr>
        <p:txBody>
          <a:bodyPr wrap="none" rtlCol="0">
            <a:spAutoFit/>
          </a:bodyPr>
          <a:lstStyle/>
          <a:p>
            <a:r>
              <a:rPr lang="en-US" dirty="0" smtClean="0"/>
              <a:t>3f</a:t>
            </a:r>
            <a:r>
              <a:rPr lang="en-US" baseline="-25000" dirty="0" smtClean="0"/>
              <a:t>nyquist</a:t>
            </a:r>
            <a:endParaRPr lang="en-US" dirty="0"/>
          </a:p>
        </p:txBody>
      </p:sp>
      <p:sp>
        <p:nvSpPr>
          <p:cNvPr id="34" name="TextBox 33"/>
          <p:cNvSpPr txBox="1"/>
          <p:nvPr/>
        </p:nvSpPr>
        <p:spPr>
          <a:xfrm>
            <a:off x="5791200" y="4800600"/>
            <a:ext cx="822661" cy="369332"/>
          </a:xfrm>
          <a:prstGeom prst="rect">
            <a:avLst/>
          </a:prstGeom>
          <a:noFill/>
        </p:spPr>
        <p:txBody>
          <a:bodyPr wrap="none" rtlCol="0">
            <a:spAutoFit/>
          </a:bodyPr>
          <a:lstStyle/>
          <a:p>
            <a:r>
              <a:rPr lang="en-US" dirty="0" smtClean="0"/>
              <a:t>4f</a:t>
            </a:r>
            <a:r>
              <a:rPr lang="en-US" baseline="-25000" dirty="0" smtClean="0"/>
              <a:t>nyquist</a:t>
            </a:r>
            <a:endParaRPr lang="en-US" dirty="0"/>
          </a:p>
        </p:txBody>
      </p:sp>
      <p:sp>
        <p:nvSpPr>
          <p:cNvPr id="35" name="TextBox 34"/>
          <p:cNvSpPr txBox="1"/>
          <p:nvPr/>
        </p:nvSpPr>
        <p:spPr>
          <a:xfrm>
            <a:off x="8077200" y="5955268"/>
            <a:ext cx="348172" cy="369332"/>
          </a:xfrm>
          <a:prstGeom prst="rect">
            <a:avLst/>
          </a:prstGeom>
          <a:noFill/>
        </p:spPr>
        <p:txBody>
          <a:bodyPr wrap="none" rtlCol="0">
            <a:spAutoFit/>
          </a:bodyPr>
          <a:lstStyle/>
          <a:p>
            <a:r>
              <a:rPr lang="en-US" b="1" dirty="0" smtClean="0"/>
              <a:t>…</a:t>
            </a:r>
            <a:endParaRPr lang="en-US" b="1" dirty="0"/>
          </a:p>
        </p:txBody>
      </p:sp>
      <p:grpSp>
        <p:nvGrpSpPr>
          <p:cNvPr id="45" name="Group 44"/>
          <p:cNvGrpSpPr/>
          <p:nvPr/>
        </p:nvGrpSpPr>
        <p:grpSpPr>
          <a:xfrm>
            <a:off x="7239000" y="1676400"/>
            <a:ext cx="533400" cy="3124200"/>
            <a:chOff x="7010400" y="1676400"/>
            <a:chExt cx="533400" cy="3124200"/>
          </a:xfrm>
        </p:grpSpPr>
        <p:grpSp>
          <p:nvGrpSpPr>
            <p:cNvPr id="39" name="Group 38"/>
            <p:cNvGrpSpPr/>
            <p:nvPr/>
          </p:nvGrpSpPr>
          <p:grpSpPr>
            <a:xfrm>
              <a:off x="7010400" y="1676400"/>
              <a:ext cx="533400" cy="838200"/>
              <a:chOff x="7010400" y="1676400"/>
              <a:chExt cx="533400" cy="838200"/>
            </a:xfrm>
          </p:grpSpPr>
          <p:cxnSp>
            <p:nvCxnSpPr>
              <p:cNvPr id="37" name="Straight Arrow Connector 36"/>
              <p:cNvCxnSpPr/>
              <p:nvPr/>
            </p:nvCxnSpPr>
            <p:spPr>
              <a:xfrm flipH="1">
                <a:off x="7010400" y="25146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010400" y="1676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7010400" y="3962400"/>
              <a:ext cx="533400" cy="838200"/>
              <a:chOff x="7010400" y="1676400"/>
              <a:chExt cx="533400" cy="838200"/>
            </a:xfrm>
          </p:grpSpPr>
          <p:cxnSp>
            <p:nvCxnSpPr>
              <p:cNvPr id="41" name="Straight Arrow Connector 40"/>
              <p:cNvCxnSpPr/>
              <p:nvPr/>
            </p:nvCxnSpPr>
            <p:spPr>
              <a:xfrm flipH="1">
                <a:off x="7010400" y="25146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010400" y="1676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44" name="Straight Connector 43"/>
          <p:cNvCxnSpPr/>
          <p:nvPr/>
        </p:nvCxnSpPr>
        <p:spPr>
          <a:xfrm>
            <a:off x="7086600" y="1295400"/>
            <a:ext cx="0" cy="51054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01910" y="1828800"/>
            <a:ext cx="418704" cy="369332"/>
          </a:xfrm>
          <a:prstGeom prst="rect">
            <a:avLst/>
          </a:prstGeom>
          <a:noFill/>
        </p:spPr>
        <p:txBody>
          <a:bodyPr wrap="none" rtlCol="0">
            <a:spAutoFit/>
          </a:bodyPr>
          <a:lstStyle/>
          <a:p>
            <a:r>
              <a:rPr lang="en-US" dirty="0" smtClean="0"/>
              <a:t>20</a:t>
            </a:r>
            <a:endParaRPr lang="en-US" dirty="0"/>
          </a:p>
        </p:txBody>
      </p:sp>
      <p:sp>
        <p:nvSpPr>
          <p:cNvPr id="47" name="TextBox 46"/>
          <p:cNvSpPr txBox="1"/>
          <p:nvPr/>
        </p:nvSpPr>
        <p:spPr>
          <a:xfrm>
            <a:off x="4401910" y="3733800"/>
            <a:ext cx="418704" cy="369332"/>
          </a:xfrm>
          <a:prstGeom prst="rect">
            <a:avLst/>
          </a:prstGeom>
          <a:noFill/>
        </p:spPr>
        <p:txBody>
          <a:bodyPr wrap="none" rtlCol="0">
            <a:spAutoFit/>
          </a:bodyPr>
          <a:lstStyle/>
          <a:p>
            <a:r>
              <a:rPr lang="en-US" dirty="0" smtClean="0"/>
              <a:t>80</a:t>
            </a:r>
            <a:endParaRPr lang="en-US" dirty="0"/>
          </a:p>
        </p:txBody>
      </p:sp>
      <p:sp>
        <p:nvSpPr>
          <p:cNvPr id="48" name="TextBox 47"/>
          <p:cNvSpPr txBox="1"/>
          <p:nvPr/>
        </p:nvSpPr>
        <p:spPr>
          <a:xfrm>
            <a:off x="4343400" y="5638800"/>
            <a:ext cx="535724" cy="369332"/>
          </a:xfrm>
          <a:prstGeom prst="rect">
            <a:avLst/>
          </a:prstGeom>
          <a:noFill/>
        </p:spPr>
        <p:txBody>
          <a:bodyPr wrap="none" rtlCol="0">
            <a:spAutoFit/>
          </a:bodyPr>
          <a:lstStyle/>
          <a:p>
            <a:r>
              <a:rPr lang="en-US" dirty="0" smtClean="0"/>
              <a:t>120</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avoid Aliasing?</a:t>
            </a:r>
            <a:endParaRPr lang="en-US" dirty="0"/>
          </a:p>
        </p:txBody>
      </p:sp>
      <p:sp>
        <p:nvSpPr>
          <p:cNvPr id="3" name="Content Placeholder 2"/>
          <p:cNvSpPr>
            <a:spLocks noGrp="1"/>
          </p:cNvSpPr>
          <p:nvPr>
            <p:ph idx="1"/>
          </p:nvPr>
        </p:nvSpPr>
        <p:spPr/>
        <p:txBody>
          <a:bodyPr/>
          <a:lstStyle/>
          <a:p>
            <a:r>
              <a:rPr lang="en-US" dirty="0" smtClean="0"/>
              <a:t>Two main approaches to avoid aliasing</a:t>
            </a:r>
          </a:p>
          <a:p>
            <a:pPr lvl="1"/>
            <a:r>
              <a:rPr lang="en-US" dirty="0" smtClean="0"/>
              <a:t>Sample at a high enough rate</a:t>
            </a:r>
          </a:p>
          <a:p>
            <a:pPr lvl="1"/>
            <a:r>
              <a:rPr lang="en-US" dirty="0" smtClean="0"/>
              <a:t>Limit the frequency content of your signals</a:t>
            </a:r>
          </a:p>
          <a:p>
            <a:r>
              <a:rPr lang="en-US" dirty="0" smtClean="0"/>
              <a:t>Sampling at High Rates</a:t>
            </a:r>
          </a:p>
          <a:p>
            <a:pPr lvl="1"/>
            <a:r>
              <a:rPr lang="en-US" dirty="0" smtClean="0"/>
              <a:t>How Hi is high enough?</a:t>
            </a:r>
          </a:p>
          <a:p>
            <a:pPr lvl="1"/>
            <a:r>
              <a:rPr lang="en-US" dirty="0" smtClean="0"/>
              <a:t>Drawbacks of too much data?</a:t>
            </a:r>
          </a:p>
          <a:p>
            <a:r>
              <a:rPr lang="en-US" dirty="0" smtClean="0"/>
              <a:t>Limit Frequency Content</a:t>
            </a:r>
          </a:p>
          <a:p>
            <a:pPr lvl="1"/>
            <a:r>
              <a:rPr lang="en-US" dirty="0" smtClean="0"/>
              <a:t>How?</a:t>
            </a:r>
            <a:endParaRPr lang="en-US" dirty="0"/>
          </a:p>
        </p:txBody>
      </p:sp>
    </p:spTree>
    <p:extLst>
      <p:ext uri="{BB962C8B-B14F-4D97-AF65-F5344CB8AC3E}">
        <p14:creationId xmlns:p14="http://schemas.microsoft.com/office/powerpoint/2010/main" val="74123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Simply put…</a:t>
                </a:r>
              </a:p>
              <a:p>
                <a:pPr lvl="1"/>
                <a:r>
                  <a:rPr lang="en-US" dirty="0" smtClean="0"/>
                  <a:t>If I have a signal</a:t>
                </a:r>
              </a:p>
              <a:p>
                <a:pPr marL="857250" lvl="2" indent="0">
                  <a:buNone/>
                </a:pPr>
                <a14:m>
                  <m:oMathPara xmlns:m="http://schemas.openxmlformats.org/officeDocument/2006/math">
                    <m:oMathParaPr>
                      <m:jc m:val="center"/>
                    </m:oMathParaPr>
                    <m:oMath xmlns:m="http://schemas.openxmlformats.org/officeDocument/2006/math">
                      <m:r>
                        <a:rPr lang="en-US" b="0" i="1" smtClean="0">
                          <a:latin typeface="Cambria Math"/>
                        </a:rPr>
                        <m:t>𝑦</m:t>
                      </m:r>
                      <m:r>
                        <a:rPr lang="en-US" b="0" i="1" smtClean="0">
                          <a:latin typeface="Cambria Math"/>
                        </a:rPr>
                        <m:t>=</m:t>
                      </m:r>
                      <m:r>
                        <a:rPr lang="en-US" b="0" i="1" smtClean="0">
                          <a:latin typeface="Cambria Math"/>
                        </a:rPr>
                        <m:t>𝐴𝑠𝑖𝑛</m:t>
                      </m:r>
                      <m:d>
                        <m:dPr>
                          <m:ctrlPr>
                            <a:rPr lang="en-US" b="0" i="1" smtClean="0">
                              <a:latin typeface="Cambria Math"/>
                            </a:rPr>
                          </m:ctrlPr>
                        </m:dPr>
                        <m:e>
                          <m:r>
                            <a:rPr lang="en-US" b="0" i="1" smtClean="0">
                              <a:latin typeface="Cambria Math"/>
                            </a:rPr>
                            <m:t>2</m:t>
                          </m:r>
                          <m:r>
                            <a:rPr lang="en-US" b="0" i="1" smtClean="0">
                              <a:latin typeface="Cambria Math"/>
                            </a:rPr>
                            <m:t>𝑝𝑖</m:t>
                          </m:r>
                          <m:r>
                            <a:rPr lang="en-US" b="0" i="1" smtClean="0">
                              <a:latin typeface="Cambria Math"/>
                            </a:rPr>
                            <m:t>10</m:t>
                          </m:r>
                          <m:r>
                            <a:rPr lang="en-US" b="0" i="1" smtClean="0">
                              <a:latin typeface="Cambria Math"/>
                            </a:rPr>
                            <m:t>𝑡</m:t>
                          </m:r>
                        </m:e>
                      </m:d>
                      <m:r>
                        <a:rPr lang="en-US" b="0" i="1" smtClean="0">
                          <a:latin typeface="Cambria Math"/>
                        </a:rPr>
                        <m:t>+</m:t>
                      </m:r>
                      <m:r>
                        <a:rPr lang="en-US" b="0" i="1" smtClean="0">
                          <a:latin typeface="Cambria Math"/>
                        </a:rPr>
                        <m:t>𝐵𝑠𝑖𝑛</m:t>
                      </m:r>
                      <m:d>
                        <m:dPr>
                          <m:ctrlPr>
                            <a:rPr lang="en-US" b="0" i="1" smtClean="0">
                              <a:latin typeface="Cambria Math"/>
                            </a:rPr>
                          </m:ctrlPr>
                        </m:dPr>
                        <m:e>
                          <m:r>
                            <a:rPr lang="en-US" b="0" i="1" smtClean="0">
                              <a:latin typeface="Cambria Math"/>
                            </a:rPr>
                            <m:t>2</m:t>
                          </m:r>
                          <m:r>
                            <a:rPr lang="en-US" b="0" i="1" smtClean="0">
                              <a:latin typeface="Cambria Math"/>
                            </a:rPr>
                            <m:t>𝑝𝑖</m:t>
                          </m:r>
                          <m:r>
                            <a:rPr lang="en-US" b="0" i="1" smtClean="0">
                              <a:latin typeface="Cambria Math"/>
                            </a:rPr>
                            <m:t>100</m:t>
                          </m:r>
                          <m:r>
                            <a:rPr lang="en-US" b="0" i="1" smtClean="0">
                              <a:latin typeface="Cambria Math"/>
                            </a:rPr>
                            <m:t>𝑡</m:t>
                          </m:r>
                        </m:e>
                      </m:d>
                    </m:oMath>
                  </m:oMathPara>
                </a14:m>
                <a:endParaRPr lang="en-US" b="0" dirty="0" smtClean="0"/>
              </a:p>
              <a:p>
                <a:pPr marL="457200" lvl="1" indent="0">
                  <a:buNone/>
                </a:pPr>
                <a:r>
                  <a:rPr lang="en-US" b="0" dirty="0" smtClean="0"/>
                  <a:t>and I remove the 100hz component, I am left with</a:t>
                </a:r>
              </a:p>
              <a:p>
                <a:pPr marL="857250" lvl="2" indent="0">
                  <a:buNone/>
                </a:pPr>
                <a14:m>
                  <m:oMath xmlns:m="http://schemas.openxmlformats.org/officeDocument/2006/math">
                    <m:r>
                      <a:rPr lang="en-US" b="0" i="1" smtClean="0">
                        <a:latin typeface="Cambria Math"/>
                      </a:rPr>
                      <m:t>𝑥</m:t>
                    </m:r>
                    <m:r>
                      <a:rPr lang="en-US" i="1">
                        <a:latin typeface="Cambria Math"/>
                      </a:rPr>
                      <m:t>=</m:t>
                    </m:r>
                    <m:r>
                      <a:rPr lang="en-US" i="1">
                        <a:latin typeface="Cambria Math"/>
                      </a:rPr>
                      <m:t>𝐴𝑠𝑖𝑛</m:t>
                    </m:r>
                    <m:d>
                      <m:dPr>
                        <m:ctrlPr>
                          <a:rPr lang="en-US" i="1">
                            <a:latin typeface="Cambria Math"/>
                          </a:rPr>
                        </m:ctrlPr>
                      </m:dPr>
                      <m:e>
                        <m:r>
                          <a:rPr lang="en-US" i="1">
                            <a:latin typeface="Cambria Math"/>
                          </a:rPr>
                          <m:t>2</m:t>
                        </m:r>
                        <m:r>
                          <a:rPr lang="en-US" i="1">
                            <a:latin typeface="Cambria Math"/>
                          </a:rPr>
                          <m:t>𝑝𝑖</m:t>
                        </m:r>
                        <m:r>
                          <a:rPr lang="en-US" i="1">
                            <a:latin typeface="Cambria Math"/>
                          </a:rPr>
                          <m:t>10</m:t>
                        </m:r>
                        <m:r>
                          <a:rPr lang="en-US" i="1">
                            <a:latin typeface="Cambria Math"/>
                          </a:rPr>
                          <m:t>𝑡</m:t>
                        </m:r>
                      </m:e>
                    </m:d>
                  </m:oMath>
                </a14:m>
                <a:r>
                  <a:rPr lang="en-US" b="0" dirty="0" smtClean="0"/>
                  <a:t> </a:t>
                </a:r>
              </a:p>
              <a:p>
                <a:pPr marL="857250" lvl="2" indent="0">
                  <a:buNone/>
                </a:pPr>
                <a:endParaRPr lang="en-US" dirty="0"/>
              </a:p>
              <a:p>
                <a:pPr marL="57150" indent="0" algn="ctr">
                  <a:buNone/>
                </a:pPr>
                <a:r>
                  <a:rPr lang="en-US" b="1" i="1" spc="600" dirty="0" smtClean="0">
                    <a:solidFill>
                      <a:srgbClr val="FF0000"/>
                    </a:solidFill>
                    <a:effectLst>
                      <a:outerShdw blurRad="38100" dist="38100" dir="2700000" algn="tl">
                        <a:srgbClr val="000000">
                          <a:alpha val="43137"/>
                        </a:srgbClr>
                      </a:outerShdw>
                    </a:effectLst>
                  </a:rPr>
                  <a:t>But, how can I do this ?</a:t>
                </a:r>
                <a:endParaRPr lang="en-US" b="1" i="1" spc="600" dirty="0">
                  <a:solidFill>
                    <a:srgbClr val="FF0000"/>
                  </a:solidFill>
                  <a:effectLst>
                    <a:outerShdw blurRad="38100" dist="38100" dir="2700000" algn="tl">
                      <a:srgbClr val="000000">
                        <a:alpha val="43137"/>
                      </a:srgbClr>
                    </a:outerShdw>
                  </a:effectLs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4025443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968" y="0"/>
            <a:ext cx="2919032" cy="371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titan_dfs2_launch_best_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6" y="0"/>
            <a:ext cx="33147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eginfli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018788"/>
            <a:ext cx="5205222" cy="283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egexpand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553" y="3709283"/>
            <a:ext cx="4704588" cy="31643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L10_TurboPumpVi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9757" y="-2"/>
            <a:ext cx="3013862" cy="401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855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RS-27</a:t>
            </a:r>
            <a:endParaRPr lang="en-US" dirty="0"/>
          </a:p>
        </p:txBody>
      </p:sp>
      <p:grpSp>
        <p:nvGrpSpPr>
          <p:cNvPr id="3" name="Group 2"/>
          <p:cNvGrpSpPr/>
          <p:nvPr/>
        </p:nvGrpSpPr>
        <p:grpSpPr>
          <a:xfrm>
            <a:off x="381000" y="1195320"/>
            <a:ext cx="8399464" cy="5357880"/>
            <a:chOff x="0" y="1478655"/>
            <a:chExt cx="8399464" cy="535788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8655"/>
              <a:ext cx="8399463"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140960"/>
              <a:ext cx="8399463"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s://encrypted-tbn1.google.com/images?q=tbn:ANd9GcSGANbufqGSnFnaIKe5Y71NHtwY7fw75UTFRjrziaaRyU2xyygd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09800"/>
              <a:ext cx="2893219" cy="28932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5997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excited will you be?</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http://www.youtube.com/watch?v=7KksfV4Fi54</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Transients</a:t>
            </a:r>
            <a:endParaRPr lang="en-US" dirty="0"/>
          </a:p>
        </p:txBody>
      </p:sp>
      <p:grpSp>
        <p:nvGrpSpPr>
          <p:cNvPr id="5" name="Group 4"/>
          <p:cNvGrpSpPr/>
          <p:nvPr/>
        </p:nvGrpSpPr>
        <p:grpSpPr>
          <a:xfrm>
            <a:off x="523875" y="1295400"/>
            <a:ext cx="8399463" cy="5394370"/>
            <a:chOff x="523875" y="1295400"/>
            <a:chExt cx="8399463" cy="539437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295400"/>
              <a:ext cx="8399463"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994195"/>
              <a:ext cx="8399463"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8503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E21 Starts Here…</a:t>
            </a:r>
            <a:endParaRPr lang="en-US" dirty="0"/>
          </a:p>
        </p:txBody>
      </p:sp>
      <p:sp>
        <p:nvSpPr>
          <p:cNvPr id="3" name="Content Placeholder 2"/>
          <p:cNvSpPr>
            <a:spLocks noGrp="1"/>
          </p:cNvSpPr>
          <p:nvPr>
            <p:ph idx="1"/>
          </p:nvPr>
        </p:nvSpPr>
        <p:spPr/>
        <p:txBody>
          <a:bodyPr>
            <a:normAutofit/>
          </a:bodyPr>
          <a:lstStyle/>
          <a:p>
            <a:r>
              <a:rPr lang="en-US" dirty="0" smtClean="0"/>
              <a:t>In practical terms, you need to identify a frequency range of interest (FRI).</a:t>
            </a:r>
          </a:p>
          <a:p>
            <a:r>
              <a:rPr lang="en-US" dirty="0" smtClean="0"/>
              <a:t>In your case, you don’t yet have all the experience you need to do this, so work within the “capabilities” of your hardware.</a:t>
            </a:r>
          </a:p>
          <a:p>
            <a:r>
              <a:rPr lang="en-US" dirty="0" smtClean="0"/>
              <a:t>Think about one good measurement, and what that would be.</a:t>
            </a:r>
          </a:p>
          <a:p>
            <a:pPr lvl="1"/>
            <a:r>
              <a:rPr lang="en-US" dirty="0" smtClean="0"/>
              <a:t>How many good measurements can you get?</a:t>
            </a:r>
            <a:endParaRPr lang="en-US" dirty="0"/>
          </a:p>
        </p:txBody>
      </p:sp>
    </p:spTree>
    <p:extLst>
      <p:ext uri="{BB962C8B-B14F-4D97-AF65-F5344CB8AC3E}">
        <p14:creationId xmlns:p14="http://schemas.microsoft.com/office/powerpoint/2010/main" val="2297697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Antialising</a:t>
            </a:r>
            <a:r>
              <a:rPr lang="en-US" dirty="0" smtClean="0"/>
              <a:t> Filters</a:t>
            </a:r>
            <a:endParaRPr lang="en-US" dirty="0"/>
          </a:p>
        </p:txBody>
      </p:sp>
      <p:sp>
        <p:nvSpPr>
          <p:cNvPr id="3" name="Content Placeholder 2"/>
          <p:cNvSpPr>
            <a:spLocks noGrp="1"/>
          </p:cNvSpPr>
          <p:nvPr>
            <p:ph idx="1"/>
          </p:nvPr>
        </p:nvSpPr>
        <p:spPr/>
        <p:txBody>
          <a:bodyPr/>
          <a:lstStyle/>
          <a:p>
            <a:r>
              <a:rPr lang="en-US" dirty="0" smtClean="0"/>
              <a:t>Think about introducing antialiasing filters into your design.</a:t>
            </a:r>
          </a:p>
          <a:p>
            <a:pPr lvl="1"/>
            <a:r>
              <a:rPr lang="en-US" dirty="0" smtClean="0"/>
              <a:t>Even a 1</a:t>
            </a:r>
            <a:r>
              <a:rPr lang="en-US" baseline="30000" dirty="0" smtClean="0"/>
              <a:t>st</a:t>
            </a:r>
            <a:r>
              <a:rPr lang="en-US" dirty="0" smtClean="0"/>
              <a:t> order filter can be useful</a:t>
            </a:r>
          </a:p>
          <a:p>
            <a:pPr lvl="1"/>
            <a:r>
              <a:rPr lang="en-US" dirty="0" smtClean="0"/>
              <a:t>Remember to set the filter cutoff at no more than 80% of </a:t>
            </a:r>
            <a:r>
              <a:rPr lang="en-US" dirty="0" err="1" smtClean="0"/>
              <a:t>f</a:t>
            </a:r>
            <a:r>
              <a:rPr lang="en-US" baseline="-25000" dirty="0" err="1" smtClean="0"/>
              <a:t>nyquist</a:t>
            </a:r>
            <a:r>
              <a:rPr lang="en-US" dirty="0" smtClean="0"/>
              <a:t>.</a:t>
            </a:r>
            <a:endParaRPr lang="en-US" dirty="0"/>
          </a:p>
        </p:txBody>
      </p:sp>
      <p:grpSp>
        <p:nvGrpSpPr>
          <p:cNvPr id="4" name="Group 3"/>
          <p:cNvGrpSpPr/>
          <p:nvPr/>
        </p:nvGrpSpPr>
        <p:grpSpPr>
          <a:xfrm>
            <a:off x="838200" y="4419599"/>
            <a:ext cx="7658100" cy="1981201"/>
            <a:chOff x="838200" y="3928927"/>
            <a:chExt cx="7658100" cy="1981201"/>
          </a:xfrm>
        </p:grpSpPr>
        <p:pic>
          <p:nvPicPr>
            <p:cNvPr id="1026" name="Picture 2" descr="https://encrypted-tbn2.google.com/images?q=tbn:ANd9GcQKTBMJOK9juOBtpa12o92h24F5_eXRIptZhq5QD5i5QSDKUXXQ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19440"/>
              <a:ext cx="245745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5/59/Active_Lowpass_Filter_RC.svg/300px-Active_Lowpass_Filter_RC.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28927"/>
              <a:ext cx="28575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oogle.com/images?q=tbn:ANd9GcTV99lVmLvH6emx3S9RMkog6tizKuXnK2b6VzvmCpCi67B8n_AgT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4100377"/>
              <a:ext cx="2133600" cy="1638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9453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Your Data</a:t>
            </a:r>
            <a:endParaRPr lang="en-US" dirty="0"/>
          </a:p>
        </p:txBody>
      </p:sp>
      <p:sp>
        <p:nvSpPr>
          <p:cNvPr id="3" name="Content Placeholder 2"/>
          <p:cNvSpPr>
            <a:spLocks noGrp="1"/>
          </p:cNvSpPr>
          <p:nvPr>
            <p:ph idx="1"/>
          </p:nvPr>
        </p:nvSpPr>
        <p:spPr/>
        <p:txBody>
          <a:bodyPr>
            <a:normAutofit lnSpcReduction="10000"/>
          </a:bodyPr>
          <a:lstStyle/>
          <a:p>
            <a:r>
              <a:rPr lang="en-US" dirty="0" smtClean="0"/>
              <a:t>You are likely to encounter </a:t>
            </a:r>
          </a:p>
          <a:p>
            <a:pPr lvl="1"/>
            <a:r>
              <a:rPr lang="en-US" dirty="0" smtClean="0"/>
              <a:t>Offsets</a:t>
            </a:r>
          </a:p>
          <a:p>
            <a:pPr lvl="1"/>
            <a:r>
              <a:rPr lang="en-US" dirty="0" smtClean="0"/>
              <a:t>Signal drift</a:t>
            </a:r>
          </a:p>
          <a:p>
            <a:pPr lvl="1"/>
            <a:r>
              <a:rPr lang="en-US" dirty="0" smtClean="0"/>
              <a:t>Noisy data</a:t>
            </a:r>
          </a:p>
          <a:p>
            <a:pPr lvl="1"/>
            <a:r>
              <a:rPr lang="en-US" dirty="0" smtClean="0"/>
              <a:t>Transient data</a:t>
            </a:r>
          </a:p>
          <a:p>
            <a:pPr lvl="1"/>
            <a:r>
              <a:rPr lang="en-US" dirty="0" smtClean="0"/>
              <a:t>Random data</a:t>
            </a:r>
          </a:p>
          <a:p>
            <a:pPr lvl="1"/>
            <a:r>
              <a:rPr lang="en-US" dirty="0" smtClean="0"/>
              <a:t>Clipped or saturated data</a:t>
            </a:r>
          </a:p>
          <a:p>
            <a:pPr lvl="1"/>
            <a:r>
              <a:rPr lang="en-US" dirty="0" smtClean="0"/>
              <a:t>Data drop outs</a:t>
            </a:r>
          </a:p>
          <a:p>
            <a:pPr lvl="1"/>
            <a:r>
              <a:rPr lang="en-US" dirty="0" smtClean="0"/>
              <a:t>Outliers</a:t>
            </a:r>
          </a:p>
        </p:txBody>
      </p:sp>
    </p:spTree>
    <p:extLst>
      <p:ext uri="{BB962C8B-B14F-4D97-AF65-F5344CB8AC3E}">
        <p14:creationId xmlns:p14="http://schemas.microsoft.com/office/powerpoint/2010/main" val="2554856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Tuned…</a:t>
            </a:r>
            <a:endParaRPr lang="en-US" dirty="0"/>
          </a:p>
        </p:txBody>
      </p:sp>
      <p:sp>
        <p:nvSpPr>
          <p:cNvPr id="3" name="Content Placeholder 2"/>
          <p:cNvSpPr>
            <a:spLocks noGrp="1"/>
          </p:cNvSpPr>
          <p:nvPr>
            <p:ph idx="1"/>
          </p:nvPr>
        </p:nvSpPr>
        <p:spPr/>
        <p:txBody>
          <a:bodyPr/>
          <a:lstStyle/>
          <a:p>
            <a:r>
              <a:rPr lang="en-US" dirty="0" smtClean="0"/>
              <a:t>Next lecture we will talk about time and frequency domain techniques for “processing” your data.</a:t>
            </a:r>
          </a:p>
          <a:p>
            <a:r>
              <a:rPr lang="en-US" dirty="0" smtClean="0"/>
              <a:t>Not everything they tell you in E59 is true…</a:t>
            </a:r>
          </a:p>
          <a:p>
            <a:pPr marL="0" indent="0">
              <a:buNone/>
            </a:pPr>
            <a:endParaRPr lang="en-US" dirty="0"/>
          </a:p>
        </p:txBody>
      </p:sp>
    </p:spTree>
    <p:extLst>
      <p:ext uri="{BB962C8B-B14F-4D97-AF65-F5344CB8AC3E}">
        <p14:creationId xmlns:p14="http://schemas.microsoft.com/office/powerpoint/2010/main" val="1566493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E80 Start to Finish</a:t>
            </a:r>
            <a:endParaRPr lang="en-US" dirty="0"/>
          </a:p>
        </p:txBody>
      </p:sp>
      <p:sp>
        <p:nvSpPr>
          <p:cNvPr id="3" name="Content Placeholder 2"/>
          <p:cNvSpPr>
            <a:spLocks noGrp="1"/>
          </p:cNvSpPr>
          <p:nvPr>
            <p:ph idx="1"/>
          </p:nvPr>
        </p:nvSpPr>
        <p:spPr/>
        <p:txBody>
          <a:bodyPr>
            <a:normAutofit lnSpcReduction="10000"/>
          </a:bodyPr>
          <a:lstStyle/>
          <a:p>
            <a:r>
              <a:rPr lang="en-US" dirty="0" smtClean="0"/>
              <a:t>Your E80 experience up until now has been designed to create the necessary skills and understanding you will need to complete an engineering project.</a:t>
            </a:r>
          </a:p>
          <a:p>
            <a:r>
              <a:rPr lang="en-US" dirty="0" smtClean="0"/>
              <a:t>The engineering project (i.e. rocket)  is the context for helping you understand what it means to </a:t>
            </a:r>
          </a:p>
          <a:p>
            <a:pPr lvl="1"/>
            <a:r>
              <a:rPr lang="en-US" b="1" i="1" u="sng" dirty="0" smtClean="0">
                <a:solidFill>
                  <a:srgbClr val="FF0000"/>
                </a:solidFill>
              </a:rPr>
              <a:t>be an engineer capable of delivering working products and deliverables that meet requirements and expectations.</a:t>
            </a:r>
            <a:endParaRPr lang="en-US" b="1" i="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Learn?</a:t>
            </a:r>
            <a:endParaRPr lang="en-US" dirty="0"/>
          </a:p>
        </p:txBody>
      </p:sp>
      <p:sp>
        <p:nvSpPr>
          <p:cNvPr id="3" name="Content Placeholder 2"/>
          <p:cNvSpPr>
            <a:spLocks noGrp="1"/>
          </p:cNvSpPr>
          <p:nvPr>
            <p:ph idx="1"/>
          </p:nvPr>
        </p:nvSpPr>
        <p:spPr/>
        <p:txBody>
          <a:bodyPr>
            <a:normAutofit lnSpcReduction="10000"/>
          </a:bodyPr>
          <a:lstStyle/>
          <a:p>
            <a:r>
              <a:rPr lang="en-US" dirty="0" smtClean="0"/>
              <a:t>How to</a:t>
            </a:r>
            <a:endParaRPr lang="en-US" dirty="0" smtClean="0"/>
          </a:p>
          <a:p>
            <a:pPr lvl="1"/>
            <a:r>
              <a:rPr lang="en-US" dirty="0" smtClean="0"/>
              <a:t>Create </a:t>
            </a:r>
            <a:r>
              <a:rPr lang="en-US" dirty="0"/>
              <a:t>an experimental plan with scientific and/or engineering objectives.</a:t>
            </a:r>
          </a:p>
          <a:p>
            <a:pPr lvl="1"/>
            <a:r>
              <a:rPr lang="en-US" dirty="0"/>
              <a:t>Design, prototype, test, and build an instrument package to achieve the objectives.</a:t>
            </a:r>
          </a:p>
          <a:p>
            <a:pPr lvl="1"/>
            <a:r>
              <a:rPr lang="en-US" dirty="0"/>
              <a:t>Fly the experiments, gather and analyze the data from each one.</a:t>
            </a:r>
          </a:p>
          <a:p>
            <a:pPr lvl="1"/>
            <a:r>
              <a:rPr lang="en-US" dirty="0"/>
              <a:t>Revise the experimental and flight plan for succeeding launches based on lessons learned from each flight.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You will have 4 weeks to design, build, test and verify your avionics/instrumentation boards.</a:t>
            </a:r>
          </a:p>
          <a:p>
            <a:r>
              <a:rPr lang="en-US" dirty="0" smtClean="0"/>
              <a:t>As engineers in training (a.k.a. Associate Technical Staff – ATS), you will need management approvals of your designs, and will need to ensure proper operation prior to launch day (or, before getting on the bus…).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Science/Engineering Goals (Wk1)</a:t>
            </a:r>
            <a:endParaRPr lang="en-US" dirty="0"/>
          </a:p>
        </p:txBody>
      </p:sp>
      <p:sp>
        <p:nvSpPr>
          <p:cNvPr id="3" name="Content Placeholder 2"/>
          <p:cNvSpPr>
            <a:spLocks noGrp="1"/>
          </p:cNvSpPr>
          <p:nvPr>
            <p:ph idx="1"/>
          </p:nvPr>
        </p:nvSpPr>
        <p:spPr/>
        <p:txBody>
          <a:bodyPr>
            <a:normAutofit fontScale="77500" lnSpcReduction="20000"/>
          </a:bodyPr>
          <a:lstStyle/>
          <a:p>
            <a:r>
              <a:rPr lang="en-US" sz="3400" dirty="0" smtClean="0"/>
              <a:t>Obtain measurements/responses - temperature</a:t>
            </a:r>
            <a:r>
              <a:rPr lang="en-US" sz="3400" dirty="0"/>
              <a:t>, pressure, humidity, trace gas concentration, particulate count, or wind </a:t>
            </a:r>
            <a:r>
              <a:rPr lang="en-US" sz="3400" dirty="0" smtClean="0"/>
              <a:t>speed, altitude</a:t>
            </a:r>
            <a:r>
              <a:rPr lang="en-US" sz="3400" dirty="0"/>
              <a:t>, velocity, </a:t>
            </a:r>
            <a:r>
              <a:rPr lang="en-US" sz="3400" dirty="0" smtClean="0"/>
              <a:t>acceleration, </a:t>
            </a:r>
            <a:r>
              <a:rPr lang="en-US" sz="3400" dirty="0"/>
              <a:t>rotation rate, internal temperatures</a:t>
            </a:r>
            <a:r>
              <a:rPr lang="en-US" sz="3400" dirty="0" smtClean="0"/>
              <a:t>, </a:t>
            </a:r>
            <a:r>
              <a:rPr lang="en-US" sz="3400" dirty="0"/>
              <a:t>in-flight </a:t>
            </a:r>
            <a:r>
              <a:rPr lang="en-US" sz="3400" dirty="0" smtClean="0"/>
              <a:t>events (parachute </a:t>
            </a:r>
            <a:r>
              <a:rPr lang="en-US" sz="3400" dirty="0"/>
              <a:t>ejection and </a:t>
            </a:r>
            <a:r>
              <a:rPr lang="en-US" sz="3400" dirty="0" smtClean="0"/>
              <a:t>landing), video. </a:t>
            </a:r>
            <a:endParaRPr lang="en-US" sz="3400" dirty="0"/>
          </a:p>
          <a:p>
            <a:r>
              <a:rPr lang="en-US" sz="3400" dirty="0" smtClean="0"/>
              <a:t>You </a:t>
            </a:r>
            <a:r>
              <a:rPr lang="en-US" sz="3400" dirty="0"/>
              <a:t>need to use at least </a:t>
            </a:r>
            <a:r>
              <a:rPr lang="en-US" sz="3400" i="1" dirty="0"/>
              <a:t>two different types</a:t>
            </a:r>
            <a:r>
              <a:rPr lang="en-US" sz="3400" dirty="0"/>
              <a:t> of sensors, and you </a:t>
            </a:r>
            <a:r>
              <a:rPr lang="en-US" sz="3400" dirty="0" smtClean="0"/>
              <a:t>can have </a:t>
            </a:r>
            <a:r>
              <a:rPr lang="en-US" sz="3400" dirty="0"/>
              <a:t>a maximum of eight </a:t>
            </a:r>
            <a:r>
              <a:rPr lang="en-US" sz="3400" dirty="0" smtClean="0"/>
              <a:t>data channels.</a:t>
            </a:r>
            <a:endParaRPr lang="en-US" sz="3400" dirty="0"/>
          </a:p>
          <a:p>
            <a:r>
              <a:rPr lang="en-US" sz="3400" dirty="0" smtClean="0"/>
              <a:t>Generate </a:t>
            </a:r>
            <a:r>
              <a:rPr lang="en-US" sz="3400" dirty="0"/>
              <a:t>a complete parts list and complete schematics (e.g., power and bypass capacitors for op-amps) for your sensors and signal conditioning.</a:t>
            </a:r>
          </a:p>
          <a:p>
            <a:pPr lvl="1"/>
            <a:r>
              <a:rPr lang="en-US" sz="3000" dirty="0" smtClean="0"/>
              <a:t>Each team has a budget of $50 for parts/sensors not in stock.</a:t>
            </a:r>
          </a:p>
          <a:p>
            <a:r>
              <a:rPr lang="en-US" sz="3400" dirty="0" smtClean="0"/>
              <a:t>Your </a:t>
            </a:r>
            <a:r>
              <a:rPr lang="en-US" sz="3400" dirty="0" smtClean="0"/>
              <a:t>Section Professor </a:t>
            </a:r>
            <a:r>
              <a:rPr lang="en-US" sz="3400" dirty="0"/>
              <a:t>and </a:t>
            </a:r>
            <a:r>
              <a:rPr lang="en-US" sz="3400" b="1" i="1" dirty="0">
                <a:solidFill>
                  <a:srgbClr val="FF0000"/>
                </a:solidFill>
                <a:effectLst>
                  <a:outerShdw blurRad="38100" dist="38100" dir="2700000" algn="tl">
                    <a:srgbClr val="000000">
                      <a:alpha val="43137"/>
                    </a:srgbClr>
                  </a:outerShdw>
                </a:effectLst>
              </a:rPr>
              <a:t>Professor </a:t>
            </a:r>
            <a:r>
              <a:rPr lang="en-US" sz="3400" b="1" i="1" dirty="0" err="1">
                <a:solidFill>
                  <a:srgbClr val="FF0000"/>
                </a:solidFill>
                <a:effectLst>
                  <a:outerShdw blurRad="38100" dist="38100" dir="2700000" algn="tl">
                    <a:srgbClr val="000000">
                      <a:alpha val="43137"/>
                    </a:srgbClr>
                  </a:outerShdw>
                </a:effectLst>
              </a:rPr>
              <a:t>Spjut</a:t>
            </a:r>
            <a:r>
              <a:rPr lang="en-US" sz="3400" b="1" i="1" dirty="0">
                <a:solidFill>
                  <a:srgbClr val="FF0000"/>
                </a:solidFill>
                <a:effectLst>
                  <a:outerShdw blurRad="38100" dist="38100" dir="2700000" algn="tl">
                    <a:srgbClr val="000000">
                      <a:alpha val="43137"/>
                    </a:srgbClr>
                  </a:outerShdw>
                </a:effectLst>
              </a:rPr>
              <a:t> </a:t>
            </a:r>
            <a:r>
              <a:rPr lang="en-US" sz="3400" b="1" i="1" dirty="0" smtClean="0">
                <a:solidFill>
                  <a:srgbClr val="FF0000"/>
                </a:solidFill>
                <a:effectLst>
                  <a:outerShdw blurRad="38100" dist="38100" dir="2700000" algn="tl">
                    <a:srgbClr val="000000">
                      <a:alpha val="43137"/>
                    </a:srgbClr>
                  </a:outerShdw>
                </a:effectLst>
              </a:rPr>
              <a:t> must approve</a:t>
            </a:r>
            <a:r>
              <a:rPr lang="en-US" sz="3400" dirty="0" smtClean="0"/>
              <a:t> </a:t>
            </a:r>
            <a:r>
              <a:rPr lang="en-US" sz="3400" dirty="0"/>
              <a:t>the documentation of your plans.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Breadboard/Test (Wk2)</a:t>
            </a:r>
            <a:endParaRPr lang="en-US" dirty="0"/>
          </a:p>
        </p:txBody>
      </p:sp>
      <p:sp>
        <p:nvSpPr>
          <p:cNvPr id="3" name="Content Placeholder 2"/>
          <p:cNvSpPr>
            <a:spLocks noGrp="1"/>
          </p:cNvSpPr>
          <p:nvPr>
            <p:ph idx="1"/>
          </p:nvPr>
        </p:nvSpPr>
        <p:spPr/>
        <p:txBody>
          <a:bodyPr>
            <a:normAutofit fontScale="85000" lnSpcReduction="20000"/>
          </a:bodyPr>
          <a:lstStyle/>
          <a:p>
            <a:r>
              <a:rPr lang="en-US" dirty="0"/>
              <a:t>Fit </a:t>
            </a:r>
            <a:r>
              <a:rPr lang="en-US" i="1" dirty="0"/>
              <a:t>all</a:t>
            </a:r>
            <a:r>
              <a:rPr lang="en-US" dirty="0"/>
              <a:t> </a:t>
            </a:r>
            <a:r>
              <a:rPr lang="en-US" dirty="0" smtClean="0"/>
              <a:t>components </a:t>
            </a:r>
            <a:r>
              <a:rPr lang="en-US" dirty="0"/>
              <a:t>except for the battery, the data logger, and any power regulators, on a single </a:t>
            </a:r>
            <a:r>
              <a:rPr lang="en-US" dirty="0" smtClean="0"/>
              <a:t>breadboard.</a:t>
            </a:r>
          </a:p>
          <a:p>
            <a:pPr lvl="1"/>
            <a:r>
              <a:rPr lang="en-US" dirty="0" smtClean="0"/>
              <a:t>Test </a:t>
            </a:r>
            <a:r>
              <a:rPr lang="en-US" dirty="0"/>
              <a:t>your </a:t>
            </a:r>
            <a:r>
              <a:rPr lang="en-US" dirty="0" smtClean="0"/>
              <a:t>“data logging” </a:t>
            </a:r>
            <a:r>
              <a:rPr lang="en-US" dirty="0"/>
              <a:t>on a USB DAQ and computer before you test it on the data logger to make sure the signals are in the 0-to-3.3V range</a:t>
            </a:r>
            <a:r>
              <a:rPr lang="en-US" dirty="0" smtClean="0"/>
              <a:t>. </a:t>
            </a:r>
            <a:endParaRPr lang="en-US" dirty="0" smtClean="0"/>
          </a:p>
          <a:p>
            <a:pPr lvl="1"/>
            <a:r>
              <a:rPr lang="en-US" dirty="0" smtClean="0"/>
              <a:t>Note</a:t>
            </a:r>
            <a:r>
              <a:rPr lang="en-US" dirty="0" smtClean="0"/>
              <a:t>: 5v is not 3.3v.</a:t>
            </a:r>
            <a:endParaRPr lang="en-US" dirty="0"/>
          </a:p>
          <a:p>
            <a:r>
              <a:rPr lang="en-US" dirty="0"/>
              <a:t>Make sure everything works. Demonstrate </a:t>
            </a:r>
            <a:r>
              <a:rPr lang="en-US" dirty="0" smtClean="0"/>
              <a:t>functionality </a:t>
            </a:r>
            <a:r>
              <a:rPr lang="en-US" dirty="0"/>
              <a:t>to your section professor and </a:t>
            </a:r>
            <a:r>
              <a:rPr lang="en-US" b="1" i="1" dirty="0">
                <a:solidFill>
                  <a:srgbClr val="FF0000"/>
                </a:solidFill>
                <a:effectLst>
                  <a:outerShdw blurRad="38100" dist="38100" dir="2700000" algn="tl">
                    <a:srgbClr val="000000">
                      <a:alpha val="43137"/>
                    </a:srgbClr>
                  </a:outerShdw>
                </a:effectLst>
              </a:rPr>
              <a:t>Professor </a:t>
            </a:r>
            <a:r>
              <a:rPr lang="en-US" b="1" i="1" dirty="0" err="1">
                <a:solidFill>
                  <a:srgbClr val="FF0000"/>
                </a:solidFill>
                <a:effectLst>
                  <a:outerShdw blurRad="38100" dist="38100" dir="2700000" algn="tl">
                    <a:srgbClr val="000000">
                      <a:alpha val="43137"/>
                    </a:srgbClr>
                  </a:outerShdw>
                </a:effectLst>
              </a:rPr>
              <a:t>Spjut</a:t>
            </a:r>
            <a:r>
              <a:rPr lang="en-US" dirty="0"/>
              <a:t>. </a:t>
            </a:r>
            <a:r>
              <a:rPr lang="en-US" dirty="0" smtClean="0"/>
              <a:t>  </a:t>
            </a:r>
            <a:endParaRPr lang="en-US" dirty="0" smtClean="0"/>
          </a:p>
          <a:p>
            <a:pPr lvl="1"/>
            <a:r>
              <a:rPr lang="en-US" dirty="0" smtClean="0"/>
              <a:t>Demonstration </a:t>
            </a:r>
            <a:r>
              <a:rPr lang="en-US" dirty="0" smtClean="0"/>
              <a:t>must be achieved by the 3</a:t>
            </a:r>
            <a:r>
              <a:rPr lang="en-US" baseline="30000" dirty="0" smtClean="0"/>
              <a:t>rd</a:t>
            </a:r>
            <a:r>
              <a:rPr lang="en-US" dirty="0" smtClean="0"/>
              <a:t> week (if parts are delayed, etc.).</a:t>
            </a: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Hardware (Wk3)</a:t>
            </a:r>
            <a:endParaRPr lang="en-US" dirty="0"/>
          </a:p>
        </p:txBody>
      </p:sp>
      <p:sp>
        <p:nvSpPr>
          <p:cNvPr id="3" name="Content Placeholder 2"/>
          <p:cNvSpPr>
            <a:spLocks noGrp="1"/>
          </p:cNvSpPr>
          <p:nvPr>
            <p:ph idx="1"/>
          </p:nvPr>
        </p:nvSpPr>
        <p:spPr>
          <a:xfrm>
            <a:off x="457200" y="1265237"/>
            <a:ext cx="8229600" cy="4525963"/>
          </a:xfrm>
        </p:spPr>
        <p:txBody>
          <a:bodyPr>
            <a:normAutofit fontScale="62500" lnSpcReduction="20000"/>
          </a:bodyPr>
          <a:lstStyle/>
          <a:p>
            <a:r>
              <a:rPr lang="en-US" dirty="0" smtClean="0"/>
              <a:t>Transfer </a:t>
            </a:r>
            <a:r>
              <a:rPr lang="en-US" dirty="0"/>
              <a:t>everything </a:t>
            </a:r>
            <a:r>
              <a:rPr lang="en-US" dirty="0" smtClean="0"/>
              <a:t> onto </a:t>
            </a:r>
            <a:r>
              <a:rPr lang="en-US" dirty="0"/>
              <a:t>your flight PC board and solder it into </a:t>
            </a:r>
            <a:r>
              <a:rPr lang="en-US" dirty="0" smtClean="0"/>
              <a:t>place.  The </a:t>
            </a:r>
            <a:r>
              <a:rPr lang="en-US" dirty="0"/>
              <a:t>top of the PC board is identical to your breadboard with two exceptions: The four outside power busses are slightly nearer the five-pin rows on the breadboard, and there is an extra power bus that runs up the center of the board, that you can use or not </a:t>
            </a:r>
            <a:r>
              <a:rPr lang="en-US" dirty="0" smtClean="0"/>
              <a:t>use. </a:t>
            </a:r>
          </a:p>
          <a:p>
            <a:pPr lvl="1"/>
            <a:r>
              <a:rPr lang="en-US" dirty="0" smtClean="0"/>
              <a:t>There </a:t>
            </a:r>
            <a:r>
              <a:rPr lang="en-US" dirty="0"/>
              <a:t>is a section in the middle of the PC board </a:t>
            </a:r>
            <a:r>
              <a:rPr lang="en-US" dirty="0" smtClean="0"/>
              <a:t>for a </a:t>
            </a:r>
            <a:r>
              <a:rPr lang="en-US" dirty="0"/>
              <a:t>7805 +5V voltage regulator, and up to three other voltage regulators. </a:t>
            </a:r>
            <a:r>
              <a:rPr lang="en-US" dirty="0" smtClean="0"/>
              <a:t>It also has space for one chip running horizontally instead of vertically. </a:t>
            </a:r>
          </a:p>
          <a:p>
            <a:r>
              <a:rPr lang="en-US" dirty="0" smtClean="0"/>
              <a:t>The bottom of the board has mounting sockets for the data logger. Do not solder the data logger to the PC board. Simply put it in the sockets. The mounting holes on the PC board will accept either 4-40 or M3 screws. </a:t>
            </a:r>
          </a:p>
          <a:p>
            <a:r>
              <a:rPr lang="en-US" dirty="0" smtClean="0"/>
              <a:t>All </a:t>
            </a:r>
            <a:r>
              <a:rPr lang="en-US" dirty="0"/>
              <a:t>of your circuitry has to fit on one PC board, with the exception of remote sensors, which must have leads going to the PC board. </a:t>
            </a:r>
            <a:endParaRPr lang="en-US" dirty="0" smtClean="0"/>
          </a:p>
          <a:p>
            <a:r>
              <a:rPr lang="en-US" dirty="0" smtClean="0"/>
              <a:t>You </a:t>
            </a:r>
            <a:r>
              <a:rPr lang="en-US" dirty="0" smtClean="0"/>
              <a:t>must demonstrate </a:t>
            </a:r>
            <a:r>
              <a:rPr lang="en-US" dirty="0"/>
              <a:t>that your system functions to your </a:t>
            </a:r>
            <a:r>
              <a:rPr lang="en-US" dirty="0" smtClean="0"/>
              <a:t>Section Professor </a:t>
            </a:r>
            <a:r>
              <a:rPr lang="en-US" dirty="0"/>
              <a:t>and </a:t>
            </a:r>
            <a:r>
              <a:rPr lang="en-US" b="1" i="1" dirty="0">
                <a:solidFill>
                  <a:srgbClr val="FF0000"/>
                </a:solidFill>
                <a:effectLst>
                  <a:outerShdw blurRad="38100" dist="38100" dir="2700000" algn="tl">
                    <a:srgbClr val="000000">
                      <a:alpha val="43137"/>
                    </a:srgbClr>
                  </a:outerShdw>
                </a:effectLst>
              </a:rPr>
              <a:t>Professor </a:t>
            </a:r>
            <a:r>
              <a:rPr lang="en-US" b="1" i="1" dirty="0" err="1">
                <a:solidFill>
                  <a:srgbClr val="FF0000"/>
                </a:solidFill>
                <a:effectLst>
                  <a:outerShdw blurRad="38100" dist="38100" dir="2700000" algn="tl">
                    <a:srgbClr val="000000">
                      <a:alpha val="43137"/>
                    </a:srgbClr>
                  </a:outerShdw>
                </a:effectLst>
              </a:rPr>
              <a:t>Spjut</a:t>
            </a:r>
            <a:r>
              <a:rPr lang="en-US" dirty="0"/>
              <a:t>.</a:t>
            </a:r>
          </a:p>
          <a:p>
            <a:endParaRPr lang="en-US" dirty="0"/>
          </a:p>
        </p:txBody>
      </p:sp>
      <p:pic>
        <p:nvPicPr>
          <p:cNvPr id="4" name="Picture 2" descr="F:\DCIM\100D3100\DSC_0020.JPG"/>
          <p:cNvPicPr>
            <a:picLocks noChangeAspect="1" noChangeArrowheads="1"/>
          </p:cNvPicPr>
          <p:nvPr/>
        </p:nvPicPr>
        <p:blipFill>
          <a:blip r:embed="rId2" cstate="print"/>
          <a:srcRect/>
          <a:stretch>
            <a:fillRect/>
          </a:stretch>
        </p:blipFill>
        <p:spPr bwMode="auto">
          <a:xfrm rot="16200000">
            <a:off x="3772770" y="1529701"/>
            <a:ext cx="1655674" cy="89708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Fly (Wk4)</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 want to be completely ready for pre-flight, flight, and data processing, and you want to have a complete run through of everything you will do in the field. It is much easier to debug and correct faulty procedures in the lab than </a:t>
            </a:r>
            <a:r>
              <a:rPr lang="en-US" dirty="0" smtClean="0"/>
              <a:t>in </a:t>
            </a:r>
            <a:r>
              <a:rPr lang="en-US" dirty="0"/>
              <a:t>the high desert</a:t>
            </a:r>
            <a:r>
              <a:rPr lang="en-US" dirty="0" smtClean="0"/>
              <a:t>.</a:t>
            </a:r>
          </a:p>
          <a:p>
            <a:r>
              <a:rPr lang="en-US" dirty="0" smtClean="0"/>
              <a:t>Check the </a:t>
            </a:r>
            <a:r>
              <a:rPr lang="en-US" dirty="0"/>
              <a:t>flight characteristics of your finished rocket in </a:t>
            </a:r>
            <a:r>
              <a:rPr lang="en-US" dirty="0" err="1"/>
              <a:t>Rocksim</a:t>
            </a:r>
            <a:r>
              <a:rPr lang="en-US" dirty="0"/>
              <a:t> with the motors you will </a:t>
            </a:r>
            <a:r>
              <a:rPr lang="en-US" dirty="0" smtClean="0"/>
              <a:t>fly.</a:t>
            </a:r>
          </a:p>
          <a:p>
            <a:r>
              <a:rPr lang="en-US" dirty="0"/>
              <a:t>You also need to have a list of flight objectives for each flight and have it reviewed by your section professor or </a:t>
            </a:r>
            <a:r>
              <a:rPr lang="en-US" b="1" i="1" dirty="0">
                <a:solidFill>
                  <a:srgbClr val="FF0000"/>
                </a:solidFill>
                <a:effectLst>
                  <a:outerShdw blurRad="38100" dist="38100" dir="2700000" algn="tl">
                    <a:srgbClr val="000000">
                      <a:alpha val="43137"/>
                    </a:srgbClr>
                  </a:outerShdw>
                </a:effectLst>
              </a:rPr>
              <a:t>Professor </a:t>
            </a:r>
            <a:r>
              <a:rPr lang="en-US" b="1" i="1" dirty="0" err="1">
                <a:solidFill>
                  <a:srgbClr val="FF0000"/>
                </a:solidFill>
                <a:effectLst>
                  <a:outerShdw blurRad="38100" dist="38100" dir="2700000" algn="tl">
                    <a:srgbClr val="000000">
                      <a:alpha val="43137"/>
                    </a:srgbClr>
                  </a:outerShdw>
                </a:effectLst>
              </a:rPr>
              <a:t>Spjut</a:t>
            </a:r>
            <a:r>
              <a:rPr lang="en-US"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1041</Words>
  <Application>Microsoft Office PowerPoint</Application>
  <PresentationFormat>On-screen Show (4:3)</PresentationFormat>
  <Paragraphs>125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Final Project Flight Hardware and all that Jazz</vt:lpstr>
      <vt:lpstr>How excited will you be?</vt:lpstr>
      <vt:lpstr>E80 Start to Finish</vt:lpstr>
      <vt:lpstr>What Will You Learn?</vt:lpstr>
      <vt:lpstr>Timeline</vt:lpstr>
      <vt:lpstr>Science/Engineering Goals (Wk1)</vt:lpstr>
      <vt:lpstr>Breadboard/Test (Wk2)</vt:lpstr>
      <vt:lpstr>Flight Hardware (Wk3)</vt:lpstr>
      <vt:lpstr>Preparing to Fly (Wk4)</vt:lpstr>
      <vt:lpstr>Collecting Data</vt:lpstr>
      <vt:lpstr>Trade Offs</vt:lpstr>
      <vt:lpstr>Sampling Rates</vt:lpstr>
      <vt:lpstr>Sampling Considerations</vt:lpstr>
      <vt:lpstr>Riddle Me This…1,10,110,100</vt:lpstr>
      <vt:lpstr>Folding and Aliasing</vt:lpstr>
      <vt:lpstr>How do I avoid Aliasing?</vt:lpstr>
      <vt:lpstr>Filtering</vt:lpstr>
      <vt:lpstr>PowerPoint Presentation</vt:lpstr>
      <vt:lpstr>RS-27</vt:lpstr>
      <vt:lpstr>Engine Transients</vt:lpstr>
      <vt:lpstr>E21 Starts Here…</vt:lpstr>
      <vt:lpstr>Antialising Filters</vt:lpstr>
      <vt:lpstr>Processing Your Data</vt:lpstr>
      <vt:lpstr>Stay Tuned…</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Final Project Flight Hardware and all that Jazz</dc:title>
  <dc:creator>Duron</dc:creator>
  <cp:lastModifiedBy>Duron</cp:lastModifiedBy>
  <cp:revision>21</cp:revision>
  <dcterms:created xsi:type="dcterms:W3CDTF">2012-03-01T16:16:23Z</dcterms:created>
  <dcterms:modified xsi:type="dcterms:W3CDTF">2012-03-04T04:00:07Z</dcterms:modified>
</cp:coreProperties>
</file>