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75" r:id="rId12"/>
    <p:sldId id="283" r:id="rId13"/>
    <p:sldId id="284" r:id="rId14"/>
    <p:sldId id="281" r:id="rId15"/>
    <p:sldId id="282" r:id="rId16"/>
    <p:sldId id="285" r:id="rId17"/>
    <p:sldId id="286" r:id="rId18"/>
    <p:sldId id="288" r:id="rId19"/>
    <p:sldId id="287" r:id="rId20"/>
    <p:sldId id="262" r:id="rId21"/>
    <p:sldId id="261" r:id="rId22"/>
    <p:sldId id="263" r:id="rId23"/>
    <p:sldId id="274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ABFE9-48CC-2647-B899-B265922BED5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1DC91-393C-1F40-AC27-78C9B94DB7A2}">
      <dgm:prSet phldrT="[Text]"/>
      <dgm:spPr/>
      <dgm:t>
        <a:bodyPr/>
        <a:lstStyle/>
        <a:p>
          <a:r>
            <a:rPr lang="en-US" dirty="0" smtClean="0"/>
            <a:t>Temperature Lecture (Principal)</a:t>
          </a:r>
          <a:endParaRPr lang="en-US" dirty="0"/>
        </a:p>
      </dgm:t>
    </dgm:pt>
    <dgm:pt modelId="{7489984A-95FC-7C4F-A124-6C07E14EF70B}" type="parTrans" cxnId="{0AE25F43-9265-604F-BAFF-57A8C0DCEC0D}">
      <dgm:prSet/>
      <dgm:spPr/>
      <dgm:t>
        <a:bodyPr/>
        <a:lstStyle/>
        <a:p>
          <a:endParaRPr lang="en-US"/>
        </a:p>
      </dgm:t>
    </dgm:pt>
    <dgm:pt modelId="{ECCF76A2-42AA-1943-977C-F134A8B5063C}" type="sibTrans" cxnId="{0AE25F43-9265-604F-BAFF-57A8C0DCEC0D}">
      <dgm:prSet/>
      <dgm:spPr/>
      <dgm:t>
        <a:bodyPr/>
        <a:lstStyle/>
        <a:p>
          <a:endParaRPr lang="en-US"/>
        </a:p>
      </dgm:t>
    </dgm:pt>
    <dgm:pt modelId="{5720268C-3941-874F-A563-CDF079544A6D}" type="asst">
      <dgm:prSet phldrT="[Text]"/>
      <dgm:spPr/>
      <dgm:t>
        <a:bodyPr/>
        <a:lstStyle/>
        <a:p>
          <a:r>
            <a:rPr lang="en-US" dirty="0" smtClean="0"/>
            <a:t>Temperature Lab</a:t>
          </a:r>
          <a:endParaRPr lang="en-US" dirty="0"/>
        </a:p>
      </dgm:t>
    </dgm:pt>
    <dgm:pt modelId="{785A4A9E-6689-D947-82F4-6D5C2E7FC159}" type="parTrans" cxnId="{7E35B521-DC81-3A49-BB77-470F0059A2C0}">
      <dgm:prSet/>
      <dgm:spPr/>
      <dgm:t>
        <a:bodyPr/>
        <a:lstStyle/>
        <a:p>
          <a:endParaRPr lang="en-US"/>
        </a:p>
      </dgm:t>
    </dgm:pt>
    <dgm:pt modelId="{416ED666-1947-FD40-896B-8E053283B6E0}" type="sibTrans" cxnId="{7E35B521-DC81-3A49-BB77-470F0059A2C0}">
      <dgm:prSet/>
      <dgm:spPr/>
      <dgm:t>
        <a:bodyPr/>
        <a:lstStyle/>
        <a:p>
          <a:endParaRPr lang="en-US"/>
        </a:p>
      </dgm:t>
    </dgm:pt>
    <dgm:pt modelId="{EA6CE09C-B694-B04C-97EC-82427838FAF2}">
      <dgm:prSet phldrT="[Text]"/>
      <dgm:spPr/>
      <dgm:t>
        <a:bodyPr/>
        <a:lstStyle/>
        <a:p>
          <a:r>
            <a:rPr lang="en-US" dirty="0" smtClean="0"/>
            <a:t>Basic Electrical Lecture</a:t>
          </a:r>
          <a:endParaRPr lang="en-US" dirty="0"/>
        </a:p>
      </dgm:t>
    </dgm:pt>
    <dgm:pt modelId="{52942714-975E-C744-B607-A8AFC80E5D9C}" type="parTrans" cxnId="{30616CF8-843F-9C4A-B521-B8A32344E25C}">
      <dgm:prSet/>
      <dgm:spPr/>
      <dgm:t>
        <a:bodyPr/>
        <a:lstStyle/>
        <a:p>
          <a:endParaRPr lang="en-US"/>
        </a:p>
      </dgm:t>
    </dgm:pt>
    <dgm:pt modelId="{BCC720A4-8ACE-9F4B-BE8A-27E8AB0722E5}" type="sibTrans" cxnId="{30616CF8-843F-9C4A-B521-B8A32344E25C}">
      <dgm:prSet/>
      <dgm:spPr/>
      <dgm:t>
        <a:bodyPr/>
        <a:lstStyle/>
        <a:p>
          <a:endParaRPr lang="en-US"/>
        </a:p>
      </dgm:t>
    </dgm:pt>
    <dgm:pt modelId="{DAA7D64B-A86E-E84F-B86C-7E6549FC7F52}">
      <dgm:prSet phldrT="[Text]"/>
      <dgm:spPr/>
      <dgm:t>
        <a:bodyPr/>
        <a:lstStyle/>
        <a:p>
          <a:r>
            <a:rPr lang="en-US" dirty="0" smtClean="0"/>
            <a:t>Op Amps Lecture</a:t>
          </a:r>
          <a:endParaRPr lang="en-US" dirty="0"/>
        </a:p>
      </dgm:t>
    </dgm:pt>
    <dgm:pt modelId="{A024BD71-FDDD-EE43-B111-80A639EF7A8D}" type="parTrans" cxnId="{5E86206F-4445-FD42-BC8B-638949787B9A}">
      <dgm:prSet/>
      <dgm:spPr/>
      <dgm:t>
        <a:bodyPr/>
        <a:lstStyle/>
        <a:p>
          <a:endParaRPr lang="en-US"/>
        </a:p>
      </dgm:t>
    </dgm:pt>
    <dgm:pt modelId="{8C4B0721-789F-8640-B616-3F0BE41A916F}" type="sibTrans" cxnId="{5E86206F-4445-FD42-BC8B-638949787B9A}">
      <dgm:prSet/>
      <dgm:spPr/>
      <dgm:t>
        <a:bodyPr/>
        <a:lstStyle/>
        <a:p>
          <a:endParaRPr lang="en-US"/>
        </a:p>
      </dgm:t>
    </dgm:pt>
    <dgm:pt modelId="{A0D91942-AD5C-B844-A272-77219A1C620A}">
      <dgm:prSet phldrT="[Text]"/>
      <dgm:spPr/>
      <dgm:t>
        <a:bodyPr/>
        <a:lstStyle/>
        <a:p>
          <a:r>
            <a:rPr lang="en-US" dirty="0" smtClean="0"/>
            <a:t>Data Fitting Lecture</a:t>
          </a:r>
          <a:endParaRPr lang="en-US" dirty="0"/>
        </a:p>
      </dgm:t>
    </dgm:pt>
    <dgm:pt modelId="{33D4B284-AC86-4A4F-BE6D-04CBE5D1EC02}" type="parTrans" cxnId="{B11FACD6-2E25-9440-AECF-2C7E4ABA4849}">
      <dgm:prSet/>
      <dgm:spPr/>
      <dgm:t>
        <a:bodyPr/>
        <a:lstStyle/>
        <a:p>
          <a:endParaRPr lang="en-US"/>
        </a:p>
      </dgm:t>
    </dgm:pt>
    <dgm:pt modelId="{7817E2BD-FB56-CB4E-85A7-91E02CFFDA49}" type="sibTrans" cxnId="{B11FACD6-2E25-9440-AECF-2C7E4ABA4849}">
      <dgm:prSet/>
      <dgm:spPr/>
      <dgm:t>
        <a:bodyPr/>
        <a:lstStyle/>
        <a:p>
          <a:endParaRPr lang="en-US"/>
        </a:p>
      </dgm:t>
    </dgm:pt>
    <dgm:pt modelId="{AEEA4381-2241-6E44-B5F2-5C3431E39D2A}">
      <dgm:prSet/>
      <dgm:spPr/>
      <dgm:t>
        <a:bodyPr/>
        <a:lstStyle/>
        <a:p>
          <a:r>
            <a:rPr lang="en-US" dirty="0" err="1" smtClean="0"/>
            <a:t>LabVIEW</a:t>
          </a:r>
          <a:r>
            <a:rPr lang="en-US" dirty="0" smtClean="0"/>
            <a:t> Lecture</a:t>
          </a:r>
          <a:endParaRPr lang="en-US" dirty="0"/>
        </a:p>
      </dgm:t>
    </dgm:pt>
    <dgm:pt modelId="{0E3D7153-90B5-8F4E-9D53-DD3E7B0890DC}" type="parTrans" cxnId="{EA6C1943-824F-894E-83F1-0E42AEF97D4B}">
      <dgm:prSet/>
      <dgm:spPr/>
      <dgm:t>
        <a:bodyPr/>
        <a:lstStyle/>
        <a:p>
          <a:endParaRPr lang="en-US"/>
        </a:p>
      </dgm:t>
    </dgm:pt>
    <dgm:pt modelId="{5B55D590-155B-1247-95BE-60FC91D866E8}" type="sibTrans" cxnId="{EA6C1943-824F-894E-83F1-0E42AEF97D4B}">
      <dgm:prSet/>
      <dgm:spPr/>
      <dgm:t>
        <a:bodyPr/>
        <a:lstStyle/>
        <a:p>
          <a:endParaRPr lang="en-US"/>
        </a:p>
      </dgm:t>
    </dgm:pt>
    <dgm:pt modelId="{12BECCD7-AE64-6846-AB55-C14D7D1E88D0}" type="pres">
      <dgm:prSet presAssocID="{9E0ABFE9-48CC-2647-B899-B265922BED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13C74-7404-1947-900B-259FC2A63551}" type="pres">
      <dgm:prSet presAssocID="{5720268C-3941-874F-A563-CDF079544A6D}" presName="centerShape" presStyleLbl="node0" presStyleIdx="0" presStyleCnt="1"/>
      <dgm:spPr/>
      <dgm:t>
        <a:bodyPr/>
        <a:lstStyle/>
        <a:p>
          <a:endParaRPr lang="en-US"/>
        </a:p>
      </dgm:t>
    </dgm:pt>
    <dgm:pt modelId="{A99C634D-D33D-3A4D-8B28-C70019198C8E}" type="pres">
      <dgm:prSet presAssocID="{7489984A-95FC-7C4F-A124-6C07E14EF70B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61503789-C582-DF43-9757-03ECD24B715B}" type="pres">
      <dgm:prSet presAssocID="{A3C1DC91-393C-1F40-AC27-78C9B94DB7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B656-B8C6-894B-B9C6-6D9D0A5CEB1B}" type="pres">
      <dgm:prSet presAssocID="{52942714-975E-C744-B607-A8AFC80E5D9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F20D8400-2831-E740-8B69-BEFC5C01D087}" type="pres">
      <dgm:prSet presAssocID="{EA6CE09C-B694-B04C-97EC-82427838FA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BB6B8-821A-F842-BAD0-9A1E3A91CD45}" type="pres">
      <dgm:prSet presAssocID="{A024BD71-FDDD-EE43-B111-80A639EF7A8D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B41563C-4A67-4E4A-B9FF-9C8586590DFE}" type="pres">
      <dgm:prSet presAssocID="{DAA7D64B-A86E-E84F-B86C-7E6549FC7F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72E69-0AC3-9140-B3B6-90EC3B871639}" type="pres">
      <dgm:prSet presAssocID="{33D4B284-AC86-4A4F-BE6D-04CBE5D1EC0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C2B33A7C-FFFA-3D41-B9E8-3BDAFA5F1A04}" type="pres">
      <dgm:prSet presAssocID="{A0D91942-AD5C-B844-A272-77219A1C62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642B-A90C-CE44-AD48-7FE2CFFF1A35}" type="pres">
      <dgm:prSet presAssocID="{0E3D7153-90B5-8F4E-9D53-DD3E7B0890DC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E535F94C-6454-7247-854A-B4DB09F05179}" type="pres">
      <dgm:prSet presAssocID="{AEEA4381-2241-6E44-B5F2-5C3431E39D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E4D9C-CA5F-8546-949A-941F995FA518}" type="presOf" srcId="{9E0ABFE9-48CC-2647-B899-B265922BED5F}" destId="{12BECCD7-AE64-6846-AB55-C14D7D1E88D0}" srcOrd="0" destOrd="0" presId="urn:microsoft.com/office/officeart/2005/8/layout/radial4"/>
    <dgm:cxn modelId="{12A737BF-0B2B-2846-BF63-52A464A8F074}" type="presOf" srcId="{AEEA4381-2241-6E44-B5F2-5C3431E39D2A}" destId="{E535F94C-6454-7247-854A-B4DB09F05179}" srcOrd="0" destOrd="0" presId="urn:microsoft.com/office/officeart/2005/8/layout/radial4"/>
    <dgm:cxn modelId="{5E86206F-4445-FD42-BC8B-638949787B9A}" srcId="{5720268C-3941-874F-A563-CDF079544A6D}" destId="{DAA7D64B-A86E-E84F-B86C-7E6549FC7F52}" srcOrd="2" destOrd="0" parTransId="{A024BD71-FDDD-EE43-B111-80A639EF7A8D}" sibTransId="{8C4B0721-789F-8640-B616-3F0BE41A916F}"/>
    <dgm:cxn modelId="{A5AE892D-F659-C149-B4BA-0EE8D1B4B8A4}" type="presOf" srcId="{5720268C-3941-874F-A563-CDF079544A6D}" destId="{24113C74-7404-1947-900B-259FC2A63551}" srcOrd="0" destOrd="0" presId="urn:microsoft.com/office/officeart/2005/8/layout/radial4"/>
    <dgm:cxn modelId="{0AE25F43-9265-604F-BAFF-57A8C0DCEC0D}" srcId="{5720268C-3941-874F-A563-CDF079544A6D}" destId="{A3C1DC91-393C-1F40-AC27-78C9B94DB7A2}" srcOrd="0" destOrd="0" parTransId="{7489984A-95FC-7C4F-A124-6C07E14EF70B}" sibTransId="{ECCF76A2-42AA-1943-977C-F134A8B5063C}"/>
    <dgm:cxn modelId="{B93C132D-EA6B-8340-AC76-E1F14550AC0D}" type="presOf" srcId="{A3C1DC91-393C-1F40-AC27-78C9B94DB7A2}" destId="{61503789-C582-DF43-9757-03ECD24B715B}" srcOrd="0" destOrd="0" presId="urn:microsoft.com/office/officeart/2005/8/layout/radial4"/>
    <dgm:cxn modelId="{A86D7985-7528-CE4C-AA10-51C80F083C45}" type="presOf" srcId="{A0D91942-AD5C-B844-A272-77219A1C620A}" destId="{C2B33A7C-FFFA-3D41-B9E8-3BDAFA5F1A04}" srcOrd="0" destOrd="0" presId="urn:microsoft.com/office/officeart/2005/8/layout/radial4"/>
    <dgm:cxn modelId="{4ADB8AB4-DA91-E447-B790-A9AAC554D6E2}" type="presOf" srcId="{33D4B284-AC86-4A4F-BE6D-04CBE5D1EC02}" destId="{0D272E69-0AC3-9140-B3B6-90EC3B871639}" srcOrd="0" destOrd="0" presId="urn:microsoft.com/office/officeart/2005/8/layout/radial4"/>
    <dgm:cxn modelId="{CC6046F9-FBE7-3440-B8AF-72A0EEB3F83B}" type="presOf" srcId="{52942714-975E-C744-B607-A8AFC80E5D9C}" destId="{7718B656-B8C6-894B-B9C6-6D9D0A5CEB1B}" srcOrd="0" destOrd="0" presId="urn:microsoft.com/office/officeart/2005/8/layout/radial4"/>
    <dgm:cxn modelId="{702FD075-3924-DC4C-A26F-1294F3894A33}" type="presOf" srcId="{0E3D7153-90B5-8F4E-9D53-DD3E7B0890DC}" destId="{B657642B-A90C-CE44-AD48-7FE2CFFF1A35}" srcOrd="0" destOrd="0" presId="urn:microsoft.com/office/officeart/2005/8/layout/radial4"/>
    <dgm:cxn modelId="{7B60E5E1-7337-7943-96C1-AB56FC693520}" type="presOf" srcId="{EA6CE09C-B694-B04C-97EC-82427838FAF2}" destId="{F20D8400-2831-E740-8B69-BEFC5C01D087}" srcOrd="0" destOrd="0" presId="urn:microsoft.com/office/officeart/2005/8/layout/radial4"/>
    <dgm:cxn modelId="{AC68C387-C6C5-314E-BC24-C5C19B4A94CE}" type="presOf" srcId="{DAA7D64B-A86E-E84F-B86C-7E6549FC7F52}" destId="{5B41563C-4A67-4E4A-B9FF-9C8586590DFE}" srcOrd="0" destOrd="0" presId="urn:microsoft.com/office/officeart/2005/8/layout/radial4"/>
    <dgm:cxn modelId="{7E35B521-DC81-3A49-BB77-470F0059A2C0}" srcId="{9E0ABFE9-48CC-2647-B899-B265922BED5F}" destId="{5720268C-3941-874F-A563-CDF079544A6D}" srcOrd="0" destOrd="0" parTransId="{785A4A9E-6689-D947-82F4-6D5C2E7FC159}" sibTransId="{416ED666-1947-FD40-896B-8E053283B6E0}"/>
    <dgm:cxn modelId="{30616CF8-843F-9C4A-B521-B8A32344E25C}" srcId="{5720268C-3941-874F-A563-CDF079544A6D}" destId="{EA6CE09C-B694-B04C-97EC-82427838FAF2}" srcOrd="1" destOrd="0" parTransId="{52942714-975E-C744-B607-A8AFC80E5D9C}" sibTransId="{BCC720A4-8ACE-9F4B-BE8A-27E8AB0722E5}"/>
    <dgm:cxn modelId="{8450460A-0F02-D349-BC3A-95D8DE0451E9}" type="presOf" srcId="{A024BD71-FDDD-EE43-B111-80A639EF7A8D}" destId="{A1BBB6B8-821A-F842-BAD0-9A1E3A91CD45}" srcOrd="0" destOrd="0" presId="urn:microsoft.com/office/officeart/2005/8/layout/radial4"/>
    <dgm:cxn modelId="{EA6C1943-824F-894E-83F1-0E42AEF97D4B}" srcId="{5720268C-3941-874F-A563-CDF079544A6D}" destId="{AEEA4381-2241-6E44-B5F2-5C3431E39D2A}" srcOrd="4" destOrd="0" parTransId="{0E3D7153-90B5-8F4E-9D53-DD3E7B0890DC}" sibTransId="{5B55D590-155B-1247-95BE-60FC91D866E8}"/>
    <dgm:cxn modelId="{71A479E5-FE30-A142-B82D-9AFACE583AB2}" type="presOf" srcId="{7489984A-95FC-7C4F-A124-6C07E14EF70B}" destId="{A99C634D-D33D-3A4D-8B28-C70019198C8E}" srcOrd="0" destOrd="0" presId="urn:microsoft.com/office/officeart/2005/8/layout/radial4"/>
    <dgm:cxn modelId="{B11FACD6-2E25-9440-AECF-2C7E4ABA4849}" srcId="{5720268C-3941-874F-A563-CDF079544A6D}" destId="{A0D91942-AD5C-B844-A272-77219A1C620A}" srcOrd="3" destOrd="0" parTransId="{33D4B284-AC86-4A4F-BE6D-04CBE5D1EC02}" sibTransId="{7817E2BD-FB56-CB4E-85A7-91E02CFFDA49}"/>
    <dgm:cxn modelId="{5590FDC6-578D-E041-979D-619054DD8ADF}" type="presParOf" srcId="{12BECCD7-AE64-6846-AB55-C14D7D1E88D0}" destId="{24113C74-7404-1947-900B-259FC2A63551}" srcOrd="0" destOrd="0" presId="urn:microsoft.com/office/officeart/2005/8/layout/radial4"/>
    <dgm:cxn modelId="{BD265E1E-C16A-544B-88FF-D81B92319A1F}" type="presParOf" srcId="{12BECCD7-AE64-6846-AB55-C14D7D1E88D0}" destId="{A99C634D-D33D-3A4D-8B28-C70019198C8E}" srcOrd="1" destOrd="0" presId="urn:microsoft.com/office/officeart/2005/8/layout/radial4"/>
    <dgm:cxn modelId="{5960C214-AC82-B840-AC8B-CCBF578D6C87}" type="presParOf" srcId="{12BECCD7-AE64-6846-AB55-C14D7D1E88D0}" destId="{61503789-C582-DF43-9757-03ECD24B715B}" srcOrd="2" destOrd="0" presId="urn:microsoft.com/office/officeart/2005/8/layout/radial4"/>
    <dgm:cxn modelId="{38BD373C-712D-F94D-A1C2-6A0DF83F14DF}" type="presParOf" srcId="{12BECCD7-AE64-6846-AB55-C14D7D1E88D0}" destId="{7718B656-B8C6-894B-B9C6-6D9D0A5CEB1B}" srcOrd="3" destOrd="0" presId="urn:microsoft.com/office/officeart/2005/8/layout/radial4"/>
    <dgm:cxn modelId="{4637D357-7633-7A4C-81F7-7D080859B460}" type="presParOf" srcId="{12BECCD7-AE64-6846-AB55-C14D7D1E88D0}" destId="{F20D8400-2831-E740-8B69-BEFC5C01D087}" srcOrd="4" destOrd="0" presId="urn:microsoft.com/office/officeart/2005/8/layout/radial4"/>
    <dgm:cxn modelId="{28DB3C04-5A0C-A04A-BD4E-B3CD6C974CA4}" type="presParOf" srcId="{12BECCD7-AE64-6846-AB55-C14D7D1E88D0}" destId="{A1BBB6B8-821A-F842-BAD0-9A1E3A91CD45}" srcOrd="5" destOrd="0" presId="urn:microsoft.com/office/officeart/2005/8/layout/radial4"/>
    <dgm:cxn modelId="{65740207-C997-6049-9B17-1BCE2186C761}" type="presParOf" srcId="{12BECCD7-AE64-6846-AB55-C14D7D1E88D0}" destId="{5B41563C-4A67-4E4A-B9FF-9C8586590DFE}" srcOrd="6" destOrd="0" presId="urn:microsoft.com/office/officeart/2005/8/layout/radial4"/>
    <dgm:cxn modelId="{883FD071-EE85-D54E-9517-FE2315AA691C}" type="presParOf" srcId="{12BECCD7-AE64-6846-AB55-C14D7D1E88D0}" destId="{0D272E69-0AC3-9140-B3B6-90EC3B871639}" srcOrd="7" destOrd="0" presId="urn:microsoft.com/office/officeart/2005/8/layout/radial4"/>
    <dgm:cxn modelId="{1D8B06B5-BFBA-7146-97B7-B34629FD007C}" type="presParOf" srcId="{12BECCD7-AE64-6846-AB55-C14D7D1E88D0}" destId="{C2B33A7C-FFFA-3D41-B9E8-3BDAFA5F1A04}" srcOrd="8" destOrd="0" presId="urn:microsoft.com/office/officeart/2005/8/layout/radial4"/>
    <dgm:cxn modelId="{26BE048C-ABD2-3748-B40A-405CDC4462DB}" type="presParOf" srcId="{12BECCD7-AE64-6846-AB55-C14D7D1E88D0}" destId="{B657642B-A90C-CE44-AD48-7FE2CFFF1A35}" srcOrd="9" destOrd="0" presId="urn:microsoft.com/office/officeart/2005/8/layout/radial4"/>
    <dgm:cxn modelId="{ACD571C4-1FFC-2D48-891D-F1B6B3C5DB01}" type="presParOf" srcId="{12BECCD7-AE64-6846-AB55-C14D7D1E88D0}" destId="{E535F94C-6454-7247-854A-B4DB09F0517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13C74-7404-1947-900B-259FC2A63551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Temperature Lab</a:t>
          </a:r>
          <a:endParaRPr lang="en-US" sz="1600" kern="1200" dirty="0"/>
        </a:p>
      </dsp:txBody>
      <dsp:txXfrm>
        <a:off x="2493357" y="2534415"/>
        <a:ext cx="1109285" cy="1109285"/>
      </dsp:txXfrm>
    </dsp:sp>
    <dsp:sp modelId="{A99C634D-D33D-3A4D-8B28-C70019198C8E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03789-C582-DF43-9757-03ECD24B715B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Temperature Lecture (Principal)</a:t>
          </a:r>
          <a:endParaRPr lang="en-US" sz="1900" kern="1200" dirty="0"/>
        </a:p>
      </dsp:txBody>
      <dsp:txXfrm>
        <a:off x="35386" y="2527846"/>
        <a:ext cx="1420489" cy="1122423"/>
      </dsp:txXfrm>
    </dsp:sp>
    <dsp:sp modelId="{7718B656-B8C6-894B-B9C6-6D9D0A5CEB1B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D8400-2831-E740-8B69-BEFC5C01D087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Electrical Lecture</a:t>
          </a:r>
          <a:endParaRPr lang="en-US" sz="1900" kern="1200" dirty="0"/>
        </a:p>
      </dsp:txBody>
      <dsp:txXfrm>
        <a:off x="709734" y="899826"/>
        <a:ext cx="1420489" cy="1122423"/>
      </dsp:txXfrm>
    </dsp:sp>
    <dsp:sp modelId="{A1BBB6B8-821A-F842-BAD0-9A1E3A91CD45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1563C-4A67-4E4A-B9FF-9C8586590DFE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 Amps Lecture</a:t>
          </a:r>
          <a:endParaRPr lang="en-US" sz="1900" kern="1200" dirty="0"/>
        </a:p>
      </dsp:txBody>
      <dsp:txXfrm>
        <a:off x="2337755" y="225477"/>
        <a:ext cx="1420489" cy="1122423"/>
      </dsp:txXfrm>
    </dsp:sp>
    <dsp:sp modelId="{0D272E69-0AC3-9140-B3B6-90EC3B871639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33A7C-FFFA-3D41-B9E8-3BDAFA5F1A04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Fitting Lecture</a:t>
          </a:r>
          <a:endParaRPr lang="en-US" sz="1900" kern="1200" dirty="0"/>
        </a:p>
      </dsp:txBody>
      <dsp:txXfrm>
        <a:off x="3965775" y="899826"/>
        <a:ext cx="1420489" cy="1122423"/>
      </dsp:txXfrm>
    </dsp:sp>
    <dsp:sp modelId="{B657642B-A90C-CE44-AD48-7FE2CFFF1A35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5F94C-6454-7247-854A-B4DB09F05179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LabVIEW</a:t>
          </a:r>
          <a:r>
            <a:rPr lang="en-US" sz="1900" kern="1200" dirty="0" smtClean="0"/>
            <a:t> Lecture</a:t>
          </a:r>
          <a:endParaRPr lang="en-US" sz="1900" kern="1200" dirty="0"/>
        </a:p>
      </dsp:txBody>
      <dsp:txXfrm>
        <a:off x="4640124" y="2527846"/>
        <a:ext cx="1420489" cy="112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65F1C-180D-9349-96B9-24A917A83159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1A44-91E6-D24C-B81C-72D453A6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A80A-6BA9-A14C-B43E-CB7866CD4012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874E-24A5-F84A-9E82-C15B7F99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6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2D4A-2098-F249-90AF-127243081DD8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C126-C792-3342-99CC-205D377C4645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39DC-1851-194F-B885-08188D67CBF5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60D-52BA-B643-A9D6-2D44A7FDD6C4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2B33-47D2-0B4A-9154-F661E65DD53B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B085-1E06-9E49-9F25-4311780726DA}" type="datetime1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CA0A-5B32-CA4D-884B-8FCCB053DA7F}" type="datetime1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5A0C-0FBD-EF4C-B7AB-EFC0A01B24D0}" type="datetime1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5237-0090-7544-A580-012B4130873B}" type="datetime1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727C-E911-2E42-890D-EDCFBC4B4D68}" type="datetime1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7407-14B8-D14B-988D-48EA339594E0}" type="datetime1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CF34-1523-4D4A-9934-EC32D9AD0DA3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672E-12C5-8540-911A-5F4A6065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.hmc.edu/NewE80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cstock.org/" TargetMode="External"/><Relationship Id="rId3" Type="http://schemas.openxmlformats.org/officeDocument/2006/relationships/hyperlink" Target="http://www.nar.org/hpcert/l1certreq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.hmc.edu/NewE80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E80 – The Impossible Class</a:t>
            </a:r>
            <a:br>
              <a:rPr lang="en-US" dirty="0" smtClean="0"/>
            </a:br>
            <a:r>
              <a:rPr lang="en-US" dirty="0" smtClean="0"/>
              <a:t>Intro &amp; Flight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Engineering 80 S 2015</a:t>
            </a:r>
          </a:p>
          <a:p>
            <a:r>
              <a:rPr lang="en-US" dirty="0" smtClean="0"/>
              <a:t>Erik Spjut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4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could you be</a:t>
            </a:r>
            <a:br>
              <a:rPr lang="en-US" dirty="0" smtClean="0"/>
            </a:br>
            <a:r>
              <a:rPr lang="en-US" dirty="0" smtClean="0"/>
              <a:t>stuck on the escalator?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Unfamiliar equation in lecture</a:t>
            </a:r>
          </a:p>
          <a:p>
            <a:r>
              <a:rPr lang="en-US" dirty="0" smtClean="0"/>
              <a:t>Unfamiliar term in data sheet</a:t>
            </a:r>
          </a:p>
          <a:p>
            <a:r>
              <a:rPr lang="en-US" dirty="0" smtClean="0"/>
              <a:t>Not enough detail in lab instructions</a:t>
            </a:r>
          </a:p>
          <a:p>
            <a:r>
              <a:rPr lang="en-US" dirty="0" smtClean="0"/>
              <a:t>Didn’t quite get E59 and you’re expected to use it, e.g., impedance</a:t>
            </a:r>
          </a:p>
          <a:p>
            <a:r>
              <a:rPr lang="en-US" dirty="0" smtClean="0"/>
              <a:t>Staring at a </a:t>
            </a:r>
            <a:r>
              <a:rPr lang="en-US" dirty="0" err="1" smtClean="0"/>
              <a:t>LabVIEW</a:t>
            </a:r>
            <a:r>
              <a:rPr lang="en-US" dirty="0" smtClean="0"/>
              <a:t> VI</a:t>
            </a:r>
          </a:p>
          <a:p>
            <a:r>
              <a:rPr lang="en-US" dirty="0" smtClean="0"/>
              <a:t>Expected to do an error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E80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</a:p>
          <a:p>
            <a:pPr lvl="1"/>
            <a:r>
              <a:rPr lang="en-US" dirty="0" smtClean="0"/>
              <a:t>Be prepared (do pre-lab).</a:t>
            </a:r>
          </a:p>
          <a:p>
            <a:pPr lvl="1"/>
            <a:r>
              <a:rPr lang="en-US" dirty="0" smtClean="0"/>
              <a:t>Don’t expect to be hand fed.</a:t>
            </a:r>
          </a:p>
          <a:p>
            <a:pPr lvl="1"/>
            <a:r>
              <a:rPr lang="en-US" dirty="0" smtClean="0"/>
              <a:t>Ask for help when you’re not making progress.</a:t>
            </a:r>
          </a:p>
          <a:p>
            <a:pPr lvl="1"/>
            <a:r>
              <a:rPr lang="en-US" dirty="0" smtClean="0"/>
              <a:t>Budget your time, e.g., Section 3 completed by 8:30 PM.</a:t>
            </a:r>
          </a:p>
          <a:p>
            <a:pPr lvl="1"/>
            <a:r>
              <a:rPr lang="en-US" dirty="0" smtClean="0"/>
              <a:t>Make efficient use of your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Experimental Objectives.</a:t>
            </a:r>
          </a:p>
          <a:p>
            <a:r>
              <a:rPr lang="en-US" dirty="0" smtClean="0"/>
              <a:t>Model experiment to determine expected ranges of measured variables, and useful range of specified parameters.</a:t>
            </a:r>
          </a:p>
          <a:p>
            <a:r>
              <a:rPr lang="en-US" dirty="0" smtClean="0"/>
              <a:t>Use model to develop error models.</a:t>
            </a:r>
          </a:p>
          <a:p>
            <a:r>
              <a:rPr lang="en-US" dirty="0" smtClean="0"/>
              <a:t>Perform initial experiments and compare results with expectations and error estimates.</a:t>
            </a:r>
          </a:p>
          <a:p>
            <a:r>
              <a:rPr lang="en-US" dirty="0" smtClean="0"/>
              <a:t>Adjust input parameters to account for lessons learned.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Engineering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 remaining experiments.</a:t>
            </a:r>
          </a:p>
          <a:p>
            <a:r>
              <a:rPr lang="en-US" dirty="0" smtClean="0"/>
              <a:t>Plot experimental results with error bars on same graph with modeled results.</a:t>
            </a:r>
          </a:p>
          <a:p>
            <a:r>
              <a:rPr lang="en-US" dirty="0" smtClean="0"/>
              <a:t>Quantitatively explain similarities and differences.</a:t>
            </a:r>
          </a:p>
          <a:p>
            <a:r>
              <a:rPr lang="en-US" dirty="0" smtClean="0"/>
              <a:t>Quantitatively determine degree of attainment of Experimental Objectives.</a:t>
            </a:r>
          </a:p>
          <a:p>
            <a:r>
              <a:rPr lang="en-US" dirty="0" smtClean="0"/>
              <a:t>Make quantitative recommendations for future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through the entire lab</a:t>
            </a:r>
          </a:p>
          <a:p>
            <a:r>
              <a:rPr lang="en-US" dirty="0" smtClean="0"/>
              <a:t>Create outline of lab report</a:t>
            </a:r>
          </a:p>
          <a:p>
            <a:pPr lvl="1"/>
            <a:r>
              <a:rPr lang="en-US" dirty="0" smtClean="0"/>
              <a:t>Determine relative importance of different sections</a:t>
            </a:r>
          </a:p>
          <a:p>
            <a:pPr lvl="1"/>
            <a:r>
              <a:rPr lang="en-US" dirty="0" smtClean="0"/>
              <a:t>Allocate time to different sections, e.g., if Section 1 is worth 10%, allocate 10% of 6 hours = 36 minutes. Plan to have it done by 7:06 PM.</a:t>
            </a:r>
          </a:p>
          <a:p>
            <a:r>
              <a:rPr lang="en-US" dirty="0" smtClean="0"/>
              <a:t>Allocate prep for different sections to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which lecture(s) apply to this specific lab.</a:t>
            </a:r>
          </a:p>
          <a:p>
            <a:r>
              <a:rPr lang="en-US" dirty="0" smtClean="0"/>
              <a:t>Use lecture material to start writing report.</a:t>
            </a:r>
          </a:p>
          <a:p>
            <a:r>
              <a:rPr lang="en-US" dirty="0" smtClean="0"/>
              <a:t>Open and learn software and/or VIs that are specific to this lab.</a:t>
            </a:r>
          </a:p>
          <a:p>
            <a:r>
              <a:rPr lang="en-US" dirty="0" smtClean="0"/>
              <a:t>Set up models or spreadsheets for processing data.</a:t>
            </a:r>
          </a:p>
          <a:p>
            <a:r>
              <a:rPr lang="en-US" dirty="0" smtClean="0"/>
              <a:t>Test process example or synthetic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model and/or other info to determine input parameter ranges and output variable ranges.</a:t>
            </a:r>
          </a:p>
          <a:p>
            <a:r>
              <a:rPr lang="en-US" dirty="0" smtClean="0"/>
              <a:t>Read manuals for any unfamiliar equipment.</a:t>
            </a:r>
          </a:p>
          <a:p>
            <a:r>
              <a:rPr lang="en-US" dirty="0" smtClean="0"/>
              <a:t>Prepare list of questions for proctors and/or professors. Visit prof’s </a:t>
            </a:r>
            <a:r>
              <a:rPr lang="en-US" smtClean="0"/>
              <a:t>as needed.</a:t>
            </a:r>
            <a:endParaRPr lang="en-US" dirty="0" smtClean="0"/>
          </a:p>
          <a:p>
            <a:r>
              <a:rPr lang="en-US" dirty="0" smtClean="0"/>
              <a:t>Develop process router, task assignment for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Connections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46799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&amp; Intra-Lab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may NOT collect data (for you experiment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You may NOT </a:t>
            </a:r>
            <a:r>
              <a:rPr lang="en-US" dirty="0" smtClean="0"/>
              <a:t>manipulate </a:t>
            </a:r>
            <a:r>
              <a:rPr lang="en-US" dirty="0"/>
              <a:t>or test hardware (except for your personally-owned </a:t>
            </a:r>
            <a:r>
              <a:rPr lang="en-US" dirty="0" err="1"/>
              <a:t>myDAQ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You may NOT </a:t>
            </a:r>
            <a:r>
              <a:rPr lang="en-US" dirty="0" smtClean="0"/>
              <a:t>populate </a:t>
            </a:r>
            <a:r>
              <a:rPr lang="en-US" dirty="0"/>
              <a:t>a </a:t>
            </a:r>
            <a:r>
              <a:rPr lang="en-US" dirty="0" err="1" smtClean="0"/>
              <a:t>protoboard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may NOT </a:t>
            </a:r>
            <a:r>
              <a:rPr lang="en-US" dirty="0" smtClean="0"/>
              <a:t>use </a:t>
            </a:r>
            <a:r>
              <a:rPr lang="en-US" dirty="0"/>
              <a:t>the laboratory equipment outside of lab.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NOT process data collected during the </a:t>
            </a:r>
            <a:r>
              <a:rPr lang="en-US" dirty="0" smtClean="0"/>
              <a:t>lab.</a:t>
            </a:r>
          </a:p>
          <a:p>
            <a:r>
              <a:rPr lang="en-US" dirty="0" smtClean="0"/>
              <a:t>When </a:t>
            </a:r>
            <a:r>
              <a:rPr lang="en-US" dirty="0"/>
              <a:t>in doubt,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E80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Fount of almost all knowledge (sort of like Wikipedia but harder to search)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http://www.eng.hmc.edu/NewE80/index.html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JAN 2015 – Labs Begin (Section 4)</a:t>
            </a:r>
          </a:p>
          <a:p>
            <a:r>
              <a:rPr lang="en-US" dirty="0" smtClean="0"/>
              <a:t>30 JAN </a:t>
            </a:r>
            <a:r>
              <a:rPr lang="en-US" dirty="0"/>
              <a:t>2015 –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LabVIEW Assignment Due</a:t>
            </a:r>
          </a:p>
          <a:p>
            <a:r>
              <a:rPr lang="en-US" dirty="0" smtClean="0"/>
              <a:t>12 MAR </a:t>
            </a:r>
            <a:r>
              <a:rPr lang="en-US" dirty="0"/>
              <a:t>2015 – </a:t>
            </a:r>
            <a:r>
              <a:rPr lang="en-US" dirty="0" smtClean="0"/>
              <a:t>Final Project Begins</a:t>
            </a:r>
          </a:p>
          <a:p>
            <a:r>
              <a:rPr lang="en-US" dirty="0" smtClean="0"/>
              <a:t>18 APR </a:t>
            </a:r>
            <a:r>
              <a:rPr lang="en-US" dirty="0"/>
              <a:t>2015 – </a:t>
            </a:r>
            <a:r>
              <a:rPr lang="en-US" dirty="0" smtClean="0"/>
              <a:t>Final Project Launch 1</a:t>
            </a:r>
          </a:p>
          <a:p>
            <a:r>
              <a:rPr lang="en-US" dirty="0" smtClean="0"/>
              <a:t>25 APR </a:t>
            </a:r>
            <a:r>
              <a:rPr lang="en-US" dirty="0"/>
              <a:t>2015 – </a:t>
            </a:r>
            <a:r>
              <a:rPr lang="en-US" dirty="0" smtClean="0"/>
              <a:t>Final Project Launch 2</a:t>
            </a:r>
          </a:p>
          <a:p>
            <a:r>
              <a:rPr lang="en-US" dirty="0"/>
              <a:t>4</a:t>
            </a:r>
            <a:r>
              <a:rPr lang="en-US" dirty="0" smtClean="0"/>
              <a:t> MAY </a:t>
            </a:r>
            <a:r>
              <a:rPr lang="en-US" dirty="0"/>
              <a:t>2015 – </a:t>
            </a:r>
            <a:r>
              <a:rPr lang="en-US" dirty="0" smtClean="0"/>
              <a:t>Final Presentation, Final Project Due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and Measurement of Rocket Performance</a:t>
            </a:r>
          </a:p>
          <a:p>
            <a:r>
              <a:rPr lang="en-US" dirty="0" smtClean="0"/>
              <a:t>FAA</a:t>
            </a:r>
          </a:p>
          <a:p>
            <a:r>
              <a:rPr lang="en-US" dirty="0" smtClean="0"/>
              <a:t>Rocketry Certification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800">
                <a:latin typeface="Arial" charset="0"/>
                <a:ea typeface="Osaka" charset="0"/>
              </a:rPr>
              <a:t>Forces on a Rocket</a:t>
            </a:r>
            <a:endParaRPr lang="en-US">
              <a:latin typeface="Arial" charset="0"/>
              <a:ea typeface="Osaka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6019800"/>
            <a:ext cx="7772400" cy="609600"/>
          </a:xfrm>
          <a:effectLst>
            <a:outerShdw dist="12700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cs typeface="+mn-cs"/>
              </a:rPr>
              <a:t>http://</a:t>
            </a:r>
            <a:r>
              <a:rPr lang="en-US" sz="2000" dirty="0" err="1">
                <a:cs typeface="+mn-cs"/>
              </a:rPr>
              <a:t>exploration.grc.nasa.gov</a:t>
            </a:r>
            <a:r>
              <a:rPr lang="en-US" sz="2000" dirty="0">
                <a:cs typeface="+mn-cs"/>
              </a:rPr>
              <a:t>/education/rocket/</a:t>
            </a:r>
            <a:r>
              <a:rPr lang="en-US" sz="2000" dirty="0" err="1">
                <a:cs typeface="+mn-cs"/>
              </a:rPr>
              <a:t>bgmr.html</a:t>
            </a:r>
            <a:endParaRPr lang="en-US" sz="2000" dirty="0" smtClean="0">
              <a:cs typeface="+mn-cs"/>
            </a:endParaRPr>
          </a:p>
        </p:txBody>
      </p:sp>
      <p:pic>
        <p:nvPicPr>
          <p:cNvPr id="10244" name="Picture 5" descr="C:\Documents and Settings\bright\Desktop\Thrust\rktt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532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and Measurement of Rocket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Full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6851"/>
              </p:ext>
            </p:extLst>
          </p:nvPr>
        </p:nvGraphicFramePr>
        <p:xfrm>
          <a:off x="831850" y="2758441"/>
          <a:ext cx="726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3" imgW="7264400" imgH="939800" progId="Equation.DSMT4">
                  <p:embed/>
                </p:oleObj>
              </mc:Choice>
              <mc:Fallback>
                <p:oleObj name="Equation" r:id="rId3" imgW="72644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2758441"/>
                        <a:ext cx="7264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146211"/>
              </p:ext>
            </p:extLst>
          </p:nvPr>
        </p:nvGraphicFramePr>
        <p:xfrm>
          <a:off x="831850" y="4006850"/>
          <a:ext cx="228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5" imgW="2286000" imgH="939800" progId="Equation.DSMT4">
                  <p:embed/>
                </p:oleObj>
              </mc:Choice>
              <mc:Fallback>
                <p:oleObj name="Equation" r:id="rId5" imgW="22860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850" y="4006850"/>
                        <a:ext cx="228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and Measurement of Rocket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Model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Rocksim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03409"/>
              </p:ext>
            </p:extLst>
          </p:nvPr>
        </p:nvGraphicFramePr>
        <p:xfrm>
          <a:off x="1193166" y="2380780"/>
          <a:ext cx="565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3" imgW="5651500" imgH="546100" progId="Equation.DSMT4">
                  <p:embed/>
                </p:oleObj>
              </mc:Choice>
              <mc:Fallback>
                <p:oleObj name="Equation" r:id="rId3" imgW="5651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166" y="2380780"/>
                        <a:ext cx="565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43311"/>
              </p:ext>
            </p:extLst>
          </p:nvPr>
        </p:nvGraphicFramePr>
        <p:xfrm>
          <a:off x="1333142" y="4787933"/>
          <a:ext cx="3822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5" imgW="3822700" imgH="1079500" progId="Equation.DSMT4">
                  <p:embed/>
                </p:oleObj>
              </mc:Choice>
              <mc:Fallback>
                <p:oleObj name="Equation" r:id="rId5" imgW="38227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142" y="4787933"/>
                        <a:ext cx="38227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97393"/>
              </p:ext>
            </p:extLst>
          </p:nvPr>
        </p:nvGraphicFramePr>
        <p:xfrm>
          <a:off x="1193166" y="3130550"/>
          <a:ext cx="1562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7" imgW="1562100" imgH="584200" progId="Equation.DSMT4">
                  <p:embed/>
                </p:oleObj>
              </mc:Choice>
              <mc:Fallback>
                <p:oleObj name="Equation" r:id="rId7" imgW="15621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3166" y="3130550"/>
                        <a:ext cx="1562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Altimeter Data Analysis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58368"/>
              </p:ext>
            </p:extLst>
          </p:nvPr>
        </p:nvGraphicFramePr>
        <p:xfrm>
          <a:off x="1365250" y="1979109"/>
          <a:ext cx="2006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3" imgW="2006600" imgH="939800" progId="Equation.DSMT4">
                  <p:embed/>
                </p:oleObj>
              </mc:Choice>
              <mc:Fallback>
                <p:oleObj name="Equation" r:id="rId3" imgW="20066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1979109"/>
                        <a:ext cx="2006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69002"/>
              </p:ext>
            </p:extLst>
          </p:nvPr>
        </p:nvGraphicFramePr>
        <p:xfrm>
          <a:off x="1365250" y="3705324"/>
          <a:ext cx="3568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5" imgW="3568700" imgH="965200" progId="Equation.DSMT4">
                  <p:embed/>
                </p:oleObj>
              </mc:Choice>
              <mc:Fallback>
                <p:oleObj name="Equation" r:id="rId5" imgW="35687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250" y="3705324"/>
                        <a:ext cx="35687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set of points</a:t>
            </a:r>
          </a:p>
          <a:p>
            <a:pPr marL="0" indent="0">
              <a:buNone/>
            </a:pPr>
            <a:r>
              <a:rPr lang="en-US" dirty="0" smtClean="0"/>
              <a:t>    taken at times</a:t>
            </a:r>
          </a:p>
          <a:p>
            <a:r>
              <a:rPr lang="en-US" dirty="0" smtClean="0"/>
              <a:t>Forward Difference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Backward Difference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11962"/>
              </p:ext>
            </p:extLst>
          </p:nvPr>
        </p:nvGraphicFramePr>
        <p:xfrm>
          <a:off x="4138211" y="1669580"/>
          <a:ext cx="1651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3" imgW="1651000" imgH="546100" progId="Equation.DSMT4">
                  <p:embed/>
                </p:oleObj>
              </mc:Choice>
              <mc:Fallback>
                <p:oleObj name="Equation" r:id="rId3" imgW="1651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8211" y="1669580"/>
                        <a:ext cx="1651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62163"/>
              </p:ext>
            </p:extLst>
          </p:nvPr>
        </p:nvGraphicFramePr>
        <p:xfrm>
          <a:off x="3835400" y="2209800"/>
          <a:ext cx="1384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5" imgW="1384300" imgH="558800" progId="Equation.3">
                  <p:embed/>
                </p:oleObj>
              </mc:Choice>
              <mc:Fallback>
                <p:oleObj name="Equation" r:id="rId5" imgW="1384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5400" y="2209800"/>
                        <a:ext cx="1384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49639"/>
              </p:ext>
            </p:extLst>
          </p:nvPr>
        </p:nvGraphicFramePr>
        <p:xfrm>
          <a:off x="1327150" y="3430025"/>
          <a:ext cx="2032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7" imgW="2032000" imgH="1104900" progId="Equation.DSMT4">
                  <p:embed/>
                </p:oleObj>
              </mc:Choice>
              <mc:Fallback>
                <p:oleObj name="Equation" r:id="rId7" imgW="20320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7150" y="3430025"/>
                        <a:ext cx="20320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61732"/>
              </p:ext>
            </p:extLst>
          </p:nvPr>
        </p:nvGraphicFramePr>
        <p:xfrm>
          <a:off x="1327150" y="5121034"/>
          <a:ext cx="2032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9" imgW="2032000" imgH="1104900" progId="Equation.DSMT4">
                  <p:embed/>
                </p:oleObj>
              </mc:Choice>
              <mc:Fallback>
                <p:oleObj name="Equation" r:id="rId9" imgW="20320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7150" y="5121034"/>
                        <a:ext cx="20320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Lowpass</a:t>
            </a:r>
            <a:r>
              <a:rPr lang="en-US" dirty="0" smtClean="0"/>
              <a:t> filter signal, derivative, or both</a:t>
            </a:r>
          </a:p>
          <a:p>
            <a:r>
              <a:rPr lang="en-US" dirty="0" smtClean="0"/>
              <a:t>Fit a smooth analytical function, e.g., cubic spline</a:t>
            </a:r>
          </a:p>
          <a:p>
            <a:pPr lvl="1"/>
            <a:r>
              <a:rPr lang="en-US" dirty="0" smtClean="0"/>
              <a:t>Take analytical derivative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Inclinometer or Theodolite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6875" r="-2687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542553" y="6296683"/>
            <a:ext cx="5737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File:Theodolite_vermeer.png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29" r="-622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084192" y="6198160"/>
            <a:ext cx="735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www.apogeerockets.com</a:t>
            </a:r>
            <a:r>
              <a:rPr lang="en-US" dirty="0" smtClean="0"/>
              <a:t>/education/downloads/newsletter92.pdf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Theodolites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867" r="-48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the course students will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Demonstrate hardware and equipment </a:t>
            </a:r>
            <a:r>
              <a:rPr lang="en-US" dirty="0" smtClean="0"/>
              <a:t>skills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Demonstrate experimental and analytical </a:t>
            </a:r>
            <a:r>
              <a:rPr lang="en-US" dirty="0" smtClean="0"/>
              <a:t>skills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Demonstrate the beginnings of professional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in 3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Rarely intersect</a:t>
            </a:r>
          </a:p>
          <a:p>
            <a:r>
              <a:rPr lang="en-US" dirty="0" smtClean="0"/>
              <a:t>Use points of closest approach</a:t>
            </a:r>
          </a:p>
          <a:p>
            <a:r>
              <a:rPr lang="en-US" dirty="0" smtClean="0"/>
              <a:t>Details of calculation and VI to do calculation are on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Class 1 </a:t>
            </a:r>
            <a:r>
              <a:rPr lang="en-US" dirty="0" smtClean="0"/>
              <a:t>- a model rocket that uses no more than 125 grams (4.4 ounces) of propellant; uses a slow-burning propellant; is made of paper, wood, or breakable plastic; contains no substantial metal parts; and weighs no more than 1,500 grams (53 ounces) including the propellant – Requires permission of the Fire Department and the property owner.</a:t>
            </a:r>
          </a:p>
          <a:p>
            <a:r>
              <a:rPr lang="en-US" b="1" dirty="0" smtClean="0"/>
              <a:t>Class 2 </a:t>
            </a:r>
            <a:r>
              <a:rPr lang="en-US" dirty="0" smtClean="0"/>
              <a:t>– a high power rocket, other than a model rocket, that is propelled by a motor or motors having a combined total impulse of 40,960 Newton-seconds (9,208 pound-seconds) or less – Requires permission of FAA, Fire Department, and property owner. Operator must also be TRA or NAR certified.</a:t>
            </a:r>
          </a:p>
          <a:p>
            <a:r>
              <a:rPr lang="en-US" b="1" dirty="0" smtClean="0"/>
              <a:t>Class 3 </a:t>
            </a:r>
            <a:r>
              <a:rPr lang="en-US" dirty="0" smtClean="0"/>
              <a:t>– an advanced high power rocket, other than a model rocket or high-power rocket – Has lots of regulatory restrictions.</a:t>
            </a:r>
          </a:p>
          <a:p>
            <a:endParaRPr lang="en-US" dirty="0"/>
          </a:p>
          <a:p>
            <a:r>
              <a:rPr lang="en-US" dirty="0" smtClean="0"/>
              <a:t>Rockets flown in California require either State Fire Marshall certified motors or a bunch of permits.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 or Tripoli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Can fly H and I impulse motors</a:t>
            </a:r>
          </a:p>
          <a:p>
            <a:r>
              <a:rPr lang="en-US" dirty="0" smtClean="0"/>
              <a:t>Level 2</a:t>
            </a:r>
          </a:p>
          <a:p>
            <a:pPr lvl="1"/>
            <a:r>
              <a:rPr lang="en-US" dirty="0" smtClean="0"/>
              <a:t>Can fly J, K, and L impulse motors</a:t>
            </a:r>
          </a:p>
          <a:p>
            <a:r>
              <a:rPr lang="en-US" dirty="0" smtClean="0"/>
              <a:t>Level 3</a:t>
            </a:r>
          </a:p>
          <a:p>
            <a:pPr lvl="1"/>
            <a:r>
              <a:rPr lang="en-US" dirty="0" smtClean="0"/>
              <a:t>Can fly M and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APR 2015 </a:t>
            </a:r>
            <a:r>
              <a:rPr lang="en-US" dirty="0" smtClean="0">
                <a:hlinkClick r:id="rId2"/>
              </a:rPr>
              <a:t>ROC </a:t>
            </a:r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week before our first launch</a:t>
            </a:r>
          </a:p>
          <a:p>
            <a:r>
              <a:rPr lang="en-US" dirty="0" smtClean="0"/>
              <a:t>One team member can certify </a:t>
            </a:r>
            <a:r>
              <a:rPr lang="en-US" dirty="0" smtClean="0">
                <a:hlinkClick r:id="rId3"/>
              </a:rPr>
              <a:t>Level 1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to construct the Final Project rocket yourself.</a:t>
            </a:r>
          </a:p>
          <a:p>
            <a:pPr lvl="1"/>
            <a:r>
              <a:rPr lang="en-US" dirty="0" smtClean="0"/>
              <a:t>Have to prep and load the </a:t>
            </a:r>
            <a:r>
              <a:rPr lang="en-US" smtClean="0"/>
              <a:t>motor yourself.</a:t>
            </a:r>
            <a:endParaRPr lang="en-US" dirty="0" smtClean="0"/>
          </a:p>
          <a:p>
            <a:pPr lvl="1"/>
            <a:r>
              <a:rPr lang="en-US" dirty="0" smtClean="0"/>
              <a:t>NAR best for general rocketeers</a:t>
            </a:r>
          </a:p>
          <a:p>
            <a:pPr lvl="1"/>
            <a:r>
              <a:rPr lang="en-US" dirty="0" smtClean="0"/>
              <a:t>Tripoli best for BIG rockets</a:t>
            </a:r>
          </a:p>
          <a:p>
            <a:r>
              <a:rPr lang="en-US" dirty="0" smtClean="0"/>
              <a:t>Can test out rocket if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Informational Lectures</a:t>
            </a:r>
          </a:p>
          <a:p>
            <a:pPr lvl="1"/>
            <a:r>
              <a:rPr lang="en-US" dirty="0" smtClean="0"/>
              <a:t>T </a:t>
            </a:r>
            <a:r>
              <a:rPr lang="en-US" dirty="0" err="1" smtClean="0"/>
              <a:t>Th</a:t>
            </a:r>
            <a:r>
              <a:rPr lang="en-US" dirty="0" smtClean="0"/>
              <a:t> from today through 26 FEB + 2</a:t>
            </a:r>
          </a:p>
          <a:p>
            <a:r>
              <a:rPr lang="en-US" dirty="0" smtClean="0"/>
              <a:t>Pre-lab</a:t>
            </a:r>
          </a:p>
          <a:p>
            <a:pPr lvl="1"/>
            <a:r>
              <a:rPr lang="en-US" dirty="0" smtClean="0"/>
              <a:t>Modeling and Data Manipulation Prep</a:t>
            </a:r>
          </a:p>
          <a:p>
            <a:pPr lvl="1"/>
            <a:r>
              <a:rPr lang="en-US" dirty="0" smtClean="0"/>
              <a:t>VIs &amp; Code, Equipment Manuals, Ask Professors</a:t>
            </a:r>
          </a:p>
          <a:p>
            <a:r>
              <a:rPr lang="en-US" dirty="0" smtClean="0"/>
              <a:t>6-hour Lab Sessions</a:t>
            </a:r>
          </a:p>
          <a:p>
            <a:r>
              <a:rPr lang="en-US" dirty="0" err="1" smtClean="0"/>
              <a:t>LabVIEW</a:t>
            </a:r>
            <a:r>
              <a:rPr lang="en-US" dirty="0" smtClean="0"/>
              <a:t> assignments</a:t>
            </a:r>
          </a:p>
          <a:p>
            <a:r>
              <a:rPr lang="en-US" dirty="0" smtClean="0"/>
              <a:t>Tech Memo</a:t>
            </a:r>
          </a:p>
          <a:p>
            <a:r>
              <a:rPr lang="en-US" dirty="0" smtClean="0"/>
              <a:t>Final Project</a:t>
            </a:r>
          </a:p>
          <a:p>
            <a:pPr lvl="1"/>
            <a:r>
              <a:rPr lang="en-US" dirty="0" smtClean="0"/>
              <a:t>Launches</a:t>
            </a:r>
          </a:p>
          <a:p>
            <a:pPr lvl="1"/>
            <a:r>
              <a:rPr lang="en-US" dirty="0" smtClean="0"/>
              <a:t>Final Report</a:t>
            </a:r>
          </a:p>
          <a:p>
            <a:pPr lvl="1"/>
            <a:r>
              <a:rPr lang="en-US" dirty="0" smtClean="0"/>
              <a:t>Final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E80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Fount of almost all knowledge (sort of like Wikipedia but harder to search)</a:t>
            </a:r>
          </a:p>
          <a:p>
            <a:r>
              <a:rPr lang="en-US" dirty="0" smtClean="0"/>
              <a:t>Sakai used for submission of </a:t>
            </a:r>
            <a:r>
              <a:rPr lang="en-US" dirty="0" err="1" smtClean="0"/>
              <a:t>LabVIEW</a:t>
            </a:r>
            <a:r>
              <a:rPr lang="en-US" smtClean="0"/>
              <a:t> assignments and labs, </a:t>
            </a:r>
            <a:r>
              <a:rPr lang="en-US" dirty="0" smtClean="0"/>
              <a:t>but almost nothing else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http://www.eng.hmc.edu/NewE80/index.html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HMC Value Added?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05" y="1205290"/>
            <a:ext cx="6071810" cy="196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43" y="3145955"/>
            <a:ext cx="5067300" cy="3653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HMC Value Added?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0" y="1462927"/>
            <a:ext cx="36449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66227"/>
            <a:ext cx="5407255" cy="206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35460"/>
            <a:ext cx="5207000" cy="1993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Engineering Value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Excellence</a:t>
            </a:r>
          </a:p>
          <a:p>
            <a:r>
              <a:rPr lang="en-US" dirty="0" smtClean="0"/>
              <a:t>Grasps essence of problem quickly</a:t>
            </a:r>
          </a:p>
          <a:p>
            <a:r>
              <a:rPr lang="en-US" dirty="0" smtClean="0"/>
              <a:t>Self educates quickly to needed expertise</a:t>
            </a:r>
          </a:p>
          <a:p>
            <a:r>
              <a:rPr lang="en-US" dirty="0" smtClean="0"/>
              <a:t>Not stuck in narrow expertise</a:t>
            </a:r>
          </a:p>
          <a:p>
            <a:r>
              <a:rPr lang="en-US" dirty="0" smtClean="0"/>
              <a:t>Delivers top-notch results quickly</a:t>
            </a:r>
          </a:p>
          <a:p>
            <a:r>
              <a:rPr lang="en-US" dirty="0" smtClean="0"/>
              <a:t>Communicates needs and solutions professionally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672E-12C5-8540-911A-5F4A60656F2F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&lt;http://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smtClean="0"/>
              <a:t>oRBchZLkQR0&gt;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5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1022</Words>
  <Application>Microsoft Macintosh PowerPoint</Application>
  <PresentationFormat>On-screen Show (4:3)</PresentationFormat>
  <Paragraphs>194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E80 – The Impossible Class Intro &amp; Flight Basics</vt:lpstr>
      <vt:lpstr>Important Dates</vt:lpstr>
      <vt:lpstr>Course Objectives</vt:lpstr>
      <vt:lpstr>Course Structure</vt:lpstr>
      <vt:lpstr>The E80 Website</vt:lpstr>
      <vt:lpstr>What is the HMC Value Added?</vt:lpstr>
      <vt:lpstr>What is the HMC Value Added?</vt:lpstr>
      <vt:lpstr>HMC Engineering Value Added</vt:lpstr>
      <vt:lpstr>PowerPoint Presentation</vt:lpstr>
      <vt:lpstr>When could you be stuck on the escalator?</vt:lpstr>
      <vt:lpstr>E80 Expectations</vt:lpstr>
      <vt:lpstr>Experimental Engineering</vt:lpstr>
      <vt:lpstr>Experimental Engineering (cont.)</vt:lpstr>
      <vt:lpstr>Pre-Lab</vt:lpstr>
      <vt:lpstr>Pre-Lab (cont.)</vt:lpstr>
      <vt:lpstr>Pre-Lab (cont.)</vt:lpstr>
      <vt:lpstr>Example Connections</vt:lpstr>
      <vt:lpstr>Pre- &amp; Intra-Lab Don’ts</vt:lpstr>
      <vt:lpstr>The E80 Website</vt:lpstr>
      <vt:lpstr>Rocketry Basics</vt:lpstr>
      <vt:lpstr>Forces on a Rocket</vt:lpstr>
      <vt:lpstr>Modeling and Measurement of Rocket Performance</vt:lpstr>
      <vt:lpstr>Modeling and Measurement of Rocket Performance</vt:lpstr>
      <vt:lpstr>Altimeter Data Analysis</vt:lpstr>
      <vt:lpstr>Numerical Derivatives</vt:lpstr>
      <vt:lpstr>Noise Reduction</vt:lpstr>
      <vt:lpstr>Inclinometer or Theodolite</vt:lpstr>
      <vt:lpstr>Inclinometer</vt:lpstr>
      <vt:lpstr>Three Theodolites</vt:lpstr>
      <vt:lpstr>Lines in 3 Space</vt:lpstr>
      <vt:lpstr>FAA Regulations</vt:lpstr>
      <vt:lpstr>NAR or Tripoli Certification</vt:lpstr>
      <vt:lpstr>11 APR 2015 ROC Launch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E80 Intro &amp; Flight Basics</dc:title>
  <dc:creator>Erik Spjut</dc:creator>
  <cp:lastModifiedBy>Erik Spjut</cp:lastModifiedBy>
  <cp:revision>50</cp:revision>
  <dcterms:created xsi:type="dcterms:W3CDTF">2012-01-16T15:02:45Z</dcterms:created>
  <dcterms:modified xsi:type="dcterms:W3CDTF">2015-01-20T20:41:48Z</dcterms:modified>
</cp:coreProperties>
</file>