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94" r:id="rId3"/>
    <p:sldId id="296" r:id="rId4"/>
    <p:sldId id="263" r:id="rId5"/>
    <p:sldId id="257" r:id="rId6"/>
    <p:sldId id="297" r:id="rId7"/>
    <p:sldId id="288" r:id="rId8"/>
    <p:sldId id="290" r:id="rId9"/>
    <p:sldId id="258" r:id="rId10"/>
    <p:sldId id="289" r:id="rId11"/>
    <p:sldId id="260" r:id="rId12"/>
    <p:sldId id="261" r:id="rId13"/>
    <p:sldId id="269" r:id="rId14"/>
    <p:sldId id="262" r:id="rId15"/>
    <p:sldId id="300" r:id="rId16"/>
    <p:sldId id="265" r:id="rId17"/>
    <p:sldId id="298" r:id="rId18"/>
    <p:sldId id="267" r:id="rId19"/>
    <p:sldId id="271" r:id="rId20"/>
    <p:sldId id="272" r:id="rId21"/>
    <p:sldId id="299" r:id="rId22"/>
    <p:sldId id="268" r:id="rId23"/>
    <p:sldId id="270" r:id="rId24"/>
    <p:sldId id="293" r:id="rId25"/>
    <p:sldId id="273" r:id="rId26"/>
    <p:sldId id="287" r:id="rId27"/>
    <p:sldId id="285" r:id="rId28"/>
    <p:sldId id="295" r:id="rId29"/>
    <p:sldId id="274" r:id="rId30"/>
    <p:sldId id="275" r:id="rId31"/>
    <p:sldId id="276" r:id="rId32"/>
    <p:sldId id="283" r:id="rId33"/>
    <p:sldId id="280" r:id="rId34"/>
    <p:sldId id="281" r:id="rId35"/>
    <p:sldId id="291" r:id="rId36"/>
    <p:sldId id="278" r:id="rId37"/>
    <p:sldId id="282" r:id="rId38"/>
    <p:sldId id="284" r:id="rId39"/>
    <p:sldId id="292" r:id="rId40"/>
    <p:sldId id="286" r:id="rId41"/>
    <p:sldId id="266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8576" autoAdjust="0"/>
  </p:normalViewPr>
  <p:slideViewPr>
    <p:cSldViewPr snapToObjects="1" showGuides="1">
      <p:cViewPr>
        <p:scale>
          <a:sx n="100" d="100"/>
          <a:sy n="100" d="100"/>
        </p:scale>
        <p:origin x="-968" y="-6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184F2-A9AD-564E-ACCF-595773ADFB6B}" type="datetimeFigureOut">
              <a:rPr lang="en-US" smtClean="0"/>
              <a:pPr/>
              <a:t>2/22/15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226D42-E79E-234C-B8BA-6E9530AA941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smtClean="0"/>
              <a:t>many sources …variety of mechanisms. </a:t>
            </a:r>
          </a:p>
          <a:p>
            <a:endParaRPr lang="en-US" baseline="0" smtClean="0"/>
          </a:p>
          <a:p>
            <a:r>
              <a:rPr lang="en-US" baseline="0" smtClean="0"/>
              <a:t>fossil fuel combustion (coal and gasoline) and large forest fires.</a:t>
            </a:r>
          </a:p>
          <a:p>
            <a:endParaRPr lang="en-US" baseline="0" smtClean="0"/>
          </a:p>
          <a:p>
            <a:r>
              <a:rPr lang="en-US" baseline="0" smtClean="0"/>
              <a:t>However, the </a:t>
            </a:r>
            <a:r>
              <a:rPr lang="en-US" b="1" baseline="0" smtClean="0"/>
              <a:t>relative contribution </a:t>
            </a:r>
            <a:r>
              <a:rPr lang="en-US" baseline="0" smtClean="0"/>
              <a:t>of particle sources VARIES IN BOTH TIME AND SPACE</a:t>
            </a:r>
          </a:p>
          <a:p>
            <a:endParaRPr lang="en-US" baseline="0" smtClean="0"/>
          </a:p>
          <a:p>
            <a:r>
              <a:rPr lang="en-US" baseline="0" smtClean="0"/>
              <a:t>****next***</a:t>
            </a:r>
          </a:p>
          <a:p>
            <a:r>
              <a:rPr lang="en-US" baseline="0" smtClean="0"/>
              <a:t>….emit BOTH primary particles AND gas-phase precursors to particles, </a:t>
            </a:r>
          </a:p>
          <a:p>
            <a:r>
              <a:rPr lang="en-US" baseline="0" smtClean="0"/>
              <a:t>1.2.3.</a:t>
            </a:r>
          </a:p>
          <a:p>
            <a:endParaRPr lang="en-US" baseline="0" smtClean="0"/>
          </a:p>
          <a:p>
            <a:r>
              <a:rPr lang="en-US" baseline="0" smtClean="0"/>
              <a:t>meaning that the total particle mass or number produced by each source cannot be measured simply at the source itself…</a:t>
            </a:r>
          </a:p>
          <a:p>
            <a:endParaRPr lang="en-US" baseline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530D4-7212-D24C-8F20-456EE00B129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region was</a:t>
            </a:r>
            <a:r>
              <a:rPr lang="en-US" baseline="0" dirty="0" smtClean="0"/>
              <a:t> the site of the …..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 multiplatform campaign..</a:t>
            </a:r>
          </a:p>
          <a:p>
            <a:r>
              <a:rPr lang="en-US" baseline="0" dirty="0" smtClean="0"/>
              <a:t>…aimed at improving our ability to model air-sea fluxes and aerosol-cloud interactions in this region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figure shows the decrease in cloud droplet size near the continent, thought to be caused by the outflow of particles from the coasts many copper smelters, emitted sulfate aerosol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lower figure shows the planned track of the ship (</a:t>
            </a:r>
            <a:r>
              <a:rPr lang="en-US" baseline="0" dirty="0" err="1" smtClean="0"/>
              <a:t>ron</a:t>
            </a:r>
            <a:r>
              <a:rPr lang="en-US" baseline="0" dirty="0" smtClean="0"/>
              <a:t> brown) to investigate the east-west trend in particle concentration and composition.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 should point out, though..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530D4-7212-D24C-8F20-456EE00B1290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Calcareous</a:t>
            </a:r>
            <a:r>
              <a:rPr lang="en-US" baseline="0" dirty="0" smtClean="0"/>
              <a:t> phytoplankton were most interesting because of their extremely strong signal/noise even in small particles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attributed these particles to phytoplankton on the basis of…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phytoplankton are very common in many of the world’s oceans and responsible for about 50% of the calcite production in the oceans.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Their blooms are so large… potentially important part of the primary marine aerosol budget.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530D4-7212-D24C-8F20-456EE00B1290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530D4-7212-D24C-8F20-456EE00B1290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F5F9-7641-4645-B5A7-0E4857C193B6}" type="datetimeFigureOut">
              <a:rPr lang="en-US" smtClean="0"/>
              <a:pPr/>
              <a:t>2/22/15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381C-884B-7B40-BC06-C4E6AADDC2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F5F9-7641-4645-B5A7-0E4857C193B6}" type="datetimeFigureOut">
              <a:rPr lang="en-US" smtClean="0"/>
              <a:pPr/>
              <a:t>2/22/15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381C-884B-7B40-BC06-C4E6AADDC2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F5F9-7641-4645-B5A7-0E4857C193B6}" type="datetimeFigureOut">
              <a:rPr lang="en-US" smtClean="0"/>
              <a:pPr/>
              <a:t>2/22/15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381C-884B-7B40-BC06-C4E6AADDC2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F5F9-7641-4645-B5A7-0E4857C193B6}" type="datetimeFigureOut">
              <a:rPr lang="en-US" smtClean="0"/>
              <a:pPr/>
              <a:t>2/22/15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381C-884B-7B40-BC06-C4E6AADDC2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F5F9-7641-4645-B5A7-0E4857C193B6}" type="datetimeFigureOut">
              <a:rPr lang="en-US" smtClean="0"/>
              <a:pPr/>
              <a:t>2/22/15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381C-884B-7B40-BC06-C4E6AADDC2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F5F9-7641-4645-B5A7-0E4857C193B6}" type="datetimeFigureOut">
              <a:rPr lang="en-US" smtClean="0"/>
              <a:pPr/>
              <a:t>2/22/15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381C-884B-7B40-BC06-C4E6AADDC2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F5F9-7641-4645-B5A7-0E4857C193B6}" type="datetimeFigureOut">
              <a:rPr lang="en-US" smtClean="0"/>
              <a:pPr/>
              <a:t>2/22/15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381C-884B-7B40-BC06-C4E6AADDC2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F5F9-7641-4645-B5A7-0E4857C193B6}" type="datetimeFigureOut">
              <a:rPr lang="en-US" smtClean="0"/>
              <a:pPr/>
              <a:t>2/22/15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381C-884B-7B40-BC06-C4E6AADDC2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F5F9-7641-4645-B5A7-0E4857C193B6}" type="datetimeFigureOut">
              <a:rPr lang="en-US" smtClean="0"/>
              <a:pPr/>
              <a:t>2/22/15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381C-884B-7B40-BC06-C4E6AADDC2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F5F9-7641-4645-B5A7-0E4857C193B6}" type="datetimeFigureOut">
              <a:rPr lang="en-US" smtClean="0"/>
              <a:pPr/>
              <a:t>2/22/15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381C-884B-7B40-BC06-C4E6AADDC2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F5F9-7641-4645-B5A7-0E4857C193B6}" type="datetimeFigureOut">
              <a:rPr lang="en-US" smtClean="0"/>
              <a:pPr/>
              <a:t>2/22/15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381C-884B-7B40-BC06-C4E6AADDC2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5F5F9-7641-4645-B5A7-0E4857C193B6}" type="datetimeFigureOut">
              <a:rPr lang="en-US" smtClean="0"/>
              <a:pPr/>
              <a:t>2/22/15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0381C-884B-7B40-BC06-C4E6AADDC23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video" Target="file://localhost/Users/Lelia/Dropbox/Chem%2023D/Lecture%205%20-%20pH%20calc/ozone_320x240.mpg" TargetMode="Externa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jpeg"/><Relationship Id="rId12" Type="http://schemas.openxmlformats.org/officeDocument/2006/relationships/image" Target="../media/image24.jpeg"/><Relationship Id="rId13" Type="http://schemas.openxmlformats.org/officeDocument/2006/relationships/image" Target="../media/image25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9" Type="http://schemas.openxmlformats.org/officeDocument/2006/relationships/image" Target="../media/image21.jpeg"/><Relationship Id="rId10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png"/><Relationship Id="rId7" Type="http://schemas.openxmlformats.org/officeDocument/2006/relationships/image" Target="../media/image32.jpeg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48.jpeg"/><Relationship Id="rId8" Type="http://schemas.openxmlformats.org/officeDocument/2006/relationships/image" Target="../media/image49.jpeg"/><Relationship Id="rId9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ncar.ucar.edu/community-resources/field-campaigns" TargetMode="External"/><Relationship Id="rId4" Type="http://schemas.openxmlformats.org/officeDocument/2006/relationships/hyperlink" Target="http://hippo.ucar.edu/HIPPO/videos/sampling-black-carbon-over-arctic-sea-ice-and-open-leads" TargetMode="External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ncar.ucar.edu/community-resources/models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srl.noaa.gov/csd/projects/itct/2k2/data/prelimfinds.html" TargetMode="External"/><Relationship Id="rId3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8V8_NFkUG1E" TargetMode="External"/><Relationship Id="rId3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ady.arl.noaa.gov/HYSPLIT_traj.php" TargetMode="External"/><Relationship Id="rId3" Type="http://schemas.openxmlformats.org/officeDocument/2006/relationships/hyperlink" Target="http://ready.arl.noaa.gov/hysplit-bin/trajtype.pl?runtype=archive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nn.com/2013/01/14/world/asia/china-smog-blanket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Lhawkins@g.hmc.edu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6100" y="-539750"/>
            <a:ext cx="10236200" cy="793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 smtClean="0"/>
              <a:t>The air up there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Measurements in Atmospheric Science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E80 Spring </a:t>
            </a:r>
            <a:r>
              <a:rPr lang="en-US" dirty="0" smtClean="0">
                <a:solidFill>
                  <a:schemeClr val="bg1"/>
                </a:solidFill>
              </a:rPr>
              <a:t>2015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28600" y="6629400"/>
            <a:ext cx="3195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credit: http://</a:t>
            </a:r>
            <a:r>
              <a:rPr lang="en-US" sz="1200" dirty="0" err="1" smtClean="0"/>
              <a:t>vterrain.org</a:t>
            </a:r>
            <a:r>
              <a:rPr lang="en-US" sz="1200" dirty="0" smtClean="0"/>
              <a:t>/Atmosphere/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Inversion 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016000"/>
            <a:ext cx="7747000" cy="568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500" dirty="0" smtClean="0"/>
              <a:t>What’s going on in the troposphere?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Nearly all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weather</a:t>
            </a:r>
            <a:r>
              <a:rPr lang="en-US" dirty="0" smtClean="0"/>
              <a:t> (clouds, rain, tornados, hurricanes, snow)</a:t>
            </a:r>
          </a:p>
          <a:p>
            <a:r>
              <a:rPr lang="en-US" dirty="0" smtClean="0"/>
              <a:t>anthropogenic (human-caused) </a:t>
            </a:r>
            <a:r>
              <a:rPr lang="en-US" dirty="0" smtClean="0">
                <a:solidFill>
                  <a:srgbClr val="FF0000"/>
                </a:solidFill>
              </a:rPr>
              <a:t>pollution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transport</a:t>
            </a:r>
            <a:r>
              <a:rPr lang="en-US" dirty="0" smtClean="0"/>
              <a:t> of anthropogenic and natural chemicals (think dust storms, wildfires) </a:t>
            </a:r>
          </a:p>
          <a:p>
            <a:r>
              <a:rPr lang="en-US" dirty="0" smtClean="0"/>
              <a:t>warfare related emissions (</a:t>
            </a:r>
            <a:r>
              <a:rPr lang="en-US" dirty="0" err="1" smtClean="0"/>
              <a:t>weaponized</a:t>
            </a:r>
            <a:r>
              <a:rPr lang="en-US" dirty="0" smtClean="0"/>
              <a:t> aerosols)</a:t>
            </a:r>
          </a:p>
          <a:p>
            <a:r>
              <a:rPr lang="en-US" dirty="0" smtClean="0"/>
              <a:t>molecules relevant to </a:t>
            </a:r>
            <a:r>
              <a:rPr lang="en-US" dirty="0" smtClean="0">
                <a:solidFill>
                  <a:srgbClr val="FF0000"/>
                </a:solidFill>
              </a:rPr>
              <a:t>climate change </a:t>
            </a:r>
            <a:r>
              <a:rPr lang="en-US" dirty="0" smtClean="0"/>
              <a:t>(because most of the mass is here).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57800" y="5769114"/>
            <a:ext cx="2883973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dirty="0" smtClean="0"/>
              <a:t>What’s not?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8229600" cy="1143000"/>
          </a:xfrm>
        </p:spPr>
        <p:txBody>
          <a:bodyPr/>
          <a:lstStyle/>
          <a:p>
            <a:r>
              <a:rPr lang="en-US" dirty="0" smtClean="0"/>
              <a:t>Visualized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ozone_320x240.mpg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76400" y="1752600"/>
            <a:ext cx="4927600" cy="36345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5117306"/>
            <a:ext cx="4927600" cy="1539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54165" y="1521600"/>
            <a:ext cx="2032635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Pay attention to southern hemisphere spring!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99059" y="609600"/>
            <a:ext cx="3154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Video Credit: NASA/Goddard Space Flight Center</a:t>
            </a:r>
            <a:br>
              <a:rPr lang="en-US" dirty="0" smtClean="0"/>
            </a:br>
            <a:r>
              <a:rPr lang="en-US" dirty="0" smtClean="0"/>
              <a:t>Scientific Visualization Studio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2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Outliers: </a:t>
            </a:r>
            <a:r>
              <a:rPr lang="en-US" dirty="0" smtClean="0"/>
              <a:t>How NASA “missed” the ozone hole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“Our </a:t>
            </a:r>
            <a:r>
              <a:rPr lang="en-US" dirty="0" smtClean="0">
                <a:solidFill>
                  <a:schemeClr val="accent2"/>
                </a:solidFill>
              </a:rPr>
              <a:t>software had flags</a:t>
            </a:r>
            <a:r>
              <a:rPr lang="en-US" dirty="0" smtClean="0"/>
              <a:t> for ozone that was lower than 180 DU, a value lower than had ever been reliably reported prior to 1983.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In 1984, </a:t>
            </a:r>
            <a:r>
              <a:rPr lang="en-US" i="1" dirty="0" smtClean="0"/>
              <a:t>before publication of the Farman paper</a:t>
            </a:r>
            <a:r>
              <a:rPr lang="en-US" dirty="0" smtClean="0"/>
              <a:t>, we </a:t>
            </a:r>
            <a:r>
              <a:rPr lang="en-US" dirty="0" smtClean="0">
                <a:solidFill>
                  <a:srgbClr val="C0504D"/>
                </a:solidFill>
              </a:rPr>
              <a:t>noticed a sudden increase </a:t>
            </a:r>
            <a:r>
              <a:rPr lang="en-US" dirty="0" smtClean="0"/>
              <a:t>in ‘</a:t>
            </a:r>
            <a:r>
              <a:rPr lang="en-US" dirty="0" smtClean="0">
                <a:solidFill>
                  <a:srgbClr val="C0504D"/>
                </a:solidFill>
              </a:rPr>
              <a:t>low value</a:t>
            </a:r>
            <a:r>
              <a:rPr lang="en-US" dirty="0" smtClean="0"/>
              <a:t>’ from October of 1983. [...]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As the first one in print, he gets full credit for discovery of the ozone hole. It makes a great story to talk about how NASA "missed" the ozone hole, but it isn't quite true.”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Practical uses for atmospheric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Air quality control and monitoring (including airborne pathogens)</a:t>
            </a:r>
          </a:p>
          <a:p>
            <a:r>
              <a:rPr lang="en-US" dirty="0" smtClean="0"/>
              <a:t>Better prediction of tornadoes and hurricanes (improve early warning)</a:t>
            </a:r>
          </a:p>
          <a:p>
            <a:r>
              <a:rPr lang="en-US" dirty="0" smtClean="0"/>
              <a:t>Changes in patterns (rain, storm tracks) due to changing climate</a:t>
            </a:r>
          </a:p>
          <a:p>
            <a:r>
              <a:rPr lang="en-US" dirty="0" smtClean="0"/>
              <a:t>Monitoring greenhouse gases and short-lived climate forcers (like soot).</a:t>
            </a:r>
          </a:p>
          <a:p>
            <a:r>
              <a:rPr lang="en-US" dirty="0" smtClean="0"/>
              <a:t>Cross-border pollution issues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Transforming and transporting carcinogenic pollutants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3886200" cy="4525963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Organofluorines</a:t>
            </a:r>
            <a:r>
              <a:rPr lang="en-US" sz="2800" dirty="0" smtClean="0"/>
              <a:t> </a:t>
            </a:r>
            <a:r>
              <a:rPr lang="en-US" sz="2800" dirty="0" err="1" smtClean="0"/>
              <a:t>bioaccumulate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Precursor comes from chemical manufacturing of Teflon, </a:t>
            </a:r>
            <a:r>
              <a:rPr lang="en-US" sz="2800" dirty="0" err="1" smtClean="0"/>
              <a:t>Scotchguard</a:t>
            </a:r>
            <a:r>
              <a:rPr lang="en-US" sz="2800" dirty="0" smtClean="0"/>
              <a:t>, and similar products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826" y="1828800"/>
            <a:ext cx="5067974" cy="454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000" dirty="0" smtClean="0"/>
              <a:t>Introduction to Atmospheric Aerosols:</a:t>
            </a:r>
            <a:br>
              <a:rPr lang="en-US" sz="3000" dirty="0" smtClean="0"/>
            </a:br>
            <a:r>
              <a:rPr lang="en-US" sz="3000" b="1" dirty="0" smtClean="0"/>
              <a:t> Particle Sources</a:t>
            </a:r>
            <a:endParaRPr lang="en-US" sz="3000" b="1" dirty="0"/>
          </a:p>
        </p:txBody>
      </p:sp>
      <p:pic>
        <p:nvPicPr>
          <p:cNvPr id="5" name="Content Placeholder 4" descr="images-2.jpg"/>
          <p:cNvPicPr>
            <a:picLocks noGrp="1" noChangeAspect="1"/>
          </p:cNvPicPr>
          <p:nvPr>
            <p:ph idx="1"/>
          </p:nvPr>
        </p:nvPicPr>
        <p:blipFill>
          <a:blip r:embed="rId4"/>
          <a:srcRect l="-1631" r="-1631"/>
          <a:stretch>
            <a:fillRect/>
          </a:stretch>
        </p:blipFill>
        <p:spPr>
          <a:xfrm>
            <a:off x="533400" y="1295400"/>
            <a:ext cx="2286000" cy="2951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4237A-5C25-D843-9615-776D68D8CE0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800" y="1295400"/>
            <a:ext cx="786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Dust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3" name="Group 22"/>
          <p:cNvGrpSpPr/>
          <p:nvPr/>
        </p:nvGrpSpPr>
        <p:grpSpPr>
          <a:xfrm>
            <a:off x="2667000" y="1371600"/>
            <a:ext cx="3886200" cy="2286000"/>
            <a:chOff x="2667000" y="1441450"/>
            <a:chExt cx="3962400" cy="3054350"/>
          </a:xfrm>
        </p:grpSpPr>
        <p:pic>
          <p:nvPicPr>
            <p:cNvPr id="7" name="Picture 6" descr="Sea Spray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7000" y="1524000"/>
              <a:ext cx="3962400" cy="2971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TextBox 7"/>
            <p:cNvSpPr txBox="1"/>
            <p:nvPr/>
          </p:nvSpPr>
          <p:spPr>
            <a:xfrm>
              <a:off x="2936188" y="1441450"/>
              <a:ext cx="14428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Sea spray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52900" y="1771650"/>
              <a:ext cx="22919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Bubble bursting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21"/>
          <p:cNvGrpSpPr/>
          <p:nvPr/>
        </p:nvGrpSpPr>
        <p:grpSpPr>
          <a:xfrm>
            <a:off x="3962400" y="2743200"/>
            <a:ext cx="2864985" cy="2057400"/>
            <a:chOff x="762000" y="3606049"/>
            <a:chExt cx="3017385" cy="2261351"/>
          </a:xfrm>
        </p:grpSpPr>
        <p:pic>
          <p:nvPicPr>
            <p:cNvPr id="17" name="Picture 16" descr="trees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2000" y="3606049"/>
              <a:ext cx="3017385" cy="226135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8" name="TextBox 17"/>
            <p:cNvSpPr txBox="1"/>
            <p:nvPr/>
          </p:nvSpPr>
          <p:spPr>
            <a:xfrm>
              <a:off x="1370882" y="3857310"/>
              <a:ext cx="996186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Plants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26"/>
          <p:cNvGrpSpPr/>
          <p:nvPr/>
        </p:nvGrpSpPr>
        <p:grpSpPr>
          <a:xfrm>
            <a:off x="2288627" y="3352800"/>
            <a:ext cx="2207173" cy="2667000"/>
            <a:chOff x="1472494" y="3148164"/>
            <a:chExt cx="2207173" cy="2667000"/>
          </a:xfrm>
        </p:grpSpPr>
        <p:pic>
          <p:nvPicPr>
            <p:cNvPr id="25" name="Picture 24" descr="193857main_wildfire_oct22_full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72494" y="3148164"/>
              <a:ext cx="2207173" cy="2667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6" name="TextBox 25"/>
            <p:cNvSpPr txBox="1"/>
            <p:nvPr/>
          </p:nvSpPr>
          <p:spPr>
            <a:xfrm>
              <a:off x="1828800" y="5257800"/>
              <a:ext cx="13773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Wildfires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27"/>
          <p:cNvGrpSpPr/>
          <p:nvPr/>
        </p:nvGrpSpPr>
        <p:grpSpPr>
          <a:xfrm>
            <a:off x="6857294" y="1135792"/>
            <a:ext cx="2185812" cy="3824416"/>
            <a:chOff x="609600" y="1214735"/>
            <a:chExt cx="3048985" cy="4043065"/>
          </a:xfrm>
        </p:grpSpPr>
        <p:pic>
          <p:nvPicPr>
            <p:cNvPr id="29" name="Picture 28" descr="coalplant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9600" y="1263650"/>
              <a:ext cx="2964730" cy="39941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0" name="TextBox 29"/>
            <p:cNvSpPr txBox="1"/>
            <p:nvPr/>
          </p:nvSpPr>
          <p:spPr>
            <a:xfrm>
              <a:off x="610585" y="1214735"/>
              <a:ext cx="3048000" cy="488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Coal burning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20"/>
          <p:cNvGrpSpPr/>
          <p:nvPr/>
        </p:nvGrpSpPr>
        <p:grpSpPr>
          <a:xfrm>
            <a:off x="5638800" y="3200400"/>
            <a:ext cx="2286000" cy="1909465"/>
            <a:chOff x="5070410" y="3406111"/>
            <a:chExt cx="3235390" cy="2438986"/>
          </a:xfrm>
        </p:grpSpPr>
        <p:pic>
          <p:nvPicPr>
            <p:cNvPr id="19" name="Picture 18" descr="phytoplankton_070305-1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70410" y="3406111"/>
              <a:ext cx="3235390" cy="243898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0" name="TextBox 19"/>
            <p:cNvSpPr txBox="1"/>
            <p:nvPr/>
          </p:nvSpPr>
          <p:spPr>
            <a:xfrm>
              <a:off x="5070410" y="3600773"/>
              <a:ext cx="21408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Phytoplankton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30"/>
          <p:cNvGrpSpPr/>
          <p:nvPr/>
        </p:nvGrpSpPr>
        <p:grpSpPr>
          <a:xfrm>
            <a:off x="1213500" y="2303682"/>
            <a:ext cx="2139300" cy="1536015"/>
            <a:chOff x="1607270" y="4136562"/>
            <a:chExt cx="2566416" cy="1890441"/>
          </a:xfrm>
        </p:grpSpPr>
        <p:pic>
          <p:nvPicPr>
            <p:cNvPr id="32" name="Picture 31" descr="grilling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07270" y="4136562"/>
              <a:ext cx="2566416" cy="189044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3" name="TextBox 32"/>
            <p:cNvSpPr txBox="1"/>
            <p:nvPr/>
          </p:nvSpPr>
          <p:spPr>
            <a:xfrm>
              <a:off x="1676400" y="4778527"/>
              <a:ext cx="2050330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Meat cooking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4" name="Picture 33" descr="405-traffic-los-angeles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72164" y="4114800"/>
            <a:ext cx="2353321" cy="2627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6705600" y="4796135"/>
            <a:ext cx="2299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Automobiles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15" name="Group 39"/>
          <p:cNvGrpSpPr/>
          <p:nvPr/>
        </p:nvGrpSpPr>
        <p:grpSpPr>
          <a:xfrm>
            <a:off x="524971" y="4613335"/>
            <a:ext cx="1950090" cy="2092265"/>
            <a:chOff x="524971" y="4613335"/>
            <a:chExt cx="1950090" cy="2092265"/>
          </a:xfrm>
        </p:grpSpPr>
        <p:pic>
          <p:nvPicPr>
            <p:cNvPr id="36" name="Picture 35" descr="pellet-stove.jpg"/>
            <p:cNvPicPr>
              <a:picLocks noChangeAspect="1"/>
            </p:cNvPicPr>
            <p:nvPr/>
          </p:nvPicPr>
          <p:blipFill>
            <a:blip r:embed="rId12"/>
            <a:srcRect l="29487" r="10912"/>
            <a:stretch>
              <a:fillRect/>
            </a:stretch>
          </p:blipFill>
          <p:spPr>
            <a:xfrm>
              <a:off x="524971" y="4613335"/>
              <a:ext cx="1913429" cy="209226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7" name="TextBox 36"/>
            <p:cNvSpPr txBox="1"/>
            <p:nvPr/>
          </p:nvSpPr>
          <p:spPr>
            <a:xfrm>
              <a:off x="903980" y="5710535"/>
              <a:ext cx="15710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Heating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40"/>
          <p:cNvGrpSpPr/>
          <p:nvPr/>
        </p:nvGrpSpPr>
        <p:grpSpPr>
          <a:xfrm>
            <a:off x="4124325" y="5470012"/>
            <a:ext cx="3142510" cy="1272663"/>
            <a:chOff x="4124325" y="5470012"/>
            <a:chExt cx="3142510" cy="1272663"/>
          </a:xfrm>
        </p:grpSpPr>
        <p:pic>
          <p:nvPicPr>
            <p:cNvPr id="38" name="Picture 37" descr="image.jp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124325" y="5470012"/>
              <a:ext cx="2676525" cy="12726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9" name="TextBox 38"/>
            <p:cNvSpPr txBox="1"/>
            <p:nvPr/>
          </p:nvSpPr>
          <p:spPr>
            <a:xfrm>
              <a:off x="4191000" y="6243935"/>
              <a:ext cx="30758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Agricultural fires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981200" y="2303682"/>
            <a:ext cx="5410200" cy="3200877"/>
          </a:xfrm>
          <a:prstGeom prst="rect">
            <a:avLst/>
          </a:prstGeom>
          <a:solidFill>
            <a:schemeClr val="accent1"/>
          </a:solidFill>
          <a:ln w="66675" cap="flat" cmpd="sng" algn="ctr">
            <a:solidFill>
              <a:srgbClr val="17306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17306C"/>
                </a:solidFill>
              </a:rPr>
              <a:t>Primary particles </a:t>
            </a:r>
            <a:r>
              <a:rPr lang="en-US" dirty="0" smtClean="0"/>
              <a:t>are </a:t>
            </a:r>
            <a:r>
              <a:rPr lang="en-US" u="sng" dirty="0" smtClean="0"/>
              <a:t>emitted as liquids or solids </a:t>
            </a:r>
            <a:r>
              <a:rPr lang="en-US" dirty="0" smtClean="0"/>
              <a:t>to the atmosphere.</a:t>
            </a:r>
          </a:p>
          <a:p>
            <a:endParaRPr lang="en-US" dirty="0" smtClean="0"/>
          </a:p>
          <a:p>
            <a:r>
              <a:rPr lang="en-US" sz="2000" b="1" dirty="0" smtClean="0">
                <a:solidFill>
                  <a:srgbClr val="17306C"/>
                </a:solidFill>
              </a:rPr>
              <a:t>Secondary particles </a:t>
            </a:r>
            <a:r>
              <a:rPr lang="en-US" dirty="0" smtClean="0"/>
              <a:t>are </a:t>
            </a:r>
            <a:r>
              <a:rPr lang="en-US" u="sng" dirty="0" smtClean="0"/>
              <a:t>emitted as gas phase </a:t>
            </a:r>
            <a:r>
              <a:rPr lang="en-US" dirty="0" smtClean="0"/>
              <a:t>components and later condense to form particles.</a:t>
            </a:r>
          </a:p>
          <a:p>
            <a:endParaRPr lang="en-US" dirty="0" smtClean="0"/>
          </a:p>
          <a:p>
            <a:r>
              <a:rPr lang="en-US" dirty="0" smtClean="0"/>
              <a:t>Primary particles that are transported in the atmosphere can </a:t>
            </a:r>
            <a:r>
              <a:rPr lang="en-US" u="sng" dirty="0" smtClean="0"/>
              <a:t>accumulate mass </a:t>
            </a:r>
            <a:r>
              <a:rPr lang="en-US" dirty="0" smtClean="0"/>
              <a:t>from secondary components.</a:t>
            </a:r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21" name="Group 48"/>
          <p:cNvGrpSpPr/>
          <p:nvPr/>
        </p:nvGrpSpPr>
        <p:grpSpPr>
          <a:xfrm>
            <a:off x="3810000" y="4876800"/>
            <a:ext cx="1676400" cy="540399"/>
            <a:chOff x="3810000" y="4876800"/>
            <a:chExt cx="1676400" cy="540399"/>
          </a:xfrm>
        </p:grpSpPr>
        <p:sp>
          <p:nvSpPr>
            <p:cNvPr id="42" name="Oval 41"/>
            <p:cNvSpPr/>
            <p:nvPr/>
          </p:nvSpPr>
          <p:spPr bwMode="auto">
            <a:xfrm>
              <a:off x="3810000" y="4998203"/>
              <a:ext cx="314325" cy="297592"/>
            </a:xfrm>
            <a:prstGeom prst="ellipse">
              <a:avLst/>
            </a:prstGeom>
            <a:solidFill>
              <a:schemeClr val="accent4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96" charset="-128"/>
                <a:cs typeface="ＭＳ Ｐゴシック" pitchFamily="96" charset="-128"/>
              </a:endParaRPr>
            </a:p>
          </p:txBody>
        </p:sp>
        <p:grpSp>
          <p:nvGrpSpPr>
            <p:cNvPr id="22" name="Group 45"/>
            <p:cNvGrpSpPr/>
            <p:nvPr/>
          </p:nvGrpSpPr>
          <p:grpSpPr>
            <a:xfrm>
              <a:off x="4953000" y="4876800"/>
              <a:ext cx="533400" cy="540399"/>
              <a:chOff x="4953000" y="4876800"/>
              <a:chExt cx="533400" cy="540399"/>
            </a:xfrm>
          </p:grpSpPr>
          <p:sp>
            <p:nvSpPr>
              <p:cNvPr id="45" name="Oval 44"/>
              <p:cNvSpPr/>
              <p:nvPr/>
            </p:nvSpPr>
            <p:spPr bwMode="auto">
              <a:xfrm>
                <a:off x="4953000" y="4876800"/>
                <a:ext cx="533400" cy="540399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96" charset="-128"/>
                  <a:cs typeface="ＭＳ Ｐゴシック" pitchFamily="96" charset="-128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 bwMode="auto">
              <a:xfrm>
                <a:off x="5062538" y="4998203"/>
                <a:ext cx="314325" cy="297592"/>
              </a:xfrm>
              <a:prstGeom prst="ellipse">
                <a:avLst/>
              </a:prstGeom>
              <a:solidFill>
                <a:schemeClr val="accent4"/>
              </a:solidFill>
              <a:ln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96" charset="-128"/>
                  <a:cs typeface="ＭＳ Ｐゴシック" pitchFamily="96" charset="-128"/>
                </a:endParaRPr>
              </a:p>
            </p:txBody>
          </p:sp>
        </p:grpSp>
        <p:cxnSp>
          <p:nvCxnSpPr>
            <p:cNvPr id="48" name="Straight Arrow Connector 47"/>
            <p:cNvCxnSpPr/>
            <p:nvPr/>
          </p:nvCxnSpPr>
          <p:spPr bwMode="auto">
            <a:xfrm>
              <a:off x="4239365" y="5109865"/>
              <a:ext cx="637435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Aerosols and Uncertainty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105" y="1417638"/>
            <a:ext cx="7011790" cy="5160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are measurements made? And how?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4237A-5C25-D843-9615-776D68D8CE0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 descr="dsc_44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81200"/>
            <a:ext cx="3124200" cy="4698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images-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676400"/>
            <a:ext cx="3021203" cy="4033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081030_060751.jpg"/>
          <p:cNvPicPr>
            <a:picLocks noChangeAspect="1"/>
          </p:cNvPicPr>
          <p:nvPr/>
        </p:nvPicPr>
        <p:blipFill>
          <a:blip r:embed="rId4"/>
          <a:srcRect l="27586" t="22483"/>
          <a:stretch>
            <a:fillRect/>
          </a:stretch>
        </p:blipFill>
        <p:spPr>
          <a:xfrm>
            <a:off x="2743200" y="4351507"/>
            <a:ext cx="3200400" cy="2277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IMG_074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1041400"/>
            <a:ext cx="2114550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2775" y="4038600"/>
            <a:ext cx="1905000" cy="2590800"/>
          </a:xfrm>
          <a:prstGeom prst="rect">
            <a:avLst/>
          </a:prstGeom>
          <a:ln w="889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1" name="Picture 6" descr="RonBrown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45387" y="5709861"/>
            <a:ext cx="2283001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7400" y="1473200"/>
            <a:ext cx="3403600" cy="2387600"/>
          </a:xfrm>
          <a:prstGeom prst="rect">
            <a:avLst/>
          </a:prstGeom>
          <a:ln w="889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500" dirty="0" smtClean="0"/>
              <a:t>One of the most important atmospheric measurements of our time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2895600"/>
            <a:ext cx="57150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00200"/>
            <a:ext cx="2819400" cy="18933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18268" y="1295400"/>
            <a:ext cx="2468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Charles David Keeling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" y="1066800"/>
            <a:ext cx="4902200" cy="33545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00" y="139700"/>
            <a:ext cx="7721600" cy="657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California’s dry winter –</a:t>
            </a:r>
            <a:r>
              <a:rPr lang="en-US" dirty="0" smtClean="0"/>
              <a:t> need a silver </a:t>
            </a:r>
            <a:r>
              <a:rPr lang="en-US" dirty="0" smtClean="0"/>
              <a:t>bullet?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600200"/>
            <a:ext cx="8178800" cy="491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00200"/>
            <a:ext cx="4089400" cy="3073400"/>
          </a:xfrm>
          <a:prstGeom prst="rect">
            <a:avLst/>
          </a:prstGeom>
          <a:ln w="635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TextBox 4"/>
          <p:cNvSpPr txBox="1"/>
          <p:nvPr/>
        </p:nvSpPr>
        <p:spPr>
          <a:xfrm>
            <a:off x="228600" y="1232972"/>
            <a:ext cx="2122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Calnex</a:t>
            </a:r>
            <a:r>
              <a:rPr lang="en-US" dirty="0" smtClean="0"/>
              <a:t> Field Study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800" y="1602304"/>
            <a:ext cx="3302000" cy="2463800"/>
          </a:xfrm>
          <a:prstGeom prst="rect">
            <a:avLst/>
          </a:prstGeom>
          <a:ln w="635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TextBox 7"/>
          <p:cNvSpPr txBox="1"/>
          <p:nvPr/>
        </p:nvSpPr>
        <p:spPr>
          <a:xfrm>
            <a:off x="5715000" y="1720334"/>
            <a:ext cx="257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MILAGRO, Mexico City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200" y="2930783"/>
            <a:ext cx="4640637" cy="3485634"/>
          </a:xfrm>
          <a:prstGeom prst="rect">
            <a:avLst/>
          </a:prstGeom>
          <a:ln w="635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" name="TextBox 9"/>
          <p:cNvSpPr txBox="1"/>
          <p:nvPr/>
        </p:nvSpPr>
        <p:spPr>
          <a:xfrm>
            <a:off x="4738076" y="6488668"/>
            <a:ext cx="4405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Inside a C-130 airplane during MILAGRO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423" y="4066104"/>
            <a:ext cx="4212653" cy="2743200"/>
          </a:xfrm>
          <a:prstGeom prst="rect">
            <a:avLst/>
          </a:prstGeom>
          <a:ln w="635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Fresno 2015 Smog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417638"/>
            <a:ext cx="4882896" cy="3662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2057423"/>
            <a:ext cx="3429026" cy="457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990600" y="5295166"/>
            <a:ext cx="419709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Looking for “brown carbon” during wood burning season.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6553200" cy="1143000"/>
          </a:xfrm>
        </p:spPr>
        <p:txBody>
          <a:bodyPr>
            <a:noAutofit/>
          </a:bodyPr>
          <a:lstStyle/>
          <a:p>
            <a:r>
              <a:rPr lang="en-US" sz="3000" dirty="0" smtClean="0"/>
              <a:t>VAMOS Ocean-Cloud-Atmosphere Land-Study Regional Experiment (VOCALS-</a:t>
            </a:r>
            <a:r>
              <a:rPr lang="en-US" sz="3000" dirty="0" err="1" smtClean="0"/>
              <a:t>REx</a:t>
            </a:r>
            <a:r>
              <a:rPr lang="en-US" sz="3000" dirty="0" smtClean="0"/>
              <a:t>)</a:t>
            </a: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4237A-5C25-D843-9615-776D68D8CE0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752600"/>
            <a:ext cx="3657790" cy="28457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6200" y="6504801"/>
            <a:ext cx="2557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Wood et al., 2007 Program Summary</a:t>
            </a:r>
            <a:endParaRPr lang="en-US" sz="1200" dirty="0"/>
          </a:p>
        </p:txBody>
      </p:sp>
      <p:pic>
        <p:nvPicPr>
          <p:cNvPr id="12" name="Picture 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4063566"/>
            <a:ext cx="2895600" cy="24412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IMG_087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1600200"/>
            <a:ext cx="3505200" cy="2628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081016_120840.jpg"/>
          <p:cNvPicPr>
            <a:picLocks noChangeAspect="1"/>
          </p:cNvPicPr>
          <p:nvPr/>
        </p:nvPicPr>
        <p:blipFill>
          <a:blip r:embed="rId6"/>
          <a:srcRect t="18126"/>
          <a:stretch>
            <a:fillRect/>
          </a:stretch>
        </p:blipFill>
        <p:spPr>
          <a:xfrm>
            <a:off x="3665923" y="3581400"/>
            <a:ext cx="2269354" cy="2794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P1000719.JPG"/>
          <p:cNvPicPr>
            <a:picLocks noChangeAspect="1"/>
          </p:cNvPicPr>
          <p:nvPr/>
        </p:nvPicPr>
        <p:blipFill>
          <a:blip r:embed="rId7"/>
          <a:srcRect t="30000"/>
          <a:stretch>
            <a:fillRect/>
          </a:stretch>
        </p:blipFill>
        <p:spPr>
          <a:xfrm>
            <a:off x="4800600" y="5105400"/>
            <a:ext cx="3048000" cy="16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IMG_086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5150" y="3581400"/>
            <a:ext cx="154305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6" descr="RonBrown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53200" y="381000"/>
            <a:ext cx="2283001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92180" y="2222718"/>
            <a:ext cx="83756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Particles enriched in Ca (relative to sea water) have been attributed to </a:t>
            </a:r>
            <a:r>
              <a:rPr lang="en-US" sz="1600" b="1" dirty="0" err="1" smtClean="0"/>
              <a:t>coccolithophores</a:t>
            </a:r>
            <a:r>
              <a:rPr lang="en-US" sz="1600" b="1" dirty="0" smtClean="0"/>
              <a:t> </a:t>
            </a:r>
            <a:r>
              <a:rPr lang="en-US" sz="1600" dirty="0" smtClean="0"/>
              <a:t>[</a:t>
            </a:r>
            <a:r>
              <a:rPr lang="en-US" sz="1600" dirty="0" err="1" smtClean="0"/>
              <a:t>Sievering</a:t>
            </a:r>
            <a:r>
              <a:rPr lang="en-US" sz="1600" dirty="0" smtClean="0"/>
              <a:t> et al., 2004].</a:t>
            </a:r>
            <a:endParaRPr lang="en-US" sz="1600" b="1" dirty="0" smtClean="0"/>
          </a:p>
          <a:p>
            <a:pPr>
              <a:buFont typeface="Arial"/>
              <a:buChar char="•"/>
            </a:pPr>
            <a:r>
              <a:rPr lang="en-US" sz="1600" b="1" dirty="0" smtClean="0"/>
              <a:t> </a:t>
            </a:r>
            <a:r>
              <a:rPr lang="en-US" sz="1600" dirty="0" smtClean="0"/>
              <a:t>Other types of phytoplankton (diatoms) have been observed in aerosol samples [</a:t>
            </a:r>
            <a:r>
              <a:rPr lang="en-US" sz="1600" dirty="0" err="1" smtClean="0"/>
              <a:t>Leck</a:t>
            </a:r>
            <a:r>
              <a:rPr lang="en-US" sz="1600" dirty="0" smtClean="0"/>
              <a:t> and </a:t>
            </a:r>
            <a:r>
              <a:rPr lang="en-US" sz="1600" dirty="0" err="1" smtClean="0"/>
              <a:t>Bigg</a:t>
            </a:r>
            <a:r>
              <a:rPr lang="en-US" sz="1600" dirty="0" smtClean="0"/>
              <a:t>, 1999;2005].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 </a:t>
            </a:r>
            <a:r>
              <a:rPr lang="en-US" sz="1600" dirty="0" err="1" smtClean="0"/>
              <a:t>Coccolithophores</a:t>
            </a:r>
            <a:r>
              <a:rPr lang="en-US" sz="1600" dirty="0" smtClean="0"/>
              <a:t> produce long-chain hydrocarbons called 	</a:t>
            </a:r>
            <a:r>
              <a:rPr lang="en-US" sz="1600" b="1" dirty="0" err="1" smtClean="0"/>
              <a:t>alkenones</a:t>
            </a:r>
            <a:r>
              <a:rPr lang="en-US" sz="1600" dirty="0" smtClean="0"/>
              <a:t>, containing many repeating units of -CH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.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Previously unknown to exist in the atmosphere at 200 nm (thought to be confined to sizes larger than 1 micrometer.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500" dirty="0" smtClean="0"/>
              <a:t>Calcareous Phytoplankton Fragments:</a:t>
            </a:r>
            <a:br>
              <a:rPr lang="en-US" sz="3500" dirty="0" smtClean="0"/>
            </a:br>
            <a:r>
              <a:rPr lang="en-US" sz="3500" dirty="0" smtClean="0"/>
              <a:t>Phytoplankton in the air?</a:t>
            </a:r>
            <a:endParaRPr lang="en-US" sz="3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4237A-5C25-D843-9615-776D68D8CE0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 descr="coccolithopho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590" y="4216107"/>
            <a:ext cx="2689970" cy="2272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543800" y="4267200"/>
            <a:ext cx="144142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Emiliania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huxleyi</a:t>
            </a:r>
            <a:endParaRPr lang="en-US" sz="1200" b="1" dirty="0"/>
          </a:p>
        </p:txBody>
      </p:sp>
      <p:pic>
        <p:nvPicPr>
          <p:cNvPr id="9" name="Picture 8" descr="alkenon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4629150"/>
            <a:ext cx="4752975" cy="1238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832372" y="586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648200" y="4583668"/>
            <a:ext cx="1205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Alkenones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6553200"/>
            <a:ext cx="20997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Hawkins and Russell, 2010b</a:t>
            </a:r>
            <a:endParaRPr lang="en-US" sz="1200" dirty="0"/>
          </a:p>
        </p:txBody>
      </p:sp>
      <p:grpSp>
        <p:nvGrpSpPr>
          <p:cNvPr id="3" name="Group 13"/>
          <p:cNvGrpSpPr/>
          <p:nvPr/>
        </p:nvGrpSpPr>
        <p:grpSpPr>
          <a:xfrm>
            <a:off x="2017038" y="1073944"/>
            <a:ext cx="5559028" cy="5479256"/>
            <a:chOff x="1752600" y="1009412"/>
            <a:chExt cx="5559028" cy="5479256"/>
          </a:xfrm>
        </p:grpSpPr>
        <p:pic>
          <p:nvPicPr>
            <p:cNvPr id="10" name="Picture 9" descr="CoccoSatellite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32372" y="1009412"/>
              <a:ext cx="5479256" cy="547925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1" name="TextBox 10"/>
            <p:cNvSpPr txBox="1"/>
            <p:nvPr/>
          </p:nvSpPr>
          <p:spPr>
            <a:xfrm>
              <a:off x="1835341" y="1009412"/>
              <a:ext cx="51780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Barents Sea on 1 August 2007: bloom covering approximately 150,000 km</a:t>
              </a:r>
              <a:r>
                <a:rPr lang="en-US" baseline="30000" dirty="0" smtClean="0"/>
                <a:t>2</a:t>
              </a:r>
              <a:r>
                <a:rPr lang="en-US" dirty="0" smtClean="0"/>
                <a:t>. 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0800000" flipV="1">
              <a:off x="1752600" y="5562600"/>
              <a:ext cx="30479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Image courtesy of NASA Earth Observatory from the Moderate Resolution Imaging Spectrometer (MODIS) on NASA's Terra satellite</a:t>
              </a:r>
              <a:endParaRPr lang="en-US" sz="1200" dirty="0"/>
            </a:p>
          </p:txBody>
        </p:sp>
      </p:grpSp>
      <p:pic>
        <p:nvPicPr>
          <p:cNvPr id="15" name="Picture 14" descr="978142921815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180" y="4629150"/>
            <a:ext cx="1257300" cy="1485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MAGIC: Using cargo ships for atmospheric research</a:t>
            </a:r>
            <a:endParaRPr lang="en-US" dirty="0"/>
          </a:p>
        </p:txBody>
      </p:sp>
      <p:pic>
        <p:nvPicPr>
          <p:cNvPr id="6" name="Content Placeholder 5" descr="Screen shot 2014-02-24 at 2.01.59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2532" r="-12532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838200" y="6211669"/>
            <a:ext cx="7754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Gathering cloud data from Long Beach to Hawaii, marine stratocumulus </a:t>
            </a:r>
            <a:r>
              <a:rPr lang="en-US" dirty="0" smtClean="0"/>
              <a:t>to tropical cumulus.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Satellite measurements: </a:t>
            </a:r>
            <a:br>
              <a:rPr lang="en-US" dirty="0" smtClean="0"/>
            </a:br>
            <a:r>
              <a:rPr lang="en-US" dirty="0" smtClean="0"/>
              <a:t>NASA’s A-Train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1066800"/>
            <a:ext cx="4343400" cy="4525963"/>
          </a:xfrm>
        </p:spPr>
        <p:txBody>
          <a:bodyPr>
            <a:normAutofit/>
          </a:bodyPr>
          <a:lstStyle/>
          <a:p>
            <a:r>
              <a:rPr lang="en-US" sz="2500" dirty="0" smtClean="0"/>
              <a:t>Crosses the equator around 1:30 pm daily.</a:t>
            </a:r>
          </a:p>
          <a:p>
            <a:r>
              <a:rPr lang="en-US" sz="2500" dirty="0" smtClean="0"/>
              <a:t>Measures water vapor, temperature, rainfall, clouds, aerosols, greenhouse gases and more.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6" y="1104900"/>
            <a:ext cx="4789834" cy="3238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1" y="4343400"/>
            <a:ext cx="7391399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Questions only satellites can answer</a:t>
            </a:r>
          </a:p>
          <a:p>
            <a:r>
              <a:rPr lang="en-US" dirty="0" smtClean="0"/>
              <a:t>What is the overall affect of aerosols and clouds on climate? </a:t>
            </a:r>
          </a:p>
          <a:p>
            <a:r>
              <a:rPr lang="en-US" dirty="0" smtClean="0"/>
              <a:t>How much carbon is absorbed by forests? </a:t>
            </a:r>
          </a:p>
          <a:p>
            <a:r>
              <a:rPr lang="en-US" dirty="0" smtClean="0"/>
              <a:t>How will the monsoon cycle react to a warming world? </a:t>
            </a:r>
          </a:p>
          <a:p>
            <a:r>
              <a:rPr lang="en-US" dirty="0" smtClean="0"/>
              <a:t>To what extent will a changing climate change the size and strength of hurricanes? </a:t>
            </a:r>
          </a:p>
          <a:p>
            <a:r>
              <a:rPr lang="en-US" dirty="0" smtClean="0"/>
              <a:t>And what feedback cycles will encourage or discourage climate change?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Particle concentration by satellite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3276085" cy="4525963"/>
          </a:xfrm>
        </p:spPr>
        <p:txBody>
          <a:bodyPr/>
          <a:lstStyle/>
          <a:p>
            <a:r>
              <a:rPr lang="en-US" dirty="0" smtClean="0"/>
              <a:t>AOD is aerosol optical depth</a:t>
            </a:r>
          </a:p>
          <a:p>
            <a:r>
              <a:rPr lang="en-US" dirty="0" smtClean="0"/>
              <a:t>Parameterized by ground measurements</a:t>
            </a:r>
          </a:p>
          <a:p>
            <a:r>
              <a:rPr lang="en-US" dirty="0" smtClean="0"/>
              <a:t>Clouds interfere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685" y="914400"/>
            <a:ext cx="5182115" cy="581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can satellite </a:t>
            </a:r>
            <a:r>
              <a:rPr lang="en-US" dirty="0" err="1" smtClean="0"/>
              <a:t>spectrophotometry</a:t>
            </a:r>
            <a:r>
              <a:rPr lang="en-US" dirty="0" smtClean="0"/>
              <a:t>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00200"/>
            <a:ext cx="7620000" cy="5080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rot="5400000">
            <a:off x="2971800" y="3886200"/>
            <a:ext cx="19050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759625" y="2895600"/>
            <a:ext cx="710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HMC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1981200"/>
            <a:ext cx="2921425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</a:t>
            </a:r>
            <a:r>
              <a:rPr lang="en-US" baseline="-25000" dirty="0" smtClean="0"/>
              <a:t>2</a:t>
            </a:r>
            <a:r>
              <a:rPr lang="en-US" dirty="0" smtClean="0"/>
              <a:t> is a tracer of fossil fuel combustion-related pollution.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Role of </a:t>
            </a:r>
            <a:r>
              <a:rPr lang="en-US" dirty="0" err="1" smtClean="0"/>
              <a:t>NO</a:t>
            </a:r>
            <a:r>
              <a:rPr lang="en-US" baseline="-25000" dirty="0" err="1" smtClean="0"/>
              <a:t>x</a:t>
            </a:r>
            <a:r>
              <a:rPr lang="en-US" dirty="0" smtClean="0"/>
              <a:t> in photochemical smog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5400"/>
            <a:ext cx="7924800" cy="4976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78298" y="6530619"/>
            <a:ext cx="2365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credit: </a:t>
            </a:r>
            <a:r>
              <a:rPr lang="en-US" sz="1200" dirty="0" err="1" smtClean="0"/>
              <a:t>www.ems.psu.edu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great place to know about: NCAR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hlinkClick r:id="rId2"/>
              </a:rPr>
              <a:t>Models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3"/>
              </a:rPr>
              <a:t>Measurements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4"/>
              </a:rPr>
              <a:t>Black carbon and sea ice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750" y="2286000"/>
            <a:ext cx="5016500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Ice cloud nucleation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46667"/>
          <a:stretch>
            <a:fillRect/>
          </a:stretch>
        </p:blipFill>
        <p:spPr>
          <a:xfrm>
            <a:off x="38100" y="838200"/>
            <a:ext cx="9105900" cy="5827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might rockets add?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Climate model “ground-</a:t>
            </a:r>
            <a:r>
              <a:rPr lang="en-US" dirty="0" err="1" smtClean="0"/>
              <a:t>truthing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Repeatable, local measurements</a:t>
            </a:r>
          </a:p>
          <a:p>
            <a:r>
              <a:rPr lang="en-US" dirty="0" smtClean="0"/>
              <a:t>Very high altitude studies (not yours), most useful above altitude for balloons (40 km) and below satellites (recall collaboration!).</a:t>
            </a:r>
          </a:p>
          <a:p>
            <a:r>
              <a:rPr lang="en-US" dirty="0" smtClean="0"/>
              <a:t>Lower cost than a fully instrumented aircraft </a:t>
            </a:r>
          </a:p>
          <a:p>
            <a:r>
              <a:rPr lang="en-US" dirty="0" smtClean="0"/>
              <a:t>Can be launched from remote locations (ships etc). </a:t>
            </a:r>
          </a:p>
          <a:p>
            <a:r>
              <a:rPr lang="en-US" dirty="0" smtClean="0"/>
              <a:t>Vertical profiles help meteorologists understand weather</a:t>
            </a:r>
          </a:p>
          <a:p>
            <a:r>
              <a:rPr lang="en-US" dirty="0" smtClean="0"/>
              <a:t>Complement ground-based measurements</a:t>
            </a:r>
          </a:p>
          <a:p>
            <a:r>
              <a:rPr lang="en-US" dirty="0" smtClean="0"/>
              <a:t>Can be launched at short notice of phenomena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you might find interesting to measure by rocket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Temperature, pressure, light intensity, relative humidity, and average wind speed. </a:t>
            </a:r>
          </a:p>
          <a:p>
            <a:r>
              <a:rPr lang="en-US" dirty="0" smtClean="0"/>
              <a:t>Trace gas (e.g. CO) concentration and </a:t>
            </a:r>
            <a:r>
              <a:rPr lang="en-US" dirty="0" smtClean="0">
                <a:solidFill>
                  <a:srgbClr val="000000"/>
                </a:solidFill>
              </a:rPr>
              <a:t>particulate concentration.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</a:t>
            </a:r>
            <a:r>
              <a:rPr lang="en-US" baseline="-25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, which should be elevated below the inversion layer</a:t>
            </a:r>
          </a:p>
          <a:p>
            <a:pPr>
              <a:buNone/>
            </a:pPr>
            <a:endParaRPr lang="en-US" dirty="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cool about CO?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Major sources are anthropogenic (combustion) and photochemical processing of other pollutants</a:t>
            </a:r>
          </a:p>
          <a:p>
            <a:r>
              <a:rPr lang="en-US" dirty="0" smtClean="0"/>
              <a:t>60 day life time</a:t>
            </a:r>
          </a:p>
          <a:p>
            <a:r>
              <a:rPr lang="en-US" dirty="0" smtClean="0"/>
              <a:t>About 1000 </a:t>
            </a:r>
            <a:r>
              <a:rPr lang="en-US" dirty="0" err="1" smtClean="0"/>
              <a:t>Tg</a:t>
            </a:r>
            <a:r>
              <a:rPr lang="en-US" dirty="0" smtClean="0"/>
              <a:t> C per year from human sources (compare to 150 </a:t>
            </a:r>
            <a:r>
              <a:rPr lang="en-US" dirty="0" err="1" smtClean="0"/>
              <a:t>Tg</a:t>
            </a:r>
            <a:r>
              <a:rPr lang="en-US" dirty="0" smtClean="0"/>
              <a:t> C per year natural)</a:t>
            </a:r>
          </a:p>
          <a:p>
            <a:r>
              <a:rPr lang="en-US" dirty="0" smtClean="0"/>
              <a:t>It makes a great tracer for anthropogenic activity (people normalize their measurements to CO to account for dilution)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00800"/>
            <a:ext cx="480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http://www.esrl.noaa.gov/csd/projects/itct/2k2/data/images/altco.png</a:t>
            </a:r>
            <a:endParaRPr lang="en-US" sz="1200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417638"/>
            <a:ext cx="4546600" cy="5219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Profiles are telling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225550"/>
            <a:ext cx="9029700" cy="4406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756831"/>
            <a:ext cx="5813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Potential temperature, vertical velocity, and wind speed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layers in vertical profiles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231900"/>
            <a:ext cx="8940800" cy="4394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791200"/>
            <a:ext cx="6009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Ozone, water vapor mixing ratio, and liquid water content 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Coupling rockets with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" y="1417638"/>
            <a:ext cx="8293100" cy="513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NOAA’s HYSPLIT Model</a:t>
            </a:r>
            <a:endParaRPr lang="en-US" dirty="0"/>
          </a:p>
        </p:txBody>
      </p:sp>
      <p:pic>
        <p:nvPicPr>
          <p:cNvPr id="5" name="Content Placeholder 4" descr="HYSPLITexampl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447" r="-17447"/>
          <a:stretch>
            <a:fillRect/>
          </a:stretch>
        </p:blipFill>
        <p:spPr>
          <a:xfrm>
            <a:off x="-374771" y="1219200"/>
            <a:ext cx="9975971" cy="5486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NOAA’s HYSPLIT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287962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 smtClean="0"/>
              <a:t>Instructions: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Go to </a:t>
            </a:r>
            <a:r>
              <a:rPr lang="en-US" dirty="0" smtClean="0">
                <a:hlinkClick r:id="rId2"/>
              </a:rPr>
              <a:t>http://ready.arl.noaa.gov/HYSPLIT_traj.php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Select </a:t>
            </a:r>
            <a:r>
              <a:rPr lang="en-US" b="1" dirty="0" smtClean="0">
                <a:hlinkClick r:id="rId3"/>
              </a:rPr>
              <a:t>Compute </a:t>
            </a:r>
            <a:r>
              <a:rPr lang="en-US" b="1" i="1" dirty="0" smtClean="0">
                <a:hlinkClick r:id="rId3"/>
              </a:rPr>
              <a:t>archive</a:t>
            </a:r>
            <a:r>
              <a:rPr lang="en-US" b="1" dirty="0" smtClean="0">
                <a:hlinkClick r:id="rId3"/>
              </a:rPr>
              <a:t> trajectories</a:t>
            </a: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Leave “Number of locations” at 1, and use the normal type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Select the EDAS 40km 2004-present meteorological data set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Select your location one of three ways (today I picked Lat/Lon for Claremont, 34.0967°N and 117.7189°W, use negative for west))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Depending on how far back you want your trajectory to start, pick the date (I’m using ‘current15days’ here).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Select “backward” as the direction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Pick the time your rocket was sampling, in UTC time.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Select the run time (how far back in time you want to model).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Pick your desired altitude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Pick your plot style and features and output data type (Google Earth is possible)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Request trajectory, and wait!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Beijing smog problem – exacerbated by stagnant air and shallow boundary 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/>
          <a:lstStyle/>
          <a:p>
            <a:r>
              <a:rPr lang="en-US" dirty="0" smtClean="0"/>
              <a:t>http://www.cnn.com/2013/01/14/world/asia/china-smog-</a:t>
            </a:r>
            <a:r>
              <a:rPr lang="en-US" dirty="0" smtClean="0">
                <a:hlinkClick r:id="rId2"/>
              </a:rPr>
              <a:t>blanket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Want to do atmospheric research at Mudd?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Engineers make EXCELLENT atmospheric scientists</a:t>
            </a:r>
          </a:p>
          <a:p>
            <a:r>
              <a:rPr lang="en-US" dirty="0" err="1" smtClean="0"/>
              <a:t>Jonpaul</a:t>
            </a:r>
            <a:r>
              <a:rPr lang="en-US" dirty="0" smtClean="0"/>
              <a:t> Littleton – built a fog</a:t>
            </a:r>
            <a:r>
              <a:rPr lang="en-US" dirty="0" smtClean="0"/>
              <a:t> small chamber </a:t>
            </a:r>
            <a:r>
              <a:rPr lang="en-US" dirty="0" smtClean="0"/>
              <a:t>to simulate fog in the Hawkins </a:t>
            </a:r>
            <a:r>
              <a:rPr lang="en-US" dirty="0" smtClean="0"/>
              <a:t>lab</a:t>
            </a:r>
          </a:p>
          <a:p>
            <a:r>
              <a:rPr lang="en-US" dirty="0" smtClean="0"/>
              <a:t>Kaitlin Hansen and Michael </a:t>
            </a:r>
            <a:r>
              <a:rPr lang="en-US" dirty="0" err="1" smtClean="0"/>
              <a:t>Lertvilai</a:t>
            </a:r>
            <a:r>
              <a:rPr lang="en-US" dirty="0" smtClean="0"/>
              <a:t> built our large fog chamber</a:t>
            </a:r>
            <a:endParaRPr lang="en-US" dirty="0" smtClean="0"/>
          </a:p>
          <a:p>
            <a:r>
              <a:rPr lang="en-US" dirty="0" smtClean="0"/>
              <a:t>and automated </a:t>
            </a:r>
            <a:r>
              <a:rPr lang="en-US" dirty="0" smtClean="0"/>
              <a:t>instruments (</a:t>
            </a:r>
            <a:r>
              <a:rPr lang="en-US" dirty="0" err="1" smtClean="0"/>
              <a:t>Labview</a:t>
            </a:r>
            <a:r>
              <a:rPr lang="en-US" dirty="0" smtClean="0"/>
              <a:t>), set up reaction chambers, and </a:t>
            </a:r>
            <a:r>
              <a:rPr lang="en-US" dirty="0" smtClean="0"/>
              <a:t>designed </a:t>
            </a:r>
            <a:r>
              <a:rPr lang="en-US" dirty="0" smtClean="0"/>
              <a:t>collection devices.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09595" y="6216134"/>
            <a:ext cx="607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Email me! </a:t>
            </a:r>
            <a:r>
              <a:rPr lang="en-US" dirty="0" smtClean="0">
                <a:hlinkClick r:id="rId2"/>
              </a:rPr>
              <a:t>Lhawkins@g.hmc.edu</a:t>
            </a:r>
            <a:r>
              <a:rPr lang="en-US" dirty="0" smtClean="0"/>
              <a:t> or come to Jacobs 2313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Concepts in Atmospheric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9154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Atmospheric science across the disciplines</a:t>
            </a:r>
          </a:p>
          <a:p>
            <a:endParaRPr lang="en-US" dirty="0" smtClean="0"/>
          </a:p>
          <a:p>
            <a:r>
              <a:rPr lang="en-US" dirty="0" smtClean="0"/>
              <a:t>Why and how to make atmospheric measurements</a:t>
            </a:r>
          </a:p>
          <a:p>
            <a:endParaRPr lang="en-US" dirty="0" smtClean="0"/>
          </a:p>
          <a:p>
            <a:r>
              <a:rPr lang="en-US" dirty="0" smtClean="0"/>
              <a:t>What you might consider for your rocket</a:t>
            </a:r>
          </a:p>
          <a:p>
            <a:endParaRPr lang="en-US" dirty="0" smtClean="0"/>
          </a:p>
          <a:p>
            <a:r>
              <a:rPr lang="en-US" dirty="0" smtClean="0"/>
              <a:t>Where did the air come from? HYSPLIT back trajectory models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/>
          <p:cNvCxnSpPr/>
          <p:nvPr/>
        </p:nvCxnSpPr>
        <p:spPr>
          <a:xfrm rot="5400000">
            <a:off x="-325715" y="2342081"/>
            <a:ext cx="1338026" cy="2278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Ozone Hole Story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7807" y="1417638"/>
            <a:ext cx="1600993" cy="1384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1973: Molina is a </a:t>
            </a:r>
          </a:p>
          <a:p>
            <a:r>
              <a:rPr lang="en-US" sz="1400" dirty="0" err="1" smtClean="0"/>
              <a:t>Postdoc</a:t>
            </a:r>
            <a:r>
              <a:rPr lang="en-US" sz="1400" dirty="0" smtClean="0"/>
              <a:t> with Roland, hypothesized that CFCs could destroy O</a:t>
            </a:r>
            <a:r>
              <a:rPr lang="en-US" sz="1400" baseline="-25000" dirty="0" smtClean="0"/>
              <a:t>3</a:t>
            </a:r>
            <a:endParaRPr lang="en-US" sz="1400" dirty="0"/>
          </a:p>
        </p:txBody>
      </p:sp>
      <p:cxnSp>
        <p:nvCxnSpPr>
          <p:cNvPr id="6" name="Straight Connector 5"/>
          <p:cNvCxnSpPr/>
          <p:nvPr/>
        </p:nvCxnSpPr>
        <p:spPr>
          <a:xfrm rot="10800000" flipH="1" flipV="1">
            <a:off x="228600" y="3117849"/>
            <a:ext cx="8458200" cy="6351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428" y="1600200"/>
            <a:ext cx="534743" cy="749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7807" y="3722132"/>
            <a:ext cx="1143793" cy="203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1978: Bans on aerosol CFCs but use increased in general, due to skeptics/industry</a:t>
            </a:r>
            <a:endParaRPr lang="en-US" sz="1400" dirty="0"/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459857" y="3267593"/>
            <a:ext cx="604284" cy="3047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61428" y="3505200"/>
            <a:ext cx="1562772" cy="2677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1984: Joseph Farmer and colleagues at British Antarctic Survey measure O</a:t>
            </a:r>
            <a:r>
              <a:rPr lang="en-US" sz="1400" baseline="-25000" dirty="0" smtClean="0"/>
              <a:t>3 </a:t>
            </a:r>
            <a:r>
              <a:rPr lang="en-US" sz="1400" dirty="0" smtClean="0"/>
              <a:t>with a </a:t>
            </a:r>
            <a:r>
              <a:rPr lang="en-US" sz="1400" b="1" dirty="0" smtClean="0"/>
              <a:t>Dobson Spectrophotometer </a:t>
            </a:r>
            <a:r>
              <a:rPr lang="en-US" sz="1400" dirty="0" smtClean="0"/>
              <a:t>and discovered that it was 35% lower than 1960 levels</a:t>
            </a:r>
            <a:endParaRPr lang="en-US" sz="1400" b="1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2702719" y="3310729"/>
            <a:ext cx="387353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33600" y="1417638"/>
            <a:ext cx="1981200" cy="138499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1983-1984: The Total Ozone Monitoring group at NASA notices an increase in “Low Value” flags in October data</a:t>
            </a:r>
            <a:endParaRPr lang="en-US" sz="1400" dirty="0"/>
          </a:p>
        </p:txBody>
      </p:sp>
      <p:cxnSp>
        <p:nvCxnSpPr>
          <p:cNvPr id="13" name="Straight Arrow Connector 12"/>
          <p:cNvCxnSpPr/>
          <p:nvPr/>
        </p:nvCxnSpPr>
        <p:spPr>
          <a:xfrm rot="10800000" flipV="1">
            <a:off x="2096172" y="2802633"/>
            <a:ext cx="799429" cy="3223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124200" y="3426579"/>
            <a:ext cx="1905000" cy="203132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1985: Farmer and NASA publicize results and the term “</a:t>
            </a:r>
            <a:r>
              <a:rPr lang="en-US" sz="1400" b="1" dirty="0" smtClean="0"/>
              <a:t>ozone hole</a:t>
            </a:r>
            <a:r>
              <a:rPr lang="en-US" sz="1400" dirty="0" smtClean="0"/>
              <a:t>” enters existence after satellite measurements reveal the shape and extent of the depletion.</a:t>
            </a:r>
            <a:endParaRPr lang="en-US" sz="1400" dirty="0"/>
          </a:p>
        </p:txBody>
      </p:sp>
      <p:cxnSp>
        <p:nvCxnSpPr>
          <p:cNvPr id="21" name="Straight Arrow Connector 20"/>
          <p:cNvCxnSpPr/>
          <p:nvPr/>
        </p:nvCxnSpPr>
        <p:spPr>
          <a:xfrm rot="10800000" flipV="1">
            <a:off x="3619500" y="2894965"/>
            <a:ext cx="1409700" cy="1514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419600" y="1417638"/>
            <a:ext cx="2057400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1986: Mission to Antarctica in local spring (August) organized by S. Solomon (NOAA)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2260957"/>
            <a:ext cx="2514600" cy="2766060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rot="5400000" flipH="1" flipV="1">
            <a:off x="3236118" y="3310729"/>
            <a:ext cx="387353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0" y="304800"/>
            <a:ext cx="8229600" cy="1143000"/>
          </a:xfrm>
        </p:spPr>
        <p:txBody>
          <a:bodyPr>
            <a:noAutofit/>
          </a:bodyPr>
          <a:lstStyle/>
          <a:p>
            <a:r>
              <a:rPr lang="en-US" sz="3000" dirty="0" smtClean="0"/>
              <a:t>Introduction to Atmospheric Aerosols:</a:t>
            </a:r>
            <a:br>
              <a:rPr lang="en-US" sz="3000" dirty="0" smtClean="0"/>
            </a:br>
            <a:r>
              <a:rPr lang="en-US" sz="3000" b="1" dirty="0" smtClean="0"/>
              <a:t>Organic Components are Substantial</a:t>
            </a:r>
            <a:endParaRPr lang="en-US" sz="3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4237A-5C25-D843-9615-776D68D8CE0B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680222"/>
            <a:ext cx="6629400" cy="37967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4095" y="2020669"/>
            <a:ext cx="7333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Submicron particle composition from an aerosol mass spectrometer: </a:t>
            </a:r>
          </a:p>
          <a:p>
            <a:r>
              <a:rPr lang="en-US" dirty="0" smtClean="0"/>
              <a:t> </a:t>
            </a:r>
            <a:r>
              <a:rPr lang="en-US" b="1" dirty="0" smtClean="0">
                <a:solidFill>
                  <a:srgbClr val="008000"/>
                </a:solidFill>
              </a:rPr>
              <a:t>organic </a:t>
            </a:r>
            <a:r>
              <a:rPr lang="en-US" dirty="0" smtClean="0"/>
              <a:t>and inorganic (</a:t>
            </a:r>
            <a:r>
              <a:rPr lang="en-US" b="1" dirty="0" smtClean="0">
                <a:solidFill>
                  <a:srgbClr val="FF0000"/>
                </a:solidFill>
              </a:rPr>
              <a:t>sulfate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rgbClr val="0000FF"/>
                </a:solidFill>
              </a:rPr>
              <a:t>nitrate</a:t>
            </a:r>
            <a:r>
              <a:rPr lang="en-US" dirty="0" smtClean="0"/>
              <a:t>, and </a:t>
            </a:r>
            <a:r>
              <a:rPr lang="en-US" b="1" dirty="0" smtClean="0">
                <a:solidFill>
                  <a:srgbClr val="FF6600"/>
                </a:solidFill>
              </a:rPr>
              <a:t>ammonium</a:t>
            </a:r>
            <a:r>
              <a:rPr lang="en-US" dirty="0" smtClean="0"/>
              <a:t>)</a:t>
            </a:r>
            <a:r>
              <a:rPr lang="en-US" b="1" dirty="0" smtClean="0"/>
              <a:t> </a:t>
            </a:r>
            <a:r>
              <a:rPr lang="en-US" dirty="0" smtClean="0"/>
              <a:t>components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53200"/>
            <a:ext cx="2574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Figure from Zhang et al., 2007 GRL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20762"/>
            <a:ext cx="4073894" cy="35814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657600" y="1489630"/>
            <a:ext cx="2119745" cy="2743200"/>
            <a:chOff x="3242621" y="3154362"/>
            <a:chExt cx="2119745" cy="2743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2621" y="3154362"/>
              <a:ext cx="2119745" cy="27432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3439124" y="3493000"/>
              <a:ext cx="9799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Physics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301" y="1020762"/>
            <a:ext cx="3880197" cy="168297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773084" y="3374270"/>
            <a:ext cx="3159494" cy="2995668"/>
            <a:chOff x="5984506" y="3862332"/>
            <a:chExt cx="3159494" cy="299566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84506" y="3862332"/>
              <a:ext cx="3159494" cy="29956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7696200" y="6172200"/>
              <a:ext cx="11981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Computer</a:t>
              </a:r>
            </a:p>
            <a:p>
              <a:r>
                <a:rPr lang="en-US" dirty="0" smtClean="0"/>
                <a:t>Science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8915400" cy="1143000"/>
          </a:xfrm>
        </p:spPr>
        <p:txBody>
          <a:bodyPr>
            <a:noAutofit/>
          </a:bodyPr>
          <a:lstStyle/>
          <a:p>
            <a:r>
              <a:rPr lang="en-US" sz="3500" dirty="0" smtClean="0"/>
              <a:t>Atmospheric Science across the disciplines</a:t>
            </a:r>
            <a:endParaRPr lang="en-US" sz="35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720334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BIOLOGY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6553200"/>
            <a:ext cx="73588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credits: </a:t>
            </a:r>
            <a:r>
              <a:rPr lang="en-US" sz="1200" dirty="0" err="1" smtClean="0"/>
              <a:t>atmos.washington.edu</a:t>
            </a:r>
            <a:r>
              <a:rPr lang="en-US" sz="1200" dirty="0" smtClean="0"/>
              <a:t>, </a:t>
            </a:r>
            <a:r>
              <a:rPr lang="en-US" sz="1200" dirty="0" err="1" smtClean="0"/>
              <a:t>acd.ucar.edu</a:t>
            </a:r>
            <a:r>
              <a:rPr lang="en-US" sz="1200" dirty="0" smtClean="0"/>
              <a:t>, </a:t>
            </a:r>
            <a:r>
              <a:rPr lang="en-US" sz="1200" dirty="0" err="1" smtClean="0"/>
              <a:t>caice.ucsd.edu</a:t>
            </a:r>
            <a:r>
              <a:rPr lang="en-US" sz="1200" dirty="0" smtClean="0"/>
              <a:t>, </a:t>
            </a:r>
            <a:r>
              <a:rPr lang="en-US" sz="1200" dirty="0" err="1" smtClean="0"/>
              <a:t>oar.noaa.gov</a:t>
            </a:r>
            <a:r>
              <a:rPr lang="en-US" sz="1200" dirty="0" smtClean="0"/>
              <a:t>, </a:t>
            </a:r>
            <a:r>
              <a:rPr lang="en-US" sz="1200" dirty="0" err="1" smtClean="0"/>
              <a:t>chemwiki.ucdavis.edu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010400" y="2334407"/>
            <a:ext cx="141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Engineering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4066620"/>
            <a:ext cx="2667000" cy="2303318"/>
            <a:chOff x="0" y="4066620"/>
            <a:chExt cx="2667000" cy="230331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066620"/>
              <a:ext cx="2667000" cy="23033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14400" y="4232830"/>
              <a:ext cx="12235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Chemistry</a:t>
              </a:r>
              <a:endParaRPr lang="en-US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657600" y="5334000"/>
            <a:ext cx="1493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Mathematics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8" idx="0"/>
          </p:cNvCxnSpPr>
          <p:nvPr/>
        </p:nvCxnSpPr>
        <p:spPr>
          <a:xfrm rot="16200000" flipV="1">
            <a:off x="3421283" y="4351117"/>
            <a:ext cx="228600" cy="1737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8" idx="0"/>
          </p:cNvCxnSpPr>
          <p:nvPr/>
        </p:nvCxnSpPr>
        <p:spPr>
          <a:xfrm rot="16200000" flipV="1">
            <a:off x="3664964" y="4594798"/>
            <a:ext cx="731838" cy="7465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8" idx="0"/>
          </p:cNvCxnSpPr>
          <p:nvPr/>
        </p:nvCxnSpPr>
        <p:spPr>
          <a:xfrm rot="5400000" flipH="1" flipV="1">
            <a:off x="3937497" y="4699498"/>
            <a:ext cx="1101170" cy="1678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" idx="0"/>
          </p:cNvCxnSpPr>
          <p:nvPr/>
        </p:nvCxnSpPr>
        <p:spPr>
          <a:xfrm rot="5400000" flipH="1" flipV="1">
            <a:off x="3837207" y="3608608"/>
            <a:ext cx="2292350" cy="11584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8" idx="0"/>
          </p:cNvCxnSpPr>
          <p:nvPr/>
        </p:nvCxnSpPr>
        <p:spPr>
          <a:xfrm rot="5400000" flipH="1" flipV="1">
            <a:off x="4974324" y="4535241"/>
            <a:ext cx="228600" cy="13689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geoengineering?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 smtClean="0"/>
              <a:t>Geoengineering requires understanding atmospheric composition and it’s changes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915400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000" dirty="0" smtClean="0"/>
              <a:t>  </a:t>
            </a:r>
            <a:r>
              <a:rPr lang="en-US" sz="2000" u="sng" dirty="0" smtClean="0"/>
              <a:t>Geoengineering</a:t>
            </a:r>
            <a:r>
              <a:rPr lang="en-US" sz="2000" dirty="0" smtClean="0"/>
              <a:t>: Intentional, large scale intervention in Earth’s climate system designed to counteract climate change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86000"/>
            <a:ext cx="6474592" cy="4616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Geoengineering: you want to do what??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73" y="1454150"/>
            <a:ext cx="8841654" cy="50990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62000" y="6550223"/>
            <a:ext cx="767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Geoengineering the Climate: Science Governance, and Uncertainty (2009), The Royal Society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90525"/>
            <a:ext cx="7683500" cy="6076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93" y="6581001"/>
            <a:ext cx="16644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credit: </a:t>
            </a:r>
            <a:r>
              <a:rPr lang="en-US" sz="1200" dirty="0" err="1" smtClean="0"/>
              <a:t>agci.org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36.2|1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12094</TotalTime>
  <Words>1824</Words>
  <Application>Microsoft Macintosh PowerPoint</Application>
  <PresentationFormat>On-screen Show (4:3)</PresentationFormat>
  <Paragraphs>221</Paragraphs>
  <Slides>41</Slides>
  <Notes>4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The air up there</vt:lpstr>
      <vt:lpstr>California’s dry winter – need a silver bullet?</vt:lpstr>
      <vt:lpstr>Ice cloud nucleation</vt:lpstr>
      <vt:lpstr>Concepts in Atmospheric Science</vt:lpstr>
      <vt:lpstr>Atmospheric Science across the disciplines</vt:lpstr>
      <vt:lpstr>What is geoengineering?</vt:lpstr>
      <vt:lpstr>Geoengineering requires understanding atmospheric composition and it’s changes</vt:lpstr>
      <vt:lpstr>Geoengineering: you want to do what??</vt:lpstr>
      <vt:lpstr>Slide 9</vt:lpstr>
      <vt:lpstr>Inversion layer</vt:lpstr>
      <vt:lpstr>What’s going on in the troposphere?</vt:lpstr>
      <vt:lpstr>Visualized</vt:lpstr>
      <vt:lpstr>Outliers: How NASA “missed” the ozone hole</vt:lpstr>
      <vt:lpstr>Practical uses for atmospheric measurements</vt:lpstr>
      <vt:lpstr>Transforming and transporting carcinogenic pollutants</vt:lpstr>
      <vt:lpstr>Introduction to Atmospheric Aerosols:  Particle Sources</vt:lpstr>
      <vt:lpstr>Aerosols and Uncertainty</vt:lpstr>
      <vt:lpstr>Where are measurements made? And how?</vt:lpstr>
      <vt:lpstr>One of the most important atmospheric measurements of our time</vt:lpstr>
      <vt:lpstr>Importance of collaboration</vt:lpstr>
      <vt:lpstr>Fresno 2015 Smog Study</vt:lpstr>
      <vt:lpstr>VAMOS Ocean-Cloud-Atmosphere Land-Study Regional Experiment (VOCALS-REx)</vt:lpstr>
      <vt:lpstr>Calcareous Phytoplankton Fragments: Phytoplankton in the air?</vt:lpstr>
      <vt:lpstr>MAGIC: Using cargo ships for atmospheric research</vt:lpstr>
      <vt:lpstr>Satellite measurements:  NASA’s A-Train</vt:lpstr>
      <vt:lpstr>Particle concentration by satellite</vt:lpstr>
      <vt:lpstr>What can satellite spectrophotometry do?</vt:lpstr>
      <vt:lpstr>Role of NOx in photochemical smog</vt:lpstr>
      <vt:lpstr>A great place to know about: NCAR</vt:lpstr>
      <vt:lpstr>What might rockets add?</vt:lpstr>
      <vt:lpstr>What you might find interesting to measure by rocket</vt:lpstr>
      <vt:lpstr>What’s cool about CO?</vt:lpstr>
      <vt:lpstr>Vertical Profiles are telling</vt:lpstr>
      <vt:lpstr>Cloud layers in vertical profiles</vt:lpstr>
      <vt:lpstr>Coupling rockets with models</vt:lpstr>
      <vt:lpstr>NOAA’s HYSPLIT Model</vt:lpstr>
      <vt:lpstr>NOAA’s HYSPLIT Model</vt:lpstr>
      <vt:lpstr>Beijing smog problem – exacerbated by stagnant air and shallow boundary layer</vt:lpstr>
      <vt:lpstr>Want to do atmospheric research at Mudd? </vt:lpstr>
      <vt:lpstr>The Ozone Hole Story</vt:lpstr>
      <vt:lpstr>Introduction to Atmospheric Aerosols: Organic Components are Substantial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air up there</dc:title>
  <dc:creator>Lelia Nahid</dc:creator>
  <cp:lastModifiedBy>Lelia Nahid</cp:lastModifiedBy>
  <cp:revision>92</cp:revision>
  <dcterms:created xsi:type="dcterms:W3CDTF">2015-02-22T18:51:26Z</dcterms:created>
  <dcterms:modified xsi:type="dcterms:W3CDTF">2015-02-24T05:28:13Z</dcterms:modified>
</cp:coreProperties>
</file>