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Default Extension="jpeg" ContentType="image/jpeg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7"/>
  </p:notesMasterIdLst>
  <p:sldIdLst>
    <p:sldId id="256" r:id="rId2"/>
    <p:sldId id="294" r:id="rId3"/>
    <p:sldId id="263" r:id="rId4"/>
    <p:sldId id="257" r:id="rId5"/>
    <p:sldId id="288" r:id="rId6"/>
    <p:sldId id="290" r:id="rId7"/>
    <p:sldId id="258" r:id="rId8"/>
    <p:sldId id="289" r:id="rId9"/>
    <p:sldId id="260" r:id="rId10"/>
    <p:sldId id="261" r:id="rId11"/>
    <p:sldId id="269" r:id="rId12"/>
    <p:sldId id="262" r:id="rId13"/>
    <p:sldId id="265" r:id="rId14"/>
    <p:sldId id="267" r:id="rId15"/>
    <p:sldId id="271" r:id="rId16"/>
    <p:sldId id="272" r:id="rId17"/>
    <p:sldId id="268" r:id="rId18"/>
    <p:sldId id="270" r:id="rId19"/>
    <p:sldId id="293" r:id="rId20"/>
    <p:sldId id="273" r:id="rId21"/>
    <p:sldId id="287" r:id="rId22"/>
    <p:sldId id="285" r:id="rId23"/>
    <p:sldId id="274" r:id="rId24"/>
    <p:sldId id="275" r:id="rId25"/>
    <p:sldId id="276" r:id="rId26"/>
    <p:sldId id="283" r:id="rId27"/>
    <p:sldId id="280" r:id="rId28"/>
    <p:sldId id="281" r:id="rId29"/>
    <p:sldId id="291" r:id="rId30"/>
    <p:sldId id="278" r:id="rId31"/>
    <p:sldId id="282" r:id="rId32"/>
    <p:sldId id="284" r:id="rId33"/>
    <p:sldId id="292" r:id="rId34"/>
    <p:sldId id="286" r:id="rId35"/>
    <p:sldId id="266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5620"/>
    <p:restoredTop sz="98576" autoAdjust="0"/>
  </p:normalViewPr>
  <p:slideViewPr>
    <p:cSldViewPr snapToObjects="1" showGuides="1">
      <p:cViewPr>
        <p:scale>
          <a:sx n="100" d="100"/>
          <a:sy n="100" d="100"/>
        </p:scale>
        <p:origin x="-432" y="-2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notesMaster" Target="notesMasters/notesMaster1.xml"/><Relationship Id="rId38" Type="http://schemas.openxmlformats.org/officeDocument/2006/relationships/printerSettings" Target="printerSettings/printerSettings1.bin"/><Relationship Id="rId39" Type="http://schemas.openxmlformats.org/officeDocument/2006/relationships/presProps" Target="presProps.xml"/><Relationship Id="rId40" Type="http://schemas.openxmlformats.org/officeDocument/2006/relationships/viewProps" Target="viewProps.xml"/><Relationship Id="rId41" Type="http://schemas.openxmlformats.org/officeDocument/2006/relationships/theme" Target="theme/theme1.xml"/><Relationship Id="rId4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B184F2-A9AD-564E-ACCF-595773ADFB6B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226D42-E79E-234C-B8BA-6E9530AA941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smtClean="0"/>
              <a:t>many sources …variety of mechanisms. </a:t>
            </a:r>
          </a:p>
          <a:p>
            <a:endParaRPr lang="en-US" baseline="0" smtClean="0"/>
          </a:p>
          <a:p>
            <a:r>
              <a:rPr lang="en-US" baseline="0" smtClean="0"/>
              <a:t>fossil fuel combustion (coal and gasoline) and large forest fires.</a:t>
            </a:r>
          </a:p>
          <a:p>
            <a:endParaRPr lang="en-US" baseline="0" smtClean="0"/>
          </a:p>
          <a:p>
            <a:r>
              <a:rPr lang="en-US" baseline="0" smtClean="0"/>
              <a:t>However, the </a:t>
            </a:r>
            <a:r>
              <a:rPr lang="en-US" b="1" baseline="0" smtClean="0"/>
              <a:t>relative contribution </a:t>
            </a:r>
            <a:r>
              <a:rPr lang="en-US" baseline="0" smtClean="0"/>
              <a:t>of particle sources VARIES IN BOTH TIME AND SPACE</a:t>
            </a:r>
          </a:p>
          <a:p>
            <a:endParaRPr lang="en-US" baseline="0" smtClean="0"/>
          </a:p>
          <a:p>
            <a:r>
              <a:rPr lang="en-US" baseline="0" smtClean="0"/>
              <a:t>****next***</a:t>
            </a:r>
          </a:p>
          <a:p>
            <a:r>
              <a:rPr lang="en-US" baseline="0" smtClean="0"/>
              <a:t>….emit BOTH primary particles AND gas-phase precursors to particles, </a:t>
            </a:r>
          </a:p>
          <a:p>
            <a:r>
              <a:rPr lang="en-US" baseline="0" smtClean="0"/>
              <a:t>1.2.3.</a:t>
            </a:r>
          </a:p>
          <a:p>
            <a:endParaRPr lang="en-US" baseline="0" smtClean="0"/>
          </a:p>
          <a:p>
            <a:r>
              <a:rPr lang="en-US" baseline="0" smtClean="0"/>
              <a:t>meaning that the total particle mass or number produced by each source cannot be measured simply at the source itself…</a:t>
            </a:r>
          </a:p>
          <a:p>
            <a:endParaRPr lang="en-US" baseline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530D4-7212-D24C-8F20-456EE00B1290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This region was</a:t>
            </a:r>
            <a:r>
              <a:rPr lang="en-US" baseline="0" dirty="0" smtClean="0"/>
              <a:t> the site of the …..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 multiplatform campaign..</a:t>
            </a:r>
          </a:p>
          <a:p>
            <a:r>
              <a:rPr lang="en-US" baseline="0" dirty="0" smtClean="0"/>
              <a:t>…aimed at improving our ability to model air-sea fluxes and aerosol-cloud interactions in this region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figure shows the decrease in cloud droplet size near the continent, thought to be caused by the outflow of particles from the coasts many copper smelters, emitted sulfate aerosol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This lower figure shows the planned track of the ship (</a:t>
            </a:r>
            <a:r>
              <a:rPr lang="en-US" baseline="0" dirty="0" err="1" smtClean="0"/>
              <a:t>ron</a:t>
            </a:r>
            <a:r>
              <a:rPr lang="en-US" baseline="0" dirty="0" smtClean="0"/>
              <a:t> brown) to investigate the east-west trend in particle concentration and composition.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 should point out, though..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530D4-7212-D24C-8F20-456EE00B1290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Calcareous</a:t>
            </a:r>
            <a:r>
              <a:rPr lang="en-US" baseline="0" dirty="0" smtClean="0"/>
              <a:t> phytoplankton were most interesting because of their extremely strong signal/noise even in small particles 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attributed these particles to phytoplankton on the basis of…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These phytoplankton are very common in many of the world’s oceans and responsible for about 50% of the calcite production in the oceans.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Their blooms are so large… potentially important part of the primary marine aerosol budget.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530D4-7212-D24C-8F20-456EE00B1290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A530D4-7212-D24C-8F20-456EE00B1290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D5F5F9-7641-4645-B5A7-0E4857C193B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D5F5F9-7641-4645-B5A7-0E4857C193B6}" type="datetimeFigureOut">
              <a:rPr lang="en-US" smtClean="0"/>
              <a:pPr/>
              <a:t>2/21/14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0381C-884B-7B40-BC06-C4E6AADDC23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video" Target="file://localhost/Users/Lelia/Dropbox/Chem%2023D/Lecture%205%20-%20pH%20calc/ozone_320x240.mpg" TargetMode="Externa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jpeg"/><Relationship Id="rId12" Type="http://schemas.openxmlformats.org/officeDocument/2006/relationships/image" Target="../media/image21.jpeg"/><Relationship Id="rId13" Type="http://schemas.openxmlformats.org/officeDocument/2006/relationships/image" Target="../media/image22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jpeg"/><Relationship Id="rId8" Type="http://schemas.openxmlformats.org/officeDocument/2006/relationships/image" Target="../media/image17.jpeg"/><Relationship Id="rId9" Type="http://schemas.openxmlformats.org/officeDocument/2006/relationships/image" Target="../media/image18.jpeg"/><Relationship Id="rId10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png"/><Relationship Id="rId7" Type="http://schemas.openxmlformats.org/officeDocument/2006/relationships/image" Target="../media/image28.jpeg"/><Relationship Id="rId8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eg"/><Relationship Id="rId6" Type="http://schemas.openxmlformats.org/officeDocument/2006/relationships/image" Target="../media/image41.jpeg"/><Relationship Id="rId7" Type="http://schemas.openxmlformats.org/officeDocument/2006/relationships/image" Target="../media/image42.jpeg"/><Relationship Id="rId8" Type="http://schemas.openxmlformats.org/officeDocument/2006/relationships/image" Target="../media/image43.jpeg"/><Relationship Id="rId9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jpeg"/><Relationship Id="rId5" Type="http://schemas.openxmlformats.org/officeDocument/2006/relationships/image" Target="../media/image46.jpeg"/><Relationship Id="rId6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ncar.ucar.edu/community-resources/field-campaigns" TargetMode="External"/><Relationship Id="rId4" Type="http://schemas.openxmlformats.org/officeDocument/2006/relationships/hyperlink" Target="http://hippo.ucar.edu/HIPPO/videos/sampling-black-carbon-over-arctic-sea-ice-and-open-leads" TargetMode="External"/><Relationship Id="rId5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ncar.ucar.edu/community-resources/models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esrl.noaa.gov/csd/projects/itct/2k2/data/prelimfinds.html" TargetMode="External"/><Relationship Id="rId3" Type="http://schemas.openxmlformats.org/officeDocument/2006/relationships/image" Target="../media/image5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youtube.com/watch?v=8V8_NFkUG1E" TargetMode="External"/><Relationship Id="rId3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ready.arl.noaa.gov/HYSPLIT_traj.php" TargetMode="External"/><Relationship Id="rId3" Type="http://schemas.openxmlformats.org/officeDocument/2006/relationships/hyperlink" Target="http://ready.arl.noaa.gov/hysplit-bin/trajtype.pl?runtype=archive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cnn.com/2013/01/14/world/asia/china-smog-blanket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6100" y="-539750"/>
            <a:ext cx="10236200" cy="7937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219200"/>
            <a:ext cx="7772400" cy="1470025"/>
          </a:xfrm>
        </p:spPr>
        <p:txBody>
          <a:bodyPr>
            <a:normAutofit/>
          </a:bodyPr>
          <a:lstStyle/>
          <a:p>
            <a:r>
              <a:rPr lang="en-US" sz="6000" dirty="0" smtClean="0"/>
              <a:t>The air up there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Measurements in Atmospheric Science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E80 Spring </a:t>
            </a:r>
            <a:r>
              <a:rPr lang="en-US" dirty="0" smtClean="0">
                <a:solidFill>
                  <a:schemeClr val="bg1"/>
                </a:solidFill>
              </a:rPr>
              <a:t>2014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228600" y="6629400"/>
            <a:ext cx="3195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credit: http://</a:t>
            </a:r>
            <a:r>
              <a:rPr lang="en-US" sz="1200" dirty="0" err="1" smtClean="0"/>
              <a:t>vterrain.org</a:t>
            </a:r>
            <a:r>
              <a:rPr lang="en-US" sz="1200" dirty="0" smtClean="0"/>
              <a:t>/Atmosphere/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76200"/>
            <a:ext cx="8229600" cy="1143000"/>
          </a:xfrm>
        </p:spPr>
        <p:txBody>
          <a:bodyPr/>
          <a:lstStyle/>
          <a:p>
            <a:r>
              <a:rPr lang="en-US" dirty="0" smtClean="0"/>
              <a:t>Visualized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ozone_320x240.mpg">
            <a:hlinkClick r:id="" action="ppaction://media"/>
          </p:cNvPr>
          <p:cNvPicPr/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76400" y="1752600"/>
            <a:ext cx="4927600" cy="363458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6400" y="5117306"/>
            <a:ext cx="4927600" cy="15398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654165" y="1521600"/>
            <a:ext cx="2032635" cy="120032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Pay attention to southern hemisphere spring!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 flipH="1">
            <a:off x="99059" y="609600"/>
            <a:ext cx="31546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Video Credit: NASA/Goddard Space Flight Center</a:t>
            </a:r>
            <a:br>
              <a:rPr lang="en-US" dirty="0" smtClean="0"/>
            </a:br>
            <a:r>
              <a:rPr lang="en-US" dirty="0" smtClean="0"/>
              <a:t>Scientific Visualization Studio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82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 smtClean="0"/>
              <a:t>Outliers: </a:t>
            </a:r>
            <a:r>
              <a:rPr lang="en-US" dirty="0" smtClean="0"/>
              <a:t>How NASA “missed” the ozone hole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en-US" dirty="0" smtClean="0"/>
              <a:t>“Our </a:t>
            </a:r>
            <a:r>
              <a:rPr lang="en-US" dirty="0" smtClean="0">
                <a:solidFill>
                  <a:schemeClr val="accent2"/>
                </a:solidFill>
              </a:rPr>
              <a:t>software had flags</a:t>
            </a:r>
            <a:r>
              <a:rPr lang="en-US" dirty="0" smtClean="0"/>
              <a:t> for ozone that was lower than 180 DU, a value lower than had ever been reliably reported prior to 1983.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In 1984, </a:t>
            </a:r>
            <a:r>
              <a:rPr lang="en-US" i="1" dirty="0" smtClean="0"/>
              <a:t>before publication of the Farman paper</a:t>
            </a:r>
            <a:r>
              <a:rPr lang="en-US" dirty="0" smtClean="0"/>
              <a:t>, we </a:t>
            </a:r>
            <a:r>
              <a:rPr lang="en-US" dirty="0" smtClean="0">
                <a:solidFill>
                  <a:srgbClr val="C0504D"/>
                </a:solidFill>
              </a:rPr>
              <a:t>noticed a sudden increase </a:t>
            </a:r>
            <a:r>
              <a:rPr lang="en-US" dirty="0" smtClean="0"/>
              <a:t>in ‘</a:t>
            </a:r>
            <a:r>
              <a:rPr lang="en-US" dirty="0" smtClean="0">
                <a:solidFill>
                  <a:srgbClr val="C0504D"/>
                </a:solidFill>
              </a:rPr>
              <a:t>low value</a:t>
            </a:r>
            <a:r>
              <a:rPr lang="en-US" dirty="0" smtClean="0"/>
              <a:t>’ from October of 1983.</a:t>
            </a:r>
            <a:r>
              <a:rPr lang="en-US" dirty="0" smtClean="0"/>
              <a:t> [...]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As the first one in print, he gets full credit for discovery of the ozone hole. It makes a great story to talk about how NASA "missed" the ozone hole, but it isn't quite true.”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Practical uses for atmospheric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Air quality control and monitoring (including airborne pathogens)</a:t>
            </a:r>
          </a:p>
          <a:p>
            <a:r>
              <a:rPr lang="en-US" dirty="0" smtClean="0"/>
              <a:t>Better prediction of tornadoes and hurricanes (improve early warning)</a:t>
            </a:r>
          </a:p>
          <a:p>
            <a:r>
              <a:rPr lang="en-US" dirty="0" smtClean="0"/>
              <a:t>Changes in patterns (rain, storm tracks) due to changing climate</a:t>
            </a:r>
          </a:p>
          <a:p>
            <a:r>
              <a:rPr lang="en-US" dirty="0" smtClean="0"/>
              <a:t>Monitoring greenhouse gases and short-lived climate </a:t>
            </a:r>
            <a:r>
              <a:rPr lang="en-US" dirty="0" smtClean="0"/>
              <a:t>forcers (like soot).</a:t>
            </a:r>
            <a:endParaRPr lang="en-US" dirty="0" smtClean="0"/>
          </a:p>
          <a:p>
            <a:r>
              <a:rPr lang="en-US" dirty="0" smtClean="0"/>
              <a:t>Cross-border </a:t>
            </a:r>
            <a:r>
              <a:rPr lang="en-US" dirty="0" smtClean="0"/>
              <a:t>pollution issues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Introduction to Atmospheric Aerosols:</a:t>
            </a:r>
            <a:br>
              <a:rPr lang="en-US" sz="3000" dirty="0" smtClean="0"/>
            </a:br>
            <a:r>
              <a:rPr lang="en-US" sz="3000" b="1" dirty="0" smtClean="0"/>
              <a:t> Particle Sources</a:t>
            </a:r>
            <a:endParaRPr lang="en-US" sz="3000" b="1" dirty="0"/>
          </a:p>
        </p:txBody>
      </p:sp>
      <p:pic>
        <p:nvPicPr>
          <p:cNvPr id="5" name="Content Placeholder 4" descr="images-2.jpg"/>
          <p:cNvPicPr>
            <a:picLocks noGrp="1" noChangeAspect="1"/>
          </p:cNvPicPr>
          <p:nvPr>
            <p:ph idx="1"/>
          </p:nvPr>
        </p:nvPicPr>
        <p:blipFill>
          <a:blip r:embed="rId4"/>
          <a:srcRect l="-1631" r="-1631"/>
          <a:stretch>
            <a:fillRect/>
          </a:stretch>
        </p:blipFill>
        <p:spPr>
          <a:xfrm>
            <a:off x="533400" y="1295400"/>
            <a:ext cx="2286000" cy="29517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237A-5C25-D843-9615-776D68D8CE0B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85800" y="1295400"/>
            <a:ext cx="7866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Dust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3" name="Group 22"/>
          <p:cNvGrpSpPr/>
          <p:nvPr/>
        </p:nvGrpSpPr>
        <p:grpSpPr>
          <a:xfrm>
            <a:off x="2667000" y="1371600"/>
            <a:ext cx="3886200" cy="2286000"/>
            <a:chOff x="2667000" y="1441450"/>
            <a:chExt cx="3962400" cy="3054350"/>
          </a:xfrm>
        </p:grpSpPr>
        <p:pic>
          <p:nvPicPr>
            <p:cNvPr id="7" name="Picture 6" descr="Sea Spray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67000" y="1524000"/>
              <a:ext cx="3962400" cy="29718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8" name="TextBox 7"/>
            <p:cNvSpPr txBox="1"/>
            <p:nvPr/>
          </p:nvSpPr>
          <p:spPr>
            <a:xfrm>
              <a:off x="2936188" y="1441450"/>
              <a:ext cx="144282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Sea spray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152900" y="1771650"/>
              <a:ext cx="229191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Bubble bursting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9" name="Group 21"/>
          <p:cNvGrpSpPr/>
          <p:nvPr/>
        </p:nvGrpSpPr>
        <p:grpSpPr>
          <a:xfrm>
            <a:off x="3962400" y="2743200"/>
            <a:ext cx="2864985" cy="2057400"/>
            <a:chOff x="762000" y="3606049"/>
            <a:chExt cx="3017385" cy="2261351"/>
          </a:xfrm>
        </p:grpSpPr>
        <p:pic>
          <p:nvPicPr>
            <p:cNvPr id="17" name="Picture 16" descr="trees.jpg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2000" y="3606049"/>
              <a:ext cx="3017385" cy="226135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8" name="TextBox 17"/>
            <p:cNvSpPr txBox="1"/>
            <p:nvPr/>
          </p:nvSpPr>
          <p:spPr>
            <a:xfrm>
              <a:off x="1370882" y="3857310"/>
              <a:ext cx="996186" cy="461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Plants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Group 26"/>
          <p:cNvGrpSpPr/>
          <p:nvPr/>
        </p:nvGrpSpPr>
        <p:grpSpPr>
          <a:xfrm>
            <a:off x="2288627" y="3352800"/>
            <a:ext cx="2207173" cy="2667000"/>
            <a:chOff x="1472494" y="3148164"/>
            <a:chExt cx="2207173" cy="2667000"/>
          </a:xfrm>
        </p:grpSpPr>
        <p:pic>
          <p:nvPicPr>
            <p:cNvPr id="25" name="Picture 24" descr="193857main_wildfire_oct22_full.jp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472494" y="3148164"/>
              <a:ext cx="2207173" cy="266700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6" name="TextBox 25"/>
            <p:cNvSpPr txBox="1"/>
            <p:nvPr/>
          </p:nvSpPr>
          <p:spPr>
            <a:xfrm>
              <a:off x="1828800" y="5257800"/>
              <a:ext cx="13773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Wildfires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1" name="Group 27"/>
          <p:cNvGrpSpPr/>
          <p:nvPr/>
        </p:nvGrpSpPr>
        <p:grpSpPr>
          <a:xfrm>
            <a:off x="6857294" y="1135792"/>
            <a:ext cx="2185812" cy="3824416"/>
            <a:chOff x="609600" y="1214735"/>
            <a:chExt cx="3048985" cy="4043065"/>
          </a:xfrm>
        </p:grpSpPr>
        <p:pic>
          <p:nvPicPr>
            <p:cNvPr id="29" name="Picture 28" descr="coalplant.jpg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9600" y="1263650"/>
              <a:ext cx="2964730" cy="399415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0" name="TextBox 29"/>
            <p:cNvSpPr txBox="1"/>
            <p:nvPr/>
          </p:nvSpPr>
          <p:spPr>
            <a:xfrm>
              <a:off x="610585" y="1214735"/>
              <a:ext cx="3048000" cy="4880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Coal burning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2" name="Group 20"/>
          <p:cNvGrpSpPr/>
          <p:nvPr/>
        </p:nvGrpSpPr>
        <p:grpSpPr>
          <a:xfrm>
            <a:off x="5638800" y="3200400"/>
            <a:ext cx="2286000" cy="1909465"/>
            <a:chOff x="5070410" y="3406111"/>
            <a:chExt cx="3235390" cy="2438986"/>
          </a:xfrm>
        </p:grpSpPr>
        <p:pic>
          <p:nvPicPr>
            <p:cNvPr id="19" name="Picture 18" descr="phytoplankton_070305-1.jpg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70410" y="3406111"/>
              <a:ext cx="3235390" cy="243898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20" name="TextBox 19"/>
            <p:cNvSpPr txBox="1"/>
            <p:nvPr/>
          </p:nvSpPr>
          <p:spPr>
            <a:xfrm>
              <a:off x="5070410" y="3600773"/>
              <a:ext cx="214088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Phytoplankton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" name="Group 30"/>
          <p:cNvGrpSpPr/>
          <p:nvPr/>
        </p:nvGrpSpPr>
        <p:grpSpPr>
          <a:xfrm>
            <a:off x="1213500" y="2303682"/>
            <a:ext cx="2139300" cy="1536015"/>
            <a:chOff x="1607270" y="4136562"/>
            <a:chExt cx="2566416" cy="1890441"/>
          </a:xfrm>
        </p:grpSpPr>
        <p:pic>
          <p:nvPicPr>
            <p:cNvPr id="32" name="Picture 31" descr="grilling.jpg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7270" y="4136562"/>
              <a:ext cx="2566416" cy="1890441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3" name="TextBox 32"/>
            <p:cNvSpPr txBox="1"/>
            <p:nvPr/>
          </p:nvSpPr>
          <p:spPr>
            <a:xfrm>
              <a:off x="1676400" y="4778527"/>
              <a:ext cx="2050330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Meat cooking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" name="Picture 33" descr="405-traffic-los-angeles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372164" y="4114800"/>
            <a:ext cx="2353321" cy="26278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5" name="TextBox 34"/>
          <p:cNvSpPr txBox="1"/>
          <p:nvPr/>
        </p:nvSpPr>
        <p:spPr>
          <a:xfrm>
            <a:off x="6705600" y="4796135"/>
            <a:ext cx="22993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</a:rPr>
              <a:t>Automobiles</a:t>
            </a:r>
            <a:endParaRPr lang="en-US" sz="2400" b="1" dirty="0">
              <a:solidFill>
                <a:schemeClr val="bg1"/>
              </a:solidFill>
            </a:endParaRPr>
          </a:p>
        </p:txBody>
      </p:sp>
      <p:grpSp>
        <p:nvGrpSpPr>
          <p:cNvPr id="15" name="Group 39"/>
          <p:cNvGrpSpPr/>
          <p:nvPr/>
        </p:nvGrpSpPr>
        <p:grpSpPr>
          <a:xfrm>
            <a:off x="524971" y="4613335"/>
            <a:ext cx="1950090" cy="2092265"/>
            <a:chOff x="524971" y="4613335"/>
            <a:chExt cx="1950090" cy="2092265"/>
          </a:xfrm>
        </p:grpSpPr>
        <p:pic>
          <p:nvPicPr>
            <p:cNvPr id="36" name="Picture 35" descr="pellet-stove.jpg"/>
            <p:cNvPicPr>
              <a:picLocks noChangeAspect="1"/>
            </p:cNvPicPr>
            <p:nvPr/>
          </p:nvPicPr>
          <p:blipFill>
            <a:blip r:embed="rId12"/>
            <a:srcRect l="29487" r="10912"/>
            <a:stretch>
              <a:fillRect/>
            </a:stretch>
          </p:blipFill>
          <p:spPr>
            <a:xfrm>
              <a:off x="524971" y="4613335"/>
              <a:ext cx="1913429" cy="209226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7" name="TextBox 36"/>
            <p:cNvSpPr txBox="1"/>
            <p:nvPr/>
          </p:nvSpPr>
          <p:spPr>
            <a:xfrm>
              <a:off x="903980" y="5710535"/>
              <a:ext cx="157108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Heating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40"/>
          <p:cNvGrpSpPr/>
          <p:nvPr/>
        </p:nvGrpSpPr>
        <p:grpSpPr>
          <a:xfrm>
            <a:off x="4124325" y="5470012"/>
            <a:ext cx="3142510" cy="1272663"/>
            <a:chOff x="4124325" y="5470012"/>
            <a:chExt cx="3142510" cy="1272663"/>
          </a:xfrm>
        </p:grpSpPr>
        <p:pic>
          <p:nvPicPr>
            <p:cNvPr id="38" name="Picture 37" descr="image.jpg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4124325" y="5470012"/>
              <a:ext cx="2676525" cy="127266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9" name="TextBox 38"/>
            <p:cNvSpPr txBox="1"/>
            <p:nvPr/>
          </p:nvSpPr>
          <p:spPr>
            <a:xfrm>
              <a:off x="4191000" y="6243935"/>
              <a:ext cx="3075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smtClean="0">
                  <a:solidFill>
                    <a:schemeClr val="bg1"/>
                  </a:solidFill>
                </a:rPr>
                <a:t>Agricultural fires</a:t>
              </a:r>
              <a:endParaRPr lang="en-US" sz="2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3" name="TextBox 42"/>
          <p:cNvSpPr txBox="1"/>
          <p:nvPr/>
        </p:nvSpPr>
        <p:spPr>
          <a:xfrm>
            <a:off x="1981200" y="2303682"/>
            <a:ext cx="5410200" cy="3200877"/>
          </a:xfrm>
          <a:prstGeom prst="rect">
            <a:avLst/>
          </a:prstGeom>
          <a:solidFill>
            <a:schemeClr val="accent1"/>
          </a:solidFill>
          <a:ln w="66675" cap="flat" cmpd="sng" algn="ctr">
            <a:solidFill>
              <a:srgbClr val="17306C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17306C"/>
                </a:solidFill>
              </a:rPr>
              <a:t>Primary particles </a:t>
            </a:r>
            <a:r>
              <a:rPr lang="en-US" dirty="0" smtClean="0"/>
              <a:t>are </a:t>
            </a:r>
            <a:r>
              <a:rPr lang="en-US" u="sng" dirty="0" smtClean="0"/>
              <a:t>emitted as liquids or solids </a:t>
            </a:r>
            <a:r>
              <a:rPr lang="en-US" dirty="0" smtClean="0"/>
              <a:t>to the atmosphere.</a:t>
            </a:r>
          </a:p>
          <a:p>
            <a:endParaRPr lang="en-US" dirty="0" smtClean="0"/>
          </a:p>
          <a:p>
            <a:r>
              <a:rPr lang="en-US" sz="2000" b="1" dirty="0" smtClean="0">
                <a:solidFill>
                  <a:srgbClr val="17306C"/>
                </a:solidFill>
              </a:rPr>
              <a:t>Secondary particles </a:t>
            </a:r>
            <a:r>
              <a:rPr lang="en-US" dirty="0" smtClean="0"/>
              <a:t>are </a:t>
            </a:r>
            <a:r>
              <a:rPr lang="en-US" u="sng" dirty="0" smtClean="0"/>
              <a:t>emitted as gas phase </a:t>
            </a:r>
            <a:r>
              <a:rPr lang="en-US" dirty="0" smtClean="0"/>
              <a:t>components and later condense to form particles.</a:t>
            </a:r>
          </a:p>
          <a:p>
            <a:endParaRPr lang="en-US" dirty="0" smtClean="0"/>
          </a:p>
          <a:p>
            <a:r>
              <a:rPr lang="en-US" dirty="0" smtClean="0"/>
              <a:t>Primary particles that are transported in the atmosphere can </a:t>
            </a:r>
            <a:r>
              <a:rPr lang="en-US" u="sng" dirty="0" smtClean="0"/>
              <a:t>accumulate mass </a:t>
            </a:r>
            <a:r>
              <a:rPr lang="en-US" dirty="0" smtClean="0"/>
              <a:t>from secondary components.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21" name="Group 48"/>
          <p:cNvGrpSpPr/>
          <p:nvPr/>
        </p:nvGrpSpPr>
        <p:grpSpPr>
          <a:xfrm>
            <a:off x="3810000" y="4876800"/>
            <a:ext cx="1676400" cy="540399"/>
            <a:chOff x="3810000" y="4876800"/>
            <a:chExt cx="1676400" cy="540399"/>
          </a:xfrm>
        </p:grpSpPr>
        <p:sp>
          <p:nvSpPr>
            <p:cNvPr id="42" name="Oval 41"/>
            <p:cNvSpPr/>
            <p:nvPr/>
          </p:nvSpPr>
          <p:spPr bwMode="auto">
            <a:xfrm>
              <a:off x="3810000" y="4998203"/>
              <a:ext cx="314325" cy="297592"/>
            </a:xfrm>
            <a:prstGeom prst="ellipse">
              <a:avLst/>
            </a:prstGeom>
            <a:solidFill>
              <a:schemeClr val="accent4"/>
            </a:solidFill>
            <a:ln>
              <a:headEnd type="none" w="med" len="med"/>
              <a:tailEnd type="none" w="med" len="med"/>
            </a:ln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96" charset="-128"/>
                <a:cs typeface="ＭＳ Ｐゴシック" pitchFamily="96" charset="-128"/>
              </a:endParaRPr>
            </a:p>
          </p:txBody>
        </p:sp>
        <p:grpSp>
          <p:nvGrpSpPr>
            <p:cNvPr id="22" name="Group 45"/>
            <p:cNvGrpSpPr/>
            <p:nvPr/>
          </p:nvGrpSpPr>
          <p:grpSpPr>
            <a:xfrm>
              <a:off x="4953000" y="4876800"/>
              <a:ext cx="533400" cy="540399"/>
              <a:chOff x="4953000" y="4876800"/>
              <a:chExt cx="533400" cy="540399"/>
            </a:xfrm>
          </p:grpSpPr>
          <p:sp>
            <p:nvSpPr>
              <p:cNvPr id="45" name="Oval 44"/>
              <p:cNvSpPr/>
              <p:nvPr/>
            </p:nvSpPr>
            <p:spPr bwMode="auto">
              <a:xfrm>
                <a:off x="4953000" y="4876800"/>
                <a:ext cx="533400" cy="540399"/>
              </a:xfrm>
              <a:prstGeom prst="ellipse">
                <a:avLst/>
              </a:prstGeom>
              <a:ln>
                <a:headEnd type="none" w="med" len="med"/>
                <a:tailEnd type="none" w="med" len="med"/>
              </a:ln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96" charset="-128"/>
                  <a:cs typeface="ＭＳ Ｐゴシック" pitchFamily="96" charset="-128"/>
                </a:endParaRPr>
              </a:p>
            </p:txBody>
          </p:sp>
          <p:sp>
            <p:nvSpPr>
              <p:cNvPr id="44" name="Oval 43"/>
              <p:cNvSpPr/>
              <p:nvPr/>
            </p:nvSpPr>
            <p:spPr bwMode="auto">
              <a:xfrm>
                <a:off x="5062538" y="4998203"/>
                <a:ext cx="314325" cy="297592"/>
              </a:xfrm>
              <a:prstGeom prst="ellipse">
                <a:avLst/>
              </a:prstGeom>
              <a:solidFill>
                <a:schemeClr val="accent4"/>
              </a:solidFill>
              <a:ln>
                <a:headEnd type="none" w="med" len="med"/>
                <a:tailEnd type="none" w="med" len="med"/>
              </a:ln>
              <a:effectLst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ea typeface="ＭＳ Ｐゴシック" pitchFamily="96" charset="-128"/>
                  <a:cs typeface="ＭＳ Ｐゴシック" pitchFamily="96" charset="-128"/>
                </a:endParaRPr>
              </a:p>
            </p:txBody>
          </p:sp>
        </p:grpSp>
        <p:cxnSp>
          <p:nvCxnSpPr>
            <p:cNvPr id="48" name="Straight Arrow Connector 47"/>
            <p:cNvCxnSpPr/>
            <p:nvPr/>
          </p:nvCxnSpPr>
          <p:spPr bwMode="auto">
            <a:xfrm>
              <a:off x="4239365" y="5109865"/>
              <a:ext cx="637435" cy="1588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Where are measurements made? And how?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237A-5C25-D843-9615-776D68D8CE0B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6" name="Picture 5" descr="dsc_444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981200"/>
            <a:ext cx="3124200" cy="46987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 descr="images-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676400"/>
            <a:ext cx="3021203" cy="40334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081030_060751.jpg"/>
          <p:cNvPicPr>
            <a:picLocks noChangeAspect="1"/>
          </p:cNvPicPr>
          <p:nvPr/>
        </p:nvPicPr>
        <p:blipFill>
          <a:blip r:embed="rId4"/>
          <a:srcRect l="27586" t="22483"/>
          <a:stretch>
            <a:fillRect/>
          </a:stretch>
        </p:blipFill>
        <p:spPr>
          <a:xfrm>
            <a:off x="2743200" y="4351507"/>
            <a:ext cx="3200400" cy="2277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IMG_0745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00" y="1041400"/>
            <a:ext cx="2114550" cy="2819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775" y="4038600"/>
            <a:ext cx="1905000" cy="2590800"/>
          </a:xfrm>
          <a:prstGeom prst="rect">
            <a:avLst/>
          </a:prstGeom>
          <a:ln w="889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</p:spPr>
      </p:pic>
      <p:pic>
        <p:nvPicPr>
          <p:cNvPr id="11" name="Picture 6" descr="RonBrown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45387" y="5709861"/>
            <a:ext cx="2283001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57400" y="1473200"/>
            <a:ext cx="3403600" cy="2387600"/>
          </a:xfrm>
          <a:prstGeom prst="rect">
            <a:avLst/>
          </a:prstGeom>
          <a:ln w="889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</a:bodyPr>
          <a:lstStyle/>
          <a:p>
            <a:r>
              <a:rPr lang="en-US" sz="3500" dirty="0" smtClean="0"/>
              <a:t>One of the most important atmospheric measurements of our time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00" y="2895600"/>
            <a:ext cx="5715000" cy="381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600200"/>
            <a:ext cx="2819400" cy="189332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18268" y="1295400"/>
            <a:ext cx="2468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Charles David Keeling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000" y="1066800"/>
            <a:ext cx="4902200" cy="335450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5740" y="1257300"/>
            <a:ext cx="6288060" cy="521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Importance of collaboration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600200"/>
            <a:ext cx="4089400" cy="3073400"/>
          </a:xfrm>
          <a:prstGeom prst="rect">
            <a:avLst/>
          </a:prstGeom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5" name="TextBox 4"/>
          <p:cNvSpPr txBox="1"/>
          <p:nvPr/>
        </p:nvSpPr>
        <p:spPr>
          <a:xfrm>
            <a:off x="228600" y="1232972"/>
            <a:ext cx="21220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Calnex</a:t>
            </a:r>
            <a:r>
              <a:rPr lang="en-US" dirty="0" smtClean="0"/>
              <a:t> Field Study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4800" y="1602304"/>
            <a:ext cx="3302000" cy="2463800"/>
          </a:xfrm>
          <a:prstGeom prst="rect">
            <a:avLst/>
          </a:prstGeom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8" name="TextBox 7"/>
          <p:cNvSpPr txBox="1"/>
          <p:nvPr/>
        </p:nvSpPr>
        <p:spPr>
          <a:xfrm>
            <a:off x="5715000" y="1720334"/>
            <a:ext cx="2570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MILAGRO, Mexico City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4200" y="2930783"/>
            <a:ext cx="4640637" cy="3485634"/>
          </a:xfrm>
          <a:prstGeom prst="rect">
            <a:avLst/>
          </a:prstGeom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  <p:sp>
        <p:nvSpPr>
          <p:cNvPr id="10" name="TextBox 9"/>
          <p:cNvSpPr txBox="1"/>
          <p:nvPr/>
        </p:nvSpPr>
        <p:spPr>
          <a:xfrm>
            <a:off x="4738076" y="6488668"/>
            <a:ext cx="44059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Inside a C-130 airplane during MILAGRO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423" y="4066104"/>
            <a:ext cx="4212653" cy="2743200"/>
          </a:xfrm>
          <a:prstGeom prst="rect">
            <a:avLst/>
          </a:prstGeom>
          <a:ln w="63500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6553200" cy="1143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VAMOS Ocean-Cloud-Atmosphere Land-Study Regional Experiment (VOCALS-</a:t>
            </a:r>
            <a:r>
              <a:rPr lang="en-US" sz="3000" dirty="0" err="1" smtClean="0"/>
              <a:t>REx</a:t>
            </a:r>
            <a:r>
              <a:rPr lang="en-US" sz="3000" dirty="0" smtClean="0"/>
              <a:t>)</a:t>
            </a:r>
            <a:endParaRPr lang="en-US" sz="3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237A-5C25-D843-9615-776D68D8CE0B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752600"/>
            <a:ext cx="3657790" cy="2845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76200" y="6504801"/>
            <a:ext cx="2557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Wood et al., 2007 Program Summary</a:t>
            </a:r>
            <a:endParaRPr lang="en-US" sz="1200" dirty="0"/>
          </a:p>
        </p:txBody>
      </p:sp>
      <p:pic>
        <p:nvPicPr>
          <p:cNvPr id="12" name="Picture 3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52400" y="4063566"/>
            <a:ext cx="2895600" cy="24412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Picture 8" descr="IMG_0878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600200"/>
            <a:ext cx="3505200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 descr="081016_120840.jpg"/>
          <p:cNvPicPr>
            <a:picLocks noChangeAspect="1"/>
          </p:cNvPicPr>
          <p:nvPr/>
        </p:nvPicPr>
        <p:blipFill>
          <a:blip r:embed="rId6"/>
          <a:srcRect t="18126"/>
          <a:stretch>
            <a:fillRect/>
          </a:stretch>
        </p:blipFill>
        <p:spPr>
          <a:xfrm>
            <a:off x="3665923" y="3581400"/>
            <a:ext cx="2269354" cy="27944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P1000719.JPG"/>
          <p:cNvPicPr>
            <a:picLocks noChangeAspect="1"/>
          </p:cNvPicPr>
          <p:nvPr/>
        </p:nvPicPr>
        <p:blipFill>
          <a:blip r:embed="rId7"/>
          <a:srcRect t="30000"/>
          <a:stretch>
            <a:fillRect/>
          </a:stretch>
        </p:blipFill>
        <p:spPr>
          <a:xfrm>
            <a:off x="4800600" y="5105400"/>
            <a:ext cx="3048000" cy="1600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 descr="IMG_0862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15150" y="3581400"/>
            <a:ext cx="154305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6" descr="RonBrown.JP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553200" y="381000"/>
            <a:ext cx="2283001" cy="1066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92180" y="2222718"/>
            <a:ext cx="837562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en-US" sz="1600" dirty="0" smtClean="0"/>
              <a:t> Particles enriched in Ca (relative to sea water) have been attributed to </a:t>
            </a:r>
            <a:r>
              <a:rPr lang="en-US" sz="1600" b="1" dirty="0" err="1" smtClean="0"/>
              <a:t>coccolithophores</a:t>
            </a:r>
            <a:r>
              <a:rPr lang="en-US" sz="1600" b="1" dirty="0" smtClean="0"/>
              <a:t> </a:t>
            </a:r>
            <a:r>
              <a:rPr lang="en-US" sz="1600" dirty="0" smtClean="0"/>
              <a:t>[</a:t>
            </a:r>
            <a:r>
              <a:rPr lang="en-US" sz="1600" dirty="0" err="1" smtClean="0"/>
              <a:t>Sievering</a:t>
            </a:r>
            <a:r>
              <a:rPr lang="en-US" sz="1600" dirty="0" smtClean="0"/>
              <a:t> et al., 2004].</a:t>
            </a:r>
            <a:endParaRPr lang="en-US" sz="1600" b="1" dirty="0" smtClean="0"/>
          </a:p>
          <a:p>
            <a:pPr>
              <a:buFont typeface="Arial"/>
              <a:buChar char="•"/>
            </a:pPr>
            <a:r>
              <a:rPr lang="en-US" sz="1600" b="1" dirty="0" smtClean="0"/>
              <a:t> </a:t>
            </a:r>
            <a:r>
              <a:rPr lang="en-US" sz="1600" dirty="0" smtClean="0"/>
              <a:t>Other types of phytoplankton (diatoms) have been observed in aerosol samples [</a:t>
            </a:r>
            <a:r>
              <a:rPr lang="en-US" sz="1600" dirty="0" err="1" smtClean="0"/>
              <a:t>Leck</a:t>
            </a:r>
            <a:r>
              <a:rPr lang="en-US" sz="1600" dirty="0" smtClean="0"/>
              <a:t> and </a:t>
            </a:r>
            <a:r>
              <a:rPr lang="en-US" sz="1600" dirty="0" err="1" smtClean="0"/>
              <a:t>Bigg</a:t>
            </a:r>
            <a:r>
              <a:rPr lang="en-US" sz="1600" dirty="0" smtClean="0"/>
              <a:t>, 1999;2005].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 </a:t>
            </a:r>
            <a:r>
              <a:rPr lang="en-US" sz="1600" dirty="0" err="1" smtClean="0"/>
              <a:t>Coccolithophores</a:t>
            </a:r>
            <a:r>
              <a:rPr lang="en-US" sz="1600" dirty="0" smtClean="0"/>
              <a:t> produce long-chain hydrocarbons called 	</a:t>
            </a:r>
            <a:r>
              <a:rPr lang="en-US" sz="1600" b="1" dirty="0" err="1" smtClean="0"/>
              <a:t>alkenones</a:t>
            </a:r>
            <a:r>
              <a:rPr lang="en-US" sz="1600" dirty="0" smtClean="0"/>
              <a:t>, containing many repeating units of -CH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.</a:t>
            </a:r>
          </a:p>
          <a:p>
            <a:pPr>
              <a:buFont typeface="Arial"/>
              <a:buChar char="•"/>
            </a:pPr>
            <a:r>
              <a:rPr lang="en-US" sz="1600" dirty="0" smtClean="0"/>
              <a:t>Previously unknown to exist in the atmosphere at 200 nm (thought to be confined to sizes larger than 1 micrometer.</a:t>
            </a:r>
            <a:endParaRPr lang="en-US" sz="16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500" dirty="0" smtClean="0"/>
              <a:t>Calcareous Phytoplankton Fragments:</a:t>
            </a:r>
            <a:br>
              <a:rPr lang="en-US" sz="3500" dirty="0" smtClean="0"/>
            </a:br>
            <a:r>
              <a:rPr lang="en-US" sz="3500" dirty="0" smtClean="0"/>
              <a:t>Phytoplankton in the air?</a:t>
            </a:r>
            <a:endParaRPr lang="en-US" sz="35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237A-5C25-D843-9615-776D68D8CE0B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5" descr="coccolithophor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3590" y="4216107"/>
            <a:ext cx="2689970" cy="2272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7543800" y="4267200"/>
            <a:ext cx="1441420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 err="1" smtClean="0"/>
              <a:t>Emiliania</a:t>
            </a:r>
            <a:r>
              <a:rPr lang="en-US" sz="1200" b="1" dirty="0" smtClean="0"/>
              <a:t> </a:t>
            </a:r>
            <a:r>
              <a:rPr lang="en-US" sz="1200" b="1" dirty="0" err="1" smtClean="0"/>
              <a:t>huxleyi</a:t>
            </a:r>
            <a:endParaRPr lang="en-US" sz="1200" b="1" dirty="0"/>
          </a:p>
        </p:txBody>
      </p:sp>
      <p:pic>
        <p:nvPicPr>
          <p:cNvPr id="9" name="Picture 8" descr="alkenon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629150"/>
            <a:ext cx="4752975" cy="12382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832372" y="58674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648200" y="4583668"/>
            <a:ext cx="1205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Alkenones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0" y="6553200"/>
            <a:ext cx="2099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Hawkins and Russell, 2010b</a:t>
            </a:r>
            <a:endParaRPr lang="en-US" sz="1200" dirty="0"/>
          </a:p>
        </p:txBody>
      </p:sp>
      <p:grpSp>
        <p:nvGrpSpPr>
          <p:cNvPr id="3" name="Group 13"/>
          <p:cNvGrpSpPr/>
          <p:nvPr/>
        </p:nvGrpSpPr>
        <p:grpSpPr>
          <a:xfrm>
            <a:off x="2017038" y="1073944"/>
            <a:ext cx="5559028" cy="5479256"/>
            <a:chOff x="1752600" y="1009412"/>
            <a:chExt cx="5559028" cy="5479256"/>
          </a:xfrm>
        </p:grpSpPr>
        <p:pic>
          <p:nvPicPr>
            <p:cNvPr id="10" name="Picture 9" descr="CoccoSatellite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32372" y="1009412"/>
              <a:ext cx="5479256" cy="547925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1" name="TextBox 10"/>
            <p:cNvSpPr txBox="1"/>
            <p:nvPr/>
          </p:nvSpPr>
          <p:spPr>
            <a:xfrm>
              <a:off x="1835341" y="1009412"/>
              <a:ext cx="51780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Barents Sea on 1 August 2007: bloom covering approximately 150,000 km</a:t>
              </a:r>
              <a:r>
                <a:rPr lang="en-US" baseline="30000" dirty="0" smtClean="0"/>
                <a:t>2</a:t>
              </a:r>
              <a:r>
                <a:rPr lang="en-US" dirty="0" smtClean="0"/>
                <a:t>. 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 rot="10800000" flipV="1">
              <a:off x="1752600" y="5562600"/>
              <a:ext cx="30479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/>
                <a:t>Image courtesy of NASA Earth Observatory from the Moderate Resolution Imaging Spectrometer (MODIS) on NASA's Terra satellite</a:t>
              </a:r>
              <a:endParaRPr lang="en-US" sz="1200" dirty="0"/>
            </a:p>
          </p:txBody>
        </p:sp>
      </p:grpSp>
      <p:pic>
        <p:nvPicPr>
          <p:cNvPr id="15" name="Picture 14" descr="9781429218153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180" y="4629150"/>
            <a:ext cx="1257300" cy="14859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MAGIC: Using cargo ships for atmospheric research</a:t>
            </a:r>
            <a:endParaRPr lang="en-US" dirty="0"/>
          </a:p>
        </p:txBody>
      </p:sp>
      <p:pic>
        <p:nvPicPr>
          <p:cNvPr id="6" name="Content Placeholder 5" descr="Screen shot 2014-02-24 at 2.01.59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532" r="-12532"/>
          <a:stretch>
            <a:fillRect/>
          </a:stretch>
        </p:blipFill>
        <p:spPr/>
      </p:pic>
      <p:sp>
        <p:nvSpPr>
          <p:cNvPr id="7" name="TextBox 6"/>
          <p:cNvSpPr txBox="1"/>
          <p:nvPr/>
        </p:nvSpPr>
        <p:spPr>
          <a:xfrm>
            <a:off x="838200" y="6477000"/>
            <a:ext cx="775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Gathering cloud data from Long Beach to Hawaii, marine stratocumulus to 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California’s dry winter – </a:t>
            </a:r>
            <a:r>
              <a:rPr lang="en-US" smtClean="0"/>
              <a:t>silver bullet?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1600200"/>
            <a:ext cx="8178800" cy="49149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Satellite measurements: </a:t>
            </a:r>
            <a:br>
              <a:rPr lang="en-US" dirty="0" smtClean="0"/>
            </a:br>
            <a:r>
              <a:rPr lang="en-US" dirty="0" smtClean="0"/>
              <a:t>NASA’s </a:t>
            </a:r>
            <a:r>
              <a:rPr lang="en-US" dirty="0" smtClean="0"/>
              <a:t>A-Train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1066800"/>
            <a:ext cx="43434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Crosses the equator around 1:30 pm daily.</a:t>
            </a:r>
            <a:endParaRPr lang="en-US" sz="2500" dirty="0" smtClean="0"/>
          </a:p>
          <a:p>
            <a:r>
              <a:rPr lang="en-US" sz="2500" dirty="0" smtClean="0"/>
              <a:t>Measures </a:t>
            </a:r>
            <a:r>
              <a:rPr lang="en-US" sz="2500" dirty="0" smtClean="0"/>
              <a:t>water vapor, temperature, rainfall, clouds, aerosols, greenhouse gases and more.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66" y="1104900"/>
            <a:ext cx="4789834" cy="3238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9601" y="4343400"/>
            <a:ext cx="7391399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/>
              <a:t>Questions only satellites can answer</a:t>
            </a:r>
          </a:p>
          <a:p>
            <a:r>
              <a:rPr lang="en-US" dirty="0" smtClean="0"/>
              <a:t>What is the overall affect of aerosols and clouds on climate? </a:t>
            </a:r>
          </a:p>
          <a:p>
            <a:r>
              <a:rPr lang="en-US" dirty="0" smtClean="0"/>
              <a:t>How much carbon is absorbed by forests? </a:t>
            </a:r>
          </a:p>
          <a:p>
            <a:r>
              <a:rPr lang="en-US" dirty="0" smtClean="0"/>
              <a:t>How will the monsoon cycle react to a warming world? </a:t>
            </a:r>
          </a:p>
          <a:p>
            <a:r>
              <a:rPr lang="en-US" dirty="0" smtClean="0"/>
              <a:t>To what extent will a changing climate change the size and strength of hurricanes? </a:t>
            </a:r>
          </a:p>
          <a:p>
            <a:r>
              <a:rPr lang="en-US" dirty="0" smtClean="0"/>
              <a:t>And what feedback cycles will encourage or discourage climate change?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Particle concentration by satellite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3276085" cy="4525963"/>
          </a:xfrm>
        </p:spPr>
        <p:txBody>
          <a:bodyPr/>
          <a:lstStyle/>
          <a:p>
            <a:r>
              <a:rPr lang="en-US" dirty="0" smtClean="0"/>
              <a:t>AOD is aerosol optical depth</a:t>
            </a:r>
          </a:p>
          <a:p>
            <a:r>
              <a:rPr lang="en-US" dirty="0" smtClean="0"/>
              <a:t>Parameterized by ground measurements</a:t>
            </a:r>
          </a:p>
          <a:p>
            <a:r>
              <a:rPr lang="en-US" dirty="0" smtClean="0"/>
              <a:t>Clouds interfere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4685" y="914400"/>
            <a:ext cx="5182115" cy="5810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can satellite </a:t>
            </a:r>
            <a:r>
              <a:rPr lang="en-US" dirty="0" err="1" smtClean="0"/>
              <a:t>spectrophotometry</a:t>
            </a:r>
            <a:r>
              <a:rPr lang="en-US" dirty="0" smtClean="0"/>
              <a:t> do?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00200"/>
            <a:ext cx="7620000" cy="5080000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rot="5400000">
            <a:off x="2971800" y="3886200"/>
            <a:ext cx="19050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759625" y="2895600"/>
            <a:ext cx="710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HMC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38200" y="1981200"/>
            <a:ext cx="2921425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NO</a:t>
            </a:r>
            <a:r>
              <a:rPr lang="en-US" baseline="-25000" dirty="0" smtClean="0"/>
              <a:t>2</a:t>
            </a:r>
            <a:r>
              <a:rPr lang="en-US" dirty="0" smtClean="0"/>
              <a:t> is a tracer of fossil fuel combustion-related pollution.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great place to know about: NCAR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>
                <a:hlinkClick r:id="rId2"/>
              </a:rPr>
              <a:t>Models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3"/>
              </a:rPr>
              <a:t>Measurements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>
                <a:hlinkClick r:id="rId4"/>
              </a:rPr>
              <a:t>Black carbon and sea ice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63750" y="2286000"/>
            <a:ext cx="5016500" cy="190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might rockets add?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Climate model “</a:t>
            </a:r>
            <a:r>
              <a:rPr lang="en-US" dirty="0" smtClean="0"/>
              <a:t>ground-</a:t>
            </a:r>
            <a:r>
              <a:rPr lang="en-US" dirty="0" err="1" smtClean="0"/>
              <a:t>truthing</a:t>
            </a:r>
            <a:r>
              <a:rPr lang="en-US" dirty="0" smtClean="0"/>
              <a:t>”</a:t>
            </a:r>
          </a:p>
          <a:p>
            <a:r>
              <a:rPr lang="en-US" dirty="0" smtClean="0"/>
              <a:t>Repeatable, local measurements</a:t>
            </a:r>
          </a:p>
          <a:p>
            <a:r>
              <a:rPr lang="en-US" dirty="0" smtClean="0"/>
              <a:t>Very high altitude studies (not yours), most useful above altitude for balloons (40 km) and below satellites (recall collaboration!).</a:t>
            </a:r>
          </a:p>
          <a:p>
            <a:r>
              <a:rPr lang="en-US" dirty="0" smtClean="0"/>
              <a:t>Lower cost than a fully instrumented aircraft </a:t>
            </a:r>
          </a:p>
          <a:p>
            <a:r>
              <a:rPr lang="en-US" dirty="0" smtClean="0"/>
              <a:t>Can be launched from remote locations (ships etc). </a:t>
            </a:r>
          </a:p>
          <a:p>
            <a:r>
              <a:rPr lang="en-US" dirty="0" smtClean="0"/>
              <a:t>Vertical profiles help meteorologists understand weather</a:t>
            </a:r>
          </a:p>
          <a:p>
            <a:r>
              <a:rPr lang="en-US" dirty="0" smtClean="0"/>
              <a:t>Complement </a:t>
            </a:r>
            <a:r>
              <a:rPr lang="en-US" dirty="0" smtClean="0"/>
              <a:t>ground-based </a:t>
            </a:r>
            <a:r>
              <a:rPr lang="en-US" dirty="0" smtClean="0"/>
              <a:t>measurements</a:t>
            </a:r>
          </a:p>
          <a:p>
            <a:r>
              <a:rPr lang="en-US" dirty="0" smtClean="0"/>
              <a:t>Can be launched at short notice of phenomena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you might find interesting to measure by rocket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Temperature, pressure, light intensity, relative humidity, and average wind speed. </a:t>
            </a:r>
          </a:p>
          <a:p>
            <a:r>
              <a:rPr lang="en-US" dirty="0" smtClean="0"/>
              <a:t>Trace gas (e.g. CO) concentration and </a:t>
            </a:r>
            <a:r>
              <a:rPr lang="en-US" dirty="0" smtClean="0">
                <a:solidFill>
                  <a:srgbClr val="000000"/>
                </a:solidFill>
              </a:rPr>
              <a:t>particulate concentration</a:t>
            </a:r>
            <a:r>
              <a:rPr lang="en-US" dirty="0" smtClean="0">
                <a:solidFill>
                  <a:srgbClr val="000000"/>
                </a:solidFill>
              </a:rPr>
              <a:t>.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CO</a:t>
            </a:r>
            <a:r>
              <a:rPr lang="en-US" baseline="-25000" dirty="0" smtClean="0">
                <a:solidFill>
                  <a:srgbClr val="000000"/>
                </a:solidFill>
              </a:rPr>
              <a:t>2</a:t>
            </a:r>
            <a:r>
              <a:rPr lang="en-US" dirty="0" smtClean="0">
                <a:solidFill>
                  <a:srgbClr val="000000"/>
                </a:solidFill>
              </a:rPr>
              <a:t>, which should be elevated below the inversion layer</a:t>
            </a:r>
            <a:endParaRPr lang="en-US" dirty="0" smtClean="0">
              <a:solidFill>
                <a:srgbClr val="000000"/>
              </a:solidFill>
            </a:endParaRPr>
          </a:p>
          <a:p>
            <a:pPr>
              <a:buNone/>
            </a:pPr>
            <a:endParaRPr lang="en-US" dirty="0" smtClean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cool about CO?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Major sources are anthropogenic (combustion) and photochemical processing of other pollutants</a:t>
            </a:r>
          </a:p>
          <a:p>
            <a:r>
              <a:rPr lang="en-US" dirty="0" smtClean="0"/>
              <a:t>60 day life time</a:t>
            </a:r>
          </a:p>
          <a:p>
            <a:r>
              <a:rPr lang="en-US" dirty="0" smtClean="0"/>
              <a:t>About 1000 </a:t>
            </a:r>
            <a:r>
              <a:rPr lang="en-US" dirty="0" err="1" smtClean="0"/>
              <a:t>Tg</a:t>
            </a:r>
            <a:r>
              <a:rPr lang="en-US" dirty="0" smtClean="0"/>
              <a:t> C per year from human sources (compare to 150 </a:t>
            </a:r>
            <a:r>
              <a:rPr lang="en-US" dirty="0" err="1" smtClean="0"/>
              <a:t>Tg</a:t>
            </a:r>
            <a:r>
              <a:rPr lang="en-US" dirty="0" smtClean="0"/>
              <a:t> C per year natural)</a:t>
            </a:r>
          </a:p>
          <a:p>
            <a:r>
              <a:rPr lang="en-US" dirty="0" smtClean="0"/>
              <a:t>It makes a great tracer for anthropogenic activity (people normalize their measurements to CO to account for dilution)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00800"/>
            <a:ext cx="48037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http://www.esrl.noaa.gov/csd/projects/itct/2k2/data/images/altco.png</a:t>
            </a:r>
            <a:endParaRPr lang="en-US" sz="1200" dirty="0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2200" y="1417638"/>
            <a:ext cx="4546600" cy="5219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Vertical Profiles are telling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0" y="1225550"/>
            <a:ext cx="9029700" cy="4406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756831"/>
            <a:ext cx="5813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Potential temperature, vertical velocity, and wind speed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Cloud layers in vertical profiles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" y="1231900"/>
            <a:ext cx="8940800" cy="43942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5791200"/>
            <a:ext cx="6009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Ozone, water vapor mixing ratio, and liquid water content </a:t>
            </a:r>
            <a:endParaRPr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 rockets with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700" y="1417638"/>
            <a:ext cx="8293100" cy="513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Concepts in Atmospheric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Atmospheric science across the </a:t>
            </a:r>
            <a:r>
              <a:rPr lang="en-US" dirty="0" smtClean="0"/>
              <a:t>disciplines</a:t>
            </a:r>
          </a:p>
          <a:p>
            <a:endParaRPr lang="en-US" dirty="0" smtClean="0"/>
          </a:p>
          <a:p>
            <a:r>
              <a:rPr lang="en-US" dirty="0" smtClean="0"/>
              <a:t>Why and how to make atmospheric measurements</a:t>
            </a:r>
          </a:p>
          <a:p>
            <a:endParaRPr lang="en-US" dirty="0" smtClean="0"/>
          </a:p>
          <a:p>
            <a:r>
              <a:rPr lang="en-US" dirty="0" smtClean="0"/>
              <a:t>What </a:t>
            </a:r>
            <a:r>
              <a:rPr lang="en-US" dirty="0" smtClean="0"/>
              <a:t>you might consider for your </a:t>
            </a:r>
            <a:r>
              <a:rPr lang="en-US" dirty="0" smtClean="0"/>
              <a:t>rocket</a:t>
            </a:r>
          </a:p>
          <a:p>
            <a:endParaRPr lang="en-US" dirty="0" smtClean="0"/>
          </a:p>
          <a:p>
            <a:r>
              <a:rPr lang="en-US" dirty="0" smtClean="0"/>
              <a:t>Where did the air come from? HYSPLIT</a:t>
            </a:r>
            <a:r>
              <a:rPr lang="en-US" dirty="0" smtClean="0"/>
              <a:t> back trajectory models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NOAA’s HYSPLIT Model</a:t>
            </a:r>
            <a:endParaRPr lang="en-US" dirty="0"/>
          </a:p>
        </p:txBody>
      </p:sp>
      <p:pic>
        <p:nvPicPr>
          <p:cNvPr id="5" name="Content Placeholder 4" descr="HYSPLITexamp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17447" r="-17447"/>
          <a:stretch>
            <a:fillRect/>
          </a:stretch>
        </p:blipFill>
        <p:spPr>
          <a:xfrm>
            <a:off x="-374771" y="1219200"/>
            <a:ext cx="9975971" cy="5486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NOAA’s HYSPLIT Model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8796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Instructions: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Go to </a:t>
            </a:r>
            <a:r>
              <a:rPr lang="en-US" dirty="0" smtClean="0">
                <a:hlinkClick r:id="rId2"/>
              </a:rPr>
              <a:t>http://ready.arl.noaa.gov/HYSPLIT_traj.php</a:t>
            </a: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</a:t>
            </a:r>
            <a:r>
              <a:rPr lang="en-US" b="1" dirty="0" smtClean="0">
                <a:hlinkClick r:id="rId3"/>
              </a:rPr>
              <a:t>Compute </a:t>
            </a:r>
            <a:r>
              <a:rPr lang="en-US" b="1" i="1" dirty="0" smtClean="0">
                <a:hlinkClick r:id="rId3"/>
              </a:rPr>
              <a:t>archive</a:t>
            </a:r>
            <a:r>
              <a:rPr lang="en-US" b="1" dirty="0" smtClean="0">
                <a:hlinkClick r:id="rId3"/>
              </a:rPr>
              <a:t> trajectories</a:t>
            </a:r>
            <a:endParaRPr lang="en-US" b="1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Leave “Number of locations” at 1, and use the normal type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the EDAS 40km 2004-present meteorological data set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your location one of three ways (today I picked Lat/Lon for Claremont, 34.0967°N and 117.7189°W, use negative for west))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Depending on how far back you want your trajectory to start, pick the date (I’m using ‘current15days’ here).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“backward” as the direction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Pick the time your rocket was sampling, in UTC time.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Select the run time (how far back in time you want to model).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Pick your desired altitude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Pick your plot style and features and output data type (Google Earth is possible)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Request trajectory, and wait!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Beijing smog problem – exacerbated by stagnant air and shallow boundary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4525963"/>
          </a:xfrm>
        </p:spPr>
        <p:txBody>
          <a:bodyPr/>
          <a:lstStyle/>
          <a:p>
            <a:r>
              <a:rPr lang="en-US" dirty="0" smtClean="0"/>
              <a:t>http://www.cnn.com/2013/01/14/world/asia/china-smog-</a:t>
            </a:r>
            <a:r>
              <a:rPr lang="en-US" dirty="0" smtClean="0">
                <a:hlinkClick r:id="rId2"/>
              </a:rPr>
              <a:t>blanket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Want to do atmospheric research at Mudd?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Engineers make EXCELLENT atmospheric scientists</a:t>
            </a:r>
          </a:p>
          <a:p>
            <a:r>
              <a:rPr lang="en-US" dirty="0" err="1" smtClean="0"/>
              <a:t>Jonpaul</a:t>
            </a:r>
            <a:r>
              <a:rPr lang="en-US" dirty="0" smtClean="0"/>
              <a:t> Littleton – built a fog chamber to simulate fog in the Hawkins lab</a:t>
            </a:r>
          </a:p>
          <a:p>
            <a:r>
              <a:rPr lang="en-US" dirty="0" smtClean="0"/>
              <a:t>Automate instruments (</a:t>
            </a:r>
            <a:r>
              <a:rPr lang="en-US" dirty="0" err="1" smtClean="0"/>
              <a:t>Labview</a:t>
            </a:r>
            <a:r>
              <a:rPr lang="en-US" dirty="0" smtClean="0"/>
              <a:t>), set up reaction chambers, and design collection devices.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Arrow Connector 6"/>
          <p:cNvCxnSpPr/>
          <p:nvPr/>
        </p:nvCxnSpPr>
        <p:spPr>
          <a:xfrm rot="5400000">
            <a:off x="-325715" y="2342081"/>
            <a:ext cx="1338026" cy="22780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Ozone Hole Story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7807" y="1417638"/>
            <a:ext cx="1600993" cy="1384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1973: Molina is a </a:t>
            </a:r>
          </a:p>
          <a:p>
            <a:r>
              <a:rPr lang="en-US" sz="1400" dirty="0" err="1" smtClean="0"/>
              <a:t>Postdoc</a:t>
            </a:r>
            <a:r>
              <a:rPr lang="en-US" sz="1400" dirty="0" smtClean="0"/>
              <a:t> with Roland, hypothesized that CFCs could destroy O</a:t>
            </a:r>
            <a:r>
              <a:rPr lang="en-US" sz="1400" baseline="-25000" dirty="0" smtClean="0"/>
              <a:t>3</a:t>
            </a:r>
            <a:endParaRPr lang="en-US" sz="1400" dirty="0"/>
          </a:p>
        </p:txBody>
      </p:sp>
      <p:cxnSp>
        <p:nvCxnSpPr>
          <p:cNvPr id="6" name="Straight Connector 5"/>
          <p:cNvCxnSpPr/>
          <p:nvPr/>
        </p:nvCxnSpPr>
        <p:spPr>
          <a:xfrm rot="10800000" flipH="1" flipV="1">
            <a:off x="228600" y="3117849"/>
            <a:ext cx="8458200" cy="6351"/>
          </a:xfrm>
          <a:prstGeom prst="line">
            <a:avLst/>
          </a:prstGeom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61428" y="1600200"/>
            <a:ext cx="534743" cy="7493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7807" y="3722132"/>
            <a:ext cx="1143793" cy="2031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1978: Bans on aerosol CFCs but use increased in general, due to skeptics/industry</a:t>
            </a:r>
            <a:endParaRPr lang="en-US" sz="1400" dirty="0"/>
          </a:p>
        </p:txBody>
      </p:sp>
      <p:cxnSp>
        <p:nvCxnSpPr>
          <p:cNvPr id="14" name="Straight Arrow Connector 13"/>
          <p:cNvCxnSpPr/>
          <p:nvPr/>
        </p:nvCxnSpPr>
        <p:spPr>
          <a:xfrm rot="5400000" flipH="1" flipV="1">
            <a:off x="459857" y="3267593"/>
            <a:ext cx="604284" cy="30479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561428" y="3505200"/>
            <a:ext cx="1562772" cy="267765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1984: Joseph Farmer and colleagues at British Antarctic Survey measure O</a:t>
            </a:r>
            <a:r>
              <a:rPr lang="en-US" sz="1400" baseline="-25000" dirty="0" smtClean="0"/>
              <a:t>3 </a:t>
            </a:r>
            <a:r>
              <a:rPr lang="en-US" sz="1400" dirty="0" smtClean="0"/>
              <a:t>with a </a:t>
            </a:r>
            <a:r>
              <a:rPr lang="en-US" sz="1400" b="1" dirty="0" smtClean="0"/>
              <a:t>Dobson Spectrophotometer </a:t>
            </a:r>
            <a:r>
              <a:rPr lang="en-US" sz="1400" dirty="0" smtClean="0"/>
              <a:t>and discovered that it was 35% lower than 1960 levels</a:t>
            </a:r>
            <a:endParaRPr lang="en-US" sz="1400" b="1" dirty="0"/>
          </a:p>
        </p:txBody>
      </p:sp>
      <p:cxnSp>
        <p:nvCxnSpPr>
          <p:cNvPr id="17" name="Straight Arrow Connector 16"/>
          <p:cNvCxnSpPr/>
          <p:nvPr/>
        </p:nvCxnSpPr>
        <p:spPr>
          <a:xfrm rot="5400000" flipH="1" flipV="1">
            <a:off x="2702719" y="3310729"/>
            <a:ext cx="38735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133600" y="1417638"/>
            <a:ext cx="1981200" cy="1384995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1983-1984: The Total Ozone Monitoring group at NASA notices an increase in “Low Value” flags in October data</a:t>
            </a:r>
            <a:endParaRPr lang="en-US" sz="1400" dirty="0"/>
          </a:p>
        </p:txBody>
      </p:sp>
      <p:cxnSp>
        <p:nvCxnSpPr>
          <p:cNvPr id="13" name="Straight Arrow Connector 12"/>
          <p:cNvCxnSpPr/>
          <p:nvPr/>
        </p:nvCxnSpPr>
        <p:spPr>
          <a:xfrm rot="10800000" flipV="1">
            <a:off x="2096172" y="2802633"/>
            <a:ext cx="799429" cy="3223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3124200" y="3426579"/>
            <a:ext cx="1905000" cy="203132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400" dirty="0" smtClean="0"/>
              <a:t>1985: Farmer and NASA publicize results and the term “</a:t>
            </a:r>
            <a:r>
              <a:rPr lang="en-US" sz="1400" b="1" dirty="0" smtClean="0"/>
              <a:t>ozone hole</a:t>
            </a:r>
            <a:r>
              <a:rPr lang="en-US" sz="1400" dirty="0" smtClean="0"/>
              <a:t>” enters existence after satellite measurements reveal the shape and extent of the depletion.</a:t>
            </a:r>
            <a:endParaRPr lang="en-US" sz="1400" dirty="0"/>
          </a:p>
        </p:txBody>
      </p:sp>
      <p:cxnSp>
        <p:nvCxnSpPr>
          <p:cNvPr id="21" name="Straight Arrow Connector 20"/>
          <p:cNvCxnSpPr/>
          <p:nvPr/>
        </p:nvCxnSpPr>
        <p:spPr>
          <a:xfrm rot="10800000" flipV="1">
            <a:off x="3619500" y="2894965"/>
            <a:ext cx="1409700" cy="15141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4419600" y="1417638"/>
            <a:ext cx="2057400" cy="14773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1986: Mission to Antarctica in local spring (August) organized by S. Solomon (NOAA)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2260957"/>
            <a:ext cx="2514600" cy="276606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>
          <a:xfrm rot="5400000" flipH="1" flipV="1">
            <a:off x="3236118" y="3310729"/>
            <a:ext cx="387353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6200" y="304800"/>
            <a:ext cx="8229600" cy="1143000"/>
          </a:xfrm>
        </p:spPr>
        <p:txBody>
          <a:bodyPr>
            <a:noAutofit/>
          </a:bodyPr>
          <a:lstStyle/>
          <a:p>
            <a:r>
              <a:rPr lang="en-US" sz="3000" dirty="0" smtClean="0"/>
              <a:t>Introduction to Atmospheric Aerosols:</a:t>
            </a:r>
            <a:br>
              <a:rPr lang="en-US" sz="3000" dirty="0" smtClean="0"/>
            </a:br>
            <a:r>
              <a:rPr lang="en-US" sz="3000" b="1" dirty="0" smtClean="0"/>
              <a:t>Organic Components are Substantial</a:t>
            </a:r>
            <a:endParaRPr lang="en-US" sz="30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04237A-5C25-D843-9615-776D68D8CE0B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" y="2680222"/>
            <a:ext cx="6629400" cy="37967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4095" y="2020669"/>
            <a:ext cx="73333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Submicron particle composition from an aerosol mass spectrometer: </a:t>
            </a:r>
          </a:p>
          <a:p>
            <a:r>
              <a:rPr lang="en-US" dirty="0" smtClean="0"/>
              <a:t> </a:t>
            </a:r>
            <a:r>
              <a:rPr lang="en-US" b="1" dirty="0" smtClean="0">
                <a:solidFill>
                  <a:srgbClr val="008000"/>
                </a:solidFill>
              </a:rPr>
              <a:t>organic </a:t>
            </a:r>
            <a:r>
              <a:rPr lang="en-US" dirty="0" smtClean="0"/>
              <a:t>and inorganic (</a:t>
            </a:r>
            <a:r>
              <a:rPr lang="en-US" b="1" dirty="0" smtClean="0">
                <a:solidFill>
                  <a:srgbClr val="FF0000"/>
                </a:solidFill>
              </a:rPr>
              <a:t>sulfate</a:t>
            </a:r>
            <a:r>
              <a:rPr lang="en-US" dirty="0" smtClean="0"/>
              <a:t>, </a:t>
            </a:r>
            <a:r>
              <a:rPr lang="en-US" b="1" dirty="0" smtClean="0">
                <a:solidFill>
                  <a:srgbClr val="0000FF"/>
                </a:solidFill>
              </a:rPr>
              <a:t>nitrate</a:t>
            </a:r>
            <a:r>
              <a:rPr lang="en-US" dirty="0" smtClean="0"/>
              <a:t>, and </a:t>
            </a:r>
            <a:r>
              <a:rPr lang="en-US" b="1" dirty="0" smtClean="0">
                <a:solidFill>
                  <a:srgbClr val="FF6600"/>
                </a:solidFill>
              </a:rPr>
              <a:t>ammonium</a:t>
            </a:r>
            <a:r>
              <a:rPr lang="en-US" dirty="0" smtClean="0"/>
              <a:t>)</a:t>
            </a:r>
            <a:r>
              <a:rPr lang="en-US" b="1" dirty="0" smtClean="0"/>
              <a:t> </a:t>
            </a:r>
            <a:r>
              <a:rPr lang="en-US" dirty="0" smtClean="0"/>
              <a:t>components</a:t>
            </a:r>
            <a:endParaRPr lang="en-US" dirty="0">
              <a:solidFill>
                <a:srgbClr val="660066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553200"/>
            <a:ext cx="25741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Figure from Zhang et al., 2007 GRL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20762"/>
            <a:ext cx="4073894" cy="35814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3657600" y="1489630"/>
            <a:ext cx="2119745" cy="2743200"/>
            <a:chOff x="3242621" y="3154362"/>
            <a:chExt cx="2119745" cy="27432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242621" y="3154362"/>
              <a:ext cx="2119745" cy="2743200"/>
            </a:xfrm>
            <a:prstGeom prst="rect">
              <a:avLst/>
            </a:prstGeom>
            <a:ln>
              <a:solidFill>
                <a:srgbClr val="000000"/>
              </a:solidFill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3439124" y="3493000"/>
              <a:ext cx="97995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FFFF"/>
                  </a:solidFill>
                </a:rPr>
                <a:t>Physics</a:t>
              </a:r>
              <a:endParaRPr lang="en-US" dirty="0">
                <a:solidFill>
                  <a:srgbClr val="FFFFFF"/>
                </a:solidFill>
              </a:endParaRPr>
            </a:p>
          </p:txBody>
        </p: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0301" y="1020762"/>
            <a:ext cx="3880197" cy="1682977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5773084" y="3374270"/>
            <a:ext cx="3159494" cy="2995668"/>
            <a:chOff x="5984506" y="3862332"/>
            <a:chExt cx="3159494" cy="299566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984506" y="3862332"/>
              <a:ext cx="3159494" cy="299566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6" name="TextBox 15"/>
            <p:cNvSpPr txBox="1"/>
            <p:nvPr/>
          </p:nvSpPr>
          <p:spPr>
            <a:xfrm>
              <a:off x="7696200" y="6172200"/>
              <a:ext cx="11981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Computer</a:t>
              </a:r>
            </a:p>
            <a:p>
              <a:r>
                <a:rPr lang="en-US" dirty="0" smtClean="0"/>
                <a:t>Science</a:t>
              </a:r>
              <a:endParaRPr lang="en-US" dirty="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152400"/>
            <a:ext cx="8915400" cy="1143000"/>
          </a:xfrm>
        </p:spPr>
        <p:txBody>
          <a:bodyPr>
            <a:noAutofit/>
          </a:bodyPr>
          <a:lstStyle/>
          <a:p>
            <a:r>
              <a:rPr lang="en-US" sz="3500" dirty="0" smtClean="0"/>
              <a:t>Atmospheric Science across the disciplines</a:t>
            </a:r>
            <a:endParaRPr lang="en-US" sz="3500" dirty="0"/>
          </a:p>
        </p:txBody>
      </p:sp>
      <p:sp>
        <p:nvSpPr>
          <p:cNvPr id="5" name="TextBox 4"/>
          <p:cNvSpPr txBox="1"/>
          <p:nvPr/>
        </p:nvSpPr>
        <p:spPr>
          <a:xfrm>
            <a:off x="457200" y="1720334"/>
            <a:ext cx="1223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BIOLOGY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6553200"/>
            <a:ext cx="73588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credits: </a:t>
            </a:r>
            <a:r>
              <a:rPr lang="en-US" sz="1200" dirty="0" err="1" smtClean="0"/>
              <a:t>atmos.washington.edu</a:t>
            </a:r>
            <a:r>
              <a:rPr lang="en-US" sz="1200" dirty="0" smtClean="0"/>
              <a:t>, </a:t>
            </a:r>
            <a:r>
              <a:rPr lang="en-US" sz="1200" dirty="0" err="1" smtClean="0"/>
              <a:t>acd.ucar.edu</a:t>
            </a:r>
            <a:r>
              <a:rPr lang="en-US" sz="1200" dirty="0" smtClean="0"/>
              <a:t>, </a:t>
            </a:r>
            <a:r>
              <a:rPr lang="en-US" sz="1200" dirty="0" err="1" smtClean="0"/>
              <a:t>caice.ucsd.edu</a:t>
            </a:r>
            <a:r>
              <a:rPr lang="en-US" sz="1200" dirty="0" smtClean="0"/>
              <a:t>, </a:t>
            </a:r>
            <a:r>
              <a:rPr lang="en-US" sz="1200" dirty="0" err="1" smtClean="0"/>
              <a:t>oar.noaa.gov</a:t>
            </a:r>
            <a:r>
              <a:rPr lang="en-US" sz="1200" dirty="0" smtClean="0"/>
              <a:t>, </a:t>
            </a:r>
            <a:r>
              <a:rPr lang="en-US" sz="1200" dirty="0" err="1" smtClean="0"/>
              <a:t>chemwiki.ucdavis.edu</a:t>
            </a:r>
            <a:endParaRPr lang="en-US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7010400" y="2334407"/>
            <a:ext cx="1416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Engineering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4066620"/>
            <a:ext cx="2667000" cy="2303318"/>
            <a:chOff x="0" y="4066620"/>
            <a:chExt cx="2667000" cy="230331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4066620"/>
              <a:ext cx="2667000" cy="23033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914400" y="4232830"/>
              <a:ext cx="1223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Chemistry</a:t>
              </a:r>
              <a:endParaRPr lang="en-US" dirty="0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3657600" y="5334000"/>
            <a:ext cx="1493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Mathematics</a:t>
            </a:r>
            <a:endParaRPr lang="en-US" dirty="0"/>
          </a:p>
        </p:txBody>
      </p:sp>
      <p:cxnSp>
        <p:nvCxnSpPr>
          <p:cNvPr id="20" name="Straight Arrow Connector 19"/>
          <p:cNvCxnSpPr>
            <a:stCxn id="18" idx="0"/>
          </p:cNvCxnSpPr>
          <p:nvPr/>
        </p:nvCxnSpPr>
        <p:spPr>
          <a:xfrm rot="16200000" flipV="1">
            <a:off x="3421283" y="4351117"/>
            <a:ext cx="228600" cy="17371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8" idx="0"/>
          </p:cNvCxnSpPr>
          <p:nvPr/>
        </p:nvCxnSpPr>
        <p:spPr>
          <a:xfrm rot="16200000" flipV="1">
            <a:off x="3664964" y="4594798"/>
            <a:ext cx="731838" cy="74656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8" idx="0"/>
          </p:cNvCxnSpPr>
          <p:nvPr/>
        </p:nvCxnSpPr>
        <p:spPr>
          <a:xfrm rot="5400000" flipH="1" flipV="1">
            <a:off x="3937497" y="4699498"/>
            <a:ext cx="1101170" cy="1678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stCxn id="18" idx="0"/>
          </p:cNvCxnSpPr>
          <p:nvPr/>
        </p:nvCxnSpPr>
        <p:spPr>
          <a:xfrm rot="5400000" flipH="1" flipV="1">
            <a:off x="3837207" y="3608608"/>
            <a:ext cx="2292350" cy="115843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18" idx="0"/>
          </p:cNvCxnSpPr>
          <p:nvPr/>
        </p:nvCxnSpPr>
        <p:spPr>
          <a:xfrm rot="5400000" flipH="1" flipV="1">
            <a:off x="4974324" y="4535241"/>
            <a:ext cx="228600" cy="136891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000" dirty="0" smtClean="0"/>
              <a:t>Geoengineering requires understanding atmospheric composition and it’s changes</a:t>
            </a:r>
            <a:endParaRPr lang="en-US" sz="3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915400" cy="4525963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en-US" sz="2000" dirty="0" smtClean="0"/>
              <a:t>  </a:t>
            </a:r>
            <a:r>
              <a:rPr lang="en-US" sz="2000" u="sng" dirty="0" smtClean="0"/>
              <a:t>Geoengineering</a:t>
            </a:r>
            <a:r>
              <a:rPr lang="en-US" sz="2000" dirty="0" smtClean="0"/>
              <a:t>: Intentional, large scale intervention in Earth’s climate system designed to counteract climate change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2286000"/>
            <a:ext cx="6474592" cy="46164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514600"/>
            <a:ext cx="4267278" cy="3886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Geoengineering: you want to do what??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57200" y="2667000"/>
            <a:ext cx="6165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</a:t>
            </a:r>
            <a:endParaRPr lang="en-US" baseline="-25000" dirty="0"/>
          </a:p>
        </p:txBody>
      </p:sp>
      <p:sp>
        <p:nvSpPr>
          <p:cNvPr id="5" name="Down Arrow 4"/>
          <p:cNvSpPr/>
          <p:nvPr/>
        </p:nvSpPr>
        <p:spPr>
          <a:xfrm>
            <a:off x="838200" y="3036332"/>
            <a:ext cx="278293" cy="267866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5574268"/>
            <a:ext cx="3610859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Ocean, land, and biosphere sinks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066800" y="4114800"/>
            <a:ext cx="3200478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Sequester greenhouse gases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876800" y="2514600"/>
            <a:ext cx="4267200" cy="3886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Scatter light back to space</a:t>
            </a:r>
          </a:p>
          <a:p>
            <a:pPr algn="ctr"/>
            <a:endParaRPr lang="en-US" dirty="0" smtClean="0"/>
          </a:p>
          <a:p>
            <a:pPr algn="ctr"/>
            <a:r>
              <a:rPr lang="en-US" dirty="0" smtClean="0"/>
              <a:t>Use mirrors, sulfate aerosols, pieces of the moon...</a:t>
            </a:r>
            <a:endParaRPr lang="en-US" dirty="0"/>
          </a:p>
        </p:txBody>
      </p:sp>
      <p:sp>
        <p:nvSpPr>
          <p:cNvPr id="12" name="Arc 11"/>
          <p:cNvSpPr/>
          <p:nvPr/>
        </p:nvSpPr>
        <p:spPr>
          <a:xfrm rot="18802346">
            <a:off x="5634535" y="3667845"/>
            <a:ext cx="3372588" cy="4136243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Sun 12"/>
          <p:cNvSpPr/>
          <p:nvPr/>
        </p:nvSpPr>
        <p:spPr>
          <a:xfrm>
            <a:off x="5087620" y="2763520"/>
            <a:ext cx="822960" cy="822960"/>
          </a:xfrm>
          <a:prstGeom prst="sun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sp>
      <p:cxnSp>
        <p:nvCxnSpPr>
          <p:cNvPr id="15" name="Straight Arrow Connector 14"/>
          <p:cNvCxnSpPr/>
          <p:nvPr/>
        </p:nvCxnSpPr>
        <p:spPr>
          <a:xfrm>
            <a:off x="5910580" y="3586480"/>
            <a:ext cx="566420" cy="29972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V="1">
            <a:off x="6477000" y="3089933"/>
            <a:ext cx="1371600" cy="79626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2400" y="1658034"/>
            <a:ext cx="331074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Remove CO</a:t>
            </a:r>
            <a:r>
              <a:rPr lang="en-US" baseline="-25000" dirty="0" smtClean="0"/>
              <a:t>2</a:t>
            </a:r>
            <a:r>
              <a:rPr lang="en-US" dirty="0" smtClean="0"/>
              <a:t> on LARGE scale</a:t>
            </a:r>
          </a:p>
          <a:p>
            <a:r>
              <a:rPr lang="en-US" dirty="0" smtClean="0"/>
              <a:t>Slow to take effect, but SAFE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953000" y="1658034"/>
            <a:ext cx="4230407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Reduce incoming sunlight</a:t>
            </a:r>
          </a:p>
          <a:p>
            <a:r>
              <a:rPr lang="en-US" dirty="0" smtClean="0"/>
              <a:t>Acts quickly, but with what side effects?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90525"/>
            <a:ext cx="7683500" cy="6076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93" y="6581001"/>
            <a:ext cx="1664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Image credit: </a:t>
            </a:r>
            <a:r>
              <a:rPr lang="en-US" sz="1200" dirty="0" err="1" smtClean="0"/>
              <a:t>agci.org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Inversion layer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0" y="1016000"/>
            <a:ext cx="7747000" cy="568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What’s going on in the troposphere?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371600"/>
            <a:ext cx="89154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Nearly all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weather</a:t>
            </a:r>
            <a:r>
              <a:rPr lang="en-US" dirty="0" smtClean="0"/>
              <a:t> (clouds, rain, tornados, hurricanes, snow)</a:t>
            </a:r>
          </a:p>
          <a:p>
            <a:r>
              <a:rPr lang="en-US" dirty="0" smtClean="0"/>
              <a:t>anthropogenic (human-caused) </a:t>
            </a:r>
            <a:r>
              <a:rPr lang="en-US" dirty="0" smtClean="0">
                <a:solidFill>
                  <a:srgbClr val="FF0000"/>
                </a:solidFill>
              </a:rPr>
              <a:t>pollution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transport</a:t>
            </a:r>
            <a:r>
              <a:rPr lang="en-US" dirty="0" smtClean="0"/>
              <a:t> of anthropogenic and natural chemicals (think dust storms, wildfires) </a:t>
            </a:r>
          </a:p>
          <a:p>
            <a:r>
              <a:rPr lang="en-US" dirty="0" smtClean="0"/>
              <a:t>warfare related emissions (</a:t>
            </a:r>
            <a:r>
              <a:rPr lang="en-US" dirty="0" err="1" smtClean="0"/>
              <a:t>weaponized</a:t>
            </a:r>
            <a:r>
              <a:rPr lang="en-US" dirty="0" smtClean="0"/>
              <a:t> aerosols)</a:t>
            </a:r>
          </a:p>
          <a:p>
            <a:r>
              <a:rPr lang="en-US" dirty="0" smtClean="0"/>
              <a:t>molecules relevant to </a:t>
            </a:r>
            <a:r>
              <a:rPr lang="en-US" dirty="0" smtClean="0">
                <a:solidFill>
                  <a:srgbClr val="FF0000"/>
                </a:solidFill>
              </a:rPr>
              <a:t>climate change </a:t>
            </a:r>
            <a:r>
              <a:rPr lang="en-US" dirty="0" smtClean="0"/>
              <a:t>(because most of the mass is here).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257800" y="5769114"/>
            <a:ext cx="2883973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4000" dirty="0" smtClean="0"/>
              <a:t>What’s not?</a:t>
            </a:r>
            <a:endParaRPr 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tag name="TIMING" val="|36.2|1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10018</TotalTime>
  <Words>1778</Words>
  <Application>Microsoft Macintosh PowerPoint</Application>
  <PresentationFormat>On-screen Show (4:3)</PresentationFormat>
  <Paragraphs>222</Paragraphs>
  <Slides>35</Slides>
  <Notes>4</Notes>
  <HiddenSlides>0</HiddenSlides>
  <MMClips>1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The air up there</vt:lpstr>
      <vt:lpstr>California’s dry winter – silver bullet?</vt:lpstr>
      <vt:lpstr>Concepts in Atmospheric Science</vt:lpstr>
      <vt:lpstr>Atmospheric Science across the disciplines</vt:lpstr>
      <vt:lpstr>Geoengineering requires understanding atmospheric composition and it’s changes</vt:lpstr>
      <vt:lpstr>Geoengineering: you want to do what??</vt:lpstr>
      <vt:lpstr>Slide 7</vt:lpstr>
      <vt:lpstr>Inversion layer</vt:lpstr>
      <vt:lpstr>What’s going on in the troposphere?</vt:lpstr>
      <vt:lpstr>Visualized</vt:lpstr>
      <vt:lpstr>Outliers: How NASA “missed” the ozone hole</vt:lpstr>
      <vt:lpstr>Practical uses for atmospheric measurements</vt:lpstr>
      <vt:lpstr>Introduction to Atmospheric Aerosols:  Particle Sources</vt:lpstr>
      <vt:lpstr>Where are measurements made? And how?</vt:lpstr>
      <vt:lpstr>One of the most important atmospheric measurements of our time</vt:lpstr>
      <vt:lpstr>Importance of collaboration</vt:lpstr>
      <vt:lpstr>VAMOS Ocean-Cloud-Atmosphere Land-Study Regional Experiment (VOCALS-REx)</vt:lpstr>
      <vt:lpstr>Calcareous Phytoplankton Fragments: Phytoplankton in the air?</vt:lpstr>
      <vt:lpstr>MAGIC: Using cargo ships for atmospheric research</vt:lpstr>
      <vt:lpstr>Satellite measurements:  NASA’s A-Train</vt:lpstr>
      <vt:lpstr>Particle concentration by satellite</vt:lpstr>
      <vt:lpstr>What can satellite spectrophotometry do?</vt:lpstr>
      <vt:lpstr>A great place to know about: NCAR</vt:lpstr>
      <vt:lpstr>What might rockets add?</vt:lpstr>
      <vt:lpstr>What you might find interesting to measure by rocket</vt:lpstr>
      <vt:lpstr>What’s cool about CO?</vt:lpstr>
      <vt:lpstr>Vertical Profiles are telling</vt:lpstr>
      <vt:lpstr>Cloud layers in vertical profiles</vt:lpstr>
      <vt:lpstr>Coupling rockets with models</vt:lpstr>
      <vt:lpstr>NOAA’s HYSPLIT Model</vt:lpstr>
      <vt:lpstr>NOAA’s HYSPLIT Model</vt:lpstr>
      <vt:lpstr>Beijing smog problem – exacerbated by stagnant air and shallow boundary layer</vt:lpstr>
      <vt:lpstr>Want to do atmospheric research at Mudd? </vt:lpstr>
      <vt:lpstr>The Ozone Hole Story</vt:lpstr>
      <vt:lpstr>Introduction to Atmospheric Aerosols: Organic Components are Substantial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air up there</dc:title>
  <dc:creator>Lelia Nahid</dc:creator>
  <cp:lastModifiedBy>Lelia Nahid</cp:lastModifiedBy>
  <cp:revision>85</cp:revision>
  <dcterms:created xsi:type="dcterms:W3CDTF">2014-02-21T19:03:27Z</dcterms:created>
  <dcterms:modified xsi:type="dcterms:W3CDTF">2014-02-25T17:20:17Z</dcterms:modified>
</cp:coreProperties>
</file>