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2" r:id="rId6"/>
    <p:sldId id="266" r:id="rId7"/>
    <p:sldId id="264" r:id="rId8"/>
    <p:sldId id="263" r:id="rId9"/>
    <p:sldId id="265" r:id="rId10"/>
    <p:sldId id="270" r:id="rId11"/>
    <p:sldId id="268" r:id="rId12"/>
    <p:sldId id="269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E67A"/>
    <a:srgbClr val="DE5252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8D6E8-295D-4FEF-8A9D-189CC4764C1F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D07B3-03A1-4D12-A04E-F33E50AD9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goal for today is to talk about how to turn each of these parts into a physical item on a bench.  </a:t>
            </a:r>
          </a:p>
          <a:p>
            <a:r>
              <a:rPr lang="en-US" dirty="0" smtClean="0"/>
              <a:t>I don’t have them with me, but I’ll show you lots of pictures</a:t>
            </a:r>
            <a:r>
              <a:rPr lang="en-US" baseline="0" dirty="0" smtClean="0"/>
              <a:t> so that you are familiar with them in lab.</a:t>
            </a:r>
          </a:p>
          <a:p>
            <a:r>
              <a:rPr lang="en-US" baseline="0" dirty="0" smtClean="0"/>
              <a:t>Weird order – CUT, OUT,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Wire over chip, sky wires, flying components, weird</a:t>
            </a:r>
            <a:r>
              <a:rPr lang="en-US" baseline="0" dirty="0" smtClean="0"/>
              <a:t> power busses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Names of each device, introduce probes, we’re</a:t>
            </a:r>
            <a:r>
              <a:rPr lang="en-US" baseline="0" dirty="0" smtClean="0"/>
              <a:t> almost exclusively using the </a:t>
            </a:r>
            <a:r>
              <a:rPr lang="en-US" baseline="0" dirty="0" err="1" smtClean="0"/>
              <a:t>Elenco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multimeter</a:t>
            </a:r>
            <a:r>
              <a:rPr lang="en-US" baseline="0" dirty="0" smtClean="0"/>
              <a:t> can measure multiple things as a guessing game …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DC voltage, at multiple scales, Resistance (continuity), capacitance, AC Voltage _in RMS V_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NOTE THE AC/DC button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Tricky ideas: why multiple plugs, what the heck is RMS voltage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0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prepare board notes</a:t>
            </a:r>
            <a:r>
              <a:rPr lang="en-US" baseline="0" dirty="0" smtClean="0"/>
              <a:t> for this </a:t>
            </a:r>
            <a:r>
              <a:rPr lang="en-US" baseline="0" dirty="0" smtClean="0">
                <a:sym typeface="Wingdings" panose="05000000000000000000" pitchFamily="2" charset="2"/>
              </a:rPr>
              <a:t> A picture showing all values, and a quick derivation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</a:t>
            </a:r>
            <a:r>
              <a:rPr lang="en-US" baseline="0" dirty="0" smtClean="0"/>
              <a:t> how to hook it up for a voltage measurement.  Do we want </a:t>
            </a:r>
            <a:r>
              <a:rPr lang="en-US" baseline="0" dirty="0" err="1" smtClean="0"/>
              <a:t>R_mv</a:t>
            </a:r>
            <a:r>
              <a:rPr lang="en-US" baseline="0" dirty="0" smtClean="0"/>
              <a:t> to be big or small if we don’t want to disturb the circuit?  Big.</a:t>
            </a:r>
          </a:p>
          <a:p>
            <a:r>
              <a:rPr lang="en-US" baseline="0" dirty="0" smtClean="0"/>
              <a:t>Because we have these two wildly different input impedance modes, we put the plugs into </a:t>
            </a:r>
            <a:r>
              <a:rPr lang="en-US" baseline="0" dirty="0" err="1" smtClean="0"/>
              <a:t>dif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7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buttons briefly.  </a:t>
            </a:r>
          </a:p>
          <a:p>
            <a:r>
              <a:rPr lang="en-US" dirty="0" smtClean="0"/>
              <a:t>Mention that there is an equivalent circuit for this, in fact two depending on probe configuration, but it’s part of lab,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Voltage measurement, so hook up in parallel, </a:t>
            </a:r>
          </a:p>
          <a:p>
            <a:r>
              <a:rPr lang="en-US" baseline="0" dirty="0" smtClean="0"/>
              <a:t>Don’t use BNC connectors on a 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2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the capability</a:t>
            </a:r>
            <a:r>
              <a:rPr lang="en-US" baseline="0" dirty="0" smtClean="0"/>
              <a:t> game, </a:t>
            </a:r>
          </a:p>
          <a:p>
            <a:r>
              <a:rPr lang="en-US" baseline="0" dirty="0" smtClean="0"/>
              <a:t>mention offset, point out the output, point out adjustment arrows and knob, point out shift 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 more or less the same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07B3-03A1-4D12-A04E-F33E50AD98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3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7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9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1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8D9B-050F-428E-8930-0DEBE9FB8D8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571CD-415E-41C1-817F-6C216ED1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Electrical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42027"/>
          </a:xfrm>
        </p:spPr>
        <p:txBody>
          <a:bodyPr/>
          <a:lstStyle/>
          <a:p>
            <a:r>
              <a:rPr lang="en-US" dirty="0" smtClean="0"/>
              <a:t>Matthew Spencer</a:t>
            </a:r>
          </a:p>
          <a:p>
            <a:r>
              <a:rPr lang="en-US" dirty="0" smtClean="0"/>
              <a:t>E80 Lecture 4</a:t>
            </a:r>
          </a:p>
          <a:p>
            <a:r>
              <a:rPr lang="en-US" dirty="0" smtClean="0"/>
              <a:t>2016-01-27</a:t>
            </a:r>
          </a:p>
          <a:p>
            <a:r>
              <a:rPr lang="en-US" dirty="0" smtClean="0"/>
              <a:t>Many thanks to Prof. Lee for her excellent work on the lecture figures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 Resistance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64777"/>
            <a:ext cx="10515600" cy="612186"/>
          </a:xfrm>
        </p:spPr>
        <p:txBody>
          <a:bodyPr/>
          <a:lstStyle/>
          <a:p>
            <a:r>
              <a:rPr lang="en-US" dirty="0" smtClean="0"/>
              <a:t>Current source will do weird stuff if it interacts with chips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6" y="1361770"/>
            <a:ext cx="8656040" cy="40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46057"/>
            <a:ext cx="10515600" cy="1038906"/>
          </a:xfrm>
        </p:spPr>
        <p:txBody>
          <a:bodyPr/>
          <a:lstStyle/>
          <a:p>
            <a:r>
              <a:rPr lang="en-US" dirty="0" smtClean="0"/>
              <a:t>Leave wires in your board, don’t wrap around probes</a:t>
            </a:r>
          </a:p>
          <a:p>
            <a:r>
              <a:rPr lang="en-US" dirty="0" smtClean="0"/>
              <a:t>Don’t lose probe hats!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1392449"/>
            <a:ext cx="7350455" cy="429787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10" y="2337643"/>
            <a:ext cx="4349096" cy="31909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0859589" y="1759131"/>
            <a:ext cx="705394" cy="16285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0197737" y="5294811"/>
            <a:ext cx="592183" cy="9579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8685" y="1352794"/>
            <a:ext cx="239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Ground, not like </a:t>
            </a:r>
            <a:r>
              <a:rPr lang="en-US" sz="2400" dirty="0" err="1" smtClean="0"/>
              <a:t>multimeter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400595" y="6284891"/>
            <a:ext cx="12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Signal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3143" y="2337643"/>
            <a:ext cx="0" cy="11806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8200" y="3631474"/>
            <a:ext cx="28716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423" y="1855624"/>
            <a:ext cx="108857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Voltage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7342" y="3387634"/>
            <a:ext cx="69741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74110" y="4643846"/>
            <a:ext cx="1785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1x / 10x switch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782593" y="4516846"/>
            <a:ext cx="618002" cy="6636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Supplies Make DC Voltage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7" y="1790950"/>
            <a:ext cx="7961554" cy="4124755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28" y="2682240"/>
            <a:ext cx="3468282" cy="258814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666309" y="5033555"/>
            <a:ext cx="539931" cy="952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679474" y="5033555"/>
            <a:ext cx="862149" cy="9528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454538" y="1888401"/>
            <a:ext cx="1088571" cy="7241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73531" y="5946503"/>
            <a:ext cx="2882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Circuit Ground</a:t>
            </a:r>
          </a:p>
          <a:p>
            <a:r>
              <a:rPr lang="en-US" sz="2400" dirty="0" smtClean="0"/>
              <a:t>“Common” Node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4421" y="5969000"/>
            <a:ext cx="37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Earth Ground</a:t>
            </a:r>
          </a:p>
          <a:p>
            <a:r>
              <a:rPr lang="en-US" sz="2400" dirty="0" smtClean="0"/>
              <a:t>Connects to wire in wall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406028" y="1461421"/>
                <a:ext cx="37829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Use this to make negative V</a:t>
                </a:r>
              </a:p>
              <a:p>
                <a:r>
                  <a:rPr lang="en-US" sz="2400" dirty="0" smtClean="0"/>
                  <a:t>Sets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028" y="1461421"/>
                <a:ext cx="3782915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581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0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Signal Generators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8" y="2081348"/>
            <a:ext cx="7862284" cy="4086905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35" y="1054863"/>
            <a:ext cx="3658111" cy="269595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35" y="3748163"/>
            <a:ext cx="3715268" cy="2810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5326" y="3283131"/>
            <a:ext cx="231648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Bad Habit to use these for oscilloscopes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Signal Generators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5625"/>
            <a:ext cx="7350455" cy="42978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10103" y="3335383"/>
            <a:ext cx="748937" cy="639181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3348" y="4976949"/>
            <a:ext cx="748937" cy="639181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3" y="1173479"/>
            <a:ext cx="6651036" cy="3601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of Signal Generators and 50 Ohm/Hi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48272"/>
            <a:ext cx="10515600" cy="2062410"/>
          </a:xfrm>
        </p:spPr>
        <p:txBody>
          <a:bodyPr>
            <a:normAutofit/>
          </a:bodyPr>
          <a:lstStyle/>
          <a:p>
            <a:r>
              <a:rPr lang="en-US" dirty="0" smtClean="0"/>
              <a:t>Output term has NO PHYSICAL EFFECT</a:t>
            </a:r>
          </a:p>
          <a:p>
            <a:r>
              <a:rPr lang="en-US" dirty="0" smtClean="0"/>
              <a:t>This confuses _lots_ of people. Use Hi-Z.</a:t>
            </a:r>
          </a:p>
          <a:p>
            <a:r>
              <a:rPr lang="en-US" dirty="0" smtClean="0"/>
              <a:t>I hate the 50 Ohm setting, but it has some historical significance related to high speed measurements.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0620" y="1436688"/>
            <a:ext cx="418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Output term set to 50 Ohm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00620" y="3350872"/>
            <a:ext cx="387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Output term set to Hi Z</a:t>
            </a:r>
            <a:endParaRPr lang="en-US" sz="2400" dirty="0"/>
          </a:p>
        </p:txBody>
      </p:sp>
      <p:pic>
        <p:nvPicPr>
          <p:cNvPr id="10" name="Content Placeholder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13" y="1872738"/>
            <a:ext cx="2937213" cy="1526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70090" y="2007090"/>
            <a:ext cx="269965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Vl</a:t>
            </a:r>
            <a:r>
              <a:rPr lang="en-US" sz="2400" dirty="0" smtClean="0"/>
              <a:t> if fake </a:t>
            </a:r>
            <a:r>
              <a:rPr lang="en-US" sz="2400" dirty="0" err="1" smtClean="0"/>
              <a:t>Rl</a:t>
            </a:r>
            <a:r>
              <a:rPr lang="en-US" sz="2400" dirty="0" smtClean="0"/>
              <a:t>=50 ohm</a:t>
            </a:r>
            <a:endParaRPr lang="en-US" sz="2400" dirty="0"/>
          </a:p>
        </p:txBody>
      </p:sp>
      <p:pic>
        <p:nvPicPr>
          <p:cNvPr id="11" name="Content Placeholder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6" y="3812537"/>
            <a:ext cx="2937213" cy="1526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54123" y="3946889"/>
            <a:ext cx="269965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Vl</a:t>
            </a:r>
            <a:r>
              <a:rPr lang="en-US" sz="2400" dirty="0" smtClean="0"/>
              <a:t> if fake </a:t>
            </a:r>
            <a:r>
              <a:rPr lang="en-US" sz="2400" dirty="0" err="1" smtClean="0"/>
              <a:t>Rl</a:t>
            </a:r>
            <a:r>
              <a:rPr lang="en-US" sz="2400" dirty="0" smtClean="0"/>
              <a:t>=infinity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42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" y="2256052"/>
            <a:ext cx="5289548" cy="3980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Talking?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91" y="2002052"/>
            <a:ext cx="5801784" cy="4351338"/>
          </a:xfrm>
        </p:spPr>
      </p:pic>
      <p:sp>
        <p:nvSpPr>
          <p:cNvPr id="5" name="Rectangle 4"/>
          <p:cNvSpPr/>
          <p:nvPr/>
        </p:nvSpPr>
        <p:spPr>
          <a:xfrm>
            <a:off x="5923005" y="6383865"/>
            <a:ext cx="5840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http://positron.hep.upenn.edu/wja/p364/2012/detkin_lab_bench_2012.jpg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93544" y="1374070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GIVEN: Schematics</a:t>
            </a:r>
            <a:endParaRPr lang="en-US" sz="24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499653" y="1348245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DESIRE: Experiments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3472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Parts of a Schematic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16" y="1349722"/>
            <a:ext cx="6145425" cy="4624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0919" y="1268627"/>
            <a:ext cx="3034957" cy="5445211"/>
          </a:xfrm>
          <a:prstGeom prst="rect">
            <a:avLst/>
          </a:prstGeom>
          <a:solidFill>
            <a:srgbClr val="5B9BD5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72622" y="1293171"/>
            <a:ext cx="2281881" cy="5396121"/>
          </a:xfrm>
          <a:prstGeom prst="rect">
            <a:avLst/>
          </a:prstGeom>
          <a:solidFill>
            <a:srgbClr val="DE5252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82530" y="1268625"/>
            <a:ext cx="3229232" cy="5396121"/>
          </a:xfrm>
          <a:prstGeom prst="rect">
            <a:avLst/>
          </a:prstGeom>
          <a:solidFill>
            <a:srgbClr val="4AE67A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09246" y="5270353"/>
            <a:ext cx="3034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Input:</a:t>
            </a:r>
          </a:p>
          <a:p>
            <a:r>
              <a:rPr lang="en-US" sz="3200" dirty="0" smtClean="0"/>
              <a:t>Signal Generator</a:t>
            </a:r>
          </a:p>
          <a:p>
            <a:r>
              <a:rPr lang="en-US" sz="3200" dirty="0" smtClean="0"/>
              <a:t>Power Supply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900082" y="5051020"/>
            <a:ext cx="2264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Output:</a:t>
            </a:r>
          </a:p>
          <a:p>
            <a:r>
              <a:rPr lang="en-US" sz="3200" dirty="0" err="1" smtClean="0"/>
              <a:t>Multimeter</a:t>
            </a:r>
            <a:endParaRPr lang="en-US" sz="3200" dirty="0" smtClean="0"/>
          </a:p>
          <a:p>
            <a:r>
              <a:rPr lang="en-US" sz="3200" dirty="0" smtClean="0"/>
              <a:t>Oscilloscope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68000" y="5235685"/>
            <a:ext cx="2943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Circuit Under Test (CUT):</a:t>
            </a:r>
          </a:p>
          <a:p>
            <a:r>
              <a:rPr lang="en-US" sz="2800" dirty="0" smtClean="0"/>
              <a:t>Breadboard, PCB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86" y="1423444"/>
            <a:ext cx="7794920" cy="530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Circuit Under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2989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Stuff to notice:</a:t>
            </a:r>
          </a:p>
          <a:p>
            <a:endParaRPr lang="en-US" dirty="0" smtClean="0"/>
          </a:p>
          <a:p>
            <a:r>
              <a:rPr lang="en-US" dirty="0" smtClean="0"/>
              <a:t>Breadboard Routing</a:t>
            </a:r>
          </a:p>
          <a:p>
            <a:endParaRPr lang="en-US" dirty="0" smtClean="0"/>
          </a:p>
          <a:p>
            <a:r>
              <a:rPr lang="en-US" dirty="0" smtClean="0"/>
              <a:t>Layout Sins</a:t>
            </a:r>
          </a:p>
          <a:p>
            <a:endParaRPr lang="en-US" dirty="0"/>
          </a:p>
          <a:p>
            <a:r>
              <a:rPr lang="en-US" dirty="0" smtClean="0"/>
              <a:t>Parasitic Elements</a:t>
            </a:r>
          </a:p>
          <a:p>
            <a:endParaRPr lang="en-US" dirty="0"/>
          </a:p>
          <a:p>
            <a:r>
              <a:rPr lang="en-US" dirty="0" smtClean="0"/>
              <a:t>Color Coding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08914" y="5704114"/>
            <a:ext cx="696686" cy="870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643154" y="4624251"/>
            <a:ext cx="8709" cy="1785258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10086" y="5169263"/>
            <a:ext cx="135345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Connected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6286" y="5493657"/>
            <a:ext cx="135345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Connected</a:t>
            </a:r>
          </a:p>
          <a:p>
            <a:r>
              <a:rPr lang="en-US" dirty="0" smtClean="0"/>
              <a:t>For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02" y="313168"/>
            <a:ext cx="3076903" cy="3119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Multimeter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196508" cy="49337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7" y="2711351"/>
            <a:ext cx="3088467" cy="3855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99" y="3285479"/>
            <a:ext cx="5284611" cy="33390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98469" y="2960914"/>
            <a:ext cx="1346078" cy="853440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34708" y="1690688"/>
            <a:ext cx="1746298" cy="12353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0245" y="1373313"/>
            <a:ext cx="248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Don’t forget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Tricky Things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What the heck does AC RMS Mean?</a:t>
                </a:r>
              </a:p>
              <a:p>
                <a:pPr lvl="1"/>
                <a:r>
                  <a:rPr lang="en-US" dirty="0" smtClean="0"/>
                  <a:t>To the board!</a:t>
                </a:r>
              </a:p>
              <a:p>
                <a:pPr lvl="1"/>
                <a:r>
                  <a:rPr lang="en-US" dirty="0" smtClean="0"/>
                  <a:t>It is one number that describes the amplitude of a sine wave*</a:t>
                </a:r>
              </a:p>
              <a:p>
                <a:pPr lvl="1"/>
                <a:r>
                  <a:rPr lang="en-US" dirty="0" smtClean="0"/>
                  <a:t>Specifically, it is the DC voltage which dissipates the same power in a resistor as a sine wave of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𝑍𝑒𝑟𝑜𝑃𝑒𝑎𝑘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𝑍𝑒𝑟𝑜𝑃𝑒𝑎𝑘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/√2</m:t>
                    </m:r>
                  </m:oMath>
                </a14:m>
                <a:r>
                  <a:rPr lang="en-US" dirty="0" smtClean="0"/>
                  <a:t> in a sinusoidal wave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Why are there so many plug holes?</a:t>
                </a:r>
              </a:p>
              <a:p>
                <a:pPr lvl="1"/>
                <a:r>
                  <a:rPr lang="en-US" dirty="0" smtClean="0"/>
                  <a:t>Next few slides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9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 Current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92337" cy="4351338"/>
          </a:xfrm>
        </p:spPr>
        <p:txBody>
          <a:bodyPr/>
          <a:lstStyle/>
          <a:p>
            <a:r>
              <a:rPr lang="en-US" dirty="0" smtClean="0"/>
              <a:t>Put </a:t>
            </a:r>
            <a:r>
              <a:rPr lang="en-US" dirty="0" err="1" smtClean="0"/>
              <a:t>multimeter</a:t>
            </a:r>
            <a:r>
              <a:rPr lang="en-US" dirty="0" smtClean="0"/>
              <a:t> in series</a:t>
            </a:r>
          </a:p>
          <a:p>
            <a:endParaRPr lang="en-US" dirty="0"/>
          </a:p>
          <a:p>
            <a:r>
              <a:rPr lang="en-US" dirty="0" smtClean="0"/>
              <a:t>Current flows through it</a:t>
            </a:r>
          </a:p>
          <a:p>
            <a:endParaRPr lang="en-US" dirty="0"/>
          </a:p>
          <a:p>
            <a:r>
              <a:rPr lang="en-US" dirty="0" err="1" smtClean="0"/>
              <a:t>Multimeter</a:t>
            </a:r>
            <a:r>
              <a:rPr lang="en-US" dirty="0" smtClean="0"/>
              <a:t> must look like a wire to be non-invasive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7"/>
            <a:ext cx="5257800" cy="4864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0457" y="2203269"/>
            <a:ext cx="84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136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Multimeter</a:t>
            </a:r>
            <a:r>
              <a:rPr lang="en-US" dirty="0"/>
              <a:t> </a:t>
            </a:r>
            <a:r>
              <a:rPr lang="en-US" dirty="0" smtClean="0"/>
              <a:t>has Impedance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57711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R_ma</a:t>
            </a:r>
            <a:r>
              <a:rPr lang="en-US" dirty="0" smtClean="0"/>
              <a:t> is needed to take a measurement.</a:t>
            </a:r>
          </a:p>
          <a:p>
            <a:endParaRPr lang="en-US" dirty="0"/>
          </a:p>
          <a:p>
            <a:r>
              <a:rPr lang="en-US" dirty="0" smtClean="0"/>
              <a:t>Most of the time, this won’t matter.  It could for small R.</a:t>
            </a:r>
          </a:p>
          <a:p>
            <a:endParaRPr lang="en-US" dirty="0" smtClean="0"/>
          </a:p>
          <a:p>
            <a:r>
              <a:rPr lang="en-US" dirty="0" smtClean="0"/>
              <a:t>Do analysis with equivalent circuit model if necessary.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1" y="1604701"/>
            <a:ext cx="4156695" cy="4891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7509" y="1825625"/>
            <a:ext cx="84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9492067" y="3222172"/>
            <a:ext cx="202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R_ma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42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a Voltage Measurement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2045769"/>
            <a:ext cx="5439397" cy="45328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2047672"/>
            <a:ext cx="5437113" cy="453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522549"/>
            <a:ext cx="416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Schematic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969000" y="1547949"/>
            <a:ext cx="457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Schematic w/ Eq. </a:t>
            </a:r>
            <a:r>
              <a:rPr lang="en-US" sz="2800" dirty="0" err="1" smtClean="0"/>
              <a:t>Ckt</a:t>
            </a:r>
            <a:r>
              <a:rPr lang="en-US" sz="2800" dirty="0" smtClean="0"/>
              <a:t> Model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763520" y="2591607"/>
            <a:ext cx="1123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R1</a:t>
            </a:r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2763519" y="4406940"/>
            <a:ext cx="1123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R2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>
            <a:off x="8126994" y="2436430"/>
            <a:ext cx="1123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R1</a:t>
            </a:r>
            <a:endParaRPr lang="en-US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6563767" y="5020168"/>
            <a:ext cx="1123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R2</a:t>
            </a:r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8630240" y="3462416"/>
            <a:ext cx="1995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R_mv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71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640</Words>
  <Application>Microsoft Office PowerPoint</Application>
  <PresentationFormat>Widescreen</PresentationFormat>
  <Paragraphs>119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 Theme</vt:lpstr>
      <vt:lpstr>Basic Electrical Measurements</vt:lpstr>
      <vt:lpstr>Why are We Talking?</vt:lpstr>
      <vt:lpstr>The Three Parts of a Schematic</vt:lpstr>
      <vt:lpstr>A Circuit Under Test</vt:lpstr>
      <vt:lpstr>Multimeter</vt:lpstr>
      <vt:lpstr>Two Tricky Things</vt:lpstr>
      <vt:lpstr>Let’s Do a Current Measurement</vt:lpstr>
      <vt:lpstr>The Multimeter has Impedance</vt:lpstr>
      <vt:lpstr>Let’s do a Voltage Measurement</vt:lpstr>
      <vt:lpstr>Let’s do a Resistance Measurement</vt:lpstr>
      <vt:lpstr>Oscilloscopes</vt:lpstr>
      <vt:lpstr>Power Supplies Make DC Voltage</vt:lpstr>
      <vt:lpstr>Old Signal Generators</vt:lpstr>
      <vt:lpstr>New Signal Generators</vt:lpstr>
      <vt:lpstr>Model of Signal Generators and 50 Ohm/Hi Z</vt:lpstr>
    </vt:vector>
  </TitlesOfParts>
  <Company>Harvey Mudd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Electrical Measurements</dc:title>
  <dc:creator>mspencer</dc:creator>
  <cp:lastModifiedBy>mspencer</cp:lastModifiedBy>
  <cp:revision>22</cp:revision>
  <dcterms:created xsi:type="dcterms:W3CDTF">2016-01-28T03:14:31Z</dcterms:created>
  <dcterms:modified xsi:type="dcterms:W3CDTF">2016-01-28T15:35:40Z</dcterms:modified>
</cp:coreProperties>
</file>