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3" r:id="rId3"/>
    <p:sldId id="257" r:id="rId4"/>
    <p:sldId id="258" r:id="rId5"/>
    <p:sldId id="259" r:id="rId6"/>
    <p:sldId id="260" r:id="rId7"/>
    <p:sldId id="261" r:id="rId8"/>
    <p:sldId id="269" r:id="rId9"/>
    <p:sldId id="262" r:id="rId10"/>
    <p:sldId id="265" r:id="rId11"/>
    <p:sldId id="266" r:id="rId12"/>
    <p:sldId id="267" r:id="rId13"/>
    <p:sldId id="271" r:id="rId14"/>
    <p:sldId id="272" r:id="rId15"/>
    <p:sldId id="268" r:id="rId16"/>
    <p:sldId id="270" r:id="rId17"/>
    <p:sldId id="273" r:id="rId18"/>
    <p:sldId id="274" r:id="rId19"/>
    <p:sldId id="275" r:id="rId20"/>
    <p:sldId id="27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576" autoAdjust="0"/>
  </p:normalViewPr>
  <p:slideViewPr>
    <p:cSldViewPr snapToObjects="1" showGuides="1">
      <p:cViewPr>
        <p:scale>
          <a:sx n="100" d="100"/>
          <a:sy n="100" d="100"/>
        </p:scale>
        <p:origin x="-1328" y="-9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B184F2-A9AD-564E-ACCF-595773ADFB6B}" type="datetimeFigureOut">
              <a:rPr lang="en-US" smtClean="0"/>
              <a:t>2/21/12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226D42-E79E-234C-B8BA-6E9530AA941D}" type="slidenum">
              <a:rPr lang="en-US" smtClean="0"/>
              <a:t>‹#›</a:t>
            </a:fld>
            <a:endParaRPr lang="en-US"/>
          </a:p>
        </p:txBody>
      </p:sp>
    </p:spTree>
    <p:extLst>
      <p:ext uri="{BB962C8B-B14F-4D97-AF65-F5344CB8AC3E}">
        <p14:creationId xmlns:p14="http://schemas.microsoft.com/office/powerpoint/2010/main" val="1494282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many sources …variety of mechanisms. </a:t>
            </a:r>
          </a:p>
          <a:p>
            <a:endParaRPr lang="en-US" baseline="0" smtClean="0"/>
          </a:p>
          <a:p>
            <a:r>
              <a:rPr lang="en-US" baseline="0" smtClean="0"/>
              <a:t>fossil fuel combustion (coal and gasoline) and large forest fires.</a:t>
            </a:r>
          </a:p>
          <a:p>
            <a:endParaRPr lang="en-US" baseline="0" smtClean="0"/>
          </a:p>
          <a:p>
            <a:r>
              <a:rPr lang="en-US" baseline="0" smtClean="0"/>
              <a:t>However, the </a:t>
            </a:r>
            <a:r>
              <a:rPr lang="en-US" b="1" baseline="0" smtClean="0"/>
              <a:t>relative contribution </a:t>
            </a:r>
            <a:r>
              <a:rPr lang="en-US" baseline="0" smtClean="0"/>
              <a:t>of particle sources VARIES IN BOTH TIME AND SPACE</a:t>
            </a:r>
          </a:p>
          <a:p>
            <a:endParaRPr lang="en-US" baseline="0" smtClean="0"/>
          </a:p>
          <a:p>
            <a:r>
              <a:rPr lang="en-US" baseline="0" smtClean="0"/>
              <a:t>****next***</a:t>
            </a:r>
          </a:p>
          <a:p>
            <a:r>
              <a:rPr lang="en-US" baseline="0" smtClean="0"/>
              <a:t>….emit BOTH primary particles AND gas-phase precursors to particles, </a:t>
            </a:r>
          </a:p>
          <a:p>
            <a:r>
              <a:rPr lang="en-US" baseline="0" smtClean="0"/>
              <a:t>1.2.3.</a:t>
            </a:r>
          </a:p>
          <a:p>
            <a:endParaRPr lang="en-US" baseline="0" smtClean="0"/>
          </a:p>
          <a:p>
            <a:r>
              <a:rPr lang="en-US" baseline="0" smtClean="0"/>
              <a:t>meaning that the total particle mass or number produced by each source cannot be measured simply at the source itself…</a:t>
            </a:r>
          </a:p>
          <a:p>
            <a:endParaRPr lang="en-US" baseline="0" smtClean="0"/>
          </a:p>
          <a:p>
            <a:endParaRPr lang="en-US" dirty="0"/>
          </a:p>
        </p:txBody>
      </p:sp>
      <p:sp>
        <p:nvSpPr>
          <p:cNvPr id="4" name="Slide Number Placeholder 3"/>
          <p:cNvSpPr>
            <a:spLocks noGrp="1"/>
          </p:cNvSpPr>
          <p:nvPr>
            <p:ph type="sldNum" sz="quarter" idx="10"/>
          </p:nvPr>
        </p:nvSpPr>
        <p:spPr/>
        <p:txBody>
          <a:bodyPr/>
          <a:lstStyle/>
          <a:p>
            <a:fld id="{7CA530D4-7212-D24C-8F20-456EE00B1290}" type="slidenum">
              <a:rPr lang="en-US" smtClean="0"/>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CA530D4-7212-D24C-8F20-456EE00B1290}" type="slidenum">
              <a:rPr lang="en-US" smtClean="0"/>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region was</a:t>
            </a:r>
            <a:r>
              <a:rPr lang="en-US" baseline="0" dirty="0" smtClean="0"/>
              <a:t> the site of the …..</a:t>
            </a:r>
          </a:p>
          <a:p>
            <a:endParaRPr lang="en-US" baseline="0" dirty="0" smtClean="0"/>
          </a:p>
          <a:p>
            <a:r>
              <a:rPr lang="en-US" baseline="0" dirty="0" smtClean="0"/>
              <a:t>A multiplatform campaign..</a:t>
            </a:r>
          </a:p>
          <a:p>
            <a:r>
              <a:rPr lang="en-US" baseline="0" dirty="0" smtClean="0"/>
              <a:t>…aimed at improving our ability to model air-sea fluxes and aerosol-cloud interactions in this region</a:t>
            </a:r>
          </a:p>
          <a:p>
            <a:endParaRPr lang="en-US" baseline="0" dirty="0" smtClean="0"/>
          </a:p>
          <a:p>
            <a:r>
              <a:rPr lang="en-US" baseline="0" dirty="0" smtClean="0"/>
              <a:t>This figure shows the decrease in cloud droplet size near the continent, thought to be caused by the outflow of particles from the coasts many copper smelters, emitted sulfate aerosol</a:t>
            </a:r>
          </a:p>
          <a:p>
            <a:endParaRPr lang="en-US" baseline="0" dirty="0" smtClean="0"/>
          </a:p>
          <a:p>
            <a:r>
              <a:rPr lang="en-US" baseline="0" dirty="0" smtClean="0"/>
              <a:t>This lower figure shows the planned track of the ship (</a:t>
            </a:r>
            <a:r>
              <a:rPr lang="en-US" baseline="0" dirty="0" err="1" smtClean="0"/>
              <a:t>ron</a:t>
            </a:r>
            <a:r>
              <a:rPr lang="en-US" baseline="0" dirty="0" smtClean="0"/>
              <a:t> brown) to investigate the east-west trend in particle concentration and composition. </a:t>
            </a:r>
          </a:p>
          <a:p>
            <a:endParaRPr lang="en-US" baseline="0" dirty="0" smtClean="0"/>
          </a:p>
          <a:p>
            <a:r>
              <a:rPr lang="en-US" baseline="0" dirty="0" smtClean="0"/>
              <a:t>I should point out, though..</a:t>
            </a:r>
            <a:endParaRPr lang="en-US" dirty="0"/>
          </a:p>
        </p:txBody>
      </p:sp>
      <p:sp>
        <p:nvSpPr>
          <p:cNvPr id="4" name="Slide Number Placeholder 3"/>
          <p:cNvSpPr>
            <a:spLocks noGrp="1"/>
          </p:cNvSpPr>
          <p:nvPr>
            <p:ph type="sldNum" sz="quarter" idx="10"/>
          </p:nvPr>
        </p:nvSpPr>
        <p:spPr/>
        <p:txBody>
          <a:bodyPr/>
          <a:lstStyle/>
          <a:p>
            <a:fld id="{7CA530D4-7212-D24C-8F20-456EE00B1290}"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Calcareous</a:t>
            </a:r>
            <a:r>
              <a:rPr lang="en-US" baseline="0" dirty="0" smtClean="0"/>
              <a:t> phytoplankton were most interesting because of their extremely strong signal/noise even in small particles </a:t>
            </a:r>
          </a:p>
          <a:p>
            <a:endParaRPr lang="en-US" baseline="0" dirty="0" smtClean="0"/>
          </a:p>
          <a:p>
            <a:r>
              <a:rPr lang="en-US" baseline="0" dirty="0" smtClean="0"/>
              <a:t>We attributed these particles to phytoplankton on the basis of…</a:t>
            </a:r>
          </a:p>
          <a:p>
            <a:endParaRPr lang="en-US" baseline="0" dirty="0" smtClean="0"/>
          </a:p>
          <a:p>
            <a:r>
              <a:rPr lang="en-US" baseline="0" dirty="0" smtClean="0"/>
              <a:t>These phytoplankton are very common in many of the world’s oceans and responsible for about 50% of the calcite production in the oceans. </a:t>
            </a:r>
          </a:p>
          <a:p>
            <a:endParaRPr lang="en-US" baseline="0" dirty="0" smtClean="0"/>
          </a:p>
          <a:p>
            <a:r>
              <a:rPr lang="en-US" baseline="0" dirty="0" smtClean="0"/>
              <a:t>Their blooms are so large… potentially important part of the primary marine aerosol budget.</a:t>
            </a:r>
            <a:endParaRPr lang="en-US" dirty="0"/>
          </a:p>
        </p:txBody>
      </p:sp>
      <p:sp>
        <p:nvSpPr>
          <p:cNvPr id="4" name="Slide Number Placeholder 3"/>
          <p:cNvSpPr>
            <a:spLocks noGrp="1"/>
          </p:cNvSpPr>
          <p:nvPr>
            <p:ph type="sldNum" sz="quarter" idx="10"/>
          </p:nvPr>
        </p:nvSpPr>
        <p:spPr/>
        <p:txBody>
          <a:bodyPr/>
          <a:lstStyle/>
          <a:p>
            <a:fld id="{7CA530D4-7212-D24C-8F20-456EE00B1290}"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D5F5F9-7641-4645-B5A7-0E4857C193B6}" type="datetimeFigureOut">
              <a:rPr lang="en-US" smtClean="0"/>
              <a:pPr/>
              <a:t>2/21/12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D5F5F9-7641-4645-B5A7-0E4857C193B6}" type="datetimeFigureOut">
              <a:rPr lang="en-US" smtClean="0"/>
              <a:pPr/>
              <a:t>2/21/12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D5F5F9-7641-4645-B5A7-0E4857C193B6}" type="datetimeFigureOut">
              <a:rPr lang="en-US" smtClean="0"/>
              <a:pPr/>
              <a:t>2/21/12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D5F5F9-7641-4645-B5A7-0E4857C193B6}" type="datetimeFigureOut">
              <a:rPr lang="en-US" smtClean="0"/>
              <a:pPr/>
              <a:t>2/21/12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D5F5F9-7641-4645-B5A7-0E4857C193B6}" type="datetimeFigureOut">
              <a:rPr lang="en-US" smtClean="0"/>
              <a:pPr/>
              <a:t>2/21/12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D5F5F9-7641-4645-B5A7-0E4857C193B6}" type="datetimeFigureOut">
              <a:rPr lang="en-US" smtClean="0"/>
              <a:pPr/>
              <a:t>2/21/12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D5F5F9-7641-4645-B5A7-0E4857C193B6}" type="datetimeFigureOut">
              <a:rPr lang="en-US" smtClean="0"/>
              <a:pPr/>
              <a:t>2/21/12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D5F5F9-7641-4645-B5A7-0E4857C193B6}" type="datetimeFigureOut">
              <a:rPr lang="en-US" smtClean="0"/>
              <a:pPr/>
              <a:t>2/21/12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D5F5F9-7641-4645-B5A7-0E4857C193B6}" type="datetimeFigureOut">
              <a:rPr lang="en-US" smtClean="0"/>
              <a:pPr/>
              <a:t>2/21/12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5F5F9-7641-4645-B5A7-0E4857C193B6}" type="datetimeFigureOut">
              <a:rPr lang="en-US" smtClean="0"/>
              <a:pPr/>
              <a:t>2/21/12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5F5F9-7641-4645-B5A7-0E4857C193B6}" type="datetimeFigureOut">
              <a:rPr lang="en-US" smtClean="0"/>
              <a:pPr/>
              <a:t>2/21/12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0381C-884B-7B40-BC06-C4E6AADDC23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5F5F9-7641-4645-B5A7-0E4857C193B6}" type="datetimeFigureOut">
              <a:rPr lang="en-US" smtClean="0"/>
              <a:pPr/>
              <a:t>2/21/12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0381C-884B-7B40-BC06-C4E6AADDC23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3" Type="http://schemas.openxmlformats.org/officeDocument/2006/relationships/image" Target="../media/image21.jpeg"/><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xml"/><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jpe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hyperlink" Target="http://ncar.ucar.edu/community-resources/field-campaigns" TargetMode="External"/><Relationship Id="rId4" Type="http://schemas.openxmlformats.org/officeDocument/2006/relationships/hyperlink" Target="http://hippo.ucar.edu/HIPPO/videos/sampling-black-carbon-over-arctic-sea-ice-and-open-leads" TargetMode="External"/><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hyperlink" Target="http://ncar.ucar.edu/community-resources/model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10.png"/><Relationship Id="rId1" Type="http://schemas.microsoft.com/office/2007/relationships/media" Target="file://localhost/Users/Lelia/Documents/Courses/C103%202011/Lectures/19%20Spectrophotometry%201/ozone_320x240.mpg" TargetMode="External"/><Relationship Id="rId2" Type="http://schemas.openxmlformats.org/officeDocument/2006/relationships/video" Target="file://localhost/Users/Lelia/Documents/Courses/C103%202011/Lectures/19%20Spectrophotometry%201/ozone_320x240.m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100" y="-539750"/>
            <a:ext cx="10236200" cy="7937500"/>
          </a:xfrm>
          <a:prstGeom prst="rect">
            <a:avLst/>
          </a:prstGeom>
        </p:spPr>
      </p:pic>
      <p:sp>
        <p:nvSpPr>
          <p:cNvPr id="2" name="Title 1"/>
          <p:cNvSpPr>
            <a:spLocks noGrp="1"/>
          </p:cNvSpPr>
          <p:nvPr>
            <p:ph type="ctrTitle"/>
          </p:nvPr>
        </p:nvSpPr>
        <p:spPr>
          <a:xfrm>
            <a:off x="685800" y="1219200"/>
            <a:ext cx="7772400" cy="1470025"/>
          </a:xfrm>
        </p:spPr>
        <p:txBody>
          <a:bodyPr>
            <a:normAutofit/>
          </a:bodyPr>
          <a:lstStyle/>
          <a:p>
            <a:r>
              <a:rPr lang="en-US" sz="6000" dirty="0" smtClean="0"/>
              <a:t>The air up there</a:t>
            </a:r>
            <a:endParaRPr lang="en-US" sz="6000" dirty="0"/>
          </a:p>
        </p:txBody>
      </p:sp>
      <p:sp>
        <p:nvSpPr>
          <p:cNvPr id="3" name="Subtitle 2"/>
          <p:cNvSpPr>
            <a:spLocks noGrp="1"/>
          </p:cNvSpPr>
          <p:nvPr>
            <p:ph type="subTitle" idx="1"/>
          </p:nvPr>
        </p:nvSpPr>
        <p:spPr/>
        <p:txBody>
          <a:bodyPr/>
          <a:lstStyle/>
          <a:p>
            <a:r>
              <a:rPr lang="en-US" dirty="0" smtClean="0">
                <a:solidFill>
                  <a:schemeClr val="bg1"/>
                </a:solidFill>
              </a:rPr>
              <a:t>Measurements in Atmospheric Science</a:t>
            </a:r>
          </a:p>
          <a:p>
            <a:r>
              <a:rPr lang="en-US" dirty="0" smtClean="0">
                <a:solidFill>
                  <a:schemeClr val="bg1"/>
                </a:solidFill>
              </a:rPr>
              <a:t>E80 Spring 2012</a:t>
            </a:r>
            <a:endParaRPr lang="en-US" dirty="0">
              <a:solidFill>
                <a:schemeClr val="bg1"/>
              </a:solidFill>
            </a:endParaRPr>
          </a:p>
        </p:txBody>
      </p:sp>
      <p:sp>
        <p:nvSpPr>
          <p:cNvPr id="5" name="TextBox 4"/>
          <p:cNvSpPr txBox="1"/>
          <p:nvPr/>
        </p:nvSpPr>
        <p:spPr>
          <a:xfrm>
            <a:off x="-228600" y="6629400"/>
            <a:ext cx="3195406" cy="276999"/>
          </a:xfrm>
          <a:prstGeom prst="rect">
            <a:avLst/>
          </a:prstGeom>
          <a:noFill/>
        </p:spPr>
        <p:txBody>
          <a:bodyPr wrap="none" rtlCol="0">
            <a:spAutoFit/>
          </a:bodyPr>
          <a:lstStyle/>
          <a:p>
            <a:r>
              <a:rPr lang="en-US" sz="1200" dirty="0" smtClean="0"/>
              <a:t>Image credit: http://</a:t>
            </a:r>
            <a:r>
              <a:rPr lang="en-US" sz="1200" dirty="0" err="1" smtClean="0"/>
              <a:t>vterrain.org</a:t>
            </a:r>
            <a:r>
              <a:rPr lang="en-US" sz="1200" dirty="0" smtClean="0"/>
              <a:t>/Atmosphere/</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000" dirty="0" smtClean="0"/>
              <a:t>Introduction to Atmospheric Aerosols:</a:t>
            </a:r>
            <a:br>
              <a:rPr lang="en-US" sz="3000" dirty="0" smtClean="0"/>
            </a:br>
            <a:r>
              <a:rPr lang="en-US" sz="3000" b="1" dirty="0" smtClean="0"/>
              <a:t> Particle Sources</a:t>
            </a:r>
            <a:endParaRPr lang="en-US" sz="3000" b="1" dirty="0"/>
          </a:p>
        </p:txBody>
      </p:sp>
      <p:pic>
        <p:nvPicPr>
          <p:cNvPr id="5" name="Content Placeholder 4" descr="images-2.jpg"/>
          <p:cNvPicPr>
            <a:picLocks noGrp="1" noChangeAspect="1"/>
          </p:cNvPicPr>
          <p:nvPr>
            <p:ph idx="1"/>
          </p:nvPr>
        </p:nvPicPr>
        <p:blipFill>
          <a:blip r:embed="rId4"/>
          <a:srcRect l="-1631" r="-1631"/>
          <a:stretch>
            <a:fillRect/>
          </a:stretch>
        </p:blipFill>
        <p:spPr>
          <a:xfrm>
            <a:off x="533400" y="1295400"/>
            <a:ext cx="2286000" cy="2951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fld id="{FC04237A-5C25-D843-9615-776D68D8CE0B}" type="slidenum">
              <a:rPr lang="en-US" smtClean="0"/>
              <a:pPr/>
              <a:t>10</a:t>
            </a:fld>
            <a:endParaRPr lang="en-US"/>
          </a:p>
        </p:txBody>
      </p:sp>
      <p:sp>
        <p:nvSpPr>
          <p:cNvPr id="6" name="TextBox 5"/>
          <p:cNvSpPr txBox="1"/>
          <p:nvPr/>
        </p:nvSpPr>
        <p:spPr>
          <a:xfrm>
            <a:off x="685800" y="1295400"/>
            <a:ext cx="786694" cy="461665"/>
          </a:xfrm>
          <a:prstGeom prst="rect">
            <a:avLst/>
          </a:prstGeom>
          <a:noFill/>
        </p:spPr>
        <p:txBody>
          <a:bodyPr wrap="none" rtlCol="0">
            <a:spAutoFit/>
          </a:bodyPr>
          <a:lstStyle/>
          <a:p>
            <a:r>
              <a:rPr lang="en-US" sz="2400" b="1" dirty="0" smtClean="0">
                <a:solidFill>
                  <a:schemeClr val="bg1"/>
                </a:solidFill>
              </a:rPr>
              <a:t>Dust</a:t>
            </a:r>
            <a:endParaRPr lang="en-US" sz="2400" b="1" dirty="0">
              <a:solidFill>
                <a:schemeClr val="bg1"/>
              </a:solidFill>
            </a:endParaRPr>
          </a:p>
        </p:txBody>
      </p:sp>
      <p:grpSp>
        <p:nvGrpSpPr>
          <p:cNvPr id="3" name="Group 22"/>
          <p:cNvGrpSpPr/>
          <p:nvPr/>
        </p:nvGrpSpPr>
        <p:grpSpPr>
          <a:xfrm>
            <a:off x="2667000" y="1371600"/>
            <a:ext cx="3886200" cy="2286000"/>
            <a:chOff x="2667000" y="1441450"/>
            <a:chExt cx="3962400" cy="3054350"/>
          </a:xfrm>
        </p:grpSpPr>
        <p:pic>
          <p:nvPicPr>
            <p:cNvPr id="7" name="Picture 6" descr="Sea Spray.jpg"/>
            <p:cNvPicPr>
              <a:picLocks noChangeAspect="1"/>
            </p:cNvPicPr>
            <p:nvPr/>
          </p:nvPicPr>
          <p:blipFill>
            <a:blip r:embed="rId5"/>
            <a:stretch>
              <a:fillRect/>
            </a:stretch>
          </p:blipFill>
          <p:spPr>
            <a:xfrm>
              <a:off x="2667000" y="1524000"/>
              <a:ext cx="39624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936188" y="1441450"/>
              <a:ext cx="1442823" cy="461665"/>
            </a:xfrm>
            <a:prstGeom prst="rect">
              <a:avLst/>
            </a:prstGeom>
            <a:noFill/>
          </p:spPr>
          <p:txBody>
            <a:bodyPr wrap="none" rtlCol="0">
              <a:spAutoFit/>
            </a:bodyPr>
            <a:lstStyle/>
            <a:p>
              <a:r>
                <a:rPr lang="en-US" sz="2400" b="1" dirty="0" smtClean="0">
                  <a:solidFill>
                    <a:schemeClr val="bg1"/>
                  </a:solidFill>
                </a:rPr>
                <a:t>Sea spray</a:t>
              </a:r>
              <a:endParaRPr lang="en-US" sz="2400" b="1" dirty="0">
                <a:solidFill>
                  <a:schemeClr val="bg1"/>
                </a:solidFill>
              </a:endParaRPr>
            </a:p>
          </p:txBody>
        </p:sp>
        <p:sp>
          <p:nvSpPr>
            <p:cNvPr id="13" name="TextBox 12"/>
            <p:cNvSpPr txBox="1"/>
            <p:nvPr/>
          </p:nvSpPr>
          <p:spPr>
            <a:xfrm>
              <a:off x="4152900" y="1771650"/>
              <a:ext cx="2291914" cy="461665"/>
            </a:xfrm>
            <a:prstGeom prst="rect">
              <a:avLst/>
            </a:prstGeom>
            <a:noFill/>
          </p:spPr>
          <p:txBody>
            <a:bodyPr wrap="none" rtlCol="0">
              <a:spAutoFit/>
            </a:bodyPr>
            <a:lstStyle/>
            <a:p>
              <a:r>
                <a:rPr lang="en-US" sz="2400" b="1" dirty="0" smtClean="0">
                  <a:solidFill>
                    <a:schemeClr val="bg1"/>
                  </a:solidFill>
                </a:rPr>
                <a:t>Bubble bursting</a:t>
              </a:r>
              <a:endParaRPr lang="en-US" sz="2400" b="1" dirty="0">
                <a:solidFill>
                  <a:schemeClr val="bg1"/>
                </a:solidFill>
              </a:endParaRPr>
            </a:p>
          </p:txBody>
        </p:sp>
      </p:grpSp>
      <p:grpSp>
        <p:nvGrpSpPr>
          <p:cNvPr id="9" name="Group 21"/>
          <p:cNvGrpSpPr/>
          <p:nvPr/>
        </p:nvGrpSpPr>
        <p:grpSpPr>
          <a:xfrm>
            <a:off x="3962400" y="2743200"/>
            <a:ext cx="2864985" cy="2057400"/>
            <a:chOff x="762000" y="3606049"/>
            <a:chExt cx="3017385" cy="2261351"/>
          </a:xfrm>
        </p:grpSpPr>
        <p:pic>
          <p:nvPicPr>
            <p:cNvPr id="17" name="Picture 16" descr="trees.jpg"/>
            <p:cNvPicPr>
              <a:picLocks noChangeAspect="1"/>
            </p:cNvPicPr>
            <p:nvPr/>
          </p:nvPicPr>
          <p:blipFill>
            <a:blip r:embed="rId6"/>
            <a:stretch>
              <a:fillRect/>
            </a:stretch>
          </p:blipFill>
          <p:spPr>
            <a:xfrm>
              <a:off x="762000" y="3606049"/>
              <a:ext cx="3017385" cy="2261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1370882" y="3857310"/>
              <a:ext cx="996186" cy="461664"/>
            </a:xfrm>
            <a:prstGeom prst="rect">
              <a:avLst/>
            </a:prstGeom>
            <a:noFill/>
          </p:spPr>
          <p:txBody>
            <a:bodyPr wrap="none" rtlCol="0">
              <a:spAutoFit/>
            </a:bodyPr>
            <a:lstStyle/>
            <a:p>
              <a:r>
                <a:rPr lang="en-US" sz="2400" b="1" dirty="0" smtClean="0">
                  <a:solidFill>
                    <a:schemeClr val="bg1"/>
                  </a:solidFill>
                </a:rPr>
                <a:t>Plants</a:t>
              </a:r>
              <a:endParaRPr lang="en-US" sz="2400" b="1" dirty="0">
                <a:solidFill>
                  <a:schemeClr val="bg1"/>
                </a:solidFill>
              </a:endParaRPr>
            </a:p>
          </p:txBody>
        </p:sp>
      </p:grpSp>
      <p:grpSp>
        <p:nvGrpSpPr>
          <p:cNvPr id="10" name="Group 26"/>
          <p:cNvGrpSpPr/>
          <p:nvPr/>
        </p:nvGrpSpPr>
        <p:grpSpPr>
          <a:xfrm>
            <a:off x="2288627" y="3352800"/>
            <a:ext cx="2207173" cy="2667000"/>
            <a:chOff x="1472494" y="3148164"/>
            <a:chExt cx="2207173" cy="2667000"/>
          </a:xfrm>
        </p:grpSpPr>
        <p:pic>
          <p:nvPicPr>
            <p:cNvPr id="25" name="Picture 24" descr="193857main_wildfire_oct22_full.jpg"/>
            <p:cNvPicPr>
              <a:picLocks noChangeAspect="1"/>
            </p:cNvPicPr>
            <p:nvPr/>
          </p:nvPicPr>
          <p:blipFill>
            <a:blip r:embed="rId7"/>
            <a:stretch>
              <a:fillRect/>
            </a:stretch>
          </p:blipFill>
          <p:spPr>
            <a:xfrm>
              <a:off x="1472494" y="3148164"/>
              <a:ext cx="2207173"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p:cNvSpPr txBox="1"/>
            <p:nvPr/>
          </p:nvSpPr>
          <p:spPr>
            <a:xfrm>
              <a:off x="1828800" y="5257800"/>
              <a:ext cx="1377300" cy="461665"/>
            </a:xfrm>
            <a:prstGeom prst="rect">
              <a:avLst/>
            </a:prstGeom>
            <a:noFill/>
          </p:spPr>
          <p:txBody>
            <a:bodyPr wrap="none" rtlCol="0">
              <a:spAutoFit/>
            </a:bodyPr>
            <a:lstStyle/>
            <a:p>
              <a:r>
                <a:rPr lang="en-US" sz="2400" b="1" dirty="0" smtClean="0">
                  <a:solidFill>
                    <a:schemeClr val="bg1"/>
                  </a:solidFill>
                </a:rPr>
                <a:t>Wildfires</a:t>
              </a:r>
              <a:endParaRPr lang="en-US" sz="2400" b="1" dirty="0">
                <a:solidFill>
                  <a:schemeClr val="bg1"/>
                </a:solidFill>
              </a:endParaRPr>
            </a:p>
          </p:txBody>
        </p:sp>
      </p:grpSp>
      <p:grpSp>
        <p:nvGrpSpPr>
          <p:cNvPr id="11" name="Group 27"/>
          <p:cNvGrpSpPr/>
          <p:nvPr/>
        </p:nvGrpSpPr>
        <p:grpSpPr>
          <a:xfrm>
            <a:off x="6857294" y="1135792"/>
            <a:ext cx="2185812" cy="3824416"/>
            <a:chOff x="609600" y="1214735"/>
            <a:chExt cx="3048985" cy="4043065"/>
          </a:xfrm>
        </p:grpSpPr>
        <p:pic>
          <p:nvPicPr>
            <p:cNvPr id="29" name="Picture 28" descr="coalplant.jpg"/>
            <p:cNvPicPr>
              <a:picLocks noChangeAspect="1"/>
            </p:cNvPicPr>
            <p:nvPr/>
          </p:nvPicPr>
          <p:blipFill>
            <a:blip r:embed="rId8"/>
            <a:stretch>
              <a:fillRect/>
            </a:stretch>
          </p:blipFill>
          <p:spPr>
            <a:xfrm>
              <a:off x="609600" y="1263650"/>
              <a:ext cx="2964730" cy="399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610585" y="1214735"/>
              <a:ext cx="3048000" cy="488059"/>
            </a:xfrm>
            <a:prstGeom prst="rect">
              <a:avLst/>
            </a:prstGeom>
            <a:noFill/>
          </p:spPr>
          <p:txBody>
            <a:bodyPr wrap="square" rtlCol="0">
              <a:spAutoFit/>
            </a:bodyPr>
            <a:lstStyle/>
            <a:p>
              <a:r>
                <a:rPr lang="en-US" sz="2400" b="1" dirty="0" smtClean="0">
                  <a:solidFill>
                    <a:schemeClr val="bg1"/>
                  </a:solidFill>
                </a:rPr>
                <a:t>Coal burning</a:t>
              </a:r>
              <a:endParaRPr lang="en-US" sz="2400" b="1" dirty="0">
                <a:solidFill>
                  <a:schemeClr val="bg1"/>
                </a:solidFill>
              </a:endParaRPr>
            </a:p>
          </p:txBody>
        </p:sp>
      </p:grpSp>
      <p:grpSp>
        <p:nvGrpSpPr>
          <p:cNvPr id="12" name="Group 20"/>
          <p:cNvGrpSpPr/>
          <p:nvPr/>
        </p:nvGrpSpPr>
        <p:grpSpPr>
          <a:xfrm>
            <a:off x="5638800" y="3200400"/>
            <a:ext cx="2286000" cy="1909465"/>
            <a:chOff x="5070410" y="3406111"/>
            <a:chExt cx="3235390" cy="2438986"/>
          </a:xfrm>
        </p:grpSpPr>
        <p:pic>
          <p:nvPicPr>
            <p:cNvPr id="19" name="Picture 18" descr="phytoplankton_070305-1.jpg"/>
            <p:cNvPicPr>
              <a:picLocks noChangeAspect="1"/>
            </p:cNvPicPr>
            <p:nvPr/>
          </p:nvPicPr>
          <p:blipFill>
            <a:blip r:embed="rId9"/>
            <a:stretch>
              <a:fillRect/>
            </a:stretch>
          </p:blipFill>
          <p:spPr>
            <a:xfrm>
              <a:off x="5070410" y="3406111"/>
              <a:ext cx="3235390" cy="2438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5070410" y="3600773"/>
              <a:ext cx="2140881" cy="461665"/>
            </a:xfrm>
            <a:prstGeom prst="rect">
              <a:avLst/>
            </a:prstGeom>
            <a:noFill/>
          </p:spPr>
          <p:txBody>
            <a:bodyPr wrap="none" rtlCol="0">
              <a:spAutoFit/>
            </a:bodyPr>
            <a:lstStyle/>
            <a:p>
              <a:r>
                <a:rPr lang="en-US" sz="2400" b="1" dirty="0" smtClean="0">
                  <a:solidFill>
                    <a:schemeClr val="bg1"/>
                  </a:solidFill>
                </a:rPr>
                <a:t>Phytoplankton</a:t>
              </a:r>
              <a:endParaRPr lang="en-US" sz="2400" b="1" dirty="0">
                <a:solidFill>
                  <a:schemeClr val="bg1"/>
                </a:solidFill>
              </a:endParaRPr>
            </a:p>
          </p:txBody>
        </p:sp>
      </p:grpSp>
      <p:grpSp>
        <p:nvGrpSpPr>
          <p:cNvPr id="14" name="Group 30"/>
          <p:cNvGrpSpPr/>
          <p:nvPr/>
        </p:nvGrpSpPr>
        <p:grpSpPr>
          <a:xfrm>
            <a:off x="1213500" y="2303682"/>
            <a:ext cx="2139300" cy="1536015"/>
            <a:chOff x="1607270" y="4136562"/>
            <a:chExt cx="2566416" cy="1890441"/>
          </a:xfrm>
        </p:grpSpPr>
        <p:pic>
          <p:nvPicPr>
            <p:cNvPr id="32" name="Picture 31" descr="grilling.jpg"/>
            <p:cNvPicPr>
              <a:picLocks noChangeAspect="1"/>
            </p:cNvPicPr>
            <p:nvPr/>
          </p:nvPicPr>
          <p:blipFill>
            <a:blip r:embed="rId10"/>
            <a:stretch>
              <a:fillRect/>
            </a:stretch>
          </p:blipFill>
          <p:spPr>
            <a:xfrm>
              <a:off x="1607270" y="4136562"/>
              <a:ext cx="2566416" cy="1890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TextBox 32"/>
            <p:cNvSpPr txBox="1"/>
            <p:nvPr/>
          </p:nvSpPr>
          <p:spPr>
            <a:xfrm>
              <a:off x="1676400" y="4778527"/>
              <a:ext cx="2050330" cy="461666"/>
            </a:xfrm>
            <a:prstGeom prst="rect">
              <a:avLst/>
            </a:prstGeom>
            <a:noFill/>
          </p:spPr>
          <p:txBody>
            <a:bodyPr wrap="square" rtlCol="0">
              <a:spAutoFit/>
            </a:bodyPr>
            <a:lstStyle/>
            <a:p>
              <a:r>
                <a:rPr lang="en-US" sz="2400" b="1" dirty="0" smtClean="0">
                  <a:solidFill>
                    <a:schemeClr val="bg1"/>
                  </a:solidFill>
                </a:rPr>
                <a:t>Meat cooking</a:t>
              </a:r>
              <a:endParaRPr lang="en-US" sz="2400" b="1" dirty="0">
                <a:solidFill>
                  <a:schemeClr val="bg1"/>
                </a:solidFill>
              </a:endParaRPr>
            </a:p>
          </p:txBody>
        </p:sp>
      </p:grpSp>
      <p:pic>
        <p:nvPicPr>
          <p:cNvPr id="34" name="Picture 33" descr="405-traffic-los-angeles.jpg"/>
          <p:cNvPicPr>
            <a:picLocks noChangeAspect="1"/>
          </p:cNvPicPr>
          <p:nvPr/>
        </p:nvPicPr>
        <p:blipFill>
          <a:blip r:embed="rId11"/>
          <a:stretch>
            <a:fillRect/>
          </a:stretch>
        </p:blipFill>
        <p:spPr>
          <a:xfrm>
            <a:off x="6372164" y="4114800"/>
            <a:ext cx="2353321" cy="262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6705600" y="4796135"/>
            <a:ext cx="2299304" cy="461665"/>
          </a:xfrm>
          <a:prstGeom prst="rect">
            <a:avLst/>
          </a:prstGeom>
          <a:noFill/>
        </p:spPr>
        <p:txBody>
          <a:bodyPr wrap="square" rtlCol="0">
            <a:spAutoFit/>
          </a:bodyPr>
          <a:lstStyle/>
          <a:p>
            <a:r>
              <a:rPr lang="en-US" sz="2400" b="1" dirty="0" smtClean="0">
                <a:solidFill>
                  <a:schemeClr val="bg1"/>
                </a:solidFill>
              </a:rPr>
              <a:t>Automobiles</a:t>
            </a:r>
            <a:endParaRPr lang="en-US" sz="2400" b="1" dirty="0">
              <a:solidFill>
                <a:schemeClr val="bg1"/>
              </a:solidFill>
            </a:endParaRPr>
          </a:p>
        </p:txBody>
      </p:sp>
      <p:grpSp>
        <p:nvGrpSpPr>
          <p:cNvPr id="15" name="Group 39"/>
          <p:cNvGrpSpPr/>
          <p:nvPr/>
        </p:nvGrpSpPr>
        <p:grpSpPr>
          <a:xfrm>
            <a:off x="524971" y="4613335"/>
            <a:ext cx="1950090" cy="2092265"/>
            <a:chOff x="524971" y="4613335"/>
            <a:chExt cx="1950090" cy="2092265"/>
          </a:xfrm>
        </p:grpSpPr>
        <p:pic>
          <p:nvPicPr>
            <p:cNvPr id="36" name="Picture 35" descr="pellet-stove.jpg"/>
            <p:cNvPicPr>
              <a:picLocks noChangeAspect="1"/>
            </p:cNvPicPr>
            <p:nvPr/>
          </p:nvPicPr>
          <p:blipFill>
            <a:blip r:embed="rId12"/>
            <a:srcRect l="29487" r="10912"/>
            <a:stretch>
              <a:fillRect/>
            </a:stretch>
          </p:blipFill>
          <p:spPr>
            <a:xfrm>
              <a:off x="524971" y="4613335"/>
              <a:ext cx="1913429" cy="2092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903980" y="5710535"/>
              <a:ext cx="1571081" cy="461665"/>
            </a:xfrm>
            <a:prstGeom prst="rect">
              <a:avLst/>
            </a:prstGeom>
            <a:noFill/>
          </p:spPr>
          <p:txBody>
            <a:bodyPr wrap="square" rtlCol="0">
              <a:spAutoFit/>
            </a:bodyPr>
            <a:lstStyle/>
            <a:p>
              <a:r>
                <a:rPr lang="en-US" sz="2400" b="1" dirty="0" smtClean="0">
                  <a:solidFill>
                    <a:schemeClr val="bg1"/>
                  </a:solidFill>
                </a:rPr>
                <a:t>Heating</a:t>
              </a:r>
              <a:endParaRPr lang="en-US" sz="2400" b="1" dirty="0">
                <a:solidFill>
                  <a:schemeClr val="bg1"/>
                </a:solidFill>
              </a:endParaRPr>
            </a:p>
          </p:txBody>
        </p:sp>
      </p:grpSp>
      <p:grpSp>
        <p:nvGrpSpPr>
          <p:cNvPr id="16" name="Group 40"/>
          <p:cNvGrpSpPr/>
          <p:nvPr/>
        </p:nvGrpSpPr>
        <p:grpSpPr>
          <a:xfrm>
            <a:off x="4124325" y="5470012"/>
            <a:ext cx="3142510" cy="1272663"/>
            <a:chOff x="4124325" y="5470012"/>
            <a:chExt cx="3142510" cy="1272663"/>
          </a:xfrm>
        </p:grpSpPr>
        <p:pic>
          <p:nvPicPr>
            <p:cNvPr id="38" name="Picture 37" descr="image.jpg"/>
            <p:cNvPicPr>
              <a:picLocks noChangeAspect="1"/>
            </p:cNvPicPr>
            <p:nvPr/>
          </p:nvPicPr>
          <p:blipFill>
            <a:blip r:embed="rId13"/>
            <a:stretch>
              <a:fillRect/>
            </a:stretch>
          </p:blipFill>
          <p:spPr>
            <a:xfrm>
              <a:off x="4124325" y="5470012"/>
              <a:ext cx="2676525" cy="1272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TextBox 38"/>
            <p:cNvSpPr txBox="1"/>
            <p:nvPr/>
          </p:nvSpPr>
          <p:spPr>
            <a:xfrm>
              <a:off x="4191000" y="6243935"/>
              <a:ext cx="3075835" cy="461665"/>
            </a:xfrm>
            <a:prstGeom prst="rect">
              <a:avLst/>
            </a:prstGeom>
            <a:noFill/>
          </p:spPr>
          <p:txBody>
            <a:bodyPr wrap="square" rtlCol="0">
              <a:spAutoFit/>
            </a:bodyPr>
            <a:lstStyle/>
            <a:p>
              <a:r>
                <a:rPr lang="en-US" sz="2400" b="1" dirty="0" smtClean="0">
                  <a:solidFill>
                    <a:schemeClr val="bg1"/>
                  </a:solidFill>
                </a:rPr>
                <a:t>Agricultural fires</a:t>
              </a:r>
              <a:endParaRPr lang="en-US" sz="2400" b="1" dirty="0">
                <a:solidFill>
                  <a:schemeClr val="bg1"/>
                </a:solidFill>
              </a:endParaRPr>
            </a:p>
          </p:txBody>
        </p:sp>
      </p:grpSp>
      <p:sp>
        <p:nvSpPr>
          <p:cNvPr id="43" name="TextBox 42"/>
          <p:cNvSpPr txBox="1"/>
          <p:nvPr/>
        </p:nvSpPr>
        <p:spPr>
          <a:xfrm>
            <a:off x="1981200" y="2303682"/>
            <a:ext cx="5410200" cy="3200877"/>
          </a:xfrm>
          <a:prstGeom prst="rect">
            <a:avLst/>
          </a:prstGeom>
          <a:solidFill>
            <a:schemeClr val="accent1"/>
          </a:solidFill>
          <a:ln w="66675" cap="flat" cmpd="sng" algn="ctr">
            <a:solidFill>
              <a:srgbClr val="17306C"/>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smtClean="0">
                <a:solidFill>
                  <a:srgbClr val="17306C"/>
                </a:solidFill>
              </a:rPr>
              <a:t>Primary particles </a:t>
            </a:r>
            <a:r>
              <a:rPr lang="en-US" dirty="0" smtClean="0"/>
              <a:t>are </a:t>
            </a:r>
            <a:r>
              <a:rPr lang="en-US" u="sng" dirty="0" smtClean="0"/>
              <a:t>emitted as liquids or solids </a:t>
            </a:r>
            <a:r>
              <a:rPr lang="en-US" dirty="0" smtClean="0"/>
              <a:t>to the atmosphere.</a:t>
            </a:r>
          </a:p>
          <a:p>
            <a:endParaRPr lang="en-US" dirty="0" smtClean="0"/>
          </a:p>
          <a:p>
            <a:r>
              <a:rPr lang="en-US" sz="2000" b="1" dirty="0" smtClean="0">
                <a:solidFill>
                  <a:srgbClr val="17306C"/>
                </a:solidFill>
              </a:rPr>
              <a:t>Secondary particles </a:t>
            </a:r>
            <a:r>
              <a:rPr lang="en-US" dirty="0" smtClean="0"/>
              <a:t>are </a:t>
            </a:r>
            <a:r>
              <a:rPr lang="en-US" u="sng" dirty="0" smtClean="0"/>
              <a:t>emitted as gas phase </a:t>
            </a:r>
            <a:r>
              <a:rPr lang="en-US" dirty="0" smtClean="0"/>
              <a:t>components and later condense to form particles.</a:t>
            </a:r>
          </a:p>
          <a:p>
            <a:endParaRPr lang="en-US" dirty="0" smtClean="0"/>
          </a:p>
          <a:p>
            <a:r>
              <a:rPr lang="en-US" dirty="0" smtClean="0"/>
              <a:t>Primary particles that are transported in the atmosphere can </a:t>
            </a:r>
            <a:r>
              <a:rPr lang="en-US" u="sng" dirty="0" smtClean="0"/>
              <a:t>accumulate mass </a:t>
            </a:r>
            <a:r>
              <a:rPr lang="en-US" dirty="0" smtClean="0"/>
              <a:t>from secondary components.</a:t>
            </a:r>
          </a:p>
          <a:p>
            <a:endParaRPr lang="en-US" dirty="0" smtClean="0"/>
          </a:p>
          <a:p>
            <a:endParaRPr lang="en-US" dirty="0"/>
          </a:p>
        </p:txBody>
      </p:sp>
      <p:grpSp>
        <p:nvGrpSpPr>
          <p:cNvPr id="21" name="Group 48"/>
          <p:cNvGrpSpPr/>
          <p:nvPr/>
        </p:nvGrpSpPr>
        <p:grpSpPr>
          <a:xfrm>
            <a:off x="3810000" y="4876800"/>
            <a:ext cx="1676400" cy="540399"/>
            <a:chOff x="3810000" y="4876800"/>
            <a:chExt cx="1676400" cy="540399"/>
          </a:xfrm>
        </p:grpSpPr>
        <p:sp>
          <p:nvSpPr>
            <p:cNvPr id="42" name="Oval 41"/>
            <p:cNvSpPr/>
            <p:nvPr/>
          </p:nvSpPr>
          <p:spPr bwMode="auto">
            <a:xfrm>
              <a:off x="3810000" y="4998203"/>
              <a:ext cx="314325" cy="297592"/>
            </a:xfrm>
            <a:prstGeom prst="ellipse">
              <a:avLst/>
            </a:prstGeom>
            <a:solidFill>
              <a:schemeClr val="accent4"/>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96" charset="-128"/>
                <a:cs typeface="ＭＳ Ｐゴシック" pitchFamily="96" charset="-128"/>
              </a:endParaRPr>
            </a:p>
          </p:txBody>
        </p:sp>
        <p:grpSp>
          <p:nvGrpSpPr>
            <p:cNvPr id="22" name="Group 45"/>
            <p:cNvGrpSpPr/>
            <p:nvPr/>
          </p:nvGrpSpPr>
          <p:grpSpPr>
            <a:xfrm>
              <a:off x="4953000" y="4876800"/>
              <a:ext cx="533400" cy="540399"/>
              <a:chOff x="4953000" y="4876800"/>
              <a:chExt cx="533400" cy="540399"/>
            </a:xfrm>
          </p:grpSpPr>
          <p:sp>
            <p:nvSpPr>
              <p:cNvPr id="45" name="Oval 44"/>
              <p:cNvSpPr/>
              <p:nvPr/>
            </p:nvSpPr>
            <p:spPr bwMode="auto">
              <a:xfrm>
                <a:off x="4953000" y="4876800"/>
                <a:ext cx="533400" cy="540399"/>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96" charset="-128"/>
                  <a:cs typeface="ＭＳ Ｐゴシック" pitchFamily="96" charset="-128"/>
                </a:endParaRPr>
              </a:p>
            </p:txBody>
          </p:sp>
          <p:sp>
            <p:nvSpPr>
              <p:cNvPr id="44" name="Oval 43"/>
              <p:cNvSpPr/>
              <p:nvPr/>
            </p:nvSpPr>
            <p:spPr bwMode="auto">
              <a:xfrm>
                <a:off x="5062538" y="4998203"/>
                <a:ext cx="314325" cy="297592"/>
              </a:xfrm>
              <a:prstGeom prst="ellipse">
                <a:avLst/>
              </a:prstGeom>
              <a:solidFill>
                <a:schemeClr val="accent4"/>
              </a:solidFill>
              <a:ln>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96" charset="-128"/>
                  <a:cs typeface="ＭＳ Ｐゴシック" pitchFamily="96" charset="-128"/>
                </a:endParaRPr>
              </a:p>
            </p:txBody>
          </p:sp>
        </p:grpSp>
        <p:cxnSp>
          <p:nvCxnSpPr>
            <p:cNvPr id="48" name="Straight Arrow Connector 47"/>
            <p:cNvCxnSpPr/>
            <p:nvPr/>
          </p:nvCxnSpPr>
          <p:spPr bwMode="auto">
            <a:xfrm>
              <a:off x="4239365" y="5109865"/>
              <a:ext cx="637435"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304800"/>
            <a:ext cx="8229600" cy="1143000"/>
          </a:xfrm>
        </p:spPr>
        <p:txBody>
          <a:bodyPr>
            <a:noAutofit/>
          </a:bodyPr>
          <a:lstStyle/>
          <a:p>
            <a:r>
              <a:rPr lang="en-US" sz="3000" dirty="0" smtClean="0"/>
              <a:t>Introduction to Atmospheric Aerosols:</a:t>
            </a:r>
            <a:br>
              <a:rPr lang="en-US" sz="3000" dirty="0" smtClean="0"/>
            </a:br>
            <a:r>
              <a:rPr lang="en-US" sz="3000" b="1" dirty="0" smtClean="0"/>
              <a:t>Organic Components are Substantial</a:t>
            </a:r>
            <a:endParaRPr lang="en-US" sz="3000" b="1" dirty="0"/>
          </a:p>
        </p:txBody>
      </p:sp>
      <p:sp>
        <p:nvSpPr>
          <p:cNvPr id="4" name="Slide Number Placeholder 3"/>
          <p:cNvSpPr>
            <a:spLocks noGrp="1"/>
          </p:cNvSpPr>
          <p:nvPr>
            <p:ph type="sldNum" sz="quarter" idx="12"/>
          </p:nvPr>
        </p:nvSpPr>
        <p:spPr/>
        <p:txBody>
          <a:bodyPr/>
          <a:lstStyle/>
          <a:p>
            <a:fld id="{FC04237A-5C25-D843-9615-776D68D8CE0B}" type="slidenum">
              <a:rPr lang="en-US" smtClean="0"/>
              <a:pPr/>
              <a:t>11</a:t>
            </a:fld>
            <a:endParaRPr lang="en-US"/>
          </a:p>
        </p:txBody>
      </p:sp>
      <p:pic>
        <p:nvPicPr>
          <p:cNvPr id="6" name="Picture 5"/>
          <p:cNvPicPr>
            <a:picLocks noChangeAspect="1"/>
          </p:cNvPicPr>
          <p:nvPr/>
        </p:nvPicPr>
        <p:blipFill>
          <a:blip r:embed="rId3"/>
          <a:stretch>
            <a:fillRect/>
          </a:stretch>
        </p:blipFill>
        <p:spPr>
          <a:xfrm>
            <a:off x="914400" y="2680222"/>
            <a:ext cx="6629400" cy="3796778"/>
          </a:xfrm>
          <a:prstGeom prst="rect">
            <a:avLst/>
          </a:prstGeom>
        </p:spPr>
      </p:pic>
      <p:sp>
        <p:nvSpPr>
          <p:cNvPr id="7" name="TextBox 6"/>
          <p:cNvSpPr txBox="1"/>
          <p:nvPr/>
        </p:nvSpPr>
        <p:spPr>
          <a:xfrm>
            <a:off x="1054095" y="2020669"/>
            <a:ext cx="7333370" cy="646331"/>
          </a:xfrm>
          <a:prstGeom prst="rect">
            <a:avLst/>
          </a:prstGeom>
          <a:noFill/>
        </p:spPr>
        <p:txBody>
          <a:bodyPr wrap="none" rtlCol="0">
            <a:spAutoFit/>
          </a:bodyPr>
          <a:lstStyle/>
          <a:p>
            <a:r>
              <a:rPr lang="en-US" dirty="0" smtClean="0"/>
              <a:t>Submicron particle composition from an aerosol mass spectrometer: </a:t>
            </a:r>
          </a:p>
          <a:p>
            <a:r>
              <a:rPr lang="en-US" dirty="0" smtClean="0"/>
              <a:t> </a:t>
            </a:r>
            <a:r>
              <a:rPr lang="en-US" b="1" dirty="0" smtClean="0">
                <a:solidFill>
                  <a:srgbClr val="008000"/>
                </a:solidFill>
              </a:rPr>
              <a:t>organic </a:t>
            </a:r>
            <a:r>
              <a:rPr lang="en-US" dirty="0" smtClean="0"/>
              <a:t>and inorganic (</a:t>
            </a:r>
            <a:r>
              <a:rPr lang="en-US" b="1" dirty="0" smtClean="0">
                <a:solidFill>
                  <a:srgbClr val="FF0000"/>
                </a:solidFill>
              </a:rPr>
              <a:t>sulfate</a:t>
            </a:r>
            <a:r>
              <a:rPr lang="en-US" dirty="0" smtClean="0"/>
              <a:t>, </a:t>
            </a:r>
            <a:r>
              <a:rPr lang="en-US" b="1" dirty="0" smtClean="0">
                <a:solidFill>
                  <a:srgbClr val="0000FF"/>
                </a:solidFill>
              </a:rPr>
              <a:t>nitrate</a:t>
            </a:r>
            <a:r>
              <a:rPr lang="en-US" dirty="0" smtClean="0"/>
              <a:t>, and </a:t>
            </a:r>
            <a:r>
              <a:rPr lang="en-US" b="1" dirty="0" smtClean="0">
                <a:solidFill>
                  <a:srgbClr val="FF6600"/>
                </a:solidFill>
              </a:rPr>
              <a:t>ammonium</a:t>
            </a:r>
            <a:r>
              <a:rPr lang="en-US" dirty="0" smtClean="0"/>
              <a:t>)</a:t>
            </a:r>
            <a:r>
              <a:rPr lang="en-US" b="1" dirty="0" smtClean="0"/>
              <a:t> </a:t>
            </a:r>
            <a:r>
              <a:rPr lang="en-US" dirty="0" smtClean="0"/>
              <a:t>components</a:t>
            </a:r>
            <a:endParaRPr lang="en-US" dirty="0">
              <a:solidFill>
                <a:srgbClr val="660066"/>
              </a:solidFill>
            </a:endParaRPr>
          </a:p>
        </p:txBody>
      </p:sp>
      <p:sp>
        <p:nvSpPr>
          <p:cNvPr id="8" name="TextBox 7"/>
          <p:cNvSpPr txBox="1"/>
          <p:nvPr/>
        </p:nvSpPr>
        <p:spPr>
          <a:xfrm>
            <a:off x="0" y="6553200"/>
            <a:ext cx="2574142" cy="276999"/>
          </a:xfrm>
          <a:prstGeom prst="rect">
            <a:avLst/>
          </a:prstGeom>
          <a:noFill/>
        </p:spPr>
        <p:txBody>
          <a:bodyPr wrap="none" rtlCol="0">
            <a:spAutoFit/>
          </a:bodyPr>
          <a:lstStyle/>
          <a:p>
            <a:r>
              <a:rPr lang="en-US" sz="1200" dirty="0" smtClean="0"/>
              <a:t>Figure from Zhang et al., 2007 GRL</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are measurements made? And how?</a:t>
            </a:r>
            <a:endParaRPr lang="en-US" dirty="0"/>
          </a:p>
        </p:txBody>
      </p:sp>
      <p:sp>
        <p:nvSpPr>
          <p:cNvPr id="4" name="Slide Number Placeholder 3"/>
          <p:cNvSpPr>
            <a:spLocks noGrp="1"/>
          </p:cNvSpPr>
          <p:nvPr>
            <p:ph type="sldNum" sz="quarter" idx="12"/>
          </p:nvPr>
        </p:nvSpPr>
        <p:spPr/>
        <p:txBody>
          <a:bodyPr/>
          <a:lstStyle/>
          <a:p>
            <a:fld id="{FC04237A-5C25-D843-9615-776D68D8CE0B}" type="slidenum">
              <a:rPr lang="en-US" smtClean="0"/>
              <a:pPr/>
              <a:t>12</a:t>
            </a:fld>
            <a:endParaRPr lang="en-US"/>
          </a:p>
        </p:txBody>
      </p:sp>
      <p:pic>
        <p:nvPicPr>
          <p:cNvPr id="6" name="Picture 5" descr="dsc_4444.jpg"/>
          <p:cNvPicPr>
            <a:picLocks noChangeAspect="1"/>
          </p:cNvPicPr>
          <p:nvPr/>
        </p:nvPicPr>
        <p:blipFill>
          <a:blip r:embed="rId2"/>
          <a:stretch>
            <a:fillRect/>
          </a:stretch>
        </p:blipFill>
        <p:spPr>
          <a:xfrm>
            <a:off x="152400" y="1981200"/>
            <a:ext cx="3124200" cy="4698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ages-7.jpg"/>
          <p:cNvPicPr>
            <a:picLocks noChangeAspect="1"/>
          </p:cNvPicPr>
          <p:nvPr/>
        </p:nvPicPr>
        <p:blipFill>
          <a:blip r:embed="rId3"/>
          <a:stretch>
            <a:fillRect/>
          </a:stretch>
        </p:blipFill>
        <p:spPr>
          <a:xfrm>
            <a:off x="4191000" y="1676400"/>
            <a:ext cx="3021203" cy="4033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081030_060751.jpg"/>
          <p:cNvPicPr>
            <a:picLocks noChangeAspect="1"/>
          </p:cNvPicPr>
          <p:nvPr/>
        </p:nvPicPr>
        <p:blipFill>
          <a:blip r:embed="rId4"/>
          <a:srcRect l="27586" t="22483"/>
          <a:stretch>
            <a:fillRect/>
          </a:stretch>
        </p:blipFill>
        <p:spPr>
          <a:xfrm>
            <a:off x="2743200" y="4351507"/>
            <a:ext cx="3200400" cy="2277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IMG_0745.JPG"/>
          <p:cNvPicPr>
            <a:picLocks noChangeAspect="1"/>
          </p:cNvPicPr>
          <p:nvPr/>
        </p:nvPicPr>
        <p:blipFill>
          <a:blip r:embed="rId5"/>
          <a:stretch>
            <a:fillRect/>
          </a:stretch>
        </p:blipFill>
        <p:spPr>
          <a:xfrm>
            <a:off x="6858000" y="1041400"/>
            <a:ext cx="211455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stretch>
            <a:fillRect/>
          </a:stretch>
        </p:blipFill>
        <p:spPr>
          <a:xfrm>
            <a:off x="6962775" y="4038600"/>
            <a:ext cx="1905000" cy="2590800"/>
          </a:xfrm>
          <a:prstGeom prst="rect">
            <a:avLst/>
          </a:prstGeom>
          <a:ln w="88900" cap="flat" cmpd="sng" algn="ctr">
            <a:solidFill>
              <a:schemeClr val="bg1"/>
            </a:solidFill>
            <a:prstDash val="solid"/>
            <a:round/>
            <a:headEnd type="none" w="med" len="med"/>
            <a:tailEnd type="none" w="med" len="med"/>
          </a:ln>
        </p:spPr>
      </p:pic>
      <p:pic>
        <p:nvPicPr>
          <p:cNvPr id="11" name="Picture 6" descr="RonBrown.JPG"/>
          <p:cNvPicPr>
            <a:picLocks noChangeAspect="1"/>
          </p:cNvPicPr>
          <p:nvPr/>
        </p:nvPicPr>
        <p:blipFill>
          <a:blip r:embed="rId7"/>
          <a:srcRect/>
          <a:stretch>
            <a:fillRect/>
          </a:stretch>
        </p:blipFill>
        <p:spPr bwMode="auto">
          <a:xfrm>
            <a:off x="4445387" y="5709861"/>
            <a:ext cx="2283001" cy="106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8"/>
          <a:stretch>
            <a:fillRect/>
          </a:stretch>
        </p:blipFill>
        <p:spPr>
          <a:xfrm>
            <a:off x="2057400" y="1473200"/>
            <a:ext cx="3403600" cy="2387600"/>
          </a:xfrm>
          <a:prstGeom prst="rect">
            <a:avLst/>
          </a:prstGeom>
          <a:ln w="88900" cap="flat" cmpd="sng" algn="ctr">
            <a:solidFill>
              <a:srgbClr val="FFFFFF"/>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One of the most important atmospheric measurements of our time</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600200"/>
            <a:ext cx="3810000" cy="3175000"/>
          </a:xfrm>
          <a:prstGeom prst="rect">
            <a:avLst/>
          </a:prstGeom>
        </p:spPr>
      </p:pic>
      <p:pic>
        <p:nvPicPr>
          <p:cNvPr id="6" name="Picture 5"/>
          <p:cNvPicPr>
            <a:picLocks noChangeAspect="1"/>
          </p:cNvPicPr>
          <p:nvPr/>
        </p:nvPicPr>
        <p:blipFill>
          <a:blip r:embed="rId3"/>
          <a:stretch>
            <a:fillRect/>
          </a:stretch>
        </p:blipFill>
        <p:spPr>
          <a:xfrm>
            <a:off x="3429000" y="1828800"/>
            <a:ext cx="5715000" cy="3810000"/>
          </a:xfrm>
          <a:prstGeom prst="rect">
            <a:avLst/>
          </a:prstGeom>
        </p:spPr>
      </p:pic>
      <p:pic>
        <p:nvPicPr>
          <p:cNvPr id="7" name="Picture 6"/>
          <p:cNvPicPr>
            <a:picLocks noChangeAspect="1"/>
          </p:cNvPicPr>
          <p:nvPr/>
        </p:nvPicPr>
        <p:blipFill>
          <a:blip r:embed="rId4"/>
          <a:stretch>
            <a:fillRect/>
          </a:stretch>
        </p:blipFill>
        <p:spPr>
          <a:xfrm>
            <a:off x="330200" y="4470400"/>
            <a:ext cx="3479800" cy="2336800"/>
          </a:xfrm>
          <a:prstGeom prst="rect">
            <a:avLst/>
          </a:prstGeom>
        </p:spPr>
      </p:pic>
      <p:sp>
        <p:nvSpPr>
          <p:cNvPr id="8" name="TextBox 7"/>
          <p:cNvSpPr txBox="1"/>
          <p:nvPr/>
        </p:nvSpPr>
        <p:spPr>
          <a:xfrm>
            <a:off x="1371600" y="4590534"/>
            <a:ext cx="2468532" cy="369332"/>
          </a:xfrm>
          <a:prstGeom prst="rect">
            <a:avLst/>
          </a:prstGeom>
          <a:noFill/>
        </p:spPr>
        <p:txBody>
          <a:bodyPr wrap="none" rtlCol="0">
            <a:spAutoFit/>
          </a:bodyPr>
          <a:lstStyle/>
          <a:p>
            <a:r>
              <a:rPr lang="en-US" dirty="0" smtClean="0"/>
              <a:t>Charles David Keeling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collaboration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 y="1600200"/>
            <a:ext cx="4089400" cy="3073400"/>
          </a:xfrm>
          <a:prstGeom prst="rect">
            <a:avLst/>
          </a:prstGeom>
          <a:ln w="63500" cap="flat" cmpd="sng" algn="ctr">
            <a:solidFill>
              <a:srgbClr val="FFFFFF"/>
            </a:solidFill>
            <a:prstDash val="solid"/>
            <a:round/>
            <a:headEnd type="none" w="med" len="med"/>
            <a:tailEnd type="none" w="med" len="med"/>
          </a:ln>
        </p:spPr>
      </p:pic>
      <p:sp>
        <p:nvSpPr>
          <p:cNvPr id="5" name="TextBox 4"/>
          <p:cNvSpPr txBox="1"/>
          <p:nvPr/>
        </p:nvSpPr>
        <p:spPr>
          <a:xfrm>
            <a:off x="228600" y="1232972"/>
            <a:ext cx="2122058" cy="369332"/>
          </a:xfrm>
          <a:prstGeom prst="rect">
            <a:avLst/>
          </a:prstGeom>
          <a:noFill/>
        </p:spPr>
        <p:txBody>
          <a:bodyPr wrap="none" rtlCol="0">
            <a:spAutoFit/>
          </a:bodyPr>
          <a:lstStyle/>
          <a:p>
            <a:r>
              <a:rPr lang="en-US" dirty="0" err="1" smtClean="0"/>
              <a:t>Calnex</a:t>
            </a:r>
            <a:r>
              <a:rPr lang="en-US" dirty="0" smtClean="0"/>
              <a:t> Field Study</a:t>
            </a:r>
            <a:endParaRPr lang="en-US" dirty="0"/>
          </a:p>
        </p:txBody>
      </p:sp>
      <p:pic>
        <p:nvPicPr>
          <p:cNvPr id="7" name="Picture 6"/>
          <p:cNvPicPr>
            <a:picLocks noChangeAspect="1"/>
          </p:cNvPicPr>
          <p:nvPr/>
        </p:nvPicPr>
        <p:blipFill>
          <a:blip r:embed="rId3"/>
          <a:stretch>
            <a:fillRect/>
          </a:stretch>
        </p:blipFill>
        <p:spPr>
          <a:xfrm>
            <a:off x="5384800" y="1602304"/>
            <a:ext cx="3302000" cy="2463800"/>
          </a:xfrm>
          <a:prstGeom prst="rect">
            <a:avLst/>
          </a:prstGeom>
          <a:ln w="63500" cap="flat" cmpd="sng" algn="ctr">
            <a:solidFill>
              <a:srgbClr val="FFFFFF"/>
            </a:solidFill>
            <a:prstDash val="solid"/>
            <a:round/>
            <a:headEnd type="none" w="med" len="med"/>
            <a:tailEnd type="none" w="med" len="med"/>
          </a:ln>
        </p:spPr>
      </p:pic>
      <p:sp>
        <p:nvSpPr>
          <p:cNvPr id="8" name="TextBox 7"/>
          <p:cNvSpPr txBox="1"/>
          <p:nvPr/>
        </p:nvSpPr>
        <p:spPr>
          <a:xfrm>
            <a:off x="5715000" y="1720334"/>
            <a:ext cx="2570310" cy="369332"/>
          </a:xfrm>
          <a:prstGeom prst="rect">
            <a:avLst/>
          </a:prstGeom>
          <a:noFill/>
        </p:spPr>
        <p:txBody>
          <a:bodyPr wrap="none" rtlCol="0">
            <a:spAutoFit/>
          </a:bodyPr>
          <a:lstStyle/>
          <a:p>
            <a:r>
              <a:rPr lang="en-US" dirty="0" smtClean="0"/>
              <a:t>MILAGRO, Mexico City</a:t>
            </a:r>
            <a:endParaRPr lang="en-US" dirty="0"/>
          </a:p>
        </p:txBody>
      </p:sp>
      <p:pic>
        <p:nvPicPr>
          <p:cNvPr id="9" name="Picture 8"/>
          <p:cNvPicPr>
            <a:picLocks noChangeAspect="1"/>
          </p:cNvPicPr>
          <p:nvPr/>
        </p:nvPicPr>
        <p:blipFill>
          <a:blip r:embed="rId4"/>
          <a:stretch>
            <a:fillRect/>
          </a:stretch>
        </p:blipFill>
        <p:spPr>
          <a:xfrm>
            <a:off x="4394200" y="2930783"/>
            <a:ext cx="4640637" cy="3485634"/>
          </a:xfrm>
          <a:prstGeom prst="rect">
            <a:avLst/>
          </a:prstGeom>
          <a:ln w="63500" cap="flat" cmpd="sng" algn="ctr">
            <a:solidFill>
              <a:srgbClr val="FFFFFF"/>
            </a:solidFill>
            <a:prstDash val="solid"/>
            <a:round/>
            <a:headEnd type="none" w="med" len="med"/>
            <a:tailEnd type="none" w="med" len="med"/>
          </a:ln>
        </p:spPr>
      </p:pic>
      <p:sp>
        <p:nvSpPr>
          <p:cNvPr id="10" name="TextBox 9"/>
          <p:cNvSpPr txBox="1"/>
          <p:nvPr/>
        </p:nvSpPr>
        <p:spPr>
          <a:xfrm>
            <a:off x="4738076" y="6488668"/>
            <a:ext cx="4405924" cy="369332"/>
          </a:xfrm>
          <a:prstGeom prst="rect">
            <a:avLst/>
          </a:prstGeom>
          <a:noFill/>
        </p:spPr>
        <p:txBody>
          <a:bodyPr wrap="none" rtlCol="0">
            <a:spAutoFit/>
          </a:bodyPr>
          <a:lstStyle/>
          <a:p>
            <a:r>
              <a:rPr lang="en-US" dirty="0" smtClean="0"/>
              <a:t>Inside a C-130 airplane during MILAGRO</a:t>
            </a:r>
            <a:endParaRPr lang="en-US" dirty="0"/>
          </a:p>
        </p:txBody>
      </p:sp>
      <p:pic>
        <p:nvPicPr>
          <p:cNvPr id="11" name="Picture 10"/>
          <p:cNvPicPr>
            <a:picLocks noChangeAspect="1"/>
          </p:cNvPicPr>
          <p:nvPr/>
        </p:nvPicPr>
        <p:blipFill>
          <a:blip r:embed="rId5"/>
          <a:stretch>
            <a:fillRect/>
          </a:stretch>
        </p:blipFill>
        <p:spPr>
          <a:xfrm>
            <a:off x="525423" y="4066104"/>
            <a:ext cx="4212653" cy="2743200"/>
          </a:xfrm>
          <a:prstGeom prst="rect">
            <a:avLst/>
          </a:prstGeom>
          <a:ln w="63500" cap="flat" cmpd="sng" algn="ctr">
            <a:solidFill>
              <a:srgbClr val="FFFFFF"/>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553200" cy="1143000"/>
          </a:xfrm>
        </p:spPr>
        <p:txBody>
          <a:bodyPr>
            <a:noAutofit/>
          </a:bodyPr>
          <a:lstStyle/>
          <a:p>
            <a:r>
              <a:rPr lang="en-US" sz="3000" dirty="0" smtClean="0"/>
              <a:t>VAMOS Ocean-Cloud-Atmosphere Land-Study Regional Experiment (VOCALS-</a:t>
            </a:r>
            <a:r>
              <a:rPr lang="en-US" sz="3000" dirty="0" err="1" smtClean="0"/>
              <a:t>REx</a:t>
            </a:r>
            <a:r>
              <a:rPr lang="en-US" sz="3000" dirty="0" smtClean="0"/>
              <a:t>)</a:t>
            </a:r>
            <a:endParaRPr lang="en-US" sz="3000" dirty="0"/>
          </a:p>
        </p:txBody>
      </p:sp>
      <p:sp>
        <p:nvSpPr>
          <p:cNvPr id="4" name="Slide Number Placeholder 3"/>
          <p:cNvSpPr>
            <a:spLocks noGrp="1"/>
          </p:cNvSpPr>
          <p:nvPr>
            <p:ph type="sldNum" sz="quarter" idx="12"/>
          </p:nvPr>
        </p:nvSpPr>
        <p:spPr/>
        <p:txBody>
          <a:bodyPr/>
          <a:lstStyle/>
          <a:p>
            <a:fld id="{FC04237A-5C25-D843-9615-776D68D8CE0B}" type="slidenum">
              <a:rPr lang="en-US" smtClean="0"/>
              <a:pPr/>
              <a:t>15</a:t>
            </a:fld>
            <a:endParaRPr lang="en-US"/>
          </a:p>
        </p:txBody>
      </p:sp>
      <p:pic>
        <p:nvPicPr>
          <p:cNvPr id="6" name="Picture 5"/>
          <p:cNvPicPr>
            <a:picLocks noChangeAspect="1"/>
          </p:cNvPicPr>
          <p:nvPr/>
        </p:nvPicPr>
        <p:blipFill>
          <a:blip r:embed="rId3"/>
          <a:stretch>
            <a:fillRect/>
          </a:stretch>
        </p:blipFill>
        <p:spPr>
          <a:xfrm>
            <a:off x="304800" y="1752600"/>
            <a:ext cx="3657790" cy="2845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76200" y="6504801"/>
            <a:ext cx="2557110" cy="276999"/>
          </a:xfrm>
          <a:prstGeom prst="rect">
            <a:avLst/>
          </a:prstGeom>
          <a:noFill/>
        </p:spPr>
        <p:txBody>
          <a:bodyPr wrap="none" rtlCol="0">
            <a:spAutoFit/>
          </a:bodyPr>
          <a:lstStyle/>
          <a:p>
            <a:r>
              <a:rPr lang="en-US" sz="1200" dirty="0" smtClean="0"/>
              <a:t>Wood et al., 2007 Program Summary</a:t>
            </a:r>
            <a:endParaRPr lang="en-US" sz="1200" dirty="0"/>
          </a:p>
        </p:txBody>
      </p:sp>
      <p:pic>
        <p:nvPicPr>
          <p:cNvPr id="12" name="Picture 38"/>
          <p:cNvPicPr>
            <a:picLocks noChangeAspect="1" noChangeArrowheads="1"/>
          </p:cNvPicPr>
          <p:nvPr/>
        </p:nvPicPr>
        <p:blipFill>
          <a:blip r:embed="rId4"/>
          <a:srcRect/>
          <a:stretch>
            <a:fillRect/>
          </a:stretch>
        </p:blipFill>
        <p:spPr bwMode="auto">
          <a:xfrm>
            <a:off x="152400" y="4063566"/>
            <a:ext cx="2895600" cy="2441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G_0878.JPG"/>
          <p:cNvPicPr>
            <a:picLocks noChangeAspect="1"/>
          </p:cNvPicPr>
          <p:nvPr/>
        </p:nvPicPr>
        <p:blipFill>
          <a:blip r:embed="rId5"/>
          <a:stretch>
            <a:fillRect/>
          </a:stretch>
        </p:blipFill>
        <p:spPr>
          <a:xfrm>
            <a:off x="4800600" y="1600200"/>
            <a:ext cx="3505200" cy="2628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081016_120840.jpg"/>
          <p:cNvPicPr>
            <a:picLocks noChangeAspect="1"/>
          </p:cNvPicPr>
          <p:nvPr/>
        </p:nvPicPr>
        <p:blipFill>
          <a:blip r:embed="rId6"/>
          <a:srcRect t="18126"/>
          <a:stretch>
            <a:fillRect/>
          </a:stretch>
        </p:blipFill>
        <p:spPr>
          <a:xfrm>
            <a:off x="3665923" y="3581400"/>
            <a:ext cx="2269354" cy="2794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P1000719.JPG"/>
          <p:cNvPicPr>
            <a:picLocks noChangeAspect="1"/>
          </p:cNvPicPr>
          <p:nvPr/>
        </p:nvPicPr>
        <p:blipFill>
          <a:blip r:embed="rId7"/>
          <a:srcRect t="30000"/>
          <a:stretch>
            <a:fillRect/>
          </a:stretch>
        </p:blipFill>
        <p:spPr>
          <a:xfrm>
            <a:off x="4800600" y="5105400"/>
            <a:ext cx="3048000"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IMG_0862.JPG"/>
          <p:cNvPicPr>
            <a:picLocks noChangeAspect="1"/>
          </p:cNvPicPr>
          <p:nvPr/>
        </p:nvPicPr>
        <p:blipFill>
          <a:blip r:embed="rId8"/>
          <a:stretch>
            <a:fillRect/>
          </a:stretch>
        </p:blipFill>
        <p:spPr>
          <a:xfrm>
            <a:off x="6915150" y="3581400"/>
            <a:ext cx="154305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RonBrown.JPG"/>
          <p:cNvPicPr>
            <a:picLocks noChangeAspect="1"/>
          </p:cNvPicPr>
          <p:nvPr/>
        </p:nvPicPr>
        <p:blipFill>
          <a:blip r:embed="rId9"/>
          <a:srcRect/>
          <a:stretch>
            <a:fillRect/>
          </a:stretch>
        </p:blipFill>
        <p:spPr bwMode="auto">
          <a:xfrm>
            <a:off x="6553200" y="381000"/>
            <a:ext cx="2283001" cy="106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2180" y="2222718"/>
            <a:ext cx="8375620" cy="2062103"/>
          </a:xfrm>
          <a:prstGeom prst="rect">
            <a:avLst/>
          </a:prstGeom>
          <a:noFill/>
        </p:spPr>
        <p:txBody>
          <a:bodyPr wrap="square" rtlCol="0">
            <a:spAutoFit/>
          </a:bodyPr>
          <a:lstStyle/>
          <a:p>
            <a:pPr>
              <a:buFont typeface="Arial"/>
              <a:buChar char="•"/>
            </a:pPr>
            <a:r>
              <a:rPr lang="en-US" sz="1600" dirty="0" smtClean="0"/>
              <a:t> Particles enriched in Ca (relative to sea water) have been attributed to </a:t>
            </a:r>
            <a:r>
              <a:rPr lang="en-US" sz="1600" b="1" dirty="0" err="1" smtClean="0"/>
              <a:t>coccolithophores</a:t>
            </a:r>
            <a:r>
              <a:rPr lang="en-US" sz="1600" b="1" dirty="0" smtClean="0"/>
              <a:t> </a:t>
            </a:r>
            <a:r>
              <a:rPr lang="en-US" sz="1600" dirty="0" smtClean="0"/>
              <a:t>[</a:t>
            </a:r>
            <a:r>
              <a:rPr lang="en-US" sz="1600" dirty="0" err="1" smtClean="0"/>
              <a:t>Sievering</a:t>
            </a:r>
            <a:r>
              <a:rPr lang="en-US" sz="1600" dirty="0" smtClean="0"/>
              <a:t> et al., 2004].</a:t>
            </a:r>
            <a:endParaRPr lang="en-US" sz="1600" b="1" dirty="0" smtClean="0"/>
          </a:p>
          <a:p>
            <a:pPr>
              <a:buFont typeface="Arial"/>
              <a:buChar char="•"/>
            </a:pPr>
            <a:r>
              <a:rPr lang="en-US" sz="1600" b="1" dirty="0" smtClean="0"/>
              <a:t> </a:t>
            </a:r>
            <a:r>
              <a:rPr lang="en-US" sz="1600" dirty="0" smtClean="0"/>
              <a:t>Other types of phytoplankton (diatoms) have been observed in aerosol samples [</a:t>
            </a:r>
            <a:r>
              <a:rPr lang="en-US" sz="1600" dirty="0" err="1" smtClean="0"/>
              <a:t>Leck</a:t>
            </a:r>
            <a:r>
              <a:rPr lang="en-US" sz="1600" dirty="0" smtClean="0"/>
              <a:t> and </a:t>
            </a:r>
            <a:r>
              <a:rPr lang="en-US" sz="1600" dirty="0" err="1" smtClean="0"/>
              <a:t>Bigg</a:t>
            </a:r>
            <a:r>
              <a:rPr lang="en-US" sz="1600" dirty="0" smtClean="0"/>
              <a:t>, 1999;2005].</a:t>
            </a:r>
          </a:p>
          <a:p>
            <a:pPr>
              <a:buFont typeface="Arial"/>
              <a:buChar char="•"/>
            </a:pPr>
            <a:r>
              <a:rPr lang="en-US" sz="1600" dirty="0" smtClean="0"/>
              <a:t> </a:t>
            </a:r>
            <a:r>
              <a:rPr lang="en-US" sz="1600" dirty="0" err="1" smtClean="0"/>
              <a:t>Coccolithophores</a:t>
            </a:r>
            <a:r>
              <a:rPr lang="en-US" sz="1600" dirty="0" smtClean="0"/>
              <a:t> produce long-chain hydrocarbons called 	</a:t>
            </a:r>
            <a:r>
              <a:rPr lang="en-US" sz="1600" b="1" dirty="0" err="1" smtClean="0"/>
              <a:t>alkenones</a:t>
            </a:r>
            <a:r>
              <a:rPr lang="en-US" sz="1600" dirty="0" smtClean="0"/>
              <a:t>, containing many repeating units of -CH</a:t>
            </a:r>
            <a:r>
              <a:rPr lang="en-US" sz="1600" baseline="-25000" dirty="0" smtClean="0"/>
              <a:t>2</a:t>
            </a:r>
            <a:r>
              <a:rPr lang="en-US" sz="1600" dirty="0" smtClean="0"/>
              <a:t>.</a:t>
            </a:r>
          </a:p>
          <a:p>
            <a:pPr>
              <a:buFont typeface="Arial"/>
              <a:buChar char="•"/>
            </a:pPr>
            <a:r>
              <a:rPr lang="en-US" sz="1600" dirty="0" smtClean="0"/>
              <a:t>Previously unknown to exist in the atmosphere at 200 nm (thought to be confined to sizes larger than 1 micrometer.</a:t>
            </a:r>
            <a:endParaRPr lang="en-US" sz="1600" dirty="0"/>
          </a:p>
        </p:txBody>
      </p:sp>
      <p:sp>
        <p:nvSpPr>
          <p:cNvPr id="2" name="Title 1"/>
          <p:cNvSpPr>
            <a:spLocks noGrp="1"/>
          </p:cNvSpPr>
          <p:nvPr>
            <p:ph type="title"/>
          </p:nvPr>
        </p:nvSpPr>
        <p:spPr>
          <a:xfrm>
            <a:off x="457200" y="152400"/>
            <a:ext cx="8229600" cy="1143000"/>
          </a:xfrm>
        </p:spPr>
        <p:txBody>
          <a:bodyPr>
            <a:noAutofit/>
          </a:bodyPr>
          <a:lstStyle/>
          <a:p>
            <a:r>
              <a:rPr lang="en-US" sz="3500" dirty="0" smtClean="0"/>
              <a:t>Calcareous Phytoplankton Fragments:</a:t>
            </a:r>
            <a:br>
              <a:rPr lang="en-US" sz="3500" dirty="0" smtClean="0"/>
            </a:br>
            <a:r>
              <a:rPr lang="en-US" sz="3500" dirty="0" smtClean="0"/>
              <a:t>Phytoplankton in the air?</a:t>
            </a:r>
            <a:endParaRPr lang="en-US" sz="3500" dirty="0"/>
          </a:p>
        </p:txBody>
      </p:sp>
      <p:sp>
        <p:nvSpPr>
          <p:cNvPr id="4" name="Slide Number Placeholder 3"/>
          <p:cNvSpPr>
            <a:spLocks noGrp="1"/>
          </p:cNvSpPr>
          <p:nvPr>
            <p:ph type="sldNum" sz="quarter" idx="12"/>
          </p:nvPr>
        </p:nvSpPr>
        <p:spPr/>
        <p:txBody>
          <a:bodyPr/>
          <a:lstStyle/>
          <a:p>
            <a:fld id="{FC04237A-5C25-D843-9615-776D68D8CE0B}" type="slidenum">
              <a:rPr lang="en-US" smtClean="0"/>
              <a:pPr/>
              <a:t>16</a:t>
            </a:fld>
            <a:endParaRPr lang="en-US"/>
          </a:p>
        </p:txBody>
      </p:sp>
      <p:pic>
        <p:nvPicPr>
          <p:cNvPr id="6" name="Picture 5" descr="coccolithophore.jpg"/>
          <p:cNvPicPr>
            <a:picLocks noChangeAspect="1"/>
          </p:cNvPicPr>
          <p:nvPr/>
        </p:nvPicPr>
        <p:blipFill>
          <a:blip r:embed="rId3"/>
          <a:stretch>
            <a:fillRect/>
          </a:stretch>
        </p:blipFill>
        <p:spPr>
          <a:xfrm>
            <a:off x="6303590" y="4216107"/>
            <a:ext cx="2689970" cy="2272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7543800" y="4267200"/>
            <a:ext cx="1441420" cy="276999"/>
          </a:xfrm>
          <a:prstGeom prst="rect">
            <a:avLst/>
          </a:prstGeom>
          <a:solidFill>
            <a:schemeClr val="bg1"/>
          </a:solidFill>
        </p:spPr>
        <p:txBody>
          <a:bodyPr wrap="none" rtlCol="0">
            <a:spAutoFit/>
          </a:bodyPr>
          <a:lstStyle/>
          <a:p>
            <a:r>
              <a:rPr lang="en-US" sz="1200" b="1" dirty="0" err="1" smtClean="0"/>
              <a:t>Emiliania</a:t>
            </a:r>
            <a:r>
              <a:rPr lang="en-US" sz="1200" b="1" dirty="0" smtClean="0"/>
              <a:t> </a:t>
            </a:r>
            <a:r>
              <a:rPr lang="en-US" sz="1200" b="1" dirty="0" err="1" smtClean="0"/>
              <a:t>huxleyi</a:t>
            </a:r>
            <a:endParaRPr lang="en-US" sz="1200" b="1" dirty="0"/>
          </a:p>
        </p:txBody>
      </p:sp>
      <p:pic>
        <p:nvPicPr>
          <p:cNvPr id="9" name="Picture 8" descr="alkenone.jpg"/>
          <p:cNvPicPr>
            <a:picLocks noChangeAspect="1"/>
          </p:cNvPicPr>
          <p:nvPr/>
        </p:nvPicPr>
        <p:blipFill>
          <a:blip r:embed="rId4"/>
          <a:stretch>
            <a:fillRect/>
          </a:stretch>
        </p:blipFill>
        <p:spPr>
          <a:xfrm>
            <a:off x="2895600" y="4629150"/>
            <a:ext cx="4752975" cy="123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832372" y="5867400"/>
            <a:ext cx="184666" cy="369332"/>
          </a:xfrm>
          <a:prstGeom prst="rect">
            <a:avLst/>
          </a:prstGeom>
          <a:noFill/>
        </p:spPr>
        <p:txBody>
          <a:bodyPr wrap="none" rtlCol="0">
            <a:spAutoFit/>
          </a:bodyPr>
          <a:lstStyle/>
          <a:p>
            <a:endParaRPr lang="en-US" dirty="0"/>
          </a:p>
        </p:txBody>
      </p:sp>
      <p:sp>
        <p:nvSpPr>
          <p:cNvPr id="16" name="TextBox 15"/>
          <p:cNvSpPr txBox="1"/>
          <p:nvPr/>
        </p:nvSpPr>
        <p:spPr>
          <a:xfrm>
            <a:off x="4648200" y="4583668"/>
            <a:ext cx="1205040" cy="369332"/>
          </a:xfrm>
          <a:prstGeom prst="rect">
            <a:avLst/>
          </a:prstGeom>
          <a:noFill/>
        </p:spPr>
        <p:txBody>
          <a:bodyPr wrap="none" rtlCol="0">
            <a:spAutoFit/>
          </a:bodyPr>
          <a:lstStyle/>
          <a:p>
            <a:r>
              <a:rPr lang="en-US" dirty="0" err="1" smtClean="0"/>
              <a:t>Alkenones</a:t>
            </a:r>
            <a:endParaRPr lang="en-US" dirty="0"/>
          </a:p>
        </p:txBody>
      </p:sp>
      <p:sp>
        <p:nvSpPr>
          <p:cNvPr id="17" name="TextBox 16"/>
          <p:cNvSpPr txBox="1"/>
          <p:nvPr/>
        </p:nvSpPr>
        <p:spPr>
          <a:xfrm>
            <a:off x="0" y="6553200"/>
            <a:ext cx="2099779" cy="276999"/>
          </a:xfrm>
          <a:prstGeom prst="rect">
            <a:avLst/>
          </a:prstGeom>
          <a:noFill/>
        </p:spPr>
        <p:txBody>
          <a:bodyPr wrap="none" rtlCol="0">
            <a:spAutoFit/>
          </a:bodyPr>
          <a:lstStyle/>
          <a:p>
            <a:r>
              <a:rPr lang="en-US" sz="1200" dirty="0" smtClean="0"/>
              <a:t>Hawkins and Russell, 2010b</a:t>
            </a:r>
            <a:endParaRPr lang="en-US" sz="1200" dirty="0"/>
          </a:p>
        </p:txBody>
      </p:sp>
      <p:grpSp>
        <p:nvGrpSpPr>
          <p:cNvPr id="3" name="Group 13"/>
          <p:cNvGrpSpPr/>
          <p:nvPr/>
        </p:nvGrpSpPr>
        <p:grpSpPr>
          <a:xfrm>
            <a:off x="2017038" y="1073944"/>
            <a:ext cx="5559028" cy="5479256"/>
            <a:chOff x="1752600" y="1009412"/>
            <a:chExt cx="5559028" cy="5479256"/>
          </a:xfrm>
        </p:grpSpPr>
        <p:pic>
          <p:nvPicPr>
            <p:cNvPr id="10" name="Picture 9" descr="CoccoSatellite.jpg"/>
            <p:cNvPicPr>
              <a:picLocks noChangeAspect="1"/>
            </p:cNvPicPr>
            <p:nvPr/>
          </p:nvPicPr>
          <p:blipFill>
            <a:blip r:embed="rId5"/>
            <a:stretch>
              <a:fillRect/>
            </a:stretch>
          </p:blipFill>
          <p:spPr>
            <a:xfrm>
              <a:off x="1832372" y="1009412"/>
              <a:ext cx="5479256" cy="5479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835341" y="1009412"/>
              <a:ext cx="5178028" cy="646331"/>
            </a:xfrm>
            <a:prstGeom prst="rect">
              <a:avLst/>
            </a:prstGeom>
            <a:noFill/>
          </p:spPr>
          <p:txBody>
            <a:bodyPr wrap="square" rtlCol="0">
              <a:spAutoFit/>
            </a:bodyPr>
            <a:lstStyle/>
            <a:p>
              <a:r>
                <a:rPr lang="en-US" dirty="0" smtClean="0"/>
                <a:t>Barents Sea on 1 August 2007: bloom covering approximately 150,000 km</a:t>
              </a:r>
              <a:r>
                <a:rPr lang="en-US" baseline="30000" dirty="0" smtClean="0"/>
                <a:t>2</a:t>
              </a:r>
              <a:r>
                <a:rPr lang="en-US" dirty="0" smtClean="0"/>
                <a:t>. </a:t>
              </a:r>
              <a:endParaRPr lang="en-US" dirty="0"/>
            </a:p>
          </p:txBody>
        </p:sp>
        <p:sp>
          <p:nvSpPr>
            <p:cNvPr id="13" name="TextBox 12"/>
            <p:cNvSpPr txBox="1"/>
            <p:nvPr/>
          </p:nvSpPr>
          <p:spPr>
            <a:xfrm rot="10800000" flipV="1">
              <a:off x="1752600" y="5562600"/>
              <a:ext cx="3047999" cy="830997"/>
            </a:xfrm>
            <a:prstGeom prst="rect">
              <a:avLst/>
            </a:prstGeom>
            <a:noFill/>
          </p:spPr>
          <p:txBody>
            <a:bodyPr wrap="square" rtlCol="0">
              <a:spAutoFit/>
            </a:bodyPr>
            <a:lstStyle/>
            <a:p>
              <a:r>
                <a:rPr lang="en-US" sz="1200" dirty="0" smtClean="0"/>
                <a:t>Image courtesy of NASA Earth Observatory from the Moderate Resolution Imaging Spectrometer (MODIS) on NASA's Terra satellite</a:t>
              </a:r>
              <a:endParaRPr lang="en-US" sz="1200" dirty="0"/>
            </a:p>
          </p:txBody>
        </p:sp>
      </p:grpSp>
      <p:pic>
        <p:nvPicPr>
          <p:cNvPr id="15" name="Picture 14" descr="9781429218153.jpg"/>
          <p:cNvPicPr>
            <a:picLocks noChangeAspect="1"/>
          </p:cNvPicPr>
          <p:nvPr/>
        </p:nvPicPr>
        <p:blipFill>
          <a:blip r:embed="rId6"/>
          <a:stretch>
            <a:fillRect/>
          </a:stretch>
        </p:blipFill>
        <p:spPr>
          <a:xfrm>
            <a:off x="692180" y="4629150"/>
            <a:ext cx="1257300" cy="1485900"/>
          </a:xfrm>
          <a:prstGeom prst="rect">
            <a:avLst/>
          </a:prstGeom>
        </p:spPr>
      </p:pic>
      <p:sp>
        <p:nvSpPr>
          <p:cNvPr id="18" name="TextBox 17"/>
          <p:cNvSpPr txBox="1"/>
          <p:nvPr/>
        </p:nvSpPr>
        <p:spPr>
          <a:xfrm>
            <a:off x="2895600" y="3200444"/>
            <a:ext cx="4114800"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Harris, 8</a:t>
            </a:r>
            <a:r>
              <a:rPr lang="en-US" baseline="30000" dirty="0" smtClean="0"/>
              <a:t>th</a:t>
            </a:r>
            <a:r>
              <a:rPr lang="en-US" dirty="0" smtClean="0"/>
              <a:t> ed. </a:t>
            </a:r>
          </a:p>
          <a:p>
            <a:r>
              <a:rPr lang="en-US" dirty="0" err="1" smtClean="0"/>
              <a:t>Coccolithophores</a:t>
            </a:r>
            <a:r>
              <a:rPr lang="en-US" dirty="0" smtClean="0"/>
              <a:t> produce 1/3 of all oceanic CaCO</a:t>
            </a:r>
            <a:r>
              <a:rPr lang="en-US" baseline="-25000" dirty="0" smtClean="0"/>
              <a:t>3</a:t>
            </a:r>
            <a:r>
              <a:rPr lang="en-US" dirty="0" smtClean="0"/>
              <a:t> and the average mass of E. </a:t>
            </a:r>
            <a:r>
              <a:rPr lang="en-US" dirty="0" err="1" smtClean="0"/>
              <a:t>huxleyi</a:t>
            </a:r>
            <a:r>
              <a:rPr lang="en-US" dirty="0" smtClean="0"/>
              <a:t> is increasing in response  to ocean acidification.</a:t>
            </a:r>
          </a:p>
          <a:p>
            <a:endParaRPr lang="en-US" dirty="0" smtClean="0"/>
          </a:p>
          <a:p>
            <a:r>
              <a:rPr lang="en-US" dirty="0" smtClean="0"/>
              <a:t>Can these phytoplankton keep up with our changing planet?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NASA’s A-Train</a:t>
            </a:r>
            <a:endParaRPr lang="en-US" dirty="0"/>
          </a:p>
        </p:txBody>
      </p:sp>
      <p:sp>
        <p:nvSpPr>
          <p:cNvPr id="3" name="Content Placeholder 2"/>
          <p:cNvSpPr>
            <a:spLocks noGrp="1"/>
          </p:cNvSpPr>
          <p:nvPr>
            <p:ph idx="1"/>
          </p:nvPr>
        </p:nvSpPr>
        <p:spPr>
          <a:xfrm>
            <a:off x="4800600" y="1066800"/>
            <a:ext cx="4343400" cy="4525963"/>
          </a:xfrm>
        </p:spPr>
        <p:txBody>
          <a:bodyPr>
            <a:normAutofit/>
          </a:bodyPr>
          <a:lstStyle/>
          <a:p>
            <a:r>
              <a:rPr lang="en-US" sz="2500" dirty="0" smtClean="0"/>
              <a:t>Crosses the equator around 1:30 pm daily.</a:t>
            </a:r>
          </a:p>
          <a:p>
            <a:r>
              <a:rPr lang="en-US" sz="2500" dirty="0" smtClean="0"/>
              <a:t>Together they measure water vapor, temperature, rainfall, clouds, aerosols, greenhouse gases and more.</a:t>
            </a:r>
            <a:endParaRPr lang="en-US" sz="2500" dirty="0"/>
          </a:p>
        </p:txBody>
      </p:sp>
      <p:pic>
        <p:nvPicPr>
          <p:cNvPr id="4" name="Picture 3"/>
          <p:cNvPicPr>
            <a:picLocks noChangeAspect="1"/>
          </p:cNvPicPr>
          <p:nvPr/>
        </p:nvPicPr>
        <p:blipFill>
          <a:blip r:embed="rId2"/>
          <a:stretch>
            <a:fillRect/>
          </a:stretch>
        </p:blipFill>
        <p:spPr>
          <a:xfrm>
            <a:off x="10766" y="1104900"/>
            <a:ext cx="4789834" cy="3238500"/>
          </a:xfrm>
          <a:prstGeom prst="rect">
            <a:avLst/>
          </a:prstGeom>
        </p:spPr>
      </p:pic>
      <p:sp>
        <p:nvSpPr>
          <p:cNvPr id="5" name="TextBox 4"/>
          <p:cNvSpPr txBox="1"/>
          <p:nvPr/>
        </p:nvSpPr>
        <p:spPr>
          <a:xfrm>
            <a:off x="609601" y="4724400"/>
            <a:ext cx="7391399"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What is the overall affect of aerosols and clouds on climate? How much carbon is absorbed by forests? How will the monsoon cycle react to a warming world? To what extent will a changing climate change the size and strength of hurricanes? And what feedback cycles will encourage or discourage climate change?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great place to know about: NCAR</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2"/>
              </a:rPr>
              <a:t>Models</a:t>
            </a:r>
            <a:endParaRPr lang="en-US" dirty="0" smtClean="0"/>
          </a:p>
          <a:p>
            <a:endParaRPr lang="en-US" dirty="0" smtClean="0"/>
          </a:p>
          <a:p>
            <a:endParaRPr lang="en-US" dirty="0" smtClean="0"/>
          </a:p>
          <a:p>
            <a:endParaRPr lang="en-US" dirty="0" smtClean="0"/>
          </a:p>
          <a:p>
            <a:endParaRPr lang="en-US" dirty="0" smtClean="0"/>
          </a:p>
          <a:p>
            <a:r>
              <a:rPr lang="en-US" dirty="0" smtClean="0">
                <a:hlinkClick r:id="rId3"/>
              </a:rPr>
              <a:t>Measurements</a:t>
            </a:r>
            <a:endParaRPr lang="en-US" dirty="0" smtClean="0"/>
          </a:p>
          <a:p>
            <a:endParaRPr lang="en-US" dirty="0" smtClean="0"/>
          </a:p>
          <a:p>
            <a:r>
              <a:rPr lang="en-US" dirty="0" smtClean="0">
                <a:hlinkClick r:id="rId4"/>
              </a:rPr>
              <a:t>Black carbon and sea ice</a:t>
            </a:r>
            <a:endParaRPr lang="en-US" dirty="0"/>
          </a:p>
        </p:txBody>
      </p:sp>
      <p:pic>
        <p:nvPicPr>
          <p:cNvPr id="4" name="Picture 3"/>
          <p:cNvPicPr>
            <a:picLocks noChangeAspect="1"/>
          </p:cNvPicPr>
          <p:nvPr/>
        </p:nvPicPr>
        <p:blipFill>
          <a:blip r:embed="rId5"/>
          <a:stretch>
            <a:fillRect/>
          </a:stretch>
        </p:blipFill>
        <p:spPr>
          <a:xfrm>
            <a:off x="2063750" y="2286000"/>
            <a:ext cx="5016500" cy="190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might rockets add?</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r>
              <a:rPr lang="en-US" dirty="0" smtClean="0"/>
              <a:t>Climate model “ground </a:t>
            </a:r>
            <a:r>
              <a:rPr lang="en-US" dirty="0" err="1" smtClean="0"/>
              <a:t>truthing</a:t>
            </a:r>
            <a:r>
              <a:rPr lang="en-US" dirty="0" smtClean="0"/>
              <a:t>”</a:t>
            </a:r>
          </a:p>
          <a:p>
            <a:r>
              <a:rPr lang="en-US" dirty="0" smtClean="0"/>
              <a:t>Repeatable, local measurements</a:t>
            </a:r>
          </a:p>
          <a:p>
            <a:r>
              <a:rPr lang="en-US" dirty="0" smtClean="0"/>
              <a:t>Very high altitude studies (not yours!), most useful above altitude for balloons (40 km) and below satellites (recall collaboration!).</a:t>
            </a:r>
          </a:p>
          <a:p>
            <a:r>
              <a:rPr lang="en-US" dirty="0" smtClean="0"/>
              <a:t>Lower cost than a fully instrumented aircraft </a:t>
            </a:r>
          </a:p>
          <a:p>
            <a:r>
              <a:rPr lang="en-US" dirty="0" smtClean="0"/>
              <a:t>Can be launched from remote locations (ships etc). </a:t>
            </a:r>
          </a:p>
          <a:p>
            <a:r>
              <a:rPr lang="en-US" dirty="0" smtClean="0"/>
              <a:t>Vertical profiles help meteorologists understand weather</a:t>
            </a:r>
          </a:p>
          <a:p>
            <a:r>
              <a:rPr lang="en-US" dirty="0" smtClean="0"/>
              <a:t>Complement ground based measurements</a:t>
            </a:r>
          </a:p>
          <a:p>
            <a:r>
              <a:rPr lang="en-US" dirty="0" smtClean="0"/>
              <a:t>Can be launched at short notice of phenomena</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Concepts in Atmospheric Science</a:t>
            </a:r>
            <a:endParaRPr lang="en-US" dirty="0"/>
          </a:p>
        </p:txBody>
      </p:sp>
      <p:sp>
        <p:nvSpPr>
          <p:cNvPr id="3" name="Content Placeholder 2"/>
          <p:cNvSpPr>
            <a:spLocks noGrp="1"/>
          </p:cNvSpPr>
          <p:nvPr>
            <p:ph idx="1"/>
          </p:nvPr>
        </p:nvSpPr>
        <p:spPr/>
        <p:txBody>
          <a:bodyPr/>
          <a:lstStyle/>
          <a:p>
            <a:r>
              <a:rPr lang="en-US" dirty="0" smtClean="0"/>
              <a:t>Atmospheric science across the disciplines</a:t>
            </a:r>
          </a:p>
          <a:p>
            <a:r>
              <a:rPr lang="en-US" dirty="0" smtClean="0"/>
              <a:t>The basics</a:t>
            </a:r>
          </a:p>
          <a:p>
            <a:r>
              <a:rPr lang="en-US" dirty="0" smtClean="0"/>
              <a:t>Why atmospheric measurements?</a:t>
            </a:r>
          </a:p>
          <a:p>
            <a:r>
              <a:rPr lang="en-US" dirty="0" smtClean="0"/>
              <a:t>Platforms for atmospheric measurements</a:t>
            </a:r>
          </a:p>
          <a:p>
            <a:r>
              <a:rPr lang="en-US" dirty="0" smtClean="0"/>
              <a:t>What you might consider for your rocket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I’d find interesting to measure by rocket</a:t>
            </a:r>
            <a:endParaRPr lang="en-US" dirty="0"/>
          </a:p>
        </p:txBody>
      </p:sp>
      <p:sp>
        <p:nvSpPr>
          <p:cNvPr id="3" name="Content Placeholder 2"/>
          <p:cNvSpPr>
            <a:spLocks noGrp="1"/>
          </p:cNvSpPr>
          <p:nvPr>
            <p:ph idx="1"/>
          </p:nvPr>
        </p:nvSpPr>
        <p:spPr/>
        <p:txBody>
          <a:bodyPr/>
          <a:lstStyle/>
          <a:p>
            <a:r>
              <a:rPr lang="en-US" dirty="0" smtClean="0"/>
              <a:t>Temperature, pressure, </a:t>
            </a:r>
            <a:r>
              <a:rPr lang="en-US" dirty="0" smtClean="0">
                <a:solidFill>
                  <a:srgbClr val="C0504D"/>
                </a:solidFill>
              </a:rPr>
              <a:t>light intensity</a:t>
            </a:r>
            <a:r>
              <a:rPr lang="en-US" dirty="0" smtClean="0"/>
              <a:t>, relative humidity, and average wind speed. </a:t>
            </a:r>
          </a:p>
          <a:p>
            <a:r>
              <a:rPr lang="en-US" dirty="0" smtClean="0"/>
              <a:t>Trace gas concentration and </a:t>
            </a:r>
            <a:r>
              <a:rPr lang="en-US" dirty="0" smtClean="0">
                <a:solidFill>
                  <a:schemeClr val="accent2"/>
                </a:solidFill>
              </a:rPr>
              <a:t>particulate concentration.</a:t>
            </a:r>
          </a:p>
          <a:p>
            <a:r>
              <a:rPr lang="en-US" dirty="0" smtClean="0">
                <a:solidFill>
                  <a:srgbClr val="000000"/>
                </a:solidFill>
              </a:rPr>
              <a:t>Could you collect a sample of particulates? </a:t>
            </a:r>
          </a:p>
          <a:p>
            <a:endParaRPr lang="en-US" dirty="0" smtClean="0">
              <a:solidFill>
                <a:schemeClr val="accent2"/>
              </a:solidFill>
            </a:endParaRPr>
          </a:p>
          <a:p>
            <a:r>
              <a:rPr lang="en-US" dirty="0" smtClean="0"/>
              <a:t>Can you think of anything to add?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020762"/>
            <a:ext cx="4073894" cy="3581400"/>
          </a:xfrm>
          <a:prstGeom prst="rect">
            <a:avLst/>
          </a:prstGeom>
        </p:spPr>
      </p:pic>
      <p:grpSp>
        <p:nvGrpSpPr>
          <p:cNvPr id="15" name="Group 14"/>
          <p:cNvGrpSpPr/>
          <p:nvPr/>
        </p:nvGrpSpPr>
        <p:grpSpPr>
          <a:xfrm>
            <a:off x="3657600" y="1489630"/>
            <a:ext cx="2119745" cy="2743200"/>
            <a:chOff x="3242621" y="3154362"/>
            <a:chExt cx="2119745" cy="2743200"/>
          </a:xfrm>
        </p:grpSpPr>
        <p:pic>
          <p:nvPicPr>
            <p:cNvPr id="6" name="Picture 5"/>
            <p:cNvPicPr>
              <a:picLocks noChangeAspect="1"/>
            </p:cNvPicPr>
            <p:nvPr/>
          </p:nvPicPr>
          <p:blipFill>
            <a:blip r:embed="rId3"/>
            <a:stretch>
              <a:fillRect/>
            </a:stretch>
          </p:blipFill>
          <p:spPr>
            <a:xfrm>
              <a:off x="3242621" y="3154362"/>
              <a:ext cx="2119745" cy="2743200"/>
            </a:xfrm>
            <a:prstGeom prst="rect">
              <a:avLst/>
            </a:prstGeom>
            <a:ln>
              <a:solidFill>
                <a:srgbClr val="000000"/>
              </a:solidFill>
            </a:ln>
          </p:spPr>
        </p:pic>
        <p:sp>
          <p:nvSpPr>
            <p:cNvPr id="7" name="TextBox 6"/>
            <p:cNvSpPr txBox="1"/>
            <p:nvPr/>
          </p:nvSpPr>
          <p:spPr>
            <a:xfrm>
              <a:off x="3439124" y="3493000"/>
              <a:ext cx="979956" cy="369332"/>
            </a:xfrm>
            <a:prstGeom prst="rect">
              <a:avLst/>
            </a:prstGeom>
            <a:noFill/>
            <a:ln>
              <a:noFill/>
            </a:ln>
          </p:spPr>
          <p:txBody>
            <a:bodyPr wrap="none" rtlCol="0">
              <a:spAutoFit/>
            </a:bodyPr>
            <a:lstStyle/>
            <a:p>
              <a:r>
                <a:rPr lang="en-US" dirty="0" smtClean="0">
                  <a:solidFill>
                    <a:srgbClr val="FFFFFF"/>
                  </a:solidFill>
                </a:rPr>
                <a:t>Physics</a:t>
              </a:r>
              <a:endParaRPr lang="en-US" dirty="0">
                <a:solidFill>
                  <a:srgbClr val="FFFFFF"/>
                </a:solidFill>
              </a:endParaRPr>
            </a:p>
          </p:txBody>
        </p:sp>
      </p:grpSp>
      <p:pic>
        <p:nvPicPr>
          <p:cNvPr id="23" name="Picture 22"/>
          <p:cNvPicPr>
            <a:picLocks noChangeAspect="1"/>
          </p:cNvPicPr>
          <p:nvPr/>
        </p:nvPicPr>
        <p:blipFill>
          <a:blip r:embed="rId4"/>
          <a:stretch>
            <a:fillRect/>
          </a:stretch>
        </p:blipFill>
        <p:spPr>
          <a:xfrm>
            <a:off x="5070301" y="1020762"/>
            <a:ext cx="3880197" cy="1682977"/>
          </a:xfrm>
          <a:prstGeom prst="rect">
            <a:avLst/>
          </a:prstGeom>
        </p:spPr>
      </p:pic>
      <p:grpSp>
        <p:nvGrpSpPr>
          <p:cNvPr id="17" name="Group 16"/>
          <p:cNvGrpSpPr/>
          <p:nvPr/>
        </p:nvGrpSpPr>
        <p:grpSpPr>
          <a:xfrm>
            <a:off x="5773084" y="3374270"/>
            <a:ext cx="3159494" cy="2995668"/>
            <a:chOff x="5984506" y="3862332"/>
            <a:chExt cx="3159494" cy="2995668"/>
          </a:xfrm>
        </p:grpSpPr>
        <p:pic>
          <p:nvPicPr>
            <p:cNvPr id="13" name="Picture 12"/>
            <p:cNvPicPr>
              <a:picLocks noChangeAspect="1"/>
            </p:cNvPicPr>
            <p:nvPr/>
          </p:nvPicPr>
          <p:blipFill>
            <a:blip r:embed="rId5"/>
            <a:stretch>
              <a:fillRect/>
            </a:stretch>
          </p:blipFill>
          <p:spPr>
            <a:xfrm>
              <a:off x="5984506" y="3862332"/>
              <a:ext cx="3159494" cy="2995668"/>
            </a:xfrm>
            <a:prstGeom prst="rect">
              <a:avLst/>
            </a:prstGeom>
            <a:ln>
              <a:solidFill>
                <a:schemeClr val="tx1"/>
              </a:solidFill>
            </a:ln>
          </p:spPr>
        </p:pic>
        <p:sp>
          <p:nvSpPr>
            <p:cNvPr id="16" name="TextBox 15"/>
            <p:cNvSpPr txBox="1"/>
            <p:nvPr/>
          </p:nvSpPr>
          <p:spPr>
            <a:xfrm>
              <a:off x="7696200" y="6172200"/>
              <a:ext cx="1198165" cy="646331"/>
            </a:xfrm>
            <a:prstGeom prst="rect">
              <a:avLst/>
            </a:prstGeom>
            <a:noFill/>
          </p:spPr>
          <p:txBody>
            <a:bodyPr wrap="none" rtlCol="0">
              <a:spAutoFit/>
            </a:bodyPr>
            <a:lstStyle/>
            <a:p>
              <a:r>
                <a:rPr lang="en-US" dirty="0" smtClean="0"/>
                <a:t>Computer</a:t>
              </a:r>
            </a:p>
            <a:p>
              <a:r>
                <a:rPr lang="en-US" dirty="0" smtClean="0"/>
                <a:t>Science</a:t>
              </a:r>
              <a:endParaRPr lang="en-US" dirty="0"/>
            </a:p>
          </p:txBody>
        </p:sp>
      </p:grpSp>
      <p:sp>
        <p:nvSpPr>
          <p:cNvPr id="2" name="Title 1"/>
          <p:cNvSpPr>
            <a:spLocks noGrp="1"/>
          </p:cNvSpPr>
          <p:nvPr>
            <p:ph type="title"/>
          </p:nvPr>
        </p:nvSpPr>
        <p:spPr>
          <a:xfrm>
            <a:off x="228600" y="-152400"/>
            <a:ext cx="8915400" cy="1143000"/>
          </a:xfrm>
        </p:spPr>
        <p:txBody>
          <a:bodyPr>
            <a:noAutofit/>
          </a:bodyPr>
          <a:lstStyle/>
          <a:p>
            <a:r>
              <a:rPr lang="en-US" sz="3500" dirty="0" smtClean="0"/>
              <a:t>Atmospheric Science across the disciplines</a:t>
            </a:r>
            <a:endParaRPr lang="en-US" sz="3500" dirty="0"/>
          </a:p>
        </p:txBody>
      </p:sp>
      <p:sp>
        <p:nvSpPr>
          <p:cNvPr id="5" name="TextBox 4"/>
          <p:cNvSpPr txBox="1"/>
          <p:nvPr/>
        </p:nvSpPr>
        <p:spPr>
          <a:xfrm>
            <a:off x="457200" y="1720334"/>
            <a:ext cx="1223412" cy="369332"/>
          </a:xfrm>
          <a:prstGeom prst="rect">
            <a:avLst/>
          </a:prstGeom>
          <a:noFill/>
        </p:spPr>
        <p:txBody>
          <a:bodyPr wrap="none" rtlCol="0">
            <a:spAutoFit/>
          </a:bodyPr>
          <a:lstStyle/>
          <a:p>
            <a:r>
              <a:rPr lang="en-US" dirty="0" smtClean="0"/>
              <a:t>BIOLOGY</a:t>
            </a:r>
            <a:endParaRPr lang="en-US" dirty="0"/>
          </a:p>
        </p:txBody>
      </p:sp>
      <p:sp>
        <p:nvSpPr>
          <p:cNvPr id="8" name="TextBox 7"/>
          <p:cNvSpPr txBox="1"/>
          <p:nvPr/>
        </p:nvSpPr>
        <p:spPr>
          <a:xfrm>
            <a:off x="228600" y="6553200"/>
            <a:ext cx="7358881" cy="276999"/>
          </a:xfrm>
          <a:prstGeom prst="rect">
            <a:avLst/>
          </a:prstGeom>
          <a:noFill/>
        </p:spPr>
        <p:txBody>
          <a:bodyPr wrap="none" rtlCol="0">
            <a:spAutoFit/>
          </a:bodyPr>
          <a:lstStyle/>
          <a:p>
            <a:r>
              <a:rPr lang="en-US" sz="1200" dirty="0" smtClean="0"/>
              <a:t>Image credits: </a:t>
            </a:r>
            <a:r>
              <a:rPr lang="en-US" sz="1200" dirty="0" err="1" smtClean="0"/>
              <a:t>atmos.washington.edu</a:t>
            </a:r>
            <a:r>
              <a:rPr lang="en-US" sz="1200" dirty="0" smtClean="0"/>
              <a:t>, </a:t>
            </a:r>
            <a:r>
              <a:rPr lang="en-US" sz="1200" dirty="0" err="1" smtClean="0"/>
              <a:t>acd.ucar.edu</a:t>
            </a:r>
            <a:r>
              <a:rPr lang="en-US" sz="1200" dirty="0" smtClean="0"/>
              <a:t>, </a:t>
            </a:r>
            <a:r>
              <a:rPr lang="en-US" sz="1200" dirty="0" err="1" smtClean="0"/>
              <a:t>caice.ucsd.edu</a:t>
            </a:r>
            <a:r>
              <a:rPr lang="en-US" sz="1200" dirty="0" smtClean="0"/>
              <a:t>, </a:t>
            </a:r>
            <a:r>
              <a:rPr lang="en-US" sz="1200" dirty="0" err="1" smtClean="0"/>
              <a:t>oar.noaa.gov</a:t>
            </a:r>
            <a:r>
              <a:rPr lang="en-US" sz="1200" dirty="0" smtClean="0"/>
              <a:t>, </a:t>
            </a:r>
            <a:r>
              <a:rPr lang="en-US" sz="1200" dirty="0" err="1" smtClean="0"/>
              <a:t>chemwiki.ucdavis.edu</a:t>
            </a:r>
            <a:endParaRPr lang="en-US" sz="1200" dirty="0"/>
          </a:p>
        </p:txBody>
      </p:sp>
      <p:sp>
        <p:nvSpPr>
          <p:cNvPr id="10" name="TextBox 9"/>
          <p:cNvSpPr txBox="1"/>
          <p:nvPr/>
        </p:nvSpPr>
        <p:spPr>
          <a:xfrm>
            <a:off x="7010400" y="2334407"/>
            <a:ext cx="1416711" cy="369332"/>
          </a:xfrm>
          <a:prstGeom prst="rect">
            <a:avLst/>
          </a:prstGeom>
          <a:noFill/>
        </p:spPr>
        <p:txBody>
          <a:bodyPr wrap="none" rtlCol="0">
            <a:spAutoFit/>
          </a:bodyPr>
          <a:lstStyle/>
          <a:p>
            <a:r>
              <a:rPr lang="en-US" dirty="0" smtClean="0">
                <a:solidFill>
                  <a:srgbClr val="FFFFFF"/>
                </a:solidFill>
              </a:rPr>
              <a:t>Engineering</a:t>
            </a:r>
            <a:endParaRPr lang="en-US" dirty="0">
              <a:solidFill>
                <a:srgbClr val="FFFFFF"/>
              </a:solidFill>
            </a:endParaRPr>
          </a:p>
        </p:txBody>
      </p:sp>
      <p:grpSp>
        <p:nvGrpSpPr>
          <p:cNvPr id="14" name="Group 13"/>
          <p:cNvGrpSpPr/>
          <p:nvPr/>
        </p:nvGrpSpPr>
        <p:grpSpPr>
          <a:xfrm>
            <a:off x="0" y="4066620"/>
            <a:ext cx="2667000" cy="2303318"/>
            <a:chOff x="0" y="4066620"/>
            <a:chExt cx="2667000" cy="2303318"/>
          </a:xfrm>
        </p:grpSpPr>
        <p:pic>
          <p:nvPicPr>
            <p:cNvPr id="11" name="Picture 10"/>
            <p:cNvPicPr>
              <a:picLocks noChangeAspect="1"/>
            </p:cNvPicPr>
            <p:nvPr/>
          </p:nvPicPr>
          <p:blipFill>
            <a:blip r:embed="rId6"/>
            <a:stretch>
              <a:fillRect/>
            </a:stretch>
          </p:blipFill>
          <p:spPr>
            <a:xfrm>
              <a:off x="0" y="4066620"/>
              <a:ext cx="2667000" cy="2303318"/>
            </a:xfrm>
            <a:prstGeom prst="rect">
              <a:avLst/>
            </a:prstGeom>
          </p:spPr>
        </p:pic>
        <p:sp>
          <p:nvSpPr>
            <p:cNvPr id="12" name="TextBox 11"/>
            <p:cNvSpPr txBox="1"/>
            <p:nvPr/>
          </p:nvSpPr>
          <p:spPr>
            <a:xfrm>
              <a:off x="914400" y="4232830"/>
              <a:ext cx="1223525" cy="369332"/>
            </a:xfrm>
            <a:prstGeom prst="rect">
              <a:avLst/>
            </a:prstGeom>
            <a:noFill/>
          </p:spPr>
          <p:txBody>
            <a:bodyPr wrap="none" rtlCol="0">
              <a:spAutoFit/>
            </a:bodyPr>
            <a:lstStyle/>
            <a:p>
              <a:r>
                <a:rPr lang="en-US" dirty="0" smtClean="0"/>
                <a:t>Chemistry</a:t>
              </a:r>
              <a:endParaRPr lang="en-US" dirty="0"/>
            </a:p>
          </p:txBody>
        </p:sp>
      </p:grpSp>
      <p:sp>
        <p:nvSpPr>
          <p:cNvPr id="18" name="TextBox 17"/>
          <p:cNvSpPr txBox="1"/>
          <p:nvPr/>
        </p:nvSpPr>
        <p:spPr>
          <a:xfrm>
            <a:off x="3657600" y="5334000"/>
            <a:ext cx="1493130" cy="369332"/>
          </a:xfrm>
          <a:prstGeom prst="rect">
            <a:avLst/>
          </a:prstGeom>
          <a:noFill/>
        </p:spPr>
        <p:txBody>
          <a:bodyPr wrap="none" rtlCol="0">
            <a:spAutoFit/>
          </a:bodyPr>
          <a:lstStyle/>
          <a:p>
            <a:r>
              <a:rPr lang="en-US" dirty="0" smtClean="0"/>
              <a:t>Mathematics</a:t>
            </a:r>
            <a:endParaRPr lang="en-US" dirty="0"/>
          </a:p>
        </p:txBody>
      </p:sp>
      <p:cxnSp>
        <p:nvCxnSpPr>
          <p:cNvPr id="20" name="Straight Arrow Connector 19"/>
          <p:cNvCxnSpPr>
            <a:stCxn id="18" idx="0"/>
          </p:cNvCxnSpPr>
          <p:nvPr/>
        </p:nvCxnSpPr>
        <p:spPr>
          <a:xfrm rot="16200000" flipV="1">
            <a:off x="3421283" y="4351117"/>
            <a:ext cx="228600" cy="1737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8" idx="0"/>
          </p:cNvCxnSpPr>
          <p:nvPr/>
        </p:nvCxnSpPr>
        <p:spPr>
          <a:xfrm rot="16200000" flipV="1">
            <a:off x="3664964" y="4594798"/>
            <a:ext cx="731838" cy="7465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0"/>
          </p:cNvCxnSpPr>
          <p:nvPr/>
        </p:nvCxnSpPr>
        <p:spPr>
          <a:xfrm rot="5400000" flipH="1" flipV="1">
            <a:off x="3937497" y="4699498"/>
            <a:ext cx="1101170" cy="167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8" idx="0"/>
          </p:cNvCxnSpPr>
          <p:nvPr/>
        </p:nvCxnSpPr>
        <p:spPr>
          <a:xfrm rot="5400000" flipH="1" flipV="1">
            <a:off x="3837207" y="3608608"/>
            <a:ext cx="2292350" cy="11584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8" idx="0"/>
          </p:cNvCxnSpPr>
          <p:nvPr/>
        </p:nvCxnSpPr>
        <p:spPr>
          <a:xfrm rot="5400000" flipH="1" flipV="1">
            <a:off x="4974324" y="4535241"/>
            <a:ext cx="228600" cy="1368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390525"/>
            <a:ext cx="7683500" cy="6076950"/>
          </a:xfrm>
          <a:prstGeom prst="rect">
            <a:avLst/>
          </a:prstGeom>
        </p:spPr>
      </p:pic>
      <p:sp>
        <p:nvSpPr>
          <p:cNvPr id="5" name="TextBox 4"/>
          <p:cNvSpPr txBox="1"/>
          <p:nvPr/>
        </p:nvSpPr>
        <p:spPr>
          <a:xfrm>
            <a:off x="5993" y="6581001"/>
            <a:ext cx="1664413" cy="276999"/>
          </a:xfrm>
          <a:prstGeom prst="rect">
            <a:avLst/>
          </a:prstGeom>
          <a:noFill/>
        </p:spPr>
        <p:txBody>
          <a:bodyPr wrap="none" rtlCol="0">
            <a:spAutoFit/>
          </a:bodyPr>
          <a:lstStyle/>
          <a:p>
            <a:r>
              <a:rPr lang="en-US" sz="1200" dirty="0" smtClean="0"/>
              <a:t>Image credit: </a:t>
            </a:r>
            <a:r>
              <a:rPr lang="en-US" sz="1200" dirty="0" err="1" smtClean="0"/>
              <a:t>agci.org</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PBL </a:t>
            </a:r>
            <a:r>
              <a:rPr lang="en-US" dirty="0" err="1" smtClean="0"/>
              <a:t>vs</a:t>
            </a:r>
            <a:r>
              <a:rPr lang="en-US" dirty="0" smtClean="0"/>
              <a:t> the free troposphere</a:t>
            </a:r>
            <a:endParaRPr lang="en-US" dirty="0"/>
          </a:p>
        </p:txBody>
      </p:sp>
      <p:pic>
        <p:nvPicPr>
          <p:cNvPr id="4" name="Picture 3"/>
          <p:cNvPicPr>
            <a:picLocks noChangeAspect="1"/>
          </p:cNvPicPr>
          <p:nvPr/>
        </p:nvPicPr>
        <p:blipFill>
          <a:blip r:embed="rId2"/>
          <a:stretch>
            <a:fillRect/>
          </a:stretch>
        </p:blipFill>
        <p:spPr>
          <a:xfrm>
            <a:off x="1143000" y="1439863"/>
            <a:ext cx="6858000" cy="4686300"/>
          </a:xfrm>
          <a:prstGeom prst="rect">
            <a:avLst/>
          </a:prstGeom>
        </p:spPr>
      </p:pic>
      <p:sp>
        <p:nvSpPr>
          <p:cNvPr id="7" name="TextBox 6"/>
          <p:cNvSpPr txBox="1"/>
          <p:nvPr/>
        </p:nvSpPr>
        <p:spPr>
          <a:xfrm>
            <a:off x="228600" y="6414700"/>
            <a:ext cx="2040868" cy="276999"/>
          </a:xfrm>
          <a:prstGeom prst="rect">
            <a:avLst/>
          </a:prstGeom>
          <a:noFill/>
        </p:spPr>
        <p:txBody>
          <a:bodyPr wrap="none" rtlCol="0">
            <a:spAutoFit/>
          </a:bodyPr>
          <a:lstStyle/>
          <a:p>
            <a:r>
              <a:rPr lang="en-US" sz="1200" dirty="0" smtClean="0"/>
              <a:t>Image credit: </a:t>
            </a:r>
            <a:r>
              <a:rPr lang="en-US" sz="1200" dirty="0" err="1" smtClean="0"/>
              <a:t>esrl.noaa.gov</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going on in the troposphere?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Nearly all weather (clouds, rain, tornados, hurricanes, snow)</a:t>
            </a:r>
          </a:p>
          <a:p>
            <a:r>
              <a:rPr lang="en-US" dirty="0" smtClean="0"/>
              <a:t>Nearly all anthropogenic (human-caused) pollution</a:t>
            </a:r>
          </a:p>
          <a:p>
            <a:r>
              <a:rPr lang="en-US" dirty="0" smtClean="0"/>
              <a:t>Nearly all transport of anthropogenic and natural chemicals (think dust storms, wildfires) </a:t>
            </a:r>
          </a:p>
          <a:p>
            <a:r>
              <a:rPr lang="en-US" dirty="0" smtClean="0"/>
              <a:t>Warfare related emissions (</a:t>
            </a:r>
            <a:r>
              <a:rPr lang="en-US" dirty="0" err="1" smtClean="0"/>
              <a:t>weaponized</a:t>
            </a:r>
            <a:r>
              <a:rPr lang="en-US" dirty="0" smtClean="0"/>
              <a:t> aerosols)</a:t>
            </a:r>
          </a:p>
          <a:p>
            <a:r>
              <a:rPr lang="en-US" dirty="0" smtClean="0"/>
              <a:t>Most of the molecules relevant to climate change (because most of the mass is here).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However....</a:t>
            </a:r>
            <a:endParaRPr lang="en-US" dirty="0"/>
          </a:p>
        </p:txBody>
      </p:sp>
      <p:pic>
        <p:nvPicPr>
          <p:cNvPr id="4" name="ozone_320x240.mpg">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066800" y="1323975"/>
            <a:ext cx="6146800" cy="4610100"/>
          </a:xfrm>
        </p:spPr>
      </p:pic>
      <p:pic>
        <p:nvPicPr>
          <p:cNvPr id="5" name="Picture 4"/>
          <p:cNvPicPr>
            <a:picLocks noChangeAspect="1"/>
          </p:cNvPicPr>
          <p:nvPr/>
        </p:nvPicPr>
        <p:blipFill>
          <a:blip r:embed="rId5"/>
          <a:stretch>
            <a:fillRect/>
          </a:stretch>
        </p:blipFill>
        <p:spPr>
          <a:xfrm>
            <a:off x="2540000" y="5588000"/>
            <a:ext cx="4064000" cy="1270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Outliers: How NASA “missed” the ozone hole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“Our software had </a:t>
            </a:r>
            <a:r>
              <a:rPr lang="en-US" dirty="0" smtClean="0">
                <a:solidFill>
                  <a:schemeClr val="accent2"/>
                </a:solidFill>
              </a:rPr>
              <a:t>flags</a:t>
            </a:r>
            <a:r>
              <a:rPr lang="en-US" dirty="0" smtClean="0"/>
              <a:t> for ozone that was lower than 180 DU, a value lower than had ever been reliably reported prior to 1983. In 1984, </a:t>
            </a:r>
            <a:r>
              <a:rPr lang="en-US" i="1" dirty="0" smtClean="0"/>
              <a:t>before publication of the Farman paper</a:t>
            </a:r>
            <a:r>
              <a:rPr lang="en-US" dirty="0" smtClean="0"/>
              <a:t>, we noticed a sudden increase in ‘low value’ from October of 1983. We had decided that the values were real and submitted a paper to the conference the following summer when Joe's paper came out, showing the same thing. As the first one in print, he gets full credit for discovery of the ozone hole. It makes a great story to talk about how NASA "missed" the ozone hole, but it isn't quite true.”</a:t>
            </a:r>
            <a:endParaRPr lang="en-US" dirty="0"/>
          </a:p>
        </p:txBody>
      </p:sp>
      <p:pic>
        <p:nvPicPr>
          <p:cNvPr id="4" name="Picture 3"/>
          <p:cNvPicPr>
            <a:picLocks noChangeAspect="1"/>
          </p:cNvPicPr>
          <p:nvPr/>
        </p:nvPicPr>
        <p:blipFill>
          <a:blip r:embed="rId2"/>
          <a:stretch>
            <a:fillRect/>
          </a:stretch>
        </p:blipFill>
        <p:spPr>
          <a:xfrm>
            <a:off x="685800" y="1600200"/>
            <a:ext cx="3735311" cy="39497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1676401" y="1720334"/>
            <a:ext cx="274471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The Nimbus-7 has 3 ways to measure O</a:t>
            </a:r>
            <a:r>
              <a:rPr lang="en-US" baseline="-25000" dirty="0" smtClean="0"/>
              <a:t>3</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Practical uses for atmospheric measurements</a:t>
            </a:r>
            <a:endParaRPr lang="en-US" dirty="0"/>
          </a:p>
        </p:txBody>
      </p:sp>
      <p:sp>
        <p:nvSpPr>
          <p:cNvPr id="3" name="Content Placeholder 2"/>
          <p:cNvSpPr>
            <a:spLocks noGrp="1"/>
          </p:cNvSpPr>
          <p:nvPr>
            <p:ph idx="1"/>
          </p:nvPr>
        </p:nvSpPr>
        <p:spPr/>
        <p:txBody>
          <a:bodyPr>
            <a:normAutofit lnSpcReduction="10000"/>
          </a:bodyPr>
          <a:lstStyle/>
          <a:p>
            <a:r>
              <a:rPr lang="en-US" dirty="0" smtClean="0"/>
              <a:t>Air quality control and monitoring (including airborne pathogens)</a:t>
            </a:r>
          </a:p>
          <a:p>
            <a:r>
              <a:rPr lang="en-US" dirty="0" smtClean="0"/>
              <a:t>Better prediction of tornadoes and hurricanes (improve early warning)</a:t>
            </a:r>
          </a:p>
          <a:p>
            <a:r>
              <a:rPr lang="en-US" dirty="0" smtClean="0"/>
              <a:t>Changes in patterns (rain, storm tracks) due to changing climate</a:t>
            </a:r>
          </a:p>
          <a:p>
            <a:r>
              <a:rPr lang="en-US" dirty="0" smtClean="0"/>
              <a:t>Monitoring greenhouse gases and short-lived climate forcers.</a:t>
            </a:r>
          </a:p>
          <a:p>
            <a:r>
              <a:rPr lang="en-US" dirty="0" smtClean="0"/>
              <a:t>Cross border pollution issues</a:t>
            </a:r>
            <a:endParaRPr lang="en-US" dirty="0"/>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2|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1233</TotalTime>
  <Words>1147</Words>
  <Application>Microsoft Macintosh PowerPoint</Application>
  <PresentationFormat>On-screen Show (4:3)</PresentationFormat>
  <Paragraphs>147</Paragraphs>
  <Slides>20</Slides>
  <Notes>4</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The air up there</vt:lpstr>
      <vt:lpstr>Concepts in Atmospheric Science</vt:lpstr>
      <vt:lpstr>Atmospheric Science across the disciplines</vt:lpstr>
      <vt:lpstr>PowerPoint Presentation</vt:lpstr>
      <vt:lpstr>PBL vs the free troposphere</vt:lpstr>
      <vt:lpstr>What’s going on in the troposphere?</vt:lpstr>
      <vt:lpstr>However....</vt:lpstr>
      <vt:lpstr>Outliers: How NASA “missed” the ozone hole</vt:lpstr>
      <vt:lpstr>Practical uses for atmospheric measurements</vt:lpstr>
      <vt:lpstr>Introduction to Atmospheric Aerosols:  Particle Sources</vt:lpstr>
      <vt:lpstr>Introduction to Atmospheric Aerosols: Organic Components are Substantial</vt:lpstr>
      <vt:lpstr>Where are measurements made? And how?</vt:lpstr>
      <vt:lpstr>One of the most important atmospheric measurements of our time</vt:lpstr>
      <vt:lpstr>Importance of collaboration</vt:lpstr>
      <vt:lpstr>VAMOS Ocean-Cloud-Atmosphere Land-Study Regional Experiment (VOCALS-REx)</vt:lpstr>
      <vt:lpstr>Calcareous Phytoplankton Fragments: Phytoplankton in the air?</vt:lpstr>
      <vt:lpstr>NASA’s A-Train</vt:lpstr>
      <vt:lpstr>A great place to know about: NCAR</vt:lpstr>
      <vt:lpstr>What might rockets add?</vt:lpstr>
      <vt:lpstr>What I’d find interesting to measure by rocket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air up there</dc:title>
  <dc:creator>Lelia Nahid</dc:creator>
  <cp:lastModifiedBy>Erik Spjut</cp:lastModifiedBy>
  <cp:revision>49</cp:revision>
  <cp:lastPrinted>2012-02-21T18:43:39Z</cp:lastPrinted>
  <dcterms:created xsi:type="dcterms:W3CDTF">2012-02-21T00:12:39Z</dcterms:created>
  <dcterms:modified xsi:type="dcterms:W3CDTF">2012-02-21T18:49:52Z</dcterms:modified>
</cp:coreProperties>
</file>