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5" r:id="rId5"/>
    <p:sldId id="268" r:id="rId6"/>
    <p:sldId id="266" r:id="rId7"/>
    <p:sldId id="269"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70" r:id="rId25"/>
    <p:sldId id="272" r:id="rId26"/>
    <p:sldId id="304" r:id="rId27"/>
    <p:sldId id="271" r:id="rId28"/>
    <p:sldId id="261" r:id="rId29"/>
    <p:sldId id="263" r:id="rId30"/>
    <p:sldId id="262" r:id="rId31"/>
    <p:sldId id="264"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3" d="100"/>
          <a:sy n="133" d="100"/>
        </p:scale>
        <p:origin x="-7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image" Target="../media/image19.emf"/><Relationship Id="rId2"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image" Target="../media/image29.emf"/><Relationship Id="rId2"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25377-B5F0-2C49-92AD-B8FD731C8944}"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217433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25377-B5F0-2C49-92AD-B8FD731C8944}"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267542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25377-B5F0-2C49-92AD-B8FD731C8944}"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346071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25377-B5F0-2C49-92AD-B8FD731C8944}"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181250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25377-B5F0-2C49-92AD-B8FD731C8944}"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4068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025377-B5F0-2C49-92AD-B8FD731C8944}" type="datetimeFigureOut">
              <a:rPr lang="en-US" smtClean="0"/>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25776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025377-B5F0-2C49-92AD-B8FD731C8944}" type="datetimeFigureOut">
              <a:rPr lang="en-US" smtClean="0"/>
              <a:t>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126902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025377-B5F0-2C49-92AD-B8FD731C8944}" type="datetimeFigureOut">
              <a:rPr lang="en-US" smtClean="0"/>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36801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25377-B5F0-2C49-92AD-B8FD731C8944}" type="datetimeFigureOut">
              <a:rPr lang="en-US" smtClean="0"/>
              <a:t>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298787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25377-B5F0-2C49-92AD-B8FD731C8944}" type="datetimeFigureOut">
              <a:rPr lang="en-US" smtClean="0"/>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399624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25377-B5F0-2C49-92AD-B8FD731C8944}" type="datetimeFigureOut">
              <a:rPr lang="en-US" smtClean="0"/>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305-8741-1442-B97D-9E1E213B694F}" type="slidenum">
              <a:rPr lang="en-US" smtClean="0"/>
              <a:t>‹#›</a:t>
            </a:fld>
            <a:endParaRPr lang="en-US"/>
          </a:p>
        </p:txBody>
      </p:sp>
    </p:spTree>
    <p:extLst>
      <p:ext uri="{BB962C8B-B14F-4D97-AF65-F5344CB8AC3E}">
        <p14:creationId xmlns:p14="http://schemas.microsoft.com/office/powerpoint/2010/main" val="27454329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25377-B5F0-2C49-92AD-B8FD731C8944}" type="datetimeFigureOut">
              <a:rPr lang="en-US" smtClean="0"/>
              <a:t>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E1305-8741-1442-B97D-9E1E213B694F}" type="slidenum">
              <a:rPr lang="en-US" smtClean="0"/>
              <a:t>‹#›</a:t>
            </a:fld>
            <a:endParaRPr lang="en-US"/>
          </a:p>
        </p:txBody>
      </p:sp>
    </p:spTree>
    <p:extLst>
      <p:ext uri="{BB962C8B-B14F-4D97-AF65-F5344CB8AC3E}">
        <p14:creationId xmlns:p14="http://schemas.microsoft.com/office/powerpoint/2010/main" val="346229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23.emf"/><Relationship Id="rId13" Type="http://schemas.openxmlformats.org/officeDocument/2006/relationships/oleObject" Target="../embeddings/oleObject6.bin"/><Relationship Id="rId14"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19.emf"/><Relationship Id="rId5" Type="http://schemas.openxmlformats.org/officeDocument/2006/relationships/oleObject" Target="../embeddings/oleObject2.bin"/><Relationship Id="rId6" Type="http://schemas.openxmlformats.org/officeDocument/2006/relationships/image" Target="../media/image20.emf"/><Relationship Id="rId7" Type="http://schemas.openxmlformats.org/officeDocument/2006/relationships/oleObject" Target="../embeddings/oleObject3.bin"/><Relationship Id="rId8" Type="http://schemas.openxmlformats.org/officeDocument/2006/relationships/image" Target="../media/image21.emf"/><Relationship Id="rId9" Type="http://schemas.openxmlformats.org/officeDocument/2006/relationships/oleObject" Target="../embeddings/oleObject4.bin"/><Relationship Id="rId10"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5.emf"/><Relationship Id="rId5" Type="http://schemas.openxmlformats.org/officeDocument/2006/relationships/oleObject" Target="../embeddings/oleObject8.bin"/><Relationship Id="rId6" Type="http://schemas.openxmlformats.org/officeDocument/2006/relationships/image" Target="../media/image2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Logarithmic_decrement" TargetMode="External"/><Relationship Id="rId4" Type="http://schemas.openxmlformats.org/officeDocument/2006/relationships/oleObject" Target="../embeddings/oleObject10.bin"/><Relationship Id="rId5" Type="http://schemas.openxmlformats.org/officeDocument/2006/relationships/image" Target="../media/image29.emf"/><Relationship Id="rId6" Type="http://schemas.openxmlformats.org/officeDocument/2006/relationships/oleObject" Target="../embeddings/oleObject11.bin"/><Relationship Id="rId7" Type="http://schemas.openxmlformats.org/officeDocument/2006/relationships/image" Target="../media/image30.emf"/><Relationship Id="rId8" Type="http://schemas.openxmlformats.org/officeDocument/2006/relationships/oleObject" Target="../embeddings/oleObject12.bin"/><Relationship Id="rId9" Type="http://schemas.openxmlformats.org/officeDocument/2006/relationships/image" Target="../media/image31.emf"/><Relationship Id="rId10" Type="http://schemas.openxmlformats.org/officeDocument/2006/relationships/oleObject" Target="../embeddings/oleObject13.bin"/><Relationship Id="rId11" Type="http://schemas.openxmlformats.org/officeDocument/2006/relationships/image" Target="../media/image3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rASHRBo9Rg&amp;feature=player_embedded" TargetMode="Externa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Vibration &amp; System ID</a:t>
            </a:r>
            <a:endParaRPr lang="en-US" dirty="0"/>
          </a:p>
        </p:txBody>
      </p:sp>
      <p:sp>
        <p:nvSpPr>
          <p:cNvPr id="3" name="Subtitle 2"/>
          <p:cNvSpPr>
            <a:spLocks noGrp="1"/>
          </p:cNvSpPr>
          <p:nvPr>
            <p:ph type="subTitle" idx="1"/>
          </p:nvPr>
        </p:nvSpPr>
        <p:spPr/>
        <p:txBody>
          <a:bodyPr/>
          <a:lstStyle/>
          <a:p>
            <a:r>
              <a:rPr lang="en-US" dirty="0" smtClean="0"/>
              <a:t>E80 Spring 2014</a:t>
            </a:r>
          </a:p>
          <a:p>
            <a:r>
              <a:rPr lang="en-US" dirty="0" smtClean="0"/>
              <a:t>Erik Spjut</a:t>
            </a:r>
            <a:endParaRPr lang="en-US" dirty="0"/>
          </a:p>
        </p:txBody>
      </p:sp>
    </p:spTree>
    <p:extLst>
      <p:ext uri="{BB962C8B-B14F-4D97-AF65-F5344CB8AC3E}">
        <p14:creationId xmlns:p14="http://schemas.microsoft.com/office/powerpoint/2010/main" val="307047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2 – 1297.9 Hz</a:t>
            </a:r>
            <a:endParaRPr lang="en-US" dirty="0"/>
          </a:p>
        </p:txBody>
      </p:sp>
      <p:pic>
        <p:nvPicPr>
          <p:cNvPr id="4" name="Content Placeholder 3" descr="Cantilever-Modes-Results-Displacement2.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84306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3 1417.6 Hz</a:t>
            </a:r>
            <a:endParaRPr lang="en-US" dirty="0"/>
          </a:p>
        </p:txBody>
      </p:sp>
      <p:pic>
        <p:nvPicPr>
          <p:cNvPr id="4" name="Content Placeholder 3" descr="Cantilever-Modes-Results-Displacement3.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419062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4 – 1679.3 Hz</a:t>
            </a:r>
            <a:endParaRPr lang="en-US" dirty="0"/>
          </a:p>
        </p:txBody>
      </p:sp>
      <p:pic>
        <p:nvPicPr>
          <p:cNvPr id="4" name="Content Placeholder 3" descr="Cantilever-Modes-Results-Displacement4.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89785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5 – 3917.6 Hz</a:t>
            </a:r>
            <a:endParaRPr lang="en-US" dirty="0"/>
          </a:p>
        </p:txBody>
      </p:sp>
      <p:pic>
        <p:nvPicPr>
          <p:cNvPr id="4" name="Content Placeholder 3" descr="Cantilever-Modes-Results-Displacement5.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307970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6 – 5149.6 Hz</a:t>
            </a:r>
            <a:endParaRPr lang="en-US" dirty="0"/>
          </a:p>
        </p:txBody>
      </p:sp>
      <p:pic>
        <p:nvPicPr>
          <p:cNvPr id="4" name="Content Placeholder 3" descr="Cantilever-Modes-Results-Displacement6.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265142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7 – 6538.1 Hz</a:t>
            </a:r>
            <a:endParaRPr lang="en-US" dirty="0"/>
          </a:p>
        </p:txBody>
      </p:sp>
      <p:pic>
        <p:nvPicPr>
          <p:cNvPr id="4" name="Content Placeholder 3" descr="Cantilever-Modes-Results-Displacement7.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185318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8 – 7545.1 Hz</a:t>
            </a:r>
            <a:endParaRPr lang="en-US" dirty="0"/>
          </a:p>
        </p:txBody>
      </p:sp>
      <p:pic>
        <p:nvPicPr>
          <p:cNvPr id="4" name="Content Placeholder 3" descr="Cantilever-Modes-Results-Displacement8.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347967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9 – 8377.9 Hz</a:t>
            </a:r>
            <a:endParaRPr lang="en-US" dirty="0"/>
          </a:p>
        </p:txBody>
      </p:sp>
      <p:pic>
        <p:nvPicPr>
          <p:cNvPr id="4" name="Content Placeholder 3" descr="Cantilever-Modes-Results-Displacement9.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368715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10 – 8933.4 Hz</a:t>
            </a:r>
            <a:endParaRPr lang="en-US" dirty="0"/>
          </a:p>
        </p:txBody>
      </p:sp>
      <p:pic>
        <p:nvPicPr>
          <p:cNvPr id="4" name="Content Placeholder 3" descr="Cantilever-Modes-Results-Displacement10.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250343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11 – 12199 Hz</a:t>
            </a:r>
            <a:endParaRPr lang="en-US" dirty="0"/>
          </a:p>
        </p:txBody>
      </p:sp>
      <p:pic>
        <p:nvPicPr>
          <p:cNvPr id="4" name="Content Placeholder 3" descr="Cantilever-Modes-Results-Displacement11.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397945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a:t>
            </a:r>
            <a:endParaRPr lang="en-US" dirty="0"/>
          </a:p>
        </p:txBody>
      </p:sp>
      <p:sp>
        <p:nvSpPr>
          <p:cNvPr id="3" name="Content Placeholder 2"/>
          <p:cNvSpPr>
            <a:spLocks noGrp="1"/>
          </p:cNvSpPr>
          <p:nvPr>
            <p:ph idx="1"/>
          </p:nvPr>
        </p:nvSpPr>
        <p:spPr/>
        <p:txBody>
          <a:bodyPr/>
          <a:lstStyle/>
          <a:p>
            <a:r>
              <a:rPr lang="en-US" dirty="0" smtClean="0"/>
              <a:t>Why</a:t>
            </a:r>
          </a:p>
          <a:p>
            <a:r>
              <a:rPr lang="en-US" dirty="0" smtClean="0"/>
              <a:t>How</a:t>
            </a:r>
          </a:p>
          <a:p>
            <a:pPr lvl="1"/>
            <a:r>
              <a:rPr lang="en-US" dirty="0" smtClean="0"/>
              <a:t>Model</a:t>
            </a:r>
          </a:p>
          <a:p>
            <a:pPr lvl="1"/>
            <a:r>
              <a:rPr lang="en-US" dirty="0" smtClean="0"/>
              <a:t>SMD Model</a:t>
            </a:r>
          </a:p>
          <a:p>
            <a:pPr lvl="1"/>
            <a:r>
              <a:rPr lang="en-US" dirty="0" smtClean="0"/>
              <a:t>Vibration </a:t>
            </a:r>
            <a:r>
              <a:rPr lang="en-US" dirty="0" smtClean="0"/>
              <a:t>Sensors</a:t>
            </a:r>
          </a:p>
          <a:p>
            <a:pPr lvl="1"/>
            <a:r>
              <a:rPr lang="en-US" dirty="0" smtClean="0"/>
              <a:t>Accelerometers</a:t>
            </a:r>
          </a:p>
          <a:p>
            <a:pPr lvl="1"/>
            <a:r>
              <a:rPr lang="en-US" dirty="0" smtClean="0"/>
              <a:t>Tap Test</a:t>
            </a:r>
          </a:p>
          <a:p>
            <a:pPr lvl="1"/>
            <a:r>
              <a:rPr lang="en-US" dirty="0" smtClean="0"/>
              <a:t>PSD</a:t>
            </a:r>
            <a:endParaRPr lang="en-US" dirty="0" smtClean="0"/>
          </a:p>
        </p:txBody>
      </p:sp>
    </p:spTree>
    <p:extLst>
      <p:ext uri="{BB962C8B-B14F-4D97-AF65-F5344CB8AC3E}">
        <p14:creationId xmlns:p14="http://schemas.microsoft.com/office/powerpoint/2010/main" val="198742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12 – 13198 Hz</a:t>
            </a:r>
            <a:endParaRPr lang="en-US" dirty="0"/>
          </a:p>
        </p:txBody>
      </p:sp>
      <p:pic>
        <p:nvPicPr>
          <p:cNvPr id="4" name="Content Placeholder 3" descr="Cantilever-Modes-Results-Displacement12.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a:xfrm>
            <a:off x="457200" y="1600200"/>
            <a:ext cx="8229600" cy="4525963"/>
          </a:xfrm>
        </p:spPr>
      </p:pic>
    </p:spTree>
    <p:extLst>
      <p:ext uri="{BB962C8B-B14F-4D97-AF65-F5344CB8AC3E}">
        <p14:creationId xmlns:p14="http://schemas.microsoft.com/office/powerpoint/2010/main" val="251734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13 – 14941 Hz</a:t>
            </a:r>
            <a:endParaRPr lang="en-US" dirty="0"/>
          </a:p>
        </p:txBody>
      </p:sp>
      <p:pic>
        <p:nvPicPr>
          <p:cNvPr id="4" name="Content Placeholder 3" descr="Cantilever-Modes-Results-Displacement13.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409979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14 – 17714 Hz</a:t>
            </a:r>
            <a:endParaRPr lang="en-US" dirty="0"/>
          </a:p>
        </p:txBody>
      </p:sp>
      <p:pic>
        <p:nvPicPr>
          <p:cNvPr id="4" name="Content Placeholder 3" descr="Cantilever-Modes-Results-Displacement14.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391296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15 – 18072 Hz</a:t>
            </a:r>
            <a:endParaRPr lang="en-US" dirty="0"/>
          </a:p>
        </p:txBody>
      </p:sp>
      <p:pic>
        <p:nvPicPr>
          <p:cNvPr id="4" name="Content Placeholder 3" descr="Cantilever-Modes-Results-Displacement15.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382643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SMD Model</a:t>
            </a:r>
            <a:endParaRPr lang="en-US" dirty="0"/>
          </a:p>
        </p:txBody>
      </p:sp>
      <p:sp>
        <p:nvSpPr>
          <p:cNvPr id="3" name="Content Placeholder 2"/>
          <p:cNvSpPr>
            <a:spLocks noGrp="1"/>
          </p:cNvSpPr>
          <p:nvPr>
            <p:ph idx="1"/>
          </p:nvPr>
        </p:nvSpPr>
        <p:spPr/>
        <p:txBody>
          <a:bodyPr/>
          <a:lstStyle/>
          <a:p>
            <a:r>
              <a:rPr lang="en-US" dirty="0" smtClean="0"/>
              <a:t>Around a resonance you can model as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70043890"/>
              </p:ext>
            </p:extLst>
          </p:nvPr>
        </p:nvGraphicFramePr>
        <p:xfrm>
          <a:off x="1441897" y="2262188"/>
          <a:ext cx="2565400" cy="546100"/>
        </p:xfrm>
        <a:graphic>
          <a:graphicData uri="http://schemas.openxmlformats.org/presentationml/2006/ole">
            <mc:AlternateContent xmlns:mc="http://schemas.openxmlformats.org/markup-compatibility/2006">
              <mc:Choice xmlns:v="urn:schemas-microsoft-com:vml" Requires="v">
                <p:oleObj spid="_x0000_s1125" name="Equation" r:id="rId3" imgW="2565400" imgH="546100" progId="Equation.DSMT4">
                  <p:embed/>
                </p:oleObj>
              </mc:Choice>
              <mc:Fallback>
                <p:oleObj name="Equation" r:id="rId3" imgW="2565400" imgH="546100" progId="Equation.DSMT4">
                  <p:embed/>
                  <p:pic>
                    <p:nvPicPr>
                      <p:cNvPr id="0" name=""/>
                      <p:cNvPicPr/>
                      <p:nvPr/>
                    </p:nvPicPr>
                    <p:blipFill>
                      <a:blip r:embed="rId4"/>
                      <a:stretch>
                        <a:fillRect/>
                      </a:stretch>
                    </p:blipFill>
                    <p:spPr>
                      <a:xfrm>
                        <a:off x="1441897" y="2262188"/>
                        <a:ext cx="2565400" cy="546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80831544"/>
              </p:ext>
            </p:extLst>
          </p:nvPr>
        </p:nvGraphicFramePr>
        <p:xfrm>
          <a:off x="1441897" y="2935288"/>
          <a:ext cx="2590800" cy="546100"/>
        </p:xfrm>
        <a:graphic>
          <a:graphicData uri="http://schemas.openxmlformats.org/presentationml/2006/ole">
            <mc:AlternateContent xmlns:mc="http://schemas.openxmlformats.org/markup-compatibility/2006">
              <mc:Choice xmlns:v="urn:schemas-microsoft-com:vml" Requires="v">
                <p:oleObj spid="_x0000_s1126" name="Equation" r:id="rId5" imgW="2590800" imgH="546100" progId="Equation.DSMT4">
                  <p:embed/>
                </p:oleObj>
              </mc:Choice>
              <mc:Fallback>
                <p:oleObj name="Equation" r:id="rId5" imgW="2590800" imgH="546100" progId="Equation.DSMT4">
                  <p:embed/>
                  <p:pic>
                    <p:nvPicPr>
                      <p:cNvPr id="0" name=""/>
                      <p:cNvPicPr/>
                      <p:nvPr/>
                    </p:nvPicPr>
                    <p:blipFill>
                      <a:blip r:embed="rId6"/>
                      <a:stretch>
                        <a:fillRect/>
                      </a:stretch>
                    </p:blipFill>
                    <p:spPr>
                      <a:xfrm>
                        <a:off x="1441897" y="2935288"/>
                        <a:ext cx="2590800" cy="5461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41895592"/>
              </p:ext>
            </p:extLst>
          </p:nvPr>
        </p:nvGraphicFramePr>
        <p:xfrm>
          <a:off x="1441897" y="3389738"/>
          <a:ext cx="3200400" cy="1066800"/>
        </p:xfrm>
        <a:graphic>
          <a:graphicData uri="http://schemas.openxmlformats.org/presentationml/2006/ole">
            <mc:AlternateContent xmlns:mc="http://schemas.openxmlformats.org/markup-compatibility/2006">
              <mc:Choice xmlns:v="urn:schemas-microsoft-com:vml" Requires="v">
                <p:oleObj spid="_x0000_s1127" name="Equation" r:id="rId7" imgW="3200400" imgH="1066800" progId="Equation.DSMT4">
                  <p:embed/>
                </p:oleObj>
              </mc:Choice>
              <mc:Fallback>
                <p:oleObj name="Equation" r:id="rId7" imgW="3200400" imgH="1066800" progId="Equation.DSMT4">
                  <p:embed/>
                  <p:pic>
                    <p:nvPicPr>
                      <p:cNvPr id="0" name=""/>
                      <p:cNvPicPr/>
                      <p:nvPr/>
                    </p:nvPicPr>
                    <p:blipFill>
                      <a:blip r:embed="rId8"/>
                      <a:stretch>
                        <a:fillRect/>
                      </a:stretch>
                    </p:blipFill>
                    <p:spPr>
                      <a:xfrm>
                        <a:off x="1441897" y="3389738"/>
                        <a:ext cx="3200400" cy="1066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54966953"/>
              </p:ext>
            </p:extLst>
          </p:nvPr>
        </p:nvGraphicFramePr>
        <p:xfrm>
          <a:off x="1441897" y="4527911"/>
          <a:ext cx="3632200" cy="558800"/>
        </p:xfrm>
        <a:graphic>
          <a:graphicData uri="http://schemas.openxmlformats.org/presentationml/2006/ole">
            <mc:AlternateContent xmlns:mc="http://schemas.openxmlformats.org/markup-compatibility/2006">
              <mc:Choice xmlns:v="urn:schemas-microsoft-com:vml" Requires="v">
                <p:oleObj spid="_x0000_s1128" name="Equation" r:id="rId9" imgW="3632200" imgH="558800" progId="Equation.DSMT4">
                  <p:embed/>
                </p:oleObj>
              </mc:Choice>
              <mc:Fallback>
                <p:oleObj name="Equation" r:id="rId9" imgW="3632200" imgH="558800" progId="Equation.DSMT4">
                  <p:embed/>
                  <p:pic>
                    <p:nvPicPr>
                      <p:cNvPr id="0" name=""/>
                      <p:cNvPicPr/>
                      <p:nvPr/>
                    </p:nvPicPr>
                    <p:blipFill>
                      <a:blip r:embed="rId10"/>
                      <a:stretch>
                        <a:fillRect/>
                      </a:stretch>
                    </p:blipFill>
                    <p:spPr>
                      <a:xfrm>
                        <a:off x="1441897" y="4527911"/>
                        <a:ext cx="3632200" cy="558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59177565"/>
              </p:ext>
            </p:extLst>
          </p:nvPr>
        </p:nvGraphicFramePr>
        <p:xfrm>
          <a:off x="1441897" y="5179096"/>
          <a:ext cx="1562100" cy="1168400"/>
        </p:xfrm>
        <a:graphic>
          <a:graphicData uri="http://schemas.openxmlformats.org/presentationml/2006/ole">
            <mc:AlternateContent xmlns:mc="http://schemas.openxmlformats.org/markup-compatibility/2006">
              <mc:Choice xmlns:v="urn:schemas-microsoft-com:vml" Requires="v">
                <p:oleObj spid="_x0000_s1129" name="Equation" r:id="rId11" imgW="1562100" imgH="1168400" progId="Equation.DSMT4">
                  <p:embed/>
                </p:oleObj>
              </mc:Choice>
              <mc:Fallback>
                <p:oleObj name="Equation" r:id="rId11" imgW="1562100" imgH="1168400" progId="Equation.DSMT4">
                  <p:embed/>
                  <p:pic>
                    <p:nvPicPr>
                      <p:cNvPr id="0" name=""/>
                      <p:cNvPicPr/>
                      <p:nvPr/>
                    </p:nvPicPr>
                    <p:blipFill>
                      <a:blip r:embed="rId12"/>
                      <a:stretch>
                        <a:fillRect/>
                      </a:stretch>
                    </p:blipFill>
                    <p:spPr>
                      <a:xfrm>
                        <a:off x="1441897" y="5179096"/>
                        <a:ext cx="1562100" cy="1168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69838056"/>
              </p:ext>
            </p:extLst>
          </p:nvPr>
        </p:nvGraphicFramePr>
        <p:xfrm>
          <a:off x="3778697" y="5166396"/>
          <a:ext cx="1727200" cy="1181100"/>
        </p:xfrm>
        <a:graphic>
          <a:graphicData uri="http://schemas.openxmlformats.org/presentationml/2006/ole">
            <mc:AlternateContent xmlns:mc="http://schemas.openxmlformats.org/markup-compatibility/2006">
              <mc:Choice xmlns:v="urn:schemas-microsoft-com:vml" Requires="v">
                <p:oleObj spid="_x0000_s1130" name="Equation" r:id="rId13" imgW="1727200" imgH="1181100" progId="Equation.DSMT4">
                  <p:embed/>
                </p:oleObj>
              </mc:Choice>
              <mc:Fallback>
                <p:oleObj name="Equation" r:id="rId13" imgW="1727200" imgH="1181100" progId="Equation.DSMT4">
                  <p:embed/>
                  <p:pic>
                    <p:nvPicPr>
                      <p:cNvPr id="0" name=""/>
                      <p:cNvPicPr/>
                      <p:nvPr/>
                    </p:nvPicPr>
                    <p:blipFill>
                      <a:blip r:embed="rId14"/>
                      <a:stretch>
                        <a:fillRect/>
                      </a:stretch>
                    </p:blipFill>
                    <p:spPr>
                      <a:xfrm>
                        <a:off x="3778697" y="5166396"/>
                        <a:ext cx="1727200" cy="1181100"/>
                      </a:xfrm>
                      <a:prstGeom prst="rect">
                        <a:avLst/>
                      </a:prstGeom>
                    </p:spPr>
                  </p:pic>
                </p:oleObj>
              </mc:Fallback>
            </mc:AlternateContent>
          </a:graphicData>
        </a:graphic>
      </p:graphicFrame>
    </p:spTree>
    <p:extLst>
      <p:ext uri="{BB962C8B-B14F-4D97-AF65-F5344CB8AC3E}">
        <p14:creationId xmlns:p14="http://schemas.microsoft.com/office/powerpoint/2010/main" val="176116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FRF</a:t>
            </a:r>
            <a:endParaRPr lang="en-US" dirty="0"/>
          </a:p>
        </p:txBody>
      </p:sp>
      <p:sp>
        <p:nvSpPr>
          <p:cNvPr id="3" name="Content Placeholder 2"/>
          <p:cNvSpPr>
            <a:spLocks noGrp="1"/>
          </p:cNvSpPr>
          <p:nvPr>
            <p:ph idx="1"/>
          </p:nvPr>
        </p:nvSpPr>
        <p:spPr/>
        <p:txBody>
          <a:bodyPr/>
          <a:lstStyle/>
          <a:p>
            <a:r>
              <a:rPr lang="en-US" dirty="0" smtClean="0"/>
              <a:t>Position</a:t>
            </a:r>
          </a:p>
          <a:p>
            <a:endParaRPr lang="en-US" dirty="0"/>
          </a:p>
          <a:p>
            <a:endParaRPr lang="en-US" dirty="0" smtClean="0"/>
          </a:p>
          <a:p>
            <a:endParaRPr lang="en-US" dirty="0"/>
          </a:p>
          <a:p>
            <a:pPr marL="0" indent="0">
              <a:buNone/>
            </a:pPr>
            <a:endParaRPr lang="en-US" dirty="0" smtClean="0"/>
          </a:p>
          <a:p>
            <a:r>
              <a:rPr lang="en-US" dirty="0" smtClean="0"/>
              <a:t>Velocity</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04240388"/>
              </p:ext>
            </p:extLst>
          </p:nvPr>
        </p:nvGraphicFramePr>
        <p:xfrm>
          <a:off x="3114212" y="1165548"/>
          <a:ext cx="3695700" cy="2552700"/>
        </p:xfrm>
        <a:graphic>
          <a:graphicData uri="http://schemas.openxmlformats.org/presentationml/2006/ole">
            <mc:AlternateContent xmlns:mc="http://schemas.openxmlformats.org/markup-compatibility/2006">
              <mc:Choice xmlns:v="urn:schemas-microsoft-com:vml" Requires="v">
                <p:oleObj spid="_x0000_s4114" name="Equation" r:id="rId3" imgW="3695700" imgH="2552700" progId="Equation.DSMT4">
                  <p:embed/>
                </p:oleObj>
              </mc:Choice>
              <mc:Fallback>
                <p:oleObj name="Equation" r:id="rId3" imgW="3695700" imgH="2552700" progId="Equation.DSMT4">
                  <p:embed/>
                  <p:pic>
                    <p:nvPicPr>
                      <p:cNvPr id="0" name=""/>
                      <p:cNvPicPr/>
                      <p:nvPr/>
                    </p:nvPicPr>
                    <p:blipFill>
                      <a:blip r:embed="rId4"/>
                      <a:stretch>
                        <a:fillRect/>
                      </a:stretch>
                    </p:blipFill>
                    <p:spPr>
                      <a:xfrm>
                        <a:off x="3114212" y="1165548"/>
                        <a:ext cx="3695700" cy="25527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50099096"/>
              </p:ext>
            </p:extLst>
          </p:nvPr>
        </p:nvGraphicFramePr>
        <p:xfrm>
          <a:off x="3114212" y="3972350"/>
          <a:ext cx="3695700" cy="2552700"/>
        </p:xfrm>
        <a:graphic>
          <a:graphicData uri="http://schemas.openxmlformats.org/presentationml/2006/ole">
            <mc:AlternateContent xmlns:mc="http://schemas.openxmlformats.org/markup-compatibility/2006">
              <mc:Choice xmlns:v="urn:schemas-microsoft-com:vml" Requires="v">
                <p:oleObj spid="_x0000_s4115" name="Equation" r:id="rId5" imgW="3695700" imgH="2552700" progId="Equation.DSMT4">
                  <p:embed/>
                </p:oleObj>
              </mc:Choice>
              <mc:Fallback>
                <p:oleObj name="Equation" r:id="rId5" imgW="3695700" imgH="2552700" progId="Equation.DSMT4">
                  <p:embed/>
                  <p:pic>
                    <p:nvPicPr>
                      <p:cNvPr id="0" name=""/>
                      <p:cNvPicPr/>
                      <p:nvPr/>
                    </p:nvPicPr>
                    <p:blipFill>
                      <a:blip r:embed="rId6"/>
                      <a:stretch>
                        <a:fillRect/>
                      </a:stretch>
                    </p:blipFill>
                    <p:spPr>
                      <a:xfrm>
                        <a:off x="3114212" y="3972350"/>
                        <a:ext cx="3695700" cy="2552700"/>
                      </a:xfrm>
                      <a:prstGeom prst="rect">
                        <a:avLst/>
                      </a:prstGeom>
                    </p:spPr>
                  </p:pic>
                </p:oleObj>
              </mc:Fallback>
            </mc:AlternateContent>
          </a:graphicData>
        </a:graphic>
      </p:graphicFrame>
    </p:spTree>
    <p:extLst>
      <p:ext uri="{BB962C8B-B14F-4D97-AF65-F5344CB8AC3E}">
        <p14:creationId xmlns:p14="http://schemas.microsoft.com/office/powerpoint/2010/main" val="34628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FRF</a:t>
            </a:r>
            <a:endParaRPr lang="en-US" dirty="0"/>
          </a:p>
        </p:txBody>
      </p:sp>
      <p:sp>
        <p:nvSpPr>
          <p:cNvPr id="3" name="Content Placeholder 2"/>
          <p:cNvSpPr>
            <a:spLocks noGrp="1"/>
          </p:cNvSpPr>
          <p:nvPr>
            <p:ph idx="1"/>
          </p:nvPr>
        </p:nvSpPr>
        <p:spPr/>
        <p:txBody>
          <a:bodyPr/>
          <a:lstStyle/>
          <a:p>
            <a:r>
              <a:rPr lang="en-US" dirty="0" smtClean="0"/>
              <a:t>Acceleration</a:t>
            </a:r>
            <a:endParaRPr lang="en-US" dirty="0" smtClean="0"/>
          </a:p>
          <a:p>
            <a:endParaRPr lang="en-US" dirty="0"/>
          </a:p>
          <a:p>
            <a:endParaRPr lang="en-US" dirty="0" smtClean="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55053701"/>
              </p:ext>
            </p:extLst>
          </p:nvPr>
        </p:nvGraphicFramePr>
        <p:xfrm>
          <a:off x="3883068" y="1600200"/>
          <a:ext cx="3695700" cy="2552700"/>
        </p:xfrm>
        <a:graphic>
          <a:graphicData uri="http://schemas.openxmlformats.org/presentationml/2006/ole">
            <mc:AlternateContent xmlns:mc="http://schemas.openxmlformats.org/markup-compatibility/2006">
              <mc:Choice xmlns:v="urn:schemas-microsoft-com:vml" Requires="v">
                <p:oleObj spid="_x0000_s6148" name="Equation" r:id="rId3" imgW="3695700" imgH="2552700" progId="Equation.DSMT4">
                  <p:embed/>
                </p:oleObj>
              </mc:Choice>
              <mc:Fallback>
                <p:oleObj name="Equation" r:id="rId3" imgW="3695700" imgH="2552700" progId="Equation.DSMT4">
                  <p:embed/>
                  <p:pic>
                    <p:nvPicPr>
                      <p:cNvPr id="0" name=""/>
                      <p:cNvPicPr/>
                      <p:nvPr/>
                    </p:nvPicPr>
                    <p:blipFill>
                      <a:blip r:embed="rId4"/>
                      <a:stretch>
                        <a:fillRect/>
                      </a:stretch>
                    </p:blipFill>
                    <p:spPr>
                      <a:xfrm>
                        <a:off x="3883068" y="1600200"/>
                        <a:ext cx="3695700" cy="2552700"/>
                      </a:xfrm>
                      <a:prstGeom prst="rect">
                        <a:avLst/>
                      </a:prstGeom>
                    </p:spPr>
                  </p:pic>
                </p:oleObj>
              </mc:Fallback>
            </mc:AlternateContent>
          </a:graphicData>
        </a:graphic>
      </p:graphicFrame>
      <p:pic>
        <p:nvPicPr>
          <p:cNvPr id="6" name="Picture 5" descr="MagPlot.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172" y="2320215"/>
            <a:ext cx="6758894" cy="4177372"/>
          </a:xfrm>
          <a:prstGeom prst="rect">
            <a:avLst/>
          </a:prstGeom>
        </p:spPr>
      </p:pic>
    </p:spTree>
    <p:extLst>
      <p:ext uri="{BB962C8B-B14F-4D97-AF65-F5344CB8AC3E}">
        <p14:creationId xmlns:p14="http://schemas.microsoft.com/office/powerpoint/2010/main" val="2199001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your data</a:t>
            </a:r>
            <a:endParaRPr lang="en-US" dirty="0"/>
          </a:p>
        </p:txBody>
      </p:sp>
      <p:sp>
        <p:nvSpPr>
          <p:cNvPr id="3" name="Content Placeholder 2"/>
          <p:cNvSpPr>
            <a:spLocks noGrp="1"/>
          </p:cNvSpPr>
          <p:nvPr>
            <p:ph idx="1"/>
          </p:nvPr>
        </p:nvSpPr>
        <p:spPr/>
        <p:txBody>
          <a:bodyPr/>
          <a:lstStyle/>
          <a:p>
            <a:r>
              <a:rPr lang="en-US" dirty="0" smtClean="0"/>
              <a:t>From the peak</a:t>
            </a:r>
          </a:p>
          <a:p>
            <a:r>
              <a:rPr lang="en-US" dirty="0" smtClean="0"/>
              <a:t>From the ½ power bandwidth</a:t>
            </a:r>
          </a:p>
          <a:p>
            <a:endParaRPr lang="en-US" dirty="0"/>
          </a:p>
          <a:p>
            <a:endParaRPr lang="en-US" dirty="0" smtClean="0"/>
          </a:p>
          <a:p>
            <a:endParaRPr lang="en-US" dirty="0"/>
          </a:p>
          <a:p>
            <a:endParaRPr lang="en-US" dirty="0" smtClean="0"/>
          </a:p>
          <a:p>
            <a:r>
              <a:rPr lang="en-US" dirty="0" smtClean="0"/>
              <a:t>You can also use </a:t>
            </a:r>
            <a:r>
              <a:rPr lang="en-US" dirty="0" smtClean="0">
                <a:hlinkClick r:id="rId3"/>
              </a:rPr>
              <a:t>log decrement</a:t>
            </a:r>
            <a:r>
              <a:rPr lang="en-US" dirty="0" smtClean="0"/>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31384396"/>
              </p:ext>
            </p:extLst>
          </p:nvPr>
        </p:nvGraphicFramePr>
        <p:xfrm>
          <a:off x="5948709" y="2260061"/>
          <a:ext cx="2540000" cy="584200"/>
        </p:xfrm>
        <a:graphic>
          <a:graphicData uri="http://schemas.openxmlformats.org/presentationml/2006/ole">
            <mc:AlternateContent xmlns:mc="http://schemas.openxmlformats.org/markup-compatibility/2006">
              <mc:Choice xmlns:v="urn:schemas-microsoft-com:vml" Requires="v">
                <p:oleObj spid="_x0000_s3134" name="Equation" r:id="rId4" imgW="2540000" imgH="584200" progId="Equation.DSMT4">
                  <p:embed/>
                </p:oleObj>
              </mc:Choice>
              <mc:Fallback>
                <p:oleObj name="Equation" r:id="rId4" imgW="2540000" imgH="584200" progId="Equation.DSMT4">
                  <p:embed/>
                  <p:pic>
                    <p:nvPicPr>
                      <p:cNvPr id="0" name=""/>
                      <p:cNvPicPr/>
                      <p:nvPr/>
                    </p:nvPicPr>
                    <p:blipFill>
                      <a:blip r:embed="rId5"/>
                      <a:stretch>
                        <a:fillRect/>
                      </a:stretch>
                    </p:blipFill>
                    <p:spPr>
                      <a:xfrm>
                        <a:off x="5948709" y="2260061"/>
                        <a:ext cx="2540000" cy="584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60479292"/>
              </p:ext>
            </p:extLst>
          </p:nvPr>
        </p:nvGraphicFramePr>
        <p:xfrm>
          <a:off x="976313" y="2844261"/>
          <a:ext cx="1244600" cy="977900"/>
        </p:xfrm>
        <a:graphic>
          <a:graphicData uri="http://schemas.openxmlformats.org/presentationml/2006/ole">
            <mc:AlternateContent xmlns:mc="http://schemas.openxmlformats.org/markup-compatibility/2006">
              <mc:Choice xmlns:v="urn:schemas-microsoft-com:vml" Requires="v">
                <p:oleObj spid="_x0000_s3135" name="Equation" r:id="rId6" imgW="1244600" imgH="977900" progId="Equation.DSMT4">
                  <p:embed/>
                </p:oleObj>
              </mc:Choice>
              <mc:Fallback>
                <p:oleObj name="Equation" r:id="rId6" imgW="1244600" imgH="977900" progId="Equation.DSMT4">
                  <p:embed/>
                  <p:pic>
                    <p:nvPicPr>
                      <p:cNvPr id="0" name=""/>
                      <p:cNvPicPr/>
                      <p:nvPr/>
                    </p:nvPicPr>
                    <p:blipFill>
                      <a:blip r:embed="rId7"/>
                      <a:stretch>
                        <a:fillRect/>
                      </a:stretch>
                    </p:blipFill>
                    <p:spPr>
                      <a:xfrm>
                        <a:off x="976313" y="2844261"/>
                        <a:ext cx="1244600" cy="977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49365134"/>
              </p:ext>
            </p:extLst>
          </p:nvPr>
        </p:nvGraphicFramePr>
        <p:xfrm>
          <a:off x="1090613" y="3924300"/>
          <a:ext cx="1130300" cy="990600"/>
        </p:xfrm>
        <a:graphic>
          <a:graphicData uri="http://schemas.openxmlformats.org/presentationml/2006/ole">
            <mc:AlternateContent xmlns:mc="http://schemas.openxmlformats.org/markup-compatibility/2006">
              <mc:Choice xmlns:v="urn:schemas-microsoft-com:vml" Requires="v">
                <p:oleObj spid="_x0000_s3136" name="Equation" r:id="rId8" imgW="1130300" imgH="990600" progId="Equation.DSMT4">
                  <p:embed/>
                </p:oleObj>
              </mc:Choice>
              <mc:Fallback>
                <p:oleObj name="Equation" r:id="rId8" imgW="1130300" imgH="990600" progId="Equation.DSMT4">
                  <p:embed/>
                  <p:pic>
                    <p:nvPicPr>
                      <p:cNvPr id="0" name=""/>
                      <p:cNvPicPr/>
                      <p:nvPr/>
                    </p:nvPicPr>
                    <p:blipFill>
                      <a:blip r:embed="rId9"/>
                      <a:stretch>
                        <a:fillRect/>
                      </a:stretch>
                    </p:blipFill>
                    <p:spPr>
                      <a:xfrm>
                        <a:off x="1090613" y="3924300"/>
                        <a:ext cx="1130300" cy="990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1701655"/>
              </p:ext>
            </p:extLst>
          </p:nvPr>
        </p:nvGraphicFramePr>
        <p:xfrm>
          <a:off x="3458300" y="1584226"/>
          <a:ext cx="2311400" cy="635000"/>
        </p:xfrm>
        <a:graphic>
          <a:graphicData uri="http://schemas.openxmlformats.org/presentationml/2006/ole">
            <mc:AlternateContent xmlns:mc="http://schemas.openxmlformats.org/markup-compatibility/2006">
              <mc:Choice xmlns:v="urn:schemas-microsoft-com:vml" Requires="v">
                <p:oleObj spid="_x0000_s3137" name="Equation" r:id="rId10" imgW="2311400" imgH="635000" progId="Equation.DSMT4">
                  <p:embed/>
                </p:oleObj>
              </mc:Choice>
              <mc:Fallback>
                <p:oleObj name="Equation" r:id="rId10" imgW="2311400" imgH="635000" progId="Equation.DSMT4">
                  <p:embed/>
                  <p:pic>
                    <p:nvPicPr>
                      <p:cNvPr id="0" name=""/>
                      <p:cNvPicPr/>
                      <p:nvPr/>
                    </p:nvPicPr>
                    <p:blipFill>
                      <a:blip r:embed="rId11"/>
                      <a:stretch>
                        <a:fillRect/>
                      </a:stretch>
                    </p:blipFill>
                    <p:spPr>
                      <a:xfrm>
                        <a:off x="3458300" y="1584226"/>
                        <a:ext cx="2311400" cy="635000"/>
                      </a:xfrm>
                      <a:prstGeom prst="rect">
                        <a:avLst/>
                      </a:prstGeom>
                    </p:spPr>
                  </p:pic>
                </p:oleObj>
              </mc:Fallback>
            </mc:AlternateContent>
          </a:graphicData>
        </a:graphic>
      </p:graphicFrame>
    </p:spTree>
    <p:extLst>
      <p:ext uri="{BB962C8B-B14F-4D97-AF65-F5344CB8AC3E}">
        <p14:creationId xmlns:p14="http://schemas.microsoft.com/office/powerpoint/2010/main" val="3429675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a:t>
            </a:r>
            <a:r>
              <a:rPr lang="en-US" dirty="0" smtClean="0"/>
              <a:t>Measure?</a:t>
            </a:r>
            <a:endParaRPr lang="en-US" dirty="0"/>
          </a:p>
        </p:txBody>
      </p:sp>
      <p:sp>
        <p:nvSpPr>
          <p:cNvPr id="3" name="Content Placeholder 2"/>
          <p:cNvSpPr>
            <a:spLocks noGrp="1"/>
          </p:cNvSpPr>
          <p:nvPr>
            <p:ph idx="1"/>
          </p:nvPr>
        </p:nvSpPr>
        <p:spPr/>
        <p:txBody>
          <a:bodyPr/>
          <a:lstStyle/>
          <a:p>
            <a:r>
              <a:rPr lang="en-US" dirty="0" smtClean="0"/>
              <a:t>Expensive Accelerometers</a:t>
            </a:r>
            <a:endParaRPr lang="en-US" dirty="0"/>
          </a:p>
        </p:txBody>
      </p:sp>
      <p:pic>
        <p:nvPicPr>
          <p:cNvPr id="4" name="Picture 3"/>
          <p:cNvPicPr>
            <a:picLocks noChangeAspect="1"/>
          </p:cNvPicPr>
          <p:nvPr/>
        </p:nvPicPr>
        <p:blipFill>
          <a:blip r:embed="rId2"/>
          <a:stretch>
            <a:fillRect/>
          </a:stretch>
        </p:blipFill>
        <p:spPr>
          <a:xfrm>
            <a:off x="748734" y="2740336"/>
            <a:ext cx="3739120" cy="3577304"/>
          </a:xfrm>
          <a:prstGeom prst="rect">
            <a:avLst/>
          </a:prstGeom>
        </p:spPr>
      </p:pic>
      <p:pic>
        <p:nvPicPr>
          <p:cNvPr id="5" name="Picture 4"/>
          <p:cNvPicPr>
            <a:picLocks noChangeAspect="1"/>
          </p:cNvPicPr>
          <p:nvPr/>
        </p:nvPicPr>
        <p:blipFill>
          <a:blip r:embed="rId3"/>
          <a:stretch>
            <a:fillRect/>
          </a:stretch>
        </p:blipFill>
        <p:spPr>
          <a:xfrm>
            <a:off x="748734" y="2134939"/>
            <a:ext cx="1447449" cy="605397"/>
          </a:xfrm>
          <a:prstGeom prst="rect">
            <a:avLst/>
          </a:prstGeom>
        </p:spPr>
      </p:pic>
      <p:pic>
        <p:nvPicPr>
          <p:cNvPr id="6" name="Picture 5"/>
          <p:cNvPicPr>
            <a:picLocks noChangeAspect="1"/>
          </p:cNvPicPr>
          <p:nvPr/>
        </p:nvPicPr>
        <p:blipFill>
          <a:blip r:embed="rId4"/>
          <a:stretch>
            <a:fillRect/>
          </a:stretch>
        </p:blipFill>
        <p:spPr>
          <a:xfrm>
            <a:off x="5335729" y="3833473"/>
            <a:ext cx="2150391" cy="2484167"/>
          </a:xfrm>
          <a:prstGeom prst="rect">
            <a:avLst/>
          </a:prstGeom>
        </p:spPr>
      </p:pic>
      <p:pic>
        <p:nvPicPr>
          <p:cNvPr id="7" name="Picture 6"/>
          <p:cNvPicPr>
            <a:picLocks noChangeAspect="1"/>
          </p:cNvPicPr>
          <p:nvPr/>
        </p:nvPicPr>
        <p:blipFill>
          <a:blip r:embed="rId5"/>
          <a:stretch>
            <a:fillRect/>
          </a:stretch>
        </p:blipFill>
        <p:spPr>
          <a:xfrm>
            <a:off x="4487854" y="2857722"/>
            <a:ext cx="4267918" cy="975751"/>
          </a:xfrm>
          <a:prstGeom prst="rect">
            <a:avLst/>
          </a:prstGeom>
        </p:spPr>
      </p:pic>
      <p:pic>
        <p:nvPicPr>
          <p:cNvPr id="8" name="Picture 7"/>
          <p:cNvPicPr>
            <a:picLocks noChangeAspect="1"/>
          </p:cNvPicPr>
          <p:nvPr/>
        </p:nvPicPr>
        <p:blipFill rotWithShape="1">
          <a:blip r:embed="rId6"/>
          <a:srcRect t="17723"/>
          <a:stretch/>
        </p:blipFill>
        <p:spPr>
          <a:xfrm>
            <a:off x="5021192" y="2253377"/>
            <a:ext cx="3228819" cy="549852"/>
          </a:xfrm>
          <a:prstGeom prst="rect">
            <a:avLst/>
          </a:prstGeom>
        </p:spPr>
      </p:pic>
    </p:spTree>
    <p:extLst>
      <p:ext uri="{BB962C8B-B14F-4D97-AF65-F5344CB8AC3E}">
        <p14:creationId xmlns:p14="http://schemas.microsoft.com/office/powerpoint/2010/main" val="4227136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(cont.)</a:t>
            </a:r>
            <a:endParaRPr lang="en-US" dirty="0"/>
          </a:p>
        </p:txBody>
      </p:sp>
      <p:sp>
        <p:nvSpPr>
          <p:cNvPr id="3" name="Content Placeholder 2"/>
          <p:cNvSpPr>
            <a:spLocks noGrp="1"/>
          </p:cNvSpPr>
          <p:nvPr>
            <p:ph idx="1"/>
          </p:nvPr>
        </p:nvSpPr>
        <p:spPr/>
        <p:txBody>
          <a:bodyPr/>
          <a:lstStyle/>
          <a:p>
            <a:r>
              <a:rPr lang="en-US" dirty="0" smtClean="0"/>
              <a:t>Expensive Impulse Hammers</a:t>
            </a:r>
            <a:endParaRPr lang="en-US" dirty="0"/>
          </a:p>
        </p:txBody>
      </p:sp>
      <p:pic>
        <p:nvPicPr>
          <p:cNvPr id="4" name="Picture 3"/>
          <p:cNvPicPr>
            <a:picLocks noChangeAspect="1"/>
          </p:cNvPicPr>
          <p:nvPr/>
        </p:nvPicPr>
        <p:blipFill>
          <a:blip r:embed="rId2"/>
          <a:stretch>
            <a:fillRect/>
          </a:stretch>
        </p:blipFill>
        <p:spPr>
          <a:xfrm>
            <a:off x="2196182" y="2890261"/>
            <a:ext cx="4342633" cy="3669357"/>
          </a:xfrm>
          <a:prstGeom prst="rect">
            <a:avLst/>
          </a:prstGeom>
        </p:spPr>
      </p:pic>
      <p:pic>
        <p:nvPicPr>
          <p:cNvPr id="5" name="Picture 4"/>
          <p:cNvPicPr>
            <a:picLocks noChangeAspect="1"/>
          </p:cNvPicPr>
          <p:nvPr/>
        </p:nvPicPr>
        <p:blipFill>
          <a:blip r:embed="rId3"/>
          <a:stretch>
            <a:fillRect/>
          </a:stretch>
        </p:blipFill>
        <p:spPr>
          <a:xfrm>
            <a:off x="2196183" y="2284865"/>
            <a:ext cx="1447449" cy="605397"/>
          </a:xfrm>
          <a:prstGeom prst="rect">
            <a:avLst/>
          </a:prstGeom>
        </p:spPr>
      </p:pic>
    </p:spTree>
    <p:extLst>
      <p:ext uri="{BB962C8B-B14F-4D97-AF65-F5344CB8AC3E}">
        <p14:creationId xmlns:p14="http://schemas.microsoft.com/office/powerpoint/2010/main" val="141128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Rocket Vibration</a:t>
            </a:r>
            <a:endParaRPr lang="en-US" dirty="0"/>
          </a:p>
        </p:txBody>
      </p:sp>
      <p:sp>
        <p:nvSpPr>
          <p:cNvPr id="6" name="Content Placeholder 5"/>
          <p:cNvSpPr>
            <a:spLocks noGrp="1"/>
          </p:cNvSpPr>
          <p:nvPr>
            <p:ph sz="half" idx="1"/>
          </p:nvPr>
        </p:nvSpPr>
        <p:spPr/>
        <p:txBody>
          <a:bodyPr/>
          <a:lstStyle/>
          <a:p>
            <a:r>
              <a:rPr lang="en-US" dirty="0">
                <a:hlinkClick r:id="rId2"/>
              </a:rPr>
              <a:t>http://www.youtube.com/watch?v=-</a:t>
            </a:r>
            <a:r>
              <a:rPr lang="en-US" dirty="0" smtClean="0">
                <a:hlinkClick r:id="rId2"/>
              </a:rPr>
              <a:t>rASHRBo9Rg&amp;feature=player_embedded</a:t>
            </a:r>
            <a:endParaRPr lang="en-US" dirty="0" smtClean="0"/>
          </a:p>
          <a:p>
            <a:r>
              <a:rPr lang="en-US" b="1" dirty="0"/>
              <a:t>HEAT1X-Tycho Brahe inaugural flight / Pilot's POV </a:t>
            </a:r>
            <a:r>
              <a:rPr lang="en-US" b="1" dirty="0" smtClean="0"/>
              <a:t>– 9Hz oscillation</a:t>
            </a:r>
            <a:endParaRPr lang="en-US" b="1" dirty="0"/>
          </a:p>
          <a:p>
            <a:pPr marL="0" indent="0">
              <a:buNone/>
            </a:pPr>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1717319"/>
            <a:ext cx="2209800" cy="3556000"/>
          </a:xfrm>
        </p:spPr>
      </p:pic>
    </p:spTree>
    <p:extLst>
      <p:ext uri="{BB962C8B-B14F-4D97-AF65-F5344CB8AC3E}">
        <p14:creationId xmlns:p14="http://schemas.microsoft.com/office/powerpoint/2010/main" val="11974132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(cont.)</a:t>
            </a:r>
            <a:endParaRPr lang="en-US" dirty="0"/>
          </a:p>
        </p:txBody>
      </p:sp>
      <p:sp>
        <p:nvSpPr>
          <p:cNvPr id="3" name="Content Placeholder 2"/>
          <p:cNvSpPr>
            <a:spLocks noGrp="1"/>
          </p:cNvSpPr>
          <p:nvPr>
            <p:ph idx="1"/>
          </p:nvPr>
        </p:nvSpPr>
        <p:spPr/>
        <p:txBody>
          <a:bodyPr/>
          <a:lstStyle/>
          <a:p>
            <a:r>
              <a:rPr lang="en-US" dirty="0" smtClean="0"/>
              <a:t>Moderately Priced Strain Gauges</a:t>
            </a:r>
            <a:endParaRPr lang="en-US" dirty="0"/>
          </a:p>
        </p:txBody>
      </p:sp>
      <p:pic>
        <p:nvPicPr>
          <p:cNvPr id="4" name="Picture 3"/>
          <p:cNvPicPr>
            <a:picLocks noChangeAspect="1"/>
          </p:cNvPicPr>
          <p:nvPr/>
        </p:nvPicPr>
        <p:blipFill>
          <a:blip r:embed="rId2"/>
          <a:stretch>
            <a:fillRect/>
          </a:stretch>
        </p:blipFill>
        <p:spPr>
          <a:xfrm>
            <a:off x="586909" y="3424164"/>
            <a:ext cx="4358524" cy="2241204"/>
          </a:xfrm>
          <a:prstGeom prst="rect">
            <a:avLst/>
          </a:prstGeom>
        </p:spPr>
      </p:pic>
      <p:pic>
        <p:nvPicPr>
          <p:cNvPr id="5" name="Picture 4"/>
          <p:cNvPicPr>
            <a:picLocks noChangeAspect="1"/>
          </p:cNvPicPr>
          <p:nvPr/>
        </p:nvPicPr>
        <p:blipFill>
          <a:blip r:embed="rId3"/>
          <a:stretch>
            <a:fillRect/>
          </a:stretch>
        </p:blipFill>
        <p:spPr>
          <a:xfrm>
            <a:off x="586909" y="2331963"/>
            <a:ext cx="3719329" cy="830811"/>
          </a:xfrm>
          <a:prstGeom prst="rect">
            <a:avLst/>
          </a:prstGeom>
        </p:spPr>
      </p:pic>
      <p:pic>
        <p:nvPicPr>
          <p:cNvPr id="6" name="Picture 5"/>
          <p:cNvPicPr>
            <a:picLocks noChangeAspect="1"/>
          </p:cNvPicPr>
          <p:nvPr/>
        </p:nvPicPr>
        <p:blipFill>
          <a:blip r:embed="rId4"/>
          <a:stretch>
            <a:fillRect/>
          </a:stretch>
        </p:blipFill>
        <p:spPr>
          <a:xfrm>
            <a:off x="5778500" y="3429000"/>
            <a:ext cx="2413000" cy="3022600"/>
          </a:xfrm>
          <a:prstGeom prst="rect">
            <a:avLst/>
          </a:prstGeom>
        </p:spPr>
      </p:pic>
      <p:pic>
        <p:nvPicPr>
          <p:cNvPr id="7" name="Picture 6"/>
          <p:cNvPicPr>
            <a:picLocks noChangeAspect="1"/>
          </p:cNvPicPr>
          <p:nvPr/>
        </p:nvPicPr>
        <p:blipFill>
          <a:blip r:embed="rId5"/>
          <a:stretch>
            <a:fillRect/>
          </a:stretch>
        </p:blipFill>
        <p:spPr>
          <a:xfrm>
            <a:off x="5778500" y="2331963"/>
            <a:ext cx="2082800" cy="1054100"/>
          </a:xfrm>
          <a:prstGeom prst="rect">
            <a:avLst/>
          </a:prstGeom>
        </p:spPr>
      </p:pic>
    </p:spTree>
    <p:extLst>
      <p:ext uri="{BB962C8B-B14F-4D97-AF65-F5344CB8AC3E}">
        <p14:creationId xmlns:p14="http://schemas.microsoft.com/office/powerpoint/2010/main" val="148403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(cont.)</a:t>
            </a:r>
            <a:endParaRPr lang="en-US" dirty="0"/>
          </a:p>
        </p:txBody>
      </p:sp>
      <p:sp>
        <p:nvSpPr>
          <p:cNvPr id="3" name="Content Placeholder 2"/>
          <p:cNvSpPr>
            <a:spLocks noGrp="1"/>
          </p:cNvSpPr>
          <p:nvPr>
            <p:ph idx="1"/>
          </p:nvPr>
        </p:nvSpPr>
        <p:spPr/>
        <p:txBody>
          <a:bodyPr/>
          <a:lstStyle/>
          <a:p>
            <a:r>
              <a:rPr lang="en-US" dirty="0" smtClean="0"/>
              <a:t>Low Priced Dynamic Strain Gauges</a:t>
            </a:r>
            <a:endParaRPr lang="en-US" dirty="0"/>
          </a:p>
        </p:txBody>
      </p:sp>
      <p:pic>
        <p:nvPicPr>
          <p:cNvPr id="4" name="Picture 3"/>
          <p:cNvPicPr>
            <a:picLocks noChangeAspect="1"/>
          </p:cNvPicPr>
          <p:nvPr/>
        </p:nvPicPr>
        <p:blipFill rotWithShape="1">
          <a:blip r:embed="rId2"/>
          <a:srcRect b="3671"/>
          <a:stretch/>
        </p:blipFill>
        <p:spPr>
          <a:xfrm>
            <a:off x="699508" y="2193791"/>
            <a:ext cx="6084435" cy="2117788"/>
          </a:xfrm>
          <a:prstGeom prst="rect">
            <a:avLst/>
          </a:prstGeom>
        </p:spPr>
      </p:pic>
      <p:pic>
        <p:nvPicPr>
          <p:cNvPr id="5" name="Picture 4"/>
          <p:cNvPicPr>
            <a:picLocks noChangeAspect="1"/>
          </p:cNvPicPr>
          <p:nvPr/>
        </p:nvPicPr>
        <p:blipFill>
          <a:blip r:embed="rId3"/>
          <a:stretch>
            <a:fillRect/>
          </a:stretch>
        </p:blipFill>
        <p:spPr>
          <a:xfrm>
            <a:off x="5516819" y="3392905"/>
            <a:ext cx="3429000" cy="1219200"/>
          </a:xfrm>
          <a:prstGeom prst="rect">
            <a:avLst/>
          </a:prstGeom>
        </p:spPr>
      </p:pic>
      <p:pic>
        <p:nvPicPr>
          <p:cNvPr id="6" name="Picture 5"/>
          <p:cNvPicPr>
            <a:picLocks noChangeAspect="1"/>
          </p:cNvPicPr>
          <p:nvPr/>
        </p:nvPicPr>
        <p:blipFill>
          <a:blip r:embed="rId4"/>
          <a:stretch>
            <a:fillRect/>
          </a:stretch>
        </p:blipFill>
        <p:spPr>
          <a:xfrm>
            <a:off x="699508" y="4375112"/>
            <a:ext cx="6084435" cy="1936846"/>
          </a:xfrm>
          <a:prstGeom prst="rect">
            <a:avLst/>
          </a:prstGeom>
        </p:spPr>
      </p:pic>
    </p:spTree>
    <p:extLst>
      <p:ext uri="{BB962C8B-B14F-4D97-AF65-F5344CB8AC3E}">
        <p14:creationId xmlns:p14="http://schemas.microsoft.com/office/powerpoint/2010/main" val="154167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 – 0 Hz</a:t>
            </a:r>
            <a:endParaRPr lang="en-US" dirty="0"/>
          </a:p>
        </p:txBody>
      </p:sp>
      <p:pic>
        <p:nvPicPr>
          <p:cNvPr id="4" name="Content Placeholder 3" descr="SPPhobosOops-Rocket Modes-Results-Displacement1.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200785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2 – 7.0439E–4 Hz</a:t>
            </a:r>
            <a:endParaRPr lang="en-US" dirty="0"/>
          </a:p>
        </p:txBody>
      </p:sp>
      <p:pic>
        <p:nvPicPr>
          <p:cNvPr id="4" name="Content Placeholder 3" descr="SPPhobosOops-Rocket Modes-Results-Displacement2.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1484133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3 – 1.7816E–3 Hz</a:t>
            </a:r>
            <a:endParaRPr lang="en-US" dirty="0"/>
          </a:p>
        </p:txBody>
      </p:sp>
      <p:pic>
        <p:nvPicPr>
          <p:cNvPr id="4" name="Content Placeholder 3" descr="SPPhobosOops-Rocket Modes-Results-Displacement3.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1048762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4 – 11.752 Hz</a:t>
            </a:r>
            <a:endParaRPr lang="en-US" dirty="0"/>
          </a:p>
        </p:txBody>
      </p:sp>
      <p:pic>
        <p:nvPicPr>
          <p:cNvPr id="4" name="Content Placeholder 3" descr="SPPhobosOops-Rocket Modes-Results-Displacement4.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2008418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5 – 11.802 Hz</a:t>
            </a:r>
            <a:endParaRPr lang="en-US" dirty="0"/>
          </a:p>
        </p:txBody>
      </p:sp>
      <p:pic>
        <p:nvPicPr>
          <p:cNvPr id="4" name="Content Placeholder 3" descr="SPPhobosOops-Rocket Modes-Results-Displacement5.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910030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6 – 62.133 Hz</a:t>
            </a:r>
            <a:endParaRPr lang="en-US" dirty="0"/>
          </a:p>
        </p:txBody>
      </p:sp>
      <p:pic>
        <p:nvPicPr>
          <p:cNvPr id="4" name="Content Placeholder 3" descr="SPPhobosOops-Rocket Modes-Results-Displacement6.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269752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7 – 62.287 Hz</a:t>
            </a:r>
            <a:endParaRPr lang="en-US" dirty="0"/>
          </a:p>
        </p:txBody>
      </p:sp>
      <p:pic>
        <p:nvPicPr>
          <p:cNvPr id="4" name="Content Placeholder 3" descr="SPPhobosOops-Rocket Modes-Results-Displacement7.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3375656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8 – 111.02 Hz</a:t>
            </a:r>
            <a:endParaRPr lang="en-US" dirty="0"/>
          </a:p>
        </p:txBody>
      </p:sp>
      <p:pic>
        <p:nvPicPr>
          <p:cNvPr id="4" name="Content Placeholder 3" descr="SPPhobosOops-Rocket Modes-Results-Displacement8.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351561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Saturn Rocket Vibration</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003" y="2147433"/>
            <a:ext cx="4555653" cy="3450934"/>
          </a:xfrm>
        </p:spPr>
      </p:pic>
      <p:sp>
        <p:nvSpPr>
          <p:cNvPr id="7" name="Content Placeholder 6"/>
          <p:cNvSpPr>
            <a:spLocks noGrp="1"/>
          </p:cNvSpPr>
          <p:nvPr>
            <p:ph sz="half" idx="2"/>
          </p:nvPr>
        </p:nvSpPr>
        <p:spPr/>
        <p:txBody>
          <a:bodyPr>
            <a:normAutofit fontScale="92500" lnSpcReduction="20000"/>
          </a:bodyPr>
          <a:lstStyle/>
          <a:p>
            <a:pPr marL="0" indent="0">
              <a:buNone/>
            </a:pPr>
            <a:r>
              <a:rPr lang="en-US" dirty="0"/>
              <a:t>“Pain was directly associated with motion of the eyeballs and testicles, as well as from internal heating that resulted from sloshing of the brain and viscera. The vibration frequency was also in the range of normal brain waves, adding confusion to decision making, hand and arm movement, and even speech</a:t>
            </a:r>
            <a:r>
              <a:rPr lang="en-US" dirty="0" smtClean="0"/>
              <a:t>.” –Jim Fenwick on Pogo oscillations</a:t>
            </a:r>
            <a:endParaRPr lang="en-US" dirty="0"/>
          </a:p>
        </p:txBody>
      </p:sp>
      <p:sp>
        <p:nvSpPr>
          <p:cNvPr id="8" name="Footer Placeholder 7"/>
          <p:cNvSpPr>
            <a:spLocks noGrp="1"/>
          </p:cNvSpPr>
          <p:nvPr>
            <p:ph type="ftr" sz="quarter" idx="11"/>
          </p:nvPr>
        </p:nvSpPr>
        <p:spPr>
          <a:xfrm>
            <a:off x="1905000" y="6400800"/>
            <a:ext cx="4114800" cy="320675"/>
          </a:xfrm>
        </p:spPr>
        <p:txBody>
          <a:bodyPr/>
          <a:lstStyle/>
          <a:p>
            <a:r>
              <a:rPr lang="en-US" dirty="0" smtClean="0"/>
              <a:t>http://www.pwrengineering.com/articles/pogo.htm</a:t>
            </a:r>
            <a:endParaRPr lang="en-US" dirty="0"/>
          </a:p>
        </p:txBody>
      </p:sp>
    </p:spTree>
    <p:extLst>
      <p:ext uri="{BB962C8B-B14F-4D97-AF65-F5344CB8AC3E}">
        <p14:creationId xmlns:p14="http://schemas.microsoft.com/office/powerpoint/2010/main" val="9641145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9 – 111.06 Hz</a:t>
            </a:r>
            <a:endParaRPr lang="en-US" dirty="0"/>
          </a:p>
        </p:txBody>
      </p:sp>
      <p:pic>
        <p:nvPicPr>
          <p:cNvPr id="4" name="Content Placeholder 3" descr="SPPhobosOops-Rocket Modes-Results-Displacement9.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3846533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10 – 114.37 Hz</a:t>
            </a:r>
            <a:endParaRPr lang="en-US" dirty="0"/>
          </a:p>
        </p:txBody>
      </p:sp>
      <p:pic>
        <p:nvPicPr>
          <p:cNvPr id="4" name="Content Placeholder 3" descr="SPPhobosOops-Rocket Modes-Results-Displacement10.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515262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11 – 154.73 Hz</a:t>
            </a:r>
            <a:endParaRPr lang="en-US" dirty="0"/>
          </a:p>
        </p:txBody>
      </p:sp>
      <p:pic>
        <p:nvPicPr>
          <p:cNvPr id="4" name="Content Placeholder 3" descr="SPPhobosOops-Rocket Modes-Results-Displacement11.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291190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12 – 155.32 Hz</a:t>
            </a:r>
            <a:endParaRPr lang="en-US" dirty="0"/>
          </a:p>
        </p:txBody>
      </p:sp>
      <p:pic>
        <p:nvPicPr>
          <p:cNvPr id="4" name="Content Placeholder 3" descr="SPPhobosOops-Rocket Modes-Results-Displacement12.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1618425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13 – 257.09 Hz</a:t>
            </a:r>
            <a:endParaRPr lang="en-US" dirty="0"/>
          </a:p>
        </p:txBody>
      </p:sp>
      <p:pic>
        <p:nvPicPr>
          <p:cNvPr id="4" name="Content Placeholder 3" descr="SPPhobosOops-Rocket Modes-Results-Displacement13.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3555692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14 – 266.75 Hz</a:t>
            </a:r>
            <a:endParaRPr lang="en-US" dirty="0"/>
          </a:p>
        </p:txBody>
      </p:sp>
      <p:pic>
        <p:nvPicPr>
          <p:cNvPr id="4" name="Content Placeholder 3" descr="SPPhobosOops-Rocket Modes-Results-Displacement14.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1801233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15 – 273.79 Hz</a:t>
            </a:r>
            <a:endParaRPr lang="en-US" dirty="0"/>
          </a:p>
        </p:txBody>
      </p:sp>
      <p:pic>
        <p:nvPicPr>
          <p:cNvPr id="4" name="Content Placeholder 3" descr="SPPhobosOops-Rocket Modes-Results-Displacement15.analysis.jpg"/>
          <p:cNvPicPr>
            <a:picLocks noGrp="1" noChangeAspect="1"/>
          </p:cNvPicPr>
          <p:nvPr>
            <p:ph idx="1"/>
          </p:nvPr>
        </p:nvPicPr>
        <p:blipFill>
          <a:blip r:embed="rId2">
            <a:extLst>
              <a:ext uri="{28A0092B-C50C-407E-A947-70E740481C1C}">
                <a14:useLocalDpi xmlns:a14="http://schemas.microsoft.com/office/drawing/2010/main" val="0"/>
              </a:ext>
            </a:extLst>
          </a:blip>
          <a:srcRect t="16528" b="16528"/>
          <a:stretch>
            <a:fillRect/>
          </a:stretch>
        </p:blipFill>
        <p:spPr/>
      </p:pic>
    </p:spTree>
    <p:extLst>
      <p:ext uri="{BB962C8B-B14F-4D97-AF65-F5344CB8AC3E}">
        <p14:creationId xmlns:p14="http://schemas.microsoft.com/office/powerpoint/2010/main" val="244377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Space Shuttle Main Engine </a:t>
            </a:r>
            <a:r>
              <a:rPr lang="en-US" dirty="0" err="1" smtClean="0"/>
              <a:t>Turbopumps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“The high-pressure pumps rotated at speeds reaching 36,000 rpm on the fuel side and 24,000 rpm on the oxidizer side. At these speeds, minor faults were exacerbated and could rapidly propagate to catastrophic engine failure.” </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“…the vibration spectral data contained potential failure indicators in the form of discrete </a:t>
            </a:r>
            <a:r>
              <a:rPr lang="en-US" dirty="0" err="1" smtClean="0"/>
              <a:t>rotordynamic</a:t>
            </a:r>
            <a:r>
              <a:rPr lang="en-US" dirty="0" smtClean="0"/>
              <a:t> spectral signatures. These signatures were prime indicators of </a:t>
            </a:r>
            <a:r>
              <a:rPr lang="en-US" dirty="0" err="1" smtClean="0"/>
              <a:t>turbomachinery</a:t>
            </a:r>
            <a:r>
              <a:rPr lang="en-US" dirty="0" smtClean="0"/>
              <a:t> health…”</a:t>
            </a:r>
            <a:endParaRPr lang="en-US" dirty="0"/>
          </a:p>
        </p:txBody>
      </p:sp>
      <p:sp>
        <p:nvSpPr>
          <p:cNvPr id="5" name="Footer Placeholder 4"/>
          <p:cNvSpPr>
            <a:spLocks noGrp="1"/>
          </p:cNvSpPr>
          <p:nvPr>
            <p:ph type="ftr" sz="quarter" idx="11"/>
          </p:nvPr>
        </p:nvSpPr>
        <p:spPr>
          <a:xfrm>
            <a:off x="2514600" y="6324600"/>
            <a:ext cx="4114800" cy="396875"/>
          </a:xfrm>
        </p:spPr>
        <p:txBody>
          <a:bodyPr/>
          <a:lstStyle/>
          <a:p>
            <a:r>
              <a:rPr lang="en-US" dirty="0" smtClean="0"/>
              <a:t>"Wings in Orbit" edited by Wayne Hale and Helen Lane</a:t>
            </a:r>
            <a:endParaRPr lang="en-US" dirty="0"/>
          </a:p>
        </p:txBody>
      </p:sp>
    </p:spTree>
    <p:extLst>
      <p:ext uri="{BB962C8B-B14F-4D97-AF65-F5344CB8AC3E}">
        <p14:creationId xmlns:p14="http://schemas.microsoft.com/office/powerpoint/2010/main" val="3627379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March 2012</a:t>
            </a:r>
            <a:endParaRPr lang="en-US" dirty="0"/>
          </a:p>
        </p:txBody>
      </p:sp>
      <p:sp>
        <p:nvSpPr>
          <p:cNvPr id="6" name="Content Placeholder 5"/>
          <p:cNvSpPr>
            <a:spLocks noGrp="1"/>
          </p:cNvSpPr>
          <p:nvPr>
            <p:ph idx="1"/>
          </p:nvPr>
        </p:nvSpPr>
        <p:spPr>
          <a:xfrm>
            <a:off x="457200" y="1600200"/>
            <a:ext cx="5484275" cy="4525963"/>
          </a:xfrm>
        </p:spPr>
        <p:txBody>
          <a:bodyPr>
            <a:normAutofit fontScale="92500" lnSpcReduction="20000"/>
          </a:bodyPr>
          <a:lstStyle/>
          <a:p>
            <a:pPr marL="0" indent="0">
              <a:buNone/>
            </a:pPr>
            <a:r>
              <a:rPr lang="en-US" dirty="0" smtClean="0"/>
              <a:t>“While </a:t>
            </a:r>
            <a:r>
              <a:rPr lang="en-US" dirty="0"/>
              <a:t>the lower stages of the North Korean rocket continued to function for several minutes, resonance at the top of the launch vehicle resulted in </a:t>
            </a:r>
            <a:r>
              <a:rPr lang="en-US" dirty="0" smtClean="0"/>
              <a:t>‘</a:t>
            </a:r>
            <a:r>
              <a:rPr lang="en-US" b="1" dirty="0" smtClean="0"/>
              <a:t>catastrophic </a:t>
            </a:r>
            <a:r>
              <a:rPr lang="en-US" b="1" dirty="0"/>
              <a:t>disassembly </a:t>
            </a:r>
            <a:r>
              <a:rPr lang="en-US" dirty="0"/>
              <a:t>of the third stage at Max Q</a:t>
            </a:r>
            <a:r>
              <a:rPr lang="en-US" dirty="0" smtClean="0"/>
              <a:t>,’ </a:t>
            </a:r>
            <a:r>
              <a:rPr lang="en-US" dirty="0"/>
              <a:t>said Charles Vick, senior technical and space policy analyst </a:t>
            </a:r>
            <a:r>
              <a:rPr lang="en-US" dirty="0" smtClean="0"/>
              <a:t>at GlobalSecurity.org. ‘The </a:t>
            </a:r>
            <a:r>
              <a:rPr lang="en-US" dirty="0"/>
              <a:t>vibrations just tore it apart</a:t>
            </a:r>
            <a:r>
              <a:rPr lang="en-US" dirty="0" smtClean="0"/>
              <a:t>.’”</a:t>
            </a:r>
            <a:endParaRPr lang="en-US" dirty="0"/>
          </a:p>
        </p:txBody>
      </p:sp>
      <p:sp>
        <p:nvSpPr>
          <p:cNvPr id="7" name="Footer Placeholder 6"/>
          <p:cNvSpPr>
            <a:spLocks noGrp="1"/>
          </p:cNvSpPr>
          <p:nvPr>
            <p:ph type="ftr" sz="quarter" idx="11"/>
          </p:nvPr>
        </p:nvSpPr>
        <p:spPr>
          <a:xfrm>
            <a:off x="1066800" y="6400800"/>
            <a:ext cx="6400800" cy="320675"/>
          </a:xfrm>
        </p:spPr>
        <p:txBody>
          <a:bodyPr/>
          <a:lstStyle/>
          <a:p>
            <a:r>
              <a:rPr lang="en-US" dirty="0" smtClean="0"/>
              <a:t>http://www.eetimes.com/electronics-news/4370955/Severe-vibrations-likely-brought-down-N--Korean-rocket</a:t>
            </a:r>
            <a:endParaRPr lang="en-US" dirty="0"/>
          </a:p>
        </p:txBody>
      </p:sp>
      <p:pic>
        <p:nvPicPr>
          <p:cNvPr id="2" name="Picture 1"/>
          <p:cNvPicPr>
            <a:picLocks noChangeAspect="1"/>
          </p:cNvPicPr>
          <p:nvPr/>
        </p:nvPicPr>
        <p:blipFill>
          <a:blip r:embed="rId2"/>
          <a:stretch>
            <a:fillRect/>
          </a:stretch>
        </p:blipFill>
        <p:spPr>
          <a:xfrm>
            <a:off x="5941475" y="1490654"/>
            <a:ext cx="2745325" cy="4223577"/>
          </a:xfrm>
          <a:prstGeom prst="rect">
            <a:avLst/>
          </a:prstGeom>
        </p:spPr>
      </p:pic>
      <p:sp>
        <p:nvSpPr>
          <p:cNvPr id="3" name="TextBox 2"/>
          <p:cNvSpPr txBox="1"/>
          <p:nvPr/>
        </p:nvSpPr>
        <p:spPr>
          <a:xfrm>
            <a:off x="5941475" y="5740412"/>
            <a:ext cx="3023927" cy="459567"/>
          </a:xfrm>
          <a:prstGeom prst="rect">
            <a:avLst/>
          </a:prstGeom>
          <a:noFill/>
        </p:spPr>
        <p:txBody>
          <a:bodyPr wrap="square" rtlCol="0">
            <a:spAutoFit/>
          </a:bodyPr>
          <a:lstStyle/>
          <a:p>
            <a:r>
              <a:rPr lang="en-US" sz="800" dirty="0" smtClean="0"/>
              <a:t>http://</a:t>
            </a:r>
            <a:r>
              <a:rPr lang="en-US" sz="800" dirty="0" err="1" smtClean="0"/>
              <a:t>www.nytimes.com</a:t>
            </a:r>
            <a:r>
              <a:rPr lang="en-US" sz="800" dirty="0" smtClean="0"/>
              <a:t>/2012/04/13/world/</a:t>
            </a:r>
            <a:r>
              <a:rPr lang="en-US" sz="800" dirty="0" err="1" smtClean="0"/>
              <a:t>asia</a:t>
            </a:r>
            <a:r>
              <a:rPr lang="en-US" sz="800" dirty="0" smtClean="0"/>
              <a:t>/north-korea-launches-rocket-defying-world-warnings.html?pagewanted=</a:t>
            </a:r>
            <a:r>
              <a:rPr lang="en-US" sz="800" dirty="0" err="1" smtClean="0"/>
              <a:t>all&amp;_r</a:t>
            </a:r>
            <a:r>
              <a:rPr lang="en-US" sz="800" dirty="0" smtClean="0"/>
              <a:t>=0</a:t>
            </a:r>
            <a:endParaRPr lang="en-US" sz="800" dirty="0"/>
          </a:p>
        </p:txBody>
      </p:sp>
    </p:spTree>
    <p:extLst>
      <p:ext uri="{BB962C8B-B14F-4D97-AF65-F5344CB8AC3E}">
        <p14:creationId xmlns:p14="http://schemas.microsoft.com/office/powerpoint/2010/main" val="501459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idx="1"/>
          </p:nvPr>
        </p:nvSpPr>
        <p:spPr/>
        <p:txBody>
          <a:bodyPr/>
          <a:lstStyle/>
          <a:p>
            <a:r>
              <a:rPr lang="en-US" dirty="0" smtClean="0"/>
              <a:t>Continuum Model</a:t>
            </a:r>
          </a:p>
          <a:p>
            <a:pPr lvl="1"/>
            <a:r>
              <a:rPr lang="en-US" dirty="0" smtClean="0"/>
              <a:t>Analytical &lt;http://</a:t>
            </a:r>
            <a:r>
              <a:rPr lang="en-US" dirty="0" err="1" smtClean="0"/>
              <a:t>iitg.vlab.co.in</a:t>
            </a:r>
            <a:r>
              <a:rPr lang="en-US" dirty="0" smtClean="0"/>
              <a:t>/?sub=62&amp;brch=175&amp;sim=1080&amp;cnt=1&gt;</a:t>
            </a:r>
          </a:p>
          <a:p>
            <a:pPr lvl="1"/>
            <a:r>
              <a:rPr lang="en-US" dirty="0" smtClean="0"/>
              <a:t>Finite </a:t>
            </a:r>
            <a:r>
              <a:rPr lang="en-US" dirty="0" smtClean="0"/>
              <a:t>Element (</a:t>
            </a:r>
            <a:r>
              <a:rPr lang="en-US" dirty="0" err="1" smtClean="0"/>
              <a:t>SolidWorks</a:t>
            </a:r>
            <a:r>
              <a:rPr lang="en-US" dirty="0" smtClean="0"/>
              <a:t> Simulation)</a:t>
            </a:r>
            <a:endParaRPr lang="en-US" dirty="0" smtClean="0"/>
          </a:p>
          <a:p>
            <a:r>
              <a:rPr lang="en-US" dirty="0" smtClean="0"/>
              <a:t>SMD Model</a:t>
            </a:r>
          </a:p>
          <a:p>
            <a:pPr lvl="1"/>
            <a:r>
              <a:rPr lang="en-US" dirty="0" smtClean="0"/>
              <a:t>Stiffness</a:t>
            </a:r>
          </a:p>
          <a:p>
            <a:pPr lvl="1"/>
            <a:r>
              <a:rPr lang="en-US" dirty="0" smtClean="0"/>
              <a:t>Equivalent mass</a:t>
            </a:r>
          </a:p>
          <a:p>
            <a:pPr lvl="1"/>
            <a:r>
              <a:rPr lang="en-US" dirty="0" smtClean="0"/>
              <a:t>Damping</a:t>
            </a:r>
            <a:endParaRPr lang="en-US" dirty="0"/>
          </a:p>
        </p:txBody>
      </p:sp>
    </p:spTree>
    <p:extLst>
      <p:ext uri="{BB962C8B-B14F-4D97-AF65-F5344CB8AC3E}">
        <p14:creationId xmlns:p14="http://schemas.microsoft.com/office/powerpoint/2010/main" val="40175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Element Model</a:t>
            </a:r>
            <a:endParaRPr lang="en-US" dirty="0"/>
          </a:p>
        </p:txBody>
      </p:sp>
      <p:sp>
        <p:nvSpPr>
          <p:cNvPr id="3" name="Content Placeholder 2"/>
          <p:cNvSpPr>
            <a:spLocks noGrp="1"/>
          </p:cNvSpPr>
          <p:nvPr>
            <p:ph idx="1"/>
          </p:nvPr>
        </p:nvSpPr>
        <p:spPr/>
        <p:txBody>
          <a:bodyPr/>
          <a:lstStyle/>
          <a:p>
            <a:r>
              <a:rPr lang="en-US" dirty="0" err="1" smtClean="0"/>
              <a:t>SolidWorks</a:t>
            </a:r>
            <a:r>
              <a:rPr lang="en-US" dirty="0" smtClean="0"/>
              <a:t> Simulation</a:t>
            </a:r>
            <a:endParaRPr lang="en-US" dirty="0"/>
          </a:p>
        </p:txBody>
      </p:sp>
    </p:spTree>
    <p:extLst>
      <p:ext uri="{BB962C8B-B14F-4D97-AF65-F5344CB8AC3E}">
        <p14:creationId xmlns:p14="http://schemas.microsoft.com/office/powerpoint/2010/main" val="36424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1 – 229.09 Hz</a:t>
            </a:r>
            <a:endParaRPr lang="en-US" dirty="0"/>
          </a:p>
        </p:txBody>
      </p:sp>
      <p:pic>
        <p:nvPicPr>
          <p:cNvPr id="4" name="Content Placeholder 3" descr="Cantilever-Modes-Results-Displacement1.analysis.jpg"/>
          <p:cNvPicPr>
            <a:picLocks noGrp="1" noChangeAspect="1"/>
          </p:cNvPicPr>
          <p:nvPr>
            <p:ph idx="1"/>
          </p:nvPr>
        </p:nvPicPr>
        <p:blipFill>
          <a:blip r:embed="rId2">
            <a:extLst>
              <a:ext uri="{28A0092B-C50C-407E-A947-70E740481C1C}">
                <a14:useLocalDpi xmlns:a14="http://schemas.microsoft.com/office/drawing/2010/main" val="0"/>
              </a:ext>
            </a:extLst>
          </a:blip>
          <a:srcRect t="16288" b="16288"/>
          <a:stretch>
            <a:fillRect/>
          </a:stretch>
        </p:blipFill>
        <p:spPr/>
      </p:pic>
    </p:spTree>
    <p:extLst>
      <p:ext uri="{BB962C8B-B14F-4D97-AF65-F5344CB8AC3E}">
        <p14:creationId xmlns:p14="http://schemas.microsoft.com/office/powerpoint/2010/main" val="880778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775</TotalTime>
  <Words>609</Words>
  <Application>Microsoft Macintosh PowerPoint</Application>
  <PresentationFormat>On-screen Show (4:3)</PresentationFormat>
  <Paragraphs>94</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Equation</vt:lpstr>
      <vt:lpstr>MathType 6.0 Equation</vt:lpstr>
      <vt:lpstr>Vibration &amp; System ID</vt:lpstr>
      <vt:lpstr>Lecture Outline</vt:lpstr>
      <vt:lpstr>Rocket Vibration</vt:lpstr>
      <vt:lpstr>Saturn Rocket Vibration</vt:lpstr>
      <vt:lpstr>Space Shuttle Main Engine Turbopumps</vt:lpstr>
      <vt:lpstr>March 2012</vt:lpstr>
      <vt:lpstr>Model</vt:lpstr>
      <vt:lpstr>Finite Element Model</vt:lpstr>
      <vt:lpstr>Mode 1 – 229.09 Hz</vt:lpstr>
      <vt:lpstr>Mode 2 – 1297.9 Hz</vt:lpstr>
      <vt:lpstr>Mode 3 1417.6 Hz</vt:lpstr>
      <vt:lpstr>Mode 4 – 1679.3 Hz</vt:lpstr>
      <vt:lpstr>Mode 5 – 3917.6 Hz</vt:lpstr>
      <vt:lpstr>Mode 6 – 5149.6 Hz</vt:lpstr>
      <vt:lpstr>Mode 7 – 6538.1 Hz</vt:lpstr>
      <vt:lpstr>Mode 8 – 7545.1 Hz</vt:lpstr>
      <vt:lpstr>Mode 9 – 8377.9 Hz</vt:lpstr>
      <vt:lpstr>Mode 10 – 8933.4 Hz</vt:lpstr>
      <vt:lpstr>Mode 11 – 12199 Hz</vt:lpstr>
      <vt:lpstr>Mode 12 – 13198 Hz</vt:lpstr>
      <vt:lpstr>Mode 13 – 14941 Hz</vt:lpstr>
      <vt:lpstr>Mode 14 – 17714 Hz</vt:lpstr>
      <vt:lpstr>Mode 15 – 18072 Hz</vt:lpstr>
      <vt:lpstr>SMD Model</vt:lpstr>
      <vt:lpstr>FRF</vt:lpstr>
      <vt:lpstr>FRF</vt:lpstr>
      <vt:lpstr>From your data</vt:lpstr>
      <vt:lpstr>How Do We Measure?</vt:lpstr>
      <vt:lpstr>Measure (cont.)</vt:lpstr>
      <vt:lpstr>Measure (cont.)</vt:lpstr>
      <vt:lpstr>Measure (cont.)</vt:lpstr>
      <vt:lpstr>Mode 1 – 0 Hz</vt:lpstr>
      <vt:lpstr>Mode 2 – 7.0439E–4 Hz</vt:lpstr>
      <vt:lpstr>Mode 3 – 1.7816E–3 Hz</vt:lpstr>
      <vt:lpstr>Mode 4 – 11.752 Hz</vt:lpstr>
      <vt:lpstr>Mode 5 – 11.802 Hz</vt:lpstr>
      <vt:lpstr>Mode 6 – 62.133 Hz</vt:lpstr>
      <vt:lpstr>Mode 7 – 62.287 Hz</vt:lpstr>
      <vt:lpstr>Mode 8 – 111.02 Hz</vt:lpstr>
      <vt:lpstr>Mode 9 – 111.06 Hz</vt:lpstr>
      <vt:lpstr>Mode 10 – 114.37 Hz</vt:lpstr>
      <vt:lpstr>Mode 11 – 154.73 Hz</vt:lpstr>
      <vt:lpstr>Mode 12 – 155.32 Hz</vt:lpstr>
      <vt:lpstr>Mode 13 – 257.09 Hz</vt:lpstr>
      <vt:lpstr>Mode 14 – 266.75 Hz</vt:lpstr>
      <vt:lpstr>Mode 15 – 273.79 Hz</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Vibration &amp; System ID</dc:title>
  <dc:creator>Erik Spjut</dc:creator>
  <cp:lastModifiedBy>Erik Spjut</cp:lastModifiedBy>
  <cp:revision>27</cp:revision>
  <dcterms:created xsi:type="dcterms:W3CDTF">2014-02-18T15:31:10Z</dcterms:created>
  <dcterms:modified xsi:type="dcterms:W3CDTF">2014-02-20T17:09:10Z</dcterms:modified>
</cp:coreProperties>
</file>