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30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4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9" r:id="rId42"/>
    <p:sldId id="294" r:id="rId43"/>
    <p:sldId id="295" r:id="rId44"/>
    <p:sldId id="297" r:id="rId45"/>
    <p:sldId id="298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7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5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E0D7-2DE2-6940-B0CB-E67282003BBE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allax.com/catalog/sensors/ga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article_counter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key.com/product-search/en?FV=fff4001e,fff80274&amp;mnonly=0&amp;newproducts=0&amp;ColumnSort=1000011&amp;page=1&amp;stock=0&amp;pbfree=0&amp;rohs=0&amp;quantity=1&amp;ptm=0&amp;fid=0&amp;pageSize=25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ser.com" TargetMode="External"/><Relationship Id="rId4" Type="http://schemas.openxmlformats.org/officeDocument/2006/relationships/hyperlink" Target="http://www.arrow.com" TargetMode="External"/><Relationship Id="rId5" Type="http://schemas.openxmlformats.org/officeDocument/2006/relationships/hyperlink" Target="https://www.sparkfun.com" TargetMode="External"/><Relationship Id="rId6" Type="http://schemas.openxmlformats.org/officeDocument/2006/relationships/hyperlink" Target="https://www.pololu.com" TargetMode="External"/><Relationship Id="rId7" Type="http://schemas.openxmlformats.org/officeDocument/2006/relationships/hyperlink" Target="http://www.parallax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key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Sensors and Transducers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E80 Spring 2014</a:t>
            </a:r>
          </a:p>
          <a:p>
            <a:r>
              <a:rPr lang="en-US" dirty="0" smtClean="0"/>
              <a:t>Erik Spjut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6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Troposphere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where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Century"/>
                <a:cs typeface="Century"/>
              </a:rPr>
              <a:t>h</a:t>
            </a:r>
            <a:r>
              <a:rPr lang="en-US" sz="2400" dirty="0"/>
              <a:t> = </a:t>
            </a:r>
            <a:r>
              <a:rPr lang="en-US" sz="2400" dirty="0" err="1" smtClean="0"/>
              <a:t>geopotential</a:t>
            </a:r>
            <a:r>
              <a:rPr lang="en-US" sz="2400" dirty="0" smtClean="0"/>
              <a:t> altitude </a:t>
            </a:r>
            <a:r>
              <a:rPr lang="en-US" sz="2400" dirty="0"/>
              <a:t>(above sea level) (in meters)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Century"/>
                <a:cs typeface="Century"/>
              </a:rPr>
              <a:t>P</a:t>
            </a:r>
            <a:r>
              <a:rPr lang="en-US" sz="2400" baseline="-25000" dirty="0">
                <a:latin typeface="Century"/>
                <a:cs typeface="Century"/>
              </a:rPr>
              <a:t>0</a:t>
            </a:r>
            <a:r>
              <a:rPr lang="en-US" sz="2400" dirty="0"/>
              <a:t> = standard atmosphere </a:t>
            </a:r>
            <a:r>
              <a:rPr lang="en-US" sz="2400" dirty="0" smtClean="0"/>
              <a:t>pressure = </a:t>
            </a:r>
            <a:r>
              <a:rPr lang="en-US" sz="2400" dirty="0"/>
              <a:t>101325Pa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latin typeface="Century"/>
                <a:cs typeface="Century"/>
              </a:rPr>
              <a:t>T</a:t>
            </a:r>
            <a:r>
              <a:rPr lang="en-US" sz="2400" baseline="-25000" dirty="0" smtClean="0">
                <a:latin typeface="Century"/>
                <a:cs typeface="Century"/>
              </a:rPr>
              <a:t>0</a:t>
            </a:r>
            <a:r>
              <a:rPr lang="en-US" sz="2400" dirty="0" smtClean="0"/>
              <a:t> </a:t>
            </a:r>
            <a:r>
              <a:rPr lang="en-US" sz="2400" dirty="0"/>
              <a:t>= 288.15K (+</a:t>
            </a:r>
            <a:r>
              <a:rPr lang="en-US" sz="2400" dirty="0" smtClean="0"/>
              <a:t>15</a:t>
            </a:r>
            <a:r>
              <a:rPr lang="en-US" sz="2400" dirty="0" smtClean="0">
                <a:cs typeface="Tahoma" charset="0"/>
              </a:rPr>
              <a:t>°C</a:t>
            </a:r>
            <a:r>
              <a:rPr lang="en-US" sz="2400" dirty="0">
                <a:cs typeface="Tahoma" charset="0"/>
              </a:rPr>
              <a:t>)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>
                <a:latin typeface="Century"/>
                <a:cs typeface="Century"/>
              </a:rPr>
              <a:t>dT</a:t>
            </a:r>
            <a:r>
              <a:rPr lang="en-US" sz="2400" dirty="0">
                <a:latin typeface="Century"/>
                <a:cs typeface="Century"/>
              </a:rPr>
              <a:t>/</a:t>
            </a:r>
            <a:r>
              <a:rPr lang="en-US" sz="2400" i="1" dirty="0" smtClean="0">
                <a:latin typeface="Century"/>
                <a:cs typeface="Century"/>
              </a:rPr>
              <a:t>dh </a:t>
            </a:r>
            <a:r>
              <a:rPr lang="en-US" sz="2400" dirty="0" smtClean="0"/>
              <a:t>= –0.0065 </a:t>
            </a:r>
            <a:r>
              <a:rPr lang="en-US" sz="2400" dirty="0"/>
              <a:t>K</a:t>
            </a:r>
            <a:r>
              <a:rPr lang="en-US" sz="2400" dirty="0">
                <a:cs typeface="Tahoma" charset="0"/>
              </a:rPr>
              <a:t>/m: </a:t>
            </a:r>
            <a:r>
              <a:rPr lang="en-US" sz="2400" dirty="0"/>
              <a:t>thermal gradient or standard temperature lapse rate  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Century"/>
                <a:cs typeface="Century"/>
              </a:rPr>
              <a:t>R</a:t>
            </a:r>
            <a:r>
              <a:rPr lang="en-US" sz="2400" dirty="0"/>
              <a:t>  = </a:t>
            </a:r>
            <a:r>
              <a:rPr lang="en-US" sz="2400" dirty="0" smtClean="0"/>
              <a:t>8.31432 Nm/</a:t>
            </a:r>
            <a:r>
              <a:rPr lang="en-US" sz="2400" dirty="0" err="1" smtClean="0"/>
              <a:t>mol</a:t>
            </a:r>
            <a:r>
              <a:rPr lang="en-US" sz="2400" dirty="0" smtClean="0"/>
              <a:t> K (Current NIST value 8.3144621)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Century"/>
                <a:cs typeface="Century"/>
              </a:rPr>
              <a:t>g</a:t>
            </a:r>
            <a:r>
              <a:rPr lang="en-US" sz="2400" dirty="0"/>
              <a:t> = </a:t>
            </a:r>
            <a:r>
              <a:rPr lang="en-US" sz="2400" dirty="0" smtClean="0"/>
              <a:t>9.80665 </a:t>
            </a:r>
            <a:r>
              <a:rPr lang="en-US" sz="2400" dirty="0"/>
              <a:t>m/s</a:t>
            </a:r>
            <a:r>
              <a:rPr lang="en-US" sz="2400" dirty="0" smtClean="0"/>
              <a:t>²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latin typeface="Century"/>
                <a:cs typeface="Century"/>
              </a:rPr>
              <a:t>M</a:t>
            </a:r>
            <a:r>
              <a:rPr lang="en-US" sz="2400" dirty="0" smtClean="0"/>
              <a:t> = 0.0289644 kg/</a:t>
            </a:r>
            <a:r>
              <a:rPr lang="en-US" sz="2400" dirty="0" err="1" smtClean="0"/>
              <a:t>mol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222364"/>
              </p:ext>
            </p:extLst>
          </p:nvPr>
        </p:nvGraphicFramePr>
        <p:xfrm>
          <a:off x="2165350" y="1454150"/>
          <a:ext cx="4595813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" imgW="2184400" imgH="927100" progId="Equation.DSMT4">
                  <p:embed/>
                </p:oleObj>
              </mc:Choice>
              <mc:Fallback>
                <p:oleObj name="Equation" r:id="rId3" imgW="21844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454150"/>
                        <a:ext cx="4595813" cy="1951038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0146" y="6305807"/>
            <a:ext cx="361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1976 US Standard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9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Pressure Vary With Height?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96939"/>
              </p:ext>
            </p:extLst>
          </p:nvPr>
        </p:nvGraphicFramePr>
        <p:xfrm>
          <a:off x="1683145" y="1634323"/>
          <a:ext cx="5844111" cy="4762500"/>
        </p:xfrm>
        <a:graphic>
          <a:graphicData uri="http://schemas.openxmlformats.org/drawingml/2006/table">
            <a:tbl>
              <a:tblPr/>
              <a:tblGrid>
                <a:gridCol w="1028254"/>
                <a:gridCol w="970583"/>
                <a:gridCol w="1097955"/>
                <a:gridCol w="994272"/>
                <a:gridCol w="1753047"/>
              </a:tblGrid>
              <a:tr h="2993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effectLst/>
                          <a:latin typeface="Verdana"/>
                        </a:rPr>
                        <a:t>Alt. (m)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effectLst/>
                          <a:latin typeface="Verdana"/>
                        </a:rPr>
                        <a:t>Alt. (ft)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effectLst/>
                          <a:latin typeface="Verdana"/>
                        </a:rPr>
                        <a:t>Alt. (mi)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P (Pa)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effectLst/>
                          <a:latin typeface="Verdana"/>
                        </a:rPr>
                        <a:t>dP</a:t>
                      </a:r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dh </a:t>
                      </a:r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(Pa</a:t>
                      </a:r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/</a:t>
                      </a:r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m)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101325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-12.01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656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0.124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98945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-11.78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1312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0.249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96610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-11.56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1969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0.373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94321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-11.34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800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2625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0.497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92076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-11.12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3281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0.621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89874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-10.90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1200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3937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0.746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87715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-10.69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1400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4593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0.870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85598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-10.48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1600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5249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0.994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83522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-10.27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1800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5906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1.118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81488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-10.07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6562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1.243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79494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-9.87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2200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7218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1.367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77540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-9.67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2400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7874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1.491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75624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-9.48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2600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8530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1.616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73747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-9.29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6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Flight Height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594" r="1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650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1 Mile AGL Max 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Lucerne Valley at 3000 </a:t>
            </a:r>
            <a:r>
              <a:rPr lang="en-US" dirty="0" err="1" smtClean="0"/>
              <a:t>ft</a:t>
            </a:r>
            <a:r>
              <a:rPr lang="en-US" dirty="0" smtClean="0"/>
              <a:t> MSL, Claremont 1200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ground</a:t>
            </a:r>
            <a:r>
              <a:rPr lang="en-US" dirty="0" smtClean="0"/>
              <a:t> = 90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apogee</a:t>
            </a:r>
            <a:r>
              <a:rPr lang="en-US" dirty="0" smtClean="0"/>
              <a:t> = 74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Span = </a:t>
            </a:r>
            <a:r>
              <a:rPr lang="en-US" dirty="0" smtClean="0">
                <a:latin typeface="Century"/>
                <a:cs typeface="Century"/>
              </a:rPr>
              <a:t>∆</a:t>
            </a:r>
            <a:r>
              <a:rPr lang="en-US" i="1" dirty="0" smtClean="0">
                <a:latin typeface="Century"/>
                <a:cs typeface="Century"/>
              </a:rPr>
              <a:t>P</a:t>
            </a:r>
            <a:r>
              <a:rPr lang="en-US" dirty="0" smtClean="0"/>
              <a:t> = 16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Need to allow for Barometric Pressure Changes +7% to –13%</a:t>
            </a:r>
          </a:p>
          <a:p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max</a:t>
            </a:r>
            <a:r>
              <a:rPr lang="en-US" dirty="0" smtClean="0"/>
              <a:t> = MAX(104 </a:t>
            </a:r>
            <a:r>
              <a:rPr lang="en-US" dirty="0" err="1" smtClean="0"/>
              <a:t>kPa</a:t>
            </a:r>
            <a:r>
              <a:rPr lang="en-US" dirty="0" smtClean="0"/>
              <a:t>, 97 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</a:p>
          <a:p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min</a:t>
            </a:r>
            <a:r>
              <a:rPr lang="en-US" dirty="0" smtClean="0"/>
              <a:t> = 64 </a:t>
            </a:r>
            <a:r>
              <a:rPr lang="en-US" dirty="0" err="1" smtClean="0"/>
              <a:t>kPa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8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MPXA6115AC7U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09" b="3154"/>
          <a:stretch/>
        </p:blipFill>
        <p:spPr>
          <a:xfrm>
            <a:off x="6587368" y="312410"/>
            <a:ext cx="1142844" cy="11252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640"/>
            <a:ext cx="9144000" cy="4646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04" y="6151143"/>
            <a:ext cx="269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Freescale</a:t>
            </a:r>
            <a:r>
              <a:rPr lang="en-US" dirty="0" smtClean="0"/>
              <a:t> Data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9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Century"/>
                <a:cs typeface="Century"/>
              </a:rPr>
              <a:t>V</a:t>
            </a:r>
            <a:r>
              <a:rPr lang="en-US" dirty="0" smtClean="0">
                <a:latin typeface="Century"/>
                <a:cs typeface="Century"/>
              </a:rPr>
              <a:t> @ </a:t>
            </a:r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min</a:t>
            </a:r>
            <a:r>
              <a:rPr lang="en-US" dirty="0" smtClean="0"/>
              <a:t>= 0.200 V + (64 </a:t>
            </a:r>
            <a:r>
              <a:rPr lang="en-US" dirty="0" err="1" smtClean="0"/>
              <a:t>kPa</a:t>
            </a:r>
            <a:r>
              <a:rPr lang="en-US" dirty="0" smtClean="0"/>
              <a:t> – 15 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0.045 V/</a:t>
            </a:r>
            <a:r>
              <a:rPr lang="en-US" dirty="0" err="1" smtClean="0"/>
              <a:t>kPa</a:t>
            </a:r>
            <a:r>
              <a:rPr lang="en-US" dirty="0" smtClean="0"/>
              <a:t> = 2.41 V</a:t>
            </a:r>
          </a:p>
          <a:p>
            <a:r>
              <a:rPr lang="en-US" i="1" dirty="0" smtClean="0">
                <a:latin typeface="Century"/>
                <a:cs typeface="Century"/>
              </a:rPr>
              <a:t>V</a:t>
            </a:r>
            <a:r>
              <a:rPr lang="en-US" dirty="0" smtClean="0">
                <a:latin typeface="Century"/>
                <a:cs typeface="Century"/>
              </a:rPr>
              <a:t> @ </a:t>
            </a:r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max</a:t>
            </a:r>
            <a:r>
              <a:rPr lang="en-US" dirty="0" smtClean="0">
                <a:latin typeface="Century"/>
                <a:cs typeface="Century"/>
              </a:rPr>
              <a:t> </a:t>
            </a:r>
            <a:r>
              <a:rPr lang="en-US" dirty="0" smtClean="0"/>
              <a:t>= 0.200 + (104 </a:t>
            </a:r>
            <a:r>
              <a:rPr lang="en-US" dirty="0" err="1" smtClean="0"/>
              <a:t>kPa</a:t>
            </a:r>
            <a:r>
              <a:rPr lang="en-US" dirty="0" smtClean="0"/>
              <a:t> – 15 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0.045 V/</a:t>
            </a:r>
            <a:r>
              <a:rPr lang="en-US" dirty="0" err="1" smtClean="0"/>
              <a:t>kPa</a:t>
            </a:r>
            <a:r>
              <a:rPr lang="en-US" dirty="0" smtClean="0"/>
              <a:t> = 4.21 V</a:t>
            </a:r>
          </a:p>
          <a:p>
            <a:r>
              <a:rPr lang="en-US" dirty="0" smtClean="0"/>
              <a:t>Accuracy (</a:t>
            </a:r>
            <a:r>
              <a:rPr lang="en-US" dirty="0" err="1" smtClean="0"/>
              <a:t>Uncalibrated</a:t>
            </a:r>
            <a:r>
              <a:rPr lang="en-US" dirty="0" smtClean="0"/>
              <a:t>) ±1.5% </a:t>
            </a:r>
            <a:r>
              <a:rPr lang="en-US" i="1" dirty="0" smtClean="0">
                <a:latin typeface="Century"/>
                <a:cs typeface="Century"/>
              </a:rPr>
              <a:t>V</a:t>
            </a:r>
            <a:r>
              <a:rPr lang="en-US" baseline="-25000" dirty="0" smtClean="0">
                <a:latin typeface="Century"/>
                <a:cs typeface="Century"/>
              </a:rPr>
              <a:t>FS</a:t>
            </a:r>
            <a:r>
              <a:rPr lang="en-US" dirty="0" smtClean="0"/>
              <a:t> = ±1.5</a:t>
            </a:r>
            <a:r>
              <a:rPr lang="en-US" dirty="0" smtClean="0"/>
              <a:t>%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4.7 </a:t>
            </a:r>
            <a:r>
              <a:rPr lang="en-US" dirty="0" smtClean="0"/>
              <a:t>V = ±0.071 V = ±1.57 </a:t>
            </a:r>
            <a:r>
              <a:rPr lang="en-US" dirty="0" err="1" smtClean="0"/>
              <a:t>kPa</a:t>
            </a:r>
            <a:r>
              <a:rPr lang="en-US" dirty="0" smtClean="0"/>
              <a:t> = ±157 m</a:t>
            </a:r>
          </a:p>
          <a:p>
            <a:r>
              <a:rPr lang="en-US" i="1" dirty="0" smtClean="0">
                <a:latin typeface="Century"/>
                <a:cs typeface="Century"/>
              </a:rPr>
              <a:t>t</a:t>
            </a:r>
            <a:r>
              <a:rPr lang="en-US" baseline="-25000" dirty="0" smtClean="0">
                <a:latin typeface="Century"/>
                <a:cs typeface="Century"/>
              </a:rPr>
              <a:t>R10%-90%</a:t>
            </a:r>
            <a:r>
              <a:rPr lang="en-US" dirty="0" smtClean="0">
                <a:latin typeface="Century"/>
                <a:cs typeface="Century"/>
              </a:rPr>
              <a:t> </a:t>
            </a:r>
            <a:r>
              <a:rPr lang="en-US" dirty="0" smtClean="0"/>
              <a:t>= 1.0 </a:t>
            </a:r>
            <a:r>
              <a:rPr lang="en-US" dirty="0" err="1" smtClean="0"/>
              <a:t>ms</a:t>
            </a:r>
            <a:r>
              <a:rPr lang="en-US" dirty="0" smtClean="0"/>
              <a:t>, </a:t>
            </a:r>
            <a:r>
              <a:rPr lang="en-US" i="1" dirty="0" err="1" smtClean="0">
                <a:latin typeface="Century"/>
                <a:cs typeface="Century"/>
              </a:rPr>
              <a:t>τ</a:t>
            </a:r>
            <a:r>
              <a:rPr lang="en-US" dirty="0" smtClean="0"/>
              <a:t> = </a:t>
            </a:r>
            <a:r>
              <a:rPr lang="en-US" i="1" dirty="0" smtClean="0">
                <a:latin typeface="Century"/>
                <a:cs typeface="Century"/>
              </a:rPr>
              <a:t>t</a:t>
            </a:r>
            <a:r>
              <a:rPr lang="en-US" baseline="-25000" dirty="0" smtClean="0">
                <a:latin typeface="Century"/>
                <a:cs typeface="Century"/>
              </a:rPr>
              <a:t>R10%-90%</a:t>
            </a:r>
            <a:r>
              <a:rPr lang="en-US" dirty="0" smtClean="0">
                <a:latin typeface="Century"/>
                <a:cs typeface="Century"/>
              </a:rPr>
              <a:t>/</a:t>
            </a:r>
            <a:r>
              <a:rPr lang="en-US" dirty="0" err="1" smtClean="0">
                <a:latin typeface="Century"/>
                <a:cs typeface="Century"/>
              </a:rPr>
              <a:t>ln</a:t>
            </a:r>
            <a:r>
              <a:rPr lang="en-US" dirty="0" smtClean="0">
                <a:latin typeface="Century"/>
                <a:cs typeface="Century"/>
              </a:rPr>
              <a:t>(9) </a:t>
            </a:r>
            <a:r>
              <a:rPr lang="en-US" dirty="0" smtClean="0"/>
              <a:t>= 0.46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5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drive circuit with 0.5 mA at 4.7 V</a:t>
            </a:r>
          </a:p>
          <a:p>
            <a:r>
              <a:rPr lang="en-US" dirty="0" smtClean="0"/>
              <a:t>Impedance of driven circuit = </a:t>
            </a:r>
            <a:r>
              <a:rPr lang="en-US" i="1" dirty="0" smtClean="0">
                <a:latin typeface="Century"/>
                <a:cs typeface="Century"/>
              </a:rPr>
              <a:t>V</a:t>
            </a:r>
            <a:r>
              <a:rPr lang="en-US" dirty="0" smtClean="0">
                <a:latin typeface="Century"/>
                <a:cs typeface="Century"/>
              </a:rPr>
              <a:t>/</a:t>
            </a:r>
            <a:r>
              <a:rPr lang="en-US" i="1" dirty="0" smtClean="0">
                <a:latin typeface="Century"/>
                <a:cs typeface="Century"/>
              </a:rPr>
              <a:t>I</a:t>
            </a:r>
            <a:r>
              <a:rPr lang="en-US" dirty="0" smtClean="0"/>
              <a:t> = 4.7 V/0.0005 A = 9400 </a:t>
            </a:r>
            <a:r>
              <a:rPr lang="en-US" dirty="0" err="1" smtClean="0"/>
              <a:t>Ω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Actual output impedance determined empirically.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3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on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Logger</a:t>
            </a:r>
          </a:p>
          <a:p>
            <a:pPr lvl="1"/>
            <a:r>
              <a:rPr lang="en-US" dirty="0" smtClean="0"/>
              <a:t>0 V to 3.3 V</a:t>
            </a:r>
          </a:p>
          <a:p>
            <a:pPr lvl="1"/>
            <a:r>
              <a:rPr lang="en-US" dirty="0" smtClean="0"/>
              <a:t>Input Impedance ~2200 </a:t>
            </a:r>
            <a:r>
              <a:rPr lang="en-US" dirty="0" err="1" smtClean="0"/>
              <a:t>Ω</a:t>
            </a:r>
            <a:endParaRPr lang="en-US" dirty="0" smtClean="0"/>
          </a:p>
          <a:p>
            <a:pPr lvl="1"/>
            <a:r>
              <a:rPr lang="en-US" dirty="0" smtClean="0"/>
              <a:t>16 bit, 1 LSB = 3.3 V/2</a:t>
            </a:r>
            <a:r>
              <a:rPr lang="en-US" baseline="30000" dirty="0" smtClean="0"/>
              <a:t>16</a:t>
            </a:r>
            <a:r>
              <a:rPr lang="en-US" dirty="0" smtClean="0"/>
              <a:t> = 50 µV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gain so </a:t>
            </a:r>
            <a:r>
              <a:rPr lang="en-US" i="1" dirty="0" err="1" smtClean="0">
                <a:latin typeface="Century"/>
                <a:cs typeface="Century"/>
              </a:rPr>
              <a:t>V</a:t>
            </a:r>
            <a:r>
              <a:rPr lang="en-US" baseline="-25000" dirty="0" err="1" smtClean="0">
                <a:latin typeface="Century"/>
                <a:cs typeface="Century"/>
              </a:rPr>
              <a:t>max</a:t>
            </a:r>
            <a:r>
              <a:rPr lang="en-US" dirty="0" smtClean="0"/>
              <a:t> = 3.3 V</a:t>
            </a:r>
          </a:p>
          <a:p>
            <a:pPr lvl="1"/>
            <a:r>
              <a:rPr lang="en-US" dirty="0" smtClean="0"/>
              <a:t>1 LSB = 50 µV = 0.16 m = 6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gain and offset so </a:t>
            </a:r>
            <a:r>
              <a:rPr lang="en-US" i="1" dirty="0" err="1" smtClean="0">
                <a:latin typeface="Century"/>
                <a:cs typeface="Century"/>
              </a:rPr>
              <a:t>V</a:t>
            </a:r>
            <a:r>
              <a:rPr lang="en-US" baseline="-25000" dirty="0" err="1" smtClean="0">
                <a:latin typeface="Century"/>
                <a:cs typeface="Century"/>
              </a:rPr>
              <a:t>min</a:t>
            </a:r>
            <a:r>
              <a:rPr lang="en-US" dirty="0" smtClean="0"/>
              <a:t> = 0 V &amp; </a:t>
            </a:r>
            <a:r>
              <a:rPr lang="en-US" i="1" dirty="0" err="1" smtClean="0">
                <a:latin typeface="Century"/>
                <a:cs typeface="Century"/>
              </a:rPr>
              <a:t>V</a:t>
            </a:r>
            <a:r>
              <a:rPr lang="en-US" baseline="-25000" dirty="0" err="1" smtClean="0">
                <a:latin typeface="Century"/>
                <a:cs typeface="Century"/>
              </a:rPr>
              <a:t>max</a:t>
            </a:r>
            <a:r>
              <a:rPr lang="en-US" dirty="0" smtClean="0"/>
              <a:t> = 3.3 V</a:t>
            </a:r>
          </a:p>
          <a:p>
            <a:pPr lvl="1"/>
            <a:r>
              <a:rPr lang="en-US" dirty="0" smtClean="0"/>
              <a:t>1 LSB = 50 µV = 0.06 m = 2.4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9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need a buffer amp? How would you know?</a:t>
            </a:r>
          </a:p>
          <a:p>
            <a:r>
              <a:rPr lang="en-US" dirty="0" smtClean="0"/>
              <a:t>How do you change the gain?</a:t>
            </a:r>
          </a:p>
          <a:p>
            <a:r>
              <a:rPr lang="en-US" dirty="0" smtClean="0"/>
              <a:t>How do you change the gain and offset?</a:t>
            </a:r>
          </a:p>
          <a:p>
            <a:r>
              <a:rPr lang="en-US" dirty="0" smtClean="0"/>
              <a:t>What about aliasing?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5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Single-Sided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logger expects 0 V to 3.3 V signals</a:t>
            </a:r>
          </a:p>
          <a:p>
            <a:r>
              <a:rPr lang="en-US" dirty="0" smtClean="0"/>
              <a:t>Classical op-amp circuit power ±15 V</a:t>
            </a:r>
          </a:p>
          <a:p>
            <a:r>
              <a:rPr lang="en-US" dirty="0" smtClean="0"/>
              <a:t>Low-voltage op-amp circuit power</a:t>
            </a:r>
          </a:p>
          <a:p>
            <a:pPr lvl="1"/>
            <a:r>
              <a:rPr lang="en-US" dirty="0" smtClean="0"/>
              <a:t>±1.4 V to ±3 V</a:t>
            </a:r>
          </a:p>
          <a:p>
            <a:pPr lvl="1"/>
            <a:r>
              <a:rPr lang="en-US" dirty="0" smtClean="0"/>
              <a:t>0-to-2.8 V to 0-to-6 V</a:t>
            </a:r>
          </a:p>
          <a:p>
            <a:r>
              <a:rPr lang="en-US" dirty="0" smtClean="0"/>
              <a:t>Signal offset</a:t>
            </a:r>
          </a:p>
          <a:p>
            <a:r>
              <a:rPr lang="en-US" dirty="0" smtClean="0"/>
              <a:t>Reference offset</a:t>
            </a:r>
          </a:p>
          <a:p>
            <a:r>
              <a:rPr lang="en-US" dirty="0" smtClean="0"/>
              <a:t>Virtual 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6630" y="1178185"/>
            <a:ext cx="383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(Will visit again under Flight Hardware)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9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Scientific &amp; Engineering Measurements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Measurements</a:t>
            </a:r>
          </a:p>
          <a:p>
            <a:pPr lvl="1"/>
            <a:r>
              <a:rPr lang="en-US" dirty="0" smtClean="0"/>
              <a:t>What you measure </a:t>
            </a:r>
            <a:r>
              <a:rPr lang="en-US" i="1" dirty="0" smtClean="0">
                <a:latin typeface="Book Antiqua"/>
                <a:cs typeface="Book Antiqua"/>
              </a:rPr>
              <a:t>with</a:t>
            </a:r>
            <a:r>
              <a:rPr lang="en-US" dirty="0" smtClean="0"/>
              <a:t> a rocket.</a:t>
            </a:r>
          </a:p>
          <a:p>
            <a:pPr lvl="1"/>
            <a:r>
              <a:rPr lang="en-US" dirty="0" smtClean="0"/>
              <a:t>What are examples?</a:t>
            </a:r>
          </a:p>
          <a:p>
            <a:r>
              <a:rPr lang="en-US" dirty="0" smtClean="0"/>
              <a:t>Engineering Measurements</a:t>
            </a:r>
          </a:p>
          <a:p>
            <a:pPr lvl="1"/>
            <a:r>
              <a:rPr lang="en-US" dirty="0" smtClean="0"/>
              <a:t>What you measure </a:t>
            </a:r>
            <a:r>
              <a:rPr lang="en-US" i="1" dirty="0" smtClean="0">
                <a:latin typeface="Book Antiqua"/>
                <a:cs typeface="Book Antiqua"/>
              </a:rPr>
              <a:t>about</a:t>
            </a:r>
            <a:r>
              <a:rPr lang="en-US" dirty="0" smtClean="0"/>
              <a:t> a rocket.</a:t>
            </a:r>
          </a:p>
          <a:p>
            <a:pPr lvl="1"/>
            <a:r>
              <a:rPr lang="en-US" dirty="0" smtClean="0"/>
              <a:t>What are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4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r="-85623"/>
          <a:stretch/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31614"/>
              </p:ext>
            </p:extLst>
          </p:nvPr>
        </p:nvGraphicFramePr>
        <p:xfrm>
          <a:off x="4872038" y="4521200"/>
          <a:ext cx="4152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4" imgW="4152900" imgH="1079500" progId="Equation.DSMT4">
                  <p:embed/>
                </p:oleObj>
              </mc:Choice>
              <mc:Fallback>
                <p:oleObj name="Equation" r:id="rId4" imgW="41529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2038" y="4521200"/>
                        <a:ext cx="41529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18627"/>
              </p:ext>
            </p:extLst>
          </p:nvPr>
        </p:nvGraphicFramePr>
        <p:xfrm>
          <a:off x="4993228" y="2444750"/>
          <a:ext cx="2222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6" imgW="2222500" imgH="1079500" progId="Equation.DSMT4">
                  <p:embed/>
                </p:oleObj>
              </mc:Choice>
              <mc:Fallback>
                <p:oleObj name="Equation" r:id="rId6" imgW="22225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3228" y="2444750"/>
                        <a:ext cx="2222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52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Non-Inverting Amps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96009"/>
          <a:stretch/>
        </p:blipFill>
        <p:spPr/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551757"/>
              </p:ext>
            </p:extLst>
          </p:nvPr>
        </p:nvGraphicFramePr>
        <p:xfrm>
          <a:off x="4989513" y="2284413"/>
          <a:ext cx="2413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4" imgW="2413000" imgH="1079500" progId="Equation.DSMT4">
                  <p:embed/>
                </p:oleObj>
              </mc:Choice>
              <mc:Fallback>
                <p:oleObj name="Equation" r:id="rId4" imgW="24130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9513" y="2284413"/>
                        <a:ext cx="2413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10673"/>
              </p:ext>
            </p:extLst>
          </p:nvPr>
        </p:nvGraphicFramePr>
        <p:xfrm>
          <a:off x="4989513" y="4481513"/>
          <a:ext cx="3937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6" imgW="3937000" imgH="1079500" progId="Equation.DSMT4">
                  <p:embed/>
                </p:oleObj>
              </mc:Choice>
              <mc:Fallback>
                <p:oleObj name="Equation" r:id="rId6" imgW="39370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9513" y="4481513"/>
                        <a:ext cx="3937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60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do Single Sided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Amplifier?</a:t>
            </a:r>
          </a:p>
          <a:p>
            <a:r>
              <a:rPr lang="en-US" dirty="0" smtClean="0"/>
              <a:t>Integrator?</a:t>
            </a:r>
          </a:p>
          <a:p>
            <a:r>
              <a:rPr lang="en-US" dirty="0" err="1" smtClean="0"/>
              <a:t>Transimpedance</a:t>
            </a:r>
            <a:r>
              <a:rPr lang="en-US" dirty="0" smtClean="0"/>
              <a:t> Amplifier?</a:t>
            </a:r>
          </a:p>
          <a:p>
            <a:r>
              <a:rPr lang="en-US" dirty="0" err="1" smtClean="0"/>
              <a:t>Sallen</a:t>
            </a:r>
            <a:r>
              <a:rPr lang="en-US" dirty="0" smtClean="0"/>
              <a:t>-Key Filter?</a:t>
            </a:r>
          </a:p>
          <a:p>
            <a:r>
              <a:rPr lang="en-US" dirty="0" smtClean="0"/>
              <a:t>Bipolar sensor like piezoelectric vibration?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5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Gas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MQ-2 CH</a:t>
            </a:r>
            <a:r>
              <a:rPr lang="en-US" baseline="-25000" dirty="0" smtClean="0"/>
              <a:t>4</a:t>
            </a:r>
            <a:r>
              <a:rPr lang="en-US" dirty="0" smtClean="0"/>
              <a:t> Gas Sensor (</a:t>
            </a:r>
            <a:r>
              <a:rPr lang="en-US" dirty="0" err="1" smtClean="0"/>
              <a:t>Digikey</a:t>
            </a:r>
            <a:r>
              <a:rPr lang="en-US" dirty="0" smtClean="0"/>
              <a:t>, Parallax, or </a:t>
            </a:r>
            <a:r>
              <a:rPr lang="en-US" dirty="0" err="1" smtClean="0"/>
              <a:t>Pololu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5" y="2746931"/>
            <a:ext cx="7937908" cy="38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Specs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" r="-1908"/>
          <a:stretch/>
        </p:blipFill>
        <p:spPr>
          <a:xfrm>
            <a:off x="1360036" y="1600200"/>
            <a:ext cx="5870161" cy="18400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4815"/>
            <a:ext cx="9144000" cy="27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7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22" y="1495584"/>
            <a:ext cx="5809283" cy="53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V @ 800 </a:t>
            </a:r>
            <a:r>
              <a:rPr lang="en-US" dirty="0" err="1" smtClean="0"/>
              <a:t>mW</a:t>
            </a:r>
            <a:r>
              <a:rPr lang="en-US" dirty="0" smtClean="0"/>
              <a:t> = 160 mA.</a:t>
            </a:r>
          </a:p>
          <a:p>
            <a:r>
              <a:rPr lang="en-US" dirty="0" smtClean="0"/>
              <a:t>5 V @ 33 </a:t>
            </a:r>
            <a:r>
              <a:rPr lang="en-US" dirty="0" err="1" smtClean="0"/>
              <a:t>Ω</a:t>
            </a:r>
            <a:r>
              <a:rPr lang="en-US" dirty="0" smtClean="0"/>
              <a:t> = 150 mA.</a:t>
            </a:r>
          </a:p>
          <a:p>
            <a:r>
              <a:rPr lang="en-US" dirty="0" smtClean="0"/>
              <a:t>Standard 9 V battery is ~250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1"/>
            <a:r>
              <a:rPr lang="en-US" dirty="0" smtClean="0"/>
              <a:t>Would last about 1 ½ hours</a:t>
            </a:r>
          </a:p>
          <a:p>
            <a:pPr lvl="1"/>
            <a:r>
              <a:rPr lang="en-US" dirty="0" smtClean="0"/>
              <a:t>Separate battery for sensor and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Must get air to sensor.</a:t>
            </a:r>
          </a:p>
          <a:p>
            <a:r>
              <a:rPr lang="en-US" dirty="0" smtClean="0"/>
              <a:t>Resistance changes with gas concentration.</a:t>
            </a:r>
          </a:p>
          <a:p>
            <a:r>
              <a:rPr lang="en-US" dirty="0" smtClean="0"/>
              <a:t>Designed to work in voltage divider.</a:t>
            </a:r>
          </a:p>
          <a:p>
            <a:r>
              <a:rPr lang="en-US" dirty="0" smtClean="0"/>
              <a:t>Need R in range of approx. 3 </a:t>
            </a:r>
            <a:r>
              <a:rPr lang="en-US" dirty="0" err="1" smtClean="0"/>
              <a:t>kΩ</a:t>
            </a:r>
            <a:r>
              <a:rPr lang="en-US" dirty="0" smtClean="0"/>
              <a:t> to 30 </a:t>
            </a:r>
            <a:r>
              <a:rPr lang="en-US" dirty="0" err="1" smtClean="0"/>
              <a:t>kΩ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buffer amp.</a:t>
            </a:r>
          </a:p>
          <a:p>
            <a:r>
              <a:rPr lang="en-US" dirty="0" smtClean="0"/>
              <a:t>What is time constant?</a:t>
            </a:r>
          </a:p>
          <a:p>
            <a:r>
              <a:rPr lang="en-US" dirty="0">
                <a:hlinkClick r:id="rId2"/>
              </a:rPr>
              <a:t>http://www.parallax.com/catalog/sensors/</a:t>
            </a:r>
            <a:r>
              <a:rPr lang="en-US" dirty="0" smtClean="0">
                <a:hlinkClick r:id="rId2"/>
              </a:rPr>
              <a:t>gas</a:t>
            </a:r>
            <a:r>
              <a:rPr lang="en-US" dirty="0" smtClean="0"/>
              <a:t> for 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0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Particle Sensor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642" r="164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288" y="1244952"/>
            <a:ext cx="2563872" cy="8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&amp; Reading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" r="-6910"/>
          <a:stretch/>
        </p:blipFill>
        <p:spPr>
          <a:xfrm>
            <a:off x="1340036" y="1657655"/>
            <a:ext cx="6390175" cy="22500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42" y="4319292"/>
            <a:ext cx="3690101" cy="13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0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/>
              <a:t>Mass</a:t>
            </a:r>
          </a:p>
          <a:p>
            <a:r>
              <a:rPr lang="en-US" sz="2800" dirty="0" smtClean="0"/>
              <a:t>Force</a:t>
            </a:r>
          </a:p>
          <a:p>
            <a:r>
              <a:rPr lang="en-US" sz="2800" dirty="0" smtClean="0"/>
              <a:t>Acceleration</a:t>
            </a:r>
          </a:p>
          <a:p>
            <a:r>
              <a:rPr lang="en-US" sz="2800" dirty="0" smtClean="0"/>
              <a:t>Velocity</a:t>
            </a:r>
          </a:p>
          <a:p>
            <a:r>
              <a:rPr lang="en-US" sz="2800" dirty="0" smtClean="0"/>
              <a:t>Position</a:t>
            </a:r>
          </a:p>
          <a:p>
            <a:r>
              <a:rPr lang="en-US" sz="2800" dirty="0" smtClean="0"/>
              <a:t>Displacement</a:t>
            </a:r>
          </a:p>
          <a:p>
            <a:r>
              <a:rPr lang="en-US" sz="2800" dirty="0" smtClean="0"/>
              <a:t>Orientation</a:t>
            </a:r>
          </a:p>
          <a:p>
            <a:r>
              <a:rPr lang="en-US" sz="2800" dirty="0" smtClean="0"/>
              <a:t>Vibration</a:t>
            </a:r>
          </a:p>
          <a:p>
            <a:r>
              <a:rPr lang="en-US" sz="2800" dirty="0" smtClean="0"/>
              <a:t>EM Intensity</a:t>
            </a:r>
          </a:p>
          <a:p>
            <a:pPr lvl="1"/>
            <a:r>
              <a:rPr lang="en-US" dirty="0" smtClean="0"/>
              <a:t>Radio</a:t>
            </a:r>
          </a:p>
          <a:p>
            <a:pPr lvl="1"/>
            <a:r>
              <a:rPr lang="en-US" dirty="0" smtClean="0"/>
              <a:t>Microwave</a:t>
            </a:r>
          </a:p>
          <a:p>
            <a:pPr lvl="1"/>
            <a:r>
              <a:rPr lang="en-US" dirty="0" smtClean="0"/>
              <a:t>IR</a:t>
            </a:r>
          </a:p>
          <a:p>
            <a:pPr lvl="1"/>
            <a:r>
              <a:rPr lang="en-US" dirty="0" smtClean="0"/>
              <a:t>Visible</a:t>
            </a:r>
          </a:p>
          <a:p>
            <a:pPr lvl="1"/>
            <a:r>
              <a:rPr lang="en-US" dirty="0" smtClean="0"/>
              <a:t>UV</a:t>
            </a:r>
          </a:p>
          <a:p>
            <a:pPr lvl="1"/>
            <a:r>
              <a:rPr lang="en-US" dirty="0" smtClean="0"/>
              <a:t>X-ray</a:t>
            </a:r>
          </a:p>
          <a:p>
            <a:pPr lvl="1"/>
            <a:r>
              <a:rPr lang="en-US" dirty="0" smtClean="0"/>
              <a:t>Gamma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8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&amp; Caution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43" y="1417637"/>
            <a:ext cx="5339955" cy="4315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7388"/>
            <a:ext cx="9144000" cy="8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8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78" r="-10554"/>
          <a:stretch/>
        </p:blipFill>
        <p:spPr>
          <a:xfrm>
            <a:off x="457201" y="1234389"/>
            <a:ext cx="2962894" cy="7616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09" y="1417638"/>
            <a:ext cx="1181621" cy="34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940" y="1896374"/>
            <a:ext cx="4290781" cy="2843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046" y="4813956"/>
            <a:ext cx="4980136" cy="156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1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 Width 0.32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Minimum 1 point</a:t>
            </a:r>
          </a:p>
          <a:p>
            <a:r>
              <a:rPr lang="en-US" dirty="0" smtClean="0"/>
              <a:t>Best 10 points</a:t>
            </a:r>
          </a:p>
          <a:p>
            <a:r>
              <a:rPr lang="en-US" dirty="0" smtClean="0"/>
              <a:t>Sample rate = 10/0.32 </a:t>
            </a:r>
            <a:r>
              <a:rPr lang="en-US" dirty="0" err="1" smtClean="0"/>
              <a:t>ms</a:t>
            </a:r>
            <a:r>
              <a:rPr lang="en-US" dirty="0" smtClean="0"/>
              <a:t> = 31.25 </a:t>
            </a:r>
            <a:r>
              <a:rPr lang="en-US" dirty="0" err="1" smtClean="0"/>
              <a:t>kSPS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You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IRED and Driver</a:t>
            </a:r>
          </a:p>
          <a:p>
            <a:r>
              <a:rPr lang="en-US" dirty="0" smtClean="0"/>
              <a:t>Photodiode &amp; Reading Circuit</a:t>
            </a:r>
          </a:p>
          <a:p>
            <a:r>
              <a:rPr lang="en-US" dirty="0" smtClean="0"/>
              <a:t>Mechanical &amp; Optical Chamber</a:t>
            </a:r>
          </a:p>
          <a:p>
            <a:r>
              <a:rPr lang="en-US" dirty="0"/>
              <a:t>Start at </a:t>
            </a:r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Particle_counter</a:t>
            </a:r>
            <a:r>
              <a:rPr lang="en-US" dirty="0" smtClean="0"/>
              <a:t> 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5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 out </a:t>
            </a:r>
            <a:r>
              <a:rPr lang="en-US" dirty="0" err="1" smtClean="0"/>
              <a:t>Digikey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http://www.digikey.com/product-search/en?FV=fff4001e%2Cfff80274&amp;mnonly=0&amp;newproducts=0&amp;ColumnSort=1000011&amp;page=1&amp;stock=0&amp;pbfree=0&amp;rohs=0&amp;quantity=1&amp;ptm=0&amp;fid=0&amp;pageSize=</a:t>
            </a:r>
            <a:r>
              <a:rPr lang="en-US" dirty="0" smtClean="0">
                <a:hlinkClick r:id="rId2"/>
              </a:rPr>
              <a:t>25</a:t>
            </a:r>
            <a:endParaRPr lang="en-US" dirty="0" smtClean="0"/>
          </a:p>
          <a:p>
            <a:r>
              <a:rPr lang="en-US" dirty="0" smtClean="0"/>
              <a:t>Digital, I</a:t>
            </a:r>
            <a:r>
              <a:rPr lang="en-US" baseline="30000" dirty="0" smtClean="0"/>
              <a:t>2</a:t>
            </a:r>
            <a:r>
              <a:rPr lang="en-US" dirty="0" smtClean="0"/>
              <a:t>C – 18 s response time</a:t>
            </a:r>
          </a:p>
          <a:p>
            <a:r>
              <a:rPr lang="en-US" dirty="0" smtClean="0"/>
              <a:t>Capacitive – 15 s, 5 s response time</a:t>
            </a:r>
          </a:p>
          <a:p>
            <a:r>
              <a:rPr lang="en-US" dirty="0" smtClean="0"/>
              <a:t>Linear Voltage – 5 s response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0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Digital,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microcontroller</a:t>
            </a:r>
            <a:r>
              <a:rPr lang="en-US" dirty="0"/>
              <a:t>, e.g., </a:t>
            </a:r>
            <a:r>
              <a:rPr lang="en-US" dirty="0" err="1"/>
              <a:t>Arduino</a:t>
            </a:r>
            <a:r>
              <a:rPr lang="en-US" dirty="0"/>
              <a:t> Pro Mini 328 - 3.3V/</a:t>
            </a:r>
            <a:r>
              <a:rPr lang="en-US" dirty="0" smtClean="0"/>
              <a:t>8MHz &lt;</a:t>
            </a:r>
            <a:r>
              <a:rPr lang="en-US" dirty="0" err="1" smtClean="0"/>
              <a:t>Sparkfun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Power separately from data logger</a:t>
            </a:r>
          </a:p>
          <a:p>
            <a:r>
              <a:rPr lang="en-US" dirty="0" smtClean="0"/>
              <a:t>Must synchronize</a:t>
            </a:r>
          </a:p>
          <a:p>
            <a:r>
              <a:rPr lang="en-US" dirty="0" smtClean="0"/>
              <a:t>Must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8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measure capacitance?</a:t>
            </a:r>
          </a:p>
          <a:p>
            <a:pPr lvl="1"/>
            <a:r>
              <a:rPr lang="en-US" dirty="0" smtClean="0"/>
              <a:t>Put in a timer circuit</a:t>
            </a:r>
          </a:p>
          <a:p>
            <a:pPr lvl="1"/>
            <a:r>
              <a:rPr lang="en-US" dirty="0" smtClean="0"/>
              <a:t>Put in an integrator</a:t>
            </a:r>
          </a:p>
          <a:p>
            <a:pPr lvl="1"/>
            <a:r>
              <a:rPr lang="en-US" dirty="0" smtClean="0"/>
              <a:t>Put in a voltage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2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Timer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78" r="-10554"/>
          <a:stretch/>
        </p:blipFill>
        <p:spPr>
          <a:xfrm>
            <a:off x="457201" y="1234389"/>
            <a:ext cx="2962894" cy="7616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09" y="1417638"/>
            <a:ext cx="1181621" cy="34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08" y="1996002"/>
            <a:ext cx="5257926" cy="3211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5353651"/>
            <a:ext cx="8051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9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Honeywell HIH-1000-002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70" r="-1655"/>
          <a:stretch/>
        </p:blipFill>
        <p:spPr>
          <a:xfrm>
            <a:off x="85383" y="2027074"/>
            <a:ext cx="8847827" cy="3017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057" y="454206"/>
            <a:ext cx="824892" cy="218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</a:t>
            </a:r>
            <a:r>
              <a:rPr lang="en-US" dirty="0" err="1" smtClean="0"/>
              <a:t>Calc’s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73438"/>
              </p:ext>
            </p:extLst>
          </p:nvPr>
        </p:nvGraphicFramePr>
        <p:xfrm>
          <a:off x="1013947" y="1951388"/>
          <a:ext cx="3140532" cy="3014980"/>
        </p:xfrm>
        <a:graphic>
          <a:graphicData uri="http://schemas.openxmlformats.org/drawingml/2006/table">
            <a:tbl>
              <a:tblPr/>
              <a:tblGrid>
                <a:gridCol w="1131304"/>
                <a:gridCol w="1183728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3.3E-10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0.000066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µs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Angular Freq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15152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674300"/>
              </p:ext>
            </p:extLst>
          </p:nvPr>
        </p:nvGraphicFramePr>
        <p:xfrm>
          <a:off x="5080319" y="2003186"/>
          <a:ext cx="3240286" cy="2649220"/>
        </p:xfrm>
        <a:graphic>
          <a:graphicData uri="http://schemas.openxmlformats.org/drawingml/2006/table">
            <a:tbl>
              <a:tblPr/>
              <a:tblGrid>
                <a:gridCol w="1283891"/>
                <a:gridCol w="939800"/>
                <a:gridCol w="101659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Sensitivity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pF/%RH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 RH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RH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∆F/F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Hz/Hz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1162" y="5275844"/>
            <a:ext cx="750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sample rate will need to be high enough to discriminate the frequency changes.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31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Measurements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Flow Rate</a:t>
            </a:r>
          </a:p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Partial Pressure</a:t>
            </a:r>
          </a:p>
          <a:p>
            <a:pPr lvl="1"/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Mass fraction</a:t>
            </a:r>
          </a:p>
          <a:p>
            <a:pPr lvl="1"/>
            <a:r>
              <a:rPr lang="en-US" dirty="0" smtClean="0"/>
              <a:t>Mole fraction</a:t>
            </a:r>
          </a:p>
          <a:p>
            <a:pPr lvl="1"/>
            <a:r>
              <a:rPr lang="en-US" dirty="0" smtClean="0"/>
              <a:t>pH</a:t>
            </a:r>
          </a:p>
          <a:p>
            <a:r>
              <a:rPr lang="en-US" dirty="0" smtClean="0"/>
              <a:t>Phases</a:t>
            </a:r>
          </a:p>
          <a:p>
            <a:pPr lvl="1"/>
            <a:r>
              <a:rPr lang="en-US" dirty="0" smtClean="0"/>
              <a:t>Aerosols</a:t>
            </a:r>
          </a:p>
          <a:p>
            <a:pPr lvl="1"/>
            <a:r>
              <a:rPr lang="en-US" dirty="0" smtClean="0"/>
              <a:t>Suspensions</a:t>
            </a:r>
          </a:p>
          <a:p>
            <a:pPr lvl="1"/>
            <a:r>
              <a:rPr lang="en-US" dirty="0" smtClean="0"/>
              <a:t>Microstructure</a:t>
            </a:r>
          </a:p>
          <a:p>
            <a:r>
              <a:rPr lang="en-US" dirty="0" smtClean="0"/>
              <a:t>Sound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1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37" t="-4511" r="-2886" b="-4459"/>
          <a:stretch/>
        </p:blipFill>
        <p:spPr>
          <a:xfrm>
            <a:off x="1623981" y="1530363"/>
            <a:ext cx="5288347" cy="3851932"/>
          </a:xfrm>
        </p:spPr>
      </p:pic>
      <p:sp>
        <p:nvSpPr>
          <p:cNvPr id="5" name="TextBox 4"/>
          <p:cNvSpPr txBox="1"/>
          <p:nvPr/>
        </p:nvSpPr>
        <p:spPr>
          <a:xfrm>
            <a:off x="1486585" y="5382295"/>
            <a:ext cx="5772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From: http://</a:t>
            </a:r>
            <a:r>
              <a:rPr lang="en-US" sz="1000" dirty="0" err="1"/>
              <a:t>www.radio-electronics.com</a:t>
            </a:r>
            <a:r>
              <a:rPr lang="en-US" sz="1000" dirty="0"/>
              <a:t>/info/circuits/</a:t>
            </a:r>
            <a:r>
              <a:rPr lang="en-US" sz="1000" dirty="0" err="1"/>
              <a:t>opamp</a:t>
            </a:r>
            <a:r>
              <a:rPr lang="en-US" sz="1000" dirty="0"/>
              <a:t>-circuits/operational-amplifier-</a:t>
            </a:r>
            <a:r>
              <a:rPr lang="en-US" sz="1000" dirty="0" err="1"/>
              <a:t>integrator.php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850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input is constant voltage</a:t>
            </a:r>
          </a:p>
          <a:p>
            <a:pPr lvl="1"/>
            <a:r>
              <a:rPr lang="en-US" dirty="0" smtClean="0"/>
              <a:t>Output is then a ramp</a:t>
            </a:r>
          </a:p>
          <a:p>
            <a:pPr lvl="1"/>
            <a:r>
              <a:rPr lang="en-US" dirty="0" smtClean="0"/>
              <a:t>Calculate </a:t>
            </a:r>
            <a:r>
              <a:rPr lang="en-US" i="1" dirty="0" smtClean="0">
                <a:latin typeface="Century"/>
                <a:cs typeface="Century"/>
              </a:rPr>
              <a:t>C</a:t>
            </a:r>
            <a:r>
              <a:rPr lang="en-US" dirty="0" smtClean="0"/>
              <a:t> from ramp slope or time to </a:t>
            </a:r>
            <a:r>
              <a:rPr lang="en-US" i="1" dirty="0" err="1" smtClean="0">
                <a:latin typeface="Century"/>
                <a:cs typeface="Century"/>
              </a:rPr>
              <a:t>V</a:t>
            </a:r>
            <a:r>
              <a:rPr lang="en-US" baseline="-25000" dirty="0" err="1" smtClean="0">
                <a:latin typeface="Century"/>
                <a:cs typeface="Century"/>
              </a:rPr>
              <a:t>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control reset switch?</a:t>
            </a:r>
          </a:p>
          <a:p>
            <a:pPr lvl="1"/>
            <a:r>
              <a:rPr lang="en-US" dirty="0" smtClean="0"/>
              <a:t>Solid State Relay</a:t>
            </a:r>
          </a:p>
          <a:p>
            <a:pPr lvl="1"/>
            <a:r>
              <a:rPr lang="en-US" dirty="0" smtClean="0"/>
              <a:t>Signal Generator</a:t>
            </a:r>
          </a:p>
          <a:p>
            <a:pPr lvl="1"/>
            <a:r>
              <a:rPr lang="en-US" dirty="0" smtClean="0"/>
              <a:t>Comparator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4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sinusoidal input</a:t>
            </a:r>
            <a:endParaRPr lang="en-US" dirty="0"/>
          </a:p>
        </p:txBody>
      </p:sp>
      <p:pic>
        <p:nvPicPr>
          <p:cNvPr id="4" name="Picture 3" descr="humidityvoltagedivid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0" b="31998"/>
          <a:stretch/>
        </p:blipFill>
        <p:spPr>
          <a:xfrm>
            <a:off x="127000" y="2187730"/>
            <a:ext cx="8875059" cy="247587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718489"/>
              </p:ext>
            </p:extLst>
          </p:nvPr>
        </p:nvGraphicFramePr>
        <p:xfrm>
          <a:off x="1289050" y="4694238"/>
          <a:ext cx="2171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4" imgW="2171700" imgH="952500" progId="Equation.DSMT4">
                  <p:embed/>
                </p:oleObj>
              </mc:Choice>
              <mc:Fallback>
                <p:oleObj name="Equation" r:id="rId4" imgW="21717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9050" y="4694238"/>
                        <a:ext cx="2171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139339"/>
              </p:ext>
            </p:extLst>
          </p:nvPr>
        </p:nvGraphicFramePr>
        <p:xfrm>
          <a:off x="4584700" y="4525297"/>
          <a:ext cx="41021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6" imgW="4102100" imgH="1841500" progId="Equation.DSMT4">
                  <p:embed/>
                </p:oleObj>
              </mc:Choice>
              <mc:Fallback>
                <p:oleObj name="Equation" r:id="rId6" imgW="4102100" imgH="184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4700" y="4525297"/>
                        <a:ext cx="41021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99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607" b="1763"/>
          <a:stretch/>
        </p:blipFill>
        <p:spPr>
          <a:xfrm>
            <a:off x="457200" y="1301328"/>
            <a:ext cx="8229600" cy="4824835"/>
          </a:xfrm>
        </p:spPr>
      </p:pic>
    </p:spTree>
    <p:extLst>
      <p:ext uri="{BB962C8B-B14F-4D97-AF65-F5344CB8AC3E}">
        <p14:creationId xmlns:p14="http://schemas.microsoft.com/office/powerpoint/2010/main" val="386134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Generate a Sine Wave?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5" y="1238865"/>
            <a:ext cx="7512805" cy="55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Generate a Sine Wave?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12" y="1176400"/>
            <a:ext cx="7898226" cy="54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Voltage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4" y="1417638"/>
            <a:ext cx="8171945" cy="41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9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3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36" y="791207"/>
            <a:ext cx="1884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challenges are how and where to connect it, how and where to mount it, and how to get airflow over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8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Measurements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Charge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Inductance</a:t>
            </a:r>
          </a:p>
          <a:p>
            <a:pPr lvl="1"/>
            <a:r>
              <a:rPr lang="en-US" dirty="0" smtClean="0"/>
              <a:t>Capacitance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Phase</a:t>
            </a:r>
          </a:p>
          <a:p>
            <a:r>
              <a:rPr lang="en-US" dirty="0" smtClean="0"/>
              <a:t>Angular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Acceleration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1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look for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Digikey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www.digikey.com</a:t>
            </a:r>
            <a:endParaRPr lang="en-US" dirty="0" smtClean="0"/>
          </a:p>
          <a:p>
            <a:r>
              <a:rPr lang="en-US" dirty="0" smtClean="0"/>
              <a:t>Mouser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www.mouser.com</a:t>
            </a:r>
            <a:endParaRPr lang="en-US" dirty="0" smtClean="0"/>
          </a:p>
          <a:p>
            <a:r>
              <a:rPr lang="en-US" dirty="0" smtClean="0"/>
              <a:t>Arrow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www.arrow.com</a:t>
            </a:r>
            <a:endParaRPr lang="en-US" dirty="0" smtClean="0"/>
          </a:p>
          <a:p>
            <a:r>
              <a:rPr lang="en-US" dirty="0" err="1" smtClean="0"/>
              <a:t>Sparkfun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www.sparkfun.com</a:t>
            </a:r>
            <a:endParaRPr lang="en-US" dirty="0" smtClean="0"/>
          </a:p>
          <a:p>
            <a:r>
              <a:rPr lang="en-US" dirty="0" err="1" smtClean="0"/>
              <a:t>Pololu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www.pololu.com</a:t>
            </a:r>
            <a:endParaRPr lang="en-US" dirty="0" smtClean="0"/>
          </a:p>
          <a:p>
            <a:r>
              <a:rPr lang="en-US" dirty="0" smtClean="0"/>
              <a:t>Parallax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www.parallax.com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3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Digikey’s</a:t>
            </a:r>
            <a:r>
              <a:rPr lang="en-US" dirty="0" smtClean="0"/>
              <a:t> List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r>
              <a:rPr lang="en-US" dirty="0" smtClean="0"/>
              <a:t>Accelerometers (1022 items)</a:t>
            </a:r>
          </a:p>
          <a:p>
            <a:r>
              <a:rPr lang="en-US" dirty="0" smtClean="0"/>
              <a:t>Accessories (3085 items)</a:t>
            </a:r>
          </a:p>
          <a:p>
            <a:r>
              <a:rPr lang="en-US" dirty="0" smtClean="0"/>
              <a:t>Amplifiers (277 items)</a:t>
            </a:r>
          </a:p>
          <a:p>
            <a:r>
              <a:rPr lang="en-US" dirty="0" smtClean="0"/>
              <a:t>Capacitive Touch Sensors, Proximity Sensor ICs (508 items)</a:t>
            </a:r>
          </a:p>
          <a:p>
            <a:r>
              <a:rPr lang="en-US" dirty="0" smtClean="0"/>
              <a:t>Color Sensors (111 items)</a:t>
            </a:r>
          </a:p>
          <a:p>
            <a:r>
              <a:rPr lang="en-US" dirty="0" smtClean="0"/>
              <a:t>Current Transducers (1440 items)</a:t>
            </a:r>
          </a:p>
          <a:p>
            <a:r>
              <a:rPr lang="en-US" dirty="0" smtClean="0"/>
              <a:t>Dust Sensors (11 items)</a:t>
            </a:r>
          </a:p>
          <a:p>
            <a:r>
              <a:rPr lang="en-US" dirty="0" smtClean="0"/>
              <a:t>Encoders (4042 items)</a:t>
            </a:r>
          </a:p>
          <a:p>
            <a:r>
              <a:rPr lang="en-US" dirty="0" smtClean="0"/>
              <a:t>Flex Sensors (3 items)</a:t>
            </a:r>
          </a:p>
          <a:p>
            <a:r>
              <a:rPr lang="en-US" dirty="0" smtClean="0"/>
              <a:t>Float, Level Sensors (313 items)</a:t>
            </a:r>
          </a:p>
          <a:p>
            <a:r>
              <a:rPr lang="en-US" dirty="0" smtClean="0"/>
              <a:t>Flow Sensors (162 items)</a:t>
            </a:r>
          </a:p>
          <a:p>
            <a:r>
              <a:rPr lang="en-US" dirty="0" smtClean="0"/>
              <a:t>Force Sensors (50 items)</a:t>
            </a:r>
          </a:p>
          <a:p>
            <a:r>
              <a:rPr lang="en-US" dirty="0" smtClean="0"/>
              <a:t>Gas Sensors (66 items)</a:t>
            </a:r>
          </a:p>
          <a:p>
            <a:r>
              <a:rPr lang="en-US" dirty="0" smtClean="0"/>
              <a:t>Gyroscopes (205 items)</a:t>
            </a:r>
          </a:p>
          <a:p>
            <a:r>
              <a:rPr lang="en-US" dirty="0" smtClean="0"/>
              <a:t>Image Sensors, Camera (313 items)</a:t>
            </a:r>
          </a:p>
          <a:p>
            <a:r>
              <a:rPr lang="en-US" dirty="0" smtClean="0"/>
              <a:t>Inclinometers (44 items)</a:t>
            </a:r>
          </a:p>
          <a:p>
            <a:r>
              <a:rPr lang="en-US" dirty="0" smtClean="0"/>
              <a:t>IrDA Transceiver Modules (291 items)</a:t>
            </a:r>
          </a:p>
          <a:p>
            <a:r>
              <a:rPr lang="en-US" dirty="0" smtClean="0"/>
              <a:t>LVDT Transducers (Linear Variable Differential Transformer) (47 items)</a:t>
            </a:r>
          </a:p>
          <a:p>
            <a:r>
              <a:rPr lang="en-US" dirty="0" smtClean="0"/>
              <a:t>Magnetic Sensors - Compass, Magnetic Field (Modules) (26 items)</a:t>
            </a:r>
          </a:p>
          <a:p>
            <a:r>
              <a:rPr lang="en-US" dirty="0" smtClean="0"/>
              <a:t>Magnetic Sensors - Hall Effect, Digital Switch, Linear, Compass (ICs) (2324 items)</a:t>
            </a:r>
          </a:p>
          <a:p>
            <a:r>
              <a:rPr lang="en-US" dirty="0" smtClean="0"/>
              <a:t>Magnetic Sensors - Position, Proximity, Speed (Modules) (879 items)</a:t>
            </a:r>
          </a:p>
          <a:p>
            <a:r>
              <a:rPr lang="en-US" dirty="0" smtClean="0"/>
              <a:t>Magnets (95 items)</a:t>
            </a:r>
          </a:p>
          <a:p>
            <a:r>
              <a:rPr lang="en-US" dirty="0" smtClean="0"/>
              <a:t>Moisture Sensors, Humidity (257 items)</a:t>
            </a:r>
          </a:p>
          <a:p>
            <a:r>
              <a:rPr lang="en-US" dirty="0" smtClean="0"/>
              <a:t>Motion Sensors, Detectors (PIR) (168 items)</a:t>
            </a:r>
          </a:p>
          <a:p>
            <a:r>
              <a:rPr lang="en-US" dirty="0" smtClean="0"/>
              <a:t>Multifunction (101 items)</a:t>
            </a:r>
          </a:p>
          <a:p>
            <a:r>
              <a:rPr lang="en-US" dirty="0" smtClean="0"/>
              <a:t>Obsolete/Discontinued Part Numbers (16 items)</a:t>
            </a:r>
          </a:p>
          <a:p>
            <a:r>
              <a:rPr lang="en-US" dirty="0" smtClean="0"/>
              <a:t>Optical Sensors - Ambient Light, IR, UV Sensors (561 items)</a:t>
            </a:r>
          </a:p>
          <a:p>
            <a:r>
              <a:rPr lang="en-US" dirty="0" smtClean="0"/>
              <a:t>Optical Sensors - Distance Measuring (36 items)</a:t>
            </a:r>
          </a:p>
          <a:p>
            <a:r>
              <a:rPr lang="en-US" dirty="0" smtClean="0"/>
              <a:t>Optical Sensors - Mouse (117 items)</a:t>
            </a:r>
          </a:p>
          <a:p>
            <a:r>
              <a:rPr lang="en-US" dirty="0" smtClean="0"/>
              <a:t>Optical Sensors - Photo Detectors - </a:t>
            </a:r>
            <a:r>
              <a:rPr lang="en-US" dirty="0" err="1" smtClean="0"/>
              <a:t>CdS</a:t>
            </a:r>
            <a:r>
              <a:rPr lang="en-US" dirty="0" smtClean="0"/>
              <a:t> Cells (38 items)</a:t>
            </a:r>
          </a:p>
          <a:p>
            <a:r>
              <a:rPr lang="en-US" dirty="0" smtClean="0"/>
              <a:t>Optical Sensors - Photo Detectors - Logic Output (128 items)</a:t>
            </a:r>
          </a:p>
          <a:p>
            <a:r>
              <a:rPr lang="en-US" dirty="0" smtClean="0"/>
              <a:t>Optical Sensors - Photo Detectors - Remote Receiver (1104 items)</a:t>
            </a:r>
          </a:p>
          <a:p>
            <a:r>
              <a:rPr lang="en-US" dirty="0" smtClean="0"/>
              <a:t>Optical Sensors - Photodiodes (925 items)</a:t>
            </a:r>
          </a:p>
          <a:p>
            <a:r>
              <a:rPr lang="en-US" dirty="0" smtClean="0"/>
              <a:t>Optical Sensors - Photoelectric, Industrial (2861 items)</a:t>
            </a:r>
          </a:p>
          <a:p>
            <a:r>
              <a:rPr lang="en-US" dirty="0" smtClean="0"/>
              <a:t>Optical Sensors - </a:t>
            </a:r>
            <a:r>
              <a:rPr lang="en-US" dirty="0" err="1" smtClean="0"/>
              <a:t>Photointerrupters</a:t>
            </a:r>
            <a:r>
              <a:rPr lang="en-US" dirty="0" smtClean="0"/>
              <a:t> - Slot Type - Logic Output (1126 items)</a:t>
            </a:r>
          </a:p>
          <a:p>
            <a:r>
              <a:rPr lang="en-US" dirty="0" smtClean="0"/>
              <a:t>Optical Sensors - </a:t>
            </a:r>
            <a:r>
              <a:rPr lang="en-US" dirty="0" err="1" smtClean="0"/>
              <a:t>Photointerrupters</a:t>
            </a:r>
            <a:r>
              <a:rPr lang="en-US" dirty="0" smtClean="0"/>
              <a:t> - Slot Type - Transistor Output (1115 items)</a:t>
            </a:r>
          </a:p>
          <a:p>
            <a:r>
              <a:rPr lang="en-US" dirty="0" smtClean="0"/>
              <a:t>Optical Sensors - Phototransistors (738 items)</a:t>
            </a:r>
          </a:p>
          <a:p>
            <a:r>
              <a:rPr lang="en-US" dirty="0" smtClean="0"/>
              <a:t>Optical Sensors - Reflective - Analog Output (323 items)</a:t>
            </a:r>
          </a:p>
          <a:p>
            <a:r>
              <a:rPr lang="en-US" dirty="0" smtClean="0"/>
              <a:t>Optical Sensors - Reflective - Logic Output (123 items)</a:t>
            </a:r>
          </a:p>
          <a:p>
            <a:r>
              <a:rPr lang="en-US" dirty="0" smtClean="0"/>
              <a:t>Position Sensors - Angle, Linear Position Measuring (937 items)</a:t>
            </a:r>
          </a:p>
          <a:p>
            <a:r>
              <a:rPr lang="en-US" dirty="0" smtClean="0"/>
              <a:t>Pressure Sensors, Transducers (25455 items)</a:t>
            </a:r>
          </a:p>
          <a:p>
            <a:r>
              <a:rPr lang="en-US" dirty="0" smtClean="0"/>
              <a:t>Proximity Sensors (3521 items)</a:t>
            </a:r>
          </a:p>
          <a:p>
            <a:r>
              <a:rPr lang="en-US" dirty="0" smtClean="0"/>
              <a:t>RTD (Resistance Temperature Detector) (60 items)</a:t>
            </a:r>
          </a:p>
          <a:p>
            <a:r>
              <a:rPr lang="en-US" dirty="0" smtClean="0"/>
              <a:t>Shock Sensors (11 items)</a:t>
            </a:r>
          </a:p>
          <a:p>
            <a:r>
              <a:rPr lang="en-US" dirty="0" smtClean="0"/>
              <a:t>Solar Cells (82 items)</a:t>
            </a:r>
          </a:p>
          <a:p>
            <a:r>
              <a:rPr lang="en-US" dirty="0" smtClean="0"/>
              <a:t>Specialized Sensors (311 items)</a:t>
            </a:r>
          </a:p>
          <a:p>
            <a:r>
              <a:rPr lang="en-US" dirty="0" smtClean="0"/>
              <a:t>Strain Gages (24 items)</a:t>
            </a:r>
          </a:p>
          <a:p>
            <a:r>
              <a:rPr lang="en-US" dirty="0" smtClean="0"/>
              <a:t>Temperature Regulators (3285 items)</a:t>
            </a:r>
          </a:p>
          <a:p>
            <a:r>
              <a:rPr lang="en-US" dirty="0" smtClean="0"/>
              <a:t>Temperature Sensors, Transducers (1374 items)</a:t>
            </a:r>
          </a:p>
          <a:p>
            <a:r>
              <a:rPr lang="en-US" dirty="0" smtClean="0"/>
              <a:t>Thermistors - NTC (4928 items)</a:t>
            </a:r>
          </a:p>
          <a:p>
            <a:r>
              <a:rPr lang="en-US" dirty="0" smtClean="0"/>
              <a:t>Thermistors - PTC (1257 items)</a:t>
            </a:r>
          </a:p>
          <a:p>
            <a:r>
              <a:rPr lang="en-US" dirty="0" smtClean="0"/>
              <a:t>Thermocouple, Temperature Probe (396 items)</a:t>
            </a:r>
          </a:p>
          <a:p>
            <a:r>
              <a:rPr lang="en-US" dirty="0" smtClean="0"/>
              <a:t>Tilt Sensors (50 items)</a:t>
            </a:r>
          </a:p>
          <a:p>
            <a:r>
              <a:rPr lang="en-US" dirty="0" smtClean="0"/>
              <a:t>Ultrasonic Receivers, Transmitters (78 items)</a:t>
            </a:r>
          </a:p>
          <a:p>
            <a:r>
              <a:rPr lang="en-US" dirty="0" smtClean="0"/>
              <a:t>Vibration Sensors (30 items)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Spec’s Do We Care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Quantity Measured</a:t>
            </a:r>
          </a:p>
          <a:p>
            <a:r>
              <a:rPr lang="en-US" dirty="0" smtClean="0"/>
              <a:t>Range or Span</a:t>
            </a:r>
          </a:p>
          <a:p>
            <a:r>
              <a:rPr lang="en-US" dirty="0" smtClean="0"/>
              <a:t>Accuracy</a:t>
            </a:r>
          </a:p>
          <a:p>
            <a:r>
              <a:rPr lang="en-US" dirty="0" smtClean="0"/>
              <a:t>Precision</a:t>
            </a:r>
          </a:p>
          <a:p>
            <a:r>
              <a:rPr lang="en-US" dirty="0" smtClean="0"/>
              <a:t>Noise</a:t>
            </a:r>
          </a:p>
          <a:p>
            <a:r>
              <a:rPr lang="en-US" dirty="0" smtClean="0"/>
              <a:t>Linearity</a:t>
            </a:r>
          </a:p>
          <a:p>
            <a:r>
              <a:rPr lang="en-US" dirty="0" smtClean="0"/>
              <a:t>Speed of Response</a:t>
            </a:r>
          </a:p>
          <a:p>
            <a:r>
              <a:rPr lang="en-US" dirty="0" smtClean="0"/>
              <a:t>Voltage Requirements</a:t>
            </a:r>
          </a:p>
          <a:p>
            <a:r>
              <a:rPr lang="en-US" dirty="0" smtClean="0"/>
              <a:t>Current Requirements</a:t>
            </a:r>
          </a:p>
          <a:p>
            <a:r>
              <a:rPr lang="en-US" dirty="0" smtClean="0"/>
              <a:t>Output Impedance</a:t>
            </a:r>
          </a:p>
          <a:p>
            <a:r>
              <a:rPr lang="en-US" dirty="0" smtClean="0"/>
              <a:t>Mounting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Altimeter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Absolute Pressure and Calculate Altitude</a:t>
            </a:r>
          </a:p>
          <a:p>
            <a:pPr lvl="1"/>
            <a:r>
              <a:rPr lang="en-US" dirty="0" smtClean="0"/>
              <a:t>What range of pressures do we need?</a:t>
            </a:r>
          </a:p>
          <a:p>
            <a:pPr lvl="1"/>
            <a:r>
              <a:rPr lang="en-US" dirty="0" smtClean="0"/>
              <a:t>What accuracy do we expect?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2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Altitude from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22" b="-2862"/>
          <a:stretch/>
        </p:blipFill>
        <p:spPr>
          <a:xfrm>
            <a:off x="1787236" y="1417638"/>
            <a:ext cx="4952948" cy="5140375"/>
          </a:xfrm>
        </p:spPr>
      </p:pic>
      <p:sp>
        <p:nvSpPr>
          <p:cNvPr id="5" name="TextBox 4"/>
          <p:cNvSpPr txBox="1"/>
          <p:nvPr/>
        </p:nvSpPr>
        <p:spPr>
          <a:xfrm>
            <a:off x="6792549" y="5835662"/>
            <a:ext cx="2046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/wiki/File:Comparison_US_standard_atmosphere_1962.svg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0184" y="1468844"/>
            <a:ext cx="134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Standard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1800</Words>
  <Application>Microsoft Macintosh PowerPoint</Application>
  <PresentationFormat>On-screen Show (4:3)</PresentationFormat>
  <Paragraphs>393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Sensors and Transducers</vt:lpstr>
      <vt:lpstr>Scientific &amp; Engineering Measurements</vt:lpstr>
      <vt:lpstr>Experimental Measurements</vt:lpstr>
      <vt:lpstr>Experimental Measurements II</vt:lpstr>
      <vt:lpstr>Experimental Measurements III</vt:lpstr>
      <vt:lpstr>Digikey’s List of Sensors</vt:lpstr>
      <vt:lpstr>What Spec’s Do We Care About?</vt:lpstr>
      <vt:lpstr>Example – Altimeter</vt:lpstr>
      <vt:lpstr>Calculate Altitude from Pressure</vt:lpstr>
      <vt:lpstr>For the Troposphere</vt:lpstr>
      <vt:lpstr>How Does Pressure Vary With Height?</vt:lpstr>
      <vt:lpstr>Calculate Flight Height</vt:lpstr>
      <vt:lpstr>Assume 1 Mile AGL Max Alt</vt:lpstr>
      <vt:lpstr>MPXA6115AC7U</vt:lpstr>
      <vt:lpstr>Nominal Values</vt:lpstr>
      <vt:lpstr>Output Impedance</vt:lpstr>
      <vt:lpstr>Choices on Conditioning</vt:lpstr>
      <vt:lpstr>Signal Conditioning</vt:lpstr>
      <vt:lpstr>Single-Sided Circuits</vt:lpstr>
      <vt:lpstr>Inverting Amps</vt:lpstr>
      <vt:lpstr>Non-Inverting Amps</vt:lpstr>
      <vt:lpstr>Can You do Single Sided for:</vt:lpstr>
      <vt:lpstr>Example – Gas Sensor</vt:lpstr>
      <vt:lpstr>Other Specs</vt:lpstr>
      <vt:lpstr>Sensitivity</vt:lpstr>
      <vt:lpstr>Power Calculations</vt:lpstr>
      <vt:lpstr>Signal Conditioning</vt:lpstr>
      <vt:lpstr>Example – Particle Sensor</vt:lpstr>
      <vt:lpstr>Driving &amp; Reading Circuits</vt:lpstr>
      <vt:lpstr>Output &amp; Caution</vt:lpstr>
      <vt:lpstr>Driving Circuit</vt:lpstr>
      <vt:lpstr>Reading Circuit</vt:lpstr>
      <vt:lpstr>Could You Do Better?</vt:lpstr>
      <vt:lpstr>Example – Humidity Sensor</vt:lpstr>
      <vt:lpstr>Digital, I2C</vt:lpstr>
      <vt:lpstr>Capacitive</vt:lpstr>
      <vt:lpstr>In a Timer Circuit</vt:lpstr>
      <vt:lpstr>Honeywell HIH-1000-002</vt:lpstr>
      <vt:lpstr>Measurement Calc’s</vt:lpstr>
      <vt:lpstr>Integrator</vt:lpstr>
      <vt:lpstr>Issues</vt:lpstr>
      <vt:lpstr>Voltage Divider</vt:lpstr>
      <vt:lpstr>Voltage Divider Performance</vt:lpstr>
      <vt:lpstr>How Do You Generate a Sine Wave?</vt:lpstr>
      <vt:lpstr>How Do You Generate a Sine Wave?</vt:lpstr>
      <vt:lpstr>Linear Voltage</vt:lpstr>
      <vt:lpstr>PowerPoint Presentation</vt:lpstr>
      <vt:lpstr>PowerPoint Presentation</vt:lpstr>
      <vt:lpstr>PowerPoint Presentation</vt:lpstr>
      <vt:lpstr>Where to look for sensors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Sensors and Transducers</dc:title>
  <dc:creator>Erik Spjut</dc:creator>
  <cp:lastModifiedBy>Erik Spjut</cp:lastModifiedBy>
  <cp:revision>79</cp:revision>
  <dcterms:created xsi:type="dcterms:W3CDTF">2014-02-24T23:43:28Z</dcterms:created>
  <dcterms:modified xsi:type="dcterms:W3CDTF">2014-02-27T16:23:33Z</dcterms:modified>
</cp:coreProperties>
</file>