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5" r:id="rId3"/>
    <p:sldId id="257" r:id="rId4"/>
    <p:sldId id="258" r:id="rId5"/>
    <p:sldId id="260" r:id="rId6"/>
    <p:sldId id="259" r:id="rId7"/>
    <p:sldId id="261" r:id="rId8"/>
    <p:sldId id="278" r:id="rId9"/>
    <p:sldId id="262" r:id="rId10"/>
    <p:sldId id="263" r:id="rId11"/>
    <p:sldId id="264" r:id="rId12"/>
    <p:sldId id="266" r:id="rId13"/>
    <p:sldId id="269" r:id="rId14"/>
    <p:sldId id="267" r:id="rId15"/>
    <p:sldId id="268" r:id="rId16"/>
    <p:sldId id="270" r:id="rId17"/>
    <p:sldId id="279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61" d="100"/>
          <a:sy n="161" d="100"/>
        </p:scale>
        <p:origin x="-18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image" Target="../media/image39.emf"/><Relationship Id="rId2" Type="http://schemas.openxmlformats.org/officeDocument/2006/relationships/image" Target="../media/image4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Relationship Id="rId2" Type="http://schemas.openxmlformats.org/officeDocument/2006/relationships/image" Target="../media/image4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15F4C-1083-A74C-93AD-44142829172F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0248-10CD-BF4D-8FF3-DF266DEA5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9887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48F9F-F8BE-5B41-AE63-4D1371F89D39}" type="datetimeFigureOut">
              <a:rPr lang="en-US" smtClean="0"/>
              <a:t>2/10/15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26C60F-03B2-F142-8F08-000EA0701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0997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3ABE2-CFB4-5043-9F92-AD42C04F769F}" type="datetime1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82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97C16-7740-EE43-B917-9AA40C9F47BA}" type="datetime1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0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22137-7EAF-694E-BF2A-DB381DAD2565}" type="datetime1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514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A59CE-EA91-7B48-A898-61CAAD19384E}" type="datetime1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1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07175-A56B-A447-AC02-D45CA6B099D5}" type="datetime1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34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FAFA9-BA1F-A24B-BF5E-516BA5C2BB17}" type="datetime1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2FE84-D77D-2646-AC62-736D47ED12C8}" type="datetime1">
              <a:rPr lang="en-US" smtClean="0"/>
              <a:t>2/10/15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863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E8F3B-2499-E846-BB9B-BEC04486B0C3}" type="datetime1">
              <a:rPr lang="en-US" smtClean="0"/>
              <a:t>2/10/15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8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BDAA-D9BA-894E-AA26-0980BC55DC8E}" type="datetime1">
              <a:rPr lang="en-US" smtClean="0"/>
              <a:t>2/10/15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3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516A4-680F-ED4F-BE4F-4437A0FC12A0}" type="datetime1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E48D8-B612-D348-B711-5EA7A4141B07}" type="datetime1">
              <a:rPr lang="en-US" smtClean="0"/>
              <a:t>2/10/15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76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B0323-820D-FD4C-A3F5-D31948E6FE23}" type="datetime1">
              <a:rPr lang="en-US" smtClean="0"/>
              <a:t>2/10/15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71E68-07E7-C148-A7D6-04C0523DC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6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Schoolbook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800" kern="1200">
          <a:solidFill>
            <a:schemeClr val="tx1"/>
          </a:solidFill>
          <a:latin typeface="Century Schoolbook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Schoolbook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Century Schoolbook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Century Schoolbook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oleObject" Target="../embeddings/oleObject3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oleObject" Target="../embeddings/oleObject5.bin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oleObject" Target="../embeddings/oleObject6.bin"/><Relationship Id="rId5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oleObject" Target="../embeddings/oleObject7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oleObject" Target="../embeddings/oleObject8.bin"/><Relationship Id="rId5" Type="http://schemas.openxmlformats.org/officeDocument/2006/relationships/image" Target="../media/image22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23.emf"/><Relationship Id="rId8" Type="http://schemas.openxmlformats.org/officeDocument/2006/relationships/image" Target="../media/image2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oleObject" Target="../embeddings/oleObject11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0.emf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1.emf"/><Relationship Id="rId8" Type="http://schemas.openxmlformats.org/officeDocument/2006/relationships/oleObject" Target="../embeddings/oleObject14.bin"/><Relationship Id="rId9" Type="http://schemas.openxmlformats.org/officeDocument/2006/relationships/image" Target="../media/image32.emf"/><Relationship Id="rId10" Type="http://schemas.openxmlformats.org/officeDocument/2006/relationships/oleObject" Target="../embeddings/oleObject15.bin"/><Relationship Id="rId11" Type="http://schemas.openxmlformats.org/officeDocument/2006/relationships/image" Target="../media/image3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oleObject" Target="../embeddings/oleObject16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oleObject" Target="../embeddings/oleObject17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0.emf"/><Relationship Id="rId12" Type="http://schemas.openxmlformats.org/officeDocument/2006/relationships/oleObject" Target="../embeddings/oleObject24.bin"/><Relationship Id="rId13" Type="http://schemas.openxmlformats.org/officeDocument/2006/relationships/image" Target="../media/image41.emf"/><Relationship Id="rId14" Type="http://schemas.openxmlformats.org/officeDocument/2006/relationships/oleObject" Target="../embeddings/oleObject25.bin"/><Relationship Id="rId15" Type="http://schemas.openxmlformats.org/officeDocument/2006/relationships/image" Target="../media/image42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3.emf"/><Relationship Id="rId4" Type="http://schemas.openxmlformats.org/officeDocument/2006/relationships/oleObject" Target="../embeddings/oleObject18.bin"/><Relationship Id="rId5" Type="http://schemas.openxmlformats.org/officeDocument/2006/relationships/image" Target="../media/image39.emf"/><Relationship Id="rId6" Type="http://schemas.openxmlformats.org/officeDocument/2006/relationships/oleObject" Target="../embeddings/oleObject19.bin"/><Relationship Id="rId7" Type="http://schemas.openxmlformats.org/officeDocument/2006/relationships/oleObject" Target="../embeddings/oleObject20.bin"/><Relationship Id="rId8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0" Type="http://schemas.openxmlformats.org/officeDocument/2006/relationships/oleObject" Target="../embeddings/oleObject2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oleObject" Target="../embeddings/oleObject26.bin"/><Relationship Id="rId5" Type="http://schemas.openxmlformats.org/officeDocument/2006/relationships/image" Target="../media/image41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44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oleObject" Target="../embeddings/oleObject28.bin"/><Relationship Id="rId5" Type="http://schemas.openxmlformats.org/officeDocument/2006/relationships/image" Target="../media/image46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Op Amps and Signal Conditioning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E80 Spring 2015</a:t>
            </a:r>
          </a:p>
          <a:p>
            <a:r>
              <a:rPr lang="en-US" dirty="0" smtClean="0"/>
              <a:t>Erik Spjut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96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Non-Inverting</a:t>
            </a:r>
            <a:endParaRPr lang="en-US" dirty="0"/>
          </a:p>
        </p:txBody>
      </p:sp>
      <p:pic>
        <p:nvPicPr>
          <p:cNvPr id="5" name="Content Placeholder 4" descr="Non-inverting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03" b="-6146"/>
          <a:stretch/>
        </p:blipFill>
        <p:spPr>
          <a:xfrm>
            <a:off x="5811896" y="1682863"/>
            <a:ext cx="3652668" cy="22212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525" y="2355141"/>
            <a:ext cx="5202465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High impedance input, great for measuring voltages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Gains ≥1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Do you see the voltage divider?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Analyze circuit.</a:t>
            </a:r>
            <a:endParaRPr lang="en-US" dirty="0">
              <a:latin typeface="Century Schoolbook"/>
              <a:cs typeface="Century Schoolbook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819388"/>
              </p:ext>
            </p:extLst>
          </p:nvPr>
        </p:nvGraphicFramePr>
        <p:xfrm>
          <a:off x="614136" y="1473200"/>
          <a:ext cx="17780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Equation" r:id="rId4" imgW="1778000" imgH="812800" progId="Equation.DSMT4">
                  <p:embed/>
                </p:oleObj>
              </mc:Choice>
              <mc:Fallback>
                <p:oleObj name="Equation" r:id="rId4" imgW="17780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136" y="1473200"/>
                        <a:ext cx="17780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5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</a:t>
            </a:r>
            <a:endParaRPr lang="en-US" dirty="0"/>
          </a:p>
        </p:txBody>
      </p:sp>
      <p:pic>
        <p:nvPicPr>
          <p:cNvPr id="6" name="Content Placeholder 5" descr="Inverting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30" b="-6437"/>
          <a:stretch/>
        </p:blipFill>
        <p:spPr>
          <a:xfrm>
            <a:off x="5316331" y="1502661"/>
            <a:ext cx="4143238" cy="219936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362789"/>
              </p:ext>
            </p:extLst>
          </p:nvPr>
        </p:nvGraphicFramePr>
        <p:xfrm>
          <a:off x="840014" y="1389743"/>
          <a:ext cx="13843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Equation" r:id="rId4" imgW="1384300" imgH="762000" progId="Equation.DSMT4">
                  <p:embed/>
                </p:oleObj>
              </mc:Choice>
              <mc:Fallback>
                <p:oleObj name="Equation" r:id="rId4" imgW="1384300" imgH="762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014" y="1389743"/>
                        <a:ext cx="13843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3771" y="2489200"/>
            <a:ext cx="4586515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Input impedance is </a:t>
            </a:r>
            <a:r>
              <a:rPr lang="en-US" i="1" dirty="0" smtClean="0">
                <a:latin typeface="Century Schoolbook"/>
                <a:cs typeface="Century Schoolbook"/>
              </a:rPr>
              <a:t>R</a:t>
            </a:r>
            <a:r>
              <a:rPr lang="en-US" baseline="-25000" dirty="0" smtClean="0">
                <a:latin typeface="Century Schoolbook"/>
                <a:cs typeface="Century Schoolbook"/>
              </a:rPr>
              <a:t>1</a:t>
            </a:r>
            <a:r>
              <a:rPr lang="en-US" dirty="0" smtClean="0">
                <a:latin typeface="Century Schoolbook"/>
                <a:cs typeface="Century Schoolbook"/>
              </a:rPr>
              <a:t> (ideal model).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Flips sign (or phase) of input.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Full gain range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Analyze circuit.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31696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Inverting Summing Amp</a:t>
            </a:r>
            <a:endParaRPr lang="en-US" dirty="0"/>
          </a:p>
        </p:txBody>
      </p:sp>
      <p:pic>
        <p:nvPicPr>
          <p:cNvPr id="5" name="Content Placeholder 4" descr="Inverting-Summer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657" b="-8145"/>
          <a:stretch/>
        </p:blipFill>
        <p:spPr>
          <a:xfrm>
            <a:off x="5538516" y="1518851"/>
            <a:ext cx="4102210" cy="207492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842281"/>
              </p:ext>
            </p:extLst>
          </p:nvPr>
        </p:nvGraphicFramePr>
        <p:xfrm>
          <a:off x="1006928" y="1518851"/>
          <a:ext cx="31115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Equation" r:id="rId4" imgW="3111500" imgH="812800" progId="Equation.DSMT4">
                  <p:embed/>
                </p:oleObj>
              </mc:Choice>
              <mc:Fallback>
                <p:oleObj name="Equation" r:id="rId4" imgW="31115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6928" y="1518851"/>
                        <a:ext cx="31115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06928" y="2489201"/>
            <a:ext cx="4531588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How would you sum three signals?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How would you average three signals?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What is the input impedance?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Analyze circuit.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Non-inverting summer exists.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437801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Impedance Model</a:t>
            </a:r>
            <a:endParaRPr lang="en-US" dirty="0"/>
          </a:p>
        </p:txBody>
      </p:sp>
      <p:pic>
        <p:nvPicPr>
          <p:cNvPr id="5" name="Content Placeholder 4" descr="GeneralZ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1" b="-189"/>
          <a:stretch/>
        </p:blipFill>
        <p:spPr>
          <a:xfrm>
            <a:off x="5500993" y="1534551"/>
            <a:ext cx="4397752" cy="22464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797755"/>
              </p:ext>
            </p:extLst>
          </p:nvPr>
        </p:nvGraphicFramePr>
        <p:xfrm>
          <a:off x="1136650" y="1351643"/>
          <a:ext cx="1371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4" imgW="1371600" imgH="736600" progId="Equation.DSMT4">
                  <p:embed/>
                </p:oleObj>
              </mc:Choice>
              <mc:Fallback>
                <p:oleObj name="Equation" r:id="rId4" imgW="13716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6650" y="1351643"/>
                        <a:ext cx="13716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1314" y="2394857"/>
            <a:ext cx="4347029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Analyze circuit.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Do you see the voltage divider?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What is the input impedance?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02208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Integrator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661" y="1697238"/>
            <a:ext cx="3919711" cy="20372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3358655"/>
              </p:ext>
            </p:extLst>
          </p:nvPr>
        </p:nvGraphicFramePr>
        <p:xfrm>
          <a:off x="686707" y="1192213"/>
          <a:ext cx="4318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8" name="Equation" r:id="rId4" imgW="4318000" imgH="952500" progId="Equation.DSMT4">
                  <p:embed/>
                </p:oleObj>
              </mc:Choice>
              <mc:Fallback>
                <p:oleObj name="Equation" r:id="rId4" imgW="4318000" imgH="952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6707" y="1192213"/>
                        <a:ext cx="4318000" cy="952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300514"/>
            <a:ext cx="491308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What is the time-domain version?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How do you set initial condition?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How do you reset?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596778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Differentiator</a:t>
            </a:r>
            <a:endParaRPr lang="en-US" dirty="0"/>
          </a:p>
        </p:txBody>
      </p:sp>
      <p:pic>
        <p:nvPicPr>
          <p:cNvPr id="5" name="Content Placeholder 4" descr="Differentiator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9" b="-782"/>
          <a:stretch/>
        </p:blipFill>
        <p:spPr>
          <a:xfrm>
            <a:off x="5258992" y="1325388"/>
            <a:ext cx="4530894" cy="228041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6124677"/>
              </p:ext>
            </p:extLst>
          </p:nvPr>
        </p:nvGraphicFramePr>
        <p:xfrm>
          <a:off x="623888" y="1185863"/>
          <a:ext cx="4445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1" name="Equation" r:id="rId4" imgW="4445000" imgH="965200" progId="Equation.DSMT4">
                  <p:embed/>
                </p:oleObj>
              </mc:Choice>
              <mc:Fallback>
                <p:oleObj name="Equation" r:id="rId4" imgW="4445000" imgH="965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3888" y="1185863"/>
                        <a:ext cx="4445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9530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– LP, HP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16</a:t>
            </a:fld>
            <a:endParaRPr lang="en-US"/>
          </a:p>
        </p:txBody>
      </p:sp>
      <p:pic>
        <p:nvPicPr>
          <p:cNvPr id="7" name="Content Placeholder 6" descr="1stOrderLowpass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99" b="-62"/>
          <a:stretch/>
        </p:blipFill>
        <p:spPr>
          <a:xfrm>
            <a:off x="280676" y="1869989"/>
            <a:ext cx="2743200" cy="2340919"/>
          </a:xfr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6250688"/>
              </p:ext>
            </p:extLst>
          </p:nvPr>
        </p:nvGraphicFramePr>
        <p:xfrm>
          <a:off x="229876" y="1133389"/>
          <a:ext cx="2794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name="Equation" r:id="rId4" imgW="2794000" imgH="736600" progId="Equation.DSMT4">
                  <p:embed/>
                </p:oleObj>
              </mc:Choice>
              <mc:Fallback>
                <p:oleObj name="Equation" r:id="rId4" imgW="27940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9876" y="1133389"/>
                        <a:ext cx="27940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934301"/>
              </p:ext>
            </p:extLst>
          </p:nvPr>
        </p:nvGraphicFramePr>
        <p:xfrm>
          <a:off x="5549362" y="1133475"/>
          <a:ext cx="2806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8" name="Equation" r:id="rId6" imgW="2806700" imgH="736600" progId="Equation.DSMT4">
                  <p:embed/>
                </p:oleObj>
              </mc:Choice>
              <mc:Fallback>
                <p:oleObj name="Equation" r:id="rId6" imgW="28067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49362" y="1133475"/>
                        <a:ext cx="2806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1stOrderHighpass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362" y="2385786"/>
            <a:ext cx="2955472" cy="171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3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Filters – BP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224424"/>
              </p:ext>
            </p:extLst>
          </p:nvPr>
        </p:nvGraphicFramePr>
        <p:xfrm>
          <a:off x="2298927" y="1245960"/>
          <a:ext cx="340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9" name="Equation" r:id="rId3" imgW="3403600" imgH="787400" progId="Equation.DSMT4">
                  <p:embed/>
                </p:oleObj>
              </mc:Choice>
              <mc:Fallback>
                <p:oleObj name="Equation" r:id="rId3" imgW="34036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8927" y="1245960"/>
                        <a:ext cx="34036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 descr="Bandpass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177" y="2369004"/>
            <a:ext cx="2940957" cy="21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0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Step Up – </a:t>
            </a:r>
            <a:r>
              <a:rPr lang="en-US" dirty="0" err="1" smtClean="0"/>
              <a:t>Sallen</a:t>
            </a:r>
            <a:r>
              <a:rPr lang="en-US" dirty="0" smtClean="0"/>
              <a:t> &amp; Key</a:t>
            </a:r>
            <a:endParaRPr lang="en-US" dirty="0"/>
          </a:p>
        </p:txBody>
      </p:sp>
      <p:pic>
        <p:nvPicPr>
          <p:cNvPr id="5" name="Content Placeholder 4" descr="Sallen-Key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784" b="-3473"/>
          <a:stretch/>
        </p:blipFill>
        <p:spPr>
          <a:xfrm>
            <a:off x="4738768" y="1529443"/>
            <a:ext cx="4278722" cy="218561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78899"/>
              </p:ext>
            </p:extLst>
          </p:nvPr>
        </p:nvGraphicFramePr>
        <p:xfrm>
          <a:off x="552450" y="1529443"/>
          <a:ext cx="3225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Equation" r:id="rId4" imgW="3225800" imgH="787400" progId="Equation.DSMT4">
                  <p:embed/>
                </p:oleObj>
              </mc:Choice>
              <mc:Fallback>
                <p:oleObj name="Equation" r:id="rId4" imgW="3225800" imgH="787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529443"/>
                        <a:ext cx="32258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010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Amplifier</a:t>
            </a:r>
            <a:endParaRPr lang="en-US" dirty="0"/>
          </a:p>
        </p:txBody>
      </p:sp>
      <p:pic>
        <p:nvPicPr>
          <p:cNvPr id="5" name="Content Placeholder 4" descr="Difference-Amp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106" b="-1983"/>
          <a:stretch/>
        </p:blipFill>
        <p:spPr>
          <a:xfrm>
            <a:off x="5382054" y="1488914"/>
            <a:ext cx="4079103" cy="226616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736491"/>
              </p:ext>
            </p:extLst>
          </p:nvPr>
        </p:nvGraphicFramePr>
        <p:xfrm>
          <a:off x="457200" y="1671423"/>
          <a:ext cx="3886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4" imgW="3886200" imgH="774700" progId="Equation.DSMT4">
                  <p:embed/>
                </p:oleObj>
              </mc:Choice>
              <mc:Fallback>
                <p:oleObj name="Equation" r:id="rId4" imgW="38862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671423"/>
                        <a:ext cx="3886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281038"/>
              </p:ext>
            </p:extLst>
          </p:nvPr>
        </p:nvGraphicFramePr>
        <p:xfrm>
          <a:off x="841829" y="2895600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6" imgW="762000" imgH="381000" progId="Equation.DSMT4">
                  <p:embed/>
                </p:oleObj>
              </mc:Choice>
              <mc:Fallback>
                <p:oleObj name="Equation" r:id="rId6" imgW="7620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41829" y="2895600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715826"/>
              </p:ext>
            </p:extLst>
          </p:nvPr>
        </p:nvGraphicFramePr>
        <p:xfrm>
          <a:off x="2113814" y="2908300"/>
          <a:ext cx="787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8" imgW="787400" imgH="368300" progId="Equation.DSMT4">
                  <p:embed/>
                </p:oleObj>
              </mc:Choice>
              <mc:Fallback>
                <p:oleObj name="Equation" r:id="rId8" imgW="787400" imgH="368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13814" y="2908300"/>
                        <a:ext cx="787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016410"/>
              </p:ext>
            </p:extLst>
          </p:nvPr>
        </p:nvGraphicFramePr>
        <p:xfrm>
          <a:off x="3500491" y="2730500"/>
          <a:ext cx="17907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7" name="Equation" r:id="rId10" imgW="1790700" imgH="736600" progId="Equation.DSMT4">
                  <p:embed/>
                </p:oleObj>
              </mc:Choice>
              <mc:Fallback>
                <p:oleObj name="Equation" r:id="rId10" imgW="1790700" imgH="736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00491" y="2730500"/>
                        <a:ext cx="17907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7200" y="2888743"/>
            <a:ext cx="4659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If               and              then 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291628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wire diagram</a:t>
            </a:r>
            <a:endParaRPr lang="en-US" dirty="0"/>
          </a:p>
        </p:txBody>
      </p:sp>
      <p:pic>
        <p:nvPicPr>
          <p:cNvPr id="5" name="Content Placeholder 4" descr="5WireAmp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36" b="-4750"/>
          <a:stretch/>
        </p:blipFill>
        <p:spPr>
          <a:xfrm>
            <a:off x="3032776" y="1393400"/>
            <a:ext cx="2743200" cy="264297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08159" y="2225617"/>
            <a:ext cx="2330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Non-inverting input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2495" y="2752460"/>
            <a:ext cx="1830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entury Schoolbook"/>
                <a:cs typeface="Century Schoolbook"/>
              </a:rPr>
              <a:t>I</a:t>
            </a:r>
            <a:r>
              <a:rPr lang="en-US" dirty="0" smtClean="0">
                <a:latin typeface="Century Schoolbook"/>
                <a:cs typeface="Century Schoolbook"/>
              </a:rPr>
              <a:t>nverting input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93113" y="2470977"/>
            <a:ext cx="958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Output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7469" y="1863323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Positive supply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7469" y="2937126"/>
            <a:ext cx="1916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Negative supply</a:t>
            </a:r>
            <a:endParaRPr lang="en-US" dirty="0">
              <a:latin typeface="Century Schoolbook"/>
              <a:cs typeface="Century Schoolboo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792" y="3593393"/>
            <a:ext cx="39246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entury Schoolbook"/>
                <a:cs typeface="Century Schoolbook"/>
              </a:rPr>
              <a:t>Inverting and non-inverting inputs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are often flipped in the schematic.</a:t>
            </a:r>
          </a:p>
          <a:p>
            <a:r>
              <a:rPr lang="en-US" dirty="0" smtClean="0">
                <a:latin typeface="Century Schoolbook"/>
                <a:cs typeface="Century Schoolbook"/>
              </a:rPr>
              <a:t>Be sure you check.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339430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Instrumentation Amplifier</a:t>
            </a:r>
            <a:endParaRPr lang="en-US" dirty="0"/>
          </a:p>
        </p:txBody>
      </p:sp>
      <p:pic>
        <p:nvPicPr>
          <p:cNvPr id="5" name="Content Placeholder 4" descr="Instrumentation-Amp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0" b="-719"/>
          <a:stretch/>
        </p:blipFill>
        <p:spPr>
          <a:xfrm>
            <a:off x="5324389" y="1524000"/>
            <a:ext cx="3287806" cy="22379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15046"/>
              </p:ext>
            </p:extLst>
          </p:nvPr>
        </p:nvGraphicFramePr>
        <p:xfrm>
          <a:off x="781050" y="1524000"/>
          <a:ext cx="39624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Equation" r:id="rId4" imgW="3962400" imgH="812800" progId="Equation.DSMT4">
                  <p:embed/>
                </p:oleObj>
              </mc:Choice>
              <mc:Fallback>
                <p:oleObj name="Equation" r:id="rId4" imgW="3962400" imgH="812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1050" y="1524000"/>
                        <a:ext cx="3962400" cy="81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6455" y="2622378"/>
            <a:ext cx="4758895" cy="1158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Set gain with </a:t>
            </a:r>
            <a:r>
              <a:rPr lang="en-US" i="1" dirty="0" err="1" smtClean="0">
                <a:latin typeface="Century Schoolbook"/>
                <a:cs typeface="Century Schoolbook"/>
              </a:rPr>
              <a:t>R</a:t>
            </a:r>
            <a:r>
              <a:rPr lang="en-US" i="1" baseline="-25000" dirty="0" err="1" smtClean="0">
                <a:latin typeface="Century Schoolbook"/>
                <a:cs typeface="Century Schoolbook"/>
              </a:rPr>
              <a:t>gain</a:t>
            </a:r>
            <a:r>
              <a:rPr lang="en-US" dirty="0">
                <a:latin typeface="Century Schoolbook"/>
                <a:cs typeface="Century Schoolbook"/>
              </a:rPr>
              <a:t>.</a:t>
            </a:r>
            <a:endParaRPr lang="en-US" baseline="-25000" dirty="0" smtClean="0">
              <a:latin typeface="Century Schoolbook"/>
              <a:cs typeface="Century Schoolbook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i="1" dirty="0" err="1" smtClean="0">
                <a:latin typeface="Century Schoolbook"/>
                <a:cs typeface="Century Schoolbook"/>
              </a:rPr>
              <a:t>V</a:t>
            </a:r>
            <a:r>
              <a:rPr lang="en-US" i="1" baseline="-25000" dirty="0" err="1" smtClean="0">
                <a:latin typeface="Century Schoolbook"/>
                <a:cs typeface="Century Schoolbook"/>
              </a:rPr>
              <a:t>ref</a:t>
            </a:r>
            <a:r>
              <a:rPr lang="en-US" dirty="0" smtClean="0">
                <a:latin typeface="Century Schoolbook"/>
                <a:cs typeface="Century Schoolbook"/>
              </a:rPr>
              <a:t> must be a low-impedance source.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Never make one. Use a commercial one.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398196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Transimpedance</a:t>
            </a:r>
            <a:r>
              <a:rPr lang="en-US" dirty="0" smtClean="0"/>
              <a:t> 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Transimpedan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871" y="2684463"/>
            <a:ext cx="4279900" cy="20828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480405"/>
              </p:ext>
            </p:extLst>
          </p:nvPr>
        </p:nvGraphicFramePr>
        <p:xfrm>
          <a:off x="1239157" y="1436007"/>
          <a:ext cx="927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4" imgW="927100" imgH="393700" progId="Equation.DSMT4">
                  <p:embed/>
                </p:oleObj>
              </mc:Choice>
              <mc:Fallback>
                <p:oleObj name="Equation" r:id="rId4" imgW="9271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39157" y="1436007"/>
                        <a:ext cx="927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98686" y="1436006"/>
            <a:ext cx="4920343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If </a:t>
            </a:r>
            <a:r>
              <a:rPr lang="en-US" i="1" dirty="0" err="1" smtClean="0">
                <a:latin typeface="Century Schoolbook"/>
                <a:cs typeface="Century Schoolbook"/>
              </a:rPr>
              <a:t>V</a:t>
            </a:r>
            <a:r>
              <a:rPr lang="en-US" i="1" baseline="-25000" dirty="0" err="1" smtClean="0">
                <a:latin typeface="Century Schoolbook"/>
                <a:cs typeface="Century Schoolbook"/>
              </a:rPr>
              <a:t>out</a:t>
            </a:r>
            <a:r>
              <a:rPr lang="en-US" dirty="0" smtClean="0">
                <a:latin typeface="Century Schoolbook"/>
                <a:cs typeface="Century Schoolbook"/>
              </a:rPr>
              <a:t> has the wrong sign, flip the diode.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The far side of the photodiode can be tied to </a:t>
            </a:r>
            <a:r>
              <a:rPr lang="en-US" i="1" dirty="0" err="1" smtClean="0">
                <a:latin typeface="Century Schoolbook"/>
                <a:cs typeface="Century Schoolbook"/>
              </a:rPr>
              <a:t>V</a:t>
            </a:r>
            <a:r>
              <a:rPr lang="en-US" i="1" baseline="-25000" dirty="0" err="1" smtClean="0">
                <a:latin typeface="Century Schoolbook"/>
                <a:cs typeface="Century Schoolbook"/>
              </a:rPr>
              <a:t>bias</a:t>
            </a:r>
            <a:r>
              <a:rPr lang="en-US" dirty="0" smtClean="0">
                <a:latin typeface="Century Schoolbook"/>
                <a:cs typeface="Century Schoolbook"/>
              </a:rPr>
              <a:t> instead of ground.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40320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Amp</a:t>
            </a:r>
            <a:endParaRPr lang="en-US" dirty="0"/>
          </a:p>
        </p:txBody>
      </p:sp>
      <p:pic>
        <p:nvPicPr>
          <p:cNvPr id="5" name="Content Placeholder 4" descr="Logarithmic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368" b="-5912"/>
          <a:stretch/>
        </p:blipFill>
        <p:spPr>
          <a:xfrm>
            <a:off x="4429375" y="1705357"/>
            <a:ext cx="4349249" cy="23509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955508"/>
              </p:ext>
            </p:extLst>
          </p:nvPr>
        </p:nvGraphicFramePr>
        <p:xfrm>
          <a:off x="6553200" y="42291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4" imgW="165100" imgH="279400" progId="Equation.DSMT4">
                  <p:embed/>
                </p:oleObj>
              </mc:Choice>
              <mc:Fallback>
                <p:oleObj name="Equation" r:id="rId4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42291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774055"/>
              </p:ext>
            </p:extLst>
          </p:nvPr>
        </p:nvGraphicFramePr>
        <p:xfrm>
          <a:off x="6553200" y="42291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6" imgW="165100" imgH="279400" progId="Equation.DSMT4">
                  <p:embed/>
                </p:oleObj>
              </mc:Choice>
              <mc:Fallback>
                <p:oleObj name="Equation" r:id="rId6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42291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782305"/>
              </p:ext>
            </p:extLst>
          </p:nvPr>
        </p:nvGraphicFramePr>
        <p:xfrm>
          <a:off x="6553200" y="42291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7" imgW="165100" imgH="279400" progId="Equation.DSMT4">
                  <p:embed/>
                </p:oleObj>
              </mc:Choice>
              <mc:Fallback>
                <p:oleObj name="Equation" r:id="rId7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42291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184029"/>
              </p:ext>
            </p:extLst>
          </p:nvPr>
        </p:nvGraphicFramePr>
        <p:xfrm>
          <a:off x="6553200" y="42291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8" imgW="165100" imgH="279400" progId="Equation.DSMT4">
                  <p:embed/>
                </p:oleObj>
              </mc:Choice>
              <mc:Fallback>
                <p:oleObj name="Equation" r:id="rId8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42291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206327"/>
              </p:ext>
            </p:extLst>
          </p:nvPr>
        </p:nvGraphicFramePr>
        <p:xfrm>
          <a:off x="6553200" y="42291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9" imgW="165100" imgH="279400" progId="Equation.DSMT4">
                  <p:embed/>
                </p:oleObj>
              </mc:Choice>
              <mc:Fallback>
                <p:oleObj name="Equation" r:id="rId9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3200" y="42291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944783"/>
              </p:ext>
            </p:extLst>
          </p:nvPr>
        </p:nvGraphicFramePr>
        <p:xfrm>
          <a:off x="6604000" y="39878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10" imgW="165100" imgH="279400" progId="Equation.DSMT4">
                  <p:embed/>
                </p:oleObj>
              </mc:Choice>
              <mc:Fallback>
                <p:oleObj name="Equation" r:id="rId10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604000" y="39878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08686"/>
              </p:ext>
            </p:extLst>
          </p:nvPr>
        </p:nvGraphicFramePr>
        <p:xfrm>
          <a:off x="6591300" y="39878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12" imgW="165100" imgH="279400" progId="Equation.DSMT4">
                  <p:embed/>
                </p:oleObj>
              </mc:Choice>
              <mc:Fallback>
                <p:oleObj name="Equation" r:id="rId12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591300" y="39878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546414"/>
              </p:ext>
            </p:extLst>
          </p:nvPr>
        </p:nvGraphicFramePr>
        <p:xfrm>
          <a:off x="746606" y="1322340"/>
          <a:ext cx="19558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" name="Equation" r:id="rId14" imgW="1955800" imgH="774700" progId="Equation.DSMT4">
                  <p:embed/>
                </p:oleObj>
              </mc:Choice>
              <mc:Fallback>
                <p:oleObj name="Equation" r:id="rId14" imgW="19558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46606" y="1322340"/>
                        <a:ext cx="19558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46606" y="2221184"/>
            <a:ext cx="3540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Schoolbook"/>
                <a:cs typeface="Century Schoolbook"/>
              </a:rPr>
              <a:t>V</a:t>
            </a:r>
            <a:r>
              <a:rPr lang="en-US" i="1" baseline="-25000" dirty="0" smtClean="0">
                <a:latin typeface="Century Schoolbook"/>
                <a:cs typeface="Century Schoolbook"/>
              </a:rPr>
              <a:t>T</a:t>
            </a:r>
            <a:r>
              <a:rPr lang="en-US" dirty="0" smtClean="0">
                <a:latin typeface="Century Schoolbook"/>
                <a:cs typeface="Century Schoolbook"/>
              </a:rPr>
              <a:t> and </a:t>
            </a:r>
            <a:r>
              <a:rPr lang="en-US" i="1" dirty="0" smtClean="0">
                <a:latin typeface="Century Schoolbook"/>
                <a:cs typeface="Century Schoolbook"/>
              </a:rPr>
              <a:t>i</a:t>
            </a:r>
            <a:r>
              <a:rPr lang="en-US" i="1" baseline="-25000" dirty="0" smtClean="0">
                <a:latin typeface="Century Schoolbook"/>
                <a:cs typeface="Century Schoolbook"/>
              </a:rPr>
              <a:t>s</a:t>
            </a:r>
            <a:r>
              <a:rPr lang="en-US" dirty="0" smtClean="0">
                <a:latin typeface="Century Schoolbook"/>
                <a:cs typeface="Century Schoolbook"/>
              </a:rPr>
              <a:t> are diode properties.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Thermal voltage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Saturation current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356935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Amp</a:t>
            </a:r>
            <a:endParaRPr lang="en-US" dirty="0"/>
          </a:p>
        </p:txBody>
      </p:sp>
      <p:pic>
        <p:nvPicPr>
          <p:cNvPr id="5" name="Content Placeholder 4" descr="Exponentia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29" b="-3352"/>
          <a:stretch/>
        </p:blipFill>
        <p:spPr>
          <a:xfrm>
            <a:off x="4923621" y="1722256"/>
            <a:ext cx="4166834" cy="21493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877099"/>
              </p:ext>
            </p:extLst>
          </p:nvPr>
        </p:nvGraphicFramePr>
        <p:xfrm>
          <a:off x="6591300" y="39878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7" name="Equation" r:id="rId4" imgW="165100" imgH="279400" progId="Equation.DSMT4">
                  <p:embed/>
                </p:oleObj>
              </mc:Choice>
              <mc:Fallback>
                <p:oleObj name="Equation" r:id="rId4" imgW="165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91300" y="39878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183279"/>
              </p:ext>
            </p:extLst>
          </p:nvPr>
        </p:nvGraphicFramePr>
        <p:xfrm>
          <a:off x="1016962" y="1500332"/>
          <a:ext cx="2108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6" imgW="2108200" imgH="774700" progId="Equation.DSMT4">
                  <p:embed/>
                </p:oleObj>
              </mc:Choice>
              <mc:Fallback>
                <p:oleObj name="Equation" r:id="rId6" imgW="2108200" imgH="774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16962" y="1500332"/>
                        <a:ext cx="21082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6606" y="2682849"/>
            <a:ext cx="3540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entury Schoolbook"/>
                <a:cs typeface="Century Schoolbook"/>
              </a:rPr>
              <a:t>V</a:t>
            </a:r>
            <a:r>
              <a:rPr lang="en-US" i="1" baseline="-25000" dirty="0" smtClean="0">
                <a:latin typeface="Century Schoolbook"/>
                <a:cs typeface="Century Schoolbook"/>
              </a:rPr>
              <a:t>T</a:t>
            </a:r>
            <a:r>
              <a:rPr lang="en-US" dirty="0" smtClean="0">
                <a:latin typeface="Century Schoolbook"/>
                <a:cs typeface="Century Schoolbook"/>
              </a:rPr>
              <a:t> and </a:t>
            </a:r>
            <a:r>
              <a:rPr lang="en-US" i="1" dirty="0" smtClean="0">
                <a:latin typeface="Century Schoolbook"/>
                <a:cs typeface="Century Schoolbook"/>
              </a:rPr>
              <a:t>i</a:t>
            </a:r>
            <a:r>
              <a:rPr lang="en-US" i="1" baseline="-25000" dirty="0" smtClean="0">
                <a:latin typeface="Century Schoolbook"/>
                <a:cs typeface="Century Schoolbook"/>
              </a:rPr>
              <a:t>s</a:t>
            </a:r>
            <a:r>
              <a:rPr lang="en-US" dirty="0" smtClean="0">
                <a:latin typeface="Century Schoolbook"/>
                <a:cs typeface="Century Schoolbook"/>
              </a:rPr>
              <a:t> are diode properties.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Thermal voltage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Saturation current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700291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Does It Do?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-1611" b="-2004"/>
          <a:stretch/>
        </p:blipFill>
        <p:spPr>
          <a:xfrm>
            <a:off x="5126813" y="1364765"/>
            <a:ext cx="3620823" cy="292674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7328" y="1825650"/>
            <a:ext cx="494598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What does the first voltage divider do?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Can you find the unity gain buffer?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Where is the instrumentation </a:t>
            </a:r>
            <a:r>
              <a:rPr lang="en-US" dirty="0">
                <a:latin typeface="Century Schoolbook"/>
                <a:cs typeface="Century Schoolbook"/>
              </a:rPr>
              <a:t>a</a:t>
            </a:r>
            <a:r>
              <a:rPr lang="en-US" dirty="0" smtClean="0">
                <a:latin typeface="Century Schoolbook"/>
                <a:cs typeface="Century Schoolbook"/>
              </a:rPr>
              <a:t>mp?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Can you find the modified difference amp?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What are </a:t>
            </a:r>
            <a:r>
              <a:rPr lang="en-US" i="1" dirty="0" smtClean="0">
                <a:latin typeface="Century Schoolbook"/>
                <a:cs typeface="Century Schoolbook"/>
              </a:rPr>
              <a:t>G</a:t>
            </a:r>
            <a:r>
              <a:rPr lang="en-US" dirty="0" smtClean="0">
                <a:latin typeface="Century Schoolbook"/>
                <a:cs typeface="Century Schoolbook"/>
              </a:rPr>
              <a:t> and </a:t>
            </a:r>
            <a:r>
              <a:rPr lang="en-US" i="1" dirty="0" smtClean="0">
                <a:latin typeface="Century Schoolbook"/>
                <a:cs typeface="Century Schoolbook"/>
              </a:rPr>
              <a:t>K</a:t>
            </a:r>
            <a:r>
              <a:rPr lang="en-US" dirty="0" smtClean="0">
                <a:latin typeface="Century Schoolbook"/>
                <a:cs typeface="Century Schoolbook"/>
              </a:rPr>
              <a:t>?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Don’t use a circuit you don’t understand.</a:t>
            </a:r>
            <a:endParaRPr lang="en-US" dirty="0">
              <a:latin typeface="Century Schoolbook"/>
              <a:cs typeface="Century Schoolbook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409754"/>
              </p:ext>
            </p:extLst>
          </p:nvPr>
        </p:nvGraphicFramePr>
        <p:xfrm>
          <a:off x="5571380" y="4369127"/>
          <a:ext cx="2082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Equation" r:id="rId4" imgW="2082800" imgH="381000" progId="Equation.DSMT4">
                  <p:embed/>
                </p:oleObj>
              </mc:Choice>
              <mc:Fallback>
                <p:oleObj name="Equation" r:id="rId4" imgW="20828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1380" y="4369127"/>
                        <a:ext cx="2082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 flipV="1">
            <a:off x="6262960" y="3857625"/>
            <a:ext cx="212972" cy="511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262960" y="3321186"/>
            <a:ext cx="662580" cy="10479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5417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1758"/>
            <a:ext cx="8229600" cy="423286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LabVIEW File </a:t>
            </a:r>
            <a:r>
              <a:rPr lang="en-US" dirty="0"/>
              <a:t>Naming </a:t>
            </a:r>
            <a:r>
              <a:rPr lang="en-US" dirty="0" smtClean="0"/>
              <a:t>Convention: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Your file name should be (Last Name)_(First Initial)_A(Assignment Number)_S(Section Number).(vi or </a:t>
            </a:r>
            <a:r>
              <a:rPr lang="en-US" dirty="0" err="1"/>
              <a:t>llb</a:t>
            </a:r>
            <a:r>
              <a:rPr lang="en-US" dirty="0"/>
              <a:t>). For example, if I were Greg Lake in Section 4 and I was turning in Assignment 3, my file would be named Lake_G_A3_S4.llb. </a:t>
            </a:r>
            <a:r>
              <a:rPr lang="en-US" b="1" dirty="0"/>
              <a:t>If your file does not have the correct naming convention, it will not be graded</a:t>
            </a:r>
            <a:r>
              <a:rPr lang="en-US" b="1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Professors have asked that you submit lab reports as PDF files. There are too many Mac/Win formatting battles to submit Word files.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5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Op Amp Internals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6454" y="4740163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"</a:t>
            </a:r>
            <a:r>
              <a:rPr lang="en-US" sz="900" dirty="0" err="1" smtClean="0"/>
              <a:t>OpAmpTransistorLevel</a:t>
            </a:r>
            <a:r>
              <a:rPr lang="en-US" sz="900" dirty="0" smtClean="0"/>
              <a:t> Colored Labeled" by Daniel Braun - redrawn </a:t>
            </a:r>
            <a:r>
              <a:rPr lang="en-US" sz="900" dirty="0" err="1" smtClean="0"/>
              <a:t>png</a:t>
            </a:r>
            <a:r>
              <a:rPr lang="en-US" sz="900" dirty="0" smtClean="0"/>
              <a:t> file (from </a:t>
            </a:r>
            <a:r>
              <a:rPr lang="en-US" sz="900" dirty="0" err="1" smtClean="0"/>
              <a:t>User:Omegatron</a:t>
            </a:r>
            <a:r>
              <a:rPr lang="en-US" sz="900" dirty="0" smtClean="0"/>
              <a:t>), datasheet. Licensed under CC BY 2.5 via Wikimedia Commons - http://</a:t>
            </a:r>
            <a:r>
              <a:rPr lang="en-US" sz="900" dirty="0" err="1" smtClean="0"/>
              <a:t>commons.wikimedia.org</a:t>
            </a:r>
            <a:r>
              <a:rPr lang="en-US" sz="900" dirty="0" smtClean="0"/>
              <a:t>/wiki/</a:t>
            </a:r>
            <a:r>
              <a:rPr lang="en-US" sz="900" dirty="0" err="1" smtClean="0"/>
              <a:t>File:OpAmpTransistorLevel_Colored_Labeled.svg#mediaviewer</a:t>
            </a:r>
            <a:r>
              <a:rPr lang="en-US" sz="900" dirty="0" smtClean="0"/>
              <a:t>/</a:t>
            </a:r>
            <a:r>
              <a:rPr lang="en-US" sz="900" dirty="0" err="1" smtClean="0"/>
              <a:t>File:OpAmpTransistorLevel_Colored_Labeled.svg</a:t>
            </a:r>
            <a:endParaRPr lang="en-US" sz="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795" y="1063229"/>
            <a:ext cx="4925384" cy="36537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2617" y="23230"/>
            <a:ext cx="1654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the curious.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Not needed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E80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03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Simulink Op Amp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Rate limited integrator followed by a range limit block.</a:t>
            </a:r>
          </a:p>
          <a:p>
            <a:r>
              <a:rPr lang="en-US" dirty="0" smtClean="0"/>
              <a:t>Ask Prof. Spjut if you ever need it.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02617" y="23230"/>
            <a:ext cx="1654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the curious.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Not needed</a:t>
            </a:r>
          </a:p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E80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653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 Real </a:t>
            </a:r>
            <a:r>
              <a:rPr lang="en-US" sz="4000" dirty="0" smtClean="0"/>
              <a:t>Op</a:t>
            </a:r>
            <a:r>
              <a:rPr lang="en-US" dirty="0" smtClean="0"/>
              <a:t> Amp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44482" y="9272"/>
            <a:ext cx="1654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the curious.</a:t>
            </a:r>
          </a:p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Not needed</a:t>
            </a:r>
          </a:p>
          <a:p>
            <a:pPr algn="r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for E80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7" name="Picture 6" descr="RealOpAm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02" y="591661"/>
            <a:ext cx="3377233" cy="4370537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783086"/>
              </p:ext>
            </p:extLst>
          </p:nvPr>
        </p:nvGraphicFramePr>
        <p:xfrm>
          <a:off x="5949155" y="4127500"/>
          <a:ext cx="1701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5" name="Equation" r:id="rId4" imgW="1701800" imgH="431800" progId="Equation.DSMT4">
                  <p:embed/>
                </p:oleObj>
              </mc:Choice>
              <mc:Fallback>
                <p:oleObj name="Equation" r:id="rId4" imgW="17018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49155" y="4127500"/>
                        <a:ext cx="17018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7364" y="1483095"/>
            <a:ext cx="47630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The internally generated voltage is the gain times the difference of the input voltages.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The input impedance is very large.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The output impedance is very small.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The ideal op amp is derived by assuming the gain approaches ∞, the output impedance approaches 0, and the input impedance approaches ∞.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252412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TL081 Datasheet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675" y="1063229"/>
            <a:ext cx="3568700" cy="353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2204" y="1695273"/>
            <a:ext cx="6061796" cy="2824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204" y="1016077"/>
            <a:ext cx="6061796" cy="6568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7071" y="2046537"/>
            <a:ext cx="2791369" cy="2996142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90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Ideal Op Amp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Input impedance: </a:t>
            </a:r>
            <a:r>
              <a:rPr lang="en-US" dirty="0" smtClean="0">
                <a:cs typeface="Century Schoolbook"/>
              </a:rPr>
              <a:t>∞</a:t>
            </a:r>
            <a:r>
              <a:rPr lang="en-US" dirty="0" err="1" smtClean="0">
                <a:ea typeface="Lucida Grande"/>
                <a:cs typeface="Century Schoolbook"/>
              </a:rPr>
              <a:t>Ω</a:t>
            </a:r>
            <a:endParaRPr lang="en-US" dirty="0" smtClean="0">
              <a:ea typeface="Lucida Grande"/>
              <a:cs typeface="Century Schoolbook"/>
            </a:endParaRPr>
          </a:p>
          <a:p>
            <a:r>
              <a:rPr lang="en-US" dirty="0" smtClean="0">
                <a:ea typeface="Lucida Grande"/>
                <a:cs typeface="Century Schoolbook"/>
              </a:rPr>
              <a:t>Output impedance: 0Ω</a:t>
            </a:r>
          </a:p>
          <a:p>
            <a:r>
              <a:rPr lang="en-US" dirty="0" smtClean="0">
                <a:ea typeface="Lucida Grande"/>
                <a:cs typeface="Century Schoolbook"/>
              </a:rPr>
              <a:t>With negative feedback, gain so high that </a:t>
            </a:r>
            <a:r>
              <a:rPr lang="en-US" i="1" dirty="0" smtClean="0">
                <a:ea typeface="Lucida Grande"/>
                <a:cs typeface="Century Schoolbook"/>
              </a:rPr>
              <a:t>V</a:t>
            </a:r>
            <a:r>
              <a:rPr lang="en-US" baseline="-25000" dirty="0" smtClean="0">
                <a:ea typeface="Lucida Grande"/>
                <a:cs typeface="Century Schoolbook"/>
              </a:rPr>
              <a:t>+</a:t>
            </a:r>
            <a:r>
              <a:rPr lang="en-US" dirty="0" smtClean="0">
                <a:ea typeface="Lucida Grande"/>
                <a:cs typeface="Century Schoolbook"/>
              </a:rPr>
              <a:t> = </a:t>
            </a:r>
            <a:r>
              <a:rPr lang="en-US" i="1" dirty="0" smtClean="0">
                <a:ea typeface="Lucida Grande"/>
                <a:cs typeface="Century Schoolbook"/>
              </a:rPr>
              <a:t>V</a:t>
            </a:r>
            <a:r>
              <a:rPr lang="en-US" baseline="-25000" dirty="0" smtClean="0">
                <a:ea typeface="Lucida Grande"/>
                <a:cs typeface="Century Schoolbook"/>
              </a:rPr>
              <a:t>–</a:t>
            </a:r>
            <a:endParaRPr lang="en-US" baseline="-25000" dirty="0">
              <a:cs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4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</a:t>
            </a:r>
            <a:r>
              <a:rPr lang="en-US" dirty="0" smtClean="0"/>
              <a:t>erational </a:t>
            </a:r>
            <a:r>
              <a:rPr lang="en-US" b="1" dirty="0" smtClean="0"/>
              <a:t>Amp</a:t>
            </a:r>
            <a:r>
              <a:rPr lang="en-US" dirty="0" smtClean="0"/>
              <a:t>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Can be configured to perform mathematical operations on a signal.</a:t>
            </a:r>
          </a:p>
          <a:p>
            <a:pPr lvl="1"/>
            <a:r>
              <a:rPr lang="en-US" dirty="0" smtClean="0"/>
              <a:t>Multiply by a constant (change gain)</a:t>
            </a:r>
          </a:p>
          <a:p>
            <a:pPr lvl="1"/>
            <a:r>
              <a:rPr lang="en-US" dirty="0" smtClean="0"/>
              <a:t>Change sign</a:t>
            </a:r>
          </a:p>
          <a:p>
            <a:pPr lvl="1"/>
            <a:r>
              <a:rPr lang="en-US" dirty="0" smtClean="0"/>
              <a:t>Add two or more signals</a:t>
            </a:r>
          </a:p>
          <a:p>
            <a:pPr lvl="1"/>
            <a:r>
              <a:rPr lang="en-US" dirty="0" smtClean="0"/>
              <a:t>Subtract one signal from another</a:t>
            </a:r>
          </a:p>
          <a:p>
            <a:pPr lvl="1"/>
            <a:r>
              <a:rPr lang="en-US" dirty="0" smtClean="0"/>
              <a:t>Integrate a signal</a:t>
            </a:r>
          </a:p>
          <a:p>
            <a:pPr lvl="1"/>
            <a:r>
              <a:rPr lang="en-US" dirty="0" smtClean="0"/>
              <a:t>Differentiate a signal</a:t>
            </a:r>
          </a:p>
          <a:p>
            <a:pPr lvl="1"/>
            <a:r>
              <a:rPr lang="en-US" dirty="0" smtClean="0"/>
              <a:t>Many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1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Unity Gain Buffer</a:t>
            </a:r>
            <a:endParaRPr lang="en-US" dirty="0"/>
          </a:p>
        </p:txBody>
      </p:sp>
      <p:pic>
        <p:nvPicPr>
          <p:cNvPr id="5" name="Content Placeholder 4" descr="Unity-Gain-Buffer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91" b="-5079"/>
          <a:stretch/>
        </p:blipFill>
        <p:spPr>
          <a:xfrm>
            <a:off x="6146497" y="1537096"/>
            <a:ext cx="3183126" cy="19914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71E68-07E7-C148-A7D6-04C0523DC238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9525" y="1537096"/>
            <a:ext cx="5087015" cy="256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Your go-to circuit. It solves many problems.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Analyze circuit.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Draws no current at input (ideal model).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Provides needed current at output (ideal model).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dirty="0" smtClean="0">
                <a:latin typeface="Century Schoolbook"/>
                <a:cs typeface="Century Schoolbook"/>
              </a:rPr>
              <a:t>Transfers voltage with no circuit loading.</a:t>
            </a:r>
            <a:endParaRPr lang="en-US" dirty="0">
              <a:latin typeface="Century Schoolbook"/>
              <a:cs typeface="Century Schoolbook"/>
            </a:endParaRPr>
          </a:p>
        </p:txBody>
      </p:sp>
    </p:spTree>
    <p:extLst>
      <p:ext uri="{BB962C8B-B14F-4D97-AF65-F5344CB8AC3E}">
        <p14:creationId xmlns:p14="http://schemas.microsoft.com/office/powerpoint/2010/main" val="1093251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1370</TotalTime>
  <Words>709</Words>
  <Application>Microsoft Macintosh PowerPoint</Application>
  <PresentationFormat>On-screen Show (16:9)</PresentationFormat>
  <Paragraphs>130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Equation</vt:lpstr>
      <vt:lpstr>MathType 6.0 Equation</vt:lpstr>
      <vt:lpstr>Op Amps and Signal Conditioning</vt:lpstr>
      <vt:lpstr>5 wire diagram</vt:lpstr>
      <vt:lpstr>Sample Op Amp Internals</vt:lpstr>
      <vt:lpstr>Simulink Op Amp Model</vt:lpstr>
      <vt:lpstr>Simplified Real Op Amp Model</vt:lpstr>
      <vt:lpstr>TL081 Datasheet</vt:lpstr>
      <vt:lpstr>Ideal Op Amp Model</vt:lpstr>
      <vt:lpstr>Operational Amplifier</vt:lpstr>
      <vt:lpstr>Unity Gain Buffer</vt:lpstr>
      <vt:lpstr>Non-Inverting</vt:lpstr>
      <vt:lpstr>Inverting</vt:lpstr>
      <vt:lpstr>Inverting Summing Amp</vt:lpstr>
      <vt:lpstr>General Impedance Model</vt:lpstr>
      <vt:lpstr>Integrator</vt:lpstr>
      <vt:lpstr>Differentiator</vt:lpstr>
      <vt:lpstr>Filters – LP, HP</vt:lpstr>
      <vt:lpstr>Filters – BP</vt:lpstr>
      <vt:lpstr>A Step Up – Sallen &amp; Key</vt:lpstr>
      <vt:lpstr>Difference Amplifier</vt:lpstr>
      <vt:lpstr>Instrumentation Amplifier</vt:lpstr>
      <vt:lpstr>Transimpedance Amp</vt:lpstr>
      <vt:lpstr>Logarithmic Amp</vt:lpstr>
      <vt:lpstr>Exponential Amp</vt:lpstr>
      <vt:lpstr>What Does It Do?</vt:lpstr>
      <vt:lpstr>PowerPoint Presentation</vt:lpstr>
    </vt:vector>
  </TitlesOfParts>
  <Company>Harvey Mudd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 Amps and Signal Conditioning</dc:title>
  <dc:creator>Erik Spjut</dc:creator>
  <cp:lastModifiedBy>Erik Spjut</cp:lastModifiedBy>
  <cp:revision>51</cp:revision>
  <cp:lastPrinted>2015-02-10T16:40:03Z</cp:lastPrinted>
  <dcterms:created xsi:type="dcterms:W3CDTF">2015-01-23T15:46:18Z</dcterms:created>
  <dcterms:modified xsi:type="dcterms:W3CDTF">2015-02-10T16:45:29Z</dcterms:modified>
</cp:coreProperties>
</file>