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notesSlides/notesSlide2.xml" ContentType="application/vnd.openxmlformats-officedocument.presentationml.notesSlide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notesSlides/notesSlide3.xml" ContentType="application/vnd.openxmlformats-officedocument.presentationml.notesSlide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notesSlides/notesSlide4.xml" ContentType="application/vnd.openxmlformats-officedocument.presentationml.notesSlide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notesSlides/notesSlide5.xml" ContentType="application/vnd.openxmlformats-officedocument.presentationml.notesSlide+xml"/>
  <Override PartName="/ppt/tags/tag16.xml" ContentType="application/vnd.openxmlformats-officedocument.presentationml.tags+xml"/>
  <Override PartName="/ppt/notesSlides/notesSlide6.xml" ContentType="application/vnd.openxmlformats-officedocument.presentationml.notesSlide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notesSlides/notesSlide7.xml" ContentType="application/vnd.openxmlformats-officedocument.presentationml.notesSlide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notesSlides/notesSlide8.xml" ContentType="application/vnd.openxmlformats-officedocument.presentationml.notesSlide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notesSlides/notesSlide9.xml" ContentType="application/vnd.openxmlformats-officedocument.presentationml.notesSlide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notesSlides/notesSlide10.xml" ContentType="application/vnd.openxmlformats-officedocument.presentationml.notesSlide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notesSlides/notesSlide11.xml" ContentType="application/vnd.openxmlformats-officedocument.presentationml.notesSlide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notesSlides/notesSlide12.xml" ContentType="application/vnd.openxmlformats-officedocument.presentationml.notesSlide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notesSlides/notesSlide13.xml" ContentType="application/vnd.openxmlformats-officedocument.presentationml.notesSlide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notesSlides/notesSlide14.xml" ContentType="application/vnd.openxmlformats-officedocument.presentationml.notesSlide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notesSlides/notesSlide15.xml" ContentType="application/vnd.openxmlformats-officedocument.presentationml.notesSlide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notesSlides/notesSlide16.xml" ContentType="application/vnd.openxmlformats-officedocument.presentationml.notesSlide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notesSlides/notesSlide17.xml" ContentType="application/vnd.openxmlformats-officedocument.presentationml.notesSlide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notesSlides/notesSlide18.xml" ContentType="application/vnd.openxmlformats-officedocument.presentationml.notesSlide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notesSlides/notesSlide19.xml" ContentType="application/vnd.openxmlformats-officedocument.presentationml.notesSlide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notesSlides/notesSlide20.xml" ContentType="application/vnd.openxmlformats-officedocument.presentationml.notesSlide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notesSlides/notesSlide21.xml" ContentType="application/vnd.openxmlformats-officedocument.presentationml.notesSlide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notesSlides/notesSlide22.xml" ContentType="application/vnd.openxmlformats-officedocument.presentationml.notesSlide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notesSlides/notesSlide23.xml" ContentType="application/vnd.openxmlformats-officedocument.presentationml.notesSlide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notesSlides/notesSlide24.xml" ContentType="application/vnd.openxmlformats-officedocument.presentationml.notesSlide+xml"/>
  <Override PartName="/ppt/tags/tag86.xml" ContentType="application/vnd.openxmlformats-officedocument.presentationml.tags+xml"/>
  <Override PartName="/ppt/notesSlides/notesSlide25.xml" ContentType="application/vnd.openxmlformats-officedocument.presentationml.notesSlide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notesSlides/notesSlide26.xml" ContentType="application/vnd.openxmlformats-officedocument.presentationml.notesSlide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notesSlides/notesSlide27.xml" ContentType="application/vnd.openxmlformats-officedocument.presentationml.notesSlide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notesSlides/notesSlide28.xml" ContentType="application/vnd.openxmlformats-officedocument.presentationml.notesSlide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notesSlides/notesSlide29.xml" ContentType="application/vnd.openxmlformats-officedocument.presentationml.notesSlide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notesSlides/notesSlide30.xml" ContentType="application/vnd.openxmlformats-officedocument.presentationml.notesSlide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notesSlides/notesSlide31.xml" ContentType="application/vnd.openxmlformats-officedocument.presentationml.notesSlide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notesSlides/notesSlide32.xml" ContentType="application/vnd.openxmlformats-officedocument.presentationml.notesSlide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notesSlides/notesSlide33.xml" ContentType="application/vnd.openxmlformats-officedocument.presentationml.notesSlide+xml"/>
  <Override PartName="/ppt/tags/tag115.xml" ContentType="application/vnd.openxmlformats-officedocument.presentationml.tags+xml"/>
  <Override PartName="/ppt/notesSlides/notesSlide34.xml" ContentType="application/vnd.openxmlformats-officedocument.presentationml.notesSlide+xml"/>
  <Override PartName="/ppt/tags/tag116.xml" ContentType="application/vnd.openxmlformats-officedocument.presentationml.tags+xml"/>
  <Override PartName="/ppt/notesSlides/notesSlide35.xml" ContentType="application/vnd.openxmlformats-officedocument.presentationml.notesSlide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notesSlides/notesSlide36.xml" ContentType="application/vnd.openxmlformats-officedocument.presentationml.notesSlide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notesSlides/notesSlide37.xml" ContentType="application/vnd.openxmlformats-officedocument.presentationml.notesSlide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0.xml" ContentType="application/vnd.openxmlformats-officedocument.presentationml.tags+xml"/>
  <Override PartName="/ppt/notesSlides/notesSlide38.xml" ContentType="application/vnd.openxmlformats-officedocument.presentationml.notesSlide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notesSlides/notesSlide39.xml" ContentType="application/vnd.openxmlformats-officedocument.presentationml.notesSlide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notesSlides/notesSlide40.xml" ContentType="application/vnd.openxmlformats-officedocument.presentationml.notesSlide+xml"/>
  <Override PartName="/ppt/tags/tag136.xml" ContentType="application/vnd.openxmlformats-officedocument.presentationml.tags+xml"/>
  <Override PartName="/ppt/notesSlides/notesSlide41.xml" ContentType="application/vnd.openxmlformats-officedocument.presentationml.notesSlide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0.xml" ContentType="application/vnd.openxmlformats-officedocument.presentationml.tags+xml"/>
  <Override PartName="/ppt/notesSlides/notesSlide42.xml" ContentType="application/vnd.openxmlformats-officedocument.presentationml.notesSlide+xml"/>
  <Override PartName="/ppt/tags/tag141.xml" ContentType="application/vnd.openxmlformats-officedocument.presentationml.tags+xml"/>
  <Override PartName="/ppt/notesSlides/notesSlide43.xml" ContentType="application/vnd.openxmlformats-officedocument.presentationml.notesSlide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notesSlides/notesSlide44.xml" ContentType="application/vnd.openxmlformats-officedocument.presentationml.notesSlide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0.xml" ContentType="application/vnd.openxmlformats-officedocument.presentationml.tags+xml"/>
  <Override PartName="/ppt/notesSlides/notesSlide45.xml" ContentType="application/vnd.openxmlformats-officedocument.presentationml.notesSlide+xml"/>
  <Override PartName="/ppt/tags/tag151.xml" ContentType="application/vnd.openxmlformats-officedocument.presentationml.tags+xml"/>
  <Override PartName="/ppt/notesSlides/notesSlide46.xml" ContentType="application/vnd.openxmlformats-officedocument.presentationml.notesSlide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notesSlides/notesSlide47.xml" ContentType="application/vnd.openxmlformats-officedocument.presentationml.notesSlide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0.xml" ContentType="application/vnd.openxmlformats-officedocument.presentationml.tags+xml"/>
  <Override PartName="/ppt/notesSlides/notesSlide48.xml" ContentType="application/vnd.openxmlformats-officedocument.presentationml.notesSlide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notesSlides/notesSlide49.xml" ContentType="application/vnd.openxmlformats-officedocument.presentationml.notesSlide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notesSlides/notesSlide50.xml" ContentType="application/vnd.openxmlformats-officedocument.presentationml.notesSlide+xml"/>
  <Override PartName="/ppt/tags/tag169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notesSlides/notesSlide51.xml" ContentType="application/vnd.openxmlformats-officedocument.presentationml.notesSlide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notesSlides/notesSlide52.xml" ContentType="application/vnd.openxmlformats-officedocument.presentationml.notesSlide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notesSlides/notesSlide53.xml" ContentType="application/vnd.openxmlformats-officedocument.presentationml.notesSlide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notesSlides/notesSlide54.xml" ContentType="application/vnd.openxmlformats-officedocument.presentationml.notesSlide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notesSlides/notesSlide55.xml" ContentType="application/vnd.openxmlformats-officedocument.presentationml.notesSlide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notesSlides/notesSlide56.xml" ContentType="application/vnd.openxmlformats-officedocument.presentationml.notesSlide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notesSlides/notesSlide57.xml" ContentType="application/vnd.openxmlformats-officedocument.presentationml.notesSlide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notesSlides/notesSlide58.xml" ContentType="application/vnd.openxmlformats-officedocument.presentationml.notesSlide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notesSlides/notesSlide59.xml" ContentType="application/vnd.openxmlformats-officedocument.presentationml.notesSlide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notesSlides/notesSlide60.xml" ContentType="application/vnd.openxmlformats-officedocument.presentationml.notesSlide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notesSlides/notesSlide61.xml" ContentType="application/vnd.openxmlformats-officedocument.presentationml.notesSlide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notesSlides/notesSlide62.xml" ContentType="application/vnd.openxmlformats-officedocument.presentationml.notesSlide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notesSlides/notesSlide63.xml" ContentType="application/vnd.openxmlformats-officedocument.presentationml.notesSlide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notesSlides/notesSlide64.xml" ContentType="application/vnd.openxmlformats-officedocument.presentationml.notesSlide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notesSlides/notesSlide65.xml" ContentType="application/vnd.openxmlformats-officedocument.presentationml.notesSlide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notesSlides/notesSlide66.xml" ContentType="application/vnd.openxmlformats-officedocument.presentationml.notesSlide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notesSlides/notesSlide6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0"/>
  </p:notesMasterIdLst>
  <p:handoutMasterIdLst>
    <p:handoutMasterId r:id="rId71"/>
  </p:handoutMasterIdLst>
  <p:sldIdLst>
    <p:sldId id="256" r:id="rId2"/>
    <p:sldId id="257" r:id="rId3"/>
    <p:sldId id="259" r:id="rId4"/>
    <p:sldId id="260" r:id="rId5"/>
    <p:sldId id="261" r:id="rId6"/>
    <p:sldId id="262" r:id="rId7"/>
    <p:sldId id="263" r:id="rId8"/>
    <p:sldId id="264" r:id="rId9"/>
    <p:sldId id="343" r:id="rId10"/>
    <p:sldId id="266" r:id="rId11"/>
    <p:sldId id="344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345" r:id="rId20"/>
    <p:sldId id="275" r:id="rId21"/>
    <p:sldId id="276" r:id="rId22"/>
    <p:sldId id="365" r:id="rId23"/>
    <p:sldId id="346" r:id="rId24"/>
    <p:sldId id="347" r:id="rId25"/>
    <p:sldId id="366" r:id="rId26"/>
    <p:sldId id="281" r:id="rId27"/>
    <p:sldId id="348" r:id="rId28"/>
    <p:sldId id="283" r:id="rId29"/>
    <p:sldId id="284" r:id="rId30"/>
    <p:sldId id="285" r:id="rId31"/>
    <p:sldId id="286" r:id="rId32"/>
    <p:sldId id="349" r:id="rId33"/>
    <p:sldId id="367" r:id="rId34"/>
    <p:sldId id="289" r:id="rId35"/>
    <p:sldId id="290" r:id="rId36"/>
    <p:sldId id="291" r:id="rId37"/>
    <p:sldId id="293" r:id="rId38"/>
    <p:sldId id="350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  <p:sldId id="305" r:id="rId51"/>
    <p:sldId id="306" r:id="rId52"/>
    <p:sldId id="308" r:id="rId53"/>
    <p:sldId id="368" r:id="rId54"/>
    <p:sldId id="309" r:id="rId55"/>
    <p:sldId id="310" r:id="rId56"/>
    <p:sldId id="311" r:id="rId57"/>
    <p:sldId id="312" r:id="rId58"/>
    <p:sldId id="313" r:id="rId59"/>
    <p:sldId id="351" r:id="rId60"/>
    <p:sldId id="315" r:id="rId61"/>
    <p:sldId id="352" r:id="rId62"/>
    <p:sldId id="317" r:id="rId63"/>
    <p:sldId id="318" r:id="rId64"/>
    <p:sldId id="319" r:id="rId65"/>
    <p:sldId id="320" r:id="rId66"/>
    <p:sldId id="321" r:id="rId67"/>
    <p:sldId id="322" r:id="rId68"/>
    <p:sldId id="323" r:id="rId69"/>
  </p:sldIdLst>
  <p:sldSz cx="9144000" cy="6858000" type="screen4x3"/>
  <p:notesSz cx="9144000" cy="6858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5328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D40EF"/>
    <a:srgbClr val="32A6D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552" autoAdjust="0"/>
    <p:restoredTop sz="94141" autoAdjust="0"/>
  </p:normalViewPr>
  <p:slideViewPr>
    <p:cSldViewPr>
      <p:cViewPr varScale="1">
        <p:scale>
          <a:sx n="123" d="100"/>
          <a:sy n="123" d="100"/>
        </p:scale>
        <p:origin x="1800" y="184"/>
      </p:cViewPr>
      <p:guideLst>
        <p:guide orient="horz" pos="2160"/>
        <p:guide pos="5328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theme" Target="theme/theme1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presProps" Target="pres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notesMaster" Target="notesMasters/notesMaster1.xml"/><Relationship Id="rId75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71" Type="http://schemas.openxmlformats.org/officeDocument/2006/relationships/handoutMaster" Target="handoutMasters/handout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w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w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w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w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w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w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w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e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w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.wmf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1.wmf"/></Relationships>
</file>

<file path=ppt/drawings/_rels/vmlDrawing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2.emf"/></Relationships>
</file>

<file path=ppt/drawings/_rels/vmlDrawing2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3.wmf"/></Relationships>
</file>

<file path=ppt/drawings/_rels/vmlDrawing25.vml.rels><?xml version="1.0" encoding="UTF-8" standalone="yes"?>
<Relationships xmlns="http://schemas.openxmlformats.org/package/2006/relationships"><Relationship Id="rId1" Type="http://schemas.openxmlformats.org/officeDocument/2006/relationships/image" Target="../media/image34.wmf"/></Relationships>
</file>

<file path=ppt/drawings/_rels/vmlDrawing26.vml.rels><?xml version="1.0" encoding="UTF-8" standalone="yes"?>
<Relationships xmlns="http://schemas.openxmlformats.org/package/2006/relationships"><Relationship Id="rId1" Type="http://schemas.openxmlformats.org/officeDocument/2006/relationships/image" Target="../media/image34.wmf"/></Relationships>
</file>

<file path=ppt/drawings/_rels/vmlDrawing27.vml.rels><?xml version="1.0" encoding="UTF-8" standalone="yes"?>
<Relationships xmlns="http://schemas.openxmlformats.org/package/2006/relationships"><Relationship Id="rId1" Type="http://schemas.openxmlformats.org/officeDocument/2006/relationships/image" Target="../media/image35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w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w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w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w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E40F1BBF-A838-D447-B7C6-DF2E99B83D17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C36DB96-BBEA-D54C-9840-81AC35B62F1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5179484" y="0"/>
            <a:ext cx="3962400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4B5EAA3-0CB3-8B48-B340-647158CE7FDD}" type="datetimeFigureOut">
              <a:rPr lang="en-US" smtClean="0"/>
              <a:t>1/21/18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4215719-2723-BF43-9BD8-2CA5D7009CC5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6513910"/>
            <a:ext cx="3962400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ADB5107-2059-1448-9FAF-0EC2B863C2AA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5179484" y="6513910"/>
            <a:ext cx="3962400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9519814-E886-EB43-A920-9BE26698ED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802163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79484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ABD5E47-F045-4C01-A154-66E3997AD169}" type="datetimeFigureOut">
              <a:rPr lang="en-US" smtClean="0"/>
              <a:t>1/21/18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4350"/>
            <a:ext cx="3429000" cy="25717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7550"/>
            <a:ext cx="7315200" cy="30861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1391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79484" y="651391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C3EC52C-64D1-4EF5-AC14-14AF6A3FC3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48102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E107E65D-A422-4C30-B3F0-AE1AD199FA59}" type="slidenum">
              <a:rPr lang="en-US" sz="1200">
                <a:latin typeface="Times New Roman" pitchFamily="18" charset="0"/>
              </a:rPr>
              <a:pPr eaLnBrk="1" hangingPunct="1"/>
              <a:t>2</a:t>
            </a:fld>
            <a:endParaRPr lang="en-US" sz="1200">
              <a:latin typeface="Times New Roman" pitchFamily="18" charset="0"/>
            </a:endParaRPr>
          </a:p>
        </p:txBody>
      </p:sp>
      <p:sp>
        <p:nvSpPr>
          <p:cNvPr id="1269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698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BC13270-7FFC-454A-B13B-D0F9A890F430}" type="slidenum">
              <a:rPr lang="en-US"/>
              <a:pPr/>
              <a:t>11</a:t>
            </a:fld>
            <a:endParaRPr lang="en-US"/>
          </a:p>
        </p:txBody>
      </p:sp>
      <p:sp>
        <p:nvSpPr>
          <p:cNvPr id="14888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888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BC13270-7FFC-454A-B13B-D0F9A890F430}" type="slidenum">
              <a:rPr lang="en-US"/>
              <a:pPr/>
              <a:t>12</a:t>
            </a:fld>
            <a:endParaRPr lang="en-US"/>
          </a:p>
        </p:txBody>
      </p:sp>
      <p:sp>
        <p:nvSpPr>
          <p:cNvPr id="14888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888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799402F-D915-4021-8A6D-6962ADC6A88B}" type="slidenum">
              <a:rPr lang="en-US"/>
              <a:pPr/>
              <a:t>13</a:t>
            </a:fld>
            <a:endParaRPr lang="en-US"/>
          </a:p>
        </p:txBody>
      </p:sp>
      <p:sp>
        <p:nvSpPr>
          <p:cNvPr id="14899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899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2DF197B-BD27-4C94-96FD-C7EC81FA9ACC}" type="slidenum">
              <a:rPr lang="en-US"/>
              <a:pPr/>
              <a:t>14</a:t>
            </a:fld>
            <a:endParaRPr lang="en-US"/>
          </a:p>
        </p:txBody>
      </p:sp>
      <p:sp>
        <p:nvSpPr>
          <p:cNvPr id="14919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919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4066728-677F-4B49-9A19-8862DFBD4E1E}" type="slidenum">
              <a:rPr lang="en-US"/>
              <a:pPr/>
              <a:t>15</a:t>
            </a:fld>
            <a:endParaRPr lang="en-US"/>
          </a:p>
        </p:txBody>
      </p:sp>
      <p:sp>
        <p:nvSpPr>
          <p:cNvPr id="14929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929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EDB0317-06E7-4325-A48A-4EED6B524141}" type="slidenum">
              <a:rPr lang="en-US"/>
              <a:pPr/>
              <a:t>16</a:t>
            </a:fld>
            <a:endParaRPr lang="en-US"/>
          </a:p>
        </p:txBody>
      </p:sp>
      <p:sp>
        <p:nvSpPr>
          <p:cNvPr id="14950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950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6702AF6-A57C-4929-B585-941BE5CE8FE0}" type="slidenum">
              <a:rPr lang="en-US"/>
              <a:pPr/>
              <a:t>17</a:t>
            </a:fld>
            <a:endParaRPr lang="en-US"/>
          </a:p>
        </p:txBody>
      </p:sp>
      <p:sp>
        <p:nvSpPr>
          <p:cNvPr id="14940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940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3E2F690-9E4D-45F5-B7BF-A18A46CF0636}" type="slidenum">
              <a:rPr lang="en-US"/>
              <a:pPr/>
              <a:t>18</a:t>
            </a:fld>
            <a:endParaRPr lang="en-US"/>
          </a:p>
        </p:txBody>
      </p:sp>
      <p:sp>
        <p:nvSpPr>
          <p:cNvPr id="14960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960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3E2F690-9E4D-45F5-B7BF-A18A46CF0636}" type="slidenum">
              <a:rPr lang="en-US"/>
              <a:pPr/>
              <a:t>19</a:t>
            </a:fld>
            <a:endParaRPr lang="en-US"/>
          </a:p>
        </p:txBody>
      </p:sp>
      <p:sp>
        <p:nvSpPr>
          <p:cNvPr id="14960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960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C79F8EE-0263-4E15-AD78-9B0E4A3A4EEB}" type="slidenum">
              <a:rPr lang="en-US"/>
              <a:pPr/>
              <a:t>20</a:t>
            </a:fld>
            <a:endParaRPr lang="en-US"/>
          </a:p>
        </p:txBody>
      </p:sp>
      <p:sp>
        <p:nvSpPr>
          <p:cNvPr id="14970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970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B26834D-0219-444B-8AE3-96CAB9F083C2}" type="slidenum">
              <a:rPr lang="en-US"/>
              <a:pPr/>
              <a:t>3</a:t>
            </a:fld>
            <a:endParaRPr lang="en-US"/>
          </a:p>
        </p:txBody>
      </p:sp>
      <p:sp>
        <p:nvSpPr>
          <p:cNvPr id="14796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796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D40560D-45E3-4694-9BE5-288731808D41}" type="slidenum">
              <a:rPr lang="en-US"/>
              <a:pPr/>
              <a:t>21</a:t>
            </a:fld>
            <a:endParaRPr lang="en-US"/>
          </a:p>
        </p:txBody>
      </p:sp>
      <p:sp>
        <p:nvSpPr>
          <p:cNvPr id="14981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981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1A374CB-EBF7-4700-8782-608C038C2E20}" type="slidenum">
              <a:rPr lang="en-US"/>
              <a:pPr/>
              <a:t>22</a:t>
            </a:fld>
            <a:endParaRPr lang="en-US"/>
          </a:p>
        </p:txBody>
      </p:sp>
      <p:sp>
        <p:nvSpPr>
          <p:cNvPr id="15001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001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1A374CB-EBF7-4700-8782-608C038C2E20}" type="slidenum">
              <a:rPr lang="en-US"/>
              <a:pPr/>
              <a:t>23</a:t>
            </a:fld>
            <a:endParaRPr lang="en-US"/>
          </a:p>
        </p:txBody>
      </p:sp>
      <p:sp>
        <p:nvSpPr>
          <p:cNvPr id="15001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001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BCCA474-2ADE-4409-900B-A244D18F8BAD}" type="slidenum">
              <a:rPr lang="en-US"/>
              <a:pPr/>
              <a:t>24</a:t>
            </a:fld>
            <a:endParaRPr lang="en-US"/>
          </a:p>
        </p:txBody>
      </p:sp>
      <p:sp>
        <p:nvSpPr>
          <p:cNvPr id="15022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022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BCCA474-2ADE-4409-900B-A244D18F8BAD}" type="slidenum">
              <a:rPr lang="en-US"/>
              <a:pPr/>
              <a:t>25</a:t>
            </a:fld>
            <a:endParaRPr lang="en-US"/>
          </a:p>
        </p:txBody>
      </p:sp>
      <p:sp>
        <p:nvSpPr>
          <p:cNvPr id="15022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022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00BCDB9-BF07-47F4-8A9A-93299EDD2A81}" type="slidenum">
              <a:rPr lang="en-US"/>
              <a:pPr/>
              <a:t>26</a:t>
            </a:fld>
            <a:endParaRPr lang="en-US"/>
          </a:p>
        </p:txBody>
      </p:sp>
      <p:sp>
        <p:nvSpPr>
          <p:cNvPr id="15032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032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37AE043-FFF7-4E69-A20E-7B03065A2C2A}" type="slidenum">
              <a:rPr lang="en-US"/>
              <a:pPr/>
              <a:t>27</a:t>
            </a:fld>
            <a:endParaRPr lang="en-US"/>
          </a:p>
        </p:txBody>
      </p:sp>
      <p:sp>
        <p:nvSpPr>
          <p:cNvPr id="15052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052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37AE043-FFF7-4E69-A20E-7B03065A2C2A}" type="slidenum">
              <a:rPr lang="en-US"/>
              <a:pPr/>
              <a:t>28</a:t>
            </a:fld>
            <a:endParaRPr lang="en-US"/>
          </a:p>
        </p:txBody>
      </p:sp>
      <p:sp>
        <p:nvSpPr>
          <p:cNvPr id="15052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052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A40F3E6-49DA-4118-BE4F-4E958575068D}" type="slidenum">
              <a:rPr lang="en-US"/>
              <a:pPr/>
              <a:t>29</a:t>
            </a:fld>
            <a:endParaRPr lang="en-US"/>
          </a:p>
        </p:txBody>
      </p:sp>
      <p:sp>
        <p:nvSpPr>
          <p:cNvPr id="15063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063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395D4CC-211B-4B54-89AA-83A866F09AF7}" type="slidenum">
              <a:rPr lang="en-US"/>
              <a:pPr/>
              <a:t>30</a:t>
            </a:fld>
            <a:endParaRPr lang="en-US"/>
          </a:p>
        </p:txBody>
      </p:sp>
      <p:sp>
        <p:nvSpPr>
          <p:cNvPr id="15073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073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D11E842-FD55-497D-A9CF-12B15990143A}" type="slidenum">
              <a:rPr lang="en-US"/>
              <a:pPr/>
              <a:t>4</a:t>
            </a:fld>
            <a:endParaRPr lang="en-US"/>
          </a:p>
        </p:txBody>
      </p:sp>
      <p:sp>
        <p:nvSpPr>
          <p:cNvPr id="14807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807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CC01C3B-F050-444D-B65E-90185CE0B387}" type="slidenum">
              <a:rPr lang="en-US"/>
              <a:pPr/>
              <a:t>31</a:t>
            </a:fld>
            <a:endParaRPr lang="en-US"/>
          </a:p>
        </p:txBody>
      </p:sp>
      <p:sp>
        <p:nvSpPr>
          <p:cNvPr id="15083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083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2349F17-59EA-478D-97B1-A8EA5C859BDD}" type="slidenum">
              <a:rPr lang="en-US"/>
              <a:pPr/>
              <a:t>32</a:t>
            </a:fld>
            <a:endParaRPr lang="en-US"/>
          </a:p>
        </p:txBody>
      </p:sp>
      <p:sp>
        <p:nvSpPr>
          <p:cNvPr id="15104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104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2349F17-59EA-478D-97B1-A8EA5C859BDD}" type="slidenum">
              <a:rPr lang="en-US"/>
              <a:pPr/>
              <a:t>33</a:t>
            </a:fld>
            <a:endParaRPr lang="en-US"/>
          </a:p>
        </p:txBody>
      </p:sp>
      <p:sp>
        <p:nvSpPr>
          <p:cNvPr id="15104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104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A43B40D-2A82-4382-8276-CA14884AD033}" type="slidenum">
              <a:rPr lang="en-US"/>
              <a:pPr/>
              <a:t>34</a:t>
            </a:fld>
            <a:endParaRPr lang="en-US"/>
          </a:p>
        </p:txBody>
      </p:sp>
      <p:sp>
        <p:nvSpPr>
          <p:cNvPr id="15114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114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5B4592E-10FF-4204-86DC-FC7C62678F4A}" type="slidenum">
              <a:rPr lang="en-US"/>
              <a:pPr/>
              <a:t>35</a:t>
            </a:fld>
            <a:endParaRPr lang="en-US"/>
          </a:p>
        </p:txBody>
      </p:sp>
      <p:sp>
        <p:nvSpPr>
          <p:cNvPr id="15626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626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4A05FF8-E890-490B-BE47-D051C4B7B7A8}" type="slidenum">
              <a:rPr lang="en-US"/>
              <a:pPr/>
              <a:t>36</a:t>
            </a:fld>
            <a:endParaRPr lang="en-US"/>
          </a:p>
        </p:txBody>
      </p:sp>
      <p:sp>
        <p:nvSpPr>
          <p:cNvPr id="15759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759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105AC06-930C-4178-BF36-58D07F8ACAB4}" type="slidenum">
              <a:rPr lang="en-US"/>
              <a:pPr/>
              <a:t>37</a:t>
            </a:fld>
            <a:endParaRPr lang="en-US"/>
          </a:p>
        </p:txBody>
      </p:sp>
      <p:sp>
        <p:nvSpPr>
          <p:cNvPr id="15144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144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105AC06-930C-4178-BF36-58D07F8ACAB4}" type="slidenum">
              <a:rPr lang="en-US"/>
              <a:pPr/>
              <a:t>38</a:t>
            </a:fld>
            <a:endParaRPr lang="en-US"/>
          </a:p>
        </p:txBody>
      </p:sp>
      <p:sp>
        <p:nvSpPr>
          <p:cNvPr id="15144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144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E454F75-4C2C-48EB-8AB7-06FE31BE75A7}" type="slidenum">
              <a:rPr lang="en-US"/>
              <a:pPr/>
              <a:t>39</a:t>
            </a:fld>
            <a:endParaRPr lang="en-US"/>
          </a:p>
        </p:txBody>
      </p:sp>
      <p:sp>
        <p:nvSpPr>
          <p:cNvPr id="15155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155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0021258-FA56-40CD-A34B-21CFAB63655E}" type="slidenum">
              <a:rPr lang="en-US"/>
              <a:pPr/>
              <a:t>40</a:t>
            </a:fld>
            <a:endParaRPr lang="en-US"/>
          </a:p>
        </p:txBody>
      </p:sp>
      <p:sp>
        <p:nvSpPr>
          <p:cNvPr id="15646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646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CBB9EF4-AF97-46FF-989F-B8CF20B58A0D}" type="slidenum">
              <a:rPr lang="en-US"/>
              <a:pPr/>
              <a:t>5</a:t>
            </a:fld>
            <a:endParaRPr lang="en-US"/>
          </a:p>
        </p:txBody>
      </p:sp>
      <p:sp>
        <p:nvSpPr>
          <p:cNvPr id="14817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817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FF4F731-B1ED-48A0-AF9E-DA1B91E9D693}" type="slidenum">
              <a:rPr lang="en-US"/>
              <a:pPr/>
              <a:t>41</a:t>
            </a:fld>
            <a:endParaRPr lang="en-US"/>
          </a:p>
        </p:txBody>
      </p:sp>
      <p:sp>
        <p:nvSpPr>
          <p:cNvPr id="15667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667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6BD5D66-7812-41A9-8165-02555900B57F}" type="slidenum">
              <a:rPr lang="en-US"/>
              <a:pPr/>
              <a:t>42</a:t>
            </a:fld>
            <a:endParaRPr lang="en-US"/>
          </a:p>
        </p:txBody>
      </p:sp>
      <p:sp>
        <p:nvSpPr>
          <p:cNvPr id="15687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687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280AFC9-EA28-4025-92B9-0E32083492A0}" type="slidenum">
              <a:rPr lang="en-US"/>
              <a:pPr/>
              <a:t>43</a:t>
            </a:fld>
            <a:endParaRPr lang="en-US"/>
          </a:p>
        </p:txBody>
      </p:sp>
      <p:sp>
        <p:nvSpPr>
          <p:cNvPr id="15165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165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21497D4-5642-44A4-A4F8-502F7EE7D11F}" type="slidenum">
              <a:rPr lang="en-US"/>
              <a:pPr/>
              <a:t>44</a:t>
            </a:fld>
            <a:endParaRPr lang="en-US"/>
          </a:p>
        </p:txBody>
      </p:sp>
      <p:sp>
        <p:nvSpPr>
          <p:cNvPr id="15738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738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41EA219-6797-424F-A3D5-920FB637447C}" type="slidenum">
              <a:rPr lang="en-US"/>
              <a:pPr/>
              <a:t>45</a:t>
            </a:fld>
            <a:endParaRPr lang="en-US"/>
          </a:p>
        </p:txBody>
      </p:sp>
      <p:sp>
        <p:nvSpPr>
          <p:cNvPr id="15175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175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30BA072-4CEB-427A-A1D4-36CA45475637}" type="slidenum">
              <a:rPr lang="en-US"/>
              <a:pPr/>
              <a:t>46</a:t>
            </a:fld>
            <a:endParaRPr lang="en-US"/>
          </a:p>
        </p:txBody>
      </p:sp>
      <p:sp>
        <p:nvSpPr>
          <p:cNvPr id="15185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185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20F9C48-C172-456A-BA88-085DFD0A271D}" type="slidenum">
              <a:rPr lang="en-US"/>
              <a:pPr/>
              <a:t>47</a:t>
            </a:fld>
            <a:endParaRPr lang="en-US"/>
          </a:p>
        </p:txBody>
      </p:sp>
      <p:sp>
        <p:nvSpPr>
          <p:cNvPr id="15779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779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5464B83-D3B5-4752-9CDD-0D463F64FA18}" type="slidenum">
              <a:rPr lang="en-US"/>
              <a:pPr/>
              <a:t>48</a:t>
            </a:fld>
            <a:endParaRPr lang="en-US"/>
          </a:p>
        </p:txBody>
      </p:sp>
      <p:sp>
        <p:nvSpPr>
          <p:cNvPr id="15226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226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1295BE6-1D2A-4B26-8740-B3AF85EDF8E3}" type="slidenum">
              <a:rPr lang="en-US"/>
              <a:pPr/>
              <a:t>49</a:t>
            </a:fld>
            <a:endParaRPr lang="en-US"/>
          </a:p>
        </p:txBody>
      </p:sp>
      <p:sp>
        <p:nvSpPr>
          <p:cNvPr id="15206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206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FB62DB1-2FE4-40FF-98AF-961A25A33D35}" type="slidenum">
              <a:rPr lang="en-US"/>
              <a:pPr/>
              <a:t>50</a:t>
            </a:fld>
            <a:endParaRPr lang="en-US"/>
          </a:p>
        </p:txBody>
      </p:sp>
      <p:sp>
        <p:nvSpPr>
          <p:cNvPr id="15216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216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7F00EBA-65DD-49CB-92E1-C9AA5B361DB3}" type="slidenum">
              <a:rPr lang="en-US"/>
              <a:pPr/>
              <a:t>6</a:t>
            </a:fld>
            <a:endParaRPr lang="en-US"/>
          </a:p>
        </p:txBody>
      </p:sp>
      <p:sp>
        <p:nvSpPr>
          <p:cNvPr id="14827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827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E84FA37-C81F-4BD7-842A-036B6EA1D8F2}" type="slidenum">
              <a:rPr lang="en-US"/>
              <a:pPr/>
              <a:t>51</a:t>
            </a:fld>
            <a:endParaRPr lang="en-US"/>
          </a:p>
        </p:txBody>
      </p:sp>
      <p:sp>
        <p:nvSpPr>
          <p:cNvPr id="15237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237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79CBD1C-FB3F-4649-8F1C-6DC1F0A74909}" type="slidenum">
              <a:rPr lang="en-US"/>
              <a:pPr/>
              <a:t>52</a:t>
            </a:fld>
            <a:endParaRPr lang="en-US"/>
          </a:p>
        </p:txBody>
      </p:sp>
      <p:sp>
        <p:nvSpPr>
          <p:cNvPr id="15820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820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79CBD1C-FB3F-4649-8F1C-6DC1F0A74909}" type="slidenum">
              <a:rPr lang="en-US"/>
              <a:pPr/>
              <a:t>53</a:t>
            </a:fld>
            <a:endParaRPr lang="en-US"/>
          </a:p>
        </p:txBody>
      </p:sp>
      <p:sp>
        <p:nvSpPr>
          <p:cNvPr id="15820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820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43988A9-1A20-4DFA-859F-DE71DE9D7867}" type="slidenum">
              <a:rPr lang="en-US"/>
              <a:pPr/>
              <a:t>54</a:t>
            </a:fld>
            <a:endParaRPr lang="en-US"/>
          </a:p>
        </p:txBody>
      </p:sp>
      <p:sp>
        <p:nvSpPr>
          <p:cNvPr id="15257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257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3994163-54B9-47A3-9941-74B98EE61825}" type="slidenum">
              <a:rPr lang="en-US"/>
              <a:pPr/>
              <a:t>55</a:t>
            </a:fld>
            <a:endParaRPr lang="en-US"/>
          </a:p>
        </p:txBody>
      </p:sp>
      <p:sp>
        <p:nvSpPr>
          <p:cNvPr id="15267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267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EF26334-0CF8-4407-B514-AEB4277EBB9E}" type="slidenum">
              <a:rPr lang="en-US"/>
              <a:pPr/>
              <a:t>56</a:t>
            </a:fld>
            <a:endParaRPr lang="en-US"/>
          </a:p>
        </p:txBody>
      </p:sp>
      <p:sp>
        <p:nvSpPr>
          <p:cNvPr id="15278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278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18E0E0B-96B4-434F-8AC6-DD6F5D88B05E}" type="slidenum">
              <a:rPr lang="en-US"/>
              <a:pPr/>
              <a:t>57</a:t>
            </a:fld>
            <a:endParaRPr lang="en-US"/>
          </a:p>
        </p:txBody>
      </p:sp>
      <p:sp>
        <p:nvSpPr>
          <p:cNvPr id="15288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288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4BE15D3-16EC-4452-8545-1E15BAC7D894}" type="slidenum">
              <a:rPr lang="en-US"/>
              <a:pPr/>
              <a:t>58</a:t>
            </a:fld>
            <a:endParaRPr lang="en-US"/>
          </a:p>
        </p:txBody>
      </p:sp>
      <p:sp>
        <p:nvSpPr>
          <p:cNvPr id="15298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298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FA71F86-95F6-4D5E-9381-301543BFDB3B}" type="slidenum">
              <a:rPr lang="en-US"/>
              <a:pPr/>
              <a:t>59</a:t>
            </a:fld>
            <a:endParaRPr lang="en-US"/>
          </a:p>
        </p:txBody>
      </p:sp>
      <p:sp>
        <p:nvSpPr>
          <p:cNvPr id="15329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329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FA71F86-95F6-4D5E-9381-301543BFDB3B}" type="slidenum">
              <a:rPr lang="en-US"/>
              <a:pPr/>
              <a:t>60</a:t>
            </a:fld>
            <a:endParaRPr lang="en-US"/>
          </a:p>
        </p:txBody>
      </p:sp>
      <p:sp>
        <p:nvSpPr>
          <p:cNvPr id="15329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329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4147E44-0709-46C3-84C0-5D25DDFEF731}" type="slidenum">
              <a:rPr lang="en-US"/>
              <a:pPr/>
              <a:t>7</a:t>
            </a:fld>
            <a:endParaRPr lang="en-US"/>
          </a:p>
        </p:txBody>
      </p:sp>
      <p:sp>
        <p:nvSpPr>
          <p:cNvPr id="14837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837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BDA95D9-5E87-4EEE-9833-BE3F7AA66D27}" type="slidenum">
              <a:rPr lang="en-US"/>
              <a:pPr/>
              <a:t>61</a:t>
            </a:fld>
            <a:endParaRPr lang="en-US"/>
          </a:p>
        </p:txBody>
      </p:sp>
      <p:sp>
        <p:nvSpPr>
          <p:cNvPr id="15349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349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BDA95D9-5E87-4EEE-9833-BE3F7AA66D27}" type="slidenum">
              <a:rPr lang="en-US"/>
              <a:pPr/>
              <a:t>62</a:t>
            </a:fld>
            <a:endParaRPr lang="en-US"/>
          </a:p>
        </p:txBody>
      </p:sp>
      <p:sp>
        <p:nvSpPr>
          <p:cNvPr id="15349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349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A801190-6163-4DEA-A199-ED7342F82D9F}" type="slidenum">
              <a:rPr lang="en-US"/>
              <a:pPr/>
              <a:t>63</a:t>
            </a:fld>
            <a:endParaRPr lang="en-US"/>
          </a:p>
        </p:txBody>
      </p:sp>
      <p:sp>
        <p:nvSpPr>
          <p:cNvPr id="15360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360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D2C9081-6232-4B04-BB14-F465B013870E}" type="slidenum">
              <a:rPr lang="en-US"/>
              <a:pPr/>
              <a:t>64</a:t>
            </a:fld>
            <a:endParaRPr lang="en-US"/>
          </a:p>
        </p:txBody>
      </p:sp>
      <p:sp>
        <p:nvSpPr>
          <p:cNvPr id="15370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370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8B23A1F-7748-4A77-9F52-FA8C8DFC92AD}" type="slidenum">
              <a:rPr lang="en-US"/>
              <a:pPr/>
              <a:t>65</a:t>
            </a:fld>
            <a:endParaRPr lang="en-US"/>
          </a:p>
        </p:txBody>
      </p:sp>
      <p:sp>
        <p:nvSpPr>
          <p:cNvPr id="15380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380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CD981D2-584F-47D2-9FEF-845A38A2EE4F}" type="slidenum">
              <a:rPr lang="en-US"/>
              <a:pPr/>
              <a:t>66</a:t>
            </a:fld>
            <a:endParaRPr lang="en-US"/>
          </a:p>
        </p:txBody>
      </p:sp>
      <p:sp>
        <p:nvSpPr>
          <p:cNvPr id="15390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390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1BF1BE7-55B3-46C3-B2F6-40588548BEC4}" type="slidenum">
              <a:rPr lang="en-US"/>
              <a:pPr/>
              <a:t>67</a:t>
            </a:fld>
            <a:endParaRPr lang="en-US"/>
          </a:p>
        </p:txBody>
      </p:sp>
      <p:sp>
        <p:nvSpPr>
          <p:cNvPr id="15400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400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943F302-140B-4F48-A22C-5C25803DDE46}" type="slidenum">
              <a:rPr lang="en-US"/>
              <a:pPr/>
              <a:t>68</a:t>
            </a:fld>
            <a:endParaRPr lang="en-US"/>
          </a:p>
        </p:txBody>
      </p:sp>
      <p:sp>
        <p:nvSpPr>
          <p:cNvPr id="15411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411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BE0740B-8578-4382-833D-478C1D4E6BDA}" type="slidenum">
              <a:rPr lang="en-US"/>
              <a:pPr/>
              <a:t>8</a:t>
            </a:fld>
            <a:endParaRPr lang="en-US"/>
          </a:p>
        </p:txBody>
      </p:sp>
      <p:sp>
        <p:nvSpPr>
          <p:cNvPr id="14848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848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B763FDA-0999-4C7C-BFB5-5F02F678E143}" type="slidenum">
              <a:rPr lang="en-US"/>
              <a:pPr/>
              <a:t>9</a:t>
            </a:fld>
            <a:endParaRPr lang="en-US"/>
          </a:p>
        </p:txBody>
      </p:sp>
      <p:sp>
        <p:nvSpPr>
          <p:cNvPr id="14868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868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B763FDA-0999-4C7C-BFB5-5F02F678E143}" type="slidenum">
              <a:rPr lang="en-US"/>
              <a:pPr/>
              <a:t>10</a:t>
            </a:fld>
            <a:endParaRPr lang="en-US"/>
          </a:p>
        </p:txBody>
      </p:sp>
      <p:sp>
        <p:nvSpPr>
          <p:cNvPr id="14868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868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>
          <a:xfrm>
            <a:off x="0" y="5928846"/>
            <a:ext cx="9144000" cy="929154"/>
          </a:xfrm>
          <a:prstGeom prst="rect">
            <a:avLst/>
          </a:prstGeom>
          <a:solidFill>
            <a:srgbClr val="231F20"/>
          </a:solidFill>
          <a:ln>
            <a:solidFill>
              <a:srgbClr val="231F2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 userDrawn="1"/>
        </p:nvSpPr>
        <p:spPr>
          <a:xfrm>
            <a:off x="0" y="0"/>
            <a:ext cx="9144000" cy="919089"/>
          </a:xfrm>
          <a:prstGeom prst="rect">
            <a:avLst/>
          </a:prstGeom>
          <a:solidFill>
            <a:srgbClr val="231F20"/>
          </a:solidFill>
          <a:ln>
            <a:solidFill>
              <a:srgbClr val="231F2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2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72064"/>
            <a:ext cx="990600" cy="8859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29600" y="5943600"/>
            <a:ext cx="773569" cy="864310"/>
          </a:xfrm>
          <a:prstGeom prst="rect">
            <a:avLst/>
          </a:prstGeom>
        </p:spPr>
      </p:pic>
      <p:sp>
        <p:nvSpPr>
          <p:cNvPr id="11" name="TextBox 10"/>
          <p:cNvSpPr txBox="1"/>
          <p:nvPr userDrawn="1"/>
        </p:nvSpPr>
        <p:spPr>
          <a:xfrm>
            <a:off x="6477000" y="6248400"/>
            <a:ext cx="19812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aseline="0" dirty="0">
                <a:solidFill>
                  <a:schemeClr val="bg1"/>
                </a:solidFill>
              </a:rPr>
              <a:t>Chapter 8 &lt;</a:t>
            </a:r>
            <a:fld id="{D1B2EFE9-D440-4A3B-858C-5FEDF5DD0E10}" type="slidenum">
              <a:rPr lang="en-US" sz="1400" smtClean="0">
                <a:solidFill>
                  <a:schemeClr val="bg1"/>
                </a:solidFill>
              </a:rPr>
              <a:pPr/>
              <a:t>‹#›</a:t>
            </a:fld>
            <a:r>
              <a:rPr lang="en-US" sz="1400" dirty="0">
                <a:solidFill>
                  <a:schemeClr val="bg1"/>
                </a:solidFill>
              </a:rPr>
              <a:t>&gt; </a:t>
            </a:r>
          </a:p>
        </p:txBody>
      </p:sp>
      <p:sp>
        <p:nvSpPr>
          <p:cNvPr id="12" name="TextBox 11"/>
          <p:cNvSpPr txBox="1"/>
          <p:nvPr userDrawn="1"/>
        </p:nvSpPr>
        <p:spPr>
          <a:xfrm>
            <a:off x="1295400" y="6248400"/>
            <a:ext cx="5257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</a:rPr>
              <a:t>Digital Design and Computer Architecture:</a:t>
            </a:r>
            <a:r>
              <a:rPr lang="en-US" sz="1400" baseline="0" dirty="0">
                <a:solidFill>
                  <a:schemeClr val="bg1"/>
                </a:solidFill>
              </a:rPr>
              <a:t> ARM® Edition © 2015</a:t>
            </a:r>
            <a:endParaRPr lang="en-US" sz="1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813931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0" y="5928846"/>
            <a:ext cx="9144000" cy="929154"/>
          </a:xfrm>
          <a:prstGeom prst="rect">
            <a:avLst/>
          </a:prstGeom>
          <a:solidFill>
            <a:srgbClr val="231F20"/>
          </a:solidFill>
          <a:ln>
            <a:solidFill>
              <a:srgbClr val="231F2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 userDrawn="1"/>
        </p:nvSpPr>
        <p:spPr>
          <a:xfrm>
            <a:off x="0" y="0"/>
            <a:ext cx="9144000" cy="919089"/>
          </a:xfrm>
          <a:prstGeom prst="rect">
            <a:avLst/>
          </a:prstGeom>
          <a:solidFill>
            <a:srgbClr val="231F20"/>
          </a:solidFill>
          <a:ln>
            <a:solidFill>
              <a:srgbClr val="231F2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2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72064"/>
            <a:ext cx="990600" cy="8859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29600" y="5943600"/>
            <a:ext cx="773569" cy="864310"/>
          </a:xfrm>
          <a:prstGeom prst="rect">
            <a:avLst/>
          </a:prstGeom>
        </p:spPr>
      </p:pic>
      <p:sp>
        <p:nvSpPr>
          <p:cNvPr id="12" name="TextBox 11"/>
          <p:cNvSpPr txBox="1"/>
          <p:nvPr userDrawn="1"/>
        </p:nvSpPr>
        <p:spPr>
          <a:xfrm>
            <a:off x="6477000" y="6248400"/>
            <a:ext cx="19812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aseline="0" dirty="0">
                <a:solidFill>
                  <a:schemeClr val="bg1"/>
                </a:solidFill>
              </a:rPr>
              <a:t>Chapter 8 &lt;</a:t>
            </a:r>
            <a:fld id="{D1B2EFE9-D440-4A3B-858C-5FEDF5DD0E10}" type="slidenum">
              <a:rPr lang="en-US" sz="1400" smtClean="0">
                <a:solidFill>
                  <a:schemeClr val="bg1"/>
                </a:solidFill>
              </a:rPr>
              <a:pPr/>
              <a:t>‹#›</a:t>
            </a:fld>
            <a:r>
              <a:rPr lang="en-US" sz="1400" dirty="0">
                <a:solidFill>
                  <a:schemeClr val="bg1"/>
                </a:solidFill>
              </a:rPr>
              <a:t>&gt; </a:t>
            </a:r>
          </a:p>
        </p:txBody>
      </p:sp>
      <p:sp>
        <p:nvSpPr>
          <p:cNvPr id="13" name="TextBox 12"/>
          <p:cNvSpPr txBox="1"/>
          <p:nvPr userDrawn="1"/>
        </p:nvSpPr>
        <p:spPr>
          <a:xfrm>
            <a:off x="1295400" y="6248400"/>
            <a:ext cx="5257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</a:rPr>
              <a:t>Digital Design and Computer Architecture:</a:t>
            </a:r>
            <a:r>
              <a:rPr lang="en-US" sz="1400" baseline="0" dirty="0">
                <a:solidFill>
                  <a:schemeClr val="bg1"/>
                </a:solidFill>
              </a:rPr>
              <a:t> ARM® Edition © 2015</a:t>
            </a:r>
            <a:endParaRPr lang="en-US" sz="1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430809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 dirty="0" smtClean="0"/>
            </a:lvl1pPr>
          </a:lstStyle>
          <a:p>
            <a:pPr>
              <a:defRPr/>
            </a:pPr>
            <a:r>
              <a:rPr lang="en-US"/>
              <a:t>Copyright © 2012  Elsevier</a:t>
            </a:r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en-US"/>
              <a:t>1-&lt;</a:t>
            </a:r>
            <a:fld id="{CC12C447-90FA-420C-B74C-1A635C444937}" type="slidenum">
              <a:rPr lang="en-US"/>
              <a:pPr>
                <a:defRPr/>
              </a:pPr>
              <a:t>‹#›</a:t>
            </a:fld>
            <a:r>
              <a:rPr lang="en-US"/>
              <a:t>&gt;</a:t>
            </a:r>
          </a:p>
          <a:p>
            <a:pPr>
              <a:defRPr/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64295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1600" y="101600"/>
            <a:ext cx="7772400" cy="889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219200"/>
            <a:ext cx="3810000" cy="4953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219200"/>
            <a:ext cx="3810000" cy="24003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3771900"/>
            <a:ext cx="3810000" cy="24003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 dirty="0" smtClean="0"/>
            </a:lvl1pPr>
          </a:lstStyle>
          <a:p>
            <a:pPr>
              <a:defRPr/>
            </a:pPr>
            <a:r>
              <a:rPr lang="en-US"/>
              <a:t>Copyright © 2012  Elsevier</a:t>
            </a: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en-US"/>
              <a:t>1-&lt;</a:t>
            </a:r>
            <a:fld id="{E7ED6BBA-2425-4A43-B586-383F2BB07C4C}" type="slidenum">
              <a:rPr lang="en-US"/>
              <a:pPr>
                <a:defRPr/>
              </a:pPr>
              <a:t>‹#›</a:t>
            </a:fld>
            <a:r>
              <a:rPr lang="en-US"/>
              <a:t>&gt;</a:t>
            </a:r>
          </a:p>
          <a:p>
            <a:pPr>
              <a:defRPr/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01367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1600" y="101600"/>
            <a:ext cx="7772400" cy="889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685800" y="1219200"/>
            <a:ext cx="7772400" cy="4953000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en-US"/>
              <a:t>Copyright © 2012  Elsevier</a:t>
            </a:r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en-US"/>
              <a:t>1-&lt;</a:t>
            </a:r>
            <a:fld id="{68946159-E475-47D9-8550-A9F0B445C791}" type="slidenum">
              <a:rPr lang="en-US"/>
              <a:pPr>
                <a:defRPr/>
              </a:pPr>
              <a:t>‹#›</a:t>
            </a:fld>
            <a:r>
              <a:rPr lang="en-US"/>
              <a:t>&gt;</a:t>
            </a:r>
          </a:p>
          <a:p>
            <a:pPr>
              <a:defRPr/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1334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101600" y="101600"/>
            <a:ext cx="7772400" cy="889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685800" y="1219200"/>
            <a:ext cx="3810000" cy="24003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219200"/>
            <a:ext cx="3810000" cy="24003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685800" y="3771900"/>
            <a:ext cx="3810000" cy="24003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8200" y="3771900"/>
            <a:ext cx="3810000" cy="24003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en-US"/>
              <a:t>Copyright © 2012  Elsevier</a:t>
            </a:r>
            <a:endParaRPr lang="en-GB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en-US"/>
              <a:t>1-&lt;</a:t>
            </a:r>
            <a:fld id="{CCDCC2DC-EBCD-44EE-92DB-9C06DDE632FD}" type="slidenum">
              <a:rPr lang="en-US"/>
              <a:pPr>
                <a:defRPr/>
              </a:pPr>
              <a:t>‹#›</a:t>
            </a:fld>
            <a:r>
              <a:rPr lang="en-US"/>
              <a:t>&gt;</a:t>
            </a:r>
          </a:p>
          <a:p>
            <a:pPr>
              <a:defRPr/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934680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219200"/>
            <a:ext cx="3810000" cy="4953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19200"/>
            <a:ext cx="3810000" cy="4953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Copyright © 2012  Elsevier</a:t>
            </a:r>
            <a:endParaRPr lang="en-GB"/>
          </a:p>
        </p:txBody>
      </p:sp>
      <p:sp>
        <p:nvSpPr>
          <p:cNvPr id="6" name="Rectangle 11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1-&lt;</a:t>
            </a:r>
            <a:fld id="{B4FEF99E-A19F-4A0B-A62E-3729EECDD901}" type="slidenum">
              <a:rPr lang="en-US"/>
              <a:pPr>
                <a:defRPr/>
              </a:pPr>
              <a:t>‹#›</a:t>
            </a:fld>
            <a:r>
              <a:rPr lang="en-US"/>
              <a:t>&gt;</a:t>
            </a:r>
          </a:p>
          <a:p>
            <a:pPr>
              <a:defRPr/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295014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1600" y="101600"/>
            <a:ext cx="7772400" cy="889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85800" y="1219200"/>
            <a:ext cx="3810000" cy="4953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19200"/>
            <a:ext cx="3810000" cy="4953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en-US"/>
              <a:t>Copyright © 2012  Elsevier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en-US"/>
              <a:t>1-&lt;</a:t>
            </a:r>
            <a:fld id="{9F7ADD3E-E1D6-46D5-BCAD-B4AEBA813F75}" type="slidenum">
              <a:rPr lang="en-US"/>
              <a:pPr>
                <a:defRPr/>
              </a:pPr>
              <a:t>‹#›</a:t>
            </a:fld>
            <a:r>
              <a:rPr lang="en-US"/>
              <a:t>&gt;</a:t>
            </a:r>
          </a:p>
          <a:p>
            <a:pPr>
              <a:defRPr/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76607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0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746080-453C-4BEF-9A1F-F094B996EB79}" type="datetimeFigureOut">
              <a:rPr lang="en-US" smtClean="0"/>
              <a:t>1/21/18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B2EFE9-D440-4A3B-858C-5FEDF5DD0E1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35001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tags" Target="../tags/tag27.xml"/><Relationship Id="rId2" Type="http://schemas.openxmlformats.org/officeDocument/2006/relationships/tags" Target="../tags/tag26.xml"/><Relationship Id="rId1" Type="http://schemas.openxmlformats.org/officeDocument/2006/relationships/tags" Target="../tags/tag25.xml"/><Relationship Id="rId6" Type="http://schemas.openxmlformats.org/officeDocument/2006/relationships/notesSlide" Target="../notesSlides/notesSlide9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2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30.xml"/><Relationship Id="rId1" Type="http://schemas.openxmlformats.org/officeDocument/2006/relationships/tags" Target="../tags/tag29.xml"/><Relationship Id="rId4" Type="http://schemas.openxmlformats.org/officeDocument/2006/relationships/notesSlide" Target="../notesSlides/notesSlide10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32.xml"/><Relationship Id="rId1" Type="http://schemas.openxmlformats.org/officeDocument/2006/relationships/tags" Target="../tags/tag31.xml"/><Relationship Id="rId4" Type="http://schemas.openxmlformats.org/officeDocument/2006/relationships/notesSlide" Target="../notesSlides/notesSlide11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emf"/><Relationship Id="rId3" Type="http://schemas.openxmlformats.org/officeDocument/2006/relationships/tags" Target="../tags/tag34.xml"/><Relationship Id="rId7" Type="http://schemas.openxmlformats.org/officeDocument/2006/relationships/oleObject" Target="../embeddings/oleObject3.bin"/><Relationship Id="rId2" Type="http://schemas.openxmlformats.org/officeDocument/2006/relationships/tags" Target="../tags/tag33.xml"/><Relationship Id="rId1" Type="http://schemas.openxmlformats.org/officeDocument/2006/relationships/vmlDrawing" Target="../drawings/vmlDrawing3.vml"/><Relationship Id="rId6" Type="http://schemas.openxmlformats.org/officeDocument/2006/relationships/notesSlide" Target="../notesSlides/notesSlide12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3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6" Type="http://schemas.openxmlformats.org/officeDocument/2006/relationships/notesSlide" Target="../notesSlides/notesSlide13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39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notesSlide" Target="../notesSlides/notesSlide1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tags" Target="../tags/tag42.xml"/><Relationship Id="rId6" Type="http://schemas.openxmlformats.org/officeDocument/2006/relationships/notesSlide" Target="../notesSlides/notesSlide15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4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47.xml"/><Relationship Id="rId1" Type="http://schemas.openxmlformats.org/officeDocument/2006/relationships/tags" Target="../tags/tag46.xml"/><Relationship Id="rId4" Type="http://schemas.openxmlformats.org/officeDocument/2006/relationships/notesSlide" Target="../notesSlides/notesSlide1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tags" Target="../tags/tag50.xml"/><Relationship Id="rId2" Type="http://schemas.openxmlformats.org/officeDocument/2006/relationships/tags" Target="../tags/tag49.xml"/><Relationship Id="rId1" Type="http://schemas.openxmlformats.org/officeDocument/2006/relationships/tags" Target="../tags/tag48.xml"/><Relationship Id="rId6" Type="http://schemas.openxmlformats.org/officeDocument/2006/relationships/notesSlide" Target="../notesSlides/notesSlide17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5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tags" Target="../tags/tag54.xml"/><Relationship Id="rId2" Type="http://schemas.openxmlformats.org/officeDocument/2006/relationships/tags" Target="../tags/tag53.xml"/><Relationship Id="rId1" Type="http://schemas.openxmlformats.org/officeDocument/2006/relationships/tags" Target="../tags/tag52.xml"/><Relationship Id="rId6" Type="http://schemas.openxmlformats.org/officeDocument/2006/relationships/notesSlide" Target="../notesSlides/notesSlide18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5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Relationship Id="rId4" Type="http://schemas.openxmlformats.org/officeDocument/2006/relationships/image" Target="../media/image4.jp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.bin"/><Relationship Id="rId3" Type="http://schemas.openxmlformats.org/officeDocument/2006/relationships/tags" Target="../tags/tag57.xml"/><Relationship Id="rId7" Type="http://schemas.openxmlformats.org/officeDocument/2006/relationships/notesSlide" Target="../notesSlides/notesSlide19.xml"/><Relationship Id="rId2" Type="http://schemas.openxmlformats.org/officeDocument/2006/relationships/tags" Target="../tags/tag56.xml"/><Relationship Id="rId1" Type="http://schemas.openxmlformats.org/officeDocument/2006/relationships/vmlDrawing" Target="../drawings/vmlDrawing4.v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59.xml"/><Relationship Id="rId4" Type="http://schemas.openxmlformats.org/officeDocument/2006/relationships/tags" Target="../tags/tag58.xml"/><Relationship Id="rId9" Type="http://schemas.openxmlformats.org/officeDocument/2006/relationships/image" Target="../media/image10.wmf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.bin"/><Relationship Id="rId3" Type="http://schemas.openxmlformats.org/officeDocument/2006/relationships/tags" Target="../tags/tag61.xml"/><Relationship Id="rId7" Type="http://schemas.openxmlformats.org/officeDocument/2006/relationships/notesSlide" Target="../notesSlides/notesSlide20.xml"/><Relationship Id="rId2" Type="http://schemas.openxmlformats.org/officeDocument/2006/relationships/tags" Target="../tags/tag60.xml"/><Relationship Id="rId1" Type="http://schemas.openxmlformats.org/officeDocument/2006/relationships/vmlDrawing" Target="../drawings/vmlDrawing5.v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63.xml"/><Relationship Id="rId4" Type="http://schemas.openxmlformats.org/officeDocument/2006/relationships/tags" Target="../tags/tag62.xml"/><Relationship Id="rId9" Type="http://schemas.openxmlformats.org/officeDocument/2006/relationships/image" Target="../media/image11.wmf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1.xml"/><Relationship Id="rId3" Type="http://schemas.openxmlformats.org/officeDocument/2006/relationships/tags" Target="../tags/tag65.xml"/><Relationship Id="rId7" Type="http://schemas.openxmlformats.org/officeDocument/2006/relationships/slideLayout" Target="../slideLayouts/slideLayout2.xml"/><Relationship Id="rId2" Type="http://schemas.openxmlformats.org/officeDocument/2006/relationships/tags" Target="../tags/tag64.xml"/><Relationship Id="rId1" Type="http://schemas.openxmlformats.org/officeDocument/2006/relationships/vmlDrawing" Target="../drawings/vmlDrawing6.vml"/><Relationship Id="rId6" Type="http://schemas.openxmlformats.org/officeDocument/2006/relationships/tags" Target="../tags/tag68.xml"/><Relationship Id="rId5" Type="http://schemas.openxmlformats.org/officeDocument/2006/relationships/tags" Target="../tags/tag67.xml"/><Relationship Id="rId10" Type="http://schemas.openxmlformats.org/officeDocument/2006/relationships/image" Target="../media/image12.wmf"/><Relationship Id="rId4" Type="http://schemas.openxmlformats.org/officeDocument/2006/relationships/tags" Target="../tags/tag66.xml"/><Relationship Id="rId9" Type="http://schemas.openxmlformats.org/officeDocument/2006/relationships/oleObject" Target="../embeddings/oleObject6.bin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3" Type="http://schemas.openxmlformats.org/officeDocument/2006/relationships/tags" Target="../tags/tag70.xml"/><Relationship Id="rId7" Type="http://schemas.openxmlformats.org/officeDocument/2006/relationships/tags" Target="../tags/tag74.xml"/><Relationship Id="rId2" Type="http://schemas.openxmlformats.org/officeDocument/2006/relationships/tags" Target="../tags/tag69.xml"/><Relationship Id="rId1" Type="http://schemas.openxmlformats.org/officeDocument/2006/relationships/vmlDrawing" Target="../drawings/vmlDrawing7.vml"/><Relationship Id="rId6" Type="http://schemas.openxmlformats.org/officeDocument/2006/relationships/tags" Target="../tags/tag73.xml"/><Relationship Id="rId11" Type="http://schemas.openxmlformats.org/officeDocument/2006/relationships/image" Target="../media/image12.wmf"/><Relationship Id="rId5" Type="http://schemas.openxmlformats.org/officeDocument/2006/relationships/tags" Target="../tags/tag72.xml"/><Relationship Id="rId10" Type="http://schemas.openxmlformats.org/officeDocument/2006/relationships/oleObject" Target="../embeddings/oleObject7.bin"/><Relationship Id="rId4" Type="http://schemas.openxmlformats.org/officeDocument/2006/relationships/tags" Target="../tags/tag71.xml"/><Relationship Id="rId9" Type="http://schemas.openxmlformats.org/officeDocument/2006/relationships/notesSlide" Target="../notesSlides/notesSlide22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3.xml"/><Relationship Id="rId3" Type="http://schemas.openxmlformats.org/officeDocument/2006/relationships/tags" Target="../tags/tag76.xml"/><Relationship Id="rId7" Type="http://schemas.openxmlformats.org/officeDocument/2006/relationships/slideLayout" Target="../slideLayouts/slideLayout2.xml"/><Relationship Id="rId2" Type="http://schemas.openxmlformats.org/officeDocument/2006/relationships/tags" Target="../tags/tag75.xml"/><Relationship Id="rId1" Type="http://schemas.openxmlformats.org/officeDocument/2006/relationships/vmlDrawing" Target="../drawings/vmlDrawing8.vml"/><Relationship Id="rId6" Type="http://schemas.openxmlformats.org/officeDocument/2006/relationships/tags" Target="../tags/tag79.xml"/><Relationship Id="rId5" Type="http://schemas.openxmlformats.org/officeDocument/2006/relationships/tags" Target="../tags/tag78.xml"/><Relationship Id="rId10" Type="http://schemas.openxmlformats.org/officeDocument/2006/relationships/image" Target="../media/image13.wmf"/><Relationship Id="rId4" Type="http://schemas.openxmlformats.org/officeDocument/2006/relationships/tags" Target="../tags/tag77.xml"/><Relationship Id="rId9" Type="http://schemas.openxmlformats.org/officeDocument/2006/relationships/oleObject" Target="../embeddings/oleObject8.bin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3" Type="http://schemas.openxmlformats.org/officeDocument/2006/relationships/tags" Target="../tags/tag81.xml"/><Relationship Id="rId7" Type="http://schemas.openxmlformats.org/officeDocument/2006/relationships/tags" Target="../tags/tag85.xml"/><Relationship Id="rId2" Type="http://schemas.openxmlformats.org/officeDocument/2006/relationships/tags" Target="../tags/tag80.xml"/><Relationship Id="rId1" Type="http://schemas.openxmlformats.org/officeDocument/2006/relationships/vmlDrawing" Target="../drawings/vmlDrawing9.vml"/><Relationship Id="rId6" Type="http://schemas.openxmlformats.org/officeDocument/2006/relationships/tags" Target="../tags/tag84.xml"/><Relationship Id="rId11" Type="http://schemas.openxmlformats.org/officeDocument/2006/relationships/image" Target="../media/image13.wmf"/><Relationship Id="rId5" Type="http://schemas.openxmlformats.org/officeDocument/2006/relationships/tags" Target="../tags/tag83.xml"/><Relationship Id="rId10" Type="http://schemas.openxmlformats.org/officeDocument/2006/relationships/oleObject" Target="../embeddings/oleObject9.bin"/><Relationship Id="rId4" Type="http://schemas.openxmlformats.org/officeDocument/2006/relationships/tags" Target="../tags/tag82.xml"/><Relationship Id="rId9" Type="http://schemas.openxmlformats.org/officeDocument/2006/relationships/notesSlide" Target="../notesSlides/notesSlide2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86.xml"/><Relationship Id="rId1" Type="http://schemas.openxmlformats.org/officeDocument/2006/relationships/vmlDrawing" Target="../drawings/vmlDrawing10.vml"/><Relationship Id="rId6" Type="http://schemas.openxmlformats.org/officeDocument/2006/relationships/image" Target="../media/image14.wmf"/><Relationship Id="rId5" Type="http://schemas.openxmlformats.org/officeDocument/2006/relationships/oleObject" Target="../embeddings/oleObject10.bin"/><Relationship Id="rId4" Type="http://schemas.openxmlformats.org/officeDocument/2006/relationships/notesSlide" Target="../notesSlides/notesSlide25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6.xml"/><Relationship Id="rId3" Type="http://schemas.openxmlformats.org/officeDocument/2006/relationships/tags" Target="../tags/tag88.xml"/><Relationship Id="rId7" Type="http://schemas.openxmlformats.org/officeDocument/2006/relationships/slideLayout" Target="../slideLayouts/slideLayout2.xml"/><Relationship Id="rId2" Type="http://schemas.openxmlformats.org/officeDocument/2006/relationships/tags" Target="../tags/tag87.xml"/><Relationship Id="rId1" Type="http://schemas.openxmlformats.org/officeDocument/2006/relationships/vmlDrawing" Target="../drawings/vmlDrawing11.vml"/><Relationship Id="rId6" Type="http://schemas.openxmlformats.org/officeDocument/2006/relationships/tags" Target="../tags/tag91.xml"/><Relationship Id="rId5" Type="http://schemas.openxmlformats.org/officeDocument/2006/relationships/tags" Target="../tags/tag90.xml"/><Relationship Id="rId10" Type="http://schemas.openxmlformats.org/officeDocument/2006/relationships/image" Target="../media/image15.emf"/><Relationship Id="rId4" Type="http://schemas.openxmlformats.org/officeDocument/2006/relationships/tags" Target="../tags/tag89.xml"/><Relationship Id="rId9" Type="http://schemas.openxmlformats.org/officeDocument/2006/relationships/oleObject" Target="../embeddings/oleObject11.bin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3" Type="http://schemas.openxmlformats.org/officeDocument/2006/relationships/tags" Target="../tags/tag93.xml"/><Relationship Id="rId7" Type="http://schemas.openxmlformats.org/officeDocument/2006/relationships/tags" Target="../tags/tag97.xml"/><Relationship Id="rId2" Type="http://schemas.openxmlformats.org/officeDocument/2006/relationships/tags" Target="../tags/tag92.xml"/><Relationship Id="rId1" Type="http://schemas.openxmlformats.org/officeDocument/2006/relationships/vmlDrawing" Target="../drawings/vmlDrawing12.vml"/><Relationship Id="rId6" Type="http://schemas.openxmlformats.org/officeDocument/2006/relationships/tags" Target="../tags/tag96.xml"/><Relationship Id="rId11" Type="http://schemas.openxmlformats.org/officeDocument/2006/relationships/image" Target="../media/image16.wmf"/><Relationship Id="rId5" Type="http://schemas.openxmlformats.org/officeDocument/2006/relationships/tags" Target="../tags/tag95.xml"/><Relationship Id="rId10" Type="http://schemas.openxmlformats.org/officeDocument/2006/relationships/oleObject" Target="../embeddings/oleObject12.bin"/><Relationship Id="rId4" Type="http://schemas.openxmlformats.org/officeDocument/2006/relationships/tags" Target="../tags/tag94.xml"/><Relationship Id="rId9" Type="http://schemas.openxmlformats.org/officeDocument/2006/relationships/notesSlide" Target="../notesSlides/notesSlide2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tags" Target="../tags/tag99.xml"/><Relationship Id="rId7" Type="http://schemas.openxmlformats.org/officeDocument/2006/relationships/image" Target="../media/image17.wmf"/><Relationship Id="rId2" Type="http://schemas.openxmlformats.org/officeDocument/2006/relationships/tags" Target="../tags/tag98.xml"/><Relationship Id="rId1" Type="http://schemas.openxmlformats.org/officeDocument/2006/relationships/vmlDrawing" Target="../drawings/vmlDrawing13.vml"/><Relationship Id="rId6" Type="http://schemas.openxmlformats.org/officeDocument/2006/relationships/oleObject" Target="../embeddings/oleObject13.bin"/><Relationship Id="rId5" Type="http://schemas.openxmlformats.org/officeDocument/2006/relationships/notesSlide" Target="../notesSlides/notesSlide28.xml"/><Relationship Id="rId4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.bin"/><Relationship Id="rId3" Type="http://schemas.openxmlformats.org/officeDocument/2006/relationships/tags" Target="../tags/tag3.xml"/><Relationship Id="rId7" Type="http://schemas.openxmlformats.org/officeDocument/2006/relationships/notesSlide" Target="../notesSlides/notesSlide2.xml"/><Relationship Id="rId2" Type="http://schemas.openxmlformats.org/officeDocument/2006/relationships/tags" Target="../tags/tag2.xml"/><Relationship Id="rId1" Type="http://schemas.openxmlformats.org/officeDocument/2006/relationships/vmlDrawing" Target="../drawings/vmlDrawing1.v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9" Type="http://schemas.openxmlformats.org/officeDocument/2006/relationships/image" Target="../media/image5.wmf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tags" Target="../tags/tag101.xml"/><Relationship Id="rId7" Type="http://schemas.openxmlformats.org/officeDocument/2006/relationships/image" Target="../media/image18.wmf"/><Relationship Id="rId2" Type="http://schemas.openxmlformats.org/officeDocument/2006/relationships/tags" Target="../tags/tag100.xml"/><Relationship Id="rId1" Type="http://schemas.openxmlformats.org/officeDocument/2006/relationships/vmlDrawing" Target="../drawings/vmlDrawing14.vml"/><Relationship Id="rId6" Type="http://schemas.openxmlformats.org/officeDocument/2006/relationships/oleObject" Target="../embeddings/oleObject14.bin"/><Relationship Id="rId5" Type="http://schemas.openxmlformats.org/officeDocument/2006/relationships/notesSlide" Target="../notesSlides/notesSlide29.xml"/><Relationship Id="rId4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jpeg"/><Relationship Id="rId3" Type="http://schemas.openxmlformats.org/officeDocument/2006/relationships/tags" Target="../tags/tag103.xml"/><Relationship Id="rId7" Type="http://schemas.openxmlformats.org/officeDocument/2006/relationships/image" Target="../media/image19.wmf"/><Relationship Id="rId2" Type="http://schemas.openxmlformats.org/officeDocument/2006/relationships/tags" Target="../tags/tag102.xml"/><Relationship Id="rId1" Type="http://schemas.openxmlformats.org/officeDocument/2006/relationships/vmlDrawing" Target="../drawings/vmlDrawing15.vml"/><Relationship Id="rId6" Type="http://schemas.openxmlformats.org/officeDocument/2006/relationships/oleObject" Target="../embeddings/oleObject15.bin"/><Relationship Id="rId5" Type="http://schemas.openxmlformats.org/officeDocument/2006/relationships/notesSlide" Target="../notesSlides/notesSlide30.xml"/><Relationship Id="rId4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05.xml"/><Relationship Id="rId1" Type="http://schemas.openxmlformats.org/officeDocument/2006/relationships/tags" Target="../tags/tag104.xml"/><Relationship Id="rId4" Type="http://schemas.openxmlformats.org/officeDocument/2006/relationships/notesSlide" Target="../notesSlides/notesSlide31.xml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6.bin"/><Relationship Id="rId3" Type="http://schemas.openxmlformats.org/officeDocument/2006/relationships/tags" Target="../tags/tag107.xml"/><Relationship Id="rId7" Type="http://schemas.openxmlformats.org/officeDocument/2006/relationships/notesSlide" Target="../notesSlides/notesSlide32.xml"/><Relationship Id="rId2" Type="http://schemas.openxmlformats.org/officeDocument/2006/relationships/tags" Target="../tags/tag106.xml"/><Relationship Id="rId1" Type="http://schemas.openxmlformats.org/officeDocument/2006/relationships/vmlDrawing" Target="../drawings/vmlDrawing16.v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109.xml"/><Relationship Id="rId4" Type="http://schemas.openxmlformats.org/officeDocument/2006/relationships/tags" Target="../tags/tag108.xml"/><Relationship Id="rId9" Type="http://schemas.openxmlformats.org/officeDocument/2006/relationships/image" Target="../media/image21.wmf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tags" Target="../tags/tag112.xml"/><Relationship Id="rId7" Type="http://schemas.openxmlformats.org/officeDocument/2006/relationships/notesSlide" Target="../notesSlides/notesSlide33.xml"/><Relationship Id="rId2" Type="http://schemas.openxmlformats.org/officeDocument/2006/relationships/tags" Target="../tags/tag111.xml"/><Relationship Id="rId1" Type="http://schemas.openxmlformats.org/officeDocument/2006/relationships/tags" Target="../tags/tag110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114.xml"/><Relationship Id="rId4" Type="http://schemas.openxmlformats.org/officeDocument/2006/relationships/tags" Target="../tags/tag113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15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16.xml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36.xml"/><Relationship Id="rId3" Type="http://schemas.openxmlformats.org/officeDocument/2006/relationships/tags" Target="../tags/tag118.xml"/><Relationship Id="rId7" Type="http://schemas.openxmlformats.org/officeDocument/2006/relationships/slideLayout" Target="../slideLayouts/slideLayout2.xml"/><Relationship Id="rId2" Type="http://schemas.openxmlformats.org/officeDocument/2006/relationships/tags" Target="../tags/tag117.xml"/><Relationship Id="rId1" Type="http://schemas.openxmlformats.org/officeDocument/2006/relationships/vmlDrawing" Target="../drawings/vmlDrawing17.vml"/><Relationship Id="rId6" Type="http://schemas.openxmlformats.org/officeDocument/2006/relationships/tags" Target="../tags/tag121.xml"/><Relationship Id="rId5" Type="http://schemas.openxmlformats.org/officeDocument/2006/relationships/tags" Target="../tags/tag120.xml"/><Relationship Id="rId10" Type="http://schemas.openxmlformats.org/officeDocument/2006/relationships/image" Target="../media/image22.emf"/><Relationship Id="rId4" Type="http://schemas.openxmlformats.org/officeDocument/2006/relationships/tags" Target="../tags/tag119.xml"/><Relationship Id="rId9" Type="http://schemas.openxmlformats.org/officeDocument/2006/relationships/oleObject" Target="../embeddings/oleObject17.bin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37.xml"/><Relationship Id="rId3" Type="http://schemas.openxmlformats.org/officeDocument/2006/relationships/tags" Target="../tags/tag123.xml"/><Relationship Id="rId7" Type="http://schemas.openxmlformats.org/officeDocument/2006/relationships/slideLayout" Target="../slideLayouts/slideLayout2.xml"/><Relationship Id="rId2" Type="http://schemas.openxmlformats.org/officeDocument/2006/relationships/tags" Target="../tags/tag122.xml"/><Relationship Id="rId1" Type="http://schemas.openxmlformats.org/officeDocument/2006/relationships/vmlDrawing" Target="../drawings/vmlDrawing18.vml"/><Relationship Id="rId6" Type="http://schemas.openxmlformats.org/officeDocument/2006/relationships/tags" Target="../tags/tag126.xml"/><Relationship Id="rId5" Type="http://schemas.openxmlformats.org/officeDocument/2006/relationships/tags" Target="../tags/tag125.xml"/><Relationship Id="rId10" Type="http://schemas.openxmlformats.org/officeDocument/2006/relationships/image" Target="../media/image23.wmf"/><Relationship Id="rId4" Type="http://schemas.openxmlformats.org/officeDocument/2006/relationships/tags" Target="../tags/tag124.xml"/><Relationship Id="rId9" Type="http://schemas.openxmlformats.org/officeDocument/2006/relationships/oleObject" Target="../embeddings/oleObject18.bin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tags" Target="../tags/tag129.xml"/><Relationship Id="rId2" Type="http://schemas.openxmlformats.org/officeDocument/2006/relationships/tags" Target="../tags/tag128.xml"/><Relationship Id="rId1" Type="http://schemas.openxmlformats.org/officeDocument/2006/relationships/tags" Target="../tags/tag127.xml"/><Relationship Id="rId6" Type="http://schemas.openxmlformats.org/officeDocument/2006/relationships/notesSlide" Target="../notesSlides/notesSlide38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130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6" Type="http://schemas.openxmlformats.org/officeDocument/2006/relationships/image" Target="../media/image6.png"/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tags" Target="../tags/tag133.xml"/><Relationship Id="rId2" Type="http://schemas.openxmlformats.org/officeDocument/2006/relationships/tags" Target="../tags/tag132.xml"/><Relationship Id="rId1" Type="http://schemas.openxmlformats.org/officeDocument/2006/relationships/tags" Target="../tags/tag131.xml"/><Relationship Id="rId6" Type="http://schemas.openxmlformats.org/officeDocument/2006/relationships/image" Target="../media/image24.png"/><Relationship Id="rId5" Type="http://schemas.openxmlformats.org/officeDocument/2006/relationships/notesSlide" Target="../notesSlides/notesSlide39.xml"/><Relationship Id="rId4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35.xml"/><Relationship Id="rId1" Type="http://schemas.openxmlformats.org/officeDocument/2006/relationships/tags" Target="../tags/tag134.xml"/><Relationship Id="rId5" Type="http://schemas.openxmlformats.org/officeDocument/2006/relationships/image" Target="../media/image25.png"/><Relationship Id="rId4" Type="http://schemas.openxmlformats.org/officeDocument/2006/relationships/notesSlide" Target="../notesSlides/notesSlide40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36.xml"/></Relationships>
</file>

<file path=ppt/slides/_rels/slide4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9.bin"/><Relationship Id="rId3" Type="http://schemas.openxmlformats.org/officeDocument/2006/relationships/tags" Target="../tags/tag138.xml"/><Relationship Id="rId7" Type="http://schemas.openxmlformats.org/officeDocument/2006/relationships/notesSlide" Target="../notesSlides/notesSlide42.xml"/><Relationship Id="rId2" Type="http://schemas.openxmlformats.org/officeDocument/2006/relationships/tags" Target="../tags/tag137.xml"/><Relationship Id="rId1" Type="http://schemas.openxmlformats.org/officeDocument/2006/relationships/vmlDrawing" Target="../drawings/vmlDrawing19.v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140.xml"/><Relationship Id="rId4" Type="http://schemas.openxmlformats.org/officeDocument/2006/relationships/tags" Target="../tags/tag139.xml"/><Relationship Id="rId9" Type="http://schemas.openxmlformats.org/officeDocument/2006/relationships/image" Target="../media/image26.emf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41.xml"/></Relationships>
</file>

<file path=ppt/slides/_rels/slide4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0.bin"/><Relationship Id="rId3" Type="http://schemas.openxmlformats.org/officeDocument/2006/relationships/tags" Target="../tags/tag143.xml"/><Relationship Id="rId7" Type="http://schemas.openxmlformats.org/officeDocument/2006/relationships/notesSlide" Target="../notesSlides/notesSlide44.xml"/><Relationship Id="rId2" Type="http://schemas.openxmlformats.org/officeDocument/2006/relationships/tags" Target="../tags/tag142.xml"/><Relationship Id="rId1" Type="http://schemas.openxmlformats.org/officeDocument/2006/relationships/vmlDrawing" Target="../drawings/vmlDrawing20.v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145.xml"/><Relationship Id="rId4" Type="http://schemas.openxmlformats.org/officeDocument/2006/relationships/tags" Target="../tags/tag144.xml"/><Relationship Id="rId9" Type="http://schemas.openxmlformats.org/officeDocument/2006/relationships/image" Target="../media/image8.emf"/></Relationships>
</file>

<file path=ppt/slides/_rels/slide46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45.xml"/><Relationship Id="rId3" Type="http://schemas.openxmlformats.org/officeDocument/2006/relationships/tags" Target="../tags/tag147.xml"/><Relationship Id="rId7" Type="http://schemas.openxmlformats.org/officeDocument/2006/relationships/slideLayout" Target="../slideLayouts/slideLayout2.xml"/><Relationship Id="rId2" Type="http://schemas.openxmlformats.org/officeDocument/2006/relationships/tags" Target="../tags/tag146.xml"/><Relationship Id="rId1" Type="http://schemas.openxmlformats.org/officeDocument/2006/relationships/vmlDrawing" Target="../drawings/vmlDrawing21.vml"/><Relationship Id="rId6" Type="http://schemas.openxmlformats.org/officeDocument/2006/relationships/tags" Target="../tags/tag150.xml"/><Relationship Id="rId5" Type="http://schemas.openxmlformats.org/officeDocument/2006/relationships/tags" Target="../tags/tag149.xml"/><Relationship Id="rId10" Type="http://schemas.openxmlformats.org/officeDocument/2006/relationships/image" Target="../media/image27.wmf"/><Relationship Id="rId4" Type="http://schemas.openxmlformats.org/officeDocument/2006/relationships/tags" Target="../tags/tag148.xml"/><Relationship Id="rId9" Type="http://schemas.openxmlformats.org/officeDocument/2006/relationships/oleObject" Target="../embeddings/oleObject21.bin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6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51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tags" Target="../tags/tag154.xml"/><Relationship Id="rId7" Type="http://schemas.openxmlformats.org/officeDocument/2006/relationships/notesSlide" Target="../notesSlides/notesSlide47.xml"/><Relationship Id="rId2" Type="http://schemas.openxmlformats.org/officeDocument/2006/relationships/tags" Target="../tags/tag153.xml"/><Relationship Id="rId1" Type="http://schemas.openxmlformats.org/officeDocument/2006/relationships/tags" Target="../tags/tag152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156.xml"/><Relationship Id="rId4" Type="http://schemas.openxmlformats.org/officeDocument/2006/relationships/tags" Target="../tags/tag155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tags" Target="../tags/tag159.xml"/><Relationship Id="rId2" Type="http://schemas.openxmlformats.org/officeDocument/2006/relationships/tags" Target="../tags/tag158.xml"/><Relationship Id="rId1" Type="http://schemas.openxmlformats.org/officeDocument/2006/relationships/tags" Target="../tags/tag157.xml"/><Relationship Id="rId6" Type="http://schemas.openxmlformats.org/officeDocument/2006/relationships/notesSlide" Target="../notesSlides/notesSlide48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160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tags" Target="../tags/tag11.xml"/><Relationship Id="rId7" Type="http://schemas.openxmlformats.org/officeDocument/2006/relationships/image" Target="../media/image7.png"/><Relationship Id="rId2" Type="http://schemas.openxmlformats.org/officeDocument/2006/relationships/tags" Target="../tags/tag10.xml"/><Relationship Id="rId1" Type="http://schemas.openxmlformats.org/officeDocument/2006/relationships/tags" Target="../tags/tag9.xml"/><Relationship Id="rId6" Type="http://schemas.openxmlformats.org/officeDocument/2006/relationships/notesSlide" Target="../notesSlides/notesSlide4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12.xml"/></Relationships>
</file>

<file path=ppt/slides/_rels/slide5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jpeg"/><Relationship Id="rId3" Type="http://schemas.openxmlformats.org/officeDocument/2006/relationships/tags" Target="../tags/tag163.xml"/><Relationship Id="rId7" Type="http://schemas.openxmlformats.org/officeDocument/2006/relationships/notesSlide" Target="../notesSlides/notesSlide49.xml"/><Relationship Id="rId2" Type="http://schemas.openxmlformats.org/officeDocument/2006/relationships/tags" Target="../tags/tag162.xml"/><Relationship Id="rId1" Type="http://schemas.openxmlformats.org/officeDocument/2006/relationships/tags" Target="../tags/tag161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165.xml"/><Relationship Id="rId4" Type="http://schemas.openxmlformats.org/officeDocument/2006/relationships/tags" Target="../tags/tag164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tags" Target="../tags/tag168.xml"/><Relationship Id="rId2" Type="http://schemas.openxmlformats.org/officeDocument/2006/relationships/tags" Target="../tags/tag167.xml"/><Relationship Id="rId1" Type="http://schemas.openxmlformats.org/officeDocument/2006/relationships/tags" Target="../tags/tag166.xml"/><Relationship Id="rId6" Type="http://schemas.openxmlformats.org/officeDocument/2006/relationships/image" Target="../media/image29.jpeg"/><Relationship Id="rId5" Type="http://schemas.openxmlformats.org/officeDocument/2006/relationships/notesSlide" Target="../notesSlides/notesSlide50.xml"/><Relationship Id="rId4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tags" Target="../tags/tag171.xml"/><Relationship Id="rId2" Type="http://schemas.openxmlformats.org/officeDocument/2006/relationships/tags" Target="../tags/tag170.xml"/><Relationship Id="rId1" Type="http://schemas.openxmlformats.org/officeDocument/2006/relationships/tags" Target="../tags/tag169.xml"/><Relationship Id="rId5" Type="http://schemas.openxmlformats.org/officeDocument/2006/relationships/notesSlide" Target="../notesSlides/notesSlide51.xml"/><Relationship Id="rId4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tags" Target="../tags/tag174.xml"/><Relationship Id="rId2" Type="http://schemas.openxmlformats.org/officeDocument/2006/relationships/tags" Target="../tags/tag173.xml"/><Relationship Id="rId1" Type="http://schemas.openxmlformats.org/officeDocument/2006/relationships/tags" Target="../tags/tag172.xml"/><Relationship Id="rId5" Type="http://schemas.openxmlformats.org/officeDocument/2006/relationships/notesSlide" Target="../notesSlides/notesSlide52.xml"/><Relationship Id="rId4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jpeg"/><Relationship Id="rId3" Type="http://schemas.openxmlformats.org/officeDocument/2006/relationships/tags" Target="../tags/tag177.xml"/><Relationship Id="rId7" Type="http://schemas.openxmlformats.org/officeDocument/2006/relationships/notesSlide" Target="../notesSlides/notesSlide53.xml"/><Relationship Id="rId2" Type="http://schemas.openxmlformats.org/officeDocument/2006/relationships/tags" Target="../tags/tag176.xml"/><Relationship Id="rId1" Type="http://schemas.openxmlformats.org/officeDocument/2006/relationships/tags" Target="../tags/tag175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179.xml"/><Relationship Id="rId4" Type="http://schemas.openxmlformats.org/officeDocument/2006/relationships/tags" Target="../tags/tag178.xml"/></Relationships>
</file>

<file path=ppt/slides/_rels/slide5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jpeg"/><Relationship Id="rId3" Type="http://schemas.openxmlformats.org/officeDocument/2006/relationships/tags" Target="../tags/tag182.xml"/><Relationship Id="rId7" Type="http://schemas.openxmlformats.org/officeDocument/2006/relationships/notesSlide" Target="../notesSlides/notesSlide54.xml"/><Relationship Id="rId2" Type="http://schemas.openxmlformats.org/officeDocument/2006/relationships/tags" Target="../tags/tag181.xml"/><Relationship Id="rId1" Type="http://schemas.openxmlformats.org/officeDocument/2006/relationships/tags" Target="../tags/tag180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184.xml"/><Relationship Id="rId4" Type="http://schemas.openxmlformats.org/officeDocument/2006/relationships/tags" Target="../tags/tag183.xml"/></Relationships>
</file>

<file path=ppt/slides/_rels/slide5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jpeg"/><Relationship Id="rId3" Type="http://schemas.openxmlformats.org/officeDocument/2006/relationships/tags" Target="../tags/tag187.xml"/><Relationship Id="rId7" Type="http://schemas.openxmlformats.org/officeDocument/2006/relationships/notesSlide" Target="../notesSlides/notesSlide55.xml"/><Relationship Id="rId2" Type="http://schemas.openxmlformats.org/officeDocument/2006/relationships/tags" Target="../tags/tag186.xml"/><Relationship Id="rId1" Type="http://schemas.openxmlformats.org/officeDocument/2006/relationships/tags" Target="../tags/tag185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189.xml"/><Relationship Id="rId4" Type="http://schemas.openxmlformats.org/officeDocument/2006/relationships/tags" Target="../tags/tag188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tags" Target="../tags/tag192.xml"/><Relationship Id="rId2" Type="http://schemas.openxmlformats.org/officeDocument/2006/relationships/tags" Target="../tags/tag191.xml"/><Relationship Id="rId1" Type="http://schemas.openxmlformats.org/officeDocument/2006/relationships/tags" Target="../tags/tag190.xml"/><Relationship Id="rId5" Type="http://schemas.openxmlformats.org/officeDocument/2006/relationships/notesSlide" Target="../notesSlides/notesSlide56.xml"/><Relationship Id="rId4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57.xml"/><Relationship Id="rId3" Type="http://schemas.openxmlformats.org/officeDocument/2006/relationships/tags" Target="../tags/tag194.xml"/><Relationship Id="rId7" Type="http://schemas.openxmlformats.org/officeDocument/2006/relationships/slideLayout" Target="../slideLayouts/slideLayout2.xml"/><Relationship Id="rId2" Type="http://schemas.openxmlformats.org/officeDocument/2006/relationships/tags" Target="../tags/tag193.xml"/><Relationship Id="rId1" Type="http://schemas.openxmlformats.org/officeDocument/2006/relationships/vmlDrawing" Target="../drawings/vmlDrawing22.vml"/><Relationship Id="rId6" Type="http://schemas.openxmlformats.org/officeDocument/2006/relationships/tags" Target="../tags/tag197.xml"/><Relationship Id="rId5" Type="http://schemas.openxmlformats.org/officeDocument/2006/relationships/tags" Target="../tags/tag196.xml"/><Relationship Id="rId10" Type="http://schemas.openxmlformats.org/officeDocument/2006/relationships/image" Target="../media/image31.wmf"/><Relationship Id="rId4" Type="http://schemas.openxmlformats.org/officeDocument/2006/relationships/tags" Target="../tags/tag195.xml"/><Relationship Id="rId9" Type="http://schemas.openxmlformats.org/officeDocument/2006/relationships/oleObject" Target="../embeddings/oleObject22.bin"/></Relationships>
</file>

<file path=ppt/slides/_rels/slide5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3.bin"/><Relationship Id="rId3" Type="http://schemas.openxmlformats.org/officeDocument/2006/relationships/tags" Target="../tags/tag199.xml"/><Relationship Id="rId7" Type="http://schemas.openxmlformats.org/officeDocument/2006/relationships/notesSlide" Target="../notesSlides/notesSlide58.xml"/><Relationship Id="rId2" Type="http://schemas.openxmlformats.org/officeDocument/2006/relationships/tags" Target="../tags/tag198.xml"/><Relationship Id="rId1" Type="http://schemas.openxmlformats.org/officeDocument/2006/relationships/vmlDrawing" Target="../drawings/vmlDrawing23.v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201.xml"/><Relationship Id="rId4" Type="http://schemas.openxmlformats.org/officeDocument/2006/relationships/tags" Target="../tags/tag200.xml"/><Relationship Id="rId9" Type="http://schemas.openxmlformats.org/officeDocument/2006/relationships/image" Target="../media/image32.em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emf"/><Relationship Id="rId3" Type="http://schemas.openxmlformats.org/officeDocument/2006/relationships/tags" Target="../tags/tag14.xml"/><Relationship Id="rId7" Type="http://schemas.openxmlformats.org/officeDocument/2006/relationships/oleObject" Target="../embeddings/oleObject2.bin"/><Relationship Id="rId2" Type="http://schemas.openxmlformats.org/officeDocument/2006/relationships/tags" Target="../tags/tag13.xml"/><Relationship Id="rId1" Type="http://schemas.openxmlformats.org/officeDocument/2006/relationships/vmlDrawing" Target="../drawings/vmlDrawing2.vml"/><Relationship Id="rId6" Type="http://schemas.openxmlformats.org/officeDocument/2006/relationships/notesSlide" Target="../notesSlides/notesSlide5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15.xml"/></Relationships>
</file>

<file path=ppt/slides/_rels/slide6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4.bin"/><Relationship Id="rId3" Type="http://schemas.openxmlformats.org/officeDocument/2006/relationships/tags" Target="../tags/tag203.xml"/><Relationship Id="rId7" Type="http://schemas.openxmlformats.org/officeDocument/2006/relationships/notesSlide" Target="../notesSlides/notesSlide59.xml"/><Relationship Id="rId2" Type="http://schemas.openxmlformats.org/officeDocument/2006/relationships/tags" Target="../tags/tag202.xml"/><Relationship Id="rId1" Type="http://schemas.openxmlformats.org/officeDocument/2006/relationships/vmlDrawing" Target="../drawings/vmlDrawing24.v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205.xml"/><Relationship Id="rId4" Type="http://schemas.openxmlformats.org/officeDocument/2006/relationships/tags" Target="../tags/tag204.xml"/><Relationship Id="rId9" Type="http://schemas.openxmlformats.org/officeDocument/2006/relationships/image" Target="../media/image33.wmf"/></Relationships>
</file>

<file path=ppt/slides/_rels/slide6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5.bin"/><Relationship Id="rId3" Type="http://schemas.openxmlformats.org/officeDocument/2006/relationships/tags" Target="../tags/tag207.xml"/><Relationship Id="rId7" Type="http://schemas.openxmlformats.org/officeDocument/2006/relationships/notesSlide" Target="../notesSlides/notesSlide60.xml"/><Relationship Id="rId2" Type="http://schemas.openxmlformats.org/officeDocument/2006/relationships/tags" Target="../tags/tag206.xml"/><Relationship Id="rId1" Type="http://schemas.openxmlformats.org/officeDocument/2006/relationships/vmlDrawing" Target="../drawings/vmlDrawing25.v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209.xml"/><Relationship Id="rId4" Type="http://schemas.openxmlformats.org/officeDocument/2006/relationships/tags" Target="../tags/tag208.xml"/><Relationship Id="rId9" Type="http://schemas.openxmlformats.org/officeDocument/2006/relationships/image" Target="../media/image34.wmf"/></Relationships>
</file>

<file path=ppt/slides/_rels/slide6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6.bin"/><Relationship Id="rId3" Type="http://schemas.openxmlformats.org/officeDocument/2006/relationships/tags" Target="../tags/tag211.xml"/><Relationship Id="rId7" Type="http://schemas.openxmlformats.org/officeDocument/2006/relationships/notesSlide" Target="../notesSlides/notesSlide61.xml"/><Relationship Id="rId2" Type="http://schemas.openxmlformats.org/officeDocument/2006/relationships/tags" Target="../tags/tag210.xml"/><Relationship Id="rId1" Type="http://schemas.openxmlformats.org/officeDocument/2006/relationships/vmlDrawing" Target="../drawings/vmlDrawing26.v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213.xml"/><Relationship Id="rId4" Type="http://schemas.openxmlformats.org/officeDocument/2006/relationships/tags" Target="../tags/tag212.xml"/><Relationship Id="rId9" Type="http://schemas.openxmlformats.org/officeDocument/2006/relationships/image" Target="../media/image34.wmf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tags" Target="../tags/tag216.xml"/><Relationship Id="rId2" Type="http://schemas.openxmlformats.org/officeDocument/2006/relationships/tags" Target="../tags/tag215.xml"/><Relationship Id="rId1" Type="http://schemas.openxmlformats.org/officeDocument/2006/relationships/tags" Target="../tags/tag214.xml"/><Relationship Id="rId6" Type="http://schemas.openxmlformats.org/officeDocument/2006/relationships/notesSlide" Target="../notesSlides/notesSlide62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217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tags" Target="../tags/tag220.xml"/><Relationship Id="rId2" Type="http://schemas.openxmlformats.org/officeDocument/2006/relationships/tags" Target="../tags/tag219.xml"/><Relationship Id="rId1" Type="http://schemas.openxmlformats.org/officeDocument/2006/relationships/tags" Target="../tags/tag218.xml"/><Relationship Id="rId6" Type="http://schemas.openxmlformats.org/officeDocument/2006/relationships/notesSlide" Target="../notesSlides/notesSlide63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221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tags" Target="../tags/tag224.xml"/><Relationship Id="rId2" Type="http://schemas.openxmlformats.org/officeDocument/2006/relationships/tags" Target="../tags/tag223.xml"/><Relationship Id="rId1" Type="http://schemas.openxmlformats.org/officeDocument/2006/relationships/tags" Target="../tags/tag222.xml"/><Relationship Id="rId6" Type="http://schemas.openxmlformats.org/officeDocument/2006/relationships/notesSlide" Target="../notesSlides/notesSlide64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225.xml"/></Relationships>
</file>

<file path=ppt/slides/_rels/slide6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7.bin"/><Relationship Id="rId3" Type="http://schemas.openxmlformats.org/officeDocument/2006/relationships/tags" Target="../tags/tag227.xml"/><Relationship Id="rId7" Type="http://schemas.openxmlformats.org/officeDocument/2006/relationships/notesSlide" Target="../notesSlides/notesSlide65.xml"/><Relationship Id="rId2" Type="http://schemas.openxmlformats.org/officeDocument/2006/relationships/tags" Target="../tags/tag226.xml"/><Relationship Id="rId1" Type="http://schemas.openxmlformats.org/officeDocument/2006/relationships/vmlDrawing" Target="../drawings/vmlDrawing27.v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229.xml"/><Relationship Id="rId4" Type="http://schemas.openxmlformats.org/officeDocument/2006/relationships/tags" Target="../tags/tag228.xml"/><Relationship Id="rId9" Type="http://schemas.openxmlformats.org/officeDocument/2006/relationships/image" Target="../media/image35.wmf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tags" Target="../tags/tag232.xml"/><Relationship Id="rId2" Type="http://schemas.openxmlformats.org/officeDocument/2006/relationships/tags" Target="../tags/tag231.xml"/><Relationship Id="rId1" Type="http://schemas.openxmlformats.org/officeDocument/2006/relationships/tags" Target="../tags/tag230.xml"/><Relationship Id="rId6" Type="http://schemas.openxmlformats.org/officeDocument/2006/relationships/notesSlide" Target="../notesSlides/notesSlide66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233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tags" Target="../tags/tag236.xml"/><Relationship Id="rId2" Type="http://schemas.openxmlformats.org/officeDocument/2006/relationships/tags" Target="../tags/tag235.xml"/><Relationship Id="rId1" Type="http://schemas.openxmlformats.org/officeDocument/2006/relationships/tags" Target="../tags/tag234.xml"/><Relationship Id="rId6" Type="http://schemas.openxmlformats.org/officeDocument/2006/relationships/notesSlide" Target="../notesSlides/notesSlide67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23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notesSlide" Target="../notesSlides/notesSlide7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20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tags" Target="../tags/tag21.xml"/><Relationship Id="rId6" Type="http://schemas.openxmlformats.org/officeDocument/2006/relationships/notesSlide" Target="../notesSlides/notesSlide8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2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6096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Chapter 8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09600" y="2743200"/>
            <a:ext cx="807720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b="1" i="1" dirty="0"/>
              <a:t>Digital Design and Computer Architecture</a:t>
            </a:r>
            <a:r>
              <a:rPr lang="en-US" sz="2600" b="1" dirty="0"/>
              <a:t>: ARM® Edition</a:t>
            </a:r>
          </a:p>
        </p:txBody>
      </p:sp>
      <p:cxnSp>
        <p:nvCxnSpPr>
          <p:cNvPr id="7" name="Straight Connector 6"/>
          <p:cNvCxnSpPr/>
          <p:nvPr/>
        </p:nvCxnSpPr>
        <p:spPr>
          <a:xfrm>
            <a:off x="609600" y="3226713"/>
            <a:ext cx="8077200" cy="8930"/>
          </a:xfrm>
          <a:prstGeom prst="line">
            <a:avLst/>
          </a:prstGeom>
          <a:ln w="34925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4191000" y="3226713"/>
            <a:ext cx="47244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/>
              <a:t>Sarah L. Harris and David Money Harris</a:t>
            </a:r>
          </a:p>
        </p:txBody>
      </p:sp>
    </p:spTree>
    <p:extLst>
      <p:ext uri="{BB962C8B-B14F-4D97-AF65-F5344CB8AC3E}">
        <p14:creationId xmlns:p14="http://schemas.microsoft.com/office/powerpoint/2010/main" val="53468188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5714" name="Rectangle 2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395716" name="Rectangle 4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395717" name="Rectangle 5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0" y="8572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395718" name="Rectangle 6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685800" y="1219200"/>
            <a:ext cx="8153400" cy="495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FontTx/>
              <a:buChar char="•"/>
            </a:pPr>
            <a:r>
              <a:rPr lang="en-US" sz="3000" dirty="0">
                <a:latin typeface="+mj-lt"/>
                <a:cs typeface="Arial" charset="0"/>
              </a:rPr>
              <a:t>A program has 2,000 loads and stores</a:t>
            </a:r>
          </a:p>
          <a:p>
            <a:pPr marL="342900" indent="-342900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FontTx/>
              <a:buChar char="•"/>
            </a:pPr>
            <a:r>
              <a:rPr lang="en-US" sz="3000" dirty="0">
                <a:latin typeface="+mj-lt"/>
                <a:cs typeface="Arial" charset="0"/>
              </a:rPr>
              <a:t>1,250 of these data values in cache</a:t>
            </a:r>
          </a:p>
          <a:p>
            <a:pPr marL="342900" indent="-342900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FontTx/>
              <a:buChar char="•"/>
            </a:pPr>
            <a:r>
              <a:rPr lang="en-US" sz="3000" dirty="0">
                <a:latin typeface="+mj-lt"/>
                <a:cs typeface="Arial" charset="0"/>
              </a:rPr>
              <a:t>Rest supplied by other levels of memory hierarchy</a:t>
            </a:r>
          </a:p>
          <a:p>
            <a:pPr marL="342900" indent="-342900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FontTx/>
              <a:buChar char="•"/>
            </a:pPr>
            <a:r>
              <a:rPr lang="en-US" sz="3000" b="1" dirty="0">
                <a:latin typeface="+mj-lt"/>
                <a:cs typeface="Arial" charset="0"/>
              </a:rPr>
              <a:t> What are the hit and miss rates for the cache?</a:t>
            </a:r>
          </a:p>
          <a:p>
            <a:pPr marL="342900" indent="-342900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FontTx/>
              <a:buChar char="•"/>
            </a:pPr>
            <a:endParaRPr lang="en-US" sz="1000" b="1" dirty="0">
              <a:solidFill>
                <a:schemeClr val="accent2"/>
              </a:solidFill>
              <a:latin typeface="+mj-lt"/>
              <a:cs typeface="Arial" charset="0"/>
            </a:endParaRPr>
          </a:p>
          <a:p>
            <a:pPr marL="342900" indent="-342900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3200" dirty="0">
                <a:latin typeface="+mj-lt"/>
                <a:cs typeface="Arial" charset="0"/>
              </a:rPr>
              <a:t>		</a:t>
            </a:r>
            <a:r>
              <a:rPr lang="en-US" sz="2600" b="1" dirty="0">
                <a:latin typeface="+mj-lt"/>
                <a:cs typeface="Arial" charset="0"/>
              </a:rPr>
              <a:t>Hit Rate</a:t>
            </a:r>
            <a:r>
              <a:rPr lang="en-US" sz="2600" dirty="0">
                <a:latin typeface="+mj-lt"/>
                <a:cs typeface="Arial" charset="0"/>
              </a:rPr>
              <a:t> = 1250/2000 </a:t>
            </a:r>
            <a:r>
              <a:rPr lang="en-US" sz="2600" b="1" dirty="0">
                <a:latin typeface="+mj-lt"/>
                <a:cs typeface="Arial" charset="0"/>
              </a:rPr>
              <a:t>= 0.625</a:t>
            </a:r>
          </a:p>
          <a:p>
            <a:pPr marL="342900" indent="-342900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2600" dirty="0">
                <a:solidFill>
                  <a:schemeClr val="accent2"/>
                </a:solidFill>
                <a:latin typeface="+mj-lt"/>
                <a:cs typeface="Arial" charset="0"/>
              </a:rPr>
              <a:t>		</a:t>
            </a:r>
            <a:r>
              <a:rPr lang="en-US" sz="2600" b="1" dirty="0">
                <a:latin typeface="+mj-lt"/>
                <a:cs typeface="Arial" charset="0"/>
              </a:rPr>
              <a:t>Miss Rate</a:t>
            </a:r>
            <a:r>
              <a:rPr lang="en-US" sz="2600" dirty="0">
                <a:latin typeface="+mj-lt"/>
                <a:cs typeface="Arial" charset="0"/>
              </a:rPr>
              <a:t> = 750/2000 = </a:t>
            </a:r>
            <a:r>
              <a:rPr lang="en-US" sz="2600" b="1" dirty="0">
                <a:latin typeface="+mj-lt"/>
                <a:cs typeface="Arial" charset="0"/>
              </a:rPr>
              <a:t>0.375</a:t>
            </a:r>
            <a:r>
              <a:rPr lang="en-US" sz="2600" dirty="0">
                <a:latin typeface="+mj-lt"/>
                <a:cs typeface="Arial" charset="0"/>
              </a:rPr>
              <a:t> = 1 – Hit Rate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096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Memory Performance Example 1</a:t>
            </a:r>
          </a:p>
        </p:txBody>
      </p:sp>
    </p:spTree>
    <p:extLst>
      <p:ext uri="{BB962C8B-B14F-4D97-AF65-F5344CB8AC3E}">
        <p14:creationId xmlns:p14="http://schemas.microsoft.com/office/powerpoint/2010/main" val="595625503"/>
      </p:ext>
    </p:extLst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8787" name="Rectangle 3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398788" name="Rectangle 4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685800" y="1219200"/>
            <a:ext cx="7924800" cy="495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FontTx/>
              <a:buChar char="•"/>
            </a:pPr>
            <a:r>
              <a:rPr lang="en-US" sz="3000" dirty="0">
                <a:latin typeface="+mj-lt"/>
                <a:cs typeface="Arial" charset="0"/>
              </a:rPr>
              <a:t>Suppose processor has 2 levels of hierarchy: cache and main memory</a:t>
            </a:r>
          </a:p>
          <a:p>
            <a:pPr marL="342900" indent="-342900" algn="just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FontTx/>
              <a:buChar char="•"/>
            </a:pPr>
            <a:r>
              <a:rPr lang="en-US" sz="3000" i="1" dirty="0" err="1">
                <a:latin typeface="+mj-lt"/>
                <a:cs typeface="Arial" charset="0"/>
              </a:rPr>
              <a:t>t</a:t>
            </a:r>
            <a:r>
              <a:rPr lang="en-US" sz="3000" baseline="-25000" dirty="0" err="1">
                <a:latin typeface="+mj-lt"/>
                <a:cs typeface="Arial" charset="0"/>
              </a:rPr>
              <a:t>cache</a:t>
            </a:r>
            <a:r>
              <a:rPr lang="en-US" sz="3000" dirty="0">
                <a:latin typeface="+mj-lt"/>
                <a:cs typeface="Arial" charset="0"/>
              </a:rPr>
              <a:t> = 1 cycle, </a:t>
            </a:r>
            <a:r>
              <a:rPr lang="en-US" sz="3000" i="1" dirty="0" err="1">
                <a:latin typeface="+mj-lt"/>
                <a:cs typeface="Arial" charset="0"/>
              </a:rPr>
              <a:t>t</a:t>
            </a:r>
            <a:r>
              <a:rPr lang="en-US" sz="3000" i="1" baseline="-25000" dirty="0" err="1">
                <a:latin typeface="+mj-lt"/>
                <a:cs typeface="Arial" charset="0"/>
              </a:rPr>
              <a:t>MM</a:t>
            </a:r>
            <a:r>
              <a:rPr lang="en-US" sz="3000" dirty="0">
                <a:latin typeface="+mj-lt"/>
                <a:cs typeface="Arial" charset="0"/>
              </a:rPr>
              <a:t> = 100 cycles</a:t>
            </a:r>
          </a:p>
          <a:p>
            <a:pPr marL="342900" indent="-342900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FontTx/>
              <a:buChar char="•"/>
            </a:pPr>
            <a:r>
              <a:rPr lang="en-US" sz="3000" b="1" dirty="0">
                <a:latin typeface="+mj-lt"/>
                <a:cs typeface="Arial" charset="0"/>
              </a:rPr>
              <a:t>What is the AMAT of the program from Example 1?</a:t>
            </a:r>
          </a:p>
          <a:p>
            <a:pPr marL="342900" indent="-342900" algn="just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FontTx/>
              <a:buChar char="•"/>
            </a:pPr>
            <a:endParaRPr lang="en-US" sz="1000" dirty="0">
              <a:solidFill>
                <a:schemeClr val="accent2"/>
              </a:solidFill>
              <a:latin typeface="Times New Roman" pitchFamily="18" charset="0"/>
              <a:cs typeface="Arial" charset="0"/>
            </a:endParaRPr>
          </a:p>
          <a:p>
            <a:pPr marL="342900" indent="-342900" algn="just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3000" b="1" dirty="0">
                <a:solidFill>
                  <a:schemeClr val="accent2"/>
                </a:solidFill>
                <a:latin typeface="Times New Roman" pitchFamily="18" charset="0"/>
                <a:cs typeface="Arial" charset="0"/>
              </a:rPr>
              <a:t>		</a:t>
            </a:r>
            <a:endParaRPr lang="en-US" sz="2600" b="1" dirty="0">
              <a:latin typeface="Times New Roman" pitchFamily="18" charset="0"/>
              <a:cs typeface="Arial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096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Memory Performance Example 2</a:t>
            </a:r>
          </a:p>
        </p:txBody>
      </p:sp>
    </p:spTree>
    <p:extLst>
      <p:ext uri="{BB962C8B-B14F-4D97-AF65-F5344CB8AC3E}">
        <p14:creationId xmlns:p14="http://schemas.microsoft.com/office/powerpoint/2010/main" val="2683787895"/>
      </p:ext>
    </p:extLst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8787" name="Rectangle 3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398788" name="Rectangle 4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685800" y="1219200"/>
            <a:ext cx="7924800" cy="495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FontTx/>
              <a:buChar char="•"/>
            </a:pPr>
            <a:r>
              <a:rPr lang="en-US" sz="3000" dirty="0">
                <a:latin typeface="+mj-lt"/>
                <a:cs typeface="Arial" charset="0"/>
              </a:rPr>
              <a:t>Suppose processor has 2 levels of hierarchy: cache and main memory</a:t>
            </a:r>
          </a:p>
          <a:p>
            <a:pPr marL="342900" indent="-342900" algn="just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FontTx/>
              <a:buChar char="•"/>
            </a:pPr>
            <a:r>
              <a:rPr lang="en-US" sz="3000" i="1" dirty="0" err="1">
                <a:latin typeface="+mj-lt"/>
                <a:cs typeface="Arial" charset="0"/>
              </a:rPr>
              <a:t>t</a:t>
            </a:r>
            <a:r>
              <a:rPr lang="en-US" sz="3000" baseline="-25000" dirty="0" err="1">
                <a:latin typeface="+mj-lt"/>
                <a:cs typeface="Arial" charset="0"/>
              </a:rPr>
              <a:t>cache</a:t>
            </a:r>
            <a:r>
              <a:rPr lang="en-US" sz="3000" dirty="0">
                <a:latin typeface="+mj-lt"/>
                <a:cs typeface="Arial" charset="0"/>
              </a:rPr>
              <a:t> = 1 cycle, </a:t>
            </a:r>
            <a:r>
              <a:rPr lang="en-US" sz="3000" i="1" dirty="0" err="1">
                <a:latin typeface="+mj-lt"/>
                <a:cs typeface="Arial" charset="0"/>
              </a:rPr>
              <a:t>t</a:t>
            </a:r>
            <a:r>
              <a:rPr lang="en-US" sz="3000" i="1" baseline="-25000" dirty="0" err="1">
                <a:latin typeface="+mj-lt"/>
                <a:cs typeface="Arial" charset="0"/>
              </a:rPr>
              <a:t>MM</a:t>
            </a:r>
            <a:r>
              <a:rPr lang="en-US" sz="3000" dirty="0">
                <a:latin typeface="+mj-lt"/>
                <a:cs typeface="Arial" charset="0"/>
              </a:rPr>
              <a:t> = 100 cycles</a:t>
            </a:r>
          </a:p>
          <a:p>
            <a:pPr marL="342900" indent="-342900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FontTx/>
              <a:buChar char="•"/>
            </a:pPr>
            <a:r>
              <a:rPr lang="en-US" sz="3000" b="1" dirty="0">
                <a:latin typeface="+mj-lt"/>
                <a:cs typeface="Arial" charset="0"/>
              </a:rPr>
              <a:t>What is the AMAT of the program from Example 1?</a:t>
            </a:r>
          </a:p>
          <a:p>
            <a:pPr marL="342900" indent="-342900" algn="just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FontTx/>
              <a:buChar char="•"/>
            </a:pPr>
            <a:endParaRPr lang="en-US" sz="1000" dirty="0">
              <a:solidFill>
                <a:schemeClr val="accent2"/>
              </a:solidFill>
              <a:latin typeface="+mj-lt"/>
              <a:cs typeface="Arial" charset="0"/>
            </a:endParaRPr>
          </a:p>
          <a:p>
            <a:pPr marL="342900" indent="-342900" algn="just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3000" b="1" dirty="0">
                <a:solidFill>
                  <a:schemeClr val="accent2"/>
                </a:solidFill>
                <a:latin typeface="+mj-lt"/>
                <a:cs typeface="Arial" charset="0"/>
              </a:rPr>
              <a:t>		</a:t>
            </a:r>
            <a:r>
              <a:rPr lang="en-US" sz="2600" b="1" dirty="0">
                <a:latin typeface="+mj-lt"/>
                <a:cs typeface="Arial" charset="0"/>
              </a:rPr>
              <a:t>AMAT</a:t>
            </a:r>
            <a:r>
              <a:rPr lang="en-US" sz="2600" dirty="0">
                <a:latin typeface="+mj-lt"/>
                <a:cs typeface="Arial" charset="0"/>
              </a:rPr>
              <a:t> </a:t>
            </a:r>
            <a:r>
              <a:rPr lang="en-US" sz="2600" dirty="0">
                <a:solidFill>
                  <a:schemeClr val="accent2"/>
                </a:solidFill>
                <a:latin typeface="+mj-lt"/>
                <a:cs typeface="Arial" charset="0"/>
              </a:rPr>
              <a:t>	</a:t>
            </a:r>
            <a:r>
              <a:rPr lang="en-US" sz="2600" dirty="0">
                <a:latin typeface="+mj-lt"/>
                <a:cs typeface="Arial" charset="0"/>
              </a:rPr>
              <a:t>= </a:t>
            </a:r>
            <a:r>
              <a:rPr lang="en-US" sz="2600" i="1" dirty="0" err="1">
                <a:latin typeface="+mj-lt"/>
                <a:cs typeface="Arial" charset="0"/>
              </a:rPr>
              <a:t>t</a:t>
            </a:r>
            <a:r>
              <a:rPr lang="en-US" sz="2600" baseline="-25000" dirty="0" err="1">
                <a:latin typeface="+mj-lt"/>
                <a:cs typeface="Arial" charset="0"/>
              </a:rPr>
              <a:t>cache</a:t>
            </a:r>
            <a:r>
              <a:rPr lang="en-US" sz="2600" dirty="0">
                <a:latin typeface="+mj-lt"/>
                <a:cs typeface="Arial" charset="0"/>
              </a:rPr>
              <a:t> + </a:t>
            </a:r>
            <a:r>
              <a:rPr lang="en-US" sz="2600" i="1" dirty="0" err="1">
                <a:latin typeface="+mj-lt"/>
                <a:cs typeface="Arial" charset="0"/>
              </a:rPr>
              <a:t>MR</a:t>
            </a:r>
            <a:r>
              <a:rPr lang="en-US" sz="2600" baseline="-25000" dirty="0" err="1">
                <a:latin typeface="+mj-lt"/>
                <a:cs typeface="Arial" charset="0"/>
              </a:rPr>
              <a:t>cache</a:t>
            </a:r>
            <a:r>
              <a:rPr lang="en-US" sz="2600" dirty="0">
                <a:latin typeface="+mj-lt"/>
                <a:cs typeface="Arial" charset="0"/>
              </a:rPr>
              <a:t>(</a:t>
            </a:r>
            <a:r>
              <a:rPr lang="en-US" sz="2600" i="1" dirty="0" err="1">
                <a:latin typeface="+mj-lt"/>
                <a:cs typeface="Arial" charset="0"/>
              </a:rPr>
              <a:t>t</a:t>
            </a:r>
            <a:r>
              <a:rPr lang="en-US" sz="2600" i="1" baseline="-25000" dirty="0" err="1">
                <a:latin typeface="+mj-lt"/>
                <a:cs typeface="Arial" charset="0"/>
              </a:rPr>
              <a:t>MM</a:t>
            </a:r>
            <a:r>
              <a:rPr lang="en-US" sz="2600" dirty="0">
                <a:latin typeface="+mj-lt"/>
                <a:cs typeface="Arial" charset="0"/>
              </a:rPr>
              <a:t>)</a:t>
            </a:r>
          </a:p>
          <a:p>
            <a:pPr marL="342900" indent="-342900" algn="just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2600" dirty="0">
                <a:latin typeface="+mj-lt"/>
                <a:cs typeface="Arial" charset="0"/>
              </a:rPr>
              <a:t>			= [1 + 0.375(100)] cycles</a:t>
            </a:r>
          </a:p>
          <a:p>
            <a:pPr marL="342900" indent="-342900" algn="just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2600" dirty="0">
                <a:latin typeface="+mj-lt"/>
                <a:cs typeface="Arial" charset="0"/>
              </a:rPr>
              <a:t>			= </a:t>
            </a:r>
            <a:r>
              <a:rPr lang="en-US" sz="2600" b="1" dirty="0">
                <a:latin typeface="+mj-lt"/>
                <a:cs typeface="Arial" charset="0"/>
              </a:rPr>
              <a:t>38.5 cycles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096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Memory Performance Example 2</a:t>
            </a:r>
          </a:p>
        </p:txBody>
      </p:sp>
    </p:spTree>
    <p:extLst>
      <p:ext uri="{BB962C8B-B14F-4D97-AF65-F5344CB8AC3E}">
        <p14:creationId xmlns:p14="http://schemas.microsoft.com/office/powerpoint/2010/main" val="3003936939"/>
      </p:ext>
    </p:extLst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42821" name="Object 5"/>
          <p:cNvGraphicFramePr>
            <a:graphicFrameLocks noGrp="1" noChangeAspect="1"/>
          </p:cNvGraphicFramePr>
          <p:nvPr>
            <p:ph idx="4294967295"/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596484195"/>
              </p:ext>
            </p:extLst>
          </p:nvPr>
        </p:nvGraphicFramePr>
        <p:xfrm>
          <a:off x="5410200" y="1524000"/>
          <a:ext cx="3620655" cy="3733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8626" name="VISIO" r:id="rId7" imgW="1209675" imgH="1247775" progId="Visio.Drawing.6">
                  <p:embed/>
                </p:oleObj>
              </mc:Choice>
              <mc:Fallback>
                <p:oleObj name="VISIO" r:id="rId7" imgW="1209675" imgH="1247775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10200" y="1524000"/>
                        <a:ext cx="3620655" cy="3733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42819" name="Rectangle 3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442820" name="Rectangle 4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381000" y="1143000"/>
            <a:ext cx="4876800" cy="4038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FontTx/>
              <a:buChar char="•"/>
            </a:pPr>
            <a:r>
              <a:rPr lang="en-US" sz="3000" b="1" dirty="0">
                <a:solidFill>
                  <a:srgbClr val="0070C0"/>
                </a:solidFill>
                <a:latin typeface="+mj-lt"/>
                <a:cs typeface="Arial" charset="0"/>
              </a:rPr>
              <a:t>Amdahl’s Law:</a:t>
            </a:r>
            <a:r>
              <a:rPr lang="en-US" sz="3000" dirty="0">
                <a:solidFill>
                  <a:srgbClr val="0070C0"/>
                </a:solidFill>
                <a:latin typeface="+mj-lt"/>
                <a:cs typeface="Arial" charset="0"/>
              </a:rPr>
              <a:t> </a:t>
            </a:r>
            <a:r>
              <a:rPr lang="en-US" sz="3000" dirty="0">
                <a:latin typeface="+mj-lt"/>
                <a:cs typeface="Arial" charset="0"/>
              </a:rPr>
              <a:t>the effort spent increasing the performance of a subsystem is wasted unless the subsystem affects a large percentage of overall performance</a:t>
            </a:r>
          </a:p>
          <a:p>
            <a:pPr marL="342900" indent="-342900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FontTx/>
              <a:buChar char="•"/>
            </a:pPr>
            <a:r>
              <a:rPr lang="en-US" sz="3000" dirty="0">
                <a:latin typeface="+mj-lt"/>
                <a:cs typeface="Arial" charset="0"/>
              </a:rPr>
              <a:t>Co-founded 3 companies, including one called Amdahl Corporation in 1970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096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Gene Amdahl, 1922-</a:t>
            </a:r>
          </a:p>
        </p:txBody>
      </p:sp>
    </p:spTree>
    <p:extLst>
      <p:ext uri="{BB962C8B-B14F-4D97-AF65-F5344CB8AC3E}">
        <p14:creationId xmlns:p14="http://schemas.microsoft.com/office/powerpoint/2010/main" val="3959574668"/>
      </p:ext>
    </p:extLst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3910" name="Rectangle 6"/>
          <p:cNvSpPr>
            <a:spLocks noGrp="1" noChangeArrowheads="1"/>
          </p:cNvSpPr>
          <p:nvPr>
            <p:ph idx="4294967295"/>
            <p:custDataLst>
              <p:tags r:id="rId1"/>
            </p:custDataLst>
          </p:nvPr>
        </p:nvSpPr>
        <p:spPr>
          <a:xfrm>
            <a:off x="685800" y="1143000"/>
            <a:ext cx="7620000" cy="4419600"/>
          </a:xfrm>
        </p:spPr>
        <p:txBody>
          <a:bodyPr/>
          <a:lstStyle/>
          <a:p>
            <a:r>
              <a:rPr lang="en-US" dirty="0"/>
              <a:t>Highest level in memory hierarchy</a:t>
            </a:r>
          </a:p>
          <a:p>
            <a:r>
              <a:rPr lang="en-US" dirty="0"/>
              <a:t>Fast (typically ~ 1 cycle access time)</a:t>
            </a:r>
          </a:p>
          <a:p>
            <a:r>
              <a:rPr lang="en-US" dirty="0"/>
              <a:t>Ideally supplies most data to processor</a:t>
            </a:r>
          </a:p>
          <a:p>
            <a:r>
              <a:rPr lang="en-US" dirty="0"/>
              <a:t>Usually holds most recently accessed data</a:t>
            </a:r>
          </a:p>
          <a:p>
            <a:pPr>
              <a:buFontTx/>
              <a:buNone/>
            </a:pPr>
            <a:endParaRPr lang="en-US" dirty="0"/>
          </a:p>
        </p:txBody>
      </p:sp>
      <p:sp>
        <p:nvSpPr>
          <p:cNvPr id="1403906" name="Rectangle 2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403908" name="Rectangle 4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403909" name="Rectangle 5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0" y="8572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6096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Cache</a:t>
            </a:r>
          </a:p>
        </p:txBody>
      </p:sp>
    </p:spTree>
    <p:extLst>
      <p:ext uri="{BB962C8B-B14F-4D97-AF65-F5344CB8AC3E}">
        <p14:creationId xmlns:p14="http://schemas.microsoft.com/office/powerpoint/2010/main" val="3417515966"/>
      </p:ext>
    </p:extLst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0838" name="Rectangle 6"/>
          <p:cNvSpPr>
            <a:spLocks noGrp="1" noChangeArrowheads="1"/>
          </p:cNvSpPr>
          <p:nvPr>
            <p:ph idx="4294967295"/>
            <p:custDataLst>
              <p:tags r:id="rId1"/>
            </p:custDataLst>
          </p:nvPr>
        </p:nvSpPr>
        <p:spPr>
          <a:xfrm>
            <a:off x="685800" y="1219200"/>
            <a:ext cx="7620000" cy="4419600"/>
          </a:xfrm>
        </p:spPr>
        <p:txBody>
          <a:bodyPr/>
          <a:lstStyle/>
          <a:p>
            <a:r>
              <a:rPr lang="en-US" dirty="0"/>
              <a:t>What data is held in the cache?</a:t>
            </a:r>
          </a:p>
          <a:p>
            <a:r>
              <a:rPr lang="en-US" dirty="0"/>
              <a:t>How is data found?</a:t>
            </a:r>
          </a:p>
          <a:p>
            <a:r>
              <a:rPr lang="en-US" dirty="0"/>
              <a:t>What data is replaced?</a:t>
            </a:r>
          </a:p>
          <a:p>
            <a:endParaRPr lang="en-US" dirty="0"/>
          </a:p>
          <a:p>
            <a:pPr>
              <a:buFontTx/>
              <a:buNone/>
            </a:pPr>
            <a:endParaRPr lang="en-US" dirty="0"/>
          </a:p>
          <a:p>
            <a:pPr>
              <a:buFontTx/>
              <a:buNone/>
            </a:pPr>
            <a:r>
              <a:rPr lang="en-US" dirty="0"/>
              <a:t>	</a:t>
            </a:r>
            <a:r>
              <a:rPr lang="en-US" sz="2400" b="1" dirty="0">
                <a:solidFill>
                  <a:srgbClr val="0070C0"/>
                </a:solidFill>
              </a:rPr>
              <a:t>Focus on data loads, but stores follow same principles</a:t>
            </a:r>
          </a:p>
        </p:txBody>
      </p:sp>
      <p:sp>
        <p:nvSpPr>
          <p:cNvPr id="1400836" name="Rectangle 4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6096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Cache Design Questions</a:t>
            </a:r>
          </a:p>
        </p:txBody>
      </p:sp>
    </p:spTree>
    <p:extLst>
      <p:ext uri="{BB962C8B-B14F-4D97-AF65-F5344CB8AC3E}">
        <p14:creationId xmlns:p14="http://schemas.microsoft.com/office/powerpoint/2010/main" val="2950809144"/>
      </p:ext>
    </p:extLst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2950" name="Rectangle 6"/>
          <p:cNvSpPr>
            <a:spLocks noGrp="1" noChangeArrowheads="1"/>
          </p:cNvSpPr>
          <p:nvPr>
            <p:ph idx="4294967295"/>
            <p:custDataLst>
              <p:tags r:id="rId1"/>
            </p:custDataLst>
          </p:nvPr>
        </p:nvSpPr>
        <p:spPr>
          <a:xfrm>
            <a:off x="685800" y="1219200"/>
            <a:ext cx="7620000" cy="4419600"/>
          </a:xfrm>
          <a:noFill/>
          <a:ln/>
        </p:spPr>
        <p:txBody>
          <a:bodyPr>
            <a:normAutofit lnSpcReduction="10000"/>
          </a:bodyPr>
          <a:lstStyle/>
          <a:p>
            <a:r>
              <a:rPr lang="en-US" dirty="0"/>
              <a:t>Ideally, cache anticipates needed data and puts it in cache</a:t>
            </a:r>
          </a:p>
          <a:p>
            <a:r>
              <a:rPr lang="en-US" dirty="0"/>
              <a:t>But impossible to predict future</a:t>
            </a:r>
          </a:p>
          <a:p>
            <a:r>
              <a:rPr lang="en-US" dirty="0"/>
              <a:t>Use past to predict future – temporal and spatial locality:</a:t>
            </a:r>
          </a:p>
          <a:p>
            <a:pPr lvl="1"/>
            <a:r>
              <a:rPr lang="en-US" b="1" dirty="0">
                <a:solidFill>
                  <a:srgbClr val="0070C0"/>
                </a:solidFill>
              </a:rPr>
              <a:t>Temporal locality:</a:t>
            </a:r>
            <a:r>
              <a:rPr lang="en-US" dirty="0"/>
              <a:t> copy newly accessed data into cache</a:t>
            </a:r>
          </a:p>
          <a:p>
            <a:pPr lvl="1"/>
            <a:r>
              <a:rPr lang="en-US" b="1" dirty="0">
                <a:solidFill>
                  <a:srgbClr val="0070C0"/>
                </a:solidFill>
              </a:rPr>
              <a:t>Spatial locality:</a:t>
            </a:r>
            <a:r>
              <a:rPr lang="en-US" dirty="0">
                <a:solidFill>
                  <a:srgbClr val="0070C0"/>
                </a:solidFill>
              </a:rPr>
              <a:t> </a:t>
            </a:r>
            <a:r>
              <a:rPr lang="en-US" dirty="0"/>
              <a:t>copy neighboring data into cache too</a:t>
            </a:r>
          </a:p>
        </p:txBody>
      </p:sp>
      <p:sp>
        <p:nvSpPr>
          <p:cNvPr id="1362946" name="Rectangle 2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362948" name="Rectangle 4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362949" name="Rectangle 5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0" y="8572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6096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What data is held in the cache?</a:t>
            </a:r>
          </a:p>
        </p:txBody>
      </p:sp>
    </p:spTree>
    <p:extLst>
      <p:ext uri="{BB962C8B-B14F-4D97-AF65-F5344CB8AC3E}">
        <p14:creationId xmlns:p14="http://schemas.microsoft.com/office/powerpoint/2010/main" val="2273614670"/>
      </p:ext>
    </p:extLst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4932" name="Rectangle 4"/>
          <p:cNvSpPr>
            <a:spLocks noGrp="1" noChangeArrowheads="1"/>
          </p:cNvSpPr>
          <p:nvPr>
            <p:ph idx="4294967295"/>
            <p:custDataLst>
              <p:tags r:id="rId1"/>
            </p:custDataLst>
          </p:nvPr>
        </p:nvSpPr>
        <p:spPr>
          <a:xfrm>
            <a:off x="685800" y="1219200"/>
            <a:ext cx="7620000" cy="4419600"/>
          </a:xfrm>
        </p:spPr>
        <p:txBody>
          <a:bodyPr>
            <a:normAutofit fontScale="85000" lnSpcReduction="10000"/>
          </a:bodyPr>
          <a:lstStyle/>
          <a:p>
            <a:r>
              <a:rPr lang="en-US" b="1" dirty="0">
                <a:solidFill>
                  <a:srgbClr val="0070C0"/>
                </a:solidFill>
              </a:rPr>
              <a:t>Capacity (</a:t>
            </a:r>
            <a:r>
              <a:rPr lang="en-US" b="1" i="1" dirty="0">
                <a:solidFill>
                  <a:srgbClr val="0070C0"/>
                </a:solidFill>
              </a:rPr>
              <a:t>C</a:t>
            </a:r>
            <a:r>
              <a:rPr lang="en-US" b="1" dirty="0">
                <a:solidFill>
                  <a:srgbClr val="0070C0"/>
                </a:solidFill>
              </a:rPr>
              <a:t>): </a:t>
            </a:r>
          </a:p>
          <a:p>
            <a:pPr lvl="1"/>
            <a:r>
              <a:rPr lang="en-US" dirty="0"/>
              <a:t>number of data bytes in cache</a:t>
            </a:r>
          </a:p>
          <a:p>
            <a:r>
              <a:rPr lang="en-US" b="1" dirty="0">
                <a:solidFill>
                  <a:srgbClr val="0070C0"/>
                </a:solidFill>
              </a:rPr>
              <a:t>Block size (</a:t>
            </a:r>
            <a:r>
              <a:rPr lang="en-US" b="1" i="1" dirty="0">
                <a:solidFill>
                  <a:srgbClr val="0070C0"/>
                </a:solidFill>
              </a:rPr>
              <a:t>b</a:t>
            </a:r>
            <a:r>
              <a:rPr lang="en-US" b="1" dirty="0">
                <a:solidFill>
                  <a:srgbClr val="0070C0"/>
                </a:solidFill>
              </a:rPr>
              <a:t>): </a:t>
            </a:r>
          </a:p>
          <a:p>
            <a:pPr lvl="1"/>
            <a:r>
              <a:rPr lang="en-US" dirty="0"/>
              <a:t>bytes of data brought into cache at once</a:t>
            </a:r>
          </a:p>
          <a:p>
            <a:r>
              <a:rPr lang="en-US" b="1" dirty="0">
                <a:solidFill>
                  <a:srgbClr val="0070C0"/>
                </a:solidFill>
              </a:rPr>
              <a:t>Number of blocks (</a:t>
            </a:r>
            <a:r>
              <a:rPr lang="en-US" b="1" i="1" dirty="0">
                <a:solidFill>
                  <a:srgbClr val="0070C0"/>
                </a:solidFill>
              </a:rPr>
              <a:t>B = C/b</a:t>
            </a:r>
            <a:r>
              <a:rPr lang="en-US" b="1" dirty="0">
                <a:solidFill>
                  <a:srgbClr val="0070C0"/>
                </a:solidFill>
              </a:rPr>
              <a:t>): </a:t>
            </a:r>
          </a:p>
          <a:p>
            <a:pPr lvl="1"/>
            <a:r>
              <a:rPr lang="en-US" dirty="0"/>
              <a:t>number of blocks in cache: </a:t>
            </a:r>
            <a:r>
              <a:rPr lang="en-US" i="1" dirty="0"/>
              <a:t>B</a:t>
            </a:r>
            <a:r>
              <a:rPr lang="en-US" dirty="0"/>
              <a:t> = </a:t>
            </a:r>
            <a:r>
              <a:rPr lang="en-US" i="1" dirty="0"/>
              <a:t>C</a:t>
            </a:r>
            <a:r>
              <a:rPr lang="en-US" dirty="0"/>
              <a:t>/</a:t>
            </a:r>
            <a:r>
              <a:rPr lang="en-US" i="1" dirty="0"/>
              <a:t>b</a:t>
            </a:r>
          </a:p>
          <a:p>
            <a:r>
              <a:rPr lang="en-US" b="1" dirty="0">
                <a:solidFill>
                  <a:srgbClr val="0070C0"/>
                </a:solidFill>
              </a:rPr>
              <a:t>Degree of associativity (</a:t>
            </a:r>
            <a:r>
              <a:rPr lang="en-US" b="1" i="1" dirty="0">
                <a:solidFill>
                  <a:srgbClr val="0070C0"/>
                </a:solidFill>
              </a:rPr>
              <a:t>N</a:t>
            </a:r>
            <a:r>
              <a:rPr lang="en-US" b="1" dirty="0">
                <a:solidFill>
                  <a:srgbClr val="0070C0"/>
                </a:solidFill>
              </a:rPr>
              <a:t>): </a:t>
            </a:r>
          </a:p>
          <a:p>
            <a:pPr lvl="1"/>
            <a:r>
              <a:rPr lang="en-US" dirty="0"/>
              <a:t>number of blocks in a set</a:t>
            </a:r>
          </a:p>
          <a:p>
            <a:r>
              <a:rPr lang="en-US" b="1" dirty="0">
                <a:solidFill>
                  <a:srgbClr val="0070C0"/>
                </a:solidFill>
              </a:rPr>
              <a:t>Number of sets (</a:t>
            </a:r>
            <a:r>
              <a:rPr lang="en-US" b="1" i="1" dirty="0">
                <a:solidFill>
                  <a:srgbClr val="0070C0"/>
                </a:solidFill>
              </a:rPr>
              <a:t>S = B/N</a:t>
            </a:r>
            <a:r>
              <a:rPr lang="en-US" b="1" dirty="0">
                <a:solidFill>
                  <a:srgbClr val="0070C0"/>
                </a:solidFill>
              </a:rPr>
              <a:t>): </a:t>
            </a:r>
          </a:p>
          <a:p>
            <a:pPr lvl="1"/>
            <a:r>
              <a:rPr lang="en-US" dirty="0"/>
              <a:t>each memory address maps to exactly one cache set </a:t>
            </a:r>
          </a:p>
        </p:txBody>
      </p:sp>
      <p:sp>
        <p:nvSpPr>
          <p:cNvPr id="1404931" name="Rectangle 3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6096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Cache Terminology</a:t>
            </a:r>
          </a:p>
        </p:txBody>
      </p:sp>
    </p:spTree>
    <p:extLst>
      <p:ext uri="{BB962C8B-B14F-4D97-AF65-F5344CB8AC3E}">
        <p14:creationId xmlns:p14="http://schemas.microsoft.com/office/powerpoint/2010/main" val="3068745503"/>
      </p:ext>
    </p:extLst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3974" name="Rectangle 6"/>
          <p:cNvSpPr>
            <a:spLocks noGrp="1" noChangeArrowheads="1"/>
          </p:cNvSpPr>
          <p:nvPr>
            <p:ph idx="4294967295"/>
            <p:custDataLst>
              <p:tags r:id="rId1"/>
            </p:custDataLst>
          </p:nvPr>
        </p:nvSpPr>
        <p:spPr>
          <a:xfrm>
            <a:off x="685800" y="990600"/>
            <a:ext cx="8153400" cy="4419600"/>
          </a:xfrm>
          <a:noFill/>
          <a:ln/>
        </p:spPr>
        <p:txBody>
          <a:bodyPr>
            <a:noAutofit/>
          </a:bodyPr>
          <a:lstStyle/>
          <a:p>
            <a:pPr>
              <a:spcBef>
                <a:spcPts val="0"/>
              </a:spcBef>
            </a:pPr>
            <a:r>
              <a:rPr lang="en-US" dirty="0"/>
              <a:t>Cache organized into </a:t>
            </a:r>
            <a:r>
              <a:rPr lang="en-US" i="1" dirty="0"/>
              <a:t>S</a:t>
            </a:r>
            <a:r>
              <a:rPr lang="en-US" dirty="0"/>
              <a:t> sets</a:t>
            </a:r>
          </a:p>
          <a:p>
            <a:pPr>
              <a:spcBef>
                <a:spcPts val="0"/>
              </a:spcBef>
            </a:pPr>
            <a:r>
              <a:rPr lang="en-US" dirty="0"/>
              <a:t>Each memory address maps to exactly one set</a:t>
            </a:r>
          </a:p>
          <a:p>
            <a:pPr>
              <a:spcBef>
                <a:spcPts val="0"/>
              </a:spcBef>
            </a:pPr>
            <a:r>
              <a:rPr lang="en-US" dirty="0"/>
              <a:t>Caches categorized by # of blocks in a set:</a:t>
            </a:r>
          </a:p>
          <a:p>
            <a:pPr lvl="1">
              <a:spcBef>
                <a:spcPts val="0"/>
              </a:spcBef>
            </a:pPr>
            <a:r>
              <a:rPr lang="en-US" sz="3200" b="1" dirty="0">
                <a:solidFill>
                  <a:srgbClr val="0070C0"/>
                </a:solidFill>
              </a:rPr>
              <a:t>Direct mapped:</a:t>
            </a:r>
            <a:r>
              <a:rPr lang="en-US" sz="3200" dirty="0">
                <a:solidFill>
                  <a:schemeClr val="accent1"/>
                </a:solidFill>
              </a:rPr>
              <a:t> </a:t>
            </a:r>
            <a:r>
              <a:rPr lang="en-US" sz="3200" dirty="0"/>
              <a:t>1 block per set</a:t>
            </a:r>
          </a:p>
          <a:p>
            <a:pPr lvl="1">
              <a:spcBef>
                <a:spcPts val="0"/>
              </a:spcBef>
            </a:pPr>
            <a:r>
              <a:rPr lang="en-US" sz="3200" b="1" i="1" dirty="0">
                <a:solidFill>
                  <a:srgbClr val="0070C0"/>
                </a:solidFill>
              </a:rPr>
              <a:t>N</a:t>
            </a:r>
            <a:r>
              <a:rPr lang="en-US" sz="3200" b="1" dirty="0">
                <a:solidFill>
                  <a:srgbClr val="0070C0"/>
                </a:solidFill>
              </a:rPr>
              <a:t>-way set associative:</a:t>
            </a:r>
            <a:r>
              <a:rPr lang="en-US" sz="3200" dirty="0">
                <a:solidFill>
                  <a:srgbClr val="0070C0"/>
                </a:solidFill>
              </a:rPr>
              <a:t> </a:t>
            </a:r>
            <a:r>
              <a:rPr lang="en-US" sz="3200" i="1" dirty="0"/>
              <a:t>N</a:t>
            </a:r>
            <a:r>
              <a:rPr lang="en-US" sz="3200" dirty="0"/>
              <a:t> blocks per set</a:t>
            </a:r>
          </a:p>
          <a:p>
            <a:pPr lvl="1">
              <a:spcBef>
                <a:spcPts val="0"/>
              </a:spcBef>
            </a:pPr>
            <a:r>
              <a:rPr lang="en-US" sz="3200" b="1" dirty="0">
                <a:solidFill>
                  <a:srgbClr val="0070C0"/>
                </a:solidFill>
              </a:rPr>
              <a:t>Fully associative:</a:t>
            </a:r>
            <a:r>
              <a:rPr lang="en-US" sz="3200" dirty="0">
                <a:solidFill>
                  <a:schemeClr val="accent1"/>
                </a:solidFill>
              </a:rPr>
              <a:t> </a:t>
            </a:r>
            <a:r>
              <a:rPr lang="en-US" sz="3200" dirty="0"/>
              <a:t>all cache blocks in 1 set</a:t>
            </a:r>
          </a:p>
          <a:p>
            <a:pPr lvl="1">
              <a:spcBef>
                <a:spcPts val="0"/>
              </a:spcBef>
            </a:pPr>
            <a:endParaRPr lang="en-US" sz="500" dirty="0"/>
          </a:p>
          <a:p>
            <a:pPr>
              <a:spcBef>
                <a:spcPts val="0"/>
              </a:spcBef>
            </a:pPr>
            <a:r>
              <a:rPr lang="en-US" dirty="0"/>
              <a:t>Examine each organization for a cache with:</a:t>
            </a:r>
          </a:p>
          <a:p>
            <a:pPr lvl="1">
              <a:spcBef>
                <a:spcPts val="0"/>
              </a:spcBef>
            </a:pPr>
            <a:r>
              <a:rPr lang="en-US" sz="2600" dirty="0"/>
              <a:t>Capacity (</a:t>
            </a:r>
            <a:r>
              <a:rPr lang="en-US" sz="2600" i="1" dirty="0"/>
              <a:t>C</a:t>
            </a:r>
            <a:r>
              <a:rPr lang="en-US" sz="2600" dirty="0"/>
              <a:t> = 8 words)</a:t>
            </a:r>
          </a:p>
          <a:p>
            <a:pPr lvl="1">
              <a:spcBef>
                <a:spcPts val="0"/>
              </a:spcBef>
            </a:pPr>
            <a:r>
              <a:rPr lang="en-US" sz="2600" dirty="0"/>
              <a:t>Block size (</a:t>
            </a:r>
            <a:r>
              <a:rPr lang="en-US" sz="2600" i="1" dirty="0"/>
              <a:t>b</a:t>
            </a:r>
            <a:r>
              <a:rPr lang="en-US" sz="2600" dirty="0"/>
              <a:t> = 1 word)</a:t>
            </a:r>
          </a:p>
          <a:p>
            <a:pPr lvl="1">
              <a:spcBef>
                <a:spcPts val="0"/>
              </a:spcBef>
            </a:pPr>
            <a:r>
              <a:rPr lang="en-US" sz="2600" dirty="0"/>
              <a:t>So, number of blocks (</a:t>
            </a:r>
            <a:r>
              <a:rPr lang="en-US" sz="2600" i="1" dirty="0"/>
              <a:t>B</a:t>
            </a:r>
            <a:r>
              <a:rPr lang="en-US" sz="2600" dirty="0"/>
              <a:t> = 8)</a:t>
            </a:r>
          </a:p>
          <a:p>
            <a:pPr lvl="1">
              <a:spcBef>
                <a:spcPts val="0"/>
              </a:spcBef>
            </a:pPr>
            <a:endParaRPr lang="en-US" sz="3200" dirty="0"/>
          </a:p>
        </p:txBody>
      </p:sp>
      <p:sp>
        <p:nvSpPr>
          <p:cNvPr id="1363970" name="Rectangle 2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363972" name="Rectangle 4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363973" name="Rectangle 5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0" y="8572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6096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How is data found?</a:t>
            </a:r>
          </a:p>
        </p:txBody>
      </p:sp>
    </p:spTree>
    <p:extLst>
      <p:ext uri="{BB962C8B-B14F-4D97-AF65-F5344CB8AC3E}">
        <p14:creationId xmlns:p14="http://schemas.microsoft.com/office/powerpoint/2010/main" val="3915437436"/>
      </p:ext>
    </p:extLst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3974" name="Rectangle 6"/>
          <p:cNvSpPr>
            <a:spLocks noGrp="1" noChangeArrowheads="1"/>
          </p:cNvSpPr>
          <p:nvPr>
            <p:ph idx="4294967295"/>
            <p:custDataLst>
              <p:tags r:id="rId1"/>
            </p:custDataLst>
          </p:nvPr>
        </p:nvSpPr>
        <p:spPr>
          <a:xfrm>
            <a:off x="685800" y="1143000"/>
            <a:ext cx="8153400" cy="4419600"/>
          </a:xfrm>
          <a:noFill/>
          <a:ln/>
        </p:spPr>
        <p:txBody>
          <a:bodyPr>
            <a:noAutofit/>
          </a:bodyPr>
          <a:lstStyle/>
          <a:p>
            <a:r>
              <a:rPr lang="en-US" b="1" i="1" dirty="0"/>
              <a:t>C</a:t>
            </a:r>
            <a:r>
              <a:rPr lang="en-US" b="1" dirty="0"/>
              <a:t> = 8</a:t>
            </a:r>
            <a:r>
              <a:rPr lang="en-US" dirty="0"/>
              <a:t> words (capacity)</a:t>
            </a:r>
          </a:p>
          <a:p>
            <a:r>
              <a:rPr lang="en-US" b="1" i="1" dirty="0"/>
              <a:t>b</a:t>
            </a:r>
            <a:r>
              <a:rPr lang="en-US" b="1" dirty="0"/>
              <a:t> = 1</a:t>
            </a:r>
            <a:r>
              <a:rPr lang="en-US" dirty="0"/>
              <a:t> word (block size)</a:t>
            </a:r>
          </a:p>
          <a:p>
            <a:r>
              <a:rPr lang="en-US" dirty="0"/>
              <a:t>So, </a:t>
            </a:r>
            <a:r>
              <a:rPr lang="en-US" b="1" i="1" dirty="0"/>
              <a:t>B</a:t>
            </a:r>
            <a:r>
              <a:rPr lang="en-US" b="1" dirty="0"/>
              <a:t> = 8 </a:t>
            </a:r>
            <a:r>
              <a:rPr lang="en-US" dirty="0"/>
              <a:t>(# of blocks)</a:t>
            </a:r>
          </a:p>
          <a:p>
            <a:endParaRPr lang="en-US" sz="3000" dirty="0"/>
          </a:p>
          <a:p>
            <a:pPr marL="0" indent="0">
              <a:buNone/>
            </a:pPr>
            <a:r>
              <a:rPr lang="en-US" sz="2600" b="1" dirty="0">
                <a:solidFill>
                  <a:schemeClr val="accent1"/>
                </a:solidFill>
              </a:rPr>
              <a:t>    </a:t>
            </a:r>
            <a:r>
              <a:rPr lang="en-US" sz="2600" b="1" dirty="0">
                <a:solidFill>
                  <a:srgbClr val="0070C0"/>
                </a:solidFill>
              </a:rPr>
              <a:t>Ridiculously small, but will illustrate organizations</a:t>
            </a:r>
          </a:p>
          <a:p>
            <a:pPr lvl="1"/>
            <a:endParaRPr lang="en-US" sz="3200" dirty="0"/>
          </a:p>
        </p:txBody>
      </p:sp>
      <p:sp>
        <p:nvSpPr>
          <p:cNvPr id="1363970" name="Rectangle 2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363972" name="Rectangle 4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363973" name="Rectangle 5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0" y="8572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6096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Example Cache Parameters</a:t>
            </a:r>
          </a:p>
        </p:txBody>
      </p:sp>
    </p:spTree>
    <p:extLst>
      <p:ext uri="{BB962C8B-B14F-4D97-AF65-F5344CB8AC3E}">
        <p14:creationId xmlns:p14="http://schemas.microsoft.com/office/powerpoint/2010/main" val="980560917"/>
      </p:ext>
    </p:extLst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6096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Chapter 8 :: Topics</a:t>
            </a:r>
          </a:p>
        </p:txBody>
      </p:sp>
      <p:sp>
        <p:nvSpPr>
          <p:cNvPr id="8" name="Rectangle 3"/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914400" y="1371600"/>
            <a:ext cx="65532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b="1" dirty="0"/>
              <a:t>Introduction</a:t>
            </a:r>
            <a:endParaRPr lang="en-US" dirty="0"/>
          </a:p>
          <a:p>
            <a:r>
              <a:rPr lang="en-US" b="1" dirty="0"/>
              <a:t>Memory System Performance Analysis</a:t>
            </a:r>
          </a:p>
          <a:p>
            <a:r>
              <a:rPr lang="en-US" b="1" dirty="0"/>
              <a:t>Caches</a:t>
            </a:r>
          </a:p>
          <a:p>
            <a:r>
              <a:rPr lang="en-US" b="1" dirty="0"/>
              <a:t>Virtual Memory</a:t>
            </a:r>
          </a:p>
          <a:p>
            <a:r>
              <a:rPr lang="en-US" b="1" dirty="0"/>
              <a:t>Memory-Mapped I/O</a:t>
            </a:r>
          </a:p>
          <a:p>
            <a:r>
              <a:rPr lang="en-US" b="1" dirty="0"/>
              <a:t>Summary</a:t>
            </a:r>
            <a:endParaRPr lang="en-US" dirty="0"/>
          </a:p>
          <a:p>
            <a:endParaRPr lang="en-GB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0522" y="1066800"/>
            <a:ext cx="1763878" cy="4811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752489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64998" name="Object 6"/>
          <p:cNvGraphicFramePr>
            <a:graphicFrameLocks noGrp="1" noChangeAspect="1"/>
          </p:cNvGraphicFramePr>
          <p:nvPr>
            <p:ph idx="4294967295"/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3733158485"/>
              </p:ext>
            </p:extLst>
          </p:nvPr>
        </p:nvGraphicFramePr>
        <p:xfrm>
          <a:off x="1219200" y="990600"/>
          <a:ext cx="6721950" cy="473175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9650" name="VISIO" r:id="rId8" imgW="3743280" imgH="2634840" progId="Visio.Drawing.6">
                  <p:embed/>
                </p:oleObj>
              </mc:Choice>
              <mc:Fallback>
                <p:oleObj name="VISIO" r:id="rId8" imgW="3743280" imgH="2634840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19200" y="990600"/>
                        <a:ext cx="6721950" cy="473175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64994" name="Rectangle 2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364996" name="Rectangle 4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364997" name="Rectangle 5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0" y="8572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6096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Direct Mapped Cache</a:t>
            </a:r>
          </a:p>
        </p:txBody>
      </p:sp>
    </p:spTree>
    <p:extLst>
      <p:ext uri="{BB962C8B-B14F-4D97-AF65-F5344CB8AC3E}">
        <p14:creationId xmlns:p14="http://schemas.microsoft.com/office/powerpoint/2010/main" val="1977498683"/>
      </p:ext>
    </p:extLst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66022" name="Object 6"/>
          <p:cNvGraphicFramePr>
            <a:graphicFrameLocks noGrp="1" noChangeAspect="1"/>
          </p:cNvGraphicFramePr>
          <p:nvPr>
            <p:ph idx="4294967295"/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881430485"/>
              </p:ext>
            </p:extLst>
          </p:nvPr>
        </p:nvGraphicFramePr>
        <p:xfrm>
          <a:off x="1524000" y="1143000"/>
          <a:ext cx="5943600" cy="453954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0674" name="VISIO" r:id="rId8" imgW="3000240" imgH="2396880" progId="Visio.Drawing.6">
                  <p:embed/>
                </p:oleObj>
              </mc:Choice>
              <mc:Fallback>
                <p:oleObj name="VISIO" r:id="rId8" imgW="3000240" imgH="2396880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24000" y="1143000"/>
                        <a:ext cx="5943600" cy="453954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66018" name="Rectangle 2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366020" name="Rectangle 4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366021" name="Rectangle 5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0" y="8572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6096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Direct Mapped Cache Hardware</a:t>
            </a:r>
          </a:p>
        </p:txBody>
      </p:sp>
    </p:spTree>
    <p:extLst>
      <p:ext uri="{BB962C8B-B14F-4D97-AF65-F5344CB8AC3E}">
        <p14:creationId xmlns:p14="http://schemas.microsoft.com/office/powerpoint/2010/main" val="718531742"/>
      </p:ext>
    </p:extLst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06982" name="Object 6"/>
          <p:cNvGraphicFramePr>
            <a:graphicFrameLocks noGrp="1" noChangeAspect="1"/>
          </p:cNvGraphicFramePr>
          <p:nvPr>
            <p:ph sz="half" idx="4294967295"/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984917078"/>
              </p:ext>
            </p:extLst>
          </p:nvPr>
        </p:nvGraphicFramePr>
        <p:xfrm>
          <a:off x="2514600" y="923925"/>
          <a:ext cx="6400800" cy="3343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3656" name="VISIO" r:id="rId9" imgW="2871720" imgH="1499760" progId="Visio.Drawing.6">
                  <p:embed/>
                </p:oleObj>
              </mc:Choice>
              <mc:Fallback>
                <p:oleObj name="VISIO" r:id="rId9" imgW="2871720" imgH="1499760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14600" y="923925"/>
                        <a:ext cx="6400800" cy="33432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06978" name="Rectangle 2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  <a:buFontTx/>
              <a:buChar char="•"/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  <a:buFontTx/>
              <a:buChar char="•"/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406981" name="Rectangle 5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406983" name="Rectangle 7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5029200" y="4191000"/>
            <a:ext cx="2895600" cy="137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/>
            <a:r>
              <a:rPr lang="en-US" sz="2400" b="1" dirty="0">
                <a:solidFill>
                  <a:srgbClr val="C00000"/>
                </a:solidFill>
                <a:latin typeface="Times New Roman" pitchFamily="18" charset="0"/>
                <a:cs typeface="Arial" charset="0"/>
              </a:rPr>
              <a:t>Miss Rate = ?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09600" y="68759"/>
            <a:ext cx="79248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200" dirty="0">
                <a:solidFill>
                  <a:schemeClr val="bg1"/>
                </a:solidFill>
                <a:latin typeface="+mj-lt"/>
              </a:rPr>
              <a:t>Direct Mapped Cache Performance</a:t>
            </a:r>
          </a:p>
        </p:txBody>
      </p:sp>
      <p:sp>
        <p:nvSpPr>
          <p:cNvPr id="10" name="Rectangle 4"/>
          <p:cNvSpPr txBox="1">
            <a:spLocks noChangeArrowheads="1"/>
          </p:cNvSpPr>
          <p:nvPr>
            <p:custDataLst>
              <p:tags r:id="rId6"/>
            </p:custDataLst>
          </p:nvPr>
        </p:nvSpPr>
        <p:spPr>
          <a:xfrm>
            <a:off x="685800" y="990600"/>
            <a:ext cx="3810000" cy="4953000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Tx/>
              <a:buNone/>
            </a:pPr>
            <a:endParaRPr lang="en-US" sz="1800" b="1" dirty="0">
              <a:latin typeface="Courier New" pitchFamily="49" charset="0"/>
            </a:endParaRPr>
          </a:p>
          <a:p>
            <a:pPr>
              <a:buFontTx/>
              <a:buNone/>
            </a:pPr>
            <a:endParaRPr lang="en-US" sz="1800" b="1" dirty="0">
              <a:latin typeface="Courier New" pitchFamily="49" charset="0"/>
            </a:endParaRPr>
          </a:p>
          <a:p>
            <a:pPr>
              <a:buFontTx/>
              <a:buNone/>
            </a:pPr>
            <a:endParaRPr lang="en-US" sz="1800" b="1" dirty="0">
              <a:latin typeface="Courier New" pitchFamily="49" charset="0"/>
            </a:endParaRPr>
          </a:p>
          <a:p>
            <a:pPr>
              <a:buFontTx/>
              <a:buNone/>
            </a:pPr>
            <a:endParaRPr lang="en-US" sz="1800" b="1" dirty="0">
              <a:latin typeface="Courier New" pitchFamily="49" charset="0"/>
            </a:endParaRPr>
          </a:p>
          <a:p>
            <a:pPr>
              <a:buFontTx/>
              <a:buNone/>
            </a:pPr>
            <a:r>
              <a:rPr lang="en-US" sz="2400" b="1" dirty="0">
                <a:solidFill>
                  <a:srgbClr val="0070C0"/>
                </a:solidFill>
                <a:latin typeface="+mj-lt"/>
              </a:rPr>
              <a:t>ARM Assembly Code</a:t>
            </a:r>
            <a:endParaRPr lang="en-US" sz="1800" b="1" dirty="0">
              <a:latin typeface="Courier New" pitchFamily="49" charset="0"/>
            </a:endParaRPr>
          </a:p>
          <a:p>
            <a:pPr>
              <a:buFontTx/>
              <a:buNone/>
            </a:pPr>
            <a:r>
              <a:rPr lang="en-US" sz="1800" dirty="0">
                <a:latin typeface="Courier New" pitchFamily="49" charset="0"/>
              </a:rPr>
              <a:t> 		MOV R0, #5</a:t>
            </a:r>
          </a:p>
          <a:p>
            <a:pPr>
              <a:buFontTx/>
              <a:buNone/>
            </a:pPr>
            <a:r>
              <a:rPr lang="en-US" sz="1800" dirty="0">
                <a:latin typeface="Courier New" pitchFamily="49" charset="0"/>
              </a:rPr>
              <a:t>		MOV R1, #0</a:t>
            </a:r>
          </a:p>
          <a:p>
            <a:pPr>
              <a:buFontTx/>
              <a:buNone/>
            </a:pPr>
            <a:r>
              <a:rPr lang="en-US" sz="1800" dirty="0">
                <a:latin typeface="Courier New" pitchFamily="49" charset="0"/>
              </a:rPr>
              <a:t>LOOP 	CMP R0, #0</a:t>
            </a:r>
          </a:p>
          <a:p>
            <a:pPr>
              <a:buFontTx/>
              <a:buNone/>
            </a:pPr>
            <a:r>
              <a:rPr lang="en-US" sz="1800" dirty="0">
                <a:latin typeface="Courier New" pitchFamily="49" charset="0"/>
              </a:rPr>
              <a:t>		BEQ DONE</a:t>
            </a:r>
          </a:p>
          <a:p>
            <a:pPr>
              <a:buFontTx/>
              <a:buNone/>
            </a:pPr>
            <a:r>
              <a:rPr lang="en-US" sz="1800" dirty="0">
                <a:latin typeface="Courier New" pitchFamily="49" charset="0"/>
              </a:rPr>
              <a:t>		LDR R2, [R1, #4]</a:t>
            </a:r>
          </a:p>
          <a:p>
            <a:pPr>
              <a:buFontTx/>
              <a:buNone/>
            </a:pPr>
            <a:r>
              <a:rPr lang="en-US" sz="1800" dirty="0">
                <a:latin typeface="Courier New" pitchFamily="49" charset="0"/>
              </a:rPr>
              <a:t>		LDR R3, [R1, #12]</a:t>
            </a:r>
          </a:p>
          <a:p>
            <a:pPr>
              <a:buFontTx/>
              <a:buNone/>
            </a:pPr>
            <a:r>
              <a:rPr lang="en-US" sz="1800" dirty="0">
                <a:latin typeface="Courier New" pitchFamily="49" charset="0"/>
              </a:rPr>
              <a:t>		LDR R4, [R1, #8]</a:t>
            </a:r>
          </a:p>
          <a:p>
            <a:pPr>
              <a:buFontTx/>
              <a:buNone/>
            </a:pPr>
            <a:r>
              <a:rPr lang="en-US" sz="1800" dirty="0">
                <a:latin typeface="Courier New" pitchFamily="49" charset="0"/>
              </a:rPr>
              <a:t>		SUB R0, R0, #1</a:t>
            </a:r>
          </a:p>
          <a:p>
            <a:pPr>
              <a:buFontTx/>
              <a:buNone/>
            </a:pPr>
            <a:r>
              <a:rPr lang="en-US" sz="1800" dirty="0">
                <a:latin typeface="Courier New" pitchFamily="49" charset="0"/>
              </a:rPr>
              <a:t>		B   LOOP</a:t>
            </a:r>
          </a:p>
          <a:p>
            <a:pPr>
              <a:buFontTx/>
              <a:buNone/>
            </a:pPr>
            <a:r>
              <a:rPr lang="en-US" sz="1800" dirty="0">
                <a:latin typeface="Courier New" pitchFamily="49" charset="0"/>
              </a:rPr>
              <a:t>DONE</a:t>
            </a:r>
          </a:p>
          <a:p>
            <a:pPr>
              <a:buFontTx/>
              <a:buNone/>
            </a:pPr>
            <a:endParaRPr lang="en-US" sz="1800" dirty="0">
              <a:latin typeface="Courier New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31919821"/>
      </p:ext>
    </p:extLst>
  </p:cSld>
  <p:clrMapOvr>
    <a:masterClrMapping/>
  </p:clrMapOvr>
  <p:transition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06982" name="Object 6"/>
          <p:cNvGraphicFramePr>
            <a:graphicFrameLocks noGrp="1" noChangeAspect="1"/>
          </p:cNvGraphicFramePr>
          <p:nvPr>
            <p:ph sz="half" idx="4294967295"/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3769852184"/>
              </p:ext>
            </p:extLst>
          </p:nvPr>
        </p:nvGraphicFramePr>
        <p:xfrm>
          <a:off x="2514600" y="923925"/>
          <a:ext cx="6400800" cy="3343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6510" name="VISIO" r:id="rId10" imgW="2871720" imgH="1499760" progId="Visio.Drawing.6">
                  <p:embed/>
                </p:oleObj>
              </mc:Choice>
              <mc:Fallback>
                <p:oleObj name="VISIO" r:id="rId10" imgW="2871720" imgH="1499760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14600" y="923925"/>
                        <a:ext cx="6400800" cy="33432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06978" name="Rectangle 2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  <a:buFontTx/>
              <a:buChar char="•"/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  <a:buFontTx/>
              <a:buChar char="•"/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406981" name="Rectangle 5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406983" name="Rectangle 7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5029200" y="4191000"/>
            <a:ext cx="2895600" cy="137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/>
            <a:r>
              <a:rPr lang="en-US" sz="2400" b="1" dirty="0">
                <a:solidFill>
                  <a:srgbClr val="C00000"/>
                </a:solidFill>
                <a:latin typeface="Times New Roman" pitchFamily="18" charset="0"/>
                <a:cs typeface="Arial" charset="0"/>
              </a:rPr>
              <a:t>Miss Rate = 3/15</a:t>
            </a:r>
          </a:p>
          <a:p>
            <a:pPr marL="342900" indent="-342900"/>
            <a:r>
              <a:rPr lang="en-US" sz="2400" b="1" dirty="0">
                <a:solidFill>
                  <a:srgbClr val="C00000"/>
                </a:solidFill>
                <a:latin typeface="Times New Roman" pitchFamily="18" charset="0"/>
                <a:cs typeface="Arial" charset="0"/>
              </a:rPr>
              <a:t>		      = 20%</a:t>
            </a:r>
          </a:p>
        </p:txBody>
      </p:sp>
      <p:sp>
        <p:nvSpPr>
          <p:cNvPr id="1406984" name="Rectangle 8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4953000" y="4953000"/>
            <a:ext cx="2895600" cy="53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sz="2400" b="1" dirty="0">
                <a:solidFill>
                  <a:srgbClr val="C00000"/>
                </a:solidFill>
                <a:latin typeface="Times New Roman" pitchFamily="18" charset="0"/>
                <a:cs typeface="Arial" charset="0"/>
              </a:rPr>
              <a:t>Temporal Locality</a:t>
            </a:r>
          </a:p>
          <a:p>
            <a:pPr marL="342900" indent="-342900">
              <a:spcBef>
                <a:spcPct val="20000"/>
              </a:spcBef>
            </a:pPr>
            <a:r>
              <a:rPr lang="en-US" sz="2400" b="1" dirty="0">
                <a:solidFill>
                  <a:srgbClr val="C00000"/>
                </a:solidFill>
                <a:latin typeface="Times New Roman" pitchFamily="18" charset="0"/>
                <a:cs typeface="Arial" charset="0"/>
              </a:rPr>
              <a:t>Compulsory Misses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09600" y="68759"/>
            <a:ext cx="79248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200" dirty="0">
                <a:solidFill>
                  <a:schemeClr val="bg1"/>
                </a:solidFill>
                <a:latin typeface="+mj-lt"/>
              </a:rPr>
              <a:t>Direct Mapped Cache Performance</a:t>
            </a:r>
          </a:p>
        </p:txBody>
      </p:sp>
      <p:sp>
        <p:nvSpPr>
          <p:cNvPr id="10" name="Rectangle 4"/>
          <p:cNvSpPr txBox="1">
            <a:spLocks noChangeArrowheads="1"/>
          </p:cNvSpPr>
          <p:nvPr>
            <p:custDataLst>
              <p:tags r:id="rId7"/>
            </p:custDataLst>
          </p:nvPr>
        </p:nvSpPr>
        <p:spPr>
          <a:xfrm>
            <a:off x="685800" y="990600"/>
            <a:ext cx="3810000" cy="4953000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Tx/>
              <a:buNone/>
            </a:pPr>
            <a:endParaRPr lang="en-US" sz="1800" b="1" dirty="0">
              <a:latin typeface="Courier New" pitchFamily="49" charset="0"/>
            </a:endParaRPr>
          </a:p>
          <a:p>
            <a:pPr>
              <a:buFontTx/>
              <a:buNone/>
            </a:pPr>
            <a:endParaRPr lang="en-US" sz="1800" b="1" dirty="0">
              <a:latin typeface="Courier New" pitchFamily="49" charset="0"/>
            </a:endParaRPr>
          </a:p>
          <a:p>
            <a:pPr>
              <a:buFontTx/>
              <a:buNone/>
            </a:pPr>
            <a:endParaRPr lang="en-US" sz="1800" b="1" dirty="0">
              <a:latin typeface="Courier New" pitchFamily="49" charset="0"/>
            </a:endParaRPr>
          </a:p>
          <a:p>
            <a:pPr>
              <a:buFontTx/>
              <a:buNone/>
            </a:pPr>
            <a:endParaRPr lang="en-US" sz="1800" b="1" dirty="0">
              <a:latin typeface="Courier New" pitchFamily="49" charset="0"/>
            </a:endParaRPr>
          </a:p>
          <a:p>
            <a:pPr>
              <a:buFontTx/>
              <a:buNone/>
            </a:pPr>
            <a:r>
              <a:rPr lang="en-US" sz="2400" b="1" dirty="0">
                <a:solidFill>
                  <a:srgbClr val="0070C0"/>
                </a:solidFill>
                <a:latin typeface="+mj-lt"/>
              </a:rPr>
              <a:t>ARM Assembly Code</a:t>
            </a:r>
            <a:endParaRPr lang="en-US" sz="1800" b="1" dirty="0">
              <a:latin typeface="Courier New" pitchFamily="49" charset="0"/>
            </a:endParaRPr>
          </a:p>
          <a:p>
            <a:pPr>
              <a:buFontTx/>
              <a:buNone/>
            </a:pPr>
            <a:r>
              <a:rPr lang="en-US" sz="1800" dirty="0">
                <a:latin typeface="Courier New" pitchFamily="49" charset="0"/>
              </a:rPr>
              <a:t> 		MOV R0, #5</a:t>
            </a:r>
          </a:p>
          <a:p>
            <a:pPr>
              <a:buFontTx/>
              <a:buNone/>
            </a:pPr>
            <a:r>
              <a:rPr lang="en-US" sz="1800" dirty="0">
                <a:latin typeface="Courier New" pitchFamily="49" charset="0"/>
              </a:rPr>
              <a:t>		MOV R1, #0</a:t>
            </a:r>
          </a:p>
          <a:p>
            <a:pPr>
              <a:buFontTx/>
              <a:buNone/>
            </a:pPr>
            <a:r>
              <a:rPr lang="en-US" sz="1800" dirty="0">
                <a:latin typeface="Courier New" pitchFamily="49" charset="0"/>
              </a:rPr>
              <a:t>LOOP 	CMP R0, #0</a:t>
            </a:r>
          </a:p>
          <a:p>
            <a:pPr>
              <a:buFontTx/>
              <a:buNone/>
            </a:pPr>
            <a:r>
              <a:rPr lang="en-US" sz="1800" dirty="0">
                <a:latin typeface="Courier New" pitchFamily="49" charset="0"/>
              </a:rPr>
              <a:t>		BEQ DONE</a:t>
            </a:r>
          </a:p>
          <a:p>
            <a:pPr>
              <a:buFontTx/>
              <a:buNone/>
            </a:pPr>
            <a:r>
              <a:rPr lang="en-US" sz="1800" dirty="0">
                <a:latin typeface="Courier New" pitchFamily="49" charset="0"/>
              </a:rPr>
              <a:t>		LDR R2, [R1, #4]</a:t>
            </a:r>
          </a:p>
          <a:p>
            <a:pPr>
              <a:buFontTx/>
              <a:buNone/>
            </a:pPr>
            <a:r>
              <a:rPr lang="en-US" sz="1800" dirty="0">
                <a:latin typeface="Courier New" pitchFamily="49" charset="0"/>
              </a:rPr>
              <a:t>		LDR R3, [R1, #12]</a:t>
            </a:r>
          </a:p>
          <a:p>
            <a:pPr>
              <a:buFontTx/>
              <a:buNone/>
            </a:pPr>
            <a:r>
              <a:rPr lang="en-US" sz="1800" dirty="0">
                <a:latin typeface="Courier New" pitchFamily="49" charset="0"/>
              </a:rPr>
              <a:t>		LDR R4, [R1, #8]</a:t>
            </a:r>
          </a:p>
          <a:p>
            <a:pPr>
              <a:buFontTx/>
              <a:buNone/>
            </a:pPr>
            <a:r>
              <a:rPr lang="en-US" sz="1800" dirty="0">
                <a:latin typeface="Courier New" pitchFamily="49" charset="0"/>
              </a:rPr>
              <a:t>		SUB R0, R0, #1</a:t>
            </a:r>
          </a:p>
          <a:p>
            <a:pPr>
              <a:buFontTx/>
              <a:buNone/>
            </a:pPr>
            <a:r>
              <a:rPr lang="en-US" sz="1800" dirty="0">
                <a:latin typeface="Courier New" pitchFamily="49" charset="0"/>
              </a:rPr>
              <a:t>		B   LOOP</a:t>
            </a:r>
          </a:p>
          <a:p>
            <a:pPr>
              <a:buFontTx/>
              <a:buNone/>
            </a:pPr>
            <a:r>
              <a:rPr lang="en-US" sz="1800" dirty="0">
                <a:latin typeface="Courier New" pitchFamily="49" charset="0"/>
              </a:rPr>
              <a:t>DONE</a:t>
            </a:r>
          </a:p>
          <a:p>
            <a:pPr>
              <a:buFontTx/>
              <a:buNone/>
            </a:pPr>
            <a:endParaRPr lang="en-US" sz="1800" dirty="0">
              <a:latin typeface="Courier New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09409726"/>
      </p:ext>
    </p:extLst>
  </p:cSld>
  <p:clrMapOvr>
    <a:masterClrMapping/>
  </p:clrMapOvr>
  <p:transition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08006" name="Object 6"/>
          <p:cNvGraphicFramePr>
            <a:graphicFrameLocks noGrp="1" noChangeAspect="1"/>
          </p:cNvGraphicFramePr>
          <p:nvPr>
            <p:ph sz="half" idx="4294967295"/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385766583"/>
              </p:ext>
            </p:extLst>
          </p:nvPr>
        </p:nvGraphicFramePr>
        <p:xfrm>
          <a:off x="2514600" y="914400"/>
          <a:ext cx="6629400" cy="3463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7534" name="VISIO" r:id="rId9" imgW="2871720" imgH="1499760" progId="Visio.Drawing.6">
                  <p:embed/>
                </p:oleObj>
              </mc:Choice>
              <mc:Fallback>
                <p:oleObj name="VISIO" r:id="rId9" imgW="2871720" imgH="1499760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14600" y="914400"/>
                        <a:ext cx="6629400" cy="3463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08002" name="Rectangle 2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  <a:buFontTx/>
              <a:buChar char="•"/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  <a:buFontTx/>
              <a:buChar char="•"/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408005" name="Rectangle 5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408007" name="Rectangle 7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4953000" y="4419600"/>
            <a:ext cx="2895600" cy="137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sz="2400" b="1" dirty="0">
                <a:solidFill>
                  <a:srgbClr val="C00000"/>
                </a:solidFill>
                <a:latin typeface="Times New Roman" pitchFamily="18" charset="0"/>
                <a:cs typeface="Arial" charset="0"/>
              </a:rPr>
              <a:t>Miss Rate = ?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6096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Direct Mapped Cache: Conflict</a:t>
            </a:r>
          </a:p>
        </p:txBody>
      </p:sp>
      <p:sp>
        <p:nvSpPr>
          <p:cNvPr id="10" name="Rectangle 4"/>
          <p:cNvSpPr txBox="1">
            <a:spLocks noChangeArrowheads="1"/>
          </p:cNvSpPr>
          <p:nvPr>
            <p:custDataLst>
              <p:tags r:id="rId6"/>
            </p:custDataLst>
          </p:nvPr>
        </p:nvSpPr>
        <p:spPr>
          <a:xfrm>
            <a:off x="838200" y="914400"/>
            <a:ext cx="3810000" cy="4953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Tx/>
              <a:buNone/>
            </a:pPr>
            <a:endParaRPr lang="en-US" sz="1800" b="1" dirty="0">
              <a:latin typeface="Courier New" pitchFamily="49" charset="0"/>
            </a:endParaRPr>
          </a:p>
          <a:p>
            <a:pPr>
              <a:buFontTx/>
              <a:buNone/>
            </a:pPr>
            <a:endParaRPr lang="en-US" sz="1800" b="1" dirty="0">
              <a:latin typeface="Courier New" pitchFamily="49" charset="0"/>
            </a:endParaRPr>
          </a:p>
          <a:p>
            <a:pPr>
              <a:buFontTx/>
              <a:buNone/>
            </a:pPr>
            <a:endParaRPr lang="en-US" sz="1800" b="1" dirty="0">
              <a:latin typeface="Courier New" pitchFamily="49" charset="0"/>
            </a:endParaRPr>
          </a:p>
          <a:p>
            <a:pPr>
              <a:buFontTx/>
              <a:buNone/>
            </a:pPr>
            <a:endParaRPr lang="en-US" sz="1800" b="1" dirty="0">
              <a:latin typeface="Courier New" pitchFamily="49" charset="0"/>
            </a:endParaRPr>
          </a:p>
          <a:p>
            <a:pPr>
              <a:buFontTx/>
              <a:buNone/>
            </a:pPr>
            <a:r>
              <a:rPr lang="en-US" sz="2400" b="1" dirty="0">
                <a:solidFill>
                  <a:srgbClr val="0070C0"/>
                </a:solidFill>
              </a:rPr>
              <a:t>ARM Assembly Code</a:t>
            </a:r>
            <a:endParaRPr lang="en-US" sz="2400" b="1" dirty="0">
              <a:latin typeface="Courier New" pitchFamily="49" charset="0"/>
            </a:endParaRPr>
          </a:p>
          <a:p>
            <a:pPr>
              <a:buFontTx/>
              <a:buNone/>
            </a:pPr>
            <a:r>
              <a:rPr lang="en-US" sz="1800" dirty="0">
                <a:latin typeface="Courier New" pitchFamily="49" charset="0"/>
              </a:rPr>
              <a:t> 		MOV R0, #5</a:t>
            </a:r>
          </a:p>
          <a:p>
            <a:pPr>
              <a:buFontTx/>
              <a:buNone/>
            </a:pPr>
            <a:r>
              <a:rPr lang="en-US" sz="1800" dirty="0">
                <a:latin typeface="Courier New" pitchFamily="49" charset="0"/>
              </a:rPr>
              <a:t>		MOV R1, #0</a:t>
            </a:r>
          </a:p>
          <a:p>
            <a:pPr>
              <a:buFontTx/>
              <a:buNone/>
            </a:pPr>
            <a:r>
              <a:rPr lang="en-US" sz="1800" dirty="0">
                <a:latin typeface="Courier New" pitchFamily="49" charset="0"/>
              </a:rPr>
              <a:t>LOOP 	CMP R0, #0</a:t>
            </a:r>
          </a:p>
          <a:p>
            <a:pPr>
              <a:buFontTx/>
              <a:buNone/>
            </a:pPr>
            <a:r>
              <a:rPr lang="en-US" sz="1800" dirty="0">
                <a:latin typeface="Courier New" pitchFamily="49" charset="0"/>
              </a:rPr>
              <a:t>		BEQ DONE</a:t>
            </a:r>
          </a:p>
          <a:p>
            <a:pPr>
              <a:buFontTx/>
              <a:buNone/>
            </a:pPr>
            <a:r>
              <a:rPr lang="en-US" sz="1800" dirty="0">
                <a:latin typeface="Courier New" pitchFamily="49" charset="0"/>
              </a:rPr>
              <a:t>		LDR R2, [R1, #0x4]</a:t>
            </a:r>
          </a:p>
          <a:p>
            <a:pPr>
              <a:buFontTx/>
              <a:buNone/>
            </a:pPr>
            <a:r>
              <a:rPr lang="en-US" sz="1800" dirty="0">
                <a:latin typeface="Courier New" pitchFamily="49" charset="0"/>
              </a:rPr>
              <a:t>		LDR R3, [R1, #0x24]</a:t>
            </a:r>
          </a:p>
          <a:p>
            <a:pPr>
              <a:buFontTx/>
              <a:buNone/>
            </a:pPr>
            <a:r>
              <a:rPr lang="en-US" sz="1800" dirty="0">
                <a:latin typeface="Courier New" pitchFamily="49" charset="0"/>
              </a:rPr>
              <a:t>		SUB R0, R0, #1</a:t>
            </a:r>
          </a:p>
          <a:p>
            <a:pPr>
              <a:buFontTx/>
              <a:buNone/>
            </a:pPr>
            <a:r>
              <a:rPr lang="en-US" sz="1800" dirty="0">
                <a:latin typeface="Courier New" pitchFamily="49" charset="0"/>
              </a:rPr>
              <a:t>		B   LOOP</a:t>
            </a:r>
          </a:p>
          <a:p>
            <a:pPr>
              <a:buFontTx/>
              <a:buNone/>
            </a:pPr>
            <a:r>
              <a:rPr lang="en-US" sz="1800" dirty="0">
                <a:latin typeface="Courier New" pitchFamily="49" charset="0"/>
              </a:rPr>
              <a:t>DONE</a:t>
            </a:r>
          </a:p>
          <a:p>
            <a:pPr>
              <a:buFontTx/>
              <a:buNone/>
            </a:pPr>
            <a:endParaRPr lang="en-US" sz="1800" dirty="0">
              <a:latin typeface="Courier New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06063862"/>
      </p:ext>
    </p:extLst>
  </p:cSld>
  <p:clrMapOvr>
    <a:masterClrMapping/>
  </p:clrMapOvr>
  <p:transition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08006" name="Object 6"/>
          <p:cNvGraphicFramePr>
            <a:graphicFrameLocks noGrp="1" noChangeAspect="1"/>
          </p:cNvGraphicFramePr>
          <p:nvPr>
            <p:ph sz="half" idx="4294967295"/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3702746384"/>
              </p:ext>
            </p:extLst>
          </p:nvPr>
        </p:nvGraphicFramePr>
        <p:xfrm>
          <a:off x="2514600" y="914400"/>
          <a:ext cx="6629400" cy="3463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4680" name="VISIO" r:id="rId10" imgW="2871720" imgH="1499760" progId="Visio.Drawing.6">
                  <p:embed/>
                </p:oleObj>
              </mc:Choice>
              <mc:Fallback>
                <p:oleObj name="VISIO" r:id="rId10" imgW="2871720" imgH="1499760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14600" y="914400"/>
                        <a:ext cx="6629400" cy="3463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08002" name="Rectangle 2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  <a:buFontTx/>
              <a:buChar char="•"/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  <a:buFontTx/>
              <a:buChar char="•"/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408005" name="Rectangle 5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408007" name="Rectangle 7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4953000" y="4419600"/>
            <a:ext cx="2895600" cy="137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sz="2400" b="1" dirty="0">
                <a:solidFill>
                  <a:srgbClr val="C00000"/>
                </a:solidFill>
                <a:latin typeface="Times New Roman" pitchFamily="18" charset="0"/>
                <a:cs typeface="Arial" charset="0"/>
              </a:rPr>
              <a:t>Miss Rate = 10/10</a:t>
            </a:r>
          </a:p>
          <a:p>
            <a:pPr marL="342900" indent="-342900">
              <a:spcBef>
                <a:spcPct val="20000"/>
              </a:spcBef>
            </a:pPr>
            <a:r>
              <a:rPr lang="en-US" sz="2400" b="1" dirty="0">
                <a:solidFill>
                  <a:srgbClr val="C00000"/>
                </a:solidFill>
                <a:latin typeface="Times New Roman" pitchFamily="18" charset="0"/>
                <a:cs typeface="Arial" charset="0"/>
              </a:rPr>
              <a:t>		      = 100%</a:t>
            </a:r>
          </a:p>
        </p:txBody>
      </p:sp>
      <p:sp>
        <p:nvSpPr>
          <p:cNvPr id="1408008" name="Rectangle 8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4953000" y="5334000"/>
            <a:ext cx="2895600" cy="53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sz="2400" b="1" dirty="0">
                <a:solidFill>
                  <a:srgbClr val="C00000"/>
                </a:solidFill>
                <a:latin typeface="Times New Roman" pitchFamily="18" charset="0"/>
                <a:cs typeface="Arial" charset="0"/>
              </a:rPr>
              <a:t>Conflict Misses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6096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Direct Mapped Cache: Conflict</a:t>
            </a:r>
          </a:p>
        </p:txBody>
      </p:sp>
      <p:sp>
        <p:nvSpPr>
          <p:cNvPr id="10" name="Rectangle 4"/>
          <p:cNvSpPr txBox="1">
            <a:spLocks noChangeArrowheads="1"/>
          </p:cNvSpPr>
          <p:nvPr>
            <p:custDataLst>
              <p:tags r:id="rId7"/>
            </p:custDataLst>
          </p:nvPr>
        </p:nvSpPr>
        <p:spPr>
          <a:xfrm>
            <a:off x="838200" y="914400"/>
            <a:ext cx="3810000" cy="4953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Tx/>
              <a:buNone/>
            </a:pPr>
            <a:endParaRPr lang="en-US" sz="1800" b="1" dirty="0">
              <a:latin typeface="Courier New" pitchFamily="49" charset="0"/>
            </a:endParaRPr>
          </a:p>
          <a:p>
            <a:pPr>
              <a:buFontTx/>
              <a:buNone/>
            </a:pPr>
            <a:endParaRPr lang="en-US" sz="1800" b="1" dirty="0">
              <a:latin typeface="Courier New" pitchFamily="49" charset="0"/>
            </a:endParaRPr>
          </a:p>
          <a:p>
            <a:pPr>
              <a:buFontTx/>
              <a:buNone/>
            </a:pPr>
            <a:endParaRPr lang="en-US" sz="1800" b="1" dirty="0">
              <a:latin typeface="Courier New" pitchFamily="49" charset="0"/>
            </a:endParaRPr>
          </a:p>
          <a:p>
            <a:pPr>
              <a:buFontTx/>
              <a:buNone/>
            </a:pPr>
            <a:endParaRPr lang="en-US" sz="1800" b="1" dirty="0">
              <a:latin typeface="Courier New" pitchFamily="49" charset="0"/>
            </a:endParaRPr>
          </a:p>
          <a:p>
            <a:pPr>
              <a:buFontTx/>
              <a:buNone/>
            </a:pPr>
            <a:r>
              <a:rPr lang="en-US" sz="2400" b="1" dirty="0">
                <a:solidFill>
                  <a:srgbClr val="0070C0"/>
                </a:solidFill>
              </a:rPr>
              <a:t>ARM Assembly Code</a:t>
            </a:r>
            <a:endParaRPr lang="en-US" sz="2400" b="1" dirty="0">
              <a:latin typeface="Courier New" pitchFamily="49" charset="0"/>
            </a:endParaRPr>
          </a:p>
          <a:p>
            <a:pPr>
              <a:buFontTx/>
              <a:buNone/>
            </a:pPr>
            <a:r>
              <a:rPr lang="en-US" sz="1800" dirty="0">
                <a:latin typeface="Courier New" pitchFamily="49" charset="0"/>
              </a:rPr>
              <a:t> 		MOV R0, #5</a:t>
            </a:r>
          </a:p>
          <a:p>
            <a:pPr>
              <a:buFontTx/>
              <a:buNone/>
            </a:pPr>
            <a:r>
              <a:rPr lang="en-US" sz="1800" dirty="0">
                <a:latin typeface="Courier New" pitchFamily="49" charset="0"/>
              </a:rPr>
              <a:t>		MOV R1, #0</a:t>
            </a:r>
          </a:p>
          <a:p>
            <a:pPr>
              <a:buFontTx/>
              <a:buNone/>
            </a:pPr>
            <a:r>
              <a:rPr lang="en-US" sz="1800" dirty="0">
                <a:latin typeface="Courier New" pitchFamily="49" charset="0"/>
              </a:rPr>
              <a:t>LOOP 	CMP R0, #0</a:t>
            </a:r>
          </a:p>
          <a:p>
            <a:pPr>
              <a:buFontTx/>
              <a:buNone/>
            </a:pPr>
            <a:r>
              <a:rPr lang="en-US" sz="1800" dirty="0">
                <a:latin typeface="Courier New" pitchFamily="49" charset="0"/>
              </a:rPr>
              <a:t>		BEQ DONE</a:t>
            </a:r>
          </a:p>
          <a:p>
            <a:pPr>
              <a:buFontTx/>
              <a:buNone/>
            </a:pPr>
            <a:r>
              <a:rPr lang="en-US" sz="1800" dirty="0">
                <a:latin typeface="Courier New" pitchFamily="49" charset="0"/>
              </a:rPr>
              <a:t>		LDR R2, [R1, #0x4]</a:t>
            </a:r>
          </a:p>
          <a:p>
            <a:pPr>
              <a:buFontTx/>
              <a:buNone/>
            </a:pPr>
            <a:r>
              <a:rPr lang="en-US" sz="1800" dirty="0">
                <a:latin typeface="Courier New" pitchFamily="49" charset="0"/>
              </a:rPr>
              <a:t>		LDR R3, [R1, #0x24]</a:t>
            </a:r>
          </a:p>
          <a:p>
            <a:pPr>
              <a:buFontTx/>
              <a:buNone/>
            </a:pPr>
            <a:r>
              <a:rPr lang="en-US" sz="1800" dirty="0">
                <a:latin typeface="Courier New" pitchFamily="49" charset="0"/>
              </a:rPr>
              <a:t>		SUB R0, R0, #1</a:t>
            </a:r>
          </a:p>
          <a:p>
            <a:pPr>
              <a:buFontTx/>
              <a:buNone/>
            </a:pPr>
            <a:r>
              <a:rPr lang="en-US" sz="1800" dirty="0">
                <a:latin typeface="Courier New" pitchFamily="49" charset="0"/>
              </a:rPr>
              <a:t>		B   LOOP</a:t>
            </a:r>
          </a:p>
          <a:p>
            <a:pPr>
              <a:buFontTx/>
              <a:buNone/>
            </a:pPr>
            <a:r>
              <a:rPr lang="en-US" sz="1800" dirty="0">
                <a:latin typeface="Courier New" pitchFamily="49" charset="0"/>
              </a:rPr>
              <a:t>DONE</a:t>
            </a:r>
          </a:p>
          <a:p>
            <a:pPr>
              <a:buFontTx/>
              <a:buNone/>
            </a:pPr>
            <a:endParaRPr lang="en-US" sz="1800" dirty="0">
              <a:latin typeface="Courier New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33054562"/>
      </p:ext>
    </p:extLst>
  </p:cSld>
  <p:clrMapOvr>
    <a:masterClrMapping/>
  </p:clrMapOvr>
  <p:transition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69093" name="Object 5"/>
          <p:cNvGraphicFramePr>
            <a:graphicFrameLocks noGrp="1" noChangeAspect="1"/>
          </p:cNvGraphicFramePr>
          <p:nvPr>
            <p:ph idx="4294967295"/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2652048825"/>
              </p:ext>
            </p:extLst>
          </p:nvPr>
        </p:nvGraphicFramePr>
        <p:xfrm>
          <a:off x="859699" y="1077492"/>
          <a:ext cx="7217501" cy="46375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5794" name="VISIO" r:id="rId5" imgW="3700440" imgH="2487600" progId="Visio.Drawing.6">
                  <p:embed/>
                </p:oleObj>
              </mc:Choice>
              <mc:Fallback>
                <p:oleObj name="VISIO" r:id="rId5" imgW="3700440" imgH="2487600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59699" y="1077492"/>
                        <a:ext cx="7217501" cy="463751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6096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i="1" dirty="0">
                <a:solidFill>
                  <a:schemeClr val="bg1"/>
                </a:solidFill>
                <a:latin typeface="+mj-lt"/>
              </a:rPr>
              <a:t>N</a:t>
            </a:r>
            <a:r>
              <a:rPr lang="en-US" sz="4400" dirty="0">
                <a:solidFill>
                  <a:schemeClr val="bg1"/>
                </a:solidFill>
                <a:latin typeface="+mj-lt"/>
              </a:rPr>
              <a:t>-Way Set Associative Cache</a:t>
            </a:r>
          </a:p>
        </p:txBody>
      </p:sp>
    </p:spTree>
    <p:extLst>
      <p:ext uri="{BB962C8B-B14F-4D97-AF65-F5344CB8AC3E}">
        <p14:creationId xmlns:p14="http://schemas.microsoft.com/office/powerpoint/2010/main" val="1704303057"/>
      </p:ext>
    </p:extLst>
  </p:cSld>
  <p:clrMapOvr>
    <a:masterClrMapping/>
  </p:clrMapOvr>
  <p:transition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05959" name="Object 7"/>
          <p:cNvGraphicFramePr>
            <a:graphicFrameLocks noGrp="1" noChangeAspect="1"/>
          </p:cNvGraphicFramePr>
          <p:nvPr>
            <p:ph sz="half" idx="4294967295"/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3050458012"/>
              </p:ext>
            </p:extLst>
          </p:nvPr>
        </p:nvGraphicFramePr>
        <p:xfrm>
          <a:off x="2362200" y="3733800"/>
          <a:ext cx="6400800" cy="2076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8558" name="VISIO" r:id="rId9" imgW="2571840" imgH="834840" progId="Visio.Drawing.6">
                  <p:embed/>
                </p:oleObj>
              </mc:Choice>
              <mc:Fallback>
                <p:oleObj name="VISIO" r:id="rId9" imgW="2571840" imgH="834840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62200" y="3733800"/>
                        <a:ext cx="6400800" cy="2076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05954" name="Rectangle 2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  <a:buFontTx/>
              <a:buChar char="•"/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  <a:buFontTx/>
              <a:buChar char="•"/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405957" name="Rectangle 5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609600" y="68759"/>
            <a:ext cx="79248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200" i="1" dirty="0">
                <a:solidFill>
                  <a:schemeClr val="bg1"/>
                </a:solidFill>
                <a:latin typeface="+mj-lt"/>
              </a:rPr>
              <a:t>N</a:t>
            </a:r>
            <a:r>
              <a:rPr lang="en-US" sz="4200" dirty="0">
                <a:solidFill>
                  <a:schemeClr val="bg1"/>
                </a:solidFill>
                <a:latin typeface="+mj-lt"/>
              </a:rPr>
              <a:t>-Way Set Associative Performance</a:t>
            </a:r>
            <a:endParaRPr lang="en-US" sz="4200" i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8" name="Rectangle 4"/>
          <p:cNvSpPr txBox="1">
            <a:spLocks noChangeArrowheads="1"/>
          </p:cNvSpPr>
          <p:nvPr>
            <p:custDataLst>
              <p:tags r:id="rId5"/>
            </p:custDataLst>
          </p:nvPr>
        </p:nvSpPr>
        <p:spPr>
          <a:xfrm>
            <a:off x="609600" y="1066800"/>
            <a:ext cx="3810000" cy="4953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Tx/>
              <a:buNone/>
            </a:pPr>
            <a:r>
              <a:rPr lang="en-US" sz="2400" b="1" dirty="0">
                <a:solidFill>
                  <a:srgbClr val="0070C0"/>
                </a:solidFill>
                <a:latin typeface="+mj-lt"/>
              </a:rPr>
              <a:t>ARM Assembly Code</a:t>
            </a:r>
          </a:p>
          <a:p>
            <a:pPr>
              <a:buFontTx/>
              <a:buNone/>
            </a:pPr>
            <a:r>
              <a:rPr lang="en-US" sz="1700" dirty="0">
                <a:latin typeface="Courier New" pitchFamily="49" charset="0"/>
              </a:rPr>
              <a:t>		MOV R0, #5</a:t>
            </a:r>
          </a:p>
          <a:p>
            <a:pPr>
              <a:buFontTx/>
              <a:buNone/>
            </a:pPr>
            <a:r>
              <a:rPr lang="en-US" sz="1700" dirty="0">
                <a:latin typeface="Courier New" pitchFamily="49" charset="0"/>
              </a:rPr>
              <a:t>		MOV R1, #0</a:t>
            </a:r>
          </a:p>
          <a:p>
            <a:pPr>
              <a:buFontTx/>
              <a:buNone/>
            </a:pPr>
            <a:r>
              <a:rPr lang="en-US" sz="1700" dirty="0">
                <a:latin typeface="Courier New" pitchFamily="49" charset="0"/>
              </a:rPr>
              <a:t>LOOP 	CMP R0, 0</a:t>
            </a:r>
          </a:p>
          <a:p>
            <a:pPr>
              <a:buFontTx/>
              <a:buNone/>
            </a:pPr>
            <a:r>
              <a:rPr lang="en-US" sz="1700" dirty="0">
                <a:latin typeface="Courier New" pitchFamily="49" charset="0"/>
              </a:rPr>
              <a:t>		BEQ DONE</a:t>
            </a:r>
          </a:p>
          <a:p>
            <a:pPr>
              <a:buFontTx/>
              <a:buNone/>
            </a:pPr>
            <a:r>
              <a:rPr lang="en-US" sz="1700" dirty="0">
                <a:latin typeface="Courier New" pitchFamily="49" charset="0"/>
              </a:rPr>
              <a:t>		LDR R2, [R1, #0x4]</a:t>
            </a:r>
          </a:p>
          <a:p>
            <a:pPr>
              <a:buFontTx/>
              <a:buNone/>
            </a:pPr>
            <a:r>
              <a:rPr lang="en-US" sz="1700" dirty="0">
                <a:latin typeface="Courier New" pitchFamily="49" charset="0"/>
              </a:rPr>
              <a:t>		LDR R3, [R1, #0x24]</a:t>
            </a:r>
          </a:p>
          <a:p>
            <a:pPr>
              <a:buFontTx/>
              <a:buNone/>
            </a:pPr>
            <a:r>
              <a:rPr lang="en-US" sz="1700" dirty="0">
                <a:latin typeface="Courier New" pitchFamily="49" charset="0"/>
              </a:rPr>
              <a:t>		SUB R0, R0, #1</a:t>
            </a:r>
          </a:p>
          <a:p>
            <a:pPr>
              <a:buFontTx/>
              <a:buNone/>
            </a:pPr>
            <a:r>
              <a:rPr lang="en-US" sz="1700" dirty="0">
                <a:latin typeface="Courier New" pitchFamily="49" charset="0"/>
              </a:rPr>
              <a:t>		B   LOOP</a:t>
            </a:r>
          </a:p>
          <a:p>
            <a:pPr>
              <a:buFontTx/>
              <a:buNone/>
            </a:pPr>
            <a:r>
              <a:rPr lang="en-US" sz="1700" dirty="0">
                <a:latin typeface="Courier New" pitchFamily="49" charset="0"/>
              </a:rPr>
              <a:t>DONE</a:t>
            </a:r>
          </a:p>
          <a:p>
            <a:pPr>
              <a:buFontTx/>
              <a:buNone/>
            </a:pPr>
            <a:endParaRPr lang="en-US" sz="1800" dirty="0">
              <a:latin typeface="Courier New" pitchFamily="49" charset="0"/>
            </a:endParaRPr>
          </a:p>
        </p:txBody>
      </p:sp>
      <p:sp>
        <p:nvSpPr>
          <p:cNvPr id="9" name="Rectangle 8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4953000" y="1752600"/>
            <a:ext cx="2895600" cy="137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sz="2400" b="1" dirty="0">
                <a:solidFill>
                  <a:srgbClr val="C00000"/>
                </a:solidFill>
                <a:latin typeface="Times New Roman" pitchFamily="18" charset="0"/>
                <a:cs typeface="Arial" charset="0"/>
              </a:rPr>
              <a:t>Miss Rate = ?</a:t>
            </a:r>
          </a:p>
        </p:txBody>
      </p:sp>
    </p:spTree>
    <p:extLst>
      <p:ext uri="{BB962C8B-B14F-4D97-AF65-F5344CB8AC3E}">
        <p14:creationId xmlns:p14="http://schemas.microsoft.com/office/powerpoint/2010/main" val="3523030198"/>
      </p:ext>
    </p:extLst>
  </p:cSld>
  <p:clrMapOvr>
    <a:masterClrMapping/>
  </p:clrMapOvr>
  <p:transition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05959" name="Object 7"/>
          <p:cNvGraphicFramePr>
            <a:graphicFrameLocks noGrp="1" noChangeAspect="1"/>
          </p:cNvGraphicFramePr>
          <p:nvPr>
            <p:ph sz="half" idx="4294967295"/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625019109"/>
              </p:ext>
            </p:extLst>
          </p:nvPr>
        </p:nvGraphicFramePr>
        <p:xfrm>
          <a:off x="2362200" y="3733800"/>
          <a:ext cx="6400800" cy="2076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7841" name="VISIO" r:id="rId10" imgW="2571840" imgH="834840" progId="Visio.Drawing.6">
                  <p:embed/>
                </p:oleObj>
              </mc:Choice>
              <mc:Fallback>
                <p:oleObj name="VISIO" r:id="rId10" imgW="2571840" imgH="834840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62200" y="3733800"/>
                        <a:ext cx="6400800" cy="2076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05954" name="Rectangle 2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  <a:buFontTx/>
              <a:buChar char="•"/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  <a:buFontTx/>
              <a:buChar char="•"/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405957" name="Rectangle 5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405960" name="Rectangle 8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4953000" y="1752600"/>
            <a:ext cx="2895600" cy="137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sz="2400" b="1" dirty="0">
                <a:solidFill>
                  <a:srgbClr val="C00000"/>
                </a:solidFill>
                <a:latin typeface="Times New Roman" pitchFamily="18" charset="0"/>
                <a:cs typeface="Arial" charset="0"/>
              </a:rPr>
              <a:t>Miss Rate = 2/10 </a:t>
            </a:r>
          </a:p>
          <a:p>
            <a:pPr marL="342900" indent="-342900">
              <a:spcBef>
                <a:spcPct val="20000"/>
              </a:spcBef>
            </a:pPr>
            <a:r>
              <a:rPr lang="en-US" sz="2400" b="1" dirty="0">
                <a:solidFill>
                  <a:srgbClr val="C00000"/>
                </a:solidFill>
                <a:latin typeface="Times New Roman" pitchFamily="18" charset="0"/>
                <a:cs typeface="Arial" charset="0"/>
              </a:rPr>
              <a:t>		      = 20%</a:t>
            </a:r>
          </a:p>
        </p:txBody>
      </p:sp>
      <p:sp>
        <p:nvSpPr>
          <p:cNvPr id="1405961" name="Rectangle 9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4953000" y="2743200"/>
            <a:ext cx="4114800" cy="53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sz="2400" b="1" dirty="0">
                <a:solidFill>
                  <a:srgbClr val="C00000"/>
                </a:solidFill>
                <a:latin typeface="Times New Roman" pitchFamily="18" charset="0"/>
                <a:cs typeface="Arial" charset="0"/>
              </a:rPr>
              <a:t>Associativity reduces</a:t>
            </a:r>
          </a:p>
          <a:p>
            <a:pPr marL="342900" indent="-342900">
              <a:spcBef>
                <a:spcPct val="20000"/>
              </a:spcBef>
            </a:pPr>
            <a:r>
              <a:rPr lang="en-US" sz="2400" b="1" dirty="0">
                <a:solidFill>
                  <a:srgbClr val="C00000"/>
                </a:solidFill>
                <a:latin typeface="Times New Roman" pitchFamily="18" charset="0"/>
                <a:cs typeface="Arial" charset="0"/>
              </a:rPr>
              <a:t>conflict misses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09600" y="68759"/>
            <a:ext cx="79248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200" i="1" dirty="0">
                <a:solidFill>
                  <a:schemeClr val="bg1"/>
                </a:solidFill>
                <a:latin typeface="+mj-lt"/>
              </a:rPr>
              <a:t>N</a:t>
            </a:r>
            <a:r>
              <a:rPr lang="en-US" sz="4200" dirty="0">
                <a:solidFill>
                  <a:schemeClr val="bg1"/>
                </a:solidFill>
                <a:latin typeface="+mj-lt"/>
              </a:rPr>
              <a:t>-Way Set Associative Performance</a:t>
            </a:r>
            <a:endParaRPr lang="en-US" sz="4200" i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0" name="Rectangle 4"/>
          <p:cNvSpPr txBox="1">
            <a:spLocks noChangeArrowheads="1"/>
          </p:cNvSpPr>
          <p:nvPr>
            <p:custDataLst>
              <p:tags r:id="rId7"/>
            </p:custDataLst>
          </p:nvPr>
        </p:nvSpPr>
        <p:spPr>
          <a:xfrm>
            <a:off x="609600" y="1066800"/>
            <a:ext cx="3810000" cy="4953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Tx/>
              <a:buNone/>
            </a:pPr>
            <a:r>
              <a:rPr lang="en-US" sz="2400" b="1" dirty="0">
                <a:solidFill>
                  <a:srgbClr val="0070C0"/>
                </a:solidFill>
                <a:latin typeface="+mj-lt"/>
              </a:rPr>
              <a:t>ARM Assembly Code</a:t>
            </a:r>
          </a:p>
          <a:p>
            <a:pPr>
              <a:buFontTx/>
              <a:buNone/>
            </a:pPr>
            <a:r>
              <a:rPr lang="en-US" sz="1700" dirty="0">
                <a:latin typeface="Courier New" pitchFamily="49" charset="0"/>
              </a:rPr>
              <a:t>		MOV R0, #5</a:t>
            </a:r>
          </a:p>
          <a:p>
            <a:pPr>
              <a:buFontTx/>
              <a:buNone/>
            </a:pPr>
            <a:r>
              <a:rPr lang="en-US" sz="1700" dirty="0">
                <a:latin typeface="Courier New" pitchFamily="49" charset="0"/>
              </a:rPr>
              <a:t>		MOV R1, #0</a:t>
            </a:r>
          </a:p>
          <a:p>
            <a:pPr>
              <a:buFontTx/>
              <a:buNone/>
            </a:pPr>
            <a:r>
              <a:rPr lang="en-US" sz="1700" dirty="0">
                <a:latin typeface="Courier New" pitchFamily="49" charset="0"/>
              </a:rPr>
              <a:t>LOOP 	CMP R0, 0</a:t>
            </a:r>
          </a:p>
          <a:p>
            <a:pPr>
              <a:buFontTx/>
              <a:buNone/>
            </a:pPr>
            <a:r>
              <a:rPr lang="en-US" sz="1700" dirty="0">
                <a:latin typeface="Courier New" pitchFamily="49" charset="0"/>
              </a:rPr>
              <a:t>		BEQ DONE</a:t>
            </a:r>
          </a:p>
          <a:p>
            <a:pPr>
              <a:buFontTx/>
              <a:buNone/>
            </a:pPr>
            <a:r>
              <a:rPr lang="en-US" sz="1700" dirty="0">
                <a:latin typeface="Courier New" pitchFamily="49" charset="0"/>
              </a:rPr>
              <a:t>		LDR R2, [R1, #0x4]</a:t>
            </a:r>
          </a:p>
          <a:p>
            <a:pPr>
              <a:buFontTx/>
              <a:buNone/>
            </a:pPr>
            <a:r>
              <a:rPr lang="en-US" sz="1700" dirty="0">
                <a:latin typeface="Courier New" pitchFamily="49" charset="0"/>
              </a:rPr>
              <a:t>		LDR R3, [R1, #0x24]</a:t>
            </a:r>
          </a:p>
          <a:p>
            <a:pPr>
              <a:buFontTx/>
              <a:buNone/>
            </a:pPr>
            <a:r>
              <a:rPr lang="en-US" sz="1700" dirty="0">
                <a:latin typeface="Courier New" pitchFamily="49" charset="0"/>
              </a:rPr>
              <a:t>		SUB R0, R0, #1</a:t>
            </a:r>
          </a:p>
          <a:p>
            <a:pPr>
              <a:buFontTx/>
              <a:buNone/>
            </a:pPr>
            <a:r>
              <a:rPr lang="en-US" sz="1700" dirty="0">
                <a:latin typeface="Courier New" pitchFamily="49" charset="0"/>
              </a:rPr>
              <a:t>		B   LOOP</a:t>
            </a:r>
          </a:p>
          <a:p>
            <a:pPr>
              <a:buFontTx/>
              <a:buNone/>
            </a:pPr>
            <a:r>
              <a:rPr lang="en-US" sz="1700" dirty="0">
                <a:latin typeface="Courier New" pitchFamily="49" charset="0"/>
              </a:rPr>
              <a:t>DONE</a:t>
            </a:r>
          </a:p>
          <a:p>
            <a:pPr>
              <a:buFontTx/>
              <a:buNone/>
            </a:pPr>
            <a:endParaRPr lang="en-US" sz="1800" dirty="0">
              <a:latin typeface="Courier New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11767069"/>
      </p:ext>
    </p:extLst>
  </p:cSld>
  <p:clrMapOvr>
    <a:masterClrMapping/>
  </p:clrMapOvr>
  <p:transition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71141" name="Object 5"/>
          <p:cNvGraphicFramePr>
            <a:graphicFrameLocks noGrp="1" noChangeAspect="1"/>
          </p:cNvGraphicFramePr>
          <p:nvPr>
            <p:ph idx="4294967295"/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2845686613"/>
              </p:ext>
            </p:extLst>
          </p:nvPr>
        </p:nvGraphicFramePr>
        <p:xfrm>
          <a:off x="685800" y="2828306"/>
          <a:ext cx="8458200" cy="49429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8865" name="VISIO" r:id="rId6" imgW="5155920" imgH="302040" progId="Visio.Drawing.6">
                  <p:embed/>
                </p:oleObj>
              </mc:Choice>
              <mc:Fallback>
                <p:oleObj name="VISIO" r:id="rId6" imgW="5155920" imgH="302040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5800" y="2828306"/>
                        <a:ext cx="8458200" cy="49429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71142" name="Rectangle 6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2743200" y="3810000"/>
            <a:ext cx="3657600" cy="53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sz="2400" b="1" dirty="0">
                <a:solidFill>
                  <a:srgbClr val="C00000"/>
                </a:solidFill>
                <a:latin typeface="Times New Roman" pitchFamily="18" charset="0"/>
                <a:cs typeface="Arial" charset="0"/>
              </a:rPr>
              <a:t>Reduces conflict misses</a:t>
            </a:r>
          </a:p>
          <a:p>
            <a:pPr marL="342900" indent="-342900">
              <a:spcBef>
                <a:spcPct val="20000"/>
              </a:spcBef>
            </a:pPr>
            <a:r>
              <a:rPr lang="en-US" sz="2400" b="1" dirty="0">
                <a:solidFill>
                  <a:srgbClr val="C00000"/>
                </a:solidFill>
                <a:latin typeface="Times New Roman" pitchFamily="18" charset="0"/>
                <a:cs typeface="Arial" charset="0"/>
              </a:rPr>
              <a:t>Expensive to build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096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Fully Associative Cache</a:t>
            </a:r>
          </a:p>
        </p:txBody>
      </p:sp>
    </p:spTree>
    <p:extLst>
      <p:ext uri="{BB962C8B-B14F-4D97-AF65-F5344CB8AC3E}">
        <p14:creationId xmlns:p14="http://schemas.microsoft.com/office/powerpoint/2010/main" val="3589418843"/>
      </p:ext>
    </p:ext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57837" name="Object 13"/>
          <p:cNvGraphicFramePr>
            <a:graphicFrameLocks noGrp="1" noChangeAspect="1"/>
          </p:cNvGraphicFramePr>
          <p:nvPr>
            <p:ph idx="4294967295"/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2686568184"/>
              </p:ext>
            </p:extLst>
          </p:nvPr>
        </p:nvGraphicFramePr>
        <p:xfrm>
          <a:off x="914400" y="2971800"/>
          <a:ext cx="7772400" cy="29098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6577" name="VISIO" r:id="rId8" imgW="2217960" imgH="829800" progId="Visio.Drawing.6">
                  <p:embed/>
                </p:oleObj>
              </mc:Choice>
              <mc:Fallback>
                <p:oleObj name="VISIO" r:id="rId8" imgW="2217960" imgH="829800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14400" y="2971800"/>
                        <a:ext cx="7772400" cy="29098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57828" name="Rectangle 4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357829" name="Rectangle 5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0" y="8572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357832" name="Rectangle 8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914400" y="1219200"/>
            <a:ext cx="7924800" cy="495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en-US" sz="3200" dirty="0">
                <a:latin typeface="+mj-lt"/>
                <a:cs typeface="Arial" charset="0"/>
              </a:rPr>
              <a:t>Computer performance depends on:</a:t>
            </a:r>
          </a:p>
          <a:p>
            <a:pPr marL="742950" lvl="1" indent="-285750">
              <a:lnSpc>
                <a:spcPct val="90000"/>
              </a:lnSpc>
              <a:spcBef>
                <a:spcPct val="20000"/>
              </a:spcBef>
              <a:buFontTx/>
              <a:buChar char="–"/>
            </a:pPr>
            <a:r>
              <a:rPr lang="en-US" sz="2600" dirty="0">
                <a:latin typeface="+mj-lt"/>
                <a:cs typeface="Arial" charset="0"/>
              </a:rPr>
              <a:t>Processor performance</a:t>
            </a:r>
          </a:p>
          <a:p>
            <a:pPr marL="742950" lvl="1" indent="-285750">
              <a:lnSpc>
                <a:spcPct val="90000"/>
              </a:lnSpc>
              <a:spcBef>
                <a:spcPct val="20000"/>
              </a:spcBef>
              <a:buFontTx/>
              <a:buChar char="–"/>
            </a:pPr>
            <a:r>
              <a:rPr lang="en-US" sz="2600" dirty="0">
                <a:latin typeface="+mj-lt"/>
                <a:cs typeface="Arial" charset="0"/>
              </a:rPr>
              <a:t>Memory system performance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3200" dirty="0">
                <a:solidFill>
                  <a:schemeClr val="accent1"/>
                </a:solidFill>
                <a:latin typeface="+mj-lt"/>
                <a:cs typeface="Arial" charset="0"/>
              </a:rPr>
              <a:t>			    </a:t>
            </a:r>
            <a:r>
              <a:rPr lang="en-US" sz="3200" b="1" dirty="0">
                <a:solidFill>
                  <a:srgbClr val="1D40EF"/>
                </a:solidFill>
                <a:latin typeface="+mj-lt"/>
                <a:cs typeface="Arial" charset="0"/>
              </a:rPr>
              <a:t>Memory Interface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096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Introduction</a:t>
            </a:r>
          </a:p>
        </p:txBody>
      </p:sp>
    </p:spTree>
    <p:extLst>
      <p:ext uri="{BB962C8B-B14F-4D97-AF65-F5344CB8AC3E}">
        <p14:creationId xmlns:p14="http://schemas.microsoft.com/office/powerpoint/2010/main" val="4167540578"/>
      </p:ext>
    </p:extLst>
  </p:cSld>
  <p:clrMapOvr>
    <a:masterClrMapping/>
  </p:clrMapOvr>
  <p:transition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2165" name="Rectangle 5"/>
          <p:cNvSpPr>
            <a:spLocks noGrp="1" noChangeArrowheads="1"/>
          </p:cNvSpPr>
          <p:nvPr>
            <p:ph sz="half" idx="4294967295"/>
            <p:custDataLst>
              <p:tags r:id="rId2"/>
            </p:custDataLst>
          </p:nvPr>
        </p:nvSpPr>
        <p:spPr>
          <a:xfrm>
            <a:off x="304800" y="914400"/>
            <a:ext cx="7696200" cy="4953000"/>
          </a:xfrm>
          <a:noFill/>
          <a:ln/>
        </p:spPr>
        <p:txBody>
          <a:bodyPr>
            <a:normAutofit/>
          </a:bodyPr>
          <a:lstStyle/>
          <a:p>
            <a:pPr>
              <a:spcBef>
                <a:spcPts val="0"/>
              </a:spcBef>
            </a:pPr>
            <a:r>
              <a:rPr lang="en-US" dirty="0"/>
              <a:t>Increase block size:</a:t>
            </a:r>
          </a:p>
          <a:p>
            <a:pPr lvl="1">
              <a:spcBef>
                <a:spcPts val="0"/>
              </a:spcBef>
            </a:pPr>
            <a:r>
              <a:rPr lang="en-US" sz="2600" dirty="0"/>
              <a:t>Block size, </a:t>
            </a:r>
            <a:r>
              <a:rPr lang="en-US" sz="2600" b="1" i="1" dirty="0"/>
              <a:t>b</a:t>
            </a:r>
            <a:r>
              <a:rPr lang="en-US" sz="2600" b="1" dirty="0"/>
              <a:t> = 4</a:t>
            </a:r>
            <a:r>
              <a:rPr lang="en-US" sz="2600" dirty="0"/>
              <a:t> </a:t>
            </a:r>
            <a:r>
              <a:rPr lang="en-US" sz="2600" b="1" dirty="0"/>
              <a:t>words</a:t>
            </a:r>
          </a:p>
          <a:p>
            <a:pPr lvl="1">
              <a:spcBef>
                <a:spcPts val="0"/>
              </a:spcBef>
            </a:pPr>
            <a:r>
              <a:rPr lang="en-US" sz="2600" i="1" dirty="0"/>
              <a:t>C</a:t>
            </a:r>
            <a:r>
              <a:rPr lang="en-US" sz="2600" dirty="0"/>
              <a:t> = 8 words</a:t>
            </a:r>
          </a:p>
          <a:p>
            <a:pPr lvl="1">
              <a:spcBef>
                <a:spcPts val="0"/>
              </a:spcBef>
            </a:pPr>
            <a:r>
              <a:rPr lang="en-US" sz="2600" dirty="0"/>
              <a:t>Direct mapped (1 block per set)</a:t>
            </a:r>
          </a:p>
          <a:p>
            <a:pPr lvl="1">
              <a:spcBef>
                <a:spcPts val="0"/>
              </a:spcBef>
            </a:pPr>
            <a:r>
              <a:rPr lang="en-US" sz="2600" dirty="0"/>
              <a:t>Number of blocks, </a:t>
            </a:r>
            <a:r>
              <a:rPr lang="en-US" sz="2600" b="1" i="1" dirty="0"/>
              <a:t>B</a:t>
            </a:r>
            <a:r>
              <a:rPr lang="en-US" sz="2600" b="1" dirty="0"/>
              <a:t> = 2</a:t>
            </a:r>
            <a:r>
              <a:rPr lang="en-US" sz="2600" dirty="0"/>
              <a:t> (</a:t>
            </a:r>
            <a:r>
              <a:rPr lang="en-US" sz="2600" i="1" dirty="0"/>
              <a:t>C</a:t>
            </a:r>
            <a:r>
              <a:rPr lang="en-US" sz="2600" dirty="0"/>
              <a:t>/</a:t>
            </a:r>
            <a:r>
              <a:rPr lang="en-US" sz="2600" i="1" dirty="0"/>
              <a:t>b</a:t>
            </a:r>
            <a:r>
              <a:rPr lang="en-US" sz="2600" dirty="0"/>
              <a:t> = 8/4 = 2)</a:t>
            </a:r>
          </a:p>
        </p:txBody>
      </p:sp>
      <p:graphicFrame>
        <p:nvGraphicFramePr>
          <p:cNvPr id="1372171" name="Object 11"/>
          <p:cNvGraphicFramePr>
            <a:graphicFrameLocks noGrp="1" noChangeAspect="1"/>
          </p:cNvGraphicFramePr>
          <p:nvPr>
            <p:ph sz="half" idx="4294967295"/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263031981"/>
              </p:ext>
            </p:extLst>
          </p:nvPr>
        </p:nvGraphicFramePr>
        <p:xfrm>
          <a:off x="1556657" y="3048000"/>
          <a:ext cx="6825343" cy="2895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9890" name="VISIO" r:id="rId6" imgW="4500720" imgH="1908720" progId="Visio.Drawing.6">
                  <p:embed/>
                </p:oleObj>
              </mc:Choice>
              <mc:Fallback>
                <p:oleObj name="VISIO" r:id="rId6" imgW="4500720" imgH="1908720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56657" y="3048000"/>
                        <a:ext cx="6825343" cy="2895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6096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Spatial Locality?</a:t>
            </a:r>
          </a:p>
        </p:txBody>
      </p:sp>
    </p:spTree>
    <p:extLst>
      <p:ext uri="{BB962C8B-B14F-4D97-AF65-F5344CB8AC3E}">
        <p14:creationId xmlns:p14="http://schemas.microsoft.com/office/powerpoint/2010/main" val="3328668694"/>
      </p:ext>
    </p:extLst>
  </p:cSld>
  <p:clrMapOvr>
    <a:masterClrMapping/>
  </p:clrMapOvr>
  <p:transition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13124" name="Object 4"/>
          <p:cNvGraphicFramePr>
            <a:graphicFrameLocks noGrp="1" noChangeAspect="1"/>
          </p:cNvGraphicFramePr>
          <p:nvPr>
            <p:ph sz="half" idx="4294967295"/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3968641779"/>
              </p:ext>
            </p:extLst>
          </p:nvPr>
        </p:nvGraphicFramePr>
        <p:xfrm>
          <a:off x="1219200" y="2870200"/>
          <a:ext cx="6705600" cy="284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0914" name="VISIO" r:id="rId6" imgW="4500720" imgH="1908720" progId="Visio.Drawing.6">
                  <p:embed/>
                </p:oleObj>
              </mc:Choice>
              <mc:Fallback>
                <p:oleObj name="VISIO" r:id="rId6" imgW="4500720" imgH="1908720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19200" y="2870200"/>
                        <a:ext cx="6705600" cy="2844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/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413125" name="Picture 5" descr="CacheBlockSize"/>
          <p:cNvPicPr>
            <a:picLocks noGrp="1" noChangeAspect="1" noChangeArrowheads="1"/>
          </p:cNvPicPr>
          <p:nvPr>
            <p:ph sz="half" idx="4294967295"/>
            <p:custDataLst>
              <p:tags r:id="rId3"/>
            </p:custDataLst>
          </p:nvPr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752600" y="1143000"/>
            <a:ext cx="5105400" cy="159067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6096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Cache with Larger Block Size</a:t>
            </a:r>
          </a:p>
        </p:txBody>
      </p:sp>
    </p:spTree>
    <p:extLst>
      <p:ext uri="{BB962C8B-B14F-4D97-AF65-F5344CB8AC3E}">
        <p14:creationId xmlns:p14="http://schemas.microsoft.com/office/powerpoint/2010/main" val="272747477"/>
      </p:ext>
    </p:extLst>
  </p:cSld>
  <p:clrMapOvr>
    <a:masterClrMapping/>
  </p:clrMapOvr>
  <p:transition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2102" name="Rectangle 6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065123" y="1066800"/>
            <a:ext cx="2895600" cy="137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sz="2400" b="1" dirty="0">
                <a:solidFill>
                  <a:srgbClr val="C00000"/>
                </a:solidFill>
                <a:latin typeface="Times New Roman" pitchFamily="18" charset="0"/>
                <a:cs typeface="Arial" charset="0"/>
              </a:rPr>
              <a:t>Miss Rate = ?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09600" y="68759"/>
            <a:ext cx="79248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200" dirty="0">
                <a:solidFill>
                  <a:schemeClr val="bg1"/>
                </a:solidFill>
                <a:latin typeface="+mj-lt"/>
              </a:rPr>
              <a:t>Direct Mapped Cache Performance</a:t>
            </a:r>
          </a:p>
        </p:txBody>
      </p:sp>
      <p:sp>
        <p:nvSpPr>
          <p:cNvPr id="8" name="Rectangle 4"/>
          <p:cNvSpPr txBox="1">
            <a:spLocks noChangeArrowheads="1"/>
          </p:cNvSpPr>
          <p:nvPr>
            <p:custDataLst>
              <p:tags r:id="rId2"/>
            </p:custDataLst>
          </p:nvPr>
        </p:nvSpPr>
        <p:spPr>
          <a:xfrm>
            <a:off x="228600" y="914400"/>
            <a:ext cx="3810000" cy="4953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Tx/>
              <a:buNone/>
            </a:pPr>
            <a:r>
              <a:rPr lang="en-US" sz="2400" b="1" dirty="0">
                <a:solidFill>
                  <a:srgbClr val="0070C0"/>
                </a:solidFill>
                <a:latin typeface="+mj-lt"/>
              </a:rPr>
              <a:t>ARM assembly code</a:t>
            </a:r>
          </a:p>
          <a:p>
            <a:pPr>
              <a:buFontTx/>
              <a:buNone/>
            </a:pPr>
            <a:r>
              <a:rPr lang="en-US" sz="1600" dirty="0">
                <a:latin typeface="Courier New" pitchFamily="49" charset="0"/>
              </a:rPr>
              <a:t> 		MOV R0, #5</a:t>
            </a:r>
          </a:p>
          <a:p>
            <a:pPr>
              <a:buFontTx/>
              <a:buNone/>
            </a:pPr>
            <a:r>
              <a:rPr lang="en-US" sz="1600" dirty="0">
                <a:latin typeface="Courier New" pitchFamily="49" charset="0"/>
              </a:rPr>
              <a:t>		MOV R1, #0</a:t>
            </a:r>
          </a:p>
          <a:p>
            <a:pPr>
              <a:buFontTx/>
              <a:buNone/>
            </a:pPr>
            <a:r>
              <a:rPr lang="en-US" sz="1600" dirty="0">
                <a:latin typeface="Courier New" pitchFamily="49" charset="0"/>
              </a:rPr>
              <a:t>LOOP 	CMP R0, 0</a:t>
            </a:r>
          </a:p>
          <a:p>
            <a:pPr>
              <a:buFontTx/>
              <a:buNone/>
            </a:pPr>
            <a:r>
              <a:rPr lang="en-US" sz="1600" dirty="0">
                <a:latin typeface="Courier New" pitchFamily="49" charset="0"/>
              </a:rPr>
              <a:t>		BEQ DONE</a:t>
            </a:r>
          </a:p>
          <a:p>
            <a:pPr>
              <a:buFontTx/>
              <a:buNone/>
            </a:pPr>
            <a:r>
              <a:rPr lang="en-US" sz="1600" dirty="0">
                <a:latin typeface="Courier New" pitchFamily="49" charset="0"/>
              </a:rPr>
              <a:t>		LDR R2, [R1, #4]</a:t>
            </a:r>
          </a:p>
          <a:p>
            <a:pPr>
              <a:buFontTx/>
              <a:buNone/>
            </a:pPr>
            <a:r>
              <a:rPr lang="en-US" sz="1600" dirty="0">
                <a:latin typeface="Courier New" pitchFamily="49" charset="0"/>
              </a:rPr>
              <a:t>		LDR R3, [R1, #12]</a:t>
            </a:r>
          </a:p>
          <a:p>
            <a:pPr>
              <a:buFontTx/>
              <a:buNone/>
            </a:pPr>
            <a:r>
              <a:rPr lang="en-US" sz="1600" dirty="0">
                <a:latin typeface="Courier New" pitchFamily="49" charset="0"/>
              </a:rPr>
              <a:t>		LDR R4, [R1, #8]</a:t>
            </a:r>
          </a:p>
          <a:p>
            <a:pPr>
              <a:buFontTx/>
              <a:buNone/>
            </a:pPr>
            <a:r>
              <a:rPr lang="en-US" sz="1600" dirty="0">
                <a:latin typeface="Courier New" pitchFamily="49" charset="0"/>
              </a:rPr>
              <a:t>		SUB R0, R0, #1</a:t>
            </a:r>
          </a:p>
          <a:p>
            <a:pPr>
              <a:buFontTx/>
              <a:buNone/>
            </a:pPr>
            <a:r>
              <a:rPr lang="en-US" sz="1600" dirty="0">
                <a:latin typeface="Courier New" pitchFamily="49" charset="0"/>
              </a:rPr>
              <a:t>		B   LOOP</a:t>
            </a:r>
          </a:p>
          <a:p>
            <a:pPr>
              <a:buFontTx/>
              <a:buNone/>
            </a:pPr>
            <a:r>
              <a:rPr lang="en-US" sz="1600" dirty="0">
                <a:latin typeface="Courier New" pitchFamily="49" charset="0"/>
              </a:rPr>
              <a:t>DONE</a:t>
            </a:r>
          </a:p>
          <a:p>
            <a:pPr>
              <a:buFontTx/>
              <a:buNone/>
            </a:pPr>
            <a:endParaRPr lang="en-US" sz="1600" dirty="0">
              <a:latin typeface="Courier New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7447873"/>
      </p:ext>
    </p:extLst>
  </p:cSld>
  <p:clrMapOvr>
    <a:masterClrMapping/>
  </p:clrMapOvr>
  <p:transition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12101" name="Object 5"/>
          <p:cNvGraphicFramePr>
            <a:graphicFrameLocks noGrp="1" noChangeAspect="1"/>
          </p:cNvGraphicFramePr>
          <p:nvPr>
            <p:ph sz="half" idx="4294967295"/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1193461249"/>
              </p:ext>
            </p:extLst>
          </p:nvPr>
        </p:nvGraphicFramePr>
        <p:xfrm>
          <a:off x="3124200" y="3318757"/>
          <a:ext cx="6019800" cy="25221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5704" name="VISIO" r:id="rId8" imgW="4557600" imgH="1908720" progId="Visio.Drawing.6">
                  <p:embed/>
                </p:oleObj>
              </mc:Choice>
              <mc:Fallback>
                <p:oleObj name="VISIO" r:id="rId8" imgW="4557600" imgH="1908720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24200" y="3318757"/>
                        <a:ext cx="6019800" cy="252218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12102" name="Rectangle 6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5065123" y="1066800"/>
            <a:ext cx="2895600" cy="137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sz="2400" b="1" dirty="0">
                <a:solidFill>
                  <a:srgbClr val="C00000"/>
                </a:solidFill>
                <a:latin typeface="Times New Roman" pitchFamily="18" charset="0"/>
                <a:cs typeface="Arial" charset="0"/>
              </a:rPr>
              <a:t>Miss Rate = 1/15 </a:t>
            </a:r>
          </a:p>
          <a:p>
            <a:pPr marL="342900" indent="-342900">
              <a:spcBef>
                <a:spcPct val="20000"/>
              </a:spcBef>
            </a:pPr>
            <a:r>
              <a:rPr lang="en-US" sz="2400" b="1" dirty="0">
                <a:solidFill>
                  <a:srgbClr val="C00000"/>
                </a:solidFill>
                <a:latin typeface="Times New Roman" pitchFamily="18" charset="0"/>
                <a:cs typeface="Arial" charset="0"/>
              </a:rPr>
              <a:t>		      = 6.67%</a:t>
            </a:r>
          </a:p>
        </p:txBody>
      </p:sp>
      <p:sp>
        <p:nvSpPr>
          <p:cNvPr id="1412103" name="Rectangle 7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5036820" y="1981200"/>
            <a:ext cx="3886200" cy="53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sz="2400" b="1" dirty="0">
                <a:solidFill>
                  <a:srgbClr val="C00000"/>
                </a:solidFill>
                <a:latin typeface="Times New Roman" pitchFamily="18" charset="0"/>
                <a:cs typeface="Arial" charset="0"/>
              </a:rPr>
              <a:t>Larger blocks</a:t>
            </a:r>
          </a:p>
          <a:p>
            <a:pPr marL="342900" indent="-342900">
              <a:spcBef>
                <a:spcPct val="20000"/>
              </a:spcBef>
            </a:pPr>
            <a:r>
              <a:rPr lang="en-US" sz="2400" b="1" dirty="0">
                <a:solidFill>
                  <a:srgbClr val="C00000"/>
                </a:solidFill>
                <a:latin typeface="Times New Roman" pitchFamily="18" charset="0"/>
                <a:cs typeface="Arial" charset="0"/>
              </a:rPr>
              <a:t>reduce compulsory misses</a:t>
            </a:r>
          </a:p>
          <a:p>
            <a:pPr marL="342900" indent="-342900">
              <a:spcBef>
                <a:spcPct val="20000"/>
              </a:spcBef>
            </a:pPr>
            <a:r>
              <a:rPr lang="en-US" sz="2400" b="1" dirty="0">
                <a:solidFill>
                  <a:srgbClr val="C00000"/>
                </a:solidFill>
                <a:latin typeface="Times New Roman" pitchFamily="18" charset="0"/>
                <a:cs typeface="Arial" charset="0"/>
              </a:rPr>
              <a:t>through spatial locality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09600" y="68759"/>
            <a:ext cx="79248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200" dirty="0">
                <a:solidFill>
                  <a:schemeClr val="bg1"/>
                </a:solidFill>
                <a:latin typeface="+mj-lt"/>
              </a:rPr>
              <a:t>Direct Mapped Cache Performance</a:t>
            </a:r>
          </a:p>
        </p:txBody>
      </p:sp>
      <p:sp>
        <p:nvSpPr>
          <p:cNvPr id="8" name="Rectangle 4"/>
          <p:cNvSpPr txBox="1">
            <a:spLocks noChangeArrowheads="1"/>
          </p:cNvSpPr>
          <p:nvPr>
            <p:custDataLst>
              <p:tags r:id="rId5"/>
            </p:custDataLst>
          </p:nvPr>
        </p:nvSpPr>
        <p:spPr>
          <a:xfrm>
            <a:off x="228600" y="914400"/>
            <a:ext cx="3810000" cy="4953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Tx/>
              <a:buNone/>
            </a:pPr>
            <a:r>
              <a:rPr lang="en-US" sz="2400" b="1" dirty="0">
                <a:solidFill>
                  <a:srgbClr val="0070C0"/>
                </a:solidFill>
                <a:latin typeface="+mj-lt"/>
              </a:rPr>
              <a:t>ARM assembly code</a:t>
            </a:r>
          </a:p>
          <a:p>
            <a:pPr>
              <a:buFontTx/>
              <a:buNone/>
            </a:pPr>
            <a:r>
              <a:rPr lang="en-US" sz="1600" dirty="0">
                <a:latin typeface="Courier New" pitchFamily="49" charset="0"/>
              </a:rPr>
              <a:t> 		MOV R0, #5</a:t>
            </a:r>
          </a:p>
          <a:p>
            <a:pPr>
              <a:buFontTx/>
              <a:buNone/>
            </a:pPr>
            <a:r>
              <a:rPr lang="en-US" sz="1600" dirty="0">
                <a:latin typeface="Courier New" pitchFamily="49" charset="0"/>
              </a:rPr>
              <a:t>		MOV R1, #0</a:t>
            </a:r>
          </a:p>
          <a:p>
            <a:pPr>
              <a:buFontTx/>
              <a:buNone/>
            </a:pPr>
            <a:r>
              <a:rPr lang="en-US" sz="1600" dirty="0">
                <a:latin typeface="Courier New" pitchFamily="49" charset="0"/>
              </a:rPr>
              <a:t>LOOP 	CMP R0, 0</a:t>
            </a:r>
          </a:p>
          <a:p>
            <a:pPr>
              <a:buFontTx/>
              <a:buNone/>
            </a:pPr>
            <a:r>
              <a:rPr lang="en-US" sz="1600" dirty="0">
                <a:latin typeface="Courier New" pitchFamily="49" charset="0"/>
              </a:rPr>
              <a:t>		BEQ DONE</a:t>
            </a:r>
          </a:p>
          <a:p>
            <a:pPr>
              <a:buFontTx/>
              <a:buNone/>
            </a:pPr>
            <a:r>
              <a:rPr lang="en-US" sz="1600" dirty="0">
                <a:latin typeface="Courier New" pitchFamily="49" charset="0"/>
              </a:rPr>
              <a:t>		LDR R2, [R1, #4]</a:t>
            </a:r>
          </a:p>
          <a:p>
            <a:pPr>
              <a:buFontTx/>
              <a:buNone/>
            </a:pPr>
            <a:r>
              <a:rPr lang="en-US" sz="1600" dirty="0">
                <a:latin typeface="Courier New" pitchFamily="49" charset="0"/>
              </a:rPr>
              <a:t>		LDR R3, [R1, #12]</a:t>
            </a:r>
          </a:p>
          <a:p>
            <a:pPr>
              <a:buFontTx/>
              <a:buNone/>
            </a:pPr>
            <a:r>
              <a:rPr lang="en-US" sz="1600" dirty="0">
                <a:latin typeface="Courier New" pitchFamily="49" charset="0"/>
              </a:rPr>
              <a:t>		LDR R4, [R1, #8]</a:t>
            </a:r>
          </a:p>
          <a:p>
            <a:pPr>
              <a:buFontTx/>
              <a:buNone/>
            </a:pPr>
            <a:r>
              <a:rPr lang="en-US" sz="1600" dirty="0">
                <a:latin typeface="Courier New" pitchFamily="49" charset="0"/>
              </a:rPr>
              <a:t>		SUB R0, R0, #1</a:t>
            </a:r>
          </a:p>
          <a:p>
            <a:pPr>
              <a:buFontTx/>
              <a:buNone/>
            </a:pPr>
            <a:r>
              <a:rPr lang="en-US" sz="1600" dirty="0">
                <a:latin typeface="Courier New" pitchFamily="49" charset="0"/>
              </a:rPr>
              <a:t>		B   LOOP</a:t>
            </a:r>
          </a:p>
          <a:p>
            <a:pPr>
              <a:buFontTx/>
              <a:buNone/>
            </a:pPr>
            <a:r>
              <a:rPr lang="en-US" sz="1600" dirty="0">
                <a:latin typeface="Courier New" pitchFamily="49" charset="0"/>
              </a:rPr>
              <a:t>DONE</a:t>
            </a:r>
          </a:p>
          <a:p>
            <a:pPr>
              <a:buFontTx/>
              <a:buNone/>
            </a:pPr>
            <a:endParaRPr lang="en-US" sz="1600" dirty="0">
              <a:latin typeface="Courier New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12642088"/>
      </p:ext>
    </p:extLst>
  </p:cSld>
  <p:clrMapOvr>
    <a:masterClrMapping/>
  </p:clrMapOvr>
  <p:transition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5238" name="Rectangle 6"/>
          <p:cNvSpPr>
            <a:spLocks noGrp="1" noChangeArrowheads="1"/>
          </p:cNvSpPr>
          <p:nvPr>
            <p:ph sz="half" idx="4294967295"/>
            <p:custDataLst>
              <p:tags r:id="rId1"/>
            </p:custDataLst>
          </p:nvPr>
        </p:nvSpPr>
        <p:spPr>
          <a:xfrm>
            <a:off x="457200" y="990600"/>
            <a:ext cx="5562600" cy="4953000"/>
          </a:xfrm>
          <a:noFill/>
          <a:ln/>
        </p:spPr>
        <p:txBody>
          <a:bodyPr/>
          <a:lstStyle/>
          <a:p>
            <a:r>
              <a:rPr lang="en-US" sz="2400" dirty="0"/>
              <a:t>Capacity: </a:t>
            </a:r>
            <a:r>
              <a:rPr lang="en-US" sz="2400" i="1" dirty="0"/>
              <a:t>C </a:t>
            </a:r>
          </a:p>
          <a:p>
            <a:r>
              <a:rPr lang="en-US" sz="2400" dirty="0"/>
              <a:t>Block size: </a:t>
            </a:r>
            <a:r>
              <a:rPr lang="en-US" sz="2400" i="1" dirty="0"/>
              <a:t>b</a:t>
            </a:r>
            <a:endParaRPr lang="en-US" sz="2400" dirty="0"/>
          </a:p>
          <a:p>
            <a:r>
              <a:rPr lang="en-US" sz="2400" dirty="0"/>
              <a:t>Number of blocks in cache: </a:t>
            </a:r>
            <a:r>
              <a:rPr lang="en-US" sz="2400" i="1" dirty="0"/>
              <a:t>B</a:t>
            </a:r>
            <a:r>
              <a:rPr lang="en-US" sz="2400" dirty="0"/>
              <a:t> = </a:t>
            </a:r>
            <a:r>
              <a:rPr lang="en-US" sz="2400" i="1" dirty="0"/>
              <a:t>C</a:t>
            </a:r>
            <a:r>
              <a:rPr lang="en-US" sz="2400" dirty="0"/>
              <a:t>/</a:t>
            </a:r>
            <a:r>
              <a:rPr lang="en-US" sz="2400" i="1" dirty="0"/>
              <a:t>b</a:t>
            </a:r>
          </a:p>
          <a:p>
            <a:r>
              <a:rPr lang="en-US" sz="2400" dirty="0"/>
              <a:t>Number of blocks in a set: </a:t>
            </a:r>
            <a:r>
              <a:rPr lang="en-US" sz="2400" i="1" dirty="0"/>
              <a:t>N</a:t>
            </a:r>
          </a:p>
          <a:p>
            <a:r>
              <a:rPr lang="en-US" sz="2400" dirty="0"/>
              <a:t>Number of sets: </a:t>
            </a:r>
            <a:r>
              <a:rPr lang="en-US" sz="2400" i="1" dirty="0"/>
              <a:t>S</a:t>
            </a:r>
            <a:r>
              <a:rPr lang="en-US" sz="2400" dirty="0"/>
              <a:t> = </a:t>
            </a:r>
            <a:r>
              <a:rPr lang="en-US" sz="2400" i="1" dirty="0"/>
              <a:t>B</a:t>
            </a:r>
            <a:r>
              <a:rPr lang="en-US" sz="2400" dirty="0"/>
              <a:t>/</a:t>
            </a:r>
            <a:r>
              <a:rPr lang="en-US" sz="2400" i="1" dirty="0"/>
              <a:t>N</a:t>
            </a:r>
          </a:p>
        </p:txBody>
      </p:sp>
      <p:graphicFrame>
        <p:nvGraphicFramePr>
          <p:cNvPr id="1375279" name="Group 47"/>
          <p:cNvGraphicFramePr>
            <a:graphicFrameLocks noGrp="1"/>
          </p:cNvGraphicFramePr>
          <p:nvPr>
            <p:ph sz="half" idx="4294967295"/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3917549243"/>
              </p:ext>
            </p:extLst>
          </p:nvPr>
        </p:nvGraphicFramePr>
        <p:xfrm>
          <a:off x="609600" y="3276600"/>
          <a:ext cx="7924800" cy="2537460"/>
        </p:xfrm>
        <a:graphic>
          <a:graphicData uri="http://schemas.openxmlformats.org/drawingml/2006/table">
            <a:tbl>
              <a:tblPr/>
              <a:tblGrid>
                <a:gridCol w="31242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146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8956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  <a:cs typeface="Arial" charset="0"/>
                        </a:rPr>
                        <a:t>Organization</a:t>
                      </a:r>
                    </a:p>
                  </a:txBody>
                  <a:tcPr anchor="b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  <a:cs typeface="Arial" charset="0"/>
                        </a:rPr>
                        <a:t>Number of Ways (</a:t>
                      </a:r>
                      <a:r>
                        <a:rPr kumimoji="0" lang="en-US" sz="2400" b="1" i="1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  <a:cs typeface="Arial" charset="0"/>
                        </a:rPr>
                        <a:t>N</a:t>
                      </a:r>
                      <a:r>
                        <a:rPr kumimoji="0" lang="en-US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  <a:cs typeface="Arial" charset="0"/>
                        </a:rPr>
                        <a:t>)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  <a:cs typeface="Arial" charset="0"/>
                        </a:rPr>
                        <a:t>Number of Sets (</a:t>
                      </a:r>
                      <a:r>
                        <a:rPr kumimoji="0" lang="en-US" sz="2400" b="1" i="1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  <a:cs typeface="Arial" charset="0"/>
                        </a:rPr>
                        <a:t>S = B/N</a:t>
                      </a:r>
                      <a:r>
                        <a:rPr kumimoji="0" lang="en-US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  <a:cs typeface="Arial" charset="0"/>
                        </a:rPr>
                        <a:t>)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715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Direct Mapped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B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715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N-Way Set Associative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1 &lt; </a:t>
                      </a:r>
                      <a:r>
                        <a:rPr kumimoji="0" lang="en-US" sz="2400" b="0" i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N</a:t>
                      </a: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 &lt; </a:t>
                      </a:r>
                      <a:r>
                        <a:rPr kumimoji="0" lang="en-US" sz="2400" b="0" i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B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B </a:t>
                      </a: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/ </a:t>
                      </a:r>
                      <a:r>
                        <a:rPr kumimoji="0" lang="en-US" sz="2400" b="0" i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715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Fully Associative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B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375234" name="Rectangle 2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375236" name="Rectangle 4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375237" name="Rectangle 5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0" y="8572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6096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Cache Organization Recap</a:t>
            </a:r>
          </a:p>
        </p:txBody>
      </p:sp>
    </p:spTree>
    <p:extLst>
      <p:ext uri="{BB962C8B-B14F-4D97-AF65-F5344CB8AC3E}">
        <p14:creationId xmlns:p14="http://schemas.microsoft.com/office/powerpoint/2010/main" val="1130786184"/>
      </p:ext>
    </p:extLst>
  </p:cSld>
  <p:clrMapOvr>
    <a:masterClrMapping/>
  </p:clrMapOvr>
  <p:transition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1603" name="Rectangle 3"/>
          <p:cNvSpPr>
            <a:spLocks noGrp="1" noChangeArrowheads="1"/>
          </p:cNvSpPr>
          <p:nvPr>
            <p:ph type="body" idx="4294967295"/>
            <p:custDataLst>
              <p:tags r:id="rId1"/>
            </p:custDataLst>
          </p:nvPr>
        </p:nvSpPr>
        <p:spPr>
          <a:xfrm>
            <a:off x="914400" y="1371600"/>
            <a:ext cx="8229600" cy="4525963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sz="2400" dirty="0"/>
              <a:t>Cache is too small to hold all data of interest at once</a:t>
            </a:r>
          </a:p>
          <a:p>
            <a:pPr>
              <a:lnSpc>
                <a:spcPct val="80000"/>
              </a:lnSpc>
            </a:pPr>
            <a:r>
              <a:rPr lang="en-US" sz="2400" dirty="0"/>
              <a:t>If cache full: program accesses data X &amp; evicts data Y</a:t>
            </a:r>
          </a:p>
          <a:p>
            <a:pPr>
              <a:lnSpc>
                <a:spcPct val="80000"/>
              </a:lnSpc>
            </a:pPr>
            <a:r>
              <a:rPr lang="en-US" sz="2400" b="1" i="1" dirty="0">
                <a:solidFill>
                  <a:srgbClr val="0070C0"/>
                </a:solidFill>
              </a:rPr>
              <a:t>Capacity miss</a:t>
            </a:r>
            <a:r>
              <a:rPr lang="en-US" sz="2400" dirty="0">
                <a:solidFill>
                  <a:schemeClr val="accent1"/>
                </a:solidFill>
              </a:rPr>
              <a:t> </a:t>
            </a:r>
            <a:r>
              <a:rPr lang="en-US" sz="2400" dirty="0"/>
              <a:t>when access Y again</a:t>
            </a:r>
          </a:p>
          <a:p>
            <a:pPr>
              <a:lnSpc>
                <a:spcPct val="80000"/>
              </a:lnSpc>
            </a:pPr>
            <a:r>
              <a:rPr lang="en-US" sz="2400" dirty="0"/>
              <a:t>How to choose Y to minimize chance of needing it again? </a:t>
            </a:r>
          </a:p>
          <a:p>
            <a:pPr>
              <a:lnSpc>
                <a:spcPct val="80000"/>
              </a:lnSpc>
            </a:pPr>
            <a:r>
              <a:rPr lang="en-US" sz="2400" b="1" dirty="0">
                <a:solidFill>
                  <a:srgbClr val="0070C0"/>
                </a:solidFill>
              </a:rPr>
              <a:t>Least recently used (LRU) replacement: </a:t>
            </a:r>
            <a:r>
              <a:rPr lang="en-US" sz="2400" dirty="0"/>
              <a:t>the least recently used block in a set evicted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096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Capacity Misses</a:t>
            </a:r>
          </a:p>
        </p:txBody>
      </p:sp>
    </p:spTree>
    <p:extLst>
      <p:ext uri="{BB962C8B-B14F-4D97-AF65-F5344CB8AC3E}">
        <p14:creationId xmlns:p14="http://schemas.microsoft.com/office/powerpoint/2010/main" val="1657883305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4915" name="Rectangle 3"/>
          <p:cNvSpPr>
            <a:spLocks noGrp="1" noChangeArrowheads="1"/>
          </p:cNvSpPr>
          <p:nvPr>
            <p:ph type="body" idx="4294967295"/>
            <p:custDataLst>
              <p:tags r:id="rId1"/>
            </p:custDataLst>
          </p:nvPr>
        </p:nvSpPr>
        <p:spPr>
          <a:xfrm>
            <a:off x="914400" y="1219200"/>
            <a:ext cx="7772400" cy="4525963"/>
          </a:xfrm>
        </p:spPr>
        <p:txBody>
          <a:bodyPr>
            <a:normAutofit/>
          </a:bodyPr>
          <a:lstStyle/>
          <a:p>
            <a:r>
              <a:rPr lang="en-US" b="1" dirty="0">
                <a:solidFill>
                  <a:srgbClr val="0070C0"/>
                </a:solidFill>
              </a:rPr>
              <a:t>Compulsory:</a:t>
            </a:r>
            <a:r>
              <a:rPr lang="en-US" dirty="0">
                <a:solidFill>
                  <a:schemeClr val="accent1"/>
                </a:solidFill>
              </a:rPr>
              <a:t> </a:t>
            </a:r>
            <a:r>
              <a:rPr lang="en-US" dirty="0"/>
              <a:t>first time data accessed</a:t>
            </a:r>
          </a:p>
          <a:p>
            <a:r>
              <a:rPr lang="en-US" b="1" dirty="0">
                <a:solidFill>
                  <a:srgbClr val="0070C0"/>
                </a:solidFill>
              </a:rPr>
              <a:t>Capacity:</a:t>
            </a:r>
            <a:r>
              <a:rPr lang="en-US" dirty="0"/>
              <a:t> cache too small to hold all data of interest</a:t>
            </a:r>
          </a:p>
          <a:p>
            <a:r>
              <a:rPr lang="en-US" b="1" dirty="0">
                <a:solidFill>
                  <a:srgbClr val="0070C0"/>
                </a:solidFill>
              </a:rPr>
              <a:t>Conflict:</a:t>
            </a:r>
            <a:r>
              <a:rPr lang="en-US" dirty="0"/>
              <a:t> data of interest maps to same location in cache</a:t>
            </a:r>
          </a:p>
          <a:p>
            <a:endParaRPr lang="en-US" dirty="0"/>
          </a:p>
          <a:p>
            <a:pPr marL="0">
              <a:buFontTx/>
              <a:buNone/>
            </a:pPr>
            <a:r>
              <a:rPr lang="en-US" sz="2600" b="1" dirty="0">
                <a:solidFill>
                  <a:srgbClr val="0070C0"/>
                </a:solidFill>
              </a:rPr>
              <a:t>Miss penalty:</a:t>
            </a:r>
            <a:r>
              <a:rPr lang="en-US" sz="2600" dirty="0">
                <a:solidFill>
                  <a:srgbClr val="0070C0"/>
                </a:solidFill>
              </a:rPr>
              <a:t> </a:t>
            </a:r>
            <a:r>
              <a:rPr lang="en-US" sz="2600" dirty="0"/>
              <a:t>time it takes to retrieve a block from lower level of hierarchy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096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Types of Misses</a:t>
            </a:r>
          </a:p>
        </p:txBody>
      </p:sp>
    </p:spTree>
    <p:extLst>
      <p:ext uri="{BB962C8B-B14F-4D97-AF65-F5344CB8AC3E}">
        <p14:creationId xmlns:p14="http://schemas.microsoft.com/office/powerpoint/2010/main" val="3333122278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16200" name="Object 8"/>
          <p:cNvGraphicFramePr>
            <a:graphicFrameLocks noGrp="1" noChangeAspect="1"/>
          </p:cNvGraphicFramePr>
          <p:nvPr>
            <p:ph idx="4294967295"/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1548246906"/>
              </p:ext>
            </p:extLst>
          </p:nvPr>
        </p:nvGraphicFramePr>
        <p:xfrm>
          <a:off x="2590800" y="1484312"/>
          <a:ext cx="6400800" cy="4002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5010" name="VISIO" r:id="rId9" imgW="3209040" imgH="2005920" progId="Visio.Drawing.6">
                  <p:embed/>
                </p:oleObj>
              </mc:Choice>
              <mc:Fallback>
                <p:oleObj name="VISIO" r:id="rId9" imgW="3209040" imgH="2005920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90800" y="1484312"/>
                        <a:ext cx="6400800" cy="40020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16194" name="Rectangle 2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416196" name="Rectangle 4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416197" name="Rectangle 5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0" y="8572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6096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LRU Replacement</a:t>
            </a:r>
          </a:p>
        </p:txBody>
      </p:sp>
      <p:sp>
        <p:nvSpPr>
          <p:cNvPr id="8" name="Rectangle 6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304800" y="1143000"/>
            <a:ext cx="4572000" cy="144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sz="2400" b="1" dirty="0">
                <a:solidFill>
                  <a:srgbClr val="0070C0"/>
                </a:solidFill>
                <a:latin typeface="+mj-lt"/>
              </a:rPr>
              <a:t>ARM Assembly Code</a:t>
            </a:r>
            <a:endParaRPr lang="en-US" sz="2400" dirty="0">
              <a:solidFill>
                <a:srgbClr val="0070C0"/>
              </a:solidFill>
              <a:latin typeface="+mj-lt"/>
            </a:endParaRPr>
          </a:p>
          <a:p>
            <a:r>
              <a:rPr lang="en-US" sz="1600" dirty="0">
                <a:latin typeface="Courier New" pitchFamily="49" charset="0"/>
              </a:rPr>
              <a:t>MOV R0, #0</a:t>
            </a:r>
          </a:p>
          <a:p>
            <a:r>
              <a:rPr lang="en-US" sz="1600" dirty="0">
                <a:latin typeface="Courier New" pitchFamily="49" charset="0"/>
              </a:rPr>
              <a:t>LDR R1, [R0, #4]</a:t>
            </a:r>
          </a:p>
          <a:p>
            <a:r>
              <a:rPr lang="en-US" sz="1600" dirty="0">
                <a:latin typeface="Courier New" pitchFamily="49" charset="0"/>
              </a:rPr>
              <a:t>LDR R2, [R0, #0x24]</a:t>
            </a:r>
          </a:p>
          <a:p>
            <a:r>
              <a:rPr lang="en-US" sz="1600" dirty="0">
                <a:latin typeface="Courier New" pitchFamily="49" charset="0"/>
              </a:rPr>
              <a:t>LDR R3, [R0, #0x54]</a:t>
            </a:r>
          </a:p>
        </p:txBody>
      </p:sp>
    </p:spTree>
    <p:extLst>
      <p:ext uri="{BB962C8B-B14F-4D97-AF65-F5344CB8AC3E}">
        <p14:creationId xmlns:p14="http://schemas.microsoft.com/office/powerpoint/2010/main" val="1165647360"/>
      </p:ext>
    </p:extLst>
  </p:cSld>
  <p:clrMapOvr>
    <a:masterClrMapping/>
  </p:clrMapOvr>
  <p:transition/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16200" name="Object 8"/>
          <p:cNvGraphicFramePr>
            <a:graphicFrameLocks noGrp="1" noChangeAspect="1"/>
          </p:cNvGraphicFramePr>
          <p:nvPr>
            <p:ph idx="4294967295"/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108765190"/>
              </p:ext>
            </p:extLst>
          </p:nvPr>
        </p:nvGraphicFramePr>
        <p:xfrm>
          <a:off x="2590800" y="1484312"/>
          <a:ext cx="6400800" cy="4002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0606" name="VISIO" r:id="rId9" imgW="3209040" imgH="2005920" progId="Visio.Drawing.6">
                  <p:embed/>
                </p:oleObj>
              </mc:Choice>
              <mc:Fallback>
                <p:oleObj name="VISIO" r:id="rId9" imgW="3209040" imgH="2005920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90800" y="1484312"/>
                        <a:ext cx="6400800" cy="40020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16194" name="Rectangle 2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416196" name="Rectangle 4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416197" name="Rectangle 5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0" y="8572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6096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LRU Replacement</a:t>
            </a:r>
          </a:p>
        </p:txBody>
      </p:sp>
      <p:sp>
        <p:nvSpPr>
          <p:cNvPr id="9" name="Rectangle 6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304800" y="1143000"/>
            <a:ext cx="4572000" cy="144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sz="2400" b="1" dirty="0">
                <a:solidFill>
                  <a:srgbClr val="0070C0"/>
                </a:solidFill>
                <a:latin typeface="+mj-lt"/>
              </a:rPr>
              <a:t>ARM Assembly Code</a:t>
            </a:r>
            <a:endParaRPr lang="en-US" sz="2400" dirty="0">
              <a:solidFill>
                <a:srgbClr val="0070C0"/>
              </a:solidFill>
              <a:latin typeface="+mj-lt"/>
            </a:endParaRPr>
          </a:p>
          <a:p>
            <a:r>
              <a:rPr lang="en-US" sz="1600" dirty="0">
                <a:latin typeface="Courier New" pitchFamily="49" charset="0"/>
              </a:rPr>
              <a:t>MOV R0, #0</a:t>
            </a:r>
          </a:p>
          <a:p>
            <a:r>
              <a:rPr lang="en-US" sz="1600" dirty="0">
                <a:latin typeface="Courier New" pitchFamily="49" charset="0"/>
              </a:rPr>
              <a:t>LDR R1, [R0, #4]</a:t>
            </a:r>
          </a:p>
          <a:p>
            <a:r>
              <a:rPr lang="en-US" sz="1600" dirty="0">
                <a:latin typeface="Courier New" pitchFamily="49" charset="0"/>
              </a:rPr>
              <a:t>LDR R2, [R0, #0x24]</a:t>
            </a:r>
          </a:p>
          <a:p>
            <a:r>
              <a:rPr lang="en-US" sz="1600" dirty="0">
                <a:latin typeface="Courier New" pitchFamily="49" charset="0"/>
              </a:rPr>
              <a:t>LDR R3, [R0, #0x54]</a:t>
            </a:r>
          </a:p>
        </p:txBody>
      </p:sp>
    </p:spTree>
    <p:extLst>
      <p:ext uri="{BB962C8B-B14F-4D97-AF65-F5344CB8AC3E}">
        <p14:creationId xmlns:p14="http://schemas.microsoft.com/office/powerpoint/2010/main" val="2599325157"/>
      </p:ext>
    </p:extLst>
  </p:cSld>
  <p:clrMapOvr>
    <a:masterClrMapping/>
  </p:clrMapOvr>
  <p:transition/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7287" name="Rectangle 7"/>
          <p:cNvSpPr>
            <a:spLocks noGrp="1" noChangeArrowheads="1"/>
          </p:cNvSpPr>
          <p:nvPr>
            <p:ph sz="half" idx="4294967295"/>
            <p:custDataLst>
              <p:tags r:id="rId1"/>
            </p:custDataLst>
          </p:nvPr>
        </p:nvSpPr>
        <p:spPr>
          <a:xfrm>
            <a:off x="457200" y="990600"/>
            <a:ext cx="8153400" cy="4953000"/>
          </a:xfrm>
          <a:noFill/>
          <a:ln/>
        </p:spPr>
        <p:txBody>
          <a:bodyPr>
            <a:noAutofit/>
          </a:bodyPr>
          <a:lstStyle/>
          <a:p>
            <a:r>
              <a:rPr lang="en-US" sz="3000" b="1" dirty="0">
                <a:solidFill>
                  <a:srgbClr val="0070C0"/>
                </a:solidFill>
              </a:rPr>
              <a:t>What data is held in the cache?</a:t>
            </a:r>
          </a:p>
          <a:p>
            <a:pPr lvl="1"/>
            <a:r>
              <a:rPr lang="en-US" sz="2600" dirty="0"/>
              <a:t>Recently used data (temporal locality)</a:t>
            </a:r>
          </a:p>
          <a:p>
            <a:pPr lvl="1"/>
            <a:r>
              <a:rPr lang="en-US" sz="2600" dirty="0"/>
              <a:t>Nearby data (spatial locality)</a:t>
            </a:r>
          </a:p>
          <a:p>
            <a:r>
              <a:rPr lang="en-US" sz="3000" b="1" dirty="0">
                <a:solidFill>
                  <a:srgbClr val="0070C0"/>
                </a:solidFill>
              </a:rPr>
              <a:t>How is data found?</a:t>
            </a:r>
          </a:p>
          <a:p>
            <a:pPr lvl="1"/>
            <a:r>
              <a:rPr lang="en-US" sz="2600" dirty="0"/>
              <a:t>Set is determined by address of data</a:t>
            </a:r>
          </a:p>
          <a:p>
            <a:pPr lvl="1"/>
            <a:r>
              <a:rPr lang="en-US" sz="2600" dirty="0"/>
              <a:t>Word within block also determined by address</a:t>
            </a:r>
          </a:p>
          <a:p>
            <a:pPr lvl="1"/>
            <a:r>
              <a:rPr lang="en-US" sz="2600" dirty="0"/>
              <a:t>In associative caches, data could be in one of several ways</a:t>
            </a:r>
          </a:p>
          <a:p>
            <a:r>
              <a:rPr lang="en-US" sz="3000" b="1" dirty="0">
                <a:solidFill>
                  <a:srgbClr val="0070C0"/>
                </a:solidFill>
              </a:rPr>
              <a:t>What data is replaced?</a:t>
            </a:r>
          </a:p>
          <a:p>
            <a:pPr lvl="1"/>
            <a:r>
              <a:rPr lang="en-US" sz="2600" dirty="0"/>
              <a:t>Least-recently used way in the set</a:t>
            </a:r>
          </a:p>
        </p:txBody>
      </p:sp>
      <p:sp>
        <p:nvSpPr>
          <p:cNvPr id="1377282" name="Rectangle 2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377284" name="Rectangle 4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377285" name="Rectangle 5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0" y="8572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6096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Cache Summary</a:t>
            </a:r>
          </a:p>
        </p:txBody>
      </p:sp>
    </p:spTree>
    <p:extLst>
      <p:ext uri="{BB962C8B-B14F-4D97-AF65-F5344CB8AC3E}">
        <p14:creationId xmlns:p14="http://schemas.microsoft.com/office/powerpoint/2010/main" val="1139175030"/>
      </p:ext>
    </p:extLst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3667" name="Rectangle 3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393668" name="Rectangle 4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0" y="8572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393669" name="Rectangle 5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066800" y="1219200"/>
            <a:ext cx="7924800" cy="495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en-US" sz="2600" dirty="0">
                <a:latin typeface="+mj-lt"/>
                <a:cs typeface="Arial" charset="0"/>
              </a:rPr>
              <a:t>In prior chapters, assumed memory access takes 1 clock cycle – but hasn’t been true since the 1980’s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endParaRPr lang="en-US" sz="2600" dirty="0">
              <a:latin typeface="+mj-lt"/>
              <a:cs typeface="Arial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096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Processor-Memory Gap</a:t>
            </a:r>
          </a:p>
        </p:txBody>
      </p:sp>
      <p:pic>
        <p:nvPicPr>
          <p:cNvPr id="275458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2111392"/>
            <a:ext cx="7010400" cy="37560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49993260"/>
      </p:ext>
    </p:extLst>
  </p:cSld>
  <p:clrMapOvr>
    <a:masterClrMapping/>
  </p:clrMapOvr>
  <p:transition/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63652" name="Picture 4"/>
          <p:cNvPicPr>
            <a:picLocks noGrp="1" noChangeAspect="1" noChangeArrowheads="1"/>
          </p:cNvPicPr>
          <p:nvPr>
            <p:ph type="body" idx="4294967295"/>
            <p:custDataLst>
              <p:tags r:id="rId1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81000" y="1122362"/>
            <a:ext cx="5656551" cy="4516438"/>
          </a:xfrm>
          <a:noFill/>
          <a:ln/>
        </p:spPr>
      </p:pic>
      <p:sp>
        <p:nvSpPr>
          <p:cNvPr id="1563653" name="Rectangle 5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2743200" y="990600"/>
            <a:ext cx="6324600" cy="53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en-US" sz="2400" b="1" dirty="0">
                <a:solidFill>
                  <a:srgbClr val="0070C0"/>
                </a:solidFill>
                <a:latin typeface="Times New Roman" pitchFamily="18" charset="0"/>
                <a:cs typeface="Arial" charset="0"/>
              </a:rPr>
              <a:t>Bigger caches reduce  capacity misses</a:t>
            </a:r>
          </a:p>
          <a:p>
            <a:pPr marL="34290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en-US" sz="2400" b="1" dirty="0">
                <a:solidFill>
                  <a:srgbClr val="0070C0"/>
                </a:solidFill>
                <a:latin typeface="Times New Roman" pitchFamily="18" charset="0"/>
                <a:cs typeface="Arial" charset="0"/>
              </a:rPr>
              <a:t>Greater associativity reduces conflict misses</a:t>
            </a:r>
          </a:p>
        </p:txBody>
      </p:sp>
      <p:sp>
        <p:nvSpPr>
          <p:cNvPr id="1563654" name="Rectangle 6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219200" y="6248400"/>
            <a:ext cx="61722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sz="1200" b="1" dirty="0">
                <a:latin typeface="Times New Roman" pitchFamily="18" charset="0"/>
                <a:cs typeface="Arial" charset="0"/>
              </a:rPr>
              <a:t>Adapted from Patterson &amp; Hennessy, </a:t>
            </a:r>
            <a:r>
              <a:rPr lang="en-US" sz="1200" b="1" i="1" dirty="0">
                <a:latin typeface="Times New Roman" pitchFamily="18" charset="0"/>
                <a:cs typeface="Arial" charset="0"/>
              </a:rPr>
              <a:t>Computer Architecture: A Quantitative Approach, </a:t>
            </a:r>
            <a:r>
              <a:rPr lang="en-US" sz="1200" b="1" dirty="0">
                <a:latin typeface="Times New Roman" pitchFamily="18" charset="0"/>
                <a:cs typeface="Arial" charset="0"/>
              </a:rPr>
              <a:t>2011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096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Miss Rate Trends</a:t>
            </a:r>
          </a:p>
        </p:txBody>
      </p:sp>
    </p:spTree>
    <p:extLst>
      <p:ext uri="{BB962C8B-B14F-4D97-AF65-F5344CB8AC3E}">
        <p14:creationId xmlns:p14="http://schemas.microsoft.com/office/powerpoint/2010/main" val="3790396419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65700" name="Picture 4"/>
          <p:cNvPicPr>
            <a:picLocks noGrp="1" noChangeAspect="1" noChangeArrowheads="1"/>
          </p:cNvPicPr>
          <p:nvPr>
            <p:ph type="body" idx="4294967295"/>
            <p:custDataLst>
              <p:tags r:id="rId1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219200" y="1066800"/>
            <a:ext cx="6229063" cy="3657600"/>
          </a:xfrm>
          <a:noFill/>
          <a:ln/>
        </p:spPr>
      </p:pic>
      <p:sp>
        <p:nvSpPr>
          <p:cNvPr id="1565701" name="Rectangle 5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524000" y="4876800"/>
            <a:ext cx="6172200" cy="53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en-US" sz="2400" b="1" dirty="0">
                <a:solidFill>
                  <a:srgbClr val="0070C0"/>
                </a:solidFill>
                <a:latin typeface="Times New Roman" pitchFamily="18" charset="0"/>
                <a:cs typeface="Arial" charset="0"/>
              </a:rPr>
              <a:t>Bigger blocks reduce compulsory misses</a:t>
            </a:r>
          </a:p>
          <a:p>
            <a:pPr marL="34290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en-US" sz="2400" b="1" dirty="0">
                <a:solidFill>
                  <a:srgbClr val="0070C0"/>
                </a:solidFill>
                <a:latin typeface="Times New Roman" pitchFamily="18" charset="0"/>
                <a:cs typeface="Arial" charset="0"/>
              </a:rPr>
              <a:t>Bigger blocks increase conflict misses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096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Miss Rate Trends</a:t>
            </a:r>
          </a:p>
        </p:txBody>
      </p:sp>
    </p:spTree>
    <p:extLst>
      <p:ext uri="{BB962C8B-B14F-4D97-AF65-F5344CB8AC3E}">
        <p14:creationId xmlns:p14="http://schemas.microsoft.com/office/powerpoint/2010/main" val="2455398519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7747" name="Rectangle 3"/>
          <p:cNvSpPr>
            <a:spLocks noGrp="1" noChangeArrowheads="1"/>
          </p:cNvSpPr>
          <p:nvPr>
            <p:ph type="body" idx="4294967295"/>
            <p:custDataLst>
              <p:tags r:id="rId1"/>
            </p:custDataLst>
          </p:nvPr>
        </p:nvSpPr>
        <p:spPr>
          <a:xfrm>
            <a:off x="533400" y="1066800"/>
            <a:ext cx="8229600" cy="4525963"/>
          </a:xfrm>
        </p:spPr>
        <p:txBody>
          <a:bodyPr/>
          <a:lstStyle/>
          <a:p>
            <a:r>
              <a:rPr lang="en-US" dirty="0"/>
              <a:t>Larger caches have lower miss rates, longer access times</a:t>
            </a:r>
          </a:p>
          <a:p>
            <a:r>
              <a:rPr lang="en-US" dirty="0"/>
              <a:t>Expand memory hierarchy to multiple levels of caches</a:t>
            </a:r>
          </a:p>
          <a:p>
            <a:pPr lvl="1"/>
            <a:r>
              <a:rPr lang="en-US" dirty="0"/>
              <a:t>Level 1: small and fast (e.g. 16 KB, 1 cycle)</a:t>
            </a:r>
          </a:p>
          <a:p>
            <a:pPr lvl="1"/>
            <a:r>
              <a:rPr lang="en-US" dirty="0"/>
              <a:t>Level 2: larger and slower (e.g. 256 KB, 2-6 cycles)</a:t>
            </a:r>
          </a:p>
          <a:p>
            <a:r>
              <a:rPr lang="en-US" dirty="0"/>
              <a:t>Most modern PCs have L1, L2, and L3 cache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096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Multilevel Caches</a:t>
            </a:r>
          </a:p>
        </p:txBody>
      </p:sp>
    </p:spTree>
    <p:extLst>
      <p:ext uri="{BB962C8B-B14F-4D97-AF65-F5344CB8AC3E}">
        <p14:creationId xmlns:p14="http://schemas.microsoft.com/office/powerpoint/2010/main" val="4008701539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78310" name="Object 6"/>
          <p:cNvGraphicFramePr>
            <a:graphicFrameLocks noGrp="1" noChangeAspect="1"/>
          </p:cNvGraphicFramePr>
          <p:nvPr>
            <p:ph idx="4294967295"/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1897108805"/>
              </p:ext>
            </p:extLst>
          </p:nvPr>
        </p:nvGraphicFramePr>
        <p:xfrm>
          <a:off x="1981200" y="1295400"/>
          <a:ext cx="4959225" cy="434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033" name="VISIO" r:id="rId8" imgW="4143146" imgH="3628949" progId="Visio.Drawing.6">
                  <p:embed/>
                </p:oleObj>
              </mc:Choice>
              <mc:Fallback>
                <p:oleObj name="VISIO" r:id="rId8" imgW="4143146" imgH="3628949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81200" y="1295400"/>
                        <a:ext cx="4959225" cy="4343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78306" name="Rectangle 2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378308" name="Rectangle 4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378309" name="Rectangle 5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0" y="8572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6096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Intel Pentium III Die</a:t>
            </a:r>
          </a:p>
        </p:txBody>
      </p:sp>
    </p:spTree>
    <p:extLst>
      <p:ext uri="{BB962C8B-B14F-4D97-AF65-F5344CB8AC3E}">
        <p14:creationId xmlns:p14="http://schemas.microsoft.com/office/powerpoint/2010/main" val="229691888"/>
      </p:ext>
    </p:extLst>
  </p:cSld>
  <p:clrMapOvr>
    <a:masterClrMapping/>
  </p:clrMapOvr>
  <p:transition/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2867" name="Rectangle 3"/>
          <p:cNvSpPr>
            <a:spLocks noGrp="1" noChangeArrowheads="1"/>
          </p:cNvSpPr>
          <p:nvPr>
            <p:ph type="body" idx="4294967295"/>
            <p:custDataLst>
              <p:tags r:id="rId1"/>
            </p:custDataLst>
          </p:nvPr>
        </p:nvSpPr>
        <p:spPr>
          <a:xfrm>
            <a:off x="914400" y="1295400"/>
            <a:ext cx="8229600" cy="4525963"/>
          </a:xfrm>
        </p:spPr>
        <p:txBody>
          <a:bodyPr/>
          <a:lstStyle/>
          <a:p>
            <a:r>
              <a:rPr lang="en-US" dirty="0"/>
              <a:t>Gives the illusion of bigger memory</a:t>
            </a:r>
          </a:p>
          <a:p>
            <a:r>
              <a:rPr lang="en-US" dirty="0"/>
              <a:t>Main memory (DRAM) acts as cache for hard disk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096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Virtual Memory</a:t>
            </a:r>
          </a:p>
        </p:txBody>
      </p:sp>
    </p:spTree>
    <p:extLst>
      <p:ext uri="{BB962C8B-B14F-4D97-AF65-F5344CB8AC3E}">
        <p14:creationId xmlns:p14="http://schemas.microsoft.com/office/powerpoint/2010/main" val="1293231649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3842" name="Rectangle 2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443844" name="Rectangle 4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443845" name="Rectangle 5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0" y="8572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443847" name="Rectangle 7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1752600" y="4343400"/>
            <a:ext cx="6400800" cy="1295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2400" b="1" dirty="0">
                <a:solidFill>
                  <a:srgbClr val="0070C0"/>
                </a:solidFill>
                <a:latin typeface="+mj-lt"/>
                <a:cs typeface="Arial" charset="0"/>
              </a:rPr>
              <a:t>Physical Memory:</a:t>
            </a:r>
            <a:r>
              <a:rPr lang="en-US" sz="2400" dirty="0">
                <a:solidFill>
                  <a:srgbClr val="0070C0"/>
                </a:solidFill>
                <a:latin typeface="+mj-lt"/>
                <a:cs typeface="Arial" charset="0"/>
              </a:rPr>
              <a:t> </a:t>
            </a:r>
            <a:r>
              <a:rPr lang="en-US" sz="2400" dirty="0">
                <a:latin typeface="+mj-lt"/>
                <a:cs typeface="Arial" charset="0"/>
              </a:rPr>
              <a:t>DRAM (Main Memory)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2400" b="1" dirty="0">
                <a:solidFill>
                  <a:srgbClr val="0070C0"/>
                </a:solidFill>
                <a:latin typeface="+mj-lt"/>
                <a:cs typeface="Arial" charset="0"/>
              </a:rPr>
              <a:t>Virtual Memory:</a:t>
            </a:r>
            <a:r>
              <a:rPr lang="en-US" sz="2400" dirty="0">
                <a:solidFill>
                  <a:srgbClr val="0070C0"/>
                </a:solidFill>
                <a:latin typeface="+mj-lt"/>
                <a:cs typeface="Arial" charset="0"/>
              </a:rPr>
              <a:t> </a:t>
            </a:r>
            <a:r>
              <a:rPr lang="en-US" sz="2400" dirty="0">
                <a:latin typeface="+mj-lt"/>
                <a:cs typeface="Arial" charset="0"/>
              </a:rPr>
              <a:t>Hard drive</a:t>
            </a:r>
          </a:p>
          <a:p>
            <a:pPr marL="742950" lvl="1" indent="-285750">
              <a:spcBef>
                <a:spcPct val="20000"/>
              </a:spcBef>
              <a:buFontTx/>
              <a:buChar char="–"/>
            </a:pPr>
            <a:r>
              <a:rPr lang="en-US" sz="2400" dirty="0">
                <a:latin typeface="+mj-lt"/>
                <a:cs typeface="Arial" charset="0"/>
              </a:rPr>
              <a:t>Slow, Large, Cheap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096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Memory Hierarchy</a:t>
            </a:r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86472781"/>
              </p:ext>
            </p:extLst>
          </p:nvPr>
        </p:nvGraphicFramePr>
        <p:xfrm>
          <a:off x="685800" y="1143000"/>
          <a:ext cx="7853363" cy="2895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7058" name="VISIO" r:id="rId8" imgW="4752720" imgH="1752120" progId="Visio.Drawing.6">
                  <p:embed/>
                </p:oleObj>
              </mc:Choice>
              <mc:Fallback>
                <p:oleObj name="VISIO" r:id="rId8" imgW="4752720" imgH="1752120" progId="Visio.Drawing.6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5800" y="1143000"/>
                        <a:ext cx="7853363" cy="2895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286891161"/>
      </p:ext>
    </p:extLst>
  </p:cSld>
  <p:clrMapOvr>
    <a:masterClrMapping/>
  </p:clrMapOvr>
  <p:transition/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44871" name="Object 7"/>
          <p:cNvGraphicFramePr>
            <a:graphicFrameLocks noGrp="1" noChangeAspect="1"/>
          </p:cNvGraphicFramePr>
          <p:nvPr>
            <p:ph idx="4294967295"/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1897313503"/>
              </p:ext>
            </p:extLst>
          </p:nvPr>
        </p:nvGraphicFramePr>
        <p:xfrm>
          <a:off x="1524000" y="1073331"/>
          <a:ext cx="6523038" cy="4454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8081" name="VISIO" r:id="rId9" imgW="6543720" imgH="4466520" progId="Visio.Drawing.6">
                  <p:embed/>
                </p:oleObj>
              </mc:Choice>
              <mc:Fallback>
                <p:oleObj name="VISIO" r:id="rId9" imgW="6543720" imgH="4466520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24000" y="1073331"/>
                        <a:ext cx="6523038" cy="44545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44866" name="Rectangle 2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444868" name="Rectangle 4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444869" name="Rectangle 5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0" y="8572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444870" name="Rectangle 6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1905000" y="5486400"/>
            <a:ext cx="5562600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b="1" dirty="0">
                <a:solidFill>
                  <a:srgbClr val="C00000"/>
                </a:solidFill>
                <a:latin typeface="Times New Roman" pitchFamily="18" charset="0"/>
                <a:cs typeface="Arial" charset="0"/>
              </a:rPr>
              <a:t>	Takes milliseconds to </a:t>
            </a:r>
            <a:r>
              <a:rPr lang="en-US" b="1" i="1" dirty="0">
                <a:solidFill>
                  <a:srgbClr val="C00000"/>
                </a:solidFill>
                <a:latin typeface="Times New Roman" pitchFamily="18" charset="0"/>
                <a:cs typeface="Arial" charset="0"/>
              </a:rPr>
              <a:t>seek</a:t>
            </a:r>
            <a:r>
              <a:rPr lang="en-US" b="1" dirty="0">
                <a:solidFill>
                  <a:srgbClr val="C00000"/>
                </a:solidFill>
                <a:latin typeface="Times New Roman" pitchFamily="18" charset="0"/>
                <a:cs typeface="Arial" charset="0"/>
              </a:rPr>
              <a:t> correct location on disk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096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Hard Disk</a:t>
            </a:r>
          </a:p>
        </p:txBody>
      </p:sp>
    </p:spTree>
    <p:extLst>
      <p:ext uri="{BB962C8B-B14F-4D97-AF65-F5344CB8AC3E}">
        <p14:creationId xmlns:p14="http://schemas.microsoft.com/office/powerpoint/2010/main" val="1709882665"/>
      </p:ext>
    </p:extLst>
  </p:cSld>
  <p:clrMapOvr>
    <a:masterClrMapping/>
  </p:clrMapOvr>
  <p:transition/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6963" name="Rectangle 3"/>
          <p:cNvSpPr>
            <a:spLocks noGrp="1" noChangeArrowheads="1"/>
          </p:cNvSpPr>
          <p:nvPr>
            <p:ph type="body" idx="4294967295"/>
            <p:custDataLst>
              <p:tags r:id="rId1"/>
            </p:custDataLst>
          </p:nvPr>
        </p:nvSpPr>
        <p:spPr>
          <a:xfrm>
            <a:off x="381000" y="960437"/>
            <a:ext cx="7905206" cy="4525963"/>
          </a:xfrm>
        </p:spPr>
        <p:txBody>
          <a:bodyPr>
            <a:noAutofit/>
          </a:bodyPr>
          <a:lstStyle/>
          <a:p>
            <a:pPr>
              <a:spcBef>
                <a:spcPts val="0"/>
              </a:spcBef>
            </a:pPr>
            <a:r>
              <a:rPr lang="en-US" sz="2800" b="1" dirty="0"/>
              <a:t>Virtual addresses</a:t>
            </a:r>
          </a:p>
          <a:p>
            <a:pPr lvl="1">
              <a:spcBef>
                <a:spcPts val="0"/>
              </a:spcBef>
            </a:pPr>
            <a:r>
              <a:rPr lang="en-US" sz="2200" dirty="0"/>
              <a:t>Programs use virtual addresses</a:t>
            </a:r>
          </a:p>
          <a:p>
            <a:pPr lvl="1">
              <a:spcBef>
                <a:spcPts val="0"/>
              </a:spcBef>
            </a:pPr>
            <a:r>
              <a:rPr lang="en-US" sz="2200" dirty="0"/>
              <a:t>Entire virtual address space stored on a hard drive</a:t>
            </a:r>
          </a:p>
          <a:p>
            <a:pPr lvl="1">
              <a:spcBef>
                <a:spcPts val="0"/>
              </a:spcBef>
            </a:pPr>
            <a:r>
              <a:rPr lang="en-US" sz="2200" dirty="0"/>
              <a:t>Subset of virtual address data in DRAM</a:t>
            </a:r>
          </a:p>
          <a:p>
            <a:pPr lvl="1">
              <a:spcBef>
                <a:spcPts val="0"/>
              </a:spcBef>
            </a:pPr>
            <a:r>
              <a:rPr lang="en-US" sz="2200" dirty="0"/>
              <a:t>CPU translates virtual addresses into </a:t>
            </a:r>
            <a:r>
              <a:rPr lang="en-US" sz="2200" b="1" i="1" dirty="0"/>
              <a:t>physical addresses </a:t>
            </a:r>
            <a:r>
              <a:rPr lang="en-US" sz="2200" dirty="0"/>
              <a:t>(DRAM addresses)</a:t>
            </a:r>
          </a:p>
          <a:p>
            <a:pPr lvl="1">
              <a:spcBef>
                <a:spcPts val="0"/>
              </a:spcBef>
            </a:pPr>
            <a:r>
              <a:rPr lang="en-US" sz="2200" dirty="0"/>
              <a:t>Data not in DRAM fetched from hard drive</a:t>
            </a:r>
          </a:p>
          <a:p>
            <a:pPr>
              <a:spcBef>
                <a:spcPts val="0"/>
              </a:spcBef>
            </a:pPr>
            <a:r>
              <a:rPr lang="en-US" sz="2800" b="1" dirty="0"/>
              <a:t>Memory Protection</a:t>
            </a:r>
          </a:p>
          <a:p>
            <a:pPr lvl="1">
              <a:spcBef>
                <a:spcPts val="0"/>
              </a:spcBef>
            </a:pPr>
            <a:r>
              <a:rPr lang="en-US" sz="2200" dirty="0"/>
              <a:t>Each program has own virtual to physical mapping</a:t>
            </a:r>
          </a:p>
          <a:p>
            <a:pPr lvl="1">
              <a:spcBef>
                <a:spcPts val="0"/>
              </a:spcBef>
            </a:pPr>
            <a:r>
              <a:rPr lang="en-US" sz="2200" dirty="0"/>
              <a:t>Two programs can use same virtual address for different data</a:t>
            </a:r>
          </a:p>
          <a:p>
            <a:pPr lvl="1">
              <a:spcBef>
                <a:spcPts val="0"/>
              </a:spcBef>
            </a:pPr>
            <a:r>
              <a:rPr lang="en-US" sz="2200" dirty="0"/>
              <a:t>Programs don’t need to be aware others are running</a:t>
            </a:r>
          </a:p>
          <a:p>
            <a:pPr lvl="1">
              <a:spcBef>
                <a:spcPts val="0"/>
              </a:spcBef>
            </a:pPr>
            <a:r>
              <a:rPr lang="en-US" sz="2200" dirty="0"/>
              <a:t>One program (or virus) can’t corrupt memory used by another 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096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Virtual Memory</a:t>
            </a:r>
          </a:p>
        </p:txBody>
      </p:sp>
    </p:spTree>
    <p:extLst>
      <p:ext uri="{BB962C8B-B14F-4D97-AF65-F5344CB8AC3E}">
        <p14:creationId xmlns:p14="http://schemas.microsoft.com/office/powerpoint/2010/main" val="2848492666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48966" name="Group 6"/>
          <p:cNvGraphicFramePr>
            <a:graphicFrameLocks noGrp="1"/>
          </p:cNvGraphicFramePr>
          <p:nvPr>
            <p:ph idx="4294967295"/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611355809"/>
              </p:ext>
            </p:extLst>
          </p:nvPr>
        </p:nvGraphicFramePr>
        <p:xfrm>
          <a:off x="1524000" y="1295400"/>
          <a:ext cx="6400800" cy="3429000"/>
        </p:xfrm>
        <a:graphic>
          <a:graphicData uri="http://schemas.openxmlformats.org/drawingml/2006/table">
            <a:tbl>
              <a:tblPr/>
              <a:tblGrid>
                <a:gridCol w="3200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2004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715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  <a:cs typeface="Arial" charset="0"/>
                        </a:rPr>
                        <a:t>Cache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  <a:cs typeface="Arial" charset="0"/>
                        </a:rPr>
                        <a:t>Virtual Memory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715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Block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Page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715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Block Size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Page Size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715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Block Offset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Page Offset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715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Miss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Page Fault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715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Tag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Virtual Page Number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1448962" name="Rectangle 2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448964" name="Rectangle 4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448965" name="Rectangle 5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0" y="8572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448989" name="Rectangle 29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957943" y="5029200"/>
            <a:ext cx="8077200" cy="838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sz="2800" b="1" dirty="0">
                <a:latin typeface="+mj-lt"/>
                <a:cs typeface="Arial" charset="0"/>
              </a:rPr>
              <a:t>Physical memory acts as cache for virtual memory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096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Cache/Virtual Memory Analogues</a:t>
            </a:r>
          </a:p>
        </p:txBody>
      </p:sp>
    </p:spTree>
    <p:extLst>
      <p:ext uri="{BB962C8B-B14F-4D97-AF65-F5344CB8AC3E}">
        <p14:creationId xmlns:p14="http://schemas.microsoft.com/office/powerpoint/2010/main" val="48753265"/>
      </p:ext>
    </p:extLst>
  </p:cSld>
  <p:clrMapOvr>
    <a:masterClrMapping/>
  </p:clrMapOvr>
  <p:transition/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6918" name="Rectangle 6"/>
          <p:cNvSpPr>
            <a:spLocks noGrp="1" noChangeArrowheads="1"/>
          </p:cNvSpPr>
          <p:nvPr>
            <p:ph sz="half" idx="4294967295"/>
            <p:custDataLst>
              <p:tags r:id="rId1"/>
            </p:custDataLst>
          </p:nvPr>
        </p:nvSpPr>
        <p:spPr>
          <a:xfrm>
            <a:off x="685800" y="1219200"/>
            <a:ext cx="8229600" cy="4525963"/>
          </a:xfrm>
          <a:noFill/>
          <a:ln/>
        </p:spPr>
        <p:txBody>
          <a:bodyPr/>
          <a:lstStyle/>
          <a:p>
            <a:r>
              <a:rPr lang="en-US" b="1" dirty="0"/>
              <a:t>Page size:</a:t>
            </a:r>
            <a:r>
              <a:rPr lang="en-US" dirty="0"/>
              <a:t> amount of memory transferred from hard disk to DRAM at once</a:t>
            </a:r>
          </a:p>
          <a:p>
            <a:r>
              <a:rPr lang="en-US" b="1" dirty="0"/>
              <a:t>Address translation:</a:t>
            </a:r>
            <a:r>
              <a:rPr lang="en-US" dirty="0"/>
              <a:t> determining physical address from virtual address</a:t>
            </a:r>
          </a:p>
          <a:p>
            <a:r>
              <a:rPr lang="en-US" b="1" dirty="0"/>
              <a:t>Page table:</a:t>
            </a:r>
            <a:r>
              <a:rPr lang="en-US" dirty="0"/>
              <a:t> lookup table used to translate virtual addresses to physical addresses</a:t>
            </a:r>
          </a:p>
        </p:txBody>
      </p:sp>
      <p:sp>
        <p:nvSpPr>
          <p:cNvPr id="1446914" name="Rectangle 2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446916" name="Rectangle 4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446917" name="Rectangle 5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0" y="8572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6096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Virtual Memory Definitions</a:t>
            </a:r>
          </a:p>
        </p:txBody>
      </p:sp>
    </p:spTree>
    <p:extLst>
      <p:ext uri="{BB962C8B-B14F-4D97-AF65-F5344CB8AC3E}">
        <p14:creationId xmlns:p14="http://schemas.microsoft.com/office/powerpoint/2010/main" val="1048361697"/>
      </p:ext>
    </p:extLst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01863" name="Picture 7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1200" y="1447800"/>
            <a:ext cx="2801937" cy="4419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01859" name="Rectangle 3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401860" name="Rectangle 4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0" y="8572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401861" name="Rectangle 5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533400" y="1066800"/>
            <a:ext cx="7924800" cy="495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3200" dirty="0">
                <a:latin typeface="+mj-lt"/>
                <a:cs typeface="Arial" charset="0"/>
              </a:rPr>
              <a:t>Make memory system appear as fast as processor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3200" dirty="0">
                <a:latin typeface="+mj-lt"/>
                <a:cs typeface="Arial" charset="0"/>
              </a:rPr>
              <a:t>Use hierarchy of memories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3200" dirty="0">
                <a:latin typeface="+mj-lt"/>
                <a:cs typeface="Arial" charset="0"/>
              </a:rPr>
              <a:t>Ideal memory:</a:t>
            </a:r>
          </a:p>
          <a:p>
            <a:pPr marL="742950" lvl="1" indent="-285750">
              <a:lnSpc>
                <a:spcPct val="90000"/>
              </a:lnSpc>
              <a:spcBef>
                <a:spcPct val="20000"/>
              </a:spcBef>
              <a:buFontTx/>
              <a:buChar char="–"/>
            </a:pPr>
            <a:r>
              <a:rPr lang="en-US" sz="2600" dirty="0">
                <a:latin typeface="+mj-lt"/>
                <a:cs typeface="Arial" charset="0"/>
              </a:rPr>
              <a:t>Fast</a:t>
            </a:r>
          </a:p>
          <a:p>
            <a:pPr marL="742950" lvl="1" indent="-285750">
              <a:lnSpc>
                <a:spcPct val="90000"/>
              </a:lnSpc>
              <a:spcBef>
                <a:spcPct val="20000"/>
              </a:spcBef>
              <a:buFontTx/>
              <a:buChar char="–"/>
            </a:pPr>
            <a:r>
              <a:rPr lang="en-US" sz="2600" dirty="0">
                <a:latin typeface="+mj-lt"/>
                <a:cs typeface="Arial" charset="0"/>
              </a:rPr>
              <a:t>Cheap (inexpensive)</a:t>
            </a:r>
          </a:p>
          <a:p>
            <a:pPr marL="742950" lvl="1" indent="-285750">
              <a:lnSpc>
                <a:spcPct val="90000"/>
              </a:lnSpc>
              <a:spcBef>
                <a:spcPct val="20000"/>
              </a:spcBef>
              <a:buFontTx/>
              <a:buChar char="–"/>
            </a:pPr>
            <a:r>
              <a:rPr lang="en-US" sz="2600" dirty="0">
                <a:latin typeface="+mj-lt"/>
                <a:cs typeface="Arial" charset="0"/>
              </a:rPr>
              <a:t>Large (capacity)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endParaRPr lang="en-US" sz="3200" dirty="0">
              <a:latin typeface="+mj-lt"/>
              <a:cs typeface="Arial" charset="0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3200" b="1" dirty="0">
                <a:solidFill>
                  <a:srgbClr val="0070C0"/>
                </a:solidFill>
                <a:latin typeface="+mj-lt"/>
                <a:cs typeface="Arial" charset="0"/>
              </a:rPr>
              <a:t> But can only choose two!</a:t>
            </a:r>
            <a:endParaRPr lang="en-US" sz="3200" dirty="0">
              <a:solidFill>
                <a:srgbClr val="0070C0"/>
              </a:solidFill>
              <a:latin typeface="+mj-lt"/>
              <a:cs typeface="Arial" charset="0"/>
            </a:endParaRPr>
          </a:p>
          <a:p>
            <a:pPr marL="742950" lvl="1" indent="-285750">
              <a:lnSpc>
                <a:spcPct val="90000"/>
              </a:lnSpc>
              <a:spcBef>
                <a:spcPct val="20000"/>
              </a:spcBef>
              <a:buFontTx/>
              <a:buChar char="–"/>
            </a:pPr>
            <a:endParaRPr lang="en-US" sz="3200" dirty="0">
              <a:latin typeface="+mj-lt"/>
              <a:cs typeface="Arial" charset="0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endParaRPr lang="en-US" sz="3200" dirty="0">
              <a:latin typeface="+mj-lt"/>
              <a:cs typeface="Arial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096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Memory System Challenge</a:t>
            </a:r>
          </a:p>
        </p:txBody>
      </p:sp>
    </p:spTree>
    <p:extLst>
      <p:ext uri="{BB962C8B-B14F-4D97-AF65-F5344CB8AC3E}">
        <p14:creationId xmlns:p14="http://schemas.microsoft.com/office/powerpoint/2010/main" val="2664344004"/>
      </p:ext>
    </p:extLst>
  </p:cSld>
  <p:clrMapOvr>
    <a:masterClrMapping/>
  </p:clrMapOvr>
  <p:transition/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47942" name="Picture 6" descr="Fig8_20"/>
          <p:cNvPicPr>
            <a:picLocks noGrp="1" noChangeAspect="1" noChangeArrowheads="1"/>
          </p:cNvPicPr>
          <p:nvPr>
            <p:ph idx="4294967295"/>
            <p:custDataLst>
              <p:tags r:id="rId1"/>
            </p:custDataLst>
          </p:nvPr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311"/>
          <a:stretch/>
        </p:blipFill>
        <p:spPr>
          <a:xfrm>
            <a:off x="762000" y="1219201"/>
            <a:ext cx="7772400" cy="318135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447938" name="Rectangle 2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447940" name="Rectangle 4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447941" name="Rectangle 5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0" y="8572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447943" name="Rectangle 7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762000" y="4783863"/>
            <a:ext cx="7772400" cy="838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sz="2400" b="1" dirty="0">
                <a:solidFill>
                  <a:srgbClr val="0070C0"/>
                </a:solidFill>
                <a:latin typeface="+mj-lt"/>
                <a:cs typeface="Arial" charset="0"/>
              </a:rPr>
              <a:t>Most accesses hit in physical memory</a:t>
            </a:r>
          </a:p>
          <a:p>
            <a:pPr marL="342900" indent="-342900">
              <a:spcBef>
                <a:spcPct val="20000"/>
              </a:spcBef>
            </a:pPr>
            <a:r>
              <a:rPr lang="en-US" sz="2400" b="1" dirty="0">
                <a:solidFill>
                  <a:srgbClr val="0070C0"/>
                </a:solidFill>
                <a:latin typeface="+mj-lt"/>
                <a:cs typeface="Arial" charset="0"/>
              </a:rPr>
              <a:t>But programs have the large capacity of virtual memory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096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Virtual &amp; Physical Addresses</a:t>
            </a:r>
          </a:p>
        </p:txBody>
      </p:sp>
    </p:spTree>
    <p:extLst>
      <p:ext uri="{BB962C8B-B14F-4D97-AF65-F5344CB8AC3E}">
        <p14:creationId xmlns:p14="http://schemas.microsoft.com/office/powerpoint/2010/main" val="1326094258"/>
      </p:ext>
    </p:extLst>
  </p:cSld>
  <p:clrMapOvr>
    <a:masterClrMapping/>
  </p:clrMapOvr>
  <p:transition/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49989" name="Picture 5" descr="Fig8_22"/>
          <p:cNvPicPr>
            <a:picLocks noGrp="1" noChangeAspect="1" noChangeArrowheads="1"/>
          </p:cNvPicPr>
          <p:nvPr>
            <p:ph idx="4294967295"/>
            <p:custDataLst>
              <p:tags r:id="rId1"/>
            </p:custDataLst>
          </p:nvPr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033"/>
          <a:stretch/>
        </p:blipFill>
        <p:spPr>
          <a:xfrm>
            <a:off x="1828800" y="1600200"/>
            <a:ext cx="5178425" cy="35528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449987" name="Rectangle 3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449988" name="Rectangle 4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0" y="8572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6096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Address Translation</a:t>
            </a:r>
          </a:p>
        </p:txBody>
      </p:sp>
    </p:spTree>
    <p:extLst>
      <p:ext uri="{BB962C8B-B14F-4D97-AF65-F5344CB8AC3E}">
        <p14:creationId xmlns:p14="http://schemas.microsoft.com/office/powerpoint/2010/main" val="2505510256"/>
      </p:ext>
    </p:extLst>
  </p:cSld>
  <p:clrMapOvr>
    <a:masterClrMapping/>
  </p:clrMapOvr>
  <p:transition/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1062" name="Rectangle 6"/>
          <p:cNvSpPr>
            <a:spLocks noGrp="1" noChangeArrowheads="1"/>
          </p:cNvSpPr>
          <p:nvPr>
            <p:ph idx="4294967295"/>
            <p:custDataLst>
              <p:tags r:id="rId1"/>
            </p:custDataLst>
          </p:nvPr>
        </p:nvSpPr>
        <p:spPr>
          <a:xfrm>
            <a:off x="685800" y="1066800"/>
            <a:ext cx="7772400" cy="4724400"/>
          </a:xfrm>
        </p:spPr>
        <p:txBody>
          <a:bodyPr>
            <a:noAutofit/>
          </a:bodyPr>
          <a:lstStyle/>
          <a:p>
            <a:r>
              <a:rPr lang="en-US" sz="3000" b="1" dirty="0">
                <a:solidFill>
                  <a:srgbClr val="0070C0"/>
                </a:solidFill>
              </a:rPr>
              <a:t>System:</a:t>
            </a:r>
          </a:p>
          <a:p>
            <a:pPr lvl="1"/>
            <a:r>
              <a:rPr lang="en-US" sz="2400" dirty="0"/>
              <a:t>Virtual memory size: 2 GB = 2</a:t>
            </a:r>
            <a:r>
              <a:rPr lang="en-US" sz="2400" b="1" baseline="30000" dirty="0">
                <a:solidFill>
                  <a:srgbClr val="0070C0"/>
                </a:solidFill>
              </a:rPr>
              <a:t>31</a:t>
            </a:r>
            <a:r>
              <a:rPr lang="en-US" sz="2400" dirty="0"/>
              <a:t> bytes</a:t>
            </a:r>
          </a:p>
          <a:p>
            <a:pPr lvl="1"/>
            <a:r>
              <a:rPr lang="en-US" sz="2400" dirty="0"/>
              <a:t>Physical memory size: 128 MB = 2</a:t>
            </a:r>
            <a:r>
              <a:rPr lang="en-US" sz="2400" b="1" baseline="30000" dirty="0">
                <a:solidFill>
                  <a:srgbClr val="0070C0"/>
                </a:solidFill>
              </a:rPr>
              <a:t>27</a:t>
            </a:r>
            <a:r>
              <a:rPr lang="en-US" sz="2400" dirty="0"/>
              <a:t> bytes</a:t>
            </a:r>
          </a:p>
          <a:p>
            <a:pPr lvl="1"/>
            <a:r>
              <a:rPr lang="en-US" sz="2400" dirty="0"/>
              <a:t>Page size: 4 KB = 2</a:t>
            </a:r>
            <a:r>
              <a:rPr lang="en-US" sz="2400" b="1" baseline="30000" dirty="0">
                <a:solidFill>
                  <a:srgbClr val="0070C0"/>
                </a:solidFill>
              </a:rPr>
              <a:t>12</a:t>
            </a:r>
            <a:r>
              <a:rPr lang="en-US" sz="2400" dirty="0">
                <a:solidFill>
                  <a:schemeClr val="accent1"/>
                </a:solidFill>
              </a:rPr>
              <a:t> </a:t>
            </a:r>
            <a:r>
              <a:rPr lang="en-US" sz="2400" dirty="0"/>
              <a:t>bytes</a:t>
            </a:r>
          </a:p>
        </p:txBody>
      </p:sp>
      <p:sp>
        <p:nvSpPr>
          <p:cNvPr id="1581060" name="Rectangle 4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581061" name="Rectangle 5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0" y="8572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6096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Virtual Memory Example</a:t>
            </a:r>
          </a:p>
        </p:txBody>
      </p:sp>
    </p:spTree>
    <p:extLst>
      <p:ext uri="{BB962C8B-B14F-4D97-AF65-F5344CB8AC3E}">
        <p14:creationId xmlns:p14="http://schemas.microsoft.com/office/powerpoint/2010/main" val="1000115320"/>
      </p:ext>
    </p:extLst>
  </p:cSld>
  <p:clrMapOvr>
    <a:masterClrMapping/>
  </p:clrMapOvr>
  <p:transition/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1062" name="Rectangle 6"/>
          <p:cNvSpPr>
            <a:spLocks noGrp="1" noChangeArrowheads="1"/>
          </p:cNvSpPr>
          <p:nvPr>
            <p:ph idx="4294967295"/>
            <p:custDataLst>
              <p:tags r:id="rId1"/>
            </p:custDataLst>
          </p:nvPr>
        </p:nvSpPr>
        <p:spPr>
          <a:xfrm>
            <a:off x="685800" y="1066800"/>
            <a:ext cx="7772400" cy="4724400"/>
          </a:xfrm>
        </p:spPr>
        <p:txBody>
          <a:bodyPr>
            <a:noAutofit/>
          </a:bodyPr>
          <a:lstStyle/>
          <a:p>
            <a:r>
              <a:rPr lang="en-US" sz="3000" b="1" dirty="0">
                <a:solidFill>
                  <a:srgbClr val="0070C0"/>
                </a:solidFill>
              </a:rPr>
              <a:t>System:</a:t>
            </a:r>
          </a:p>
          <a:p>
            <a:pPr lvl="1"/>
            <a:r>
              <a:rPr lang="en-US" sz="2400" dirty="0"/>
              <a:t>Virtual memory size: 2 GB = 2</a:t>
            </a:r>
            <a:r>
              <a:rPr lang="en-US" sz="2400" b="1" baseline="30000" dirty="0">
                <a:solidFill>
                  <a:srgbClr val="0070C0"/>
                </a:solidFill>
              </a:rPr>
              <a:t>31</a:t>
            </a:r>
            <a:r>
              <a:rPr lang="en-US" sz="2400" dirty="0"/>
              <a:t> bytes</a:t>
            </a:r>
          </a:p>
          <a:p>
            <a:pPr lvl="1"/>
            <a:r>
              <a:rPr lang="en-US" sz="2400" dirty="0"/>
              <a:t>Physical memory size: 128 MB = 2</a:t>
            </a:r>
            <a:r>
              <a:rPr lang="en-US" sz="2400" b="1" baseline="30000" dirty="0">
                <a:solidFill>
                  <a:srgbClr val="0070C0"/>
                </a:solidFill>
              </a:rPr>
              <a:t>27</a:t>
            </a:r>
            <a:r>
              <a:rPr lang="en-US" sz="2400" dirty="0"/>
              <a:t> bytes</a:t>
            </a:r>
          </a:p>
          <a:p>
            <a:pPr lvl="1"/>
            <a:r>
              <a:rPr lang="en-US" sz="2400" dirty="0"/>
              <a:t>Page size: 4 KB = 2</a:t>
            </a:r>
            <a:r>
              <a:rPr lang="en-US" sz="2400" b="1" baseline="30000" dirty="0">
                <a:solidFill>
                  <a:srgbClr val="0070C0"/>
                </a:solidFill>
              </a:rPr>
              <a:t>12</a:t>
            </a:r>
            <a:r>
              <a:rPr lang="en-US" sz="2400" dirty="0">
                <a:solidFill>
                  <a:schemeClr val="accent1"/>
                </a:solidFill>
              </a:rPr>
              <a:t> </a:t>
            </a:r>
            <a:r>
              <a:rPr lang="en-US" sz="2400" dirty="0"/>
              <a:t>bytes</a:t>
            </a:r>
          </a:p>
          <a:p>
            <a:r>
              <a:rPr lang="en-US" sz="3000" b="1" dirty="0">
                <a:solidFill>
                  <a:srgbClr val="0070C0"/>
                </a:solidFill>
              </a:rPr>
              <a:t>Organization:</a:t>
            </a:r>
          </a:p>
          <a:p>
            <a:pPr lvl="1"/>
            <a:r>
              <a:rPr lang="en-US" sz="2400" dirty="0"/>
              <a:t>Virtual address: </a:t>
            </a:r>
            <a:r>
              <a:rPr lang="en-US" sz="2400" b="1" dirty="0">
                <a:solidFill>
                  <a:srgbClr val="0070C0"/>
                </a:solidFill>
              </a:rPr>
              <a:t>31</a:t>
            </a:r>
            <a:r>
              <a:rPr lang="en-US" sz="2400" dirty="0">
                <a:solidFill>
                  <a:schemeClr val="accent1"/>
                </a:solidFill>
              </a:rPr>
              <a:t> </a:t>
            </a:r>
            <a:r>
              <a:rPr lang="en-US" sz="2400" dirty="0"/>
              <a:t>bits</a:t>
            </a:r>
          </a:p>
          <a:p>
            <a:pPr lvl="1"/>
            <a:r>
              <a:rPr lang="en-US" sz="2400" dirty="0"/>
              <a:t>Physical address: </a:t>
            </a:r>
            <a:r>
              <a:rPr lang="en-US" sz="2400" b="1" dirty="0">
                <a:solidFill>
                  <a:srgbClr val="0070C0"/>
                </a:solidFill>
              </a:rPr>
              <a:t>27</a:t>
            </a:r>
            <a:r>
              <a:rPr lang="en-US" sz="2400" dirty="0"/>
              <a:t> bits</a:t>
            </a:r>
          </a:p>
          <a:p>
            <a:pPr lvl="1"/>
            <a:r>
              <a:rPr lang="en-US" sz="2400" dirty="0"/>
              <a:t>Page offset:</a:t>
            </a:r>
            <a:r>
              <a:rPr lang="en-US" sz="2400" dirty="0">
                <a:solidFill>
                  <a:srgbClr val="0070C0"/>
                </a:solidFill>
              </a:rPr>
              <a:t> </a:t>
            </a:r>
            <a:r>
              <a:rPr lang="en-US" sz="2400" b="1" dirty="0">
                <a:solidFill>
                  <a:srgbClr val="0070C0"/>
                </a:solidFill>
              </a:rPr>
              <a:t>12</a:t>
            </a:r>
            <a:r>
              <a:rPr lang="en-US" sz="2400" dirty="0">
                <a:solidFill>
                  <a:srgbClr val="0070C0"/>
                </a:solidFill>
              </a:rPr>
              <a:t> </a:t>
            </a:r>
            <a:r>
              <a:rPr lang="en-US" sz="2400" dirty="0"/>
              <a:t>bits</a:t>
            </a:r>
          </a:p>
          <a:p>
            <a:pPr lvl="1"/>
            <a:r>
              <a:rPr lang="en-US" sz="2400" dirty="0"/>
              <a:t># Virtual pages = 2</a:t>
            </a:r>
            <a:r>
              <a:rPr lang="en-US" sz="2400" baseline="30000" dirty="0"/>
              <a:t>31</a:t>
            </a:r>
            <a:r>
              <a:rPr lang="en-US" sz="2400" dirty="0"/>
              <a:t>/2</a:t>
            </a:r>
            <a:r>
              <a:rPr lang="en-US" sz="2400" baseline="30000" dirty="0"/>
              <a:t>12</a:t>
            </a:r>
            <a:r>
              <a:rPr lang="en-US" sz="2400" dirty="0"/>
              <a:t> = </a:t>
            </a:r>
            <a:r>
              <a:rPr lang="en-US" sz="2400" b="1" dirty="0"/>
              <a:t>2</a:t>
            </a:r>
            <a:r>
              <a:rPr lang="en-US" sz="2400" b="1" baseline="30000" dirty="0"/>
              <a:t>19</a:t>
            </a:r>
            <a:r>
              <a:rPr lang="en-US" sz="2400" dirty="0"/>
              <a:t>  (VPN = </a:t>
            </a:r>
            <a:r>
              <a:rPr lang="en-US" sz="2400" b="1" dirty="0">
                <a:solidFill>
                  <a:srgbClr val="0070C0"/>
                </a:solidFill>
              </a:rPr>
              <a:t>19</a:t>
            </a:r>
            <a:r>
              <a:rPr lang="en-US" sz="2400" dirty="0"/>
              <a:t> bits)</a:t>
            </a:r>
          </a:p>
          <a:p>
            <a:pPr lvl="1"/>
            <a:r>
              <a:rPr lang="en-US" sz="2400" dirty="0"/>
              <a:t># Physical pages = 2</a:t>
            </a:r>
            <a:r>
              <a:rPr lang="en-US" sz="2400" baseline="30000" dirty="0"/>
              <a:t>27</a:t>
            </a:r>
            <a:r>
              <a:rPr lang="en-US" sz="2400" dirty="0"/>
              <a:t>/2</a:t>
            </a:r>
            <a:r>
              <a:rPr lang="en-US" sz="2400" baseline="30000" dirty="0"/>
              <a:t>12</a:t>
            </a:r>
            <a:r>
              <a:rPr lang="en-US" sz="2400" dirty="0"/>
              <a:t> = </a:t>
            </a:r>
            <a:r>
              <a:rPr lang="en-US" sz="2400" b="1" dirty="0"/>
              <a:t>2</a:t>
            </a:r>
            <a:r>
              <a:rPr lang="en-US" sz="2400" b="1" baseline="30000" dirty="0"/>
              <a:t>15</a:t>
            </a:r>
            <a:r>
              <a:rPr lang="en-US" sz="2400" dirty="0"/>
              <a:t> (PPN = </a:t>
            </a:r>
            <a:r>
              <a:rPr lang="en-US" sz="2400" b="1" dirty="0">
                <a:solidFill>
                  <a:srgbClr val="0070C0"/>
                </a:solidFill>
              </a:rPr>
              <a:t>15</a:t>
            </a:r>
            <a:r>
              <a:rPr lang="en-US" sz="2400" dirty="0"/>
              <a:t> bits)</a:t>
            </a:r>
          </a:p>
        </p:txBody>
      </p:sp>
      <p:sp>
        <p:nvSpPr>
          <p:cNvPr id="1581060" name="Rectangle 4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581061" name="Rectangle 5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0" y="8572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6096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Virtual Memory Example</a:t>
            </a:r>
          </a:p>
        </p:txBody>
      </p:sp>
    </p:spTree>
    <p:extLst>
      <p:ext uri="{BB962C8B-B14F-4D97-AF65-F5344CB8AC3E}">
        <p14:creationId xmlns:p14="http://schemas.microsoft.com/office/powerpoint/2010/main" val="1461587932"/>
      </p:ext>
    </p:extLst>
  </p:cSld>
  <p:clrMapOvr>
    <a:masterClrMapping/>
  </p:clrMapOvr>
  <p:transition/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52038" name="Picture 6" descr="Fig8_21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779"/>
          <a:stretch/>
        </p:blipFill>
        <p:spPr bwMode="auto">
          <a:xfrm>
            <a:off x="1443038" y="1143001"/>
            <a:ext cx="6938962" cy="4362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52039" name="Rectangle 7"/>
          <p:cNvSpPr>
            <a:spLocks noGrp="1" noChangeArrowheads="1"/>
          </p:cNvSpPr>
          <p:nvPr>
            <p:ph idx="4294967295"/>
            <p:custDataLst>
              <p:tags r:id="rId2"/>
            </p:custDataLst>
          </p:nvPr>
        </p:nvSpPr>
        <p:spPr>
          <a:xfrm>
            <a:off x="822960" y="1416640"/>
            <a:ext cx="4267200" cy="1219200"/>
          </a:xfrm>
          <a:noFill/>
          <a:ln/>
        </p:spPr>
        <p:txBody>
          <a:bodyPr/>
          <a:lstStyle/>
          <a:p>
            <a:r>
              <a:rPr lang="en-US" sz="2400" b="1" dirty="0">
                <a:solidFill>
                  <a:srgbClr val="0070C0"/>
                </a:solidFill>
              </a:rPr>
              <a:t>19-bit virtual page numbers</a:t>
            </a:r>
          </a:p>
          <a:p>
            <a:r>
              <a:rPr lang="en-US" sz="2400" b="1" dirty="0">
                <a:solidFill>
                  <a:srgbClr val="0070C0"/>
                </a:solidFill>
              </a:rPr>
              <a:t>15-bit physical page numbers</a:t>
            </a:r>
          </a:p>
        </p:txBody>
      </p:sp>
      <p:sp>
        <p:nvSpPr>
          <p:cNvPr id="1452034" name="Rectangle 2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452036" name="Rectangle 4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452037" name="Rectangle 5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0" y="8572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6096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Virtual Memory Example</a:t>
            </a:r>
          </a:p>
        </p:txBody>
      </p:sp>
    </p:spTree>
    <p:extLst>
      <p:ext uri="{BB962C8B-B14F-4D97-AF65-F5344CB8AC3E}">
        <p14:creationId xmlns:p14="http://schemas.microsoft.com/office/powerpoint/2010/main" val="2634081211"/>
      </p:ext>
    </p:extLst>
  </p:cSld>
  <p:clrMapOvr>
    <a:masterClrMapping/>
  </p:clrMapOvr>
  <p:transition/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6" descr="Fig8_21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779"/>
          <a:stretch/>
        </p:blipFill>
        <p:spPr bwMode="auto">
          <a:xfrm>
            <a:off x="1443038" y="1143001"/>
            <a:ext cx="6938962" cy="4362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53058" name="Rectangle 2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453060" name="Rectangle 4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453061" name="Rectangle 5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0" y="8572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6096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Virtual Memory Example</a:t>
            </a:r>
          </a:p>
        </p:txBody>
      </p:sp>
      <p:sp>
        <p:nvSpPr>
          <p:cNvPr id="9" name="Rectangle 7"/>
          <p:cNvSpPr txBox="1">
            <a:spLocks noChangeArrowheads="1"/>
          </p:cNvSpPr>
          <p:nvPr>
            <p:custDataLst>
              <p:tags r:id="rId5"/>
            </p:custDataLst>
          </p:nvPr>
        </p:nvSpPr>
        <p:spPr>
          <a:xfrm>
            <a:off x="457200" y="1175657"/>
            <a:ext cx="4267200" cy="2819400"/>
          </a:xfrm>
          <a:prstGeom prst="rect">
            <a:avLst/>
          </a:prstGeom>
          <a:noFill/>
          <a:ln/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Tx/>
              <a:buNone/>
            </a:pPr>
            <a:r>
              <a:rPr lang="en-US" sz="1800" dirty="0"/>
              <a:t>	</a:t>
            </a:r>
            <a:r>
              <a:rPr lang="en-US" sz="2400" dirty="0"/>
              <a:t>What is the physical address of virtual address</a:t>
            </a:r>
            <a:r>
              <a:rPr lang="en-US" sz="2400" b="1" dirty="0"/>
              <a:t> </a:t>
            </a:r>
            <a:r>
              <a:rPr lang="en-US" sz="2400" b="1" dirty="0">
                <a:solidFill>
                  <a:srgbClr val="0070C0"/>
                </a:solidFill>
              </a:rPr>
              <a:t>0x247C</a:t>
            </a:r>
            <a:r>
              <a:rPr lang="en-US" sz="2400" b="1" dirty="0"/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382425944"/>
      </p:ext>
    </p:extLst>
  </p:cSld>
  <p:clrMapOvr>
    <a:masterClrMapping/>
  </p:clrMapOvr>
  <p:transition/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6" descr="Fig8_21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779"/>
          <a:stretch/>
        </p:blipFill>
        <p:spPr bwMode="auto">
          <a:xfrm>
            <a:off x="1443038" y="1143001"/>
            <a:ext cx="6938962" cy="4362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54082" name="Rectangle 2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454084" name="Rectangle 4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454085" name="Rectangle 5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0" y="8572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6096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Virtual Memory Example</a:t>
            </a:r>
          </a:p>
        </p:txBody>
      </p:sp>
      <p:sp>
        <p:nvSpPr>
          <p:cNvPr id="1454087" name="Rectangle 7"/>
          <p:cNvSpPr>
            <a:spLocks noGrp="1" noChangeArrowheads="1"/>
          </p:cNvSpPr>
          <p:nvPr>
            <p:ph idx="4294967295"/>
            <p:custDataLst>
              <p:tags r:id="rId5"/>
            </p:custDataLst>
          </p:nvPr>
        </p:nvSpPr>
        <p:spPr>
          <a:xfrm>
            <a:off x="457200" y="1175657"/>
            <a:ext cx="4267200" cy="2819400"/>
          </a:xfrm>
          <a:noFill/>
          <a:ln/>
        </p:spPr>
        <p:txBody>
          <a:bodyPr/>
          <a:lstStyle/>
          <a:p>
            <a:pPr>
              <a:buFontTx/>
              <a:buNone/>
            </a:pPr>
            <a:r>
              <a:rPr lang="en-US" sz="1800" dirty="0"/>
              <a:t>	</a:t>
            </a:r>
            <a:r>
              <a:rPr lang="en-US" sz="2400" dirty="0"/>
              <a:t>What is the physical address of virtual address</a:t>
            </a:r>
            <a:r>
              <a:rPr lang="en-US" sz="2400" b="1" dirty="0"/>
              <a:t> </a:t>
            </a:r>
            <a:r>
              <a:rPr lang="en-US" sz="2400" b="1" dirty="0">
                <a:solidFill>
                  <a:srgbClr val="0070C0"/>
                </a:solidFill>
              </a:rPr>
              <a:t>0x247C</a:t>
            </a:r>
            <a:r>
              <a:rPr lang="en-US" sz="2400" b="1" dirty="0"/>
              <a:t>?</a:t>
            </a:r>
          </a:p>
          <a:p>
            <a:pPr lvl="1"/>
            <a:r>
              <a:rPr lang="en-US" sz="1600" dirty="0"/>
              <a:t>VPN =</a:t>
            </a:r>
            <a:r>
              <a:rPr lang="en-US" sz="1600" b="1" dirty="0"/>
              <a:t> 0x2</a:t>
            </a:r>
          </a:p>
          <a:p>
            <a:pPr lvl="1"/>
            <a:r>
              <a:rPr lang="en-US" sz="1600" dirty="0"/>
              <a:t>VPN 0x2 maps to PPN</a:t>
            </a:r>
            <a:r>
              <a:rPr lang="en-US" sz="1600" dirty="0">
                <a:solidFill>
                  <a:schemeClr val="accent2"/>
                </a:solidFill>
              </a:rPr>
              <a:t> </a:t>
            </a:r>
            <a:r>
              <a:rPr lang="en-US" sz="1600" b="1" dirty="0">
                <a:solidFill>
                  <a:srgbClr val="C00000"/>
                </a:solidFill>
              </a:rPr>
              <a:t>0x7FFF</a:t>
            </a:r>
          </a:p>
          <a:p>
            <a:pPr lvl="1"/>
            <a:r>
              <a:rPr lang="en-US" sz="1600" dirty="0"/>
              <a:t>12-bit page offset: </a:t>
            </a:r>
            <a:r>
              <a:rPr lang="en-US" sz="1600" b="1" dirty="0"/>
              <a:t>0x47C</a:t>
            </a:r>
            <a:endParaRPr lang="en-US" sz="1600" dirty="0"/>
          </a:p>
          <a:p>
            <a:pPr lvl="1"/>
            <a:r>
              <a:rPr lang="en-US" sz="1600" dirty="0"/>
              <a:t>Physical address = </a:t>
            </a:r>
            <a:r>
              <a:rPr lang="en-US" sz="1600" b="1" dirty="0">
                <a:solidFill>
                  <a:srgbClr val="C00000"/>
                </a:solidFill>
              </a:rPr>
              <a:t>0x7FFF</a:t>
            </a:r>
            <a:r>
              <a:rPr lang="en-US" sz="1600" b="1" dirty="0"/>
              <a:t>47C</a:t>
            </a:r>
          </a:p>
        </p:txBody>
      </p:sp>
    </p:spTree>
    <p:extLst>
      <p:ext uri="{BB962C8B-B14F-4D97-AF65-F5344CB8AC3E}">
        <p14:creationId xmlns:p14="http://schemas.microsoft.com/office/powerpoint/2010/main" val="850954894"/>
      </p:ext>
    </p:extLst>
  </p:cSld>
  <p:clrMapOvr>
    <a:masterClrMapping/>
  </p:clrMapOvr>
  <p:transition/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5109" name="Rectangle 5"/>
          <p:cNvSpPr>
            <a:spLocks noGrp="1" noChangeArrowheads="1"/>
          </p:cNvSpPr>
          <p:nvPr>
            <p:ph idx="4294967295"/>
            <p:custDataLst>
              <p:tags r:id="rId1"/>
            </p:custDataLst>
          </p:nvPr>
        </p:nvSpPr>
        <p:spPr>
          <a:xfrm>
            <a:off x="685800" y="1219200"/>
            <a:ext cx="8229600" cy="4525963"/>
          </a:xfrm>
        </p:spPr>
        <p:txBody>
          <a:bodyPr/>
          <a:lstStyle/>
          <a:p>
            <a:r>
              <a:rPr lang="en-US" b="1" dirty="0"/>
              <a:t>Page table</a:t>
            </a:r>
          </a:p>
          <a:p>
            <a:pPr lvl="1"/>
            <a:r>
              <a:rPr lang="en-US" dirty="0"/>
              <a:t>Entry for each virtual page</a:t>
            </a:r>
          </a:p>
          <a:p>
            <a:pPr lvl="1"/>
            <a:r>
              <a:rPr lang="en-US" dirty="0"/>
              <a:t>Entry fields:</a:t>
            </a:r>
          </a:p>
          <a:p>
            <a:pPr lvl="2"/>
            <a:r>
              <a:rPr lang="en-US" b="1" dirty="0">
                <a:solidFill>
                  <a:srgbClr val="0070C0"/>
                </a:solidFill>
              </a:rPr>
              <a:t>Valid bit:</a:t>
            </a:r>
            <a:r>
              <a:rPr lang="en-US" dirty="0"/>
              <a:t> 1 if page in physical memory</a:t>
            </a:r>
          </a:p>
          <a:p>
            <a:pPr lvl="2"/>
            <a:r>
              <a:rPr lang="en-US" b="1" dirty="0">
                <a:solidFill>
                  <a:srgbClr val="0070C0"/>
                </a:solidFill>
              </a:rPr>
              <a:t>Physical page number</a:t>
            </a:r>
            <a:r>
              <a:rPr lang="en-US" b="1" dirty="0">
                <a:solidFill>
                  <a:schemeClr val="accent1"/>
                </a:solidFill>
              </a:rPr>
              <a:t>:</a:t>
            </a:r>
            <a:r>
              <a:rPr lang="en-US" dirty="0"/>
              <a:t> where the page is located</a:t>
            </a:r>
          </a:p>
        </p:txBody>
      </p:sp>
      <p:sp>
        <p:nvSpPr>
          <p:cNvPr id="1455107" name="Rectangle 3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455108" name="Rectangle 4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0" y="8572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6096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How to perform translation?</a:t>
            </a:r>
          </a:p>
        </p:txBody>
      </p:sp>
    </p:spTree>
    <p:extLst>
      <p:ext uri="{BB962C8B-B14F-4D97-AF65-F5344CB8AC3E}">
        <p14:creationId xmlns:p14="http://schemas.microsoft.com/office/powerpoint/2010/main" val="427002745"/>
      </p:ext>
    </p:extLst>
  </p:cSld>
  <p:clrMapOvr>
    <a:masterClrMapping/>
  </p:clrMapOvr>
  <p:transition/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56134" name="Object 6"/>
          <p:cNvGraphicFramePr>
            <a:graphicFrameLocks noGrp="1" noChangeAspect="1"/>
          </p:cNvGraphicFramePr>
          <p:nvPr>
            <p:ph idx="4294967295"/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1075375301"/>
              </p:ext>
            </p:extLst>
          </p:nvPr>
        </p:nvGraphicFramePr>
        <p:xfrm>
          <a:off x="2667000" y="1143000"/>
          <a:ext cx="3802063" cy="4572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9105" name="VISIO" r:id="rId9" imgW="2678760" imgH="3220560" progId="Visio.Drawing.6">
                  <p:embed/>
                </p:oleObj>
              </mc:Choice>
              <mc:Fallback>
                <p:oleObj name="VISIO" r:id="rId9" imgW="2678760" imgH="3220560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67000" y="1143000"/>
                        <a:ext cx="3802063" cy="4572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56130" name="Rectangle 2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456132" name="Rectangle 4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456133" name="Rectangle 5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0" y="8572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456135" name="Rectangle 7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1108166" y="2895600"/>
            <a:ext cx="2549434" cy="838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sz="2400" b="1" dirty="0">
                <a:solidFill>
                  <a:srgbClr val="0070C0"/>
                </a:solidFill>
                <a:latin typeface="+mj-lt"/>
                <a:cs typeface="Arial" charset="0"/>
              </a:rPr>
              <a:t>	VPN is index into page table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096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Page Table Example</a:t>
            </a:r>
          </a:p>
        </p:txBody>
      </p:sp>
    </p:spTree>
    <p:extLst>
      <p:ext uri="{BB962C8B-B14F-4D97-AF65-F5344CB8AC3E}">
        <p14:creationId xmlns:p14="http://schemas.microsoft.com/office/powerpoint/2010/main" val="2612216803"/>
      </p:ext>
    </p:extLst>
  </p:cSld>
  <p:clrMapOvr>
    <a:masterClrMapping/>
  </p:clrMapOvr>
  <p:transition/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59208" name="Object 8"/>
          <p:cNvGraphicFramePr>
            <a:graphicFrameLocks noGrp="1" noChangeAspect="1"/>
          </p:cNvGraphicFramePr>
          <p:nvPr>
            <p:ph idx="4294967295"/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3293015026"/>
              </p:ext>
            </p:extLst>
          </p:nvPr>
        </p:nvGraphicFramePr>
        <p:xfrm>
          <a:off x="3810000" y="914400"/>
          <a:ext cx="4308475" cy="5181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1629" name="VISIO" r:id="rId8" imgW="2678760" imgH="3220560" progId="Visio.Drawing.6">
                  <p:embed/>
                </p:oleObj>
              </mc:Choice>
              <mc:Fallback>
                <p:oleObj name="VISIO" r:id="rId8" imgW="2678760" imgH="3220560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10000" y="914400"/>
                        <a:ext cx="4308475" cy="5181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59203" name="Rectangle 3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459204" name="Rectangle 4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0" y="8572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6096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Page Table Example 1</a:t>
            </a:r>
          </a:p>
        </p:txBody>
      </p:sp>
      <p:sp>
        <p:nvSpPr>
          <p:cNvPr id="7" name="Rectangle 5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533400" y="1676400"/>
            <a:ext cx="4191000" cy="3886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sz="2400" dirty="0">
                <a:latin typeface="+mj-lt"/>
                <a:cs typeface="Arial" charset="0"/>
              </a:rPr>
              <a:t>	</a:t>
            </a:r>
            <a:r>
              <a:rPr lang="en-US" sz="2900" dirty="0">
                <a:latin typeface="+mj-lt"/>
                <a:cs typeface="Arial" charset="0"/>
              </a:rPr>
              <a:t>What is the physical address of virtual address </a:t>
            </a:r>
            <a:r>
              <a:rPr lang="en-US" sz="2900" b="1" dirty="0">
                <a:solidFill>
                  <a:srgbClr val="0070C0"/>
                </a:solidFill>
                <a:latin typeface="+mj-lt"/>
                <a:cs typeface="Arial" charset="0"/>
              </a:rPr>
              <a:t>0x5F20</a:t>
            </a:r>
            <a:r>
              <a:rPr lang="en-US" sz="2900" dirty="0">
                <a:latin typeface="+mj-lt"/>
                <a:cs typeface="Arial" charset="0"/>
              </a:rPr>
              <a:t>?</a:t>
            </a:r>
            <a:r>
              <a:rPr lang="en-US" sz="2900" dirty="0">
                <a:solidFill>
                  <a:schemeClr val="accent2"/>
                </a:solidFill>
                <a:latin typeface="+mj-lt"/>
                <a:cs typeface="Arial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674970662"/>
      </p:ext>
    </p:extLst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9874" name="Rectangle 2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359876" name="Rectangle 4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359877" name="Rectangle 5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0" y="8572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6096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Memory Hierarchy</a:t>
            </a:r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8587022"/>
              </p:ext>
            </p:extLst>
          </p:nvPr>
        </p:nvGraphicFramePr>
        <p:xfrm>
          <a:off x="152400" y="1524000"/>
          <a:ext cx="8679346" cy="3200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7604" name="VISIO" r:id="rId7" imgW="4752720" imgH="1752120" progId="Visio.Drawing.6">
                  <p:embed/>
                </p:oleObj>
              </mc:Choice>
              <mc:Fallback>
                <p:oleObj name="VISIO" r:id="rId7" imgW="4752720" imgH="1752120" progId="Visio.Drawing.6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52400" y="1524000"/>
                        <a:ext cx="8679346" cy="3200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269224231"/>
      </p:ext>
    </p:extLst>
  </p:cSld>
  <p:clrMapOvr>
    <a:masterClrMapping/>
  </p:clrMapOvr>
  <p:transition/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59208" name="Object 8"/>
          <p:cNvGraphicFramePr>
            <a:graphicFrameLocks noGrp="1" noChangeAspect="1"/>
          </p:cNvGraphicFramePr>
          <p:nvPr>
            <p:ph idx="4294967295"/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2866457049"/>
              </p:ext>
            </p:extLst>
          </p:nvPr>
        </p:nvGraphicFramePr>
        <p:xfrm>
          <a:off x="3994445" y="990600"/>
          <a:ext cx="4082755" cy="4910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1153" name="VISIO" r:id="rId8" imgW="2678760" imgH="3220560" progId="Visio.Drawing.6">
                  <p:embed/>
                </p:oleObj>
              </mc:Choice>
              <mc:Fallback>
                <p:oleObj name="VISIO" r:id="rId8" imgW="2678760" imgH="3220560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94445" y="990600"/>
                        <a:ext cx="4082755" cy="49101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59203" name="Rectangle 3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459204" name="Rectangle 4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0" y="8572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459205" name="Rectangle 5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533400" y="1676400"/>
            <a:ext cx="4191000" cy="3886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sz="2400" dirty="0">
                <a:latin typeface="+mj-lt"/>
                <a:cs typeface="Arial" charset="0"/>
              </a:rPr>
              <a:t>	</a:t>
            </a:r>
            <a:r>
              <a:rPr lang="en-US" sz="2900" dirty="0">
                <a:latin typeface="+mj-lt"/>
                <a:cs typeface="Arial" charset="0"/>
              </a:rPr>
              <a:t>What is the physical address of virtual address </a:t>
            </a:r>
            <a:r>
              <a:rPr lang="en-US" sz="2900" b="1" dirty="0">
                <a:solidFill>
                  <a:srgbClr val="0070C0"/>
                </a:solidFill>
                <a:latin typeface="+mj-lt"/>
                <a:cs typeface="Arial" charset="0"/>
              </a:rPr>
              <a:t>0x5F20</a:t>
            </a:r>
            <a:r>
              <a:rPr lang="en-US" sz="2900" dirty="0">
                <a:latin typeface="+mj-lt"/>
                <a:cs typeface="Arial" charset="0"/>
              </a:rPr>
              <a:t>?</a:t>
            </a:r>
            <a:r>
              <a:rPr lang="en-US" sz="2900" dirty="0">
                <a:solidFill>
                  <a:schemeClr val="accent2"/>
                </a:solidFill>
                <a:latin typeface="+mj-lt"/>
                <a:cs typeface="Arial" charset="0"/>
              </a:rPr>
              <a:t> </a:t>
            </a:r>
          </a:p>
          <a:p>
            <a:pPr marL="742950" lvl="1" indent="-285750">
              <a:spcBef>
                <a:spcPct val="20000"/>
              </a:spcBef>
              <a:buFontTx/>
              <a:buChar char="–"/>
            </a:pPr>
            <a:r>
              <a:rPr lang="en-US" sz="2400" dirty="0">
                <a:latin typeface="+mj-lt"/>
                <a:cs typeface="Arial" charset="0"/>
              </a:rPr>
              <a:t>VPN = </a:t>
            </a:r>
            <a:r>
              <a:rPr lang="en-US" sz="2400" b="1" dirty="0">
                <a:solidFill>
                  <a:srgbClr val="0070C0"/>
                </a:solidFill>
                <a:latin typeface="+mj-lt"/>
                <a:cs typeface="Arial" charset="0"/>
              </a:rPr>
              <a:t>5</a:t>
            </a:r>
          </a:p>
          <a:p>
            <a:pPr marL="742950" lvl="1" indent="-285750">
              <a:spcBef>
                <a:spcPct val="20000"/>
              </a:spcBef>
              <a:buFontTx/>
              <a:buChar char="–"/>
            </a:pPr>
            <a:r>
              <a:rPr lang="en-US" sz="2400" dirty="0">
                <a:latin typeface="+mj-lt"/>
                <a:cs typeface="Arial" charset="0"/>
              </a:rPr>
              <a:t>Entry 5 in page table VPN 5 =&gt; physical page </a:t>
            </a:r>
            <a:r>
              <a:rPr lang="en-US" sz="2400" b="1" dirty="0">
                <a:solidFill>
                  <a:srgbClr val="C00000"/>
                </a:solidFill>
                <a:latin typeface="+mj-lt"/>
                <a:cs typeface="Arial" charset="0"/>
              </a:rPr>
              <a:t>1</a:t>
            </a:r>
          </a:p>
          <a:p>
            <a:pPr marL="742950" lvl="1" indent="-285750">
              <a:spcBef>
                <a:spcPct val="20000"/>
              </a:spcBef>
              <a:buFontTx/>
              <a:buChar char="–"/>
            </a:pPr>
            <a:r>
              <a:rPr lang="en-US" sz="2400" dirty="0">
                <a:latin typeface="+mj-lt"/>
                <a:cs typeface="Arial" charset="0"/>
              </a:rPr>
              <a:t>Physical address: </a:t>
            </a:r>
            <a:r>
              <a:rPr lang="en-US" sz="2400" b="1" dirty="0">
                <a:solidFill>
                  <a:srgbClr val="0070C0"/>
                </a:solidFill>
                <a:latin typeface="+mj-lt"/>
                <a:cs typeface="Arial" charset="0"/>
              </a:rPr>
              <a:t>0x</a:t>
            </a:r>
            <a:r>
              <a:rPr lang="en-US" sz="2400" b="1" dirty="0">
                <a:solidFill>
                  <a:srgbClr val="C00000"/>
                </a:solidFill>
                <a:latin typeface="+mj-lt"/>
                <a:cs typeface="Arial" charset="0"/>
              </a:rPr>
              <a:t>1</a:t>
            </a:r>
            <a:r>
              <a:rPr lang="en-US" sz="2400" b="1" dirty="0">
                <a:solidFill>
                  <a:srgbClr val="0070C0"/>
                </a:solidFill>
                <a:latin typeface="+mj-lt"/>
                <a:cs typeface="Arial" charset="0"/>
              </a:rPr>
              <a:t>F20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096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Page Table Example 1</a:t>
            </a:r>
          </a:p>
        </p:txBody>
      </p:sp>
    </p:spTree>
    <p:extLst>
      <p:ext uri="{BB962C8B-B14F-4D97-AF65-F5344CB8AC3E}">
        <p14:creationId xmlns:p14="http://schemas.microsoft.com/office/powerpoint/2010/main" val="3829128478"/>
      </p:ext>
    </p:extLst>
  </p:cSld>
  <p:clrMapOvr>
    <a:masterClrMapping/>
  </p:clrMapOvr>
  <p:transition/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61254" name="Object 6"/>
          <p:cNvGraphicFramePr>
            <a:graphicFrameLocks noGrp="1" noChangeAspect="1"/>
          </p:cNvGraphicFramePr>
          <p:nvPr>
            <p:ph idx="4294967295"/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1458757806"/>
              </p:ext>
            </p:extLst>
          </p:nvPr>
        </p:nvGraphicFramePr>
        <p:xfrm>
          <a:off x="4341642" y="1066800"/>
          <a:ext cx="4345158" cy="4800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2654" name="VISIO" r:id="rId8" imgW="2647440" imgH="2926440" progId="Visio.Drawing.11">
                  <p:embed/>
                </p:oleObj>
              </mc:Choice>
              <mc:Fallback>
                <p:oleObj name="VISIO" r:id="rId8" imgW="2647440" imgH="2926440" progId="Visio.Drawing.1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41642" y="1066800"/>
                        <a:ext cx="4345158" cy="4800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61251" name="Rectangle 3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461252" name="Rectangle 4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0" y="8572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6096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Page Table Example 2</a:t>
            </a:r>
          </a:p>
        </p:txBody>
      </p:sp>
      <p:sp>
        <p:nvSpPr>
          <p:cNvPr id="7" name="Rectangle 5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609600" y="1600200"/>
            <a:ext cx="44958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sz="2400" dirty="0">
                <a:latin typeface="+mj-lt"/>
                <a:cs typeface="Arial" charset="0"/>
              </a:rPr>
              <a:t>	</a:t>
            </a:r>
            <a:r>
              <a:rPr lang="en-US" sz="2900" dirty="0">
                <a:latin typeface="+mj-lt"/>
                <a:cs typeface="Arial" charset="0"/>
              </a:rPr>
              <a:t>What is the physical address of virtual address </a:t>
            </a:r>
            <a:r>
              <a:rPr lang="en-US" sz="2900" b="1" dirty="0">
                <a:solidFill>
                  <a:srgbClr val="0070C0"/>
                </a:solidFill>
                <a:latin typeface="+mj-lt"/>
                <a:cs typeface="Arial" charset="0"/>
              </a:rPr>
              <a:t>0x73E0</a:t>
            </a:r>
            <a:r>
              <a:rPr lang="en-US" sz="2900" dirty="0">
                <a:latin typeface="+mj-lt"/>
                <a:cs typeface="Arial" charset="0"/>
              </a:rPr>
              <a:t>?</a:t>
            </a:r>
            <a:r>
              <a:rPr lang="en-US" sz="2900" dirty="0">
                <a:solidFill>
                  <a:schemeClr val="accent2"/>
                </a:solidFill>
                <a:latin typeface="+mj-lt"/>
                <a:cs typeface="Arial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071020513"/>
      </p:ext>
    </p:extLst>
  </p:cSld>
  <p:clrMapOvr>
    <a:masterClrMapping/>
  </p:clrMapOvr>
  <p:transition/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1251" name="Rectangle 3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461252" name="Rectangle 4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0" y="8572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461253" name="Rectangle 5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609600" y="1600200"/>
            <a:ext cx="44958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sz="2400" dirty="0">
                <a:latin typeface="+mj-lt"/>
                <a:cs typeface="Arial" charset="0"/>
              </a:rPr>
              <a:t>	</a:t>
            </a:r>
            <a:r>
              <a:rPr lang="en-US" sz="2900" dirty="0">
                <a:latin typeface="+mj-lt"/>
                <a:cs typeface="Arial" charset="0"/>
              </a:rPr>
              <a:t>What is the physical address of virtual address </a:t>
            </a:r>
            <a:r>
              <a:rPr lang="en-US" sz="2900" b="1" dirty="0">
                <a:solidFill>
                  <a:srgbClr val="0070C0"/>
                </a:solidFill>
                <a:latin typeface="+mj-lt"/>
                <a:cs typeface="Arial" charset="0"/>
              </a:rPr>
              <a:t>0x73E0</a:t>
            </a:r>
            <a:r>
              <a:rPr lang="en-US" sz="2900" dirty="0">
                <a:latin typeface="+mj-lt"/>
                <a:cs typeface="Arial" charset="0"/>
              </a:rPr>
              <a:t>?</a:t>
            </a:r>
            <a:r>
              <a:rPr lang="en-US" sz="2900" dirty="0">
                <a:solidFill>
                  <a:schemeClr val="accent2"/>
                </a:solidFill>
                <a:latin typeface="+mj-lt"/>
                <a:cs typeface="Arial" charset="0"/>
              </a:rPr>
              <a:t> </a:t>
            </a:r>
          </a:p>
          <a:p>
            <a:pPr marL="742950" lvl="1" indent="-285750">
              <a:spcBef>
                <a:spcPct val="20000"/>
              </a:spcBef>
              <a:buFontTx/>
              <a:buChar char="–"/>
            </a:pPr>
            <a:r>
              <a:rPr lang="en-US" sz="2400" dirty="0">
                <a:latin typeface="+mj-lt"/>
                <a:cs typeface="Arial" charset="0"/>
              </a:rPr>
              <a:t>VPN = </a:t>
            </a:r>
            <a:r>
              <a:rPr lang="en-US" sz="2400" b="1" dirty="0">
                <a:solidFill>
                  <a:srgbClr val="0070C0"/>
                </a:solidFill>
                <a:latin typeface="+mj-lt"/>
                <a:cs typeface="Arial" charset="0"/>
              </a:rPr>
              <a:t>7</a:t>
            </a:r>
          </a:p>
          <a:p>
            <a:pPr marL="742950" lvl="1" indent="-285750">
              <a:spcBef>
                <a:spcPct val="20000"/>
              </a:spcBef>
              <a:buFontTx/>
              <a:buChar char="–"/>
            </a:pPr>
            <a:r>
              <a:rPr lang="en-US" sz="2400" dirty="0">
                <a:latin typeface="+mj-lt"/>
                <a:cs typeface="Arial" charset="0"/>
              </a:rPr>
              <a:t>Entry 7 is invalid</a:t>
            </a:r>
          </a:p>
          <a:p>
            <a:pPr marL="742950" lvl="1" indent="-285750">
              <a:spcBef>
                <a:spcPct val="20000"/>
              </a:spcBef>
              <a:buFontTx/>
              <a:buChar char="–"/>
            </a:pPr>
            <a:r>
              <a:rPr lang="en-US" sz="2400" dirty="0">
                <a:latin typeface="+mj-lt"/>
                <a:cs typeface="Arial" charset="0"/>
              </a:rPr>
              <a:t>Virtual page must be </a:t>
            </a:r>
            <a:r>
              <a:rPr lang="en-US" sz="2400" b="1" i="1" dirty="0">
                <a:latin typeface="+mj-lt"/>
                <a:cs typeface="Arial" charset="0"/>
              </a:rPr>
              <a:t>paged </a:t>
            </a:r>
            <a:r>
              <a:rPr lang="en-US" sz="2400" dirty="0">
                <a:latin typeface="+mj-lt"/>
                <a:cs typeface="Arial" charset="0"/>
              </a:rPr>
              <a:t>into physical memory from disk</a:t>
            </a:r>
            <a:endParaRPr lang="en-US" sz="2400" b="1" dirty="0">
              <a:latin typeface="+mj-lt"/>
              <a:cs typeface="Arial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096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Page Table Example 2</a:t>
            </a:r>
          </a:p>
        </p:txBody>
      </p:sp>
      <p:graphicFrame>
        <p:nvGraphicFramePr>
          <p:cNvPr id="2" name="Object 1"/>
          <p:cNvGraphicFramePr>
            <a:graphicFrameLocks noGrp="1" noChangeAspect="1"/>
          </p:cNvGraphicFramePr>
          <p:nvPr>
            <p:custDataLst>
              <p:tags r:id="rId5"/>
            </p:custDataLst>
            <p:extLst>
              <p:ext uri="{D42A27DB-BD31-4B8C-83A1-F6EECF244321}">
                <p14:modId xmlns:p14="http://schemas.microsoft.com/office/powerpoint/2010/main" val="1458757806"/>
              </p:ext>
            </p:extLst>
          </p:nvPr>
        </p:nvGraphicFramePr>
        <p:xfrm>
          <a:off x="4341813" y="1066800"/>
          <a:ext cx="4344987" cy="4800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3202" name="VISIO" r:id="rId8" imgW="2650236" imgH="2921508" progId="Visio.Drawing.11">
                  <p:embed/>
                </p:oleObj>
              </mc:Choice>
              <mc:Fallback>
                <p:oleObj name="VISIO" r:id="rId8" imgW="2650236" imgH="2921508" progId="Visio.Drawing.11">
                  <p:embed/>
                  <p:pic>
                    <p:nvPicPr>
                      <p:cNvPr id="0" name="Object 6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41813" y="1066800"/>
                        <a:ext cx="4344987" cy="4800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914632926"/>
      </p:ext>
    </p:extLst>
  </p:cSld>
  <p:clrMapOvr>
    <a:masterClrMapping/>
  </p:clrMapOvr>
  <p:transition/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2278" name="Rectangle 6"/>
          <p:cNvSpPr>
            <a:spLocks noGrp="1" noChangeArrowheads="1"/>
          </p:cNvSpPr>
          <p:nvPr>
            <p:ph idx="4294967295"/>
            <p:custDataLst>
              <p:tags r:id="rId1"/>
            </p:custDataLst>
          </p:nvPr>
        </p:nvSpPr>
        <p:spPr>
          <a:xfrm>
            <a:off x="685800" y="1295400"/>
            <a:ext cx="8229600" cy="4525963"/>
          </a:xfrm>
        </p:spPr>
        <p:txBody>
          <a:bodyPr/>
          <a:lstStyle/>
          <a:p>
            <a:r>
              <a:rPr lang="en-US" b="1" dirty="0"/>
              <a:t>Page table is large</a:t>
            </a:r>
          </a:p>
          <a:p>
            <a:pPr lvl="1"/>
            <a:r>
              <a:rPr lang="en-US" dirty="0"/>
              <a:t>usually located in physical memory</a:t>
            </a:r>
          </a:p>
          <a:p>
            <a:r>
              <a:rPr lang="en-US" dirty="0"/>
              <a:t>Load/store requires 2 main memory accesses:</a:t>
            </a:r>
          </a:p>
          <a:p>
            <a:pPr lvl="1"/>
            <a:r>
              <a:rPr lang="en-US" dirty="0"/>
              <a:t>one for translation (page table read)</a:t>
            </a:r>
          </a:p>
          <a:p>
            <a:pPr lvl="1"/>
            <a:r>
              <a:rPr lang="en-US" dirty="0"/>
              <a:t>one to access data (after translation)</a:t>
            </a:r>
          </a:p>
          <a:p>
            <a:r>
              <a:rPr lang="en-US" dirty="0"/>
              <a:t>Cuts memory performance in half</a:t>
            </a:r>
          </a:p>
          <a:p>
            <a:pPr lvl="1"/>
            <a:r>
              <a:rPr lang="en-US" b="1" i="1" dirty="0">
                <a:solidFill>
                  <a:srgbClr val="0070C0"/>
                </a:solidFill>
              </a:rPr>
              <a:t>Unless we get clever</a:t>
            </a:r>
            <a:r>
              <a:rPr lang="en-US" b="1" dirty="0">
                <a:solidFill>
                  <a:srgbClr val="0070C0"/>
                </a:solidFill>
              </a:rPr>
              <a:t>…</a:t>
            </a:r>
          </a:p>
        </p:txBody>
      </p:sp>
      <p:sp>
        <p:nvSpPr>
          <p:cNvPr id="1462274" name="Rectangle 2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462276" name="Rectangle 4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462277" name="Rectangle 5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0" y="8572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6096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Page Table Challenges</a:t>
            </a:r>
          </a:p>
        </p:txBody>
      </p:sp>
    </p:spTree>
    <p:extLst>
      <p:ext uri="{BB962C8B-B14F-4D97-AF65-F5344CB8AC3E}">
        <p14:creationId xmlns:p14="http://schemas.microsoft.com/office/powerpoint/2010/main" val="4239066600"/>
      </p:ext>
    </p:extLst>
  </p:cSld>
  <p:clrMapOvr>
    <a:masterClrMapping/>
  </p:clrMapOvr>
  <p:transition/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3302" name="Rectangle 6"/>
          <p:cNvSpPr>
            <a:spLocks noGrp="1" noChangeArrowheads="1"/>
          </p:cNvSpPr>
          <p:nvPr>
            <p:ph idx="4294967295"/>
            <p:custDataLst>
              <p:tags r:id="rId1"/>
            </p:custDataLst>
          </p:nvPr>
        </p:nvSpPr>
        <p:spPr>
          <a:xfrm>
            <a:off x="685800" y="1295400"/>
            <a:ext cx="8229600" cy="4525963"/>
          </a:xfrm>
        </p:spPr>
        <p:txBody>
          <a:bodyPr/>
          <a:lstStyle/>
          <a:p>
            <a:r>
              <a:rPr lang="en-US" dirty="0"/>
              <a:t>Small cache of most recent translations</a:t>
            </a:r>
          </a:p>
          <a:p>
            <a:r>
              <a:rPr lang="en-US" dirty="0"/>
              <a:t>Reduces # of memory accesses for </a:t>
            </a:r>
            <a:r>
              <a:rPr lang="en-US" i="1" dirty="0"/>
              <a:t>most</a:t>
            </a:r>
            <a:r>
              <a:rPr lang="en-US" dirty="0"/>
              <a:t> loads/stores from 2 to 1</a:t>
            </a:r>
          </a:p>
          <a:p>
            <a:endParaRPr lang="en-US" dirty="0"/>
          </a:p>
        </p:txBody>
      </p:sp>
      <p:sp>
        <p:nvSpPr>
          <p:cNvPr id="1463298" name="Rectangle 2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463300" name="Rectangle 4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463301" name="Rectangle 5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0" y="8572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6096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Translation </a:t>
            </a:r>
            <a:r>
              <a:rPr lang="en-US" sz="4400" dirty="0" err="1">
                <a:solidFill>
                  <a:schemeClr val="bg1"/>
                </a:solidFill>
                <a:latin typeface="+mj-lt"/>
              </a:rPr>
              <a:t>Lookaside</a:t>
            </a:r>
            <a:r>
              <a:rPr lang="en-US" sz="4400" dirty="0">
                <a:solidFill>
                  <a:schemeClr val="bg1"/>
                </a:solidFill>
                <a:latin typeface="+mj-lt"/>
              </a:rPr>
              <a:t> Buffer (TLB)</a:t>
            </a:r>
          </a:p>
        </p:txBody>
      </p:sp>
    </p:spTree>
    <p:extLst>
      <p:ext uri="{BB962C8B-B14F-4D97-AF65-F5344CB8AC3E}">
        <p14:creationId xmlns:p14="http://schemas.microsoft.com/office/powerpoint/2010/main" val="1288965904"/>
      </p:ext>
    </p:extLst>
  </p:cSld>
  <p:clrMapOvr>
    <a:masterClrMapping/>
  </p:clrMapOvr>
  <p:transition/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4326" name="Rectangle 6"/>
          <p:cNvSpPr>
            <a:spLocks noGrp="1" noChangeArrowheads="1"/>
          </p:cNvSpPr>
          <p:nvPr>
            <p:ph idx="4294967295"/>
            <p:custDataLst>
              <p:tags r:id="rId1"/>
            </p:custDataLst>
          </p:nvPr>
        </p:nvSpPr>
        <p:spPr>
          <a:xfrm>
            <a:off x="685800" y="1295400"/>
            <a:ext cx="8229600" cy="4525963"/>
          </a:xfrm>
        </p:spPr>
        <p:txBody>
          <a:bodyPr>
            <a:normAutofit fontScale="92500" lnSpcReduction="10000"/>
          </a:bodyPr>
          <a:lstStyle/>
          <a:p>
            <a:r>
              <a:rPr lang="en-US" dirty="0"/>
              <a:t>Page table accesses: high temporal locality</a:t>
            </a:r>
          </a:p>
          <a:p>
            <a:pPr lvl="1"/>
            <a:r>
              <a:rPr lang="en-US" dirty="0"/>
              <a:t>Large page size, so consecutive loads/stores likely to access same page</a:t>
            </a:r>
          </a:p>
          <a:p>
            <a:r>
              <a:rPr lang="en-US" dirty="0"/>
              <a:t>TLB</a:t>
            </a:r>
          </a:p>
          <a:p>
            <a:pPr lvl="1"/>
            <a:r>
              <a:rPr lang="en-US" dirty="0"/>
              <a:t>Small: accessed in &lt; 1 cycle</a:t>
            </a:r>
          </a:p>
          <a:p>
            <a:pPr lvl="1"/>
            <a:r>
              <a:rPr lang="en-US" dirty="0"/>
              <a:t>Typically 16 - 512 entries</a:t>
            </a:r>
          </a:p>
          <a:p>
            <a:pPr lvl="1"/>
            <a:r>
              <a:rPr lang="en-US" dirty="0"/>
              <a:t>Fully associative</a:t>
            </a:r>
          </a:p>
          <a:p>
            <a:pPr lvl="1"/>
            <a:r>
              <a:rPr lang="en-US" dirty="0"/>
              <a:t>&gt; 99 % hit rates typical</a:t>
            </a:r>
          </a:p>
          <a:p>
            <a:pPr lvl="1"/>
            <a:r>
              <a:rPr lang="en-US" dirty="0"/>
              <a:t>Reduces # of memory accesses for most loads/stores from 2 to 1</a:t>
            </a:r>
          </a:p>
        </p:txBody>
      </p:sp>
      <p:sp>
        <p:nvSpPr>
          <p:cNvPr id="1464322" name="Rectangle 2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464324" name="Rectangle 4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464325" name="Rectangle 5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0" y="8572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6096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TLB</a:t>
            </a:r>
          </a:p>
        </p:txBody>
      </p:sp>
    </p:spTree>
    <p:extLst>
      <p:ext uri="{BB962C8B-B14F-4D97-AF65-F5344CB8AC3E}">
        <p14:creationId xmlns:p14="http://schemas.microsoft.com/office/powerpoint/2010/main" val="1198544626"/>
      </p:ext>
    </p:extLst>
  </p:cSld>
  <p:clrMapOvr>
    <a:masterClrMapping/>
  </p:clrMapOvr>
  <p:transition/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65350" name="Object 6"/>
          <p:cNvGraphicFramePr>
            <a:graphicFrameLocks noGrp="1" noChangeAspect="1"/>
          </p:cNvGraphicFramePr>
          <p:nvPr>
            <p:ph idx="4294967295"/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2171049589"/>
              </p:ext>
            </p:extLst>
          </p:nvPr>
        </p:nvGraphicFramePr>
        <p:xfrm>
          <a:off x="685800" y="1295400"/>
          <a:ext cx="7315200" cy="4410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4225" name="VISIO" r:id="rId8" imgW="4011120" imgH="2529720" progId="Visio.Drawing.6">
                  <p:embed/>
                </p:oleObj>
              </mc:Choice>
              <mc:Fallback>
                <p:oleObj name="VISIO" r:id="rId8" imgW="4011120" imgH="2529720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5800" y="1295400"/>
                        <a:ext cx="7315200" cy="4410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65346" name="Rectangle 2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465348" name="Rectangle 4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465349" name="Rectangle 5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0" y="8572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6096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Example 2-Entry TLB</a:t>
            </a:r>
          </a:p>
        </p:txBody>
      </p:sp>
    </p:spTree>
    <p:extLst>
      <p:ext uri="{BB962C8B-B14F-4D97-AF65-F5344CB8AC3E}">
        <p14:creationId xmlns:p14="http://schemas.microsoft.com/office/powerpoint/2010/main" val="4200302014"/>
      </p:ext>
    </p:extLst>
  </p:cSld>
  <p:clrMapOvr>
    <a:masterClrMapping/>
  </p:clrMapOvr>
  <p:transition/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6374" name="Rectangle 6"/>
          <p:cNvSpPr>
            <a:spLocks noGrp="1" noChangeArrowheads="1"/>
          </p:cNvSpPr>
          <p:nvPr>
            <p:ph idx="4294967295"/>
            <p:custDataLst>
              <p:tags r:id="rId1"/>
            </p:custDataLst>
          </p:nvPr>
        </p:nvSpPr>
        <p:spPr>
          <a:xfrm>
            <a:off x="685800" y="1295400"/>
            <a:ext cx="8229600" cy="4525963"/>
          </a:xfrm>
          <a:noFill/>
          <a:ln/>
        </p:spPr>
        <p:txBody>
          <a:bodyPr/>
          <a:lstStyle/>
          <a:p>
            <a:r>
              <a:rPr lang="en-US" dirty="0"/>
              <a:t>Multiple processes (programs) run at once</a:t>
            </a:r>
          </a:p>
          <a:p>
            <a:r>
              <a:rPr lang="en-US" dirty="0"/>
              <a:t>Each process has its own page table</a:t>
            </a:r>
          </a:p>
          <a:p>
            <a:r>
              <a:rPr lang="en-US" dirty="0"/>
              <a:t>Each process can use entire virtual address space</a:t>
            </a:r>
          </a:p>
          <a:p>
            <a:r>
              <a:rPr lang="en-US" dirty="0"/>
              <a:t>A process can only access physical pages mapped in its own page table</a:t>
            </a:r>
          </a:p>
        </p:txBody>
      </p:sp>
      <p:sp>
        <p:nvSpPr>
          <p:cNvPr id="1466370" name="Rectangle 2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466372" name="Rectangle 4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466373" name="Rectangle 5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0" y="8572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6096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Memory Protection</a:t>
            </a:r>
          </a:p>
        </p:txBody>
      </p:sp>
    </p:spTree>
    <p:extLst>
      <p:ext uri="{BB962C8B-B14F-4D97-AF65-F5344CB8AC3E}">
        <p14:creationId xmlns:p14="http://schemas.microsoft.com/office/powerpoint/2010/main" val="2292369508"/>
      </p:ext>
    </p:extLst>
  </p:cSld>
  <p:clrMapOvr>
    <a:masterClrMapping/>
  </p:clrMapOvr>
  <p:transition/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7398" name="Rectangle 6"/>
          <p:cNvSpPr>
            <a:spLocks noGrp="1" noChangeArrowheads="1"/>
          </p:cNvSpPr>
          <p:nvPr>
            <p:ph idx="4294967295"/>
            <p:custDataLst>
              <p:tags r:id="rId1"/>
            </p:custDataLst>
          </p:nvPr>
        </p:nvSpPr>
        <p:spPr>
          <a:xfrm>
            <a:off x="762000" y="1219200"/>
            <a:ext cx="8229600" cy="4525963"/>
          </a:xfrm>
          <a:noFill/>
          <a:ln/>
        </p:spPr>
        <p:txBody>
          <a:bodyPr/>
          <a:lstStyle/>
          <a:p>
            <a:r>
              <a:rPr lang="en-US" dirty="0"/>
              <a:t>Virtual memory increases </a:t>
            </a:r>
            <a:r>
              <a:rPr lang="en-US" b="1" dirty="0">
                <a:solidFill>
                  <a:srgbClr val="0070C0"/>
                </a:solidFill>
              </a:rPr>
              <a:t>capacity</a:t>
            </a:r>
          </a:p>
          <a:p>
            <a:r>
              <a:rPr lang="en-US" dirty="0"/>
              <a:t>A subset of virtual pages in physical memory</a:t>
            </a:r>
          </a:p>
          <a:p>
            <a:r>
              <a:rPr lang="en-US" b="1" dirty="0">
                <a:solidFill>
                  <a:srgbClr val="0070C0"/>
                </a:solidFill>
              </a:rPr>
              <a:t>Page table</a:t>
            </a:r>
            <a:r>
              <a:rPr lang="en-US" dirty="0">
                <a:solidFill>
                  <a:srgbClr val="0070C0"/>
                </a:solidFill>
              </a:rPr>
              <a:t> </a:t>
            </a:r>
            <a:r>
              <a:rPr lang="en-US" dirty="0"/>
              <a:t>maps virtual pages to physical pages – address translation</a:t>
            </a:r>
          </a:p>
          <a:p>
            <a:r>
              <a:rPr lang="en-US" dirty="0"/>
              <a:t>A </a:t>
            </a:r>
            <a:r>
              <a:rPr lang="en-US" b="1" dirty="0">
                <a:solidFill>
                  <a:srgbClr val="0070C0"/>
                </a:solidFill>
              </a:rPr>
              <a:t>TLB</a:t>
            </a:r>
            <a:r>
              <a:rPr lang="en-US" dirty="0">
                <a:solidFill>
                  <a:srgbClr val="0070C0"/>
                </a:solidFill>
              </a:rPr>
              <a:t> </a:t>
            </a:r>
            <a:r>
              <a:rPr lang="en-US" dirty="0"/>
              <a:t>speeds up address translation</a:t>
            </a:r>
          </a:p>
          <a:p>
            <a:r>
              <a:rPr lang="en-US" dirty="0"/>
              <a:t>Different page tables for different programs provides </a:t>
            </a:r>
            <a:r>
              <a:rPr lang="en-US" b="1" dirty="0">
                <a:solidFill>
                  <a:srgbClr val="0070C0"/>
                </a:solidFill>
              </a:rPr>
              <a:t>memory protection</a:t>
            </a:r>
          </a:p>
        </p:txBody>
      </p:sp>
      <p:sp>
        <p:nvSpPr>
          <p:cNvPr id="1467394" name="Rectangle 2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467396" name="Rectangle 4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467397" name="Rectangle 5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0" y="8572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6096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Virtual Memory Summary</a:t>
            </a:r>
          </a:p>
        </p:txBody>
      </p:sp>
    </p:spTree>
    <p:extLst>
      <p:ext uri="{BB962C8B-B14F-4D97-AF65-F5344CB8AC3E}">
        <p14:creationId xmlns:p14="http://schemas.microsoft.com/office/powerpoint/2010/main" val="1187418188"/>
      </p:ext>
    </p:extLst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2887" name="Rectangle 7"/>
          <p:cNvSpPr>
            <a:spLocks noGrp="1" noChangeArrowheads="1"/>
          </p:cNvSpPr>
          <p:nvPr>
            <p:ph idx="4294967295"/>
            <p:custDataLst>
              <p:tags r:id="rId1"/>
            </p:custDataLst>
          </p:nvPr>
        </p:nvSpPr>
        <p:spPr>
          <a:xfrm>
            <a:off x="609600" y="990600"/>
            <a:ext cx="8229600" cy="4525963"/>
          </a:xfrm>
        </p:spPr>
        <p:txBody>
          <a:bodyPr>
            <a:no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en-US" dirty="0"/>
              <a:t>Exploit locality to make memory accesses fast</a:t>
            </a:r>
          </a:p>
          <a:p>
            <a:pPr>
              <a:spcBef>
                <a:spcPts val="0"/>
              </a:spcBef>
            </a:pPr>
            <a:r>
              <a:rPr lang="en-US" b="1" dirty="0">
                <a:solidFill>
                  <a:srgbClr val="0070C0"/>
                </a:solidFill>
              </a:rPr>
              <a:t>Temporal Locality:</a:t>
            </a:r>
            <a:r>
              <a:rPr lang="en-US" dirty="0">
                <a:solidFill>
                  <a:srgbClr val="0070C0"/>
                </a:solidFill>
              </a:rPr>
              <a:t> </a:t>
            </a:r>
          </a:p>
          <a:p>
            <a:pPr lvl="1">
              <a:spcBef>
                <a:spcPts val="0"/>
              </a:spcBef>
            </a:pPr>
            <a:r>
              <a:rPr lang="en-US" sz="2600" dirty="0"/>
              <a:t>Locality in time</a:t>
            </a:r>
          </a:p>
          <a:p>
            <a:pPr lvl="1">
              <a:spcBef>
                <a:spcPts val="0"/>
              </a:spcBef>
            </a:pPr>
            <a:r>
              <a:rPr lang="en-US" sz="2600" dirty="0"/>
              <a:t>If data used recently, likely to use it again soon</a:t>
            </a:r>
          </a:p>
          <a:p>
            <a:pPr lvl="1">
              <a:spcBef>
                <a:spcPts val="0"/>
              </a:spcBef>
            </a:pPr>
            <a:r>
              <a:rPr lang="en-US" sz="2600" b="1" dirty="0"/>
              <a:t>How to exploit:</a:t>
            </a:r>
            <a:r>
              <a:rPr lang="en-US" sz="2600" dirty="0"/>
              <a:t> keep recently accessed data in higher levels of memory hierarchy</a:t>
            </a:r>
          </a:p>
          <a:p>
            <a:pPr>
              <a:spcBef>
                <a:spcPts val="0"/>
              </a:spcBef>
            </a:pPr>
            <a:r>
              <a:rPr lang="en-US" b="1" dirty="0">
                <a:solidFill>
                  <a:srgbClr val="0070C0"/>
                </a:solidFill>
              </a:rPr>
              <a:t>Spatial Locality:</a:t>
            </a:r>
            <a:r>
              <a:rPr lang="en-US" dirty="0">
                <a:solidFill>
                  <a:srgbClr val="0070C0"/>
                </a:solidFill>
              </a:rPr>
              <a:t> </a:t>
            </a:r>
          </a:p>
          <a:p>
            <a:pPr lvl="1">
              <a:spcBef>
                <a:spcPts val="0"/>
              </a:spcBef>
            </a:pPr>
            <a:r>
              <a:rPr lang="en-US" sz="2600" dirty="0"/>
              <a:t>Locality in space</a:t>
            </a:r>
          </a:p>
          <a:p>
            <a:pPr lvl="1">
              <a:spcBef>
                <a:spcPts val="0"/>
              </a:spcBef>
            </a:pPr>
            <a:r>
              <a:rPr lang="en-US" sz="2600" dirty="0"/>
              <a:t>If data used recently, likely to use nearby data soon</a:t>
            </a:r>
          </a:p>
          <a:p>
            <a:pPr lvl="1">
              <a:spcBef>
                <a:spcPts val="0"/>
              </a:spcBef>
            </a:pPr>
            <a:r>
              <a:rPr lang="en-US" sz="2600" b="1" dirty="0"/>
              <a:t>How to exploit:</a:t>
            </a:r>
            <a:r>
              <a:rPr lang="en-US" sz="2600" dirty="0"/>
              <a:t> when access data, bring nearby data into higher levels of memory hierarchy too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096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Locality</a:t>
            </a:r>
          </a:p>
        </p:txBody>
      </p:sp>
    </p:spTree>
    <p:extLst>
      <p:ext uri="{BB962C8B-B14F-4D97-AF65-F5344CB8AC3E}">
        <p14:creationId xmlns:p14="http://schemas.microsoft.com/office/powerpoint/2010/main" val="2510661224"/>
      </p:ext>
    </p:extLst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0898" name="Rectangle 2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360900" name="Rectangle 4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360901" name="Rectangle 5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0" y="8572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360903" name="Rectangle 7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685800" y="1143000"/>
            <a:ext cx="7924800" cy="495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2600" b="1" dirty="0">
                <a:latin typeface="Times New Roman" pitchFamily="18" charset="0"/>
                <a:cs typeface="Arial" charset="0"/>
              </a:rPr>
              <a:t>Hit:</a:t>
            </a:r>
            <a:r>
              <a:rPr lang="en-US" sz="2600" dirty="0">
                <a:latin typeface="Times New Roman" pitchFamily="18" charset="0"/>
                <a:cs typeface="Arial" charset="0"/>
              </a:rPr>
              <a:t> data found in that level of memory hierarchy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2600" b="1" dirty="0">
                <a:latin typeface="Times New Roman" pitchFamily="18" charset="0"/>
                <a:cs typeface="Arial" charset="0"/>
              </a:rPr>
              <a:t>Miss:</a:t>
            </a:r>
            <a:r>
              <a:rPr lang="en-US" sz="2600" dirty="0">
                <a:latin typeface="Times New Roman" pitchFamily="18" charset="0"/>
                <a:cs typeface="Arial" charset="0"/>
              </a:rPr>
              <a:t> data not found (must go to next level)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endParaRPr lang="en-US" sz="400" dirty="0">
              <a:latin typeface="Times New Roman" pitchFamily="18" charset="0"/>
              <a:cs typeface="Arial" charset="0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2600" dirty="0">
                <a:latin typeface="Times New Roman" pitchFamily="18" charset="0"/>
                <a:cs typeface="Arial" charset="0"/>
              </a:rPr>
              <a:t>	</a:t>
            </a:r>
            <a:r>
              <a:rPr lang="en-US" sz="2600" b="1" dirty="0">
                <a:solidFill>
                  <a:srgbClr val="0070C0"/>
                </a:solidFill>
                <a:latin typeface="Times New Roman" pitchFamily="18" charset="0"/>
                <a:cs typeface="Arial" charset="0"/>
              </a:rPr>
              <a:t>Hit Rate</a:t>
            </a:r>
            <a:r>
              <a:rPr lang="en-US" sz="2600" dirty="0">
                <a:solidFill>
                  <a:srgbClr val="0070C0"/>
                </a:solidFill>
                <a:latin typeface="Times New Roman" pitchFamily="18" charset="0"/>
                <a:cs typeface="Arial" charset="0"/>
              </a:rPr>
              <a:t> </a:t>
            </a:r>
            <a:r>
              <a:rPr lang="en-US" sz="2600" dirty="0">
                <a:solidFill>
                  <a:schemeClr val="accent1"/>
                </a:solidFill>
                <a:latin typeface="Times New Roman" pitchFamily="18" charset="0"/>
                <a:cs typeface="Arial" charset="0"/>
              </a:rPr>
              <a:t>	</a:t>
            </a:r>
            <a:r>
              <a:rPr lang="en-US" sz="2600" dirty="0">
                <a:latin typeface="Times New Roman" pitchFamily="18" charset="0"/>
                <a:cs typeface="Arial" charset="0"/>
              </a:rPr>
              <a:t>	= # hits / # memory accesses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2600" dirty="0">
                <a:latin typeface="Times New Roman" pitchFamily="18" charset="0"/>
                <a:cs typeface="Arial" charset="0"/>
              </a:rPr>
              <a:t>				= 1 – Miss Rate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endParaRPr lang="en-US" sz="400" dirty="0">
              <a:latin typeface="Times New Roman" pitchFamily="18" charset="0"/>
              <a:cs typeface="Arial" charset="0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2600" dirty="0">
                <a:latin typeface="Times New Roman" pitchFamily="18" charset="0"/>
                <a:cs typeface="Arial" charset="0"/>
              </a:rPr>
              <a:t>	</a:t>
            </a:r>
            <a:r>
              <a:rPr lang="en-US" sz="2600" b="1" dirty="0">
                <a:solidFill>
                  <a:srgbClr val="0070C0"/>
                </a:solidFill>
                <a:latin typeface="Times New Roman" pitchFamily="18" charset="0"/>
                <a:cs typeface="Arial" charset="0"/>
              </a:rPr>
              <a:t>Miss Rate</a:t>
            </a:r>
            <a:r>
              <a:rPr lang="en-US" sz="2600" dirty="0">
                <a:solidFill>
                  <a:schemeClr val="accent1"/>
                </a:solidFill>
                <a:latin typeface="Times New Roman" pitchFamily="18" charset="0"/>
                <a:cs typeface="Arial" charset="0"/>
              </a:rPr>
              <a:t>	</a:t>
            </a:r>
            <a:r>
              <a:rPr lang="en-US" sz="2600" dirty="0">
                <a:latin typeface="Times New Roman" pitchFamily="18" charset="0"/>
                <a:cs typeface="Arial" charset="0"/>
              </a:rPr>
              <a:t>	= # misses / # memory accesses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2600" dirty="0">
                <a:latin typeface="Times New Roman" pitchFamily="18" charset="0"/>
                <a:cs typeface="Arial" charset="0"/>
              </a:rPr>
              <a:t>				= 1 – Hit Rate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endParaRPr lang="en-US" sz="400" dirty="0">
              <a:latin typeface="Times New Roman" pitchFamily="18" charset="0"/>
              <a:cs typeface="Arial" charset="0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2600" b="1" dirty="0">
                <a:latin typeface="Times New Roman" pitchFamily="18" charset="0"/>
                <a:cs typeface="Arial" charset="0"/>
              </a:rPr>
              <a:t>Average memory access time (AMAT):</a:t>
            </a:r>
            <a:r>
              <a:rPr lang="en-US" sz="2600" dirty="0">
                <a:latin typeface="Times New Roman" pitchFamily="18" charset="0"/>
                <a:cs typeface="Arial" charset="0"/>
              </a:rPr>
              <a:t> average time for processor to access data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endParaRPr lang="en-US" sz="400" dirty="0">
              <a:latin typeface="Times New Roman" pitchFamily="18" charset="0"/>
              <a:cs typeface="Arial" charset="0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2600" dirty="0">
                <a:latin typeface="Times New Roman" pitchFamily="18" charset="0"/>
                <a:cs typeface="Arial" charset="0"/>
              </a:rPr>
              <a:t>	</a:t>
            </a:r>
            <a:r>
              <a:rPr lang="en-US" sz="2600" b="1" dirty="0">
                <a:solidFill>
                  <a:srgbClr val="0070C0"/>
                </a:solidFill>
                <a:latin typeface="Times New Roman" pitchFamily="18" charset="0"/>
                <a:cs typeface="Arial" charset="0"/>
              </a:rPr>
              <a:t>AMAT</a:t>
            </a:r>
            <a:r>
              <a:rPr lang="en-US" sz="2600" dirty="0">
                <a:latin typeface="Times New Roman" pitchFamily="18" charset="0"/>
                <a:cs typeface="Arial" charset="0"/>
              </a:rPr>
              <a:t> = </a:t>
            </a:r>
            <a:r>
              <a:rPr lang="en-US" sz="2600" i="1" dirty="0" err="1">
                <a:latin typeface="Times New Roman" pitchFamily="18" charset="0"/>
                <a:cs typeface="Arial" charset="0"/>
              </a:rPr>
              <a:t>t</a:t>
            </a:r>
            <a:r>
              <a:rPr lang="en-US" sz="2600" baseline="-25000" dirty="0" err="1">
                <a:latin typeface="Times New Roman" pitchFamily="18" charset="0"/>
                <a:cs typeface="Arial" charset="0"/>
              </a:rPr>
              <a:t>cache</a:t>
            </a:r>
            <a:r>
              <a:rPr lang="en-US" sz="2600" dirty="0">
                <a:latin typeface="Times New Roman" pitchFamily="18" charset="0"/>
                <a:cs typeface="Arial" charset="0"/>
              </a:rPr>
              <a:t> + </a:t>
            </a:r>
            <a:r>
              <a:rPr lang="en-US" sz="2600" i="1" dirty="0" err="1">
                <a:latin typeface="Times New Roman" pitchFamily="18" charset="0"/>
                <a:cs typeface="Arial" charset="0"/>
              </a:rPr>
              <a:t>MR</a:t>
            </a:r>
            <a:r>
              <a:rPr lang="en-US" sz="2600" baseline="-25000" dirty="0" err="1">
                <a:latin typeface="Times New Roman" pitchFamily="18" charset="0"/>
                <a:cs typeface="Arial" charset="0"/>
              </a:rPr>
              <a:t>cache</a:t>
            </a:r>
            <a:r>
              <a:rPr lang="en-US" sz="2600" dirty="0">
                <a:latin typeface="Times New Roman" pitchFamily="18" charset="0"/>
                <a:cs typeface="Arial" charset="0"/>
              </a:rPr>
              <a:t>[</a:t>
            </a:r>
            <a:r>
              <a:rPr lang="en-US" sz="2600" i="1" dirty="0" err="1">
                <a:latin typeface="Times New Roman" pitchFamily="18" charset="0"/>
                <a:cs typeface="Arial" charset="0"/>
              </a:rPr>
              <a:t>t</a:t>
            </a:r>
            <a:r>
              <a:rPr lang="en-US" sz="2600" i="1" baseline="-25000" dirty="0" err="1">
                <a:latin typeface="Times New Roman" pitchFamily="18" charset="0"/>
                <a:cs typeface="Arial" charset="0"/>
              </a:rPr>
              <a:t>MM</a:t>
            </a:r>
            <a:r>
              <a:rPr lang="en-US" sz="2600" dirty="0">
                <a:latin typeface="Times New Roman" pitchFamily="18" charset="0"/>
                <a:cs typeface="Arial" charset="0"/>
              </a:rPr>
              <a:t> + </a:t>
            </a:r>
            <a:r>
              <a:rPr lang="en-US" sz="2600" i="1" dirty="0">
                <a:latin typeface="Times New Roman" pitchFamily="18" charset="0"/>
                <a:cs typeface="Arial" charset="0"/>
              </a:rPr>
              <a:t>MR</a:t>
            </a:r>
            <a:r>
              <a:rPr lang="en-US" sz="2600" i="1" baseline="-25000" dirty="0">
                <a:latin typeface="Times New Roman" pitchFamily="18" charset="0"/>
                <a:cs typeface="Arial" charset="0"/>
              </a:rPr>
              <a:t>MM</a:t>
            </a:r>
            <a:r>
              <a:rPr lang="en-US" sz="2600" dirty="0">
                <a:latin typeface="Times New Roman" pitchFamily="18" charset="0"/>
                <a:cs typeface="Arial" charset="0"/>
              </a:rPr>
              <a:t>(</a:t>
            </a:r>
            <a:r>
              <a:rPr lang="en-US" sz="2600" i="1" dirty="0" err="1">
                <a:latin typeface="Times New Roman" pitchFamily="18" charset="0"/>
                <a:cs typeface="Arial" charset="0"/>
              </a:rPr>
              <a:t>t</a:t>
            </a:r>
            <a:r>
              <a:rPr lang="en-US" sz="2600" i="1" baseline="-25000" dirty="0" err="1">
                <a:latin typeface="Times New Roman" pitchFamily="18" charset="0"/>
                <a:cs typeface="Arial" charset="0"/>
              </a:rPr>
              <a:t>VM</a:t>
            </a:r>
            <a:r>
              <a:rPr lang="en-US" sz="2600" dirty="0">
                <a:latin typeface="Times New Roman" pitchFamily="18" charset="0"/>
                <a:cs typeface="Arial" charset="0"/>
              </a:rPr>
              <a:t>)]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096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Memory Performance</a:t>
            </a:r>
          </a:p>
        </p:txBody>
      </p:sp>
    </p:spTree>
    <p:extLst>
      <p:ext uri="{BB962C8B-B14F-4D97-AF65-F5344CB8AC3E}">
        <p14:creationId xmlns:p14="http://schemas.microsoft.com/office/powerpoint/2010/main" val="2247046810"/>
      </p:ext>
    </p:extLst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5714" name="Rectangle 2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395716" name="Rectangle 4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395717" name="Rectangle 5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0" y="8572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395718" name="Rectangle 6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685800" y="1219200"/>
            <a:ext cx="8153400" cy="495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FontTx/>
              <a:buChar char="•"/>
            </a:pPr>
            <a:r>
              <a:rPr lang="en-US" sz="3000" dirty="0">
                <a:latin typeface="+mj-lt"/>
                <a:cs typeface="Arial" charset="0"/>
              </a:rPr>
              <a:t>A program has 2,000 loads and stores</a:t>
            </a:r>
          </a:p>
          <a:p>
            <a:pPr marL="342900" indent="-342900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FontTx/>
              <a:buChar char="•"/>
            </a:pPr>
            <a:r>
              <a:rPr lang="en-US" sz="3000" dirty="0">
                <a:latin typeface="+mj-lt"/>
                <a:cs typeface="Arial" charset="0"/>
              </a:rPr>
              <a:t>1,250 of these data values in cache</a:t>
            </a:r>
          </a:p>
          <a:p>
            <a:pPr marL="342900" indent="-342900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FontTx/>
              <a:buChar char="•"/>
            </a:pPr>
            <a:r>
              <a:rPr lang="en-US" sz="3000" dirty="0">
                <a:latin typeface="+mj-lt"/>
                <a:cs typeface="Arial" charset="0"/>
              </a:rPr>
              <a:t>Rest supplied by other levels of memory hierarchy</a:t>
            </a:r>
          </a:p>
          <a:p>
            <a:pPr marL="342900" indent="-342900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FontTx/>
              <a:buChar char="•"/>
            </a:pPr>
            <a:r>
              <a:rPr lang="en-US" sz="3000" b="1" dirty="0">
                <a:latin typeface="+mj-lt"/>
                <a:cs typeface="Arial" charset="0"/>
              </a:rPr>
              <a:t> What are the hit and miss rates for the cache?</a:t>
            </a:r>
          </a:p>
          <a:p>
            <a:pPr marL="342900" indent="-342900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FontTx/>
              <a:buChar char="•"/>
            </a:pPr>
            <a:endParaRPr lang="en-US" sz="1000" b="1" dirty="0">
              <a:solidFill>
                <a:schemeClr val="accent2"/>
              </a:solidFill>
              <a:latin typeface="+mj-lt"/>
              <a:cs typeface="Arial" charset="0"/>
            </a:endParaRPr>
          </a:p>
          <a:p>
            <a:pPr marL="342900" indent="-342900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3200" dirty="0">
                <a:latin typeface="+mj-lt"/>
                <a:cs typeface="Arial" charset="0"/>
              </a:rPr>
              <a:t>		</a:t>
            </a:r>
            <a:endParaRPr lang="en-US" sz="2600" dirty="0">
              <a:latin typeface="+mj-lt"/>
              <a:cs typeface="Arial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096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Memory Performance Example 1</a:t>
            </a:r>
          </a:p>
        </p:txBody>
      </p:sp>
    </p:spTree>
    <p:extLst>
      <p:ext uri="{BB962C8B-B14F-4D97-AF65-F5344CB8AC3E}">
        <p14:creationId xmlns:p14="http://schemas.microsoft.com/office/powerpoint/2010/main" val="3649317696"/>
      </p:ext>
    </p:extLst>
  </p:cSld>
  <p:clrMapOvr>
    <a:masterClrMapping/>
  </p:clrMapOvr>
  <p:transition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10758</TotalTime>
  <Words>1968</Words>
  <Application>Microsoft Macintosh PowerPoint</Application>
  <PresentationFormat>On-screen Show (4:3)</PresentationFormat>
  <Paragraphs>563</Paragraphs>
  <Slides>68</Slides>
  <Notes>67</Notes>
  <HiddenSlides>0</HiddenSlides>
  <MMClips>0</MMClips>
  <ScaleCrop>false</ScaleCrop>
  <HeadingPairs>
    <vt:vector size="8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68</vt:i4>
      </vt:variant>
    </vt:vector>
  </HeadingPairs>
  <TitlesOfParts>
    <vt:vector size="74" baseType="lpstr">
      <vt:lpstr>Arial</vt:lpstr>
      <vt:lpstr>Calibri</vt:lpstr>
      <vt:lpstr>Courier New</vt:lpstr>
      <vt:lpstr>Times New Roman</vt:lpstr>
      <vt:lpstr>Office Theme</vt:lpstr>
      <vt:lpstr>VISIO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Harvey Mudd College</Company>
  <LinksUpToDate>false</LinksUpToDate>
  <SharedDoc>false</SharedDoc>
  <HyperlinksChanged>false</HyperlinksChanged>
  <AppVersion>16.0009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sharris</dc:creator>
  <cp:lastModifiedBy>Microsoft Office User</cp:lastModifiedBy>
  <cp:revision>137</cp:revision>
  <cp:lastPrinted>2018-01-21T22:42:54Z</cp:lastPrinted>
  <dcterms:created xsi:type="dcterms:W3CDTF">2012-08-07T04:56:47Z</dcterms:created>
  <dcterms:modified xsi:type="dcterms:W3CDTF">2018-01-21T22:43:01Z</dcterms:modified>
</cp:coreProperties>
</file>