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9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0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tags/tag65.xml" ContentType="application/vnd.openxmlformats-officedocument.presentationml.tags+xml"/>
  <Override PartName="/ppt/notesSlides/notesSlide24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7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0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notesSlides/notesSlide3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4.xml" ContentType="application/vnd.openxmlformats-officedocument.presentationml.notesSlide+xml"/>
  <Override PartName="/ppt/tags/tag95.xml" ContentType="application/vnd.openxmlformats-officedocument.presentationml.tags+xml"/>
  <Override PartName="/ppt/notesSlides/notesSlide35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6.xml" ContentType="application/vnd.openxmlformats-officedocument.presentationml.notesSlide+xml"/>
  <Override PartName="/ppt/tags/tag98.xml" ContentType="application/vnd.openxmlformats-officedocument.presentationml.tags+xml"/>
  <Override PartName="/ppt/notesSlides/notesSlide37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8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9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0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41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2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43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4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5.xml" ContentType="application/vnd.openxmlformats-officedocument.presentationml.notesSlide+xml"/>
  <Override PartName="/ppt/tags/tag118.xml" ContentType="application/vnd.openxmlformats-officedocument.presentationml.tags+xml"/>
  <Override PartName="/ppt/notesSlides/notesSlide46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7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48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9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50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51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52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53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54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55.xml" ContentType="application/vnd.openxmlformats-officedocument.presentationml.notesSlide+xml"/>
  <Override PartName="/ppt/tags/tag144.xml" ContentType="application/vnd.openxmlformats-officedocument.presentationml.tags+xml"/>
  <Override PartName="/ppt/notesSlides/notesSlide56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57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8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59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0.xml" ContentType="application/vnd.openxmlformats-officedocument.presentationml.notesSlide+xml"/>
  <Override PartName="/ppt/tags/tag155.xml" ContentType="application/vnd.openxmlformats-officedocument.presentationml.tags+xml"/>
  <Override PartName="/ppt/notesSlides/notesSlide61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62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3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64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65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66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67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68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69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70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1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2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73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74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75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76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7.xml" ContentType="application/vnd.openxmlformats-officedocument.presentationml.notesSlide+xml"/>
  <Override PartName="/ppt/tags/tag216.xml" ContentType="application/vnd.openxmlformats-officedocument.presentationml.tags+xml"/>
  <Override PartName="/ppt/notesSlides/notesSlide78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79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80.xml" ContentType="application/vnd.openxmlformats-officedocument.presentationml.notesSlide+xml"/>
  <Override PartName="/ppt/tags/tag224.xml" ContentType="application/vnd.openxmlformats-officedocument.presentationml.tags+xml"/>
  <Override PartName="/ppt/notesSlides/notesSlide81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notesSlides/notesSlide82.xml" ContentType="application/vnd.openxmlformats-officedocument.presentationml.notesSlide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83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84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85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86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87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tags/tag246.xml" ContentType="application/vnd.openxmlformats-officedocument.presentationml.tags+xml"/>
  <Override PartName="/ppt/notesSlides/notesSlide90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91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notesSlides/notesSlide92.xml" ContentType="application/vnd.openxmlformats-officedocument.presentationml.notesSlide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93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94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95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96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97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98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99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100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101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102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103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notesSlides/notesSlide104.xml" ContentType="application/vnd.openxmlformats-officedocument.presentationml.notesSlide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notesSlides/notesSlide105.xml" ContentType="application/vnd.openxmlformats-officedocument.presentationml.notesSlide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notesSlides/notesSlide106.xml" ContentType="application/vnd.openxmlformats-officedocument.presentationml.notesSlide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107.xml" ContentType="application/vnd.openxmlformats-officedocument.presentationml.notesSlide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notesSlides/notesSlide108.xml" ContentType="application/vnd.openxmlformats-officedocument.presentationml.notesSlide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notesSlides/notesSlide109.xml" ContentType="application/vnd.openxmlformats-officedocument.presentationml.notesSlide+xml"/>
  <Override PartName="/ppt/tags/tag307.xml" ContentType="application/vnd.openxmlformats-officedocument.presentationml.tags+xml"/>
  <Override PartName="/ppt/notesSlides/notesSlide110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111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notesSlides/notesSlide112.xml" ContentType="application/vnd.openxmlformats-officedocument.presentationml.notesSlide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13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114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15.xml" ContentType="application/vnd.openxmlformats-officedocument.presentationml.notesSlide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116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notesSlides/notesSlide117.xml" ContentType="application/vnd.openxmlformats-officedocument.presentationml.notesSlide+xml"/>
  <Override PartName="/ppt/tags/tag330.xml" ContentType="application/vnd.openxmlformats-officedocument.presentationml.tags+xml"/>
  <Override PartName="/ppt/notesSlides/notesSlide118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19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notesSlides/notesSlide120.xml" ContentType="application/vnd.openxmlformats-officedocument.presentationml.notesSlide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notesSlides/notesSlide121.xml" ContentType="application/vnd.openxmlformats-officedocument.presentationml.notesSlide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notesSlides/notesSlide122.xml" ContentType="application/vnd.openxmlformats-officedocument.presentationml.notesSlide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notesSlides/notesSlide123.xml" ContentType="application/vnd.openxmlformats-officedocument.presentationml.notesSlide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notesSlides/notesSlide124.xml" ContentType="application/vnd.openxmlformats-officedocument.presentationml.notesSlide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125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126.xml" ContentType="application/vnd.openxmlformats-officedocument.presentationml.notesSlide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notesSlides/notesSlide127.xml" ContentType="application/vnd.openxmlformats-officedocument.presentationml.notesSlide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notesSlides/notesSlide128.xml" ContentType="application/vnd.openxmlformats-officedocument.presentationml.notesSlide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notesSlides/notesSlide129.xml" ContentType="application/vnd.openxmlformats-officedocument.presentationml.notesSlide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notesSlides/notesSlide130.xml" ContentType="application/vnd.openxmlformats-officedocument.presentationml.notesSlide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31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notesSlides/notesSlide132.xml" ContentType="application/vnd.openxmlformats-officedocument.presentationml.notesSlide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notesSlides/notesSlide133.xml" ContentType="application/vnd.openxmlformats-officedocument.presentationml.notesSlide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notesSlides/notesSlide134.xml" ContentType="application/vnd.openxmlformats-officedocument.presentationml.notesSlide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notesSlides/notesSlide135.xml" ContentType="application/vnd.openxmlformats-officedocument.presentationml.notesSlide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36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notesSlides/notesSlide137.xml" ContentType="application/vnd.openxmlformats-officedocument.presentationml.notesSlide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notesSlides/notesSlide138.xml" ContentType="application/vnd.openxmlformats-officedocument.presentationml.notesSlide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notesSlides/notesSlide139.xml" ContentType="application/vnd.openxmlformats-officedocument.presentationml.notesSlide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notesSlides/notesSlide140.xml" ContentType="application/vnd.openxmlformats-officedocument.presentationml.notesSlide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notesSlides/notesSlide141.xml" ContentType="application/vnd.openxmlformats-officedocument.presentationml.notesSlide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notesSlides/notesSlide142.xml" ContentType="application/vnd.openxmlformats-officedocument.presentationml.notesSlide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notesSlides/notesSlide143.xml" ContentType="application/vnd.openxmlformats-officedocument.presentationml.notesSlide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notesSlides/notesSlide144.xml" ContentType="application/vnd.openxmlformats-officedocument.presentationml.notesSlide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notesSlides/notesSlide145.xml" ContentType="application/vnd.openxmlformats-officedocument.presentationml.notesSlide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146.xml" ContentType="application/vnd.openxmlformats-officedocument.presentationml.notesSlide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notesSlides/notesSlide147.xml" ContentType="application/vnd.openxmlformats-officedocument.presentationml.notesSlide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notesSlides/notesSlide148.xml" ContentType="application/vnd.openxmlformats-officedocument.presentationml.notesSlide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notesSlides/notesSlide149.xml" ContentType="application/vnd.openxmlformats-officedocument.presentationml.notesSlide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notesSlides/notesSlide150.xml" ContentType="application/vnd.openxmlformats-officedocument.presentationml.notesSlide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notesSlides/notesSlide151.xml" ContentType="application/vnd.openxmlformats-officedocument.presentationml.notesSlide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notesSlides/notesSlide152.xml" ContentType="application/vnd.openxmlformats-officedocument.presentationml.notesSlid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notesSlides/notesSlide153.xml" ContentType="application/vnd.openxmlformats-officedocument.presentationml.notesSlide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notesSlides/notesSlide154.xml" ContentType="application/vnd.openxmlformats-officedocument.presentationml.notesSlide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notesSlides/notesSlide155.xml" ContentType="application/vnd.openxmlformats-officedocument.presentationml.notesSlide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notesSlides/notesSlide156.xml" ContentType="application/vnd.openxmlformats-officedocument.presentationml.notesSlide+xml"/>
  <Override PartName="/ppt/tags/tag416.xml" ContentType="application/vnd.openxmlformats-officedocument.presentationml.tags+xml"/>
  <Override PartName="/ppt/notesSlides/notesSlide157.xml" ContentType="application/vnd.openxmlformats-officedocument.presentationml.notesSlide+xml"/>
  <Override PartName="/ppt/tags/tag417.xml" ContentType="application/vnd.openxmlformats-officedocument.presentationml.tags+xml"/>
  <Override PartName="/ppt/notesSlides/notesSlide158.xml" ContentType="application/vnd.openxmlformats-officedocument.presentationml.notesSlide+xml"/>
  <Override PartName="/ppt/tags/tag418.xml" ContentType="application/vnd.openxmlformats-officedocument.presentationml.tags+xml"/>
  <Override PartName="/ppt/notesSlides/notesSlide159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notesSlides/notesSlide160.xml" ContentType="application/vnd.openxmlformats-officedocument.presentationml.notesSlide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notesSlides/notesSlide161.xml" ContentType="application/vnd.openxmlformats-officedocument.presentationml.notesSlide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notesSlides/notesSlide162.xml" ContentType="application/vnd.openxmlformats-officedocument.presentationml.notesSlide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notesSlides/notesSlide163.xml" ContentType="application/vnd.openxmlformats-officedocument.presentationml.notesSlide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notesSlides/notesSlide164.xml" ContentType="application/vnd.openxmlformats-officedocument.presentationml.notesSlide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notesSlides/notesSlide165.xml" ContentType="application/vnd.openxmlformats-officedocument.presentationml.notesSlide+xml"/>
  <Override PartName="/ppt/tags/tag431.xml" ContentType="application/vnd.openxmlformats-officedocument.presentationml.tags+xml"/>
  <Override PartName="/ppt/notesSlides/notesSlide166.xml" ContentType="application/vnd.openxmlformats-officedocument.presentationml.notesSlide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notesSlides/notesSlide167.xml" ContentType="application/vnd.openxmlformats-officedocument.presentationml.notesSlide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notesSlides/notesSlide168.xml" ContentType="application/vnd.openxmlformats-officedocument.presentationml.notesSlide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tags/tag439.xml" ContentType="application/vnd.openxmlformats-officedocument.presentationml.tags+xml"/>
  <Override PartName="/ppt/notesSlides/notesSlide171.xml" ContentType="application/vnd.openxmlformats-officedocument.presentationml.notesSlide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notesSlides/notesSlide172.xml" ContentType="application/vnd.openxmlformats-officedocument.presentationml.notesSlide+xml"/>
  <Override PartName="/ppt/tags/tag442.xml" ContentType="application/vnd.openxmlformats-officedocument.presentationml.tags+xml"/>
  <Override PartName="/ppt/notesSlides/notesSlide173.xml" ContentType="application/vnd.openxmlformats-officedocument.presentationml.notesSlide+xml"/>
  <Override PartName="/ppt/tags/tag443.xml" ContentType="application/vnd.openxmlformats-officedocument.presentationml.tags+xml"/>
  <Override PartName="/ppt/notesSlides/notesSlide174.xml" ContentType="application/vnd.openxmlformats-officedocument.presentationml.notesSlide+xml"/>
  <Override PartName="/ppt/tags/tag444.xml" ContentType="application/vnd.openxmlformats-officedocument.presentationml.tags+xml"/>
  <Override PartName="/ppt/notesSlides/notesSlide175.xml" ContentType="application/vnd.openxmlformats-officedocument.presentationml.notesSlide+xml"/>
  <Override PartName="/ppt/tags/tag445.xml" ContentType="application/vnd.openxmlformats-officedocument.presentationml.tags+xml"/>
  <Override PartName="/ppt/notesSlides/notesSlide176.xml" ContentType="application/vnd.openxmlformats-officedocument.presentationml.notesSlide+xml"/>
  <Override PartName="/ppt/tags/tag446.xml" ContentType="application/vnd.openxmlformats-officedocument.presentationml.tags+xml"/>
  <Override PartName="/ppt/notesSlides/notesSlide177.xml" ContentType="application/vnd.openxmlformats-officedocument.presentationml.notesSlide+xml"/>
  <Override PartName="/ppt/tags/tag447.xml" ContentType="application/vnd.openxmlformats-officedocument.presentationml.tags+xml"/>
  <Override PartName="/ppt/notesSlides/notesSlide178.xml" ContentType="application/vnd.openxmlformats-officedocument.presentationml.notesSlide+xml"/>
  <Override PartName="/ppt/tags/tag448.xml" ContentType="application/vnd.openxmlformats-officedocument.presentationml.tags+xml"/>
  <Override PartName="/ppt/notesSlides/notesSlide179.xml" ContentType="application/vnd.openxmlformats-officedocument.presentationml.notesSlide+xml"/>
  <Override PartName="/ppt/tags/tag449.xml" ContentType="application/vnd.openxmlformats-officedocument.presentationml.tags+xml"/>
  <Override PartName="/ppt/notesSlides/notesSlide180.xml" ContentType="application/vnd.openxmlformats-officedocument.presentationml.notesSlide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notesSlides/notesSlide181.xml" ContentType="application/vnd.openxmlformats-officedocument.presentationml.notesSlide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notesSlides/notesSlide182.xml" ContentType="application/vnd.openxmlformats-officedocument.presentationml.notesSlide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notesSlides/notesSlide183.xml" ContentType="application/vnd.openxmlformats-officedocument.presentationml.notesSlide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notesSlides/notesSlide184.xml" ContentType="application/vnd.openxmlformats-officedocument.presentationml.notesSlide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notesSlides/notesSlide185.xml" ContentType="application/vnd.openxmlformats-officedocument.presentationml.notesSlide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notesSlides/notesSlide186.xml" ContentType="application/vnd.openxmlformats-officedocument.presentationml.notesSlide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notesSlides/notesSlide187.xml" ContentType="application/vnd.openxmlformats-officedocument.presentationml.notesSlide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notesSlides/notesSlide188.xml" ContentType="application/vnd.openxmlformats-officedocument.presentationml.notesSlide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notesSlides/notesSlide189.xml" ContentType="application/vnd.openxmlformats-officedocument.presentationml.notesSlide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notesSlides/notesSlide190.xml" ContentType="application/vnd.openxmlformats-officedocument.presentationml.notesSlide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notesSlides/notesSlide191.xml" ContentType="application/vnd.openxmlformats-officedocument.presentationml.notesSlide+xml"/>
  <Override PartName="/ppt/tags/tag482.xml" ContentType="application/vnd.openxmlformats-officedocument.presentationml.tags+xml"/>
  <Override PartName="/ppt/notesSlides/notesSlide192.xml" ContentType="application/vnd.openxmlformats-officedocument.presentationml.notesSlide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notesSlides/notesSlide193.xml" ContentType="application/vnd.openxmlformats-officedocument.presentationml.notesSlide+xml"/>
  <Override PartName="/ppt/tags/tag486.xml" ContentType="application/vnd.openxmlformats-officedocument.presentationml.tags+xml"/>
  <Override PartName="/ppt/notesSlides/notesSlide1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7"/>
  </p:notesMasterIdLst>
  <p:handoutMasterIdLst>
    <p:handoutMasterId r:id="rId198"/>
  </p:handoutMasterIdLst>
  <p:sldIdLst>
    <p:sldId id="256" r:id="rId2"/>
    <p:sldId id="257" r:id="rId3"/>
    <p:sldId id="259" r:id="rId4"/>
    <p:sldId id="260" r:id="rId5"/>
    <p:sldId id="536" r:id="rId6"/>
    <p:sldId id="599" r:id="rId7"/>
    <p:sldId id="262" r:id="rId8"/>
    <p:sldId id="263" r:id="rId9"/>
    <p:sldId id="264" r:id="rId10"/>
    <p:sldId id="265" r:id="rId11"/>
    <p:sldId id="266" r:id="rId12"/>
    <p:sldId id="267" r:id="rId13"/>
    <p:sldId id="600" r:id="rId14"/>
    <p:sldId id="268" r:id="rId15"/>
    <p:sldId id="269" r:id="rId16"/>
    <p:sldId id="270" r:id="rId17"/>
    <p:sldId id="271" r:id="rId18"/>
    <p:sldId id="272" r:id="rId19"/>
    <p:sldId id="602" r:id="rId20"/>
    <p:sldId id="273" r:id="rId21"/>
    <p:sldId id="398" r:id="rId22"/>
    <p:sldId id="306" r:id="rId23"/>
    <p:sldId id="620" r:id="rId24"/>
    <p:sldId id="538" r:id="rId25"/>
    <p:sldId id="274" r:id="rId26"/>
    <p:sldId id="481" r:id="rId27"/>
    <p:sldId id="604" r:id="rId28"/>
    <p:sldId id="605" r:id="rId29"/>
    <p:sldId id="277" r:id="rId30"/>
    <p:sldId id="607" r:id="rId31"/>
    <p:sldId id="491" r:id="rId32"/>
    <p:sldId id="608" r:id="rId33"/>
    <p:sldId id="282" r:id="rId34"/>
    <p:sldId id="548" r:id="rId35"/>
    <p:sldId id="610" r:id="rId36"/>
    <p:sldId id="297" r:id="rId37"/>
    <p:sldId id="298" r:id="rId38"/>
    <p:sldId id="611" r:id="rId39"/>
    <p:sldId id="530" r:id="rId40"/>
    <p:sldId id="299" r:id="rId41"/>
    <p:sldId id="300" r:id="rId42"/>
    <p:sldId id="622" r:id="rId43"/>
    <p:sldId id="627" r:id="rId44"/>
    <p:sldId id="531" r:id="rId45"/>
    <p:sldId id="534" r:id="rId46"/>
    <p:sldId id="631" r:id="rId47"/>
    <p:sldId id="632" r:id="rId48"/>
    <p:sldId id="442" r:id="rId49"/>
    <p:sldId id="633" r:id="rId50"/>
    <p:sldId id="634" r:id="rId51"/>
    <p:sldId id="445" r:id="rId52"/>
    <p:sldId id="746" r:id="rId53"/>
    <p:sldId id="748" r:id="rId54"/>
    <p:sldId id="444" r:id="rId55"/>
    <p:sldId id="731" r:id="rId56"/>
    <p:sldId id="635" r:id="rId57"/>
    <p:sldId id="636" r:id="rId58"/>
    <p:sldId id="308" r:id="rId59"/>
    <p:sldId id="450" r:id="rId60"/>
    <p:sldId id="744" r:id="rId61"/>
    <p:sldId id="311" r:id="rId62"/>
    <p:sldId id="558" r:id="rId63"/>
    <p:sldId id="562" r:id="rId64"/>
    <p:sldId id="639" r:id="rId65"/>
    <p:sldId id="640" r:id="rId66"/>
    <p:sldId id="453" r:id="rId67"/>
    <p:sldId id="641" r:id="rId68"/>
    <p:sldId id="642" r:id="rId69"/>
    <p:sldId id="457" r:id="rId70"/>
    <p:sldId id="565" r:id="rId71"/>
    <p:sldId id="456" r:id="rId72"/>
    <p:sldId id="643" r:id="rId73"/>
    <p:sldId id="459" r:id="rId74"/>
    <p:sldId id="644" r:id="rId75"/>
    <p:sldId id="645" r:id="rId76"/>
    <p:sldId id="321" r:id="rId77"/>
    <p:sldId id="460" r:id="rId78"/>
    <p:sldId id="646" r:id="rId79"/>
    <p:sldId id="648" r:id="rId80"/>
    <p:sldId id="649" r:id="rId81"/>
    <p:sldId id="650" r:id="rId82"/>
    <p:sldId id="651" r:id="rId83"/>
    <p:sldId id="326" r:id="rId84"/>
    <p:sldId id="327" r:id="rId85"/>
    <p:sldId id="463" r:id="rId86"/>
    <p:sldId id="652" r:id="rId87"/>
    <p:sldId id="653" r:id="rId88"/>
    <p:sldId id="654" r:id="rId89"/>
    <p:sldId id="332" r:id="rId90"/>
    <p:sldId id="333" r:id="rId91"/>
    <p:sldId id="655" r:id="rId92"/>
    <p:sldId id="334" r:id="rId93"/>
    <p:sldId id="335" r:id="rId94"/>
    <p:sldId id="656" r:id="rId95"/>
    <p:sldId id="396" r:id="rId96"/>
    <p:sldId id="657" r:id="rId97"/>
    <p:sldId id="658" r:id="rId98"/>
    <p:sldId id="338" r:id="rId99"/>
    <p:sldId id="339" r:id="rId100"/>
    <p:sldId id="340" r:id="rId101"/>
    <p:sldId id="341" r:id="rId102"/>
    <p:sldId id="342" r:id="rId103"/>
    <p:sldId id="343" r:id="rId104"/>
    <p:sldId id="344" r:id="rId105"/>
    <p:sldId id="345" r:id="rId106"/>
    <p:sldId id="346" r:id="rId107"/>
    <p:sldId id="347" r:id="rId108"/>
    <p:sldId id="349" r:id="rId109"/>
    <p:sldId id="659" r:id="rId110"/>
    <p:sldId id="348" r:id="rId111"/>
    <p:sldId id="350" r:id="rId112"/>
    <p:sldId id="660" r:id="rId113"/>
    <p:sldId id="661" r:id="rId114"/>
    <p:sldId id="662" r:id="rId115"/>
    <p:sldId id="615" r:id="rId116"/>
    <p:sldId id="352" r:id="rId117"/>
    <p:sldId id="663" r:id="rId118"/>
    <p:sldId id="353" r:id="rId119"/>
    <p:sldId id="354" r:id="rId120"/>
    <p:sldId id="495" r:id="rId121"/>
    <p:sldId id="665" r:id="rId122"/>
    <p:sldId id="666" r:id="rId123"/>
    <p:sldId id="664" r:id="rId124"/>
    <p:sldId id="496" r:id="rId125"/>
    <p:sldId id="718" r:id="rId126"/>
    <p:sldId id="497" r:id="rId127"/>
    <p:sldId id="499" r:id="rId128"/>
    <p:sldId id="667" r:id="rId129"/>
    <p:sldId id="500" r:id="rId130"/>
    <p:sldId id="745" r:id="rId131"/>
    <p:sldId id="501" r:id="rId132"/>
    <p:sldId id="668" r:id="rId133"/>
    <p:sldId id="734" r:id="rId134"/>
    <p:sldId id="670" r:id="rId135"/>
    <p:sldId id="672" r:id="rId136"/>
    <p:sldId id="674" r:id="rId137"/>
    <p:sldId id="678" r:id="rId138"/>
    <p:sldId id="679" r:id="rId139"/>
    <p:sldId id="680" r:id="rId140"/>
    <p:sldId id="682" r:id="rId141"/>
    <p:sldId id="689" r:id="rId142"/>
    <p:sldId id="684" r:id="rId143"/>
    <p:sldId id="685" r:id="rId144"/>
    <p:sldId id="686" r:id="rId145"/>
    <p:sldId id="715" r:id="rId146"/>
    <p:sldId id="738" r:id="rId147"/>
    <p:sldId id="739" r:id="rId148"/>
    <p:sldId id="736" r:id="rId149"/>
    <p:sldId id="749" r:id="rId150"/>
    <p:sldId id="687" r:id="rId151"/>
    <p:sldId id="704" r:id="rId152"/>
    <p:sldId id="509" r:id="rId153"/>
    <p:sldId id="691" r:id="rId154"/>
    <p:sldId id="692" r:id="rId155"/>
    <p:sldId id="696" r:id="rId156"/>
    <p:sldId id="693" r:id="rId157"/>
    <p:sldId id="690" r:id="rId158"/>
    <p:sldId id="698" r:id="rId159"/>
    <p:sldId id="729" r:id="rId160"/>
    <p:sldId id="730" r:id="rId161"/>
    <p:sldId id="699" r:id="rId162"/>
    <p:sldId id="700" r:id="rId163"/>
    <p:sldId id="701" r:id="rId164"/>
    <p:sldId id="702" r:id="rId165"/>
    <p:sldId id="703" r:id="rId166"/>
    <p:sldId id="705" r:id="rId167"/>
    <p:sldId id="706" r:id="rId168"/>
    <p:sldId id="707" r:id="rId169"/>
    <p:sldId id="750" r:id="rId170"/>
    <p:sldId id="751" r:id="rId171"/>
    <p:sldId id="714" r:id="rId172"/>
    <p:sldId id="721" r:id="rId173"/>
    <p:sldId id="719" r:id="rId174"/>
    <p:sldId id="586" r:id="rId175"/>
    <p:sldId id="520" r:id="rId176"/>
    <p:sldId id="521" r:id="rId177"/>
    <p:sldId id="740" r:id="rId178"/>
    <p:sldId id="741" r:id="rId179"/>
    <p:sldId id="752" r:id="rId180"/>
    <p:sldId id="723" r:id="rId181"/>
    <p:sldId id="743" r:id="rId182"/>
    <p:sldId id="566" r:id="rId183"/>
    <p:sldId id="724" r:id="rId184"/>
    <p:sldId id="568" r:id="rId185"/>
    <p:sldId id="569" r:id="rId186"/>
    <p:sldId id="725" r:id="rId187"/>
    <p:sldId id="570" r:id="rId188"/>
    <p:sldId id="726" r:id="rId189"/>
    <p:sldId id="572" r:id="rId190"/>
    <p:sldId id="573" r:id="rId191"/>
    <p:sldId id="727" r:id="rId192"/>
    <p:sldId id="575" r:id="rId193"/>
    <p:sldId id="523" r:id="rId194"/>
    <p:sldId id="524" r:id="rId195"/>
    <p:sldId id="618" r:id="rId19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231F20"/>
    <a:srgbClr val="2E2626"/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2" autoAdjust="0"/>
    <p:restoredTop sz="94141" autoAdjust="0"/>
  </p:normalViewPr>
  <p:slideViewPr>
    <p:cSldViewPr>
      <p:cViewPr varScale="1">
        <p:scale>
          <a:sx n="123" d="100"/>
          <a:sy n="123" d="100"/>
        </p:scale>
        <p:origin x="1848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viewProps" Target="viewProps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notesMaster" Target="notesMasters/notesMaster1.xml"/><Relationship Id="rId201" Type="http://schemas.openxmlformats.org/officeDocument/2006/relationships/theme" Target="theme/theme1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handoutMaster" Target="handoutMasters/handoutMaster1.xml"/><Relationship Id="rId202" Type="http://schemas.openxmlformats.org/officeDocument/2006/relationships/tableStyles" Target="tableStyles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B13AF6-E1C2-B44F-8481-D460DCF82C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DB19C5-22D4-9849-A4CE-839652437E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89737-CB83-E243-86A5-17A74A141B04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64BC62-07E8-2645-9A80-711925D905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BB7DD-0523-4843-A2A8-4AE94535A8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FDDF1-582A-EC4A-9674-D9905660F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87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5EADD-CCB0-472C-ABD3-FFDCF004B6E0}" type="slidenum">
              <a:rPr lang="en-US"/>
              <a:pPr/>
              <a:t>11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2F669-3343-4E69-9804-D7096D3550C3}" type="slidenum">
              <a:rPr lang="en-US"/>
              <a:pPr/>
              <a:t>101</a:t>
            </a:fld>
            <a:endParaRPr lang="en-US"/>
          </a:p>
        </p:txBody>
      </p:sp>
      <p:sp>
        <p:nvSpPr>
          <p:cNvPr id="125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62DC7-8DC2-4099-A774-68B161F42923}" type="slidenum">
              <a:rPr lang="en-US"/>
              <a:pPr/>
              <a:t>102</a:t>
            </a:fld>
            <a:endParaRPr lang="en-US"/>
          </a:p>
        </p:txBody>
      </p:sp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29E75-0F59-4C6E-97F8-532AD85674B5}" type="slidenum">
              <a:rPr lang="en-US"/>
              <a:pPr/>
              <a:t>103</a:t>
            </a:fld>
            <a:endParaRPr lang="en-US"/>
          </a:p>
        </p:txBody>
      </p:sp>
      <p:sp>
        <p:nvSpPr>
          <p:cNvPr id="125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F67B-10B8-481F-8B26-1B2CA45676FD}" type="slidenum">
              <a:rPr lang="en-US"/>
              <a:pPr/>
              <a:t>104</a:t>
            </a:fld>
            <a:endParaRPr lang="en-US"/>
          </a:p>
        </p:txBody>
      </p:sp>
      <p:sp>
        <p:nvSpPr>
          <p:cNvPr id="126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E5E39-896A-4A45-BF49-C674F9A7DF48}" type="slidenum">
              <a:rPr lang="en-US"/>
              <a:pPr/>
              <a:t>105</a:t>
            </a:fld>
            <a:endParaRPr lang="en-US"/>
          </a:p>
        </p:txBody>
      </p:sp>
      <p:sp>
        <p:nvSpPr>
          <p:cNvPr id="126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1FAD3-3192-43D7-B235-391EA1561C69}" type="slidenum">
              <a:rPr lang="en-US"/>
              <a:pPr/>
              <a:t>106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43D3-E981-4A41-8836-378690818951}" type="slidenum">
              <a:rPr lang="en-US"/>
              <a:pPr/>
              <a:t>107</a:t>
            </a:fld>
            <a:endParaRPr lang="en-US"/>
          </a:p>
        </p:txBody>
      </p:sp>
      <p:sp>
        <p:nvSpPr>
          <p:cNvPr id="126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108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109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2C9A1-9459-40CC-B338-56D3092BF632}" type="slidenum">
              <a:rPr lang="en-US"/>
              <a:pPr/>
              <a:t>110</a:t>
            </a:fld>
            <a:endParaRPr lang="en-US"/>
          </a:p>
        </p:txBody>
      </p:sp>
      <p:sp>
        <p:nvSpPr>
          <p:cNvPr id="126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12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111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112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113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1709F-1EDC-4119-A0BF-7D2F34912723}" type="slidenum">
              <a:rPr lang="en-US"/>
              <a:pPr/>
              <a:t>114</a:t>
            </a:fld>
            <a:endParaRPr lang="en-US"/>
          </a:p>
        </p:txBody>
      </p:sp>
      <p:sp>
        <p:nvSpPr>
          <p:cNvPr id="132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115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116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117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5C0EA-653A-422A-A7D6-A4037F3B5E08}" type="slidenum">
              <a:rPr lang="en-US"/>
              <a:pPr/>
              <a:t>118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84760-9F55-447D-9BC3-E99C633C5980}" type="slidenum">
              <a:rPr lang="en-US"/>
              <a:pPr/>
              <a:t>119</a:t>
            </a:fld>
            <a:endParaRPr lang="en-US"/>
          </a:p>
        </p:txBody>
      </p:sp>
      <p:sp>
        <p:nvSpPr>
          <p:cNvPr id="132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120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13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121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122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123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124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125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514EB-0CE7-4905-A965-97AECC752DFE}" type="slidenum">
              <a:rPr lang="en-US"/>
              <a:pPr/>
              <a:t>14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D75E0-0451-4A4A-B8F7-06B341A783C6}" type="slidenum">
              <a:rPr lang="en-US"/>
              <a:pPr/>
              <a:t>15</a:t>
            </a:fld>
            <a:endParaRPr lang="en-US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145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146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147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148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149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7F2A-86CD-4E29-AD15-1F5F5C905A3B}" type="slidenum">
              <a:rPr lang="en-US"/>
              <a:pPr/>
              <a:t>16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151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153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154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156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892D-51DA-4429-BFFA-1D5452FAB7F5}" type="slidenum">
              <a:rPr lang="en-US"/>
              <a:pPr/>
              <a:t>17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166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DDC6C-1D2A-4A52-B726-1F8852540491}" type="slidenum">
              <a:rPr lang="en-US"/>
              <a:pPr/>
              <a:t>167</a:t>
            </a:fld>
            <a:endParaRPr lang="en-US"/>
          </a:p>
        </p:txBody>
      </p:sp>
      <p:sp>
        <p:nvSpPr>
          <p:cNvPr id="121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168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169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170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18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171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172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173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174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175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176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177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178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179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180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19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181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182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183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184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185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186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187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188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189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190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96F8C-A0A3-4609-BA43-9B76F2650873}" type="slidenum">
              <a:rPr lang="en-US"/>
              <a:pPr/>
              <a:t>20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191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192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193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194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195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14780-11DF-4472-AE76-0B6C10813017}" type="slidenum">
              <a:rPr lang="en-US"/>
              <a:pPr/>
              <a:t>3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FB56-FA1D-441A-AC74-3908DC102C15}" type="slidenum">
              <a:rPr lang="en-US"/>
              <a:pPr/>
              <a:t>21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22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24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4490-4B03-40FA-91F1-6F47C42D667B}" type="slidenum">
              <a:rPr lang="en-US"/>
              <a:pPr/>
              <a:t>25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D2F49-291D-43EF-B2C2-440CE5CE789E}" type="slidenum">
              <a:rPr lang="en-US"/>
              <a:pPr/>
              <a:t>26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27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28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29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30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4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31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B6B2C-21FC-4D6D-9E7C-29AA6CFA2E86}" type="slidenum">
              <a:rPr lang="en-US"/>
              <a:pPr/>
              <a:t>32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6D9D6-DDAD-431E-A80D-583333B50DB4}" type="slidenum">
              <a:rPr lang="en-US"/>
              <a:pPr/>
              <a:t>33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34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35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B16E0-193A-4026-97D8-C274823B92A3}" type="slidenum">
              <a:rPr lang="en-US"/>
              <a:pPr/>
              <a:t>37</a:t>
            </a:fld>
            <a:endParaRPr lang="en-US"/>
          </a:p>
        </p:txBody>
      </p:sp>
      <p:sp>
        <p:nvSpPr>
          <p:cNvPr id="122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38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39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40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5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A34CE3-6301-4E11-9544-5B70D385F500}" type="slidenum">
              <a:rPr lang="en-US"/>
              <a:pPr/>
              <a:t>41</a:t>
            </a:fld>
            <a:endParaRPr lang="en-US"/>
          </a:p>
        </p:txBody>
      </p:sp>
      <p:sp>
        <p:nvSpPr>
          <p:cNvPr id="122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42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43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44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45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47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48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49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50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6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51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52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53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54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57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1E7A2-D8E5-4B6C-893C-89E37CA58028}" type="slidenum">
              <a:rPr lang="en-US"/>
              <a:pPr/>
              <a:t>58</a:t>
            </a:fld>
            <a:endParaRPr lang="en-US"/>
          </a:p>
        </p:txBody>
      </p:sp>
      <p:sp>
        <p:nvSpPr>
          <p:cNvPr id="123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59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60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F196F-8ABF-4C2A-BFC5-0F48556D9C3C}" type="slidenum">
              <a:rPr lang="en-US"/>
              <a:pPr/>
              <a:t>7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FCC47-19BF-4E3B-B7A0-81EED34C56EC}" type="slidenum">
              <a:rPr lang="en-US"/>
              <a:pPr/>
              <a:t>61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62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63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64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65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66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67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68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69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70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35BAA-84F1-4764-B73A-1F2654146854}" type="slidenum">
              <a:rPr lang="en-US"/>
              <a:pPr/>
              <a:t>8</a:t>
            </a:fld>
            <a:endParaRPr lang="en-US"/>
          </a:p>
        </p:txBody>
      </p:sp>
      <p:sp>
        <p:nvSpPr>
          <p:cNvPr id="118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71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72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73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74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75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051F9-1555-4E28-B8BE-FF638FBF4334}" type="slidenum">
              <a:rPr lang="en-US"/>
              <a:pPr/>
              <a:t>76</a:t>
            </a:fld>
            <a:endParaRPr lang="en-US"/>
          </a:p>
        </p:txBody>
      </p:sp>
      <p:sp>
        <p:nvSpPr>
          <p:cNvPr id="124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77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78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79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80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EF33-535B-4289-ACE8-0AA8225D5BB2}" type="slidenum">
              <a:rPr lang="en-US"/>
              <a:pPr/>
              <a:t>9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81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82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AF38-7DB7-4E8F-87E0-DC9E46D7B200}" type="slidenum">
              <a:rPr lang="en-US"/>
              <a:pPr/>
              <a:t>83</a:t>
            </a:fld>
            <a:endParaRPr lang="en-US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CAF-878F-42BD-B7E0-5045F5526695}" type="slidenum">
              <a:rPr lang="en-US"/>
              <a:pPr/>
              <a:t>84</a:t>
            </a:fld>
            <a:endParaRPr lang="en-US"/>
          </a:p>
        </p:txBody>
      </p:sp>
      <p:sp>
        <p:nvSpPr>
          <p:cNvPr id="124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85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86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87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88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C52DA-B39C-4E9E-8F93-AEC85BE751E4}" type="slidenum">
              <a:rPr lang="en-US"/>
              <a:pPr/>
              <a:t>89</a:t>
            </a:fld>
            <a:endParaRPr lang="en-US"/>
          </a:p>
        </p:txBody>
      </p:sp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E7A3A-BC58-44FC-8634-3056204EDEB2}" type="slidenum">
              <a:rPr lang="en-US"/>
              <a:pPr/>
              <a:t>90</a:t>
            </a:fld>
            <a:endParaRPr lang="en-US"/>
          </a:p>
        </p:txBody>
      </p:sp>
      <p:sp>
        <p:nvSpPr>
          <p:cNvPr id="132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4AA9-D0BF-4405-88C6-7D861E2B3E67}" type="slidenum">
              <a:rPr lang="en-US"/>
              <a:pPr/>
              <a:t>10</a:t>
            </a:fld>
            <a:endParaRPr lang="en-US"/>
          </a:p>
        </p:txBody>
      </p:sp>
      <p:sp>
        <p:nvSpPr>
          <p:cNvPr id="118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91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AE29D-32D5-418F-9989-5CA691C8C9EA}" type="slidenum">
              <a:rPr lang="en-US"/>
              <a:pPr/>
              <a:t>92</a:t>
            </a:fld>
            <a:endParaRPr lang="en-US"/>
          </a:p>
        </p:txBody>
      </p:sp>
      <p:sp>
        <p:nvSpPr>
          <p:cNvPr id="125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93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94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95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96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97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79B7E-0766-48C9-A94A-CEBD69B12616}" type="slidenum">
              <a:rPr lang="en-US"/>
              <a:pPr/>
              <a:t>98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B1B28-4AE5-4DB4-9EA9-AA360BFEFA11}" type="slidenum">
              <a:rPr lang="en-US"/>
              <a:pPr/>
              <a:t>99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7DB3F-E587-4F5A-B2BC-FBC1639CE683}" type="slidenum">
              <a:rPr lang="en-US"/>
              <a:pPr/>
              <a:t>100</a:t>
            </a:fld>
            <a:endParaRPr lang="en-US"/>
          </a:p>
        </p:txBody>
      </p:sp>
      <p:sp>
        <p:nvSpPr>
          <p:cNvPr id="125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6" Type="http://schemas.openxmlformats.org/officeDocument/2006/relationships/notesSlide" Target="../notesSlides/notesSlide9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7" Type="http://schemas.openxmlformats.org/officeDocument/2006/relationships/notesSlide" Target="../notesSlides/notesSlide100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76.xml"/><Relationship Id="rId4" Type="http://schemas.openxmlformats.org/officeDocument/2006/relationships/tags" Target="../tags/tag275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" Type="http://schemas.openxmlformats.org/officeDocument/2006/relationships/tags" Target="../tags/tag277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101.xml"/><Relationship Id="rId4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282.xml"/><Relationship Id="rId2" Type="http://schemas.openxmlformats.org/officeDocument/2006/relationships/tags" Target="../tags/tag281.xml"/><Relationship Id="rId1" Type="http://schemas.openxmlformats.org/officeDocument/2006/relationships/tags" Target="../tags/tag280.xml"/><Relationship Id="rId6" Type="http://schemas.openxmlformats.org/officeDocument/2006/relationships/image" Target="../media/image17.png"/><Relationship Id="rId5" Type="http://schemas.openxmlformats.org/officeDocument/2006/relationships/notesSlide" Target="../notesSlides/notesSlide102.xml"/><Relationship Id="rId4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6" Type="http://schemas.openxmlformats.org/officeDocument/2006/relationships/notesSlide" Target="../notesSlides/notesSlide10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" Type="http://schemas.openxmlformats.org/officeDocument/2006/relationships/tags" Target="../tags/tag287.xml"/><Relationship Id="rId6" Type="http://schemas.openxmlformats.org/officeDocument/2006/relationships/notesSlide" Target="../notesSlides/notesSlide10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0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2.xml"/><Relationship Id="rId1" Type="http://schemas.openxmlformats.org/officeDocument/2006/relationships/tags" Target="../tags/tag291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05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4.xml"/><Relationship Id="rId1" Type="http://schemas.openxmlformats.org/officeDocument/2006/relationships/tags" Target="../tags/tag293.xml"/><Relationship Id="rId4" Type="http://schemas.openxmlformats.org/officeDocument/2006/relationships/notesSlide" Target="../notesSlides/notesSlide106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" Type="http://schemas.openxmlformats.org/officeDocument/2006/relationships/tags" Target="../tags/tag295.xml"/><Relationship Id="rId6" Type="http://schemas.openxmlformats.org/officeDocument/2006/relationships/notesSlide" Target="../notesSlides/notesSlide10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Relationship Id="rId6" Type="http://schemas.openxmlformats.org/officeDocument/2006/relationships/notesSlide" Target="../notesSlides/notesSlide10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305.xml"/><Relationship Id="rId2" Type="http://schemas.openxmlformats.org/officeDocument/2006/relationships/tags" Target="../tags/tag304.xml"/><Relationship Id="rId1" Type="http://schemas.openxmlformats.org/officeDocument/2006/relationships/tags" Target="../tags/tag303.xml"/><Relationship Id="rId6" Type="http://schemas.openxmlformats.org/officeDocument/2006/relationships/notesSlide" Target="../notesSlides/notesSlide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06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5" Type="http://schemas.openxmlformats.org/officeDocument/2006/relationships/notesSlide" Target="../notesSlides/notesSlide111.xml"/><Relationship Id="rId4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2.xml"/><Relationship Id="rId1" Type="http://schemas.openxmlformats.org/officeDocument/2006/relationships/tags" Target="../tags/tag311.xml"/><Relationship Id="rId4" Type="http://schemas.openxmlformats.org/officeDocument/2006/relationships/notesSlide" Target="../notesSlides/notesSlide1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" Type="http://schemas.openxmlformats.org/officeDocument/2006/relationships/tags" Target="../tags/tag313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13.xml"/><Relationship Id="rId4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7.xml"/><Relationship Id="rId1" Type="http://schemas.openxmlformats.org/officeDocument/2006/relationships/tags" Target="../tags/tag316.xml"/><Relationship Id="rId4" Type="http://schemas.openxmlformats.org/officeDocument/2006/relationships/notesSlide" Target="../notesSlides/notesSlide11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notesSlide" Target="../notesSlides/notesSlide1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324.xml"/><Relationship Id="rId7" Type="http://schemas.openxmlformats.org/officeDocument/2006/relationships/notesSlide" Target="../notesSlides/notesSlide116.xml"/><Relationship Id="rId2" Type="http://schemas.openxmlformats.org/officeDocument/2006/relationships/tags" Target="../tags/tag323.xml"/><Relationship Id="rId1" Type="http://schemas.openxmlformats.org/officeDocument/2006/relationships/tags" Target="../tags/tag32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6.xml"/><Relationship Id="rId4" Type="http://schemas.openxmlformats.org/officeDocument/2006/relationships/tags" Target="../tags/tag325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tags" Target="../tags/tag327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117.xml"/><Relationship Id="rId4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333.xml"/><Relationship Id="rId2" Type="http://schemas.openxmlformats.org/officeDocument/2006/relationships/tags" Target="../tags/tag332.xml"/><Relationship Id="rId1" Type="http://schemas.openxmlformats.org/officeDocument/2006/relationships/tags" Target="../tags/tag331.xml"/><Relationship Id="rId5" Type="http://schemas.openxmlformats.org/officeDocument/2006/relationships/notesSlide" Target="../notesSlides/notesSlide119.xml"/><Relationship Id="rId4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5" Type="http://schemas.openxmlformats.org/officeDocument/2006/relationships/notesSlide" Target="../notesSlides/notesSlide120.xml"/><Relationship Id="rId4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" Type="http://schemas.openxmlformats.org/officeDocument/2006/relationships/tags" Target="../tags/tag337.xml"/><Relationship Id="rId5" Type="http://schemas.openxmlformats.org/officeDocument/2006/relationships/notesSlide" Target="../notesSlides/notesSlide121.xml"/><Relationship Id="rId4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" Type="http://schemas.openxmlformats.org/officeDocument/2006/relationships/tags" Target="../tags/tag340.xml"/><Relationship Id="rId5" Type="http://schemas.openxmlformats.org/officeDocument/2006/relationships/notesSlide" Target="../notesSlides/notesSlide122.xml"/><Relationship Id="rId4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4" Type="http://schemas.openxmlformats.org/officeDocument/2006/relationships/notesSlide" Target="../notesSlides/notesSlide123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6.xml"/><Relationship Id="rId1" Type="http://schemas.openxmlformats.org/officeDocument/2006/relationships/tags" Target="../tags/tag345.xml"/><Relationship Id="rId4" Type="http://schemas.openxmlformats.org/officeDocument/2006/relationships/notesSlide" Target="../notesSlides/notesSlide124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25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0.xml"/><Relationship Id="rId1" Type="http://schemas.openxmlformats.org/officeDocument/2006/relationships/tags" Target="../tags/tag349.xml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26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27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4.xml"/><Relationship Id="rId1" Type="http://schemas.openxmlformats.org/officeDocument/2006/relationships/tags" Target="../tags/tag353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6.xml"/><Relationship Id="rId1" Type="http://schemas.openxmlformats.org/officeDocument/2006/relationships/tags" Target="../tags/tag355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29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8.xml"/><Relationship Id="rId1" Type="http://schemas.openxmlformats.org/officeDocument/2006/relationships/tags" Target="../tags/tag357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30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0.xml"/><Relationship Id="rId1" Type="http://schemas.openxmlformats.org/officeDocument/2006/relationships/tags" Target="../tags/tag359.xml"/><Relationship Id="rId4" Type="http://schemas.openxmlformats.org/officeDocument/2006/relationships/notesSlide" Target="../notesSlides/notesSlide13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2.xml"/><Relationship Id="rId1" Type="http://schemas.openxmlformats.org/officeDocument/2006/relationships/tags" Target="../tags/tag361.xml"/><Relationship Id="rId4" Type="http://schemas.openxmlformats.org/officeDocument/2006/relationships/notesSlide" Target="../notesSlides/notesSlide13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4.xml"/><Relationship Id="rId1" Type="http://schemas.openxmlformats.org/officeDocument/2006/relationships/tags" Target="../tags/tag36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33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6.xml"/><Relationship Id="rId1" Type="http://schemas.openxmlformats.org/officeDocument/2006/relationships/tags" Target="../tags/tag36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34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8.xml"/><Relationship Id="rId1" Type="http://schemas.openxmlformats.org/officeDocument/2006/relationships/tags" Target="../tags/tag367.xml"/><Relationship Id="rId6" Type="http://schemas.openxmlformats.org/officeDocument/2006/relationships/image" Target="../media/image24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135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0.xml"/><Relationship Id="rId1" Type="http://schemas.openxmlformats.org/officeDocument/2006/relationships/tags" Target="../tags/tag369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36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2.xml"/><Relationship Id="rId1" Type="http://schemas.openxmlformats.org/officeDocument/2006/relationships/tags" Target="../tags/tag371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3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4.xml"/><Relationship Id="rId1" Type="http://schemas.openxmlformats.org/officeDocument/2006/relationships/tags" Target="../tags/tag373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6.xml"/><Relationship Id="rId1" Type="http://schemas.openxmlformats.org/officeDocument/2006/relationships/tags" Target="../tags/tag375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39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8.xml"/><Relationship Id="rId1" Type="http://schemas.openxmlformats.org/officeDocument/2006/relationships/tags" Target="../tags/tag377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0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1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2.xml"/><Relationship Id="rId1" Type="http://schemas.openxmlformats.org/officeDocument/2006/relationships/tags" Target="../tags/tag381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4.xml"/><Relationship Id="rId1" Type="http://schemas.openxmlformats.org/officeDocument/2006/relationships/tags" Target="../tags/tag383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3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" Type="http://schemas.openxmlformats.org/officeDocument/2006/relationships/tags" Target="../tags/tag385.xml"/><Relationship Id="rId5" Type="http://schemas.openxmlformats.org/officeDocument/2006/relationships/notesSlide" Target="../notesSlides/notesSlide144.xml"/><Relationship Id="rId4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5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1.xml"/><Relationship Id="rId1" Type="http://schemas.openxmlformats.org/officeDocument/2006/relationships/tags" Target="../tags/tag390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6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image" Target="../media/image23.png"/><Relationship Id="rId5" Type="http://schemas.openxmlformats.org/officeDocument/2006/relationships/notesSlide" Target="../notesSlides/notesSlide147.xml"/><Relationship Id="rId4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2" Type="http://schemas.openxmlformats.org/officeDocument/2006/relationships/tags" Target="../tags/tag396.xml"/><Relationship Id="rId1" Type="http://schemas.openxmlformats.org/officeDocument/2006/relationships/tags" Target="../tags/tag395.xml"/><Relationship Id="rId6" Type="http://schemas.openxmlformats.org/officeDocument/2006/relationships/image" Target="../media/image23.png"/><Relationship Id="rId5" Type="http://schemas.openxmlformats.org/officeDocument/2006/relationships/notesSlide" Target="../notesSlides/notesSlide148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9.xml"/><Relationship Id="rId1" Type="http://schemas.openxmlformats.org/officeDocument/2006/relationships/tags" Target="../tags/tag398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149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1.xml"/><Relationship Id="rId1" Type="http://schemas.openxmlformats.org/officeDocument/2006/relationships/tags" Target="../tags/tag400.xml"/><Relationship Id="rId4" Type="http://schemas.openxmlformats.org/officeDocument/2006/relationships/notesSlide" Target="../notesSlides/notesSlide150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15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" Type="http://schemas.openxmlformats.org/officeDocument/2006/relationships/tags" Target="../tags/tag404.xml"/><Relationship Id="rId5" Type="http://schemas.openxmlformats.org/officeDocument/2006/relationships/notesSlide" Target="../notesSlides/notesSlide152.xml"/><Relationship Id="rId4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8.xml"/><Relationship Id="rId1" Type="http://schemas.openxmlformats.org/officeDocument/2006/relationships/tags" Target="../tags/tag407.xml"/><Relationship Id="rId4" Type="http://schemas.openxmlformats.org/officeDocument/2006/relationships/notesSlide" Target="../notesSlides/notesSlide153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0.xml"/><Relationship Id="rId1" Type="http://schemas.openxmlformats.org/officeDocument/2006/relationships/tags" Target="../tags/tag409.xm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54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5" Type="http://schemas.openxmlformats.org/officeDocument/2006/relationships/notesSlide" Target="../notesSlides/notesSlide155.xml"/><Relationship Id="rId4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5.xml"/><Relationship Id="rId1" Type="http://schemas.openxmlformats.org/officeDocument/2006/relationships/tags" Target="../tags/tag414.xml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156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6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5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8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60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2.xml"/><Relationship Id="rId1" Type="http://schemas.openxmlformats.org/officeDocument/2006/relationships/tags" Target="../tags/tag421.xml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161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4.xml"/><Relationship Id="rId1" Type="http://schemas.openxmlformats.org/officeDocument/2006/relationships/tags" Target="../tags/tag423.xm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6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6.xml"/><Relationship Id="rId1" Type="http://schemas.openxmlformats.org/officeDocument/2006/relationships/tags" Target="../tags/tag425.xm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63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8.xml"/><Relationship Id="rId1" Type="http://schemas.openxmlformats.org/officeDocument/2006/relationships/tags" Target="../tags/tag427.xml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164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0.xml"/><Relationship Id="rId1" Type="http://schemas.openxmlformats.org/officeDocument/2006/relationships/tags" Target="../tags/tag429.xml"/><Relationship Id="rId4" Type="http://schemas.openxmlformats.org/officeDocument/2006/relationships/notesSlide" Target="../notesSlides/notesSlide165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1.xml"/><Relationship Id="rId4" Type="http://schemas.openxmlformats.org/officeDocument/2006/relationships/image" Target="../media/image31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" Type="http://schemas.openxmlformats.org/officeDocument/2006/relationships/tags" Target="../tags/tag432.xml"/><Relationship Id="rId5" Type="http://schemas.openxmlformats.org/officeDocument/2006/relationships/notesSlide" Target="../notesSlides/notesSlide167.xml"/><Relationship Id="rId4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6.xml"/><Relationship Id="rId1" Type="http://schemas.openxmlformats.org/officeDocument/2006/relationships/tags" Target="../tags/tag435.xml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16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8.xml"/><Relationship Id="rId1" Type="http://schemas.openxmlformats.org/officeDocument/2006/relationships/tags" Target="../tags/tag437.xml"/><Relationship Id="rId5" Type="http://schemas.openxmlformats.org/officeDocument/2006/relationships/image" Target="../media/image33.png"/><Relationship Id="rId4" Type="http://schemas.openxmlformats.org/officeDocument/2006/relationships/notesSlide" Target="../notesSlides/notesSlide169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9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1.xml"/><Relationship Id="rId1" Type="http://schemas.openxmlformats.org/officeDocument/2006/relationships/tags" Target="../tags/tag440.xml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172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2.xml"/><Relationship Id="rId4" Type="http://schemas.openxmlformats.org/officeDocument/2006/relationships/image" Target="../media/image35.emf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3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4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5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6.xml"/><Relationship Id="rId4" Type="http://schemas.openxmlformats.org/officeDocument/2006/relationships/image" Target="../media/image36.pn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7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8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9.xml"/><Relationship Id="rId5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1.xml"/><Relationship Id="rId1" Type="http://schemas.openxmlformats.org/officeDocument/2006/relationships/tags" Target="../tags/tag450.xml"/><Relationship Id="rId4" Type="http://schemas.openxmlformats.org/officeDocument/2006/relationships/notesSlide" Target="../notesSlides/notesSlide181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" Type="http://schemas.openxmlformats.org/officeDocument/2006/relationships/tags" Target="../tags/tag452.xml"/><Relationship Id="rId5" Type="http://schemas.openxmlformats.org/officeDocument/2006/relationships/notesSlide" Target="../notesSlides/notesSlide182.xml"/><Relationship Id="rId4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" Type="http://schemas.openxmlformats.org/officeDocument/2006/relationships/tags" Target="../tags/tag455.xml"/><Relationship Id="rId5" Type="http://schemas.openxmlformats.org/officeDocument/2006/relationships/notesSlide" Target="../notesSlides/notesSlide183.xml"/><Relationship Id="rId4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tags" Target="../tags/tag460.xml"/><Relationship Id="rId2" Type="http://schemas.openxmlformats.org/officeDocument/2006/relationships/tags" Target="../tags/tag459.xml"/><Relationship Id="rId1" Type="http://schemas.openxmlformats.org/officeDocument/2006/relationships/tags" Target="../tags/tag458.xml"/><Relationship Id="rId5" Type="http://schemas.openxmlformats.org/officeDocument/2006/relationships/notesSlide" Target="../notesSlides/notesSlide184.xml"/><Relationship Id="rId4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" Type="http://schemas.openxmlformats.org/officeDocument/2006/relationships/tags" Target="../tags/tag461.xml"/><Relationship Id="rId5" Type="http://schemas.openxmlformats.org/officeDocument/2006/relationships/notesSlide" Target="../notesSlides/notesSlide185.xml"/><Relationship Id="rId4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" Type="http://schemas.openxmlformats.org/officeDocument/2006/relationships/tags" Target="../tags/tag464.xml"/><Relationship Id="rId5" Type="http://schemas.openxmlformats.org/officeDocument/2006/relationships/notesSlide" Target="../notesSlides/notesSlide186.xml"/><Relationship Id="rId4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tags" Target="../tags/tag469.xml"/><Relationship Id="rId2" Type="http://schemas.openxmlformats.org/officeDocument/2006/relationships/tags" Target="../tags/tag468.xml"/><Relationship Id="rId1" Type="http://schemas.openxmlformats.org/officeDocument/2006/relationships/tags" Target="../tags/tag467.xml"/><Relationship Id="rId5" Type="http://schemas.openxmlformats.org/officeDocument/2006/relationships/notesSlide" Target="../notesSlides/notesSlide187.xml"/><Relationship Id="rId4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" Type="http://schemas.openxmlformats.org/officeDocument/2006/relationships/tags" Target="../tags/tag470.xml"/><Relationship Id="rId5" Type="http://schemas.openxmlformats.org/officeDocument/2006/relationships/notesSlide" Target="../notesSlides/notesSlide18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18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" Type="http://schemas.openxmlformats.org/officeDocument/2006/relationships/tags" Target="../tags/tag473.xml"/><Relationship Id="rId5" Type="http://schemas.openxmlformats.org/officeDocument/2006/relationships/notesSlide" Target="../notesSlides/notesSlide189.xml"/><Relationship Id="rId4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tags" Target="../tags/tag478.xml"/><Relationship Id="rId2" Type="http://schemas.openxmlformats.org/officeDocument/2006/relationships/tags" Target="../tags/tag477.xml"/><Relationship Id="rId1" Type="http://schemas.openxmlformats.org/officeDocument/2006/relationships/tags" Target="../tags/tag476.xml"/><Relationship Id="rId5" Type="http://schemas.openxmlformats.org/officeDocument/2006/relationships/notesSlide" Target="../notesSlides/notesSlide190.xml"/><Relationship Id="rId4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tags" Target="../tags/tag481.xml"/><Relationship Id="rId2" Type="http://schemas.openxmlformats.org/officeDocument/2006/relationships/tags" Target="../tags/tag480.xml"/><Relationship Id="rId1" Type="http://schemas.openxmlformats.org/officeDocument/2006/relationships/tags" Target="../tags/tag479.xml"/><Relationship Id="rId5" Type="http://schemas.openxmlformats.org/officeDocument/2006/relationships/notesSlide" Target="../notesSlides/notesSlide191.xml"/><Relationship Id="rId4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2.xml"/></Relationships>
</file>

<file path=ppt/slides/_rels/slide1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tags" Target="../tags/tag484.xml"/><Relationship Id="rId7" Type="http://schemas.openxmlformats.org/officeDocument/2006/relationships/oleObject" Target="../embeddings/oleObject2.bin"/><Relationship Id="rId2" Type="http://schemas.openxmlformats.org/officeDocument/2006/relationships/tags" Target="../tags/tag483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9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5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4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4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notesSlide" Target="../notesSlides/notesSlide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92.xml"/><Relationship Id="rId7" Type="http://schemas.openxmlformats.org/officeDocument/2006/relationships/notesSlide" Target="../notesSlides/notesSlide34.xml"/><Relationship Id="rId2" Type="http://schemas.openxmlformats.org/officeDocument/2006/relationships/tags" Target="../tags/tag9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image" Target="../media/image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notesSlide" Target="../notesSlides/notes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5" Type="http://schemas.openxmlformats.org/officeDocument/2006/relationships/notesSlide" Target="../notesSlides/notesSlide47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notesSlide" Target="../notesSlides/notesSlide55.xml"/><Relationship Id="rId4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4" Type="http://schemas.openxmlformats.org/officeDocument/2006/relationships/notesSlide" Target="../notesSlides/notesSlide6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notesSlide" Target="../notesSlides/notesSlide6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4.xml"/><Relationship Id="rId3" Type="http://schemas.openxmlformats.org/officeDocument/2006/relationships/tags" Target="../tags/tag16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notesSlide" Target="../notesSlides/notesSlide6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notesSlide" Target="../notesSlides/notesSlide6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6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7.xml"/><Relationship Id="rId3" Type="http://schemas.openxmlformats.org/officeDocument/2006/relationships/tags" Target="../tags/tag17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notesSlide" Target="../notesSlides/notesSlide6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6" Type="http://schemas.openxmlformats.org/officeDocument/2006/relationships/notesSlide" Target="../notesSlides/notesSlide6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notesSlide" Target="../notesSlides/notesSlide7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notesSlide" Target="../notesSlides/notesSlide7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5" Type="http://schemas.openxmlformats.org/officeDocument/2006/relationships/notesSlide" Target="../notesSlides/notesSlide72.xml"/><Relationship Id="rId4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5" Type="http://schemas.openxmlformats.org/officeDocument/2006/relationships/notesSlide" Target="../notesSlides/notesSlide73.xml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7" Type="http://schemas.openxmlformats.org/officeDocument/2006/relationships/notesSlide" Target="../notesSlides/notesSlide74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9.xml"/><Relationship Id="rId4" Type="http://schemas.openxmlformats.org/officeDocument/2006/relationships/tags" Target="../tags/tag20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4" Type="http://schemas.openxmlformats.org/officeDocument/2006/relationships/notesSlide" Target="../notesSlides/notesSlide7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4" Type="http://schemas.openxmlformats.org/officeDocument/2006/relationships/notesSlide" Target="../notesSlides/notesSlide7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5" Type="http://schemas.openxmlformats.org/officeDocument/2006/relationships/notesSlide" Target="../notesSlides/notesSlide79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notesSlide" Target="../notesSlides/notesSlide8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5" Type="http://schemas.openxmlformats.org/officeDocument/2006/relationships/notesSlide" Target="../notesSlides/notesSlide82.xml"/><Relationship Id="rId4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7" Type="http://schemas.openxmlformats.org/officeDocument/2006/relationships/image" Target="../media/image14.png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notesSlide" Target="../notesSlides/notesSlide8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notesSlide" Target="../notesSlides/notesSlide8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9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4" Type="http://schemas.openxmlformats.org/officeDocument/2006/relationships/notesSlide" Target="../notesSlides/notesSlide8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4" Type="http://schemas.openxmlformats.org/officeDocument/2006/relationships/notesSlide" Target="../notesSlides/notesSlide8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4" Type="http://schemas.openxmlformats.org/officeDocument/2006/relationships/notesSlide" Target="../notesSlides/notesSlide8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6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5" Type="http://schemas.openxmlformats.org/officeDocument/2006/relationships/notesSlide" Target="../notesSlides/notesSlide91.xml"/><Relationship Id="rId4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4" Type="http://schemas.openxmlformats.org/officeDocument/2006/relationships/notesSlide" Target="../notesSlides/notesSlide9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3.xml"/><Relationship Id="rId1" Type="http://schemas.openxmlformats.org/officeDocument/2006/relationships/tags" Target="../tags/tag252.xml"/><Relationship Id="rId4" Type="http://schemas.openxmlformats.org/officeDocument/2006/relationships/notesSlide" Target="../notesSlides/notesSlide9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4" Type="http://schemas.openxmlformats.org/officeDocument/2006/relationships/notesSlide" Target="../notesSlides/notesSlide9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notesSlide" Target="../notesSlides/notesSlide9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59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262.xml"/><Relationship Id="rId2" Type="http://schemas.openxmlformats.org/officeDocument/2006/relationships/tags" Target="../tags/tag261.xml"/><Relationship Id="rId1" Type="http://schemas.openxmlformats.org/officeDocument/2006/relationships/tags" Target="../tags/tag260.xml"/><Relationship Id="rId5" Type="http://schemas.openxmlformats.org/officeDocument/2006/relationships/notesSlide" Target="../notesSlides/notesSlide96.xml"/><Relationship Id="rId4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" Type="http://schemas.openxmlformats.org/officeDocument/2006/relationships/tags" Target="../tags/tag263.xml"/><Relationship Id="rId5" Type="http://schemas.openxmlformats.org/officeDocument/2006/relationships/notesSlide" Target="../notesSlides/notesSlide97.xml"/><Relationship Id="rId4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7.xml"/><Relationship Id="rId1" Type="http://schemas.openxmlformats.org/officeDocument/2006/relationships/tags" Target="../tags/tag266.xml"/><Relationship Id="rId4" Type="http://schemas.openxmlformats.org/officeDocument/2006/relationships/notesSlide" Target="../notesSlides/notesSlide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/>
              <a:t>Digital Design and Computer Architecture</a:t>
            </a:r>
            <a:r>
              <a:rPr lang="en-US" sz="2600" b="1" dirty="0"/>
              <a:t>: ARM® Edition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6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Sarah L. Harris and David Money Harris</a:t>
            </a:r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7353" y="10668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Regularity supports design simplicity</a:t>
            </a:r>
          </a:p>
          <a:p>
            <a:r>
              <a:rPr lang="en-US" dirty="0"/>
              <a:t>Consistent instruction format</a:t>
            </a:r>
          </a:p>
          <a:p>
            <a:r>
              <a:rPr lang="en-US" dirty="0"/>
              <a:t>Same number of operands (two sources and one destination)</a:t>
            </a:r>
          </a:p>
          <a:p>
            <a:r>
              <a:rPr lang="en-US" dirty="0"/>
              <a:t>Ease of encoding and handling in hardware</a:t>
            </a:r>
          </a:p>
        </p:txBody>
      </p:sp>
      <p:sp>
        <p:nvSpPr>
          <p:cNvPr id="1025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1</a:t>
            </a:r>
          </a:p>
        </p:txBody>
      </p:sp>
    </p:spTree>
    <p:extLst>
      <p:ext uri="{BB962C8B-B14F-4D97-AF65-F5344CB8AC3E}">
        <p14:creationId xmlns:p14="http://schemas.microsoft.com/office/powerpoint/2010/main" val="1327889905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9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90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690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4790" y="990600"/>
            <a:ext cx="7162800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y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MAIN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r>
              <a:rPr lang="en-US" sz="1700" dirty="0">
                <a:latin typeface="Courier New" pitchFamily="49" charset="0"/>
              </a:rPr>
              <a:t>  MOV R0, #2    	; argument 0 = 2</a:t>
            </a:r>
          </a:p>
          <a:p>
            <a:r>
              <a:rPr lang="en-US" sz="1700" dirty="0">
                <a:latin typeface="Courier New" pitchFamily="49" charset="0"/>
              </a:rPr>
              <a:t>  MOV R1, #3    	; argument 1 = 3</a:t>
            </a:r>
          </a:p>
          <a:p>
            <a:r>
              <a:rPr lang="en-US" sz="1700" dirty="0">
                <a:latin typeface="Courier New" pitchFamily="49" charset="0"/>
              </a:rPr>
              <a:t>  MOV R2, #4    	; argument 2 = 4</a:t>
            </a:r>
          </a:p>
          <a:p>
            <a:r>
              <a:rPr lang="en-US" sz="1700" dirty="0">
                <a:latin typeface="Courier New" pitchFamily="49" charset="0"/>
              </a:rPr>
              <a:t>  MOV R3, #5    	; argument 3 = 5</a:t>
            </a:r>
          </a:p>
          <a:p>
            <a:r>
              <a:rPr lang="en-US" sz="1700" dirty="0">
                <a:latin typeface="Courier New" pitchFamily="49" charset="0"/>
              </a:rPr>
              <a:t>  BL DIFFOFSUMS    	; call function</a:t>
            </a:r>
          </a:p>
          <a:p>
            <a:r>
              <a:rPr lang="en-US" sz="1700" dirty="0">
                <a:latin typeface="Courier New" pitchFamily="49" charset="0"/>
              </a:rPr>
              <a:t>  MOV R4, R0  		; y = returned value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1803834948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0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0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40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1600" y="1136065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>
                <a:latin typeface="Courier New" pitchFamily="49" charset="0"/>
              </a:rPr>
              <a:t>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>
                <a:latin typeface="Courier New" pitchFamily="49" charset="0"/>
              </a:rPr>
              <a:t>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>
                <a:latin typeface="Courier New" pitchFamily="49" charset="0"/>
              </a:rPr>
              <a:t>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114074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733800"/>
            <a:ext cx="8229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>
                <a:latin typeface="+mj-lt"/>
              </a:rPr>
              <a:t>overwrote 3 registers: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R4</a:t>
            </a:r>
            <a:r>
              <a:rPr lang="en-US" sz="2600" dirty="0">
                <a:latin typeface="+mj-lt"/>
              </a:rPr>
              <a:t>,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R8</a:t>
            </a:r>
            <a:r>
              <a:rPr lang="en-US" sz="2600" dirty="0">
                <a:latin typeface="+mj-lt"/>
              </a:rPr>
              <a:t>,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R9</a:t>
            </a:r>
            <a:endParaRPr lang="en-US" sz="26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>
                <a:latin typeface="+mj-lt"/>
              </a:rPr>
              <a:t>can use </a:t>
            </a:r>
            <a:r>
              <a:rPr lang="en-US" sz="2600" i="1" dirty="0">
                <a:latin typeface="+mj-lt"/>
              </a:rPr>
              <a:t>stack </a:t>
            </a:r>
            <a:r>
              <a:rPr lang="en-US" sz="2600" dirty="0">
                <a:latin typeface="+mj-lt"/>
              </a:rPr>
              <a:t>to temporarily store registers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3971830800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82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828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564553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used to temporarily save variables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Like stack of dishes, last-in-first-out (LIFO) queue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Expands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more memory when more space needed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Contracts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b="1" dirty="0"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less memory when the space no longer needed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</a:t>
            </a:r>
          </a:p>
        </p:txBody>
      </p:sp>
      <p:pic>
        <p:nvPicPr>
          <p:cNvPr id="139446" name="Picture 1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05" y="1072040"/>
            <a:ext cx="2487334" cy="47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495591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47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" b="52536"/>
          <a:stretch/>
        </p:blipFill>
        <p:spPr bwMode="auto">
          <a:xfrm>
            <a:off x="1038740" y="2660900"/>
            <a:ext cx="3640294" cy="284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60" b="-2926"/>
          <a:stretch/>
        </p:blipFill>
        <p:spPr bwMode="auto">
          <a:xfrm>
            <a:off x="4956050" y="2660900"/>
            <a:ext cx="3640294" cy="298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48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48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48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97108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Grows down (from higher to lower memory addresses)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Stack pointer: </a:t>
            </a:r>
            <a:r>
              <a:rPr lang="en-US" sz="3200" dirty="0">
                <a:latin typeface="Courier New" pitchFamily="49" charset="0"/>
                <a:cs typeface="Arial" charset="0"/>
              </a:rPr>
              <a:t>SP</a:t>
            </a:r>
            <a:r>
              <a:rPr lang="en-US" sz="3200" dirty="0">
                <a:latin typeface="Times New Roman" pitchFamily="18" charset="0"/>
                <a:cs typeface="Arial" charset="0"/>
              </a:rPr>
              <a:t> points to top of the stack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</a:t>
            </a:r>
          </a:p>
        </p:txBody>
      </p:sp>
      <p:sp>
        <p:nvSpPr>
          <p:cNvPr id="2" name="Rectangle 1"/>
          <p:cNvSpPr/>
          <p:nvPr/>
        </p:nvSpPr>
        <p:spPr>
          <a:xfrm>
            <a:off x="961930" y="5349250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802430" y="5243356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28560" y="5349250"/>
            <a:ext cx="3304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Stack expands by 2 words</a:t>
            </a:r>
          </a:p>
        </p:txBody>
      </p:sp>
    </p:spTree>
    <p:extLst>
      <p:ext uri="{BB962C8B-B14F-4D97-AF65-F5344CB8AC3E}">
        <p14:creationId xmlns:p14="http://schemas.microsoft.com/office/powerpoint/2010/main" val="1465613501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30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7930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9304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120151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Called functions must have no unintended side effects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But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overwrites 3 registers: </a:t>
            </a:r>
            <a:r>
              <a:rPr lang="en-US" sz="3000" dirty="0">
                <a:latin typeface="Courier New" pitchFamily="49" charset="0"/>
                <a:cs typeface="Arial" charset="0"/>
              </a:rPr>
              <a:t>R4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R8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R9</a:t>
            </a:r>
            <a:endParaRPr lang="en-US" sz="3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1600" y="3355659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>
                <a:latin typeface="Courier New" pitchFamily="49" charset="0"/>
              </a:rPr>
              <a:t>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>
                <a:latin typeface="Courier New" pitchFamily="49" charset="0"/>
              </a:rPr>
              <a:t>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>
                <a:latin typeface="Courier New" pitchFamily="49" charset="0"/>
              </a:rPr>
              <a:t>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Functions use the Stack</a:t>
            </a:r>
          </a:p>
        </p:txBody>
      </p:sp>
    </p:spTree>
    <p:extLst>
      <p:ext uri="{BB962C8B-B14F-4D97-AF65-F5344CB8AC3E}">
        <p14:creationId xmlns:p14="http://schemas.microsoft.com/office/powerpoint/2010/main" val="3911494235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32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0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03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990600"/>
            <a:ext cx="8001000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SUB SP, SP, #12	; make space on stack for 3 registers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8]	; save R4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R8, [SP, #4]	; save R8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R9, [SP]		; save R9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LDR R9, [SP]		; restore R9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R8, [SP, #4]	; restore R8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R4, [SP, #8]	; restore R4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ADD SP, SP, #12	;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deallocate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stack space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Register Values on the Stack</a:t>
            </a:r>
          </a:p>
        </p:txBody>
      </p:sp>
    </p:spTree>
    <p:extLst>
      <p:ext uri="{BB962C8B-B14F-4D97-AF65-F5344CB8AC3E}">
        <p14:creationId xmlns:p14="http://schemas.microsoft.com/office/powerpoint/2010/main" val="2176203815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34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134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53470" y="4542745"/>
            <a:ext cx="1306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Before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18817" y="4542745"/>
            <a:ext cx="1313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During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45855" y="4504340"/>
            <a:ext cx="1143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After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 during </a:t>
            </a:r>
            <a:r>
              <a:rPr lang="en-US" sz="4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diffofsums</a:t>
            </a:r>
            <a:r>
              <a:rPr lang="en-US" sz="4400" dirty="0">
                <a:solidFill>
                  <a:schemeClr val="bg1"/>
                </a:solidFill>
              </a:rPr>
              <a:t> Call</a:t>
            </a:r>
          </a:p>
        </p:txBody>
      </p:sp>
      <p:pic>
        <p:nvPicPr>
          <p:cNvPr id="141496" name="Picture 18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0" y="1585560"/>
            <a:ext cx="8915400" cy="284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640493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399" name="Group 3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0770822"/>
              </p:ext>
            </p:extLst>
          </p:nvPr>
        </p:nvGraphicFramePr>
        <p:xfrm>
          <a:off x="923525" y="1163105"/>
          <a:ext cx="7162800" cy="4126992"/>
        </p:xfrm>
        <a:graphic>
          <a:graphicData uri="http://schemas.openxmlformats.org/drawingml/2006/table">
            <a:tbl>
              <a:tblPr/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Preserved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Callee</a:t>
                      </a: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-Saved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Nonpreserved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Caller-Saved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R4-R11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R12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R14 (LR)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R0-R3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R13 (SP)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CPSR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above SP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below SP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82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Registers</a:t>
            </a:r>
          </a:p>
        </p:txBody>
      </p:sp>
    </p:spTree>
    <p:extLst>
      <p:ext uri="{BB962C8B-B14F-4D97-AF65-F5344CB8AC3E}">
        <p14:creationId xmlns:p14="http://schemas.microsoft.com/office/powerpoint/2010/main" val="228589093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R4, [SP], #4	; restore R4 from stack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Saved Registers only on Stack</a:t>
            </a:r>
          </a:p>
        </p:txBody>
      </p:sp>
    </p:spTree>
    <p:extLst>
      <p:ext uri="{BB962C8B-B14F-4D97-AF65-F5344CB8AC3E}">
        <p14:creationId xmlns:p14="http://schemas.microsoft.com/office/powerpoint/2010/main" val="754348089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LDR R4, [SP], #4	; restore R4 from stack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2" name="Rectangle 1"/>
          <p:cNvSpPr/>
          <p:nvPr/>
        </p:nvSpPr>
        <p:spPr>
          <a:xfrm>
            <a:off x="270640" y="4621768"/>
            <a:ext cx="8742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+mj-lt"/>
              </a:rPr>
              <a:t>Notice code optimization for expanding/contracting stack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Saved Registers only on Stack</a:t>
            </a:r>
          </a:p>
        </p:txBody>
      </p:sp>
    </p:spTree>
    <p:extLst>
      <p:ext uri="{BB962C8B-B14F-4D97-AF65-F5344CB8AC3E}">
        <p14:creationId xmlns:p14="http://schemas.microsoft.com/office/powerpoint/2010/main" val="196446859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97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219200"/>
            <a:ext cx="81479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More complex code handled by multiple ARM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97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438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 - d;</a:t>
            </a:r>
          </a:p>
        </p:txBody>
      </p:sp>
      <p:sp>
        <p:nvSpPr>
          <p:cNvPr id="10997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95925" y="2438400"/>
            <a:ext cx="4647004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t, b, c  ; t = b +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a, t, d  ; a = t -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035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 Instructions</a:t>
            </a:r>
          </a:p>
        </p:txBody>
      </p:sp>
    </p:spTree>
    <p:extLst>
      <p:ext uri="{BB962C8B-B14F-4D97-AF65-F5344CB8AC3E}">
        <p14:creationId xmlns:p14="http://schemas.microsoft.com/office/powerpoint/2010/main" val="3952156792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398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STR LR, [SP, #-4]!	; store LR on stack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BL  PROC2			; call another function	    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...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LDR LR, [SP], #4    	; restore LR from stack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MOV PC, LR             ; return to caller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833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339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33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</a:t>
            </a:r>
          </a:p>
        </p:txBody>
      </p:sp>
    </p:spTree>
    <p:extLst>
      <p:ext uri="{BB962C8B-B14F-4D97-AF65-F5344CB8AC3E}">
        <p14:creationId xmlns:p14="http://schemas.microsoft.com/office/powerpoint/2010/main" val="1096101711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5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x = (a + b)*(a − b);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x;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 = p + 5;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</p:spTree>
    <p:extLst>
      <p:ext uri="{BB962C8B-B14F-4D97-AF65-F5344CB8AC3E}">
        <p14:creationId xmlns:p14="http://schemas.microsoft.com/office/powerpoint/2010/main" val="605523195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x = (a + b)*(a − b);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x;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 = p + 5;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5925" y="81746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R0=a, R1=b, R4=i, R5=x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{R4,  R5, LR}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 R0, R1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SUB   R12, R0, R1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MUL   R5,  R5, R12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R4,  #0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CMP   R4,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BGE   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{R0, R1}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R1, R4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BL    F2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R5,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{R0, R1} 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R4, #1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     FOR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R0, R5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{R4, R5, LR}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</a:t>
            </a: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9151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R0, 5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R4,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</a:t>
            </a:r>
          </a:p>
        </p:txBody>
      </p:sp>
    </p:spTree>
    <p:extLst>
      <p:ext uri="{BB962C8B-B14F-4D97-AF65-F5344CB8AC3E}">
        <p14:creationId xmlns:p14="http://schemas.microsoft.com/office/powerpoint/2010/main" val="2474893885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17460"/>
            <a:ext cx="407093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R0=a, R1=b, R4=i, R5=x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{R4,  R5, LR}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 R0, R1  ; x = (a+b)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SUB   R12, R0, R1  ; temp = (a-b)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MUL   R5,  R5, R12 ; x = x*temp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R4,  #0      ; i = 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CMP   R4, R0       ; i &lt; a?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BGE   RETURN       ; no: exit loop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{R0, R1}     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R1, R4   ; arg is b+i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BL    F2           ; call f2(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R5, R0   ; x = x+f2(b+i)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{R0, R1}    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R4, #1   ; i++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     FOR          ; repeat loop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R0, R5       ; return 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{R4, R5, LR}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       ; return</a:t>
            </a: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1764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{R4}        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R0, 5   ; r = p+5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R4, R0  ; return r+p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{R4}       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      ; return</a:t>
            </a:r>
          </a:p>
        </p:txBody>
      </p:sp>
    </p:spTree>
    <p:extLst>
      <p:ext uri="{BB962C8B-B14F-4D97-AF65-F5344CB8AC3E}">
        <p14:creationId xmlns:p14="http://schemas.microsoft.com/office/powerpoint/2010/main" val="3771414944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Stack during </a:t>
            </a:r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</a:t>
            </a:r>
          </a:p>
        </p:txBody>
      </p: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" y="1374318"/>
            <a:ext cx="9218987" cy="351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4260" y="4987545"/>
            <a:ext cx="217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At beginning of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</p:txBody>
      </p:sp>
      <p:sp>
        <p:nvSpPr>
          <p:cNvPr id="9" name="Rectangle 8"/>
          <p:cNvSpPr/>
          <p:nvPr/>
        </p:nvSpPr>
        <p:spPr>
          <a:xfrm>
            <a:off x="3419850" y="4987545"/>
            <a:ext cx="2455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Just before calling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29920" y="4987545"/>
            <a:ext cx="18311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After calling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4247721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0515" y="11277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n)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if (n &lt;= 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</p:spTree>
    <p:extLst>
      <p:ext uri="{BB962C8B-B14F-4D97-AF65-F5344CB8AC3E}">
        <p14:creationId xmlns:p14="http://schemas.microsoft.com/office/powerpoint/2010/main" val="2081068956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990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0x94</a:t>
            </a:r>
            <a:r>
              <a:rPr lang="en-US" sz="1600" dirty="0">
                <a:latin typeface="Courier New" pitchFamily="49" charset="0"/>
              </a:rPr>
              <a:t> FACTORIAL  STR R0, [SP, #-4]! 	;store R0 on stack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STR LR, [SP, #-4]! 	;store LR on stack</a:t>
            </a: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CMP R0, #2		;set flags with R0-2    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BHS ELSE		;if (r0&gt;=2) branch to else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MOV R0, #1		; otherwise return 1  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ADD SP, SP, #8	; restore SP 1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MOV PC, LR		; return</a:t>
            </a:r>
          </a:p>
          <a:p>
            <a:r>
              <a:rPr lang="en-US" sz="1600" b="1" dirty="0">
                <a:latin typeface="Courier New" pitchFamily="49" charset="0"/>
              </a:rPr>
              <a:t>0xB0</a:t>
            </a:r>
            <a:r>
              <a:rPr lang="en-US" sz="1600" dirty="0">
                <a:latin typeface="Courier New" pitchFamily="49" charset="0"/>
              </a:rPr>
              <a:t> ELSE       SUB R0, R0, #1	; n = n - 1</a:t>
            </a:r>
          </a:p>
          <a:p>
            <a:r>
              <a:rPr lang="en-US" sz="1600" b="1" dirty="0">
                <a:latin typeface="Courier New" pitchFamily="49" charset="0"/>
              </a:rPr>
              <a:t>0xB4		 </a:t>
            </a:r>
            <a:r>
              <a:rPr lang="en-US" sz="1600" dirty="0">
                <a:latin typeface="Courier New" pitchFamily="49" charset="0"/>
              </a:rPr>
              <a:t>BL  FACTORIAL      	; recursive call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LDR LR, [SP], #4	; restore LR</a:t>
            </a: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LDR R1, [SP], #4	; restore R0 (n) into R1</a:t>
            </a: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MUL R0, R1, R0	; R0 = n*factorial(n-1)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MOV PC, LR		; 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</p:spTree>
    <p:extLst>
      <p:ext uri="{BB962C8B-B14F-4D97-AF65-F5344CB8AC3E}">
        <p14:creationId xmlns:p14="http://schemas.microsoft.com/office/powerpoint/2010/main" val="634490780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4402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0x94</a:t>
            </a:r>
            <a:r>
              <a:rPr lang="en-US" sz="1600" dirty="0">
                <a:latin typeface="Courier New" pitchFamily="49" charset="0"/>
              </a:rPr>
              <a:t> FACTORIAL  STR R0, [SP, #-4]! 	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STR LR, [SP, #-4]! 	</a:t>
            </a: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CMP R0, #2		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BHS ELSE		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MOV R0, #1		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ADD SP, SP, #8	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MOV PC, LR		</a:t>
            </a:r>
          </a:p>
          <a:p>
            <a:r>
              <a:rPr lang="en-US" sz="1600" b="1" dirty="0">
                <a:latin typeface="Courier New" pitchFamily="49" charset="0"/>
              </a:rPr>
              <a:t>0xB0</a:t>
            </a:r>
            <a:r>
              <a:rPr lang="en-US" sz="1600" dirty="0">
                <a:latin typeface="Courier New" pitchFamily="49" charset="0"/>
              </a:rPr>
              <a:t> ELSE       SUB R0, R0, #1	</a:t>
            </a:r>
          </a:p>
          <a:p>
            <a:r>
              <a:rPr lang="en-US" sz="1600" b="1" dirty="0">
                <a:latin typeface="Courier New" pitchFamily="49" charset="0"/>
              </a:rPr>
              <a:t>0xB4		 </a:t>
            </a:r>
            <a:r>
              <a:rPr lang="en-US" sz="1600" dirty="0">
                <a:latin typeface="Courier New" pitchFamily="49" charset="0"/>
              </a:rPr>
              <a:t>BL  FACTORIAL      	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LDR LR, [SP], #4	</a:t>
            </a: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LDR R1, [SP], #4	</a:t>
            </a: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MUL R0, R1, R0	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MOV PC, LR	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  <p:sp>
        <p:nvSpPr>
          <p:cNvPr id="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9045" y="11247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n) {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if (n &lt;= 1)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1;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else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02830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2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3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632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1930" y="4926795"/>
            <a:ext cx="123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Before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0280" y="4903108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During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53845" y="4926795"/>
            <a:ext cx="1110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After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Stack during Recursive Call</a:t>
            </a:r>
          </a:p>
        </p:txBody>
      </p:sp>
      <p:pic>
        <p:nvPicPr>
          <p:cNvPr id="142505" name="Picture 1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" y="1530080"/>
            <a:ext cx="9067800" cy="331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521953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385854" y="938502"/>
            <a:ext cx="8487505" cy="4525963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Caller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Puts arguments in </a:t>
            </a:r>
            <a:r>
              <a:rPr lang="en-US" sz="2400" dirty="0">
                <a:latin typeface="Courier10 BT" pitchFamily="49" charset="0"/>
              </a:rPr>
              <a:t>R0-R3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Saves any needed registers (</a:t>
            </a:r>
            <a:r>
              <a:rPr lang="en-US" sz="2400" dirty="0">
                <a:latin typeface="Courier10 BT" pitchFamily="49" charset="0"/>
              </a:rPr>
              <a:t>LR</a:t>
            </a:r>
            <a:r>
              <a:rPr lang="en-US" sz="2400" dirty="0"/>
              <a:t>, maybe </a:t>
            </a:r>
            <a:r>
              <a:rPr lang="en-US" sz="2400" dirty="0">
                <a:latin typeface="Courier10 BT" pitchFamily="49" charset="0"/>
              </a:rPr>
              <a:t>R0-R3, R8-R12</a:t>
            </a:r>
            <a:r>
              <a:rPr lang="en-US" sz="24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Calls function: </a:t>
            </a:r>
            <a:r>
              <a:rPr lang="en-US" sz="2400" dirty="0">
                <a:latin typeface="Courier10 BT" pitchFamily="49" charset="0"/>
              </a:rPr>
              <a:t>BL CALLEE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Restores registers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Looks for result in </a:t>
            </a:r>
            <a:r>
              <a:rPr lang="en-US" sz="2400" dirty="0">
                <a:latin typeface="Courier10 BT" pitchFamily="49" charset="0"/>
              </a:rPr>
              <a:t>R0</a:t>
            </a:r>
          </a:p>
          <a:p>
            <a:r>
              <a:rPr lang="en-US" sz="3000" b="1" dirty="0" err="1">
                <a:solidFill>
                  <a:srgbClr val="0070C0"/>
                </a:solidFill>
              </a:rPr>
              <a:t>Callee</a:t>
            </a:r>
            <a:endParaRPr lang="en-US" sz="3000" b="1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400" dirty="0"/>
              <a:t>Saves registers that might be disturbed </a:t>
            </a:r>
            <a:r>
              <a:rPr lang="en-US" sz="2400" dirty="0">
                <a:latin typeface="Courier10 BT" pitchFamily="49" charset="0"/>
              </a:rPr>
              <a:t>(R4-R7</a:t>
            </a:r>
            <a:r>
              <a:rPr lang="en-US" sz="24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Performs function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Puts result in </a:t>
            </a:r>
            <a:r>
              <a:rPr lang="en-US" sz="2400" dirty="0">
                <a:latin typeface="Courier10 BT" pitchFamily="49" charset="0"/>
              </a:rPr>
              <a:t>R0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Restores registers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Returns: </a:t>
            </a:r>
            <a:r>
              <a:rPr lang="en-US" sz="2400" dirty="0">
                <a:latin typeface="Courier10 BT" pitchFamily="49" charset="0"/>
              </a:rPr>
              <a:t>MOV PC, LR</a:t>
            </a:r>
          </a:p>
          <a:p>
            <a:pPr lvl="1">
              <a:spcBef>
                <a:spcPts val="0"/>
              </a:spcBef>
            </a:pPr>
            <a:endParaRPr lang="en-US" sz="3200" dirty="0">
              <a:latin typeface="Courier10 BT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 Summary</a:t>
            </a:r>
          </a:p>
        </p:txBody>
      </p:sp>
    </p:spTree>
    <p:extLst>
      <p:ext uri="{BB962C8B-B14F-4D97-AF65-F5344CB8AC3E}">
        <p14:creationId xmlns:p14="http://schemas.microsoft.com/office/powerpoint/2010/main" val="2114647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79" y="1076946"/>
            <a:ext cx="8654495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/>
              <a:t>ARM includes only simple, commonly used instructions</a:t>
            </a:r>
          </a:p>
          <a:p>
            <a:r>
              <a:rPr lang="en-US" sz="2800" dirty="0"/>
              <a:t>Hardware to decode and execute instructions kept simple, small, and fast</a:t>
            </a:r>
          </a:p>
          <a:p>
            <a:r>
              <a:rPr lang="en-US" sz="2800" dirty="0"/>
              <a:t>More complex instructions (that are less common) performed using multiple simple instructions</a:t>
            </a:r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2</a:t>
            </a:r>
          </a:p>
        </p:txBody>
      </p:sp>
    </p:spTree>
    <p:extLst>
      <p:ext uri="{BB962C8B-B14F-4D97-AF65-F5344CB8AC3E}">
        <p14:creationId xmlns:p14="http://schemas.microsoft.com/office/powerpoint/2010/main" val="3308406304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3716093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Design Principle 1: Regularity supports design simplicity</a:t>
            </a:r>
          </a:p>
          <a:p>
            <a:pPr lvl="1"/>
            <a:r>
              <a:rPr lang="en-US" dirty="0"/>
              <a:t>32-bit data, 32-bit instructions</a:t>
            </a:r>
          </a:p>
          <a:p>
            <a:pPr lvl="1"/>
            <a:r>
              <a:rPr lang="en-US" dirty="0"/>
              <a:t>For design simplicity, would prefer a single instruction format but…</a:t>
            </a:r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99948847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Design Principle 1: Regularity supports design simplicity</a:t>
            </a:r>
          </a:p>
          <a:p>
            <a:pPr lvl="1"/>
            <a:r>
              <a:rPr lang="en-US" dirty="0"/>
              <a:t>32-bit data, 32-bit instructions</a:t>
            </a:r>
          </a:p>
          <a:p>
            <a:pPr lvl="1"/>
            <a:r>
              <a:rPr lang="en-US" dirty="0"/>
              <a:t>For design simplicity, would prefer a single instruction format but…</a:t>
            </a:r>
          </a:p>
          <a:p>
            <a:pPr lvl="1"/>
            <a:r>
              <a:rPr lang="en-US" dirty="0"/>
              <a:t>Instructions have different needs</a:t>
            </a:r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7357066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2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</a:rPr>
              <a:t>Good design demands good compromises</a:t>
            </a:r>
          </a:p>
          <a:p>
            <a:r>
              <a:rPr lang="en-US" dirty="0"/>
              <a:t>Multiple instruction formats allow flexibility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ADD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SUB</a:t>
            </a:r>
            <a:r>
              <a:rPr lang="en-US" sz="2600" dirty="0"/>
              <a:t>:  use 3 register operands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LDR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STR</a:t>
            </a:r>
            <a:r>
              <a:rPr lang="en-US" sz="2600" dirty="0"/>
              <a:t>:  use 2 register operands and a constant</a:t>
            </a:r>
          </a:p>
          <a:p>
            <a:r>
              <a:rPr lang="en-US" dirty="0"/>
              <a:t>Number of instruction formats kept small</a:t>
            </a:r>
          </a:p>
          <a:p>
            <a:pPr lvl="1">
              <a:buFontTx/>
              <a:buChar char="-"/>
            </a:pPr>
            <a:r>
              <a:rPr lang="en-US" sz="3200" dirty="0"/>
              <a:t>to adhere to design principles 1 and 3 (</a:t>
            </a:r>
            <a:r>
              <a:rPr lang="en-US" sz="3200" dirty="0">
                <a:solidFill>
                  <a:srgbClr val="0070C0"/>
                </a:solidFill>
              </a:rPr>
              <a:t>regularity supports design simplicity </a:t>
            </a:r>
            <a:r>
              <a:rPr lang="en-US" sz="3200" dirty="0"/>
              <a:t>and </a:t>
            </a:r>
            <a:r>
              <a:rPr lang="en-US" sz="3200" dirty="0">
                <a:solidFill>
                  <a:srgbClr val="0070C0"/>
                </a:solidFill>
              </a:rPr>
              <a:t>smaller is faster</a:t>
            </a:r>
            <a:r>
              <a:rPr lang="en-US" sz="3200" dirty="0"/>
              <a:t>)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332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Design Principle 4</a:t>
            </a:r>
          </a:p>
        </p:txBody>
      </p:sp>
    </p:spTree>
    <p:extLst>
      <p:ext uri="{BB962C8B-B14F-4D97-AF65-F5344CB8AC3E}">
        <p14:creationId xmlns:p14="http://schemas.microsoft.com/office/powerpoint/2010/main" val="1949557279"/>
      </p:ext>
    </p:extLst>
  </p:cSld>
  <p:clrMapOvr>
    <a:masterClrMapping/>
  </p:clrMapOvr>
  <p:transition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/>
              <a:t>Binary representation of instructions</a:t>
            </a:r>
          </a:p>
          <a:p>
            <a:r>
              <a:rPr lang="en-US" dirty="0"/>
              <a:t>Computers only understand </a:t>
            </a:r>
            <a:r>
              <a:rPr lang="en-US" b="1" dirty="0"/>
              <a:t>1’s and 0’s</a:t>
            </a:r>
          </a:p>
          <a:p>
            <a:r>
              <a:rPr lang="en-US" b="1" dirty="0"/>
              <a:t>32-bit instructions </a:t>
            </a:r>
          </a:p>
          <a:p>
            <a:pPr lvl="1"/>
            <a:r>
              <a:rPr lang="en-US" sz="2600" dirty="0"/>
              <a:t>Simplicity favors regularity: 32-bit data &amp; instructions</a:t>
            </a:r>
          </a:p>
          <a:p>
            <a:r>
              <a:rPr lang="en-US" b="1" dirty="0"/>
              <a:t>3 instruction formats:</a:t>
            </a:r>
          </a:p>
          <a:p>
            <a:pPr lvl="1"/>
            <a:r>
              <a:rPr lang="en-US" sz="2600" dirty="0"/>
              <a:t>Data-processing</a:t>
            </a:r>
          </a:p>
          <a:p>
            <a:pPr lvl="1"/>
            <a:r>
              <a:rPr lang="en-US" sz="2600" dirty="0"/>
              <a:t>Memory</a:t>
            </a:r>
          </a:p>
          <a:p>
            <a:pPr lvl="1"/>
            <a:r>
              <a:rPr lang="en-US" sz="2600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Machine Language</a:t>
            </a:r>
          </a:p>
        </p:txBody>
      </p:sp>
    </p:spTree>
    <p:extLst>
      <p:ext uri="{BB962C8B-B14F-4D97-AF65-F5344CB8AC3E}">
        <p14:creationId xmlns:p14="http://schemas.microsoft.com/office/powerpoint/2010/main" val="2475168255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Data-processing</a:t>
            </a:r>
          </a:p>
          <a:p>
            <a:r>
              <a:rPr lang="en-US" dirty="0"/>
              <a:t>Memory</a:t>
            </a:r>
          </a:p>
          <a:p>
            <a:r>
              <a:rPr lang="en-US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3378609034"/>
      </p:ext>
    </p:extLst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5" y="4235505"/>
            <a:ext cx="7771275" cy="14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9295" y="971080"/>
            <a:ext cx="846247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Operands: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Rn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first source register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Src2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second source – register or immediate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	destination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Control fields: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cond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specifies conditional execution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	the </a:t>
            </a:r>
            <a:r>
              <a:rPr lang="en-US" sz="2400" i="1" dirty="0">
                <a:latin typeface="+mj-lt"/>
                <a:cs typeface="Arial" charset="0"/>
              </a:rPr>
              <a:t>operation code</a:t>
            </a:r>
            <a:r>
              <a:rPr lang="en-US" sz="2400" dirty="0">
                <a:latin typeface="+mj-lt"/>
                <a:cs typeface="Arial" charset="0"/>
              </a:rPr>
              <a:t> or </a:t>
            </a:r>
            <a:r>
              <a:rPr lang="en-US" sz="2400" i="1" dirty="0" err="1">
                <a:latin typeface="+mj-lt"/>
                <a:cs typeface="Arial" charset="0"/>
              </a:rPr>
              <a:t>opcode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funct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the </a:t>
            </a:r>
            <a:r>
              <a:rPr lang="en-US" sz="2400" i="1" dirty="0">
                <a:latin typeface="+mj-lt"/>
                <a:cs typeface="Arial" charset="0"/>
              </a:rPr>
              <a:t>function/</a:t>
            </a:r>
            <a:r>
              <a:rPr lang="en-US" sz="2400" dirty="0">
                <a:latin typeface="+mj-lt"/>
                <a:cs typeface="Arial" charset="0"/>
              </a:rPr>
              <a:t>operation to perform</a:t>
            </a:r>
          </a:p>
          <a:p>
            <a:pPr marL="457200" indent="-457200"/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0362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Instruction Format</a:t>
            </a:r>
          </a:p>
        </p:txBody>
      </p:sp>
    </p:spTree>
    <p:extLst>
      <p:ext uri="{BB962C8B-B14F-4D97-AF65-F5344CB8AC3E}">
        <p14:creationId xmlns:p14="http://schemas.microsoft.com/office/powerpoint/2010/main" val="459368390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Control Fields</a:t>
            </a: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087998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: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specifies the specific data-processing instruction. For example,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0100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0010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Arial" charset="0"/>
              </a:rPr>
              <a:t>-bit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0: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1: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an immediate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2400" dirty="0">
                <a:latin typeface="+mj-lt"/>
                <a:cs typeface="Arial" charset="0"/>
              </a:rPr>
              <a:t>-bit: 1 if sets condition flags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0: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  R0, R5, R7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1: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ADDS R8, R2, R4</a:t>
            </a:r>
            <a:r>
              <a:rPr lang="en-US" sz="2400" dirty="0">
                <a:cs typeface="Arial" charset="0"/>
              </a:rPr>
              <a:t>  or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R3, #10</a:t>
            </a:r>
            <a:endParaRPr lang="en-US" sz="2400" dirty="0">
              <a:cs typeface="Arial" charset="0"/>
            </a:endParaRPr>
          </a:p>
          <a:p>
            <a:pPr lvl="1"/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Control Fields</a:t>
            </a: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828154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  <a:r>
              <a:rPr lang="en-US" sz="4400" dirty="0">
                <a:solidFill>
                  <a:schemeClr val="bg1"/>
                </a:solidFill>
              </a:rPr>
              <a:t> Variations</a:t>
            </a:r>
          </a:p>
        </p:txBody>
      </p:sp>
    </p:spTree>
    <p:extLst>
      <p:ext uri="{BB962C8B-B14F-4D97-AF65-F5344CB8AC3E}">
        <p14:creationId xmlns:p14="http://schemas.microsoft.com/office/powerpoint/2010/main" val="117915231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80" y="1076946"/>
            <a:ext cx="80772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/>
              <a:t>ARM is a </a:t>
            </a:r>
            <a:r>
              <a:rPr lang="en-US" sz="2800" b="1" dirty="0">
                <a:solidFill>
                  <a:srgbClr val="0070C0"/>
                </a:solidFill>
              </a:rPr>
              <a:t>Reduced Instruction Set Computer</a:t>
            </a:r>
            <a:r>
              <a:rPr lang="en-US" sz="2800" b="1" i="1" dirty="0">
                <a:solidFill>
                  <a:srgbClr val="0070C0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(RISC)</a:t>
            </a:r>
            <a:r>
              <a:rPr lang="en-US" sz="2800" dirty="0"/>
              <a:t>, with a small number of simple instructions</a:t>
            </a:r>
          </a:p>
          <a:p>
            <a:r>
              <a:rPr lang="en-US" sz="2800" dirty="0"/>
              <a:t>Other architectures, such as Intel’s x86, are </a:t>
            </a:r>
            <a:r>
              <a:rPr lang="en-US" sz="2800" b="1" dirty="0">
                <a:solidFill>
                  <a:srgbClr val="0070C0"/>
                </a:solidFill>
              </a:rPr>
              <a:t>Complex Instruction Set Computers (CISC)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2</a:t>
            </a:r>
          </a:p>
        </p:txBody>
      </p:sp>
    </p:spTree>
    <p:extLst>
      <p:ext uri="{BB962C8B-B14F-4D97-AF65-F5344CB8AC3E}">
        <p14:creationId xmlns:p14="http://schemas.microsoft.com/office/powerpoint/2010/main" val="2023696687"/>
      </p:ext>
    </p:extLst>
  </p:cSld>
  <p:clrMapOvr>
    <a:masterClrMapping/>
  </p:clrMapOvr>
  <p:transition/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8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  <a:r>
              <a:rPr lang="en-US" sz="4400" dirty="0">
                <a:solidFill>
                  <a:schemeClr val="bg1"/>
                </a:solidFill>
              </a:rPr>
              <a:t> Variations</a:t>
            </a:r>
          </a:p>
        </p:txBody>
      </p:sp>
    </p:spTree>
    <p:extLst>
      <p:ext uri="{BB962C8B-B14F-4D97-AF65-F5344CB8AC3E}">
        <p14:creationId xmlns:p14="http://schemas.microsoft.com/office/powerpoint/2010/main" val="290024880"/>
      </p:ext>
    </p:extLst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9787749"/>
      </p:ext>
    </p:extLst>
  </p:cSld>
  <p:clrMapOvr>
    <a:masterClrMapping/>
  </p:clrMapOvr>
  <p:transition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 </a:t>
            </a:r>
            <a:r>
              <a:rPr lang="en-US" sz="2800" i="1" dirty="0">
                <a:cs typeface="Courier New" panose="02070309020205020404" pitchFamily="49" charset="0"/>
              </a:rPr>
              <a:t>imm8</a:t>
            </a:r>
            <a:r>
              <a:rPr lang="en-US" sz="2800" dirty="0">
                <a:cs typeface="Times New Roman" panose="02020603050405020304" pitchFamily="18" charset="0"/>
              </a:rPr>
              <a:t> = </a:t>
            </a:r>
            <a:r>
              <a:rPr lang="en-US" sz="2800" dirty="0" err="1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4614"/>
              </p:ext>
            </p:extLst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32-bit 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0000 0000 0000 0000 0000 0000 </a:t>
                      </a:r>
                      <a:r>
                        <a:rPr lang="en-US" dirty="0" err="1">
                          <a:latin typeface="+mj-lt"/>
                        </a:rPr>
                        <a:t>abcd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1111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00ab </a:t>
                      </a:r>
                      <a:r>
                        <a:rPr lang="en-US" dirty="0" err="1">
                          <a:latin typeface="+mj-lt"/>
                        </a:rPr>
                        <a:t>cdef</a:t>
                      </a:r>
                      <a:r>
                        <a:rPr lang="en-US" dirty="0">
                          <a:latin typeface="+mj-lt"/>
                        </a:rPr>
                        <a:t> gh00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35964"/>
      </p:ext>
    </p:extLst>
  </p:cSld>
  <p:clrMapOvr>
    <a:masterClrMapping/>
  </p:clrMapOvr>
  <p:transition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 </a:t>
            </a:r>
            <a:r>
              <a:rPr lang="en-US" sz="2800" i="1" dirty="0">
                <a:cs typeface="Courier New" panose="02070309020205020404" pitchFamily="49" charset="0"/>
              </a:rPr>
              <a:t>imm8</a:t>
            </a:r>
            <a:r>
              <a:rPr lang="en-US" sz="2800" dirty="0">
                <a:cs typeface="Times New Roman" panose="02020603050405020304" pitchFamily="18" charset="0"/>
              </a:rPr>
              <a:t> = </a:t>
            </a:r>
            <a:r>
              <a:rPr lang="en-US" sz="2800" dirty="0" err="1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183717"/>
              </p:ext>
            </p:extLst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32-bit 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0000 0000 0000 0000 0000 0000 </a:t>
                      </a:r>
                      <a:r>
                        <a:rPr lang="en-US" dirty="0" err="1">
                          <a:latin typeface="+mj-lt"/>
                        </a:rPr>
                        <a:t>abcd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1111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00ab </a:t>
                      </a:r>
                      <a:r>
                        <a:rPr lang="en-US" dirty="0" err="1">
                          <a:latin typeface="+mj-lt"/>
                        </a:rPr>
                        <a:t>cdef</a:t>
                      </a:r>
                      <a:r>
                        <a:rPr lang="en-US" dirty="0">
                          <a:latin typeface="+mj-lt"/>
                        </a:rPr>
                        <a:t> gh00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570530" y="1561068"/>
            <a:ext cx="349727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ROR by X =  ROL by (32-X)</a:t>
            </a:r>
          </a:p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Ex: </a:t>
            </a:r>
            <a:r>
              <a:rPr lang="en-US" sz="2400" dirty="0">
                <a:cs typeface="Times New Roman" panose="02020603050405020304" pitchFamily="18" charset="0"/>
              </a:rPr>
              <a:t>ROR by 30 = ROL by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349788"/>
      </p:ext>
    </p:extLst>
  </p:cSld>
  <p:clrMapOvr>
    <a:masterClrMapping/>
  </p:clrMapOvr>
  <p:transition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   ADD R0, R1, #42</a:t>
            </a:r>
          </a:p>
          <a:p>
            <a:pPr lvl="1"/>
            <a:endParaRPr lang="en-US" sz="5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4233168"/>
      </p:ext>
    </p:extLst>
  </p:cSld>
  <p:clrMapOvr>
    <a:masterClrMapping/>
  </p:clrMapOvr>
  <p:transition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   ADD R0, R1, #42</a:t>
            </a:r>
          </a:p>
          <a:p>
            <a:pPr lvl="1"/>
            <a:endParaRPr lang="en-US" sz="5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419850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0xE281002A</a:t>
            </a:r>
          </a:p>
        </p:txBody>
      </p:sp>
    </p:spTree>
    <p:extLst>
      <p:ext uri="{BB962C8B-B14F-4D97-AF65-F5344CB8AC3E}">
        <p14:creationId xmlns:p14="http://schemas.microsoft.com/office/powerpoint/2010/main" val="2977731635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SUB R2, R3, #0xFF0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(2)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SUB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0xFF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must be rotated right by 28 to produce 0xFF0,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14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pic>
        <p:nvPicPr>
          <p:cNvPr id="207937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5" r="42299"/>
          <a:stretch/>
        </p:blipFill>
        <p:spPr bwMode="auto">
          <a:xfrm>
            <a:off x="1407055" y="4296935"/>
            <a:ext cx="644144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59" r="-6863" b="32469"/>
          <a:stretch/>
        </p:blipFill>
        <p:spPr bwMode="auto">
          <a:xfrm>
            <a:off x="1407055" y="5044030"/>
            <a:ext cx="7589519" cy="45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5" r="42170" b="34084"/>
          <a:stretch/>
        </p:blipFill>
        <p:spPr bwMode="auto">
          <a:xfrm>
            <a:off x="1345980" y="3478590"/>
            <a:ext cx="6513115" cy="81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0xE2432EFF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77770" y="2084825"/>
            <a:ext cx="2740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ROR by 28 = </a:t>
            </a:r>
          </a:p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ROL by (32-28) = 4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93987"/>
      </p:ext>
    </p:extLst>
  </p:cSld>
  <p:clrMapOvr>
    <a:masterClrMapping/>
  </p:clrMapOvr>
  <p:transition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45" y="2315255"/>
            <a:ext cx="8727817" cy="3548325"/>
            <a:chOff x="309045" y="2315255"/>
            <a:chExt cx="8727817" cy="3548325"/>
          </a:xfrm>
        </p:grpSpPr>
        <p:grpSp>
          <p:nvGrpSpPr>
            <p:cNvPr id="3" name="Group 2"/>
            <p:cNvGrpSpPr/>
            <p:nvPr/>
          </p:nvGrpSpPr>
          <p:grpSpPr>
            <a:xfrm>
              <a:off x="309045" y="3044950"/>
              <a:ext cx="8727817" cy="2818630"/>
              <a:chOff x="309045" y="3044950"/>
              <a:chExt cx="8727817" cy="2818630"/>
            </a:xfrm>
          </p:grpSpPr>
          <p:pic>
            <p:nvPicPr>
              <p:cNvPr id="7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4495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5892171" y="4611428"/>
                <a:ext cx="3144691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071266" y="329872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453845" y="447712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800960" y="4611428"/>
                <a:ext cx="182423" cy="1617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66150"/>
      </p:ext>
    </p:extLst>
  </p:cSld>
  <p:clrMapOvr>
    <a:masterClrMapping/>
  </p:clrMapOvr>
  <p:transition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4" y="1143000"/>
            <a:ext cx="857768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 (i.e., &gt;&gt;, &lt;&lt;, &gt;&gt;&gt;, 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90714"/>
      </p:ext>
    </p:extLst>
  </p:cSld>
  <p:clrMapOvr>
    <a:masterClrMapping/>
  </p:clrMapOvr>
  <p:transition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 err="1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 (i.e., &gt;&gt;, &lt;&lt;, &gt;&gt;&gt;, 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   First, consider </a:t>
            </a:r>
            <a:r>
              <a:rPr lang="en-US" sz="2400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unshifted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versions of </a:t>
            </a: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Rm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(</a:t>
            </a: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shamt5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=0, </a:t>
            </a:r>
            <a:r>
              <a:rPr lang="en-US" sz="2400" b="1" i="1" dirty="0" err="1">
                <a:solidFill>
                  <a:srgbClr val="0070C0"/>
                </a:solidFill>
                <a:cs typeface="Courier New" panose="02070309020205020404" pitchFamily="49" charset="0"/>
              </a:rPr>
              <a:t>sh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=0)</a:t>
            </a:r>
            <a:endParaRPr lang="en-US" sz="2400" b="1" dirty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1571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Physical location in computer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Registers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Constants (also called </a:t>
            </a:r>
            <a:r>
              <a:rPr lang="en-US" sz="3200" i="1" dirty="0" err="1">
                <a:latin typeface="+mj-lt"/>
                <a:cs typeface="Arial" charset="0"/>
              </a:rPr>
              <a:t>immediates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Memory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 Location</a:t>
            </a:r>
          </a:p>
        </p:txBody>
      </p:sp>
    </p:spTree>
    <p:extLst>
      <p:ext uri="{BB962C8B-B14F-4D97-AF65-F5344CB8AC3E}">
        <p14:creationId xmlns:p14="http://schemas.microsoft.com/office/powerpoint/2010/main" val="2610186126"/>
      </p:ext>
    </p:extLst>
  </p:cSld>
  <p:clrMapOvr>
    <a:masterClrMapping/>
  </p:clrMapOvr>
  <p:transition/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 R5, R6, R7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7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shamt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0xE0865007</a:t>
            </a: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04925" y="3429000"/>
            <a:ext cx="6534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8515"/>
          <a:stretch/>
        </p:blipFill>
        <p:spPr bwMode="auto">
          <a:xfrm>
            <a:off x="1304925" y="4829865"/>
            <a:ext cx="6534150" cy="44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76" y="4494385"/>
            <a:ext cx="6400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067403"/>
      </p:ext>
    </p:extLst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6829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48968" y="462783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   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32206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50046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10562" y="4627830"/>
            <a:ext cx="105613" cy="9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732613"/>
              </p:ext>
            </p:extLst>
          </p:nvPr>
        </p:nvGraphicFramePr>
        <p:xfrm>
          <a:off x="6761085" y="1470345"/>
          <a:ext cx="17928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Shift</a:t>
                      </a:r>
                      <a:r>
                        <a:rPr lang="en-US" baseline="0" dirty="0">
                          <a:latin typeface="+mj-lt"/>
                        </a:rPr>
                        <a:t> Type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LSL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LSR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01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ASR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10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11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839091" y="3015243"/>
            <a:ext cx="415389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Now, consider shifted versions.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8912"/>
      </p:ext>
    </p:extLst>
  </p:cSld>
  <p:clrMapOvr>
    <a:masterClrMapping/>
  </p:clrMapOvr>
  <p:transition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643540" cy="3571665"/>
            <a:chOff x="309045" y="2315255"/>
            <a:chExt cx="8643540" cy="3571665"/>
          </a:xfrm>
        </p:grpSpPr>
        <p:grpSp>
          <p:nvGrpSpPr>
            <p:cNvPr id="4" name="Group 3"/>
            <p:cNvGrpSpPr/>
            <p:nvPr/>
          </p:nvGrpSpPr>
          <p:grpSpPr>
            <a:xfrm>
              <a:off x="309045" y="3068290"/>
              <a:ext cx="8602720" cy="2818630"/>
              <a:chOff x="309045" y="3068290"/>
              <a:chExt cx="8602720" cy="2818630"/>
            </a:xfrm>
          </p:grpSpPr>
          <p:pic>
            <p:nvPicPr>
              <p:cNvPr id="10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6829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5848968" y="4627830"/>
                <a:ext cx="3062797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071266" y="332206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453845" y="450046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810562" y="4627830"/>
                <a:ext cx="105613" cy="91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 R9, R5, R3,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LSR #2</a:t>
            </a:r>
            <a:endParaRPr lang="en-US" sz="2000" b="1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R9 = R5 OR (R3 &gt;&gt; 2)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(12)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(LSR)</a:t>
            </a: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baseline="-25000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3410" y="4944103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1110   00  0 1100 0  0101  1001    00010 01 0  0011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0xE1859123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919012"/>
      </p:ext>
    </p:extLst>
  </p:cSld>
  <p:clrMapOvr>
    <a:masterClrMapping/>
  </p:clrMapOvr>
  <p:transition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91777"/>
      </p:ext>
    </p:extLst>
  </p:cSld>
  <p:clrMapOvr>
    <a:masterClrMapping/>
  </p:clrMapOvr>
  <p:transition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10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EOR R8, R9, R10, ROR R12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R8 = R9 XOR (R10 ROR R12)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8,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12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13410" y="4944103"/>
            <a:ext cx="595547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1110   00  0 0001 0  1001  1000    1100 0 11 1  1010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0xE0298C7A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04015"/>
      </p:ext>
    </p:extLst>
  </p:cSld>
  <p:clrMapOvr>
    <a:masterClrMapping/>
  </p:clrMapOvr>
  <p:transition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062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	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 Encoding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482876"/>
              </p:ext>
            </p:extLst>
          </p:nvPr>
        </p:nvGraphicFramePr>
        <p:xfrm>
          <a:off x="2306105" y="1431940"/>
          <a:ext cx="368688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5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Shift</a:t>
                      </a:r>
                      <a:r>
                        <a:rPr lang="en-US" sz="3200" baseline="0" dirty="0">
                          <a:latin typeface="+mj-lt"/>
                        </a:rPr>
                        <a:t> Type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i="1" dirty="0" err="1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sz="32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LSL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00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LSR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01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ASR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10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11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079615"/>
      </p:ext>
    </p:extLst>
  </p:cSld>
  <p:clrMapOvr>
    <a:masterClrMapping/>
  </p:clrMapOvr>
  <p:transition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1110   00  0 1101 0  0000  0001    10111 11 0  0010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50273"/>
      </p:ext>
    </p:extLst>
  </p:cSld>
  <p:clrMapOvr>
    <a:masterClrMapping/>
  </p:clrMapOvr>
  <p:transition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23" name="Rectangle 22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Uses (immediate-shifted) register </a:t>
            </a:r>
            <a:r>
              <a:rPr lang="en-US" sz="2400" b="1" i="1" dirty="0">
                <a:solidFill>
                  <a:srgbClr val="0070C0"/>
                </a:solidFill>
              </a:rPr>
              <a:t>Src2</a:t>
            </a:r>
            <a:r>
              <a:rPr lang="en-US" sz="2400" b="1" dirty="0">
                <a:solidFill>
                  <a:srgbClr val="0070C0"/>
                </a:solidFill>
              </a:rPr>
              <a:t> encoding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1110   00  0 1101 0  0000  0001    10111 11 0  0010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78793"/>
      </p:ext>
    </p:extLst>
  </p:cSld>
  <p:clrMapOvr>
    <a:masterClrMapping/>
  </p:clrMapOvr>
  <p:transition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10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(ASR)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1110   00  0 1101 0  0000  0101    1010 0 10 1 0110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75074"/>
      </p:ext>
    </p:extLst>
  </p:cSld>
  <p:clrMapOvr>
    <a:masterClrMapping/>
  </p:clrMapOvr>
  <p:transition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10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(ASR)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1110   00  0 1101 0  0000  0101    1010 0 10 1 0110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Uses register-shifted register </a:t>
            </a:r>
            <a:r>
              <a:rPr lang="en-US" sz="2400" b="1" i="1" dirty="0">
                <a:solidFill>
                  <a:srgbClr val="0070C0"/>
                </a:solidFill>
              </a:rPr>
              <a:t>Src2</a:t>
            </a:r>
            <a:r>
              <a:rPr lang="en-US" sz="2400" b="1" dirty="0">
                <a:solidFill>
                  <a:srgbClr val="0070C0"/>
                </a:solidFill>
              </a:rPr>
              <a:t> encoding</a:t>
            </a:r>
          </a:p>
        </p:txBody>
      </p:sp>
    </p:spTree>
    <p:extLst>
      <p:ext uri="{BB962C8B-B14F-4D97-AF65-F5344CB8AC3E}">
        <p14:creationId xmlns:p14="http://schemas.microsoft.com/office/powerpoint/2010/main" val="134774175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ARM has 16 registers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Arial" charset="0"/>
              </a:rPr>
              <a:t>Registers are faster than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Each register is 32 bits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ARM is called a “32-bit architecture” because it operates on 32-bit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2167618320"/>
      </p:ext>
    </p:extLst>
  </p:cSld>
  <p:clrMapOvr>
    <a:masterClrMapping/>
  </p:clrMapOvr>
  <p:transition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Data-processing Format</a:t>
            </a:r>
          </a:p>
        </p:txBody>
      </p:sp>
    </p:spTree>
    <p:extLst>
      <p:ext uri="{BB962C8B-B14F-4D97-AF65-F5344CB8AC3E}">
        <p14:creationId xmlns:p14="http://schemas.microsoft.com/office/powerpoint/2010/main" val="3929262474"/>
      </p:ext>
    </p:extLst>
  </p:cSld>
  <p:clrMapOvr>
    <a:masterClrMapping/>
  </p:clrMapOvr>
  <p:transition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/>
              <a:t>Data-processing</a:t>
            </a:r>
          </a:p>
          <a:p>
            <a:r>
              <a:rPr lang="en-US" b="1" dirty="0">
                <a:solidFill>
                  <a:srgbClr val="0070C0"/>
                </a:solidFill>
              </a:rPr>
              <a:t>Memory</a:t>
            </a:r>
          </a:p>
          <a:p>
            <a:r>
              <a:rPr lang="en-US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1887502449"/>
      </p:ext>
    </p:extLst>
  </p:cSld>
  <p:clrMapOvr>
    <a:masterClrMapping/>
  </p:clrMapOvr>
  <p:transition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040" name="Picture 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5" y="3794228"/>
            <a:ext cx="12582510" cy="209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164350"/>
            <a:ext cx="86435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05995" y="3485985"/>
            <a:ext cx="5491915" cy="1171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763000" y="3352190"/>
            <a:ext cx="4488530" cy="2533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0780" y="5228825"/>
            <a:ext cx="5491915" cy="50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65294"/>
      </p:ext>
    </p:extLst>
  </p:cSld>
  <p:clrMapOvr>
    <a:masterClrMapping/>
  </p:clrMapOvr>
  <p:transition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0275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Recall: Address = Base Address + Offset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Example: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Base Address = R2, Offset = 4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Address = (R2 + 4)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Base address always in a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The offset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an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or a scaled (shifted) register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Offset Options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95128"/>
      </p:ext>
    </p:extLst>
  </p:cSld>
  <p:clrMapOvr>
    <a:masterClrMapping/>
  </p:clrMapOvr>
  <p:transition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808172"/>
              </p:ext>
            </p:extLst>
          </p:nvPr>
        </p:nvGraphicFramePr>
        <p:xfrm>
          <a:off x="462665" y="1238715"/>
          <a:ext cx="829548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7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7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/>
                        <a:t>ARM</a:t>
                      </a:r>
                      <a:r>
                        <a:rPr lang="en-US" sz="3200" baseline="0" dirty="0"/>
                        <a:t> Assembly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Memory</a:t>
                      </a:r>
                      <a:r>
                        <a:rPr lang="en-US" sz="3200" baseline="0" dirty="0"/>
                        <a:t> Address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[R3, #4]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R3 + 4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[R5, #-16]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aseline="0" dirty="0"/>
                        <a:t>R5 – 16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R1,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[R6, R7]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R6 + R7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R2, [R8, -R9]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R8 </a:t>
                      </a:r>
                      <a:r>
                        <a:rPr lang="en-US" sz="2800" baseline="0" dirty="0"/>
                        <a:t>–</a:t>
                      </a:r>
                      <a:r>
                        <a:rPr lang="en-US" sz="2800" dirty="0"/>
                        <a:t> R9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R3, [R10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R11, LSL #2]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R10 + (R11 &lt;&lt; 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[R1,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-R12, ASR #4]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R1 </a:t>
                      </a:r>
                      <a:r>
                        <a:rPr lang="en-US" sz="2800" baseline="0" dirty="0"/>
                        <a:t>– (R12 &gt;&gt;&gt; 4)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[R9]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Offset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42657"/>
      </p:ext>
    </p:extLst>
  </p:cSld>
  <p:clrMapOvr>
    <a:masterClrMapping/>
  </p:clrMapOvr>
  <p:transition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6436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593071"/>
      </p:ext>
    </p:extLst>
  </p:cSld>
  <p:clrMapOvr>
    <a:masterClrMapping/>
  </p:clrMapOvr>
  <p:transition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52971"/>
              </p:ext>
            </p:extLst>
          </p:nvPr>
        </p:nvGraphicFramePr>
        <p:xfrm>
          <a:off x="193830" y="1047890"/>
          <a:ext cx="8672380" cy="215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9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646">
                <a:tc>
                  <a:txBody>
                    <a:bodyPr/>
                    <a:lstStyle/>
                    <a:p>
                      <a:r>
                        <a:rPr lang="en-US" sz="3200" dirty="0"/>
                        <a:t>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Base Reg.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dirty="0"/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</a:t>
                      </a:r>
                      <a:r>
                        <a:rPr lang="en-US" sz="2800" baseline="0" dirty="0"/>
                        <a:t> register </a:t>
                      </a:r>
                      <a:r>
                        <a:rPr lang="en-US" sz="2800" dirty="0"/>
                        <a:t>±</a:t>
                      </a:r>
                      <a:r>
                        <a:rPr lang="en-US" sz="2800" baseline="0" dirty="0"/>
                        <a:t>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No</a:t>
                      </a:r>
                      <a:r>
                        <a:rPr lang="en-US" sz="2800" baseline="0" dirty="0"/>
                        <a:t> change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/>
                        <a:t>Preindex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 ± 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 ± 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/>
                        <a:t>Postindex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</a:t>
                      </a:r>
                      <a:r>
                        <a:rPr lang="en-US" sz="2800" baseline="0" dirty="0"/>
                        <a:t> ±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40" y="3275380"/>
            <a:ext cx="8840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Examples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>
                <a:latin typeface="+mj-lt"/>
                <a:cs typeface="Arial" charset="0"/>
              </a:rPr>
              <a:t>Offset:</a:t>
            </a:r>
            <a:r>
              <a:rPr lang="en-US" sz="2000" dirty="0">
                <a:latin typeface="+mj-lt"/>
                <a:cs typeface="Arial" charset="0"/>
              </a:rPr>
              <a:t>		</a:t>
            </a:r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 	; R1 = mem[R2+4]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endParaRPr lang="en-US" sz="500" spc="-100" dirty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>
                <a:latin typeface="+mj-lt"/>
                <a:cs typeface="Arial" charset="0"/>
              </a:rPr>
              <a:t>Preindex</a:t>
            </a:r>
            <a:r>
              <a:rPr lang="en-US" sz="2800" b="1" dirty="0">
                <a:latin typeface="+mj-lt"/>
                <a:cs typeface="Arial" charset="0"/>
              </a:rPr>
              <a:t>:</a:t>
            </a:r>
            <a:r>
              <a:rPr lang="en-US" sz="2000" dirty="0">
                <a:latin typeface="+mj-lt"/>
                <a:cs typeface="Arial" charset="0"/>
              </a:rPr>
              <a:t>	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LDR R3, [R5, #16]!	; R3 = mem[R5+16] </a:t>
            </a:r>
          </a:p>
          <a:p>
            <a:pPr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					; R5 = R5 + 16</a:t>
            </a:r>
          </a:p>
          <a:p>
            <a:pPr>
              <a:lnSpc>
                <a:spcPct val="90000"/>
              </a:lnSpc>
            </a:pPr>
            <a:endParaRPr lang="en-US" sz="500" spc="-100" dirty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>
                <a:latin typeface="+mj-lt"/>
                <a:cs typeface="Arial" charset="0"/>
              </a:rPr>
              <a:t>Postindex</a:t>
            </a:r>
            <a:r>
              <a:rPr lang="en-US" sz="2800" b="1" dirty="0">
                <a:latin typeface="+mj-lt"/>
                <a:cs typeface="Arial" charset="0"/>
              </a:rPr>
              <a:t>:</a:t>
            </a:r>
            <a:r>
              <a:rPr lang="en-US" sz="2000" dirty="0">
                <a:latin typeface="+mj-lt"/>
                <a:cs typeface="Arial" charset="0"/>
              </a:rPr>
              <a:t>	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LDR R8, [R1], #8 	; R8 = mem[R1]</a:t>
            </a:r>
          </a:p>
          <a:p>
            <a:pPr lvl="2"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				; R1 = R1 + 8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spc="-100" dirty="0">
              <a:latin typeface="Courier New" panose="02070309020205020404" pitchFamily="49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spc="-100" dirty="0">
                <a:latin typeface="Courier New" panose="02070309020205020404" pitchFamily="49" charset="0"/>
                <a:cs typeface="Arial" charset="0"/>
              </a:rPr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Indexing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3051"/>
      </p:ext>
    </p:extLst>
  </p:cSld>
  <p:clrMapOvr>
    <a:masterClrMapping/>
  </p:clrMapOvr>
  <p:transition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009485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: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 	Immediate bar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P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 	</a:t>
            </a:r>
            <a:r>
              <a:rPr lang="en-US" sz="2400" dirty="0" err="1">
                <a:latin typeface="+mj-lt"/>
                <a:cs typeface="Arial" charset="0"/>
              </a:rPr>
              <a:t>Preindex</a:t>
            </a:r>
            <a:endParaRPr lang="en-US" sz="2400" dirty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U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Add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B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Byte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W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</a:t>
            </a:r>
            <a:r>
              <a:rPr lang="en-US" sz="2400" dirty="0" err="1">
                <a:latin typeface="+mj-lt"/>
                <a:cs typeface="Arial" charset="0"/>
              </a:rPr>
              <a:t>Writeback</a:t>
            </a:r>
            <a:endParaRPr lang="en-US" sz="2400" dirty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L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Load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24010" y="154715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2665" y="3352190"/>
            <a:ext cx="12788865" cy="2534730"/>
            <a:chOff x="462665" y="3352190"/>
            <a:chExt cx="12788865" cy="2534730"/>
          </a:xfrm>
        </p:grpSpPr>
        <p:pic>
          <p:nvPicPr>
            <p:cNvPr id="212040" name="Picture 7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65" y="3794228"/>
              <a:ext cx="12582510" cy="209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7605995" y="3485985"/>
              <a:ext cx="5491915" cy="1171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763000" y="3352190"/>
              <a:ext cx="4488530" cy="2533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90780" y="5228825"/>
              <a:ext cx="5491915" cy="504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7595494"/>
      </p:ext>
    </p:extLst>
  </p:cSld>
  <p:clrMapOvr>
    <a:masterClrMapping/>
  </p:clrMapOvr>
  <p:transition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422658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170363"/>
      </p:ext>
    </p:extLst>
  </p:cSld>
  <p:clrMapOvr>
    <a:masterClrMapping/>
  </p:clrMapOvr>
  <p:transition/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07843"/>
              </p:ext>
            </p:extLst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Indexing 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supported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Indexing Mode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772019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68818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8892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Smaller is Faster</a:t>
            </a:r>
          </a:p>
          <a:p>
            <a:r>
              <a:rPr lang="en-US" dirty="0"/>
              <a:t>ARM includes only a small number of registers</a:t>
            </a:r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291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3</a:t>
            </a:r>
          </a:p>
        </p:txBody>
      </p:sp>
    </p:spTree>
    <p:extLst>
      <p:ext uri="{BB962C8B-B14F-4D97-AF65-F5344CB8AC3E}">
        <p14:creationId xmlns:p14="http://schemas.microsoft.com/office/powerpoint/2010/main" val="1803134215"/>
      </p:ext>
    </p:extLst>
  </p:cSld>
  <p:clrMapOvr>
    <a:masterClrMapping/>
  </p:clrMapOvr>
  <p:transition/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07843"/>
              </p:ext>
            </p:extLst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Indexing 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supported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896179"/>
              </p:ext>
            </p:extLst>
          </p:nvPr>
        </p:nvGraphicFramePr>
        <p:xfrm>
          <a:off x="539475" y="4198325"/>
          <a:ext cx="783461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7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77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Immediate</a:t>
                      </a:r>
                      <a:r>
                        <a:rPr lang="en-US" dirty="0"/>
                        <a:t> offset in </a:t>
                      </a:r>
                      <a:r>
                        <a:rPr lang="en-US" i="1" dirty="0"/>
                        <a:t>Src2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Subtract</a:t>
                      </a:r>
                      <a:r>
                        <a:rPr lang="en-US" dirty="0"/>
                        <a:t> offset from base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Register</a:t>
                      </a:r>
                      <a:r>
                        <a:rPr lang="en-US" dirty="0"/>
                        <a:t> offset in </a:t>
                      </a:r>
                      <a:r>
                        <a:rPr lang="en-US" i="1" dirty="0"/>
                        <a:t>Src2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Add</a:t>
                      </a:r>
                      <a:r>
                        <a:rPr lang="en-US" dirty="0"/>
                        <a:t> offset to base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1577630" y="4273910"/>
            <a:ext cx="1524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3025" y="3699974"/>
            <a:ext cx="710297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Add/Subtract Immediate/Register Offset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Indexing Mode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86486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688180"/>
      </p:ext>
    </p:extLst>
  </p:cSld>
  <p:clrMapOvr>
    <a:masterClrMapping/>
  </p:clrMapOvr>
  <p:transition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offset: immediate or register (optionally shifted)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	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0" y="39282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440318"/>
      </p:ext>
    </p:extLst>
  </p:cSld>
  <p:clrMapOvr>
    <a:masterClrMapping/>
  </p:clrMapOvr>
  <p:transition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pic>
        <p:nvPicPr>
          <p:cNvPr id="214088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50"/>
          <a:stretch/>
        </p:blipFill>
        <p:spPr bwMode="auto">
          <a:xfrm>
            <a:off x="1425016" y="3671325"/>
            <a:ext cx="625778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STR R11, [R5], #-26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mem[R5] &lt;= R11; R5 = R5 - 26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0000000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(immediate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(subtract),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 word),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imm12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26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12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5261" b="4057"/>
          <a:stretch/>
        </p:blipFill>
        <p:spPr bwMode="auto">
          <a:xfrm>
            <a:off x="1431230" y="5152425"/>
            <a:ext cx="6251575" cy="75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432621"/>
      </p:ext>
    </p:extLst>
  </p:cSld>
  <p:clrMapOvr>
    <a:masterClrMapping/>
  </p:clrMapOvr>
  <p:transition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LDR R3, [R4, R5]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R3 &lt;= mem[R4 + R5]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(57)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(load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(load)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 (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5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1110  01  111001  0100  0011  00000 00 0  0101  =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0xE7943005</a:t>
            </a:r>
            <a:endParaRPr lang="en-US" sz="2200" b="1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79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303254"/>
      </p:ext>
    </p:extLst>
  </p:cSld>
  <p:clrMapOvr>
    <a:masterClrMapping/>
  </p:clrMapOvr>
  <p:transition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538005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Scaled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475" y="895515"/>
            <a:ext cx="84490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STR R9, [R1, R3, LSL #2]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mem[R1 + (R3 &lt;&lt; 2)] &lt;= R9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3, </a:t>
            </a:r>
            <a:r>
              <a:rPr lang="en-US" sz="2000" b="1" i="1" dirty="0" err="1">
                <a:cs typeface="Times New Roman" panose="02020603050405020304" pitchFamily="18" charset="0"/>
              </a:rPr>
              <a:t>shamt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2,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(LSL)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600" dirty="0"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1110  01  111000  0001  1001  00010 00 0  0011  = </a:t>
            </a:r>
            <a:r>
              <a:rPr lang="en-US" sz="2400" b="1" dirty="0">
                <a:cs typeface="Times New Roman" panose="02020603050405020304" pitchFamily="18" charset="0"/>
              </a:rPr>
              <a:t>0xE7819103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303254"/>
      </p:ext>
    </p:extLst>
  </p:cSld>
  <p:clrMapOvr>
    <a:masterClrMapping/>
  </p:clrMapOvr>
  <p:transition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	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96667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221139"/>
      </p:ext>
    </p:extLst>
  </p:cSld>
  <p:clrMapOvr>
    <a:masterClrMapping/>
  </p:clrMapOvr>
  <p:transition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/>
              <a:t>Data-processing</a:t>
            </a:r>
          </a:p>
          <a:p>
            <a:r>
              <a:rPr lang="en-US" dirty="0"/>
              <a:t>Memory</a:t>
            </a:r>
          </a:p>
          <a:p>
            <a:r>
              <a:rPr lang="en-US" b="1" dirty="0">
                <a:solidFill>
                  <a:srgbClr val="0070C0"/>
                </a:solidFill>
              </a:rPr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2474973020"/>
      </p:ext>
    </p:extLst>
  </p:cSld>
  <p:clrMapOvr>
    <a:masterClrMapping/>
  </p:clrMapOvr>
  <p:transition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9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cs typeface="Arial" charset="0"/>
              </a:rPr>
              <a:t>Encodes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200" dirty="0">
                <a:cs typeface="Times New Roman" panose="02020603050405020304" pitchFamily="18" charset="0"/>
              </a:rPr>
              <a:t> and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dirty="0">
                <a:latin typeface="+mj-lt"/>
                <a:cs typeface="Arial" charset="0"/>
              </a:rPr>
              <a:t> = 10</a:t>
            </a:r>
            <a:r>
              <a:rPr lang="en-US" sz="3200" baseline="-25000" dirty="0">
                <a:latin typeface="+mj-lt"/>
                <a:cs typeface="Arial" charset="0"/>
              </a:rPr>
              <a:t>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cs typeface="Arial" charset="0"/>
              </a:rPr>
              <a:t>imm24</a:t>
            </a:r>
            <a:r>
              <a:rPr lang="en-US" sz="3200" b="1" dirty="0">
                <a:cs typeface="Arial" charset="0"/>
              </a:rPr>
              <a:t>:</a:t>
            </a:r>
            <a:r>
              <a:rPr lang="en-US" sz="3200" i="1" dirty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24-bit immediate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cs typeface="Courier New" panose="02070309020205020404" pitchFamily="49" charset="0"/>
              </a:rPr>
              <a:t>funct</a:t>
            </a:r>
            <a:r>
              <a:rPr lang="en-US" sz="3200" dirty="0">
                <a:cs typeface="Arial" charset="0"/>
              </a:rPr>
              <a:t> = 1L</a:t>
            </a:r>
            <a:r>
              <a:rPr lang="en-US" sz="3200" baseline="-25000" dirty="0">
                <a:cs typeface="Arial" charset="0"/>
              </a:rPr>
              <a:t>2</a:t>
            </a:r>
            <a:r>
              <a:rPr lang="en-US" sz="3200" dirty="0">
                <a:cs typeface="Arial" charset="0"/>
              </a:rPr>
              <a:t>: </a:t>
            </a:r>
            <a:r>
              <a:rPr lang="en-US" sz="3200" b="1" i="1" dirty="0">
                <a:cs typeface="Arial" charset="0"/>
              </a:rPr>
              <a:t>L</a:t>
            </a:r>
            <a:r>
              <a:rPr lang="en-US" sz="3200" dirty="0">
                <a:cs typeface="Arial" charset="0"/>
              </a:rPr>
              <a:t> = 1 for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3200" dirty="0">
                <a:cs typeface="Arial" charset="0"/>
              </a:rPr>
              <a:t>, </a:t>
            </a:r>
            <a:r>
              <a:rPr lang="en-US" sz="3200" b="1" i="1" dirty="0">
                <a:cs typeface="Arial" charset="0"/>
              </a:rPr>
              <a:t>L</a:t>
            </a:r>
            <a:r>
              <a:rPr lang="en-US" sz="3200" dirty="0">
                <a:cs typeface="Arial" charset="0"/>
              </a:rPr>
              <a:t> = 0 for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en-US" sz="3200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aseline="-25000" dirty="0">
              <a:latin typeface="+mj-lt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3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3485666"/>
            <a:ext cx="8412500" cy="178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328140"/>
      </p:ext>
    </p:extLst>
  </p:cSld>
  <p:clrMapOvr>
    <a:masterClrMapping/>
  </p:clrMapOvr>
  <p:transition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51735" y="120151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latin typeface="+mj-lt"/>
                <a:cs typeface="Courier New" panose="02070309020205020404" pitchFamily="49" charset="0"/>
              </a:rPr>
              <a:t>Branch Target Address </a:t>
            </a:r>
            <a:r>
              <a:rPr lang="en-US" b="1" dirty="0">
                <a:latin typeface="+mj-lt"/>
                <a:cs typeface="Courier New" panose="02070309020205020404" pitchFamily="49" charset="0"/>
              </a:rPr>
              <a:t>(BTA)</a:t>
            </a:r>
            <a:r>
              <a:rPr lang="en-US" b="1" i="1" dirty="0">
                <a:latin typeface="+mj-lt"/>
                <a:cs typeface="Courier New" panose="02070309020205020404" pitchFamily="49" charset="0"/>
              </a:rPr>
              <a:t>: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 Next PC when branch taken</a:t>
            </a:r>
          </a:p>
          <a:p>
            <a:r>
              <a:rPr lang="en-US" dirty="0">
                <a:latin typeface="+mj-lt"/>
              </a:rPr>
              <a:t>BTA is relative to current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PC + 8</a:t>
            </a:r>
          </a:p>
          <a:p>
            <a:r>
              <a:rPr lang="en-US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dirty="0">
                <a:latin typeface="+mj-lt"/>
              </a:rPr>
              <a:t> encodes BTA</a:t>
            </a:r>
          </a:p>
          <a:p>
            <a:r>
              <a:rPr lang="en-US" b="1" i="1" dirty="0">
                <a:latin typeface="+mj-lt"/>
              </a:rPr>
              <a:t>imm24</a:t>
            </a:r>
            <a:r>
              <a:rPr lang="en-US" dirty="0">
                <a:latin typeface="+mj-lt"/>
              </a:rPr>
              <a:t> = # of words BTA is away from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dirty="0">
                <a:latin typeface="+mj-lt"/>
              </a:rPr>
              <a:t>+8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Encoding Branch Target Address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73793"/>
      </p:ext>
    </p:extLst>
  </p:cSld>
  <p:clrMapOvr>
    <a:masterClrMapping/>
  </p:clrMapOvr>
  <p:transition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32235" y="3429000"/>
            <a:ext cx="6880380" cy="2419515"/>
            <a:chOff x="232235" y="3429000"/>
            <a:chExt cx="6880380" cy="2419515"/>
          </a:xfrm>
        </p:grpSpPr>
        <p:pic>
          <p:nvPicPr>
            <p:cNvPr id="26419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693095" y="3828965"/>
              <a:ext cx="6388100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32235" y="3610776"/>
              <a:ext cx="1152150" cy="7305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54" t="48290" b="20830"/>
            <a:stretch/>
          </p:blipFill>
          <p:spPr bwMode="auto">
            <a:xfrm>
              <a:off x="731500" y="5372014"/>
              <a:ext cx="6381115" cy="47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4630587" y="3429000"/>
              <a:ext cx="266700" cy="0"/>
            </a:xfrm>
            <a:prstGeom prst="straightConnector1">
              <a:avLst/>
            </a:prstGeom>
            <a:ln w="158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2000" b="1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0xA0 </a:t>
            </a:r>
            <a:r>
              <a:rPr lang="en-US" sz="2000" dirty="0">
                <a:latin typeface="Courier New" pitchFamily="49" charset="0"/>
              </a:rPr>
              <a:t>      	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BLT THERE</a:t>
            </a:r>
          </a:p>
          <a:p>
            <a:r>
              <a:rPr lang="en-US" sz="2000" b="1" dirty="0">
                <a:latin typeface="Courier New" pitchFamily="49" charset="0"/>
              </a:rPr>
              <a:t>0xA4</a:t>
            </a:r>
            <a:r>
              <a:rPr lang="en-US" sz="2000" dirty="0">
                <a:latin typeface="Courier New" pitchFamily="49" charset="0"/>
              </a:rPr>
              <a:t>	 	ADD R0, R1, R2</a:t>
            </a:r>
          </a:p>
          <a:p>
            <a:r>
              <a:rPr lang="en-US" sz="2000" b="1" dirty="0">
                <a:latin typeface="Courier New" pitchFamily="49" charset="0"/>
              </a:rPr>
              <a:t>0xA8 </a:t>
            </a:r>
            <a:r>
              <a:rPr lang="en-US" sz="2000" dirty="0">
                <a:latin typeface="Courier New" pitchFamily="49" charset="0"/>
              </a:rPr>
              <a:t>      	SUB R0, R0, R9</a:t>
            </a:r>
          </a:p>
          <a:p>
            <a:r>
              <a:rPr lang="en-US" sz="2000" b="1" dirty="0">
                <a:latin typeface="Courier New" pitchFamily="49" charset="0"/>
              </a:rPr>
              <a:t>0xAC </a:t>
            </a:r>
            <a:r>
              <a:rPr lang="en-US" sz="2000" dirty="0">
                <a:latin typeface="Courier New" pitchFamily="49" charset="0"/>
              </a:rPr>
              <a:t>      	ADD SP, SP, #8</a:t>
            </a:r>
          </a:p>
          <a:p>
            <a:r>
              <a:rPr lang="en-US" sz="2000" b="1" dirty="0">
                <a:latin typeface="Courier New" pitchFamily="49" charset="0"/>
              </a:rPr>
              <a:t>0xB0 </a:t>
            </a:r>
            <a:r>
              <a:rPr lang="en-US" sz="2000" dirty="0">
                <a:latin typeface="Courier New" pitchFamily="49" charset="0"/>
              </a:rPr>
              <a:t>      	MOV PC, LR</a:t>
            </a:r>
          </a:p>
          <a:p>
            <a:r>
              <a:rPr lang="en-US" sz="2000" b="1" dirty="0">
                <a:latin typeface="Courier New" pitchFamily="49" charset="0"/>
              </a:rPr>
              <a:t>0xB4</a:t>
            </a:r>
            <a:r>
              <a:rPr lang="en-US" sz="2000" dirty="0">
                <a:latin typeface="Courier New" pitchFamily="49" charset="0"/>
              </a:rPr>
              <a:t> THERE 	SUB R0, R0, #1</a:t>
            </a:r>
          </a:p>
          <a:p>
            <a:r>
              <a:rPr lang="en-US" sz="2000" b="1" dirty="0">
                <a:latin typeface="Courier New" pitchFamily="49" charset="0"/>
              </a:rPr>
              <a:t>0xB8		</a:t>
            </a:r>
            <a:r>
              <a:rPr lang="en-US" sz="2000" dirty="0">
                <a:latin typeface="Courier New" pitchFamily="49" charset="0"/>
              </a:rPr>
              <a:t>BL  TEST</a:t>
            </a: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= 0xA0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+ 8 = 0xA8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THERE</a:t>
            </a:r>
            <a:r>
              <a:rPr lang="en-US" sz="2400" dirty="0">
                <a:latin typeface="+mj-lt"/>
              </a:rPr>
              <a:t> label is 3 instructions past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So,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= 3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53769" y="1661565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42640" y="2228940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+8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614675" y="185439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12210" y="246887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1017" y="3197765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31725" y="5349250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0xBA000003</a:t>
            </a:r>
          </a:p>
        </p:txBody>
      </p:sp>
    </p:spTree>
    <p:extLst>
      <p:ext uri="{BB962C8B-B14F-4D97-AF65-F5344CB8AC3E}">
        <p14:creationId xmlns:p14="http://schemas.microsoft.com/office/powerpoint/2010/main" val="14882555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222" name="Group 78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5525292"/>
              </p:ext>
            </p:extLst>
          </p:nvPr>
        </p:nvGraphicFramePr>
        <p:xfrm>
          <a:off x="904665" y="1371600"/>
          <a:ext cx="7239000" cy="3819524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Use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4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Argument / return value / temporary variable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R1-R3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Argument / temporary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R4-R11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Saved variables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Temporary variable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R13 (SP)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Stack Pointer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R14 (LR)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Link Register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R15 (PC)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Program Counter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Register Set</a:t>
            </a:r>
          </a:p>
        </p:txBody>
      </p:sp>
    </p:spTree>
    <p:extLst>
      <p:ext uri="{BB962C8B-B14F-4D97-AF65-F5344CB8AC3E}">
        <p14:creationId xmlns:p14="http://schemas.microsoft.com/office/powerpoint/2010/main" val="3130340551"/>
      </p:ext>
    </p:extLst>
  </p:cSld>
  <p:clrMapOvr>
    <a:masterClrMapping/>
  </p:clrMapOvr>
  <p:transition/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01362"/>
            <a:ext cx="7183540" cy="2167733"/>
            <a:chOff x="0" y="3601362"/>
            <a:chExt cx="7183540" cy="2167733"/>
          </a:xfrm>
        </p:grpSpPr>
        <p:pic>
          <p:nvPicPr>
            <p:cNvPr id="26726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117020" y="3815816"/>
              <a:ext cx="7066520" cy="1610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6486" b="31757"/>
            <a:stretch/>
          </p:blipFill>
          <p:spPr bwMode="auto">
            <a:xfrm>
              <a:off x="78615" y="5254954"/>
              <a:ext cx="7104925" cy="51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0" y="3601362"/>
              <a:ext cx="462665" cy="4805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500" b="1" dirty="0">
              <a:latin typeface="Courier New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0x8040 TEST 	LDRB R5, [R0,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	STRB R5, [R1,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0x8048 	ADD  R3, R3, #1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	MOV  PC, LR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0x8050 	BL   TEST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0x8054 	LDR  R3, [R1], #4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0x8058 	SUB  R4, R3, #9</a:t>
            </a:r>
            <a:endParaRPr lang="en-US" sz="1600" spc="-100" dirty="0">
              <a:latin typeface="Courier New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= 0x8050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+ 8 = 0x8058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400" dirty="0">
                <a:latin typeface="+mj-lt"/>
              </a:rPr>
              <a:t> label is 6 instructions before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So,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= -6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52625" y="2660900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41496" y="3236975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+8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3531" y="166237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11066" y="289133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59873" y="1431940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25620" y="346740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6940" y="5310845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0xEBFFFFFA</a:t>
            </a:r>
          </a:p>
        </p:txBody>
      </p:sp>
    </p:spTree>
    <p:extLst>
      <p:ext uri="{BB962C8B-B14F-4D97-AF65-F5344CB8AC3E}">
        <p14:creationId xmlns:p14="http://schemas.microsoft.com/office/powerpoint/2010/main" val="2461149417"/>
      </p:ext>
    </p:extLst>
  </p:cSld>
  <p:clrMapOvr>
    <a:masterClrMapping/>
  </p:clrMapOvr>
  <p:transition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/>
          <a:stretch/>
        </p:blipFill>
        <p:spPr bwMode="auto">
          <a:xfrm>
            <a:off x="539475" y="971080"/>
            <a:ext cx="8065050" cy="255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Instruction Formats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75" y="4712679"/>
            <a:ext cx="5338295" cy="113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9" y="3467405"/>
            <a:ext cx="8116296" cy="154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/>
          <p:nvPr>
            <p:extLst/>
          </p:nvPr>
        </p:nvPicPr>
        <p:blipFill>
          <a:blip r:embed="rId6"/>
          <a:stretch>
            <a:fillRect/>
          </a:stretch>
        </p:blipFill>
        <p:spPr>
          <a:xfrm>
            <a:off x="2805370" y="4770974"/>
            <a:ext cx="729695" cy="3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94188"/>
      </p:ext>
    </p:extLst>
  </p:cSld>
  <p:clrMapOvr>
    <a:masterClrMapping/>
  </p:clrMapOvr>
  <p:transition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4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Encode in </a:t>
            </a:r>
            <a:r>
              <a:rPr lang="en-US" sz="3200" b="1" i="1" dirty="0" err="1">
                <a:latin typeface="+mj-lt"/>
                <a:cs typeface="Arial" charset="0"/>
              </a:rPr>
              <a:t>cond</a:t>
            </a:r>
            <a:r>
              <a:rPr lang="en-US" sz="3200" b="1" dirty="0">
                <a:latin typeface="+mj-lt"/>
                <a:cs typeface="Arial" charset="0"/>
              </a:rPr>
              <a:t> bits of machine instruction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For example,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ANDEQ R1, R2, R3</a:t>
            </a:r>
            <a:r>
              <a:rPr lang="en-US" sz="2400" dirty="0">
                <a:latin typeface="+mj-lt"/>
                <a:cs typeface="Arial" charset="0"/>
              </a:rPr>
              <a:t> 	(</a:t>
            </a:r>
            <a:r>
              <a:rPr lang="en-US" sz="2400" b="1" i="1" dirty="0" err="1">
                <a:latin typeface="+mj-lt"/>
                <a:cs typeface="Arial" charset="0"/>
              </a:rPr>
              <a:t>cond</a:t>
            </a:r>
            <a:r>
              <a:rPr lang="en-US" sz="2400" dirty="0">
                <a:latin typeface="+mj-lt"/>
                <a:cs typeface="Arial" charset="0"/>
              </a:rPr>
              <a:t> = 0000)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ORRMI R4, R5, #0xF</a:t>
            </a:r>
            <a:r>
              <a:rPr lang="en-US" sz="2400" dirty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0100)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SUBLT R9, R3, R8</a:t>
            </a:r>
            <a:r>
              <a:rPr lang="en-US" sz="2400" dirty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1011)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Conditional Execution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28443"/>
      </p:ext>
    </p:extLst>
  </p:cSld>
  <p:clrMapOvr>
    <a:masterClrMapping/>
  </p:clrMapOvr>
  <p:transition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51410"/>
      </p:ext>
    </p:extLst>
  </p:cSld>
  <p:clrMapOvr>
    <a:masterClrMapping/>
  </p:clrMapOvr>
  <p:transition/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96" y="1023633"/>
            <a:ext cx="7720829" cy="478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Conditional Execution: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83399"/>
      </p:ext>
    </p:extLst>
  </p:cSld>
  <p:clrMapOvr>
    <a:masterClrMapping/>
  </p:clrMapOvr>
  <p:transition/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97232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Start with </a:t>
            </a: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b="1" dirty="0">
                <a:latin typeface="+mj-lt"/>
                <a:cs typeface="Arial" charset="0"/>
              </a:rPr>
              <a:t>: </a:t>
            </a:r>
            <a:r>
              <a:rPr lang="en-US" sz="3200" dirty="0">
                <a:latin typeface="+mj-lt"/>
                <a:cs typeface="Arial" charset="0"/>
              </a:rPr>
              <a:t>tells how to parse rest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00 (Data-processing)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01 (Memory)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10 (Branch)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b="1" dirty="0">
                <a:latin typeface="+mj-lt"/>
                <a:cs typeface="Arial" charset="0"/>
              </a:rPr>
              <a:t>-bit:</a:t>
            </a:r>
            <a:r>
              <a:rPr lang="en-US" sz="3200" dirty="0">
                <a:latin typeface="+mj-lt"/>
                <a:cs typeface="Arial" charset="0"/>
              </a:rPr>
              <a:t> tells how to parse </a:t>
            </a:r>
            <a:r>
              <a:rPr lang="en-US" sz="3200" b="1" i="1" dirty="0">
                <a:latin typeface="+mj-lt"/>
                <a:cs typeface="Arial" charset="0"/>
              </a:rPr>
              <a:t>Src2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Data-processing instructions:</a:t>
            </a:r>
            <a:r>
              <a:rPr lang="en-US" sz="3200" dirty="0">
                <a:latin typeface="+mj-lt"/>
                <a:cs typeface="Arial" charset="0"/>
              </a:rPr>
              <a:t> 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If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Arial" charset="0"/>
              </a:rPr>
              <a:t>-bit is 0, bit 4 determines if </a:t>
            </a:r>
            <a:r>
              <a:rPr lang="en-US" sz="2400" b="1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(bit 4 = 0) or a register-shifted register (bit 4 = 1)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Memory instructions: </a:t>
            </a:r>
            <a:endParaRPr lang="en-US" sz="3200" dirty="0">
              <a:latin typeface="+mj-lt"/>
              <a:cs typeface="Arial" charset="0"/>
            </a:endParaRP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Examine </a:t>
            </a: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Arial" charset="0"/>
              </a:rPr>
              <a:t> bits for indexing mode, instruction, and add or subtract offset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35554"/>
      </p:ext>
    </p:extLst>
  </p:cSld>
  <p:clrMapOvr>
    <a:masterClrMapping/>
  </p:clrMapOvr>
  <p:transition/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05693"/>
      </p:ext>
    </p:extLst>
  </p:cSld>
  <p:clrMapOvr>
    <a:masterClrMapping/>
  </p:clrMapOvr>
  <p:transition/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50097"/>
      </p:ext>
    </p:extLst>
  </p:cSld>
  <p:clrMapOvr>
    <a:masterClrMapping/>
  </p:clrMapOvr>
  <p:transition/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-bit:</a:t>
            </a:r>
            <a:r>
              <a:rPr lang="en-US" sz="2400" dirty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bit 4: </a:t>
            </a:r>
            <a:r>
              <a:rPr lang="en-US" sz="2400" dirty="0">
                <a:latin typeface="+mj-lt"/>
                <a:cs typeface="Arial" charset="0"/>
              </a:rPr>
              <a:t>0, so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050097"/>
      </p:ext>
    </p:extLst>
  </p:cSld>
  <p:clrMapOvr>
    <a:masterClrMapping/>
  </p:clrMapOvr>
  <p:transition/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-bit:</a:t>
            </a:r>
            <a:r>
              <a:rPr lang="en-US" sz="2400" dirty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bit 4: </a:t>
            </a:r>
            <a:r>
              <a:rPr lang="en-US" sz="2400" dirty="0">
                <a:latin typeface="+mj-lt"/>
                <a:cs typeface="Arial" charset="0"/>
              </a:rPr>
              <a:t>0, so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>
                <a:cs typeface="Courier New" panose="02070309020205020404" pitchFamily="49" charset="0"/>
              </a:rPr>
              <a:t>cmd</a:t>
            </a:r>
            <a:r>
              <a:rPr lang="en-US" sz="2400" b="1" dirty="0">
                <a:cs typeface="Arial" charset="0"/>
              </a:rPr>
              <a:t>: </a:t>
            </a:r>
            <a:r>
              <a:rPr lang="en-US" sz="2400" dirty="0">
                <a:cs typeface="Arial" charset="0"/>
              </a:rPr>
              <a:t>0010</a:t>
            </a:r>
            <a:r>
              <a:rPr lang="en-US" sz="2400" baseline="-25000" dirty="0">
                <a:cs typeface="Arial" charset="0"/>
              </a:rPr>
              <a:t>2</a:t>
            </a:r>
            <a:r>
              <a:rPr lang="en-US" sz="2400" dirty="0">
                <a:cs typeface="Arial" charset="0"/>
              </a:rPr>
              <a:t> (2), so SUB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>
                <a:latin typeface="+mj-lt"/>
                <a:cs typeface="Arial" charset="0"/>
              </a:rPr>
              <a:t>=7,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400" dirty="0">
                <a:latin typeface="+mj-lt"/>
                <a:cs typeface="Arial" charset="0"/>
              </a:rPr>
              <a:t>=5,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Rm</a:t>
            </a:r>
            <a:r>
              <a:rPr lang="en-US" sz="2400" dirty="0">
                <a:latin typeface="+mj-lt"/>
                <a:cs typeface="Arial" charset="0"/>
              </a:rPr>
              <a:t>=1, </a:t>
            </a:r>
            <a:r>
              <a:rPr lang="en-US" sz="2400" b="1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 = 0, </a:t>
            </a:r>
            <a:r>
              <a:rPr lang="en-US" sz="2400" b="1" i="1" dirty="0" err="1">
                <a:latin typeface="+mj-lt"/>
                <a:cs typeface="Arial" charset="0"/>
              </a:rPr>
              <a:t>sh</a:t>
            </a:r>
            <a:r>
              <a:rPr lang="en-US" sz="2400" dirty="0">
                <a:latin typeface="+mj-lt"/>
                <a:cs typeface="Arial" charset="0"/>
              </a:rPr>
              <a:t> = 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SUB R5,R7,R1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8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20434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Registers: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R before number, all capitals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Example: “R0” or “register zero” or “register R0”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1885982698"/>
      </p:ext>
    </p:extLst>
  </p:cSld>
  <p:clrMapOvr>
    <a:masterClrMapping/>
  </p:clrMapOvr>
  <p:transition/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0xE5949010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634887"/>
      </p:ext>
    </p:extLst>
  </p:cSld>
  <p:clrMapOvr>
    <a:masterClrMapping/>
  </p:clrMapOvr>
  <p:transition/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0xE5949010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01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memory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i="1" dirty="0">
                <a:latin typeface="+mj-lt"/>
                <a:cs typeface="Arial" charset="0"/>
              </a:rPr>
              <a:t>B</a:t>
            </a:r>
            <a:r>
              <a:rPr lang="en-US" sz="2400" dirty="0">
                <a:latin typeface="+mj-lt"/>
                <a:cs typeface="Arial" charset="0"/>
              </a:rPr>
              <a:t>=0, </a:t>
            </a:r>
            <a:r>
              <a:rPr lang="en-US" sz="2400" i="1" dirty="0">
                <a:latin typeface="+mj-lt"/>
                <a:cs typeface="Arial" charset="0"/>
              </a:rPr>
              <a:t>L</a:t>
            </a:r>
            <a:r>
              <a:rPr lang="en-US" sz="2400" dirty="0">
                <a:latin typeface="+mj-lt"/>
                <a:cs typeface="Arial" charset="0"/>
              </a:rPr>
              <a:t>=1, so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2400" dirty="0">
                <a:latin typeface="+mj-lt"/>
                <a:cs typeface="Arial" charset="0"/>
              </a:rPr>
              <a:t>; </a:t>
            </a:r>
            <a:r>
              <a:rPr lang="en-US" sz="2400" i="1" dirty="0">
                <a:latin typeface="+mj-lt"/>
                <a:cs typeface="Arial" charset="0"/>
              </a:rPr>
              <a:t>P</a:t>
            </a:r>
            <a:r>
              <a:rPr lang="en-US" sz="2400" dirty="0">
                <a:latin typeface="+mj-lt"/>
                <a:cs typeface="Arial" charset="0"/>
              </a:rPr>
              <a:t>=1, </a:t>
            </a:r>
            <a:r>
              <a:rPr lang="en-US" sz="2400" i="1" dirty="0">
                <a:latin typeface="+mj-lt"/>
                <a:cs typeface="Arial" charset="0"/>
              </a:rPr>
              <a:t>W</a:t>
            </a:r>
            <a:r>
              <a:rPr lang="en-US" sz="2400" dirty="0">
                <a:latin typeface="+mj-lt"/>
                <a:cs typeface="Arial" charset="0"/>
              </a:rPr>
              <a:t>=0, so offset indexing;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+mj-lt"/>
                <a:cs typeface="Arial" charset="0"/>
              </a:rPr>
              <a:t>	I</a:t>
            </a:r>
            <a:r>
              <a:rPr lang="en-US" sz="2400" dirty="0">
                <a:latin typeface="+mj-lt"/>
                <a:cs typeface="Arial" charset="0"/>
              </a:rPr>
              <a:t>=0, so immediate offset, </a:t>
            </a:r>
            <a:r>
              <a:rPr lang="en-US" sz="2400" i="1" dirty="0">
                <a:latin typeface="+mj-lt"/>
                <a:cs typeface="Arial" charset="0"/>
              </a:rPr>
              <a:t>U</a:t>
            </a:r>
            <a:r>
              <a:rPr lang="en-US" sz="2400" dirty="0">
                <a:latin typeface="+mj-lt"/>
                <a:cs typeface="Arial" charset="0"/>
              </a:rPr>
              <a:t>=1, so add offset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>
                <a:latin typeface="+mj-lt"/>
                <a:cs typeface="Arial" charset="0"/>
              </a:rPr>
              <a:t>=4,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400" dirty="0">
                <a:latin typeface="+mj-lt"/>
                <a:cs typeface="Arial" charset="0"/>
              </a:rPr>
              <a:t>=9, </a:t>
            </a:r>
            <a:r>
              <a:rPr lang="en-US" sz="2400" b="1" i="1" dirty="0">
                <a:latin typeface="+mj-lt"/>
                <a:cs typeface="Arial" charset="0"/>
              </a:rPr>
              <a:t>imm12</a:t>
            </a:r>
            <a:r>
              <a:rPr lang="en-US" sz="2400" dirty="0">
                <a:latin typeface="+mj-lt"/>
                <a:cs typeface="Arial" charset="0"/>
              </a:rPr>
              <a:t> = 16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LDR R9,[R4,#16]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60" y="4526522"/>
            <a:ext cx="8850820" cy="86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55"/>
          <a:stretch/>
        </p:blipFill>
        <p:spPr bwMode="auto">
          <a:xfrm>
            <a:off x="193830" y="4244893"/>
            <a:ext cx="8794745" cy="28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677824"/>
      </p:ext>
    </p:extLst>
  </p:cSld>
  <p:clrMapOvr>
    <a:masterClrMapping/>
  </p:clrMapOvr>
  <p:transition/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/>
              <a:t>Register</a:t>
            </a:r>
          </a:p>
          <a:p>
            <a:r>
              <a:rPr lang="en-US" sz="2600" dirty="0"/>
              <a:t>Immediate</a:t>
            </a:r>
          </a:p>
          <a:p>
            <a:r>
              <a:rPr lang="en-US" sz="2600" dirty="0"/>
              <a:t>Base</a:t>
            </a:r>
          </a:p>
          <a:p>
            <a:r>
              <a:rPr lang="en-US" sz="2600" dirty="0"/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51393"/>
      </p:ext>
    </p:extLst>
  </p:cSld>
  <p:clrMapOvr>
    <a:masterClrMapping/>
  </p:clrMapOvr>
  <p:transition/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b="1" dirty="0"/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610089"/>
      </p:ext>
    </p:extLst>
  </p:cSld>
  <p:clrMapOvr>
    <a:masterClrMapping/>
  </p:clrMapOvr>
  <p:transition/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385855" y="1015312"/>
            <a:ext cx="8229600" cy="4525963"/>
          </a:xfrm>
        </p:spPr>
        <p:txBody>
          <a:bodyPr>
            <a:noAutofit/>
          </a:bodyPr>
          <a:lstStyle/>
          <a:p>
            <a:r>
              <a:rPr lang="en-US" dirty="0"/>
              <a:t>Source and destination operands found in registers</a:t>
            </a:r>
          </a:p>
          <a:p>
            <a:r>
              <a:rPr lang="en-US" dirty="0"/>
              <a:t>Used by data-processing instructions</a:t>
            </a:r>
          </a:p>
          <a:p>
            <a:r>
              <a:rPr lang="en-US" b="1" dirty="0"/>
              <a:t>Three </a:t>
            </a:r>
            <a:r>
              <a:rPr lang="en-US" b="1" dirty="0" err="1"/>
              <a:t>submodes</a:t>
            </a:r>
            <a:r>
              <a:rPr lang="en-US" b="1" dirty="0"/>
              <a:t>:</a:t>
            </a:r>
          </a:p>
          <a:p>
            <a:pPr lvl="1"/>
            <a:r>
              <a:rPr lang="en-US" sz="3200" dirty="0"/>
              <a:t>Register-only</a:t>
            </a:r>
          </a:p>
          <a:p>
            <a:pPr lvl="1"/>
            <a:r>
              <a:rPr lang="en-US" sz="3200" dirty="0"/>
              <a:t>Immediate-shifted register</a:t>
            </a:r>
          </a:p>
          <a:p>
            <a:pPr lvl="1"/>
            <a:r>
              <a:rPr lang="en-US" sz="3200" dirty="0"/>
              <a:t>Register-shifted register</a:t>
            </a:r>
          </a:p>
          <a:p>
            <a:pPr marL="457200" lvl="1" indent="0">
              <a:buNone/>
            </a:pPr>
            <a:r>
              <a:rPr lang="en-US" sz="3200" dirty="0"/>
              <a:t>	</a:t>
            </a: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4360"/>
      </p:ext>
    </p:extLst>
  </p:cSld>
  <p:clrMapOvr>
    <a:masterClrMapping/>
  </p:clrMapOvr>
  <p:transition/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62665" y="976907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/>
              <a:t>Register-only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>
                <a:latin typeface="Courier New" pitchFamily="49" charset="0"/>
              </a:rPr>
              <a:t>ADD R0, R2, R7</a:t>
            </a:r>
            <a:endParaRPr lang="en-US" sz="2200" dirty="0">
              <a:latin typeface="+mj-lt"/>
            </a:endParaRPr>
          </a:p>
          <a:p>
            <a:r>
              <a:rPr lang="en-US" sz="3000" b="1" dirty="0"/>
              <a:t>Immediate-shifted register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ORR R5, R1, R3, LSL #1</a:t>
            </a:r>
            <a:endParaRPr lang="en-US" sz="2200" dirty="0">
              <a:latin typeface="+mj-lt"/>
            </a:endParaRPr>
          </a:p>
          <a:p>
            <a:r>
              <a:rPr lang="en-US" sz="3000" b="1" dirty="0"/>
              <a:t>Register-shifted register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SUB R12, R9, R0, ASR R1</a:t>
            </a:r>
            <a:endParaRPr lang="en-US" sz="2200" dirty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5370"/>
      </p:ext>
    </p:extLst>
  </p:cSld>
  <p:clrMapOvr>
    <a:masterClrMapping/>
  </p:clrMapOvr>
  <p:transition/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b="1" dirty="0"/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138360"/>
      </p:ext>
    </p:extLst>
  </p:cSld>
  <p:clrMapOvr>
    <a:masterClrMapping/>
  </p:clrMapOvr>
  <p:transition/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dirty="0"/>
              <a:t>Operands found in registers </a:t>
            </a:r>
            <a:r>
              <a:rPr lang="en-US" sz="3000" b="1" dirty="0"/>
              <a:t>and</a:t>
            </a:r>
            <a:r>
              <a:rPr lang="en-US" sz="3000" dirty="0"/>
              <a:t> </a:t>
            </a:r>
            <a:r>
              <a:rPr lang="en-US" sz="3000" dirty="0" err="1"/>
              <a:t>immediates</a:t>
            </a:r>
            <a:endParaRPr lang="en-US" sz="3000" dirty="0"/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/>
              <a:t>  </a:t>
            </a:r>
            <a:r>
              <a:rPr lang="en-US" sz="2200" dirty="0">
                <a:latin typeface="Courier New" pitchFamily="49" charset="0"/>
              </a:rPr>
              <a:t>ADD R9, R1, #14</a:t>
            </a:r>
            <a:endParaRPr lang="en-US" sz="2200" dirty="0"/>
          </a:p>
          <a:p>
            <a:r>
              <a:rPr lang="en-US" sz="3000" dirty="0"/>
              <a:t>Uses data-processing format with </a:t>
            </a:r>
            <a:r>
              <a:rPr lang="en-US" sz="3000" i="1" dirty="0"/>
              <a:t>I</a:t>
            </a:r>
            <a:r>
              <a:rPr lang="en-US" sz="3000" dirty="0"/>
              <a:t>=1</a:t>
            </a:r>
          </a:p>
          <a:p>
            <a:pPr lvl="1"/>
            <a:r>
              <a:rPr lang="en-US" sz="2600" dirty="0"/>
              <a:t>Immediate is encoded as </a:t>
            </a:r>
          </a:p>
          <a:p>
            <a:pPr lvl="2"/>
            <a:r>
              <a:rPr lang="en-US" sz="2200" dirty="0"/>
              <a:t>8-bit immediat</a:t>
            </a:r>
            <a:r>
              <a:rPr lang="en-US" sz="2200" dirty="0">
                <a:latin typeface="+mj-lt"/>
              </a:rPr>
              <a:t>e (</a:t>
            </a:r>
            <a:r>
              <a:rPr lang="en-US" sz="22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200" dirty="0">
                <a:latin typeface="+mj-lt"/>
              </a:rPr>
              <a:t>)</a:t>
            </a:r>
          </a:p>
          <a:p>
            <a:pPr lvl="2"/>
            <a:r>
              <a:rPr lang="en-US" sz="2200" dirty="0">
                <a:latin typeface="+mj-lt"/>
              </a:rPr>
              <a:t>4-bit rotation (</a:t>
            </a:r>
            <a:r>
              <a:rPr lang="en-US" sz="22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200" dirty="0">
                <a:latin typeface="+mj-lt"/>
              </a:rPr>
              <a:t>)</a:t>
            </a:r>
          </a:p>
          <a:p>
            <a:pPr lvl="1"/>
            <a:r>
              <a:rPr lang="en-US" sz="2600" dirty="0">
                <a:latin typeface="+mj-lt"/>
              </a:rPr>
              <a:t>32-bit immediate = 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600" dirty="0">
                <a:latin typeface="+mj-lt"/>
              </a:rPr>
              <a:t> ROR (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600" dirty="0">
                <a:latin typeface="+mj-lt"/>
              </a:rPr>
              <a:t> x 2)</a:t>
            </a: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7491"/>
      </p:ext>
    </p:extLst>
  </p:cSld>
  <p:clrMapOvr>
    <a:masterClrMapping/>
  </p:clrMapOvr>
  <p:transition/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b="1" dirty="0"/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15230"/>
      </p:ext>
    </p:extLst>
  </p:cSld>
  <p:clrMapOvr>
    <a:masterClrMapping/>
  </p:clrMapOvr>
  <p:transition/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247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Address of operand is:</a:t>
            </a:r>
          </a:p>
          <a:p>
            <a:pPr marL="0" indent="0">
              <a:buNone/>
            </a:pPr>
            <a:r>
              <a:rPr lang="en-US" sz="3200" dirty="0"/>
              <a:t>	base register + offset</a:t>
            </a:r>
          </a:p>
          <a:p>
            <a:r>
              <a:rPr lang="en-US" dirty="0"/>
              <a:t>Offset can be a:</a:t>
            </a:r>
          </a:p>
          <a:p>
            <a:pPr lvl="1"/>
            <a:r>
              <a:rPr lang="en-US" sz="3200" dirty="0"/>
              <a:t>12-bit Immediate</a:t>
            </a:r>
          </a:p>
          <a:p>
            <a:pPr lvl="1"/>
            <a:r>
              <a:rPr lang="en-US" sz="3200" dirty="0"/>
              <a:t>Register</a:t>
            </a:r>
          </a:p>
          <a:p>
            <a:pPr lvl="1"/>
            <a:r>
              <a:rPr lang="en-US" sz="3200" dirty="0"/>
              <a:t>Immediate-shifted Register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3200" dirty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Base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50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Registers used for specific purposes: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Saved </a:t>
            </a:r>
            <a:r>
              <a:rPr lang="en-US" sz="3200" b="1" dirty="0">
                <a:latin typeface="+mj-lt"/>
                <a:cs typeface="Times New Roman" pitchFamily="18" charset="0"/>
              </a:rPr>
              <a:t>registers:</a:t>
            </a:r>
            <a:r>
              <a:rPr lang="en-US" sz="3200" dirty="0">
                <a:latin typeface="+mj-lt"/>
                <a:cs typeface="Times New Roman" pitchFamily="18" charset="0"/>
              </a:rPr>
              <a:t> R4-R11 </a:t>
            </a:r>
            <a:r>
              <a:rPr lang="en-US" sz="3200" dirty="0">
                <a:latin typeface="+mj-lt"/>
                <a:cs typeface="Arial" charset="0"/>
              </a:rPr>
              <a:t>hold variables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Temporary </a:t>
            </a:r>
            <a:r>
              <a:rPr lang="en-US" sz="3200" b="1" dirty="0">
                <a:latin typeface="+mj-lt"/>
                <a:cs typeface="Times New Roman" pitchFamily="18" charset="0"/>
              </a:rPr>
              <a:t>registers:</a:t>
            </a:r>
            <a:r>
              <a:rPr lang="en-US" sz="3200" dirty="0">
                <a:latin typeface="+mj-lt"/>
                <a:cs typeface="Times New Roman" pitchFamily="18" charset="0"/>
              </a:rPr>
              <a:t> R0-R3 and R12, h</a:t>
            </a:r>
            <a:r>
              <a:rPr lang="en-US" sz="3200" dirty="0">
                <a:latin typeface="+mj-lt"/>
                <a:cs typeface="Arial" charset="0"/>
              </a:rPr>
              <a:t>old intermediate values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Discuss others later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2323252761"/>
      </p:ext>
    </p:extLst>
  </p:cSld>
  <p:clrMapOvr>
    <a:masterClrMapping/>
  </p:clrMapOvr>
  <p:transition/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/>
              <a:t>Immediate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/>
              <a:t> </a:t>
            </a:r>
            <a:r>
              <a:rPr lang="en-US" sz="2200" dirty="0">
                <a:latin typeface="Courier New" pitchFamily="49" charset="0"/>
              </a:rPr>
              <a:t>LDR R0, [R8, #-11]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  <a:cs typeface="Times New Roman" panose="02020603050405020304" pitchFamily="18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/>
              <a:t>R0 = mem[R8 - 11]</a:t>
            </a:r>
            <a:r>
              <a:rPr lang="en-US" sz="2200" dirty="0">
                <a:cs typeface="Times New Roman" panose="02020603050405020304" pitchFamily="18" charset="0"/>
              </a:rPr>
              <a:t> )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dirty="0"/>
              <a:t>Register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LDR R1, [R7, R9]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/>
              <a:t>R1 = mem[R7 + R9]</a:t>
            </a:r>
            <a:r>
              <a:rPr lang="en-US" sz="2200" dirty="0">
                <a:cs typeface="Times New Roman" panose="02020603050405020304" pitchFamily="18" charset="0"/>
              </a:rPr>
              <a:t> )</a:t>
            </a:r>
            <a:endParaRPr lang="en-US" sz="2200" dirty="0"/>
          </a:p>
          <a:p>
            <a:r>
              <a:rPr lang="en-US" sz="3000" b="1" dirty="0"/>
              <a:t>Immediate-shifted register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 </a:t>
            </a:r>
            <a:r>
              <a:rPr lang="en-US" sz="2200" dirty="0">
                <a:latin typeface="Courier New" pitchFamily="49" charset="0"/>
              </a:rPr>
              <a:t>STR R5, [R3, R2, LSL #4]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+mj-lt"/>
              </a:rPr>
              <a:t>R5 = mem[R3 + (R2 &lt;&lt; 4)]</a:t>
            </a:r>
            <a:r>
              <a:rPr lang="en-US" sz="2200" dirty="0">
                <a:latin typeface="+mj-lt"/>
                <a:cs typeface="Times New Roman" panose="02020603050405020304" pitchFamily="18" charset="0"/>
              </a:rPr>
              <a:t> )</a:t>
            </a:r>
          </a:p>
          <a:p>
            <a:pPr marL="457200" lvl="1" indent="0">
              <a:buNone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>
              <a:latin typeface="+mj-lt"/>
            </a:endParaRPr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Base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28879"/>
      </p:ext>
    </p:extLst>
  </p:cSld>
  <p:clrMapOvr>
    <a:masterClrMapping/>
  </p:clrMapOvr>
  <p:transition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b="1" dirty="0"/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27424"/>
      </p:ext>
    </p:extLst>
  </p:cSld>
  <p:clrMapOvr>
    <a:masterClrMapping/>
  </p:clrMapOvr>
  <p:transition/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62665" y="123991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Used for branches</a:t>
            </a:r>
          </a:p>
          <a:p>
            <a:r>
              <a:rPr lang="en-US" dirty="0">
                <a:latin typeface="+mj-lt"/>
              </a:rPr>
              <a:t>Branch instruction format:</a:t>
            </a:r>
          </a:p>
          <a:p>
            <a:pPr lvl="1"/>
            <a:r>
              <a:rPr lang="en-US" sz="2400" dirty="0">
                <a:latin typeface="+mj-lt"/>
              </a:rPr>
              <a:t>Operands are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and a signed 24-bit immediate (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)</a:t>
            </a:r>
          </a:p>
          <a:p>
            <a:pPr lvl="1"/>
            <a:r>
              <a:rPr lang="en-US" sz="2400" dirty="0">
                <a:latin typeface="+mj-lt"/>
              </a:rPr>
              <a:t>Changes the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dirty="0">
                <a:latin typeface="+mj-lt"/>
              </a:rPr>
              <a:t>New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is relative to the old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indicates the number of words away from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r>
              <a:rPr lang="en-US" sz="26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>
                <a:latin typeface="+mj-lt"/>
              </a:rPr>
              <a:t> = (</a:t>
            </a:r>
            <a:r>
              <a:rPr lang="en-US" sz="26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>
                <a:latin typeface="+mj-lt"/>
              </a:rPr>
              <a:t>+8) + (</a:t>
            </a:r>
            <a:r>
              <a:rPr lang="en-US" sz="2600" dirty="0" err="1">
                <a:latin typeface="+mj-lt"/>
              </a:rPr>
              <a:t>SignExtended</a:t>
            </a:r>
            <a:r>
              <a:rPr lang="en-US" sz="2600" dirty="0">
                <a:latin typeface="+mj-lt"/>
              </a:rPr>
              <a:t>(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600" dirty="0">
                <a:latin typeface="+mj-lt"/>
              </a:rPr>
              <a:t>) x 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PC-Relative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08494"/>
      </p:ext>
    </p:extLst>
  </p:cSld>
  <p:clrMapOvr>
    <a:masterClrMapping/>
  </p:clrMapOvr>
  <p:transition/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97108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32-bit instructions &amp; data </a:t>
            </a:r>
            <a:r>
              <a:rPr lang="en-US" sz="3200" dirty="0">
                <a:latin typeface="+mj-lt"/>
                <a:cs typeface="Arial" charset="0"/>
              </a:rPr>
              <a:t>stored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Sequence of instructions: </a:t>
            </a:r>
            <a:r>
              <a:rPr lang="en-US" sz="3200" dirty="0">
                <a:latin typeface="+mj-lt"/>
                <a:cs typeface="Arial" charset="0"/>
              </a:rPr>
              <a:t>only difference between two applications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To run a new program: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No rewiring required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Simply store new program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Program Execution: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Processor </a:t>
            </a:r>
            <a:r>
              <a:rPr lang="en-US" sz="2600" i="1" dirty="0">
                <a:latin typeface="+mj-lt"/>
                <a:cs typeface="Arial" charset="0"/>
              </a:rPr>
              <a:t>fetches</a:t>
            </a:r>
            <a:r>
              <a:rPr lang="en-US" sz="2600" dirty="0">
                <a:latin typeface="+mj-lt"/>
                <a:cs typeface="Arial" charset="0"/>
              </a:rPr>
              <a:t> (reads) instructions from memory in sequence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Processor performs the specified operation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Power of 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75130"/>
      </p:ext>
    </p:extLst>
  </p:cSld>
  <p:clrMapOvr>
    <a:masterClrMapping/>
  </p:clrMapOvr>
  <p:transition/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3352800"/>
            <a:ext cx="2895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Times New Roman" pitchFamily="18" charset="0"/>
                <a:cs typeface="Arial" charset="0"/>
              </a:rPr>
              <a:t>Program Counter (PC):</a:t>
            </a:r>
            <a:r>
              <a:rPr lang="en-US" sz="2600" dirty="0">
                <a:latin typeface="Times New Roman" pitchFamily="18" charset="0"/>
                <a:cs typeface="Arial" charset="0"/>
              </a:rPr>
              <a:t> keeps track of current instruction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579275"/>
              </p:ext>
            </p:extLst>
          </p:nvPr>
        </p:nvGraphicFramePr>
        <p:xfrm>
          <a:off x="1295399" y="1219200"/>
          <a:ext cx="4487019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91" name="VISIO" r:id="rId7" imgW="2286000" imgH="2562120" progId="Visio.Drawing.11">
                  <p:embed/>
                </p:oleObj>
              </mc:Choice>
              <mc:Fallback>
                <p:oleObj name="VISIO" r:id="rId7" imgW="2286000" imgH="25621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95399" y="1219200"/>
                        <a:ext cx="4487019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28486"/>
      </p:ext>
    </p:extLst>
  </p:cSld>
  <p:clrMapOvr>
    <a:masterClrMapping/>
  </p:clrMapOvr>
  <p:transition/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  How to implement the ARM Instruction Set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  Architecture in Hardware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		</a:t>
            </a:r>
            <a:r>
              <a:rPr lang="en-US" sz="4400" b="1" dirty="0">
                <a:solidFill>
                  <a:srgbClr val="0070C0"/>
                </a:solidFill>
                <a:latin typeface="+mj-lt"/>
                <a:cs typeface="Arial" charset="0"/>
              </a:rPr>
              <a:t>Microarchitecture</a:t>
            </a:r>
            <a:endParaRPr lang="en-US" sz="44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Up Next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5181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6 :: Topics</a:t>
            </a: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41437"/>
            <a:ext cx="5943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Introduction</a:t>
            </a:r>
            <a:endParaRPr lang="en-US" dirty="0"/>
          </a:p>
          <a:p>
            <a:r>
              <a:rPr lang="en-US" b="1" dirty="0"/>
              <a:t>Assembly Language</a:t>
            </a:r>
          </a:p>
          <a:p>
            <a:r>
              <a:rPr lang="en-US" b="1" dirty="0"/>
              <a:t>Machine Language</a:t>
            </a:r>
          </a:p>
          <a:p>
            <a:r>
              <a:rPr lang="en-US" b="1" dirty="0"/>
              <a:t>Programming</a:t>
            </a:r>
          </a:p>
          <a:p>
            <a:r>
              <a:rPr lang="en-US" b="1" dirty="0"/>
              <a:t>Addressing Modes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1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60475" y="1219200"/>
            <a:ext cx="57375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Revisit 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3200" b="1" dirty="0">
                <a:latin typeface="+mj-lt"/>
                <a:cs typeface="Arial" charset="0"/>
              </a:rPr>
              <a:t>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18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1018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03900" y="2286000"/>
            <a:ext cx="48067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b, R2 =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R0, R1, R2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Instructions with Registers</a:t>
            </a:r>
          </a:p>
        </p:txBody>
      </p:sp>
    </p:spTree>
    <p:extLst>
      <p:ext uri="{BB962C8B-B14F-4D97-AF65-F5344CB8AC3E}">
        <p14:creationId xmlns:p14="http://schemas.microsoft.com/office/powerpoint/2010/main" val="374212251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309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Many instructions can use constants or </a:t>
            </a:r>
            <a:r>
              <a:rPr lang="en-US" sz="3200" i="1" dirty="0">
                <a:latin typeface="+mj-lt"/>
                <a:cs typeface="Arial" charset="0"/>
              </a:rPr>
              <a:t>immediate </a:t>
            </a:r>
            <a:r>
              <a:rPr lang="en-US" sz="3200" dirty="0">
                <a:latin typeface="+mj-lt"/>
                <a:cs typeface="Arial" charset="0"/>
              </a:rPr>
              <a:t>operands</a:t>
            </a:r>
            <a:endParaRPr lang="en-US" sz="3200" i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For example: ADD and SUB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value is </a:t>
            </a:r>
            <a:r>
              <a:rPr lang="en-US" sz="3200" i="1" dirty="0">
                <a:latin typeface="+mj-lt"/>
                <a:cs typeface="Arial" charset="0"/>
              </a:rPr>
              <a:t>immediate</a:t>
            </a:r>
            <a:r>
              <a:rPr lang="en-US" sz="3200" dirty="0">
                <a:latin typeface="+mj-lt"/>
                <a:cs typeface="Arial" charset="0"/>
              </a:rPr>
              <a:t>ly available from instruction</a:t>
            </a:r>
          </a:p>
        </p:txBody>
      </p:sp>
      <p:sp>
        <p:nvSpPr>
          <p:cNvPr id="10342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390511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a + 4;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b = a – 12;</a:t>
            </a:r>
          </a:p>
        </p:txBody>
      </p:sp>
      <p:sp>
        <p:nvSpPr>
          <p:cNvPr id="1034247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0710" y="3905110"/>
            <a:ext cx="488229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R0, R0, #4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R1, R0, #12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Constants\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Immediates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142233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: 32-bit 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b = 0x45;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R1, #0x45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64629388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000" b="1" dirty="0">
                <a:solidFill>
                  <a:srgbClr val="0070C0"/>
                </a:solidFill>
                <a:latin typeface="+mj-lt"/>
                <a:cs typeface="Arial" charset="0"/>
              </a:rPr>
              <a:t>          Constant must have &lt; 8 bits of precision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  </a:t>
            </a:r>
            <a:r>
              <a:rPr lang="en-US" sz="3000" b="1" dirty="0">
                <a:solidFill>
                  <a:srgbClr val="0070C0"/>
                </a:solidFill>
                <a:latin typeface="+mj-lt"/>
                <a:cs typeface="Arial" charset="0"/>
              </a:rPr>
              <a:t>Note: </a:t>
            </a:r>
            <a:r>
              <a:rPr 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000" dirty="0">
                <a:latin typeface="+mj-lt"/>
                <a:cs typeface="Arial" charset="0"/>
              </a:rPr>
              <a:t> can also use 2 registers: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MOV R7, R9</a:t>
            </a:r>
            <a:endParaRPr lang="en-US" sz="3000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: 32-bit 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b = 0x45;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R1, #0x45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107342735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Generate larger constants using move 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200" dirty="0">
                <a:latin typeface="+mj-lt"/>
                <a:cs typeface="Arial" charset="0"/>
              </a:rPr>
              <a:t>) and or 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3200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095" y="23622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0x7EDC8765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16531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05550" y="2362200"/>
            <a:ext cx="45366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# R0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#0x7E000000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#0xDC0000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#0x8700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#0x65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3440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54348194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7450" y="121920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Too much data to fit in only 16 registers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Store more data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is large, but slow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Commonly used variables still kept in registers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8720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Memory</a:t>
            </a:r>
          </a:p>
        </p:txBody>
      </p:sp>
    </p:spTree>
    <p:extLst>
      <p:ext uri="{BB962C8B-B14F-4D97-AF65-F5344CB8AC3E}">
        <p14:creationId xmlns:p14="http://schemas.microsoft.com/office/powerpoint/2010/main" val="410840422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19200"/>
            <a:ext cx="83771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Each data </a:t>
            </a:r>
            <a:r>
              <a:rPr lang="en-US" sz="3200" b="1" dirty="0">
                <a:latin typeface="+mj-lt"/>
                <a:cs typeface="Arial" charset="0"/>
              </a:rPr>
              <a:t>byte</a:t>
            </a:r>
            <a:r>
              <a:rPr lang="en-US" sz="3200" dirty="0">
                <a:latin typeface="+mj-lt"/>
                <a:cs typeface="Arial" charset="0"/>
              </a:rPr>
              <a:t> has unique address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32-bit word = 4 bytes, so word address increments by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Byte-Addressable Memory</a:t>
            </a:r>
          </a:p>
        </p:txBody>
      </p:sp>
      <p:pic>
        <p:nvPicPr>
          <p:cNvPr id="195668" name="Picture 8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87"/>
          <a:stretch/>
        </p:blipFill>
        <p:spPr bwMode="auto">
          <a:xfrm>
            <a:off x="2993824" y="2852925"/>
            <a:ext cx="3161205" cy="283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775" y="5502870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77770" y="5464465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4777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219200"/>
            <a:ext cx="8077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read called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load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load register </a:t>
            </a:r>
            <a:r>
              <a:rPr lang="en-US" sz="3200" dirty="0">
                <a:latin typeface="+mj-lt"/>
                <a:cs typeface="Arial" charset="0"/>
              </a:rPr>
              <a:t>(</a:t>
            </a:r>
            <a:r>
              <a:rPr lang="en-US" sz="3200" dirty="0">
                <a:latin typeface="Courier New" pitchFamily="49" charset="0"/>
                <a:cs typeface="Arial" charset="0"/>
              </a:rPr>
              <a:t>LDR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Format: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</a:t>
            </a:r>
            <a:r>
              <a:rPr lang="en-US" sz="32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LDR R0, [R1, #12]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	Address calculation: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add </a:t>
            </a:r>
            <a:r>
              <a:rPr lang="en-US" sz="2400" i="1" dirty="0">
                <a:latin typeface="+mj-lt"/>
                <a:cs typeface="Arial" charset="0"/>
              </a:rPr>
              <a:t>base </a:t>
            </a:r>
            <a:r>
              <a:rPr lang="en-US" sz="2400" i="1" dirty="0">
                <a:latin typeface="+mj-lt"/>
                <a:cs typeface="Times New Roman" pitchFamily="18" charset="0"/>
              </a:rPr>
              <a:t>address</a:t>
            </a:r>
            <a:r>
              <a:rPr lang="en-US" sz="2400" dirty="0">
                <a:latin typeface="+mj-lt"/>
                <a:cs typeface="Times New Roman" pitchFamily="18" charset="0"/>
              </a:rPr>
              <a:t> (R1) to the </a:t>
            </a:r>
            <a:r>
              <a:rPr lang="en-US" sz="2400" i="1" dirty="0">
                <a:latin typeface="+mj-lt"/>
                <a:cs typeface="Times New Roman" pitchFamily="18" charset="0"/>
              </a:rPr>
              <a:t>offset </a:t>
            </a:r>
            <a:r>
              <a:rPr lang="en-US" sz="2400" dirty="0">
                <a:latin typeface="+mj-lt"/>
                <a:cs typeface="Times New Roman" pitchFamily="18" charset="0"/>
              </a:rPr>
              <a:t>(12)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address = </a:t>
            </a:r>
            <a:r>
              <a:rPr lang="en-US" sz="2400" dirty="0">
                <a:latin typeface="+mj-lt"/>
                <a:cs typeface="Times New Roman" pitchFamily="18" charset="0"/>
              </a:rPr>
              <a:t>(R1 + 12)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	Result: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Times New Roman" pitchFamily="18" charset="0"/>
              </a:rPr>
              <a:t>R0 holds the data at memory address (R1 + 12)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500" b="1" dirty="0">
                <a:latin typeface="+mj-lt"/>
                <a:cs typeface="Arial" charset="0"/>
              </a:rPr>
              <a:t>	                        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Any register 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may be used as base address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Reading Memory</a:t>
            </a:r>
          </a:p>
        </p:txBody>
      </p:sp>
    </p:spTree>
    <p:extLst>
      <p:ext uri="{BB962C8B-B14F-4D97-AF65-F5344CB8AC3E}">
        <p14:creationId xmlns:p14="http://schemas.microsoft.com/office/powerpoint/2010/main" val="421453440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0655" y="124116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</a:t>
            </a:r>
            <a:r>
              <a:rPr lang="en-US" sz="3200" dirty="0">
                <a:latin typeface="+mj-lt"/>
                <a:cs typeface="Arial" charset="0"/>
              </a:rPr>
              <a:t> Read a word of data at memory </a:t>
            </a:r>
            <a:r>
              <a:rPr lang="en-US" sz="3200" dirty="0">
                <a:latin typeface="+mj-lt"/>
                <a:cs typeface="Times New Roman" pitchFamily="18" charset="0"/>
              </a:rPr>
              <a:t>address 8 into R3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Address = (R2 + 8)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R3 = 0x01EE2842 </a:t>
            </a:r>
            <a:r>
              <a:rPr lang="en-US" sz="3200" dirty="0">
                <a:latin typeface="+mj-lt"/>
                <a:cs typeface="Arial" charset="0"/>
              </a:rPr>
              <a:t>after load</a:t>
            </a:r>
          </a:p>
        </p:txBody>
      </p:sp>
      <p:sp>
        <p:nvSpPr>
          <p:cNvPr id="1105928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4690" y="3792335"/>
            <a:ext cx="4876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R2,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LDR R3, [R2, #8]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Reading Memory</a:t>
            </a: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5224885" y="3200628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46605" y="5656490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9572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write are called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stores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store register </a:t>
            </a:r>
            <a:r>
              <a:rPr lang="en-US" sz="3200" dirty="0">
                <a:latin typeface="+mj-lt"/>
                <a:cs typeface="Arial" charset="0"/>
              </a:rPr>
              <a:t>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Writing Memory</a:t>
            </a:r>
          </a:p>
        </p:txBody>
      </p:sp>
    </p:spTree>
    <p:extLst>
      <p:ext uri="{BB962C8B-B14F-4D97-AF65-F5344CB8AC3E}">
        <p14:creationId xmlns:p14="http://schemas.microsoft.com/office/powerpoint/2010/main" val="124238926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95400"/>
            <a:ext cx="57150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Jumping up a few levels of abstraction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programmer’s view of computer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Defined by </a:t>
            </a:r>
            <a:r>
              <a:rPr lang="en-US" sz="2800" b="1" dirty="0"/>
              <a:t>instructions</a:t>
            </a:r>
            <a:r>
              <a:rPr lang="en-US" sz="2800" dirty="0"/>
              <a:t> &amp; </a:t>
            </a:r>
            <a:r>
              <a:rPr lang="en-US" sz="2800" b="1" dirty="0"/>
              <a:t>operand locations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Microarchitecture: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how to implement an architecture in hardware (covered in Chapter 7)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457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0151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</a:t>
            </a:r>
            <a:r>
              <a:rPr lang="en-US" sz="3200" dirty="0">
                <a:latin typeface="+mj-lt"/>
                <a:cs typeface="Arial" charset="0"/>
              </a:rPr>
              <a:t> Store the value </a:t>
            </a:r>
            <a:r>
              <a:rPr lang="en-US" sz="3200" dirty="0">
                <a:latin typeface="+mj-lt"/>
                <a:cs typeface="Times New Roman" pitchFamily="18" charset="0"/>
              </a:rPr>
              <a:t>held in R7 into memory word 21.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Memory address = 4 x 21 = 84 = 0x54</a:t>
            </a:r>
          </a:p>
        </p:txBody>
      </p:sp>
      <p:sp>
        <p:nvSpPr>
          <p:cNvPr id="111207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6715" y="2891330"/>
            <a:ext cx="570648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  <a:endParaRPr lang="en-US" sz="32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R5,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STR R7, [R5, #0x54]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Writing Memory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1038740" y="4595063"/>
            <a:ext cx="3682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The offset can be written in decimal or hexadecimal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4802430" y="2929735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24150" y="5385597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9748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1219200"/>
            <a:ext cx="810953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Address of a memory </a:t>
            </a:r>
            <a:r>
              <a:rPr lang="en-US" sz="3200" b="1" dirty="0">
                <a:latin typeface="+mj-lt"/>
                <a:cs typeface="Arial" charset="0"/>
              </a:rPr>
              <a:t>word</a:t>
            </a:r>
            <a:r>
              <a:rPr lang="en-US" sz="3200" dirty="0">
                <a:latin typeface="+mj-lt"/>
                <a:cs typeface="Arial" charset="0"/>
              </a:rPr>
              <a:t> must be multiplied by 4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Address of memory word 2 = 2 </a:t>
            </a:r>
            <a:r>
              <a:rPr lang="en-US" sz="3200" dirty="0">
                <a:latin typeface="+mj-lt"/>
                <a:cs typeface="Times New Roman" pitchFamily="18" charset="0"/>
              </a:rPr>
              <a:t>× </a:t>
            </a:r>
            <a:r>
              <a:rPr lang="en-US" sz="3200" dirty="0">
                <a:latin typeface="+mj-lt"/>
                <a:cs typeface="Arial" charset="0"/>
              </a:rPr>
              <a:t>4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Address of memory word 10 = 10 </a:t>
            </a:r>
            <a:r>
              <a:rPr lang="en-US" sz="3200" dirty="0">
                <a:latin typeface="+mj-lt"/>
                <a:cs typeface="Times New Roman" pitchFamily="18" charset="0"/>
              </a:rPr>
              <a:t>× 4 = 40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Recap: Accessing Memory</a:t>
            </a:r>
          </a:p>
        </p:txBody>
      </p:sp>
    </p:spTree>
    <p:extLst>
      <p:ext uri="{BB962C8B-B14F-4D97-AF65-F5344CB8AC3E}">
        <p14:creationId xmlns:p14="http://schemas.microsoft.com/office/powerpoint/2010/main" val="376649663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1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How to number bytes within a word?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Little-endian: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little</a:t>
            </a:r>
            <a:r>
              <a:rPr lang="en-US" sz="2800" dirty="0">
                <a:cs typeface="Arial" charset="0"/>
              </a:rPr>
              <a:t> (least significant) end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Big-endian: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big</a:t>
            </a:r>
            <a:r>
              <a:rPr lang="en-US" sz="2800" dirty="0">
                <a:cs typeface="Arial" charset="0"/>
              </a:rPr>
              <a:t> (most significant) end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Memory</a:t>
            </a:r>
          </a:p>
        </p:txBody>
      </p:sp>
      <p:pic>
        <p:nvPicPr>
          <p:cNvPr id="7" name="Picture 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21035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4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4" y="1125945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Jonathan Swift’s </a:t>
            </a:r>
            <a:r>
              <a:rPr lang="en-US" sz="2800" b="1" i="1" dirty="0">
                <a:solidFill>
                  <a:srgbClr val="0070C0"/>
                </a:solidFill>
                <a:latin typeface="+mj-lt"/>
                <a:cs typeface="Arial" charset="0"/>
              </a:rPr>
              <a:t>Gulliver’s Travels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  <a:r>
              <a:rPr lang="en-US" sz="2800" dirty="0">
                <a:latin typeface="+mj-lt"/>
                <a:cs typeface="Arial" charset="0"/>
              </a:rPr>
              <a:t>the Little-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little end of the egg and the Big-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big end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It doesn’t really matter </a:t>
            </a:r>
            <a:r>
              <a:rPr lang="en-US" sz="2800" dirty="0">
                <a:latin typeface="+mj-lt"/>
                <a:cs typeface="Arial" charset="0"/>
              </a:rPr>
              <a:t>which addressing type used –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except</a:t>
            </a:r>
            <a:r>
              <a:rPr lang="en-US" sz="2800" b="1" dirty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when two systems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share data</a:t>
            </a:r>
            <a:endParaRPr lang="en-US" sz="28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Memory</a:t>
            </a:r>
          </a:p>
        </p:txBody>
      </p:sp>
      <p:pic>
        <p:nvPicPr>
          <p:cNvPr id="5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19010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After following code runs on big-endian system, what value is in </a:t>
            </a:r>
            <a:r>
              <a:rPr lang="en-US" sz="2800" dirty="0">
                <a:latin typeface="Courier New" pitchFamily="49" charset="0"/>
                <a:cs typeface="Arial" charset="0"/>
              </a:rPr>
              <a:t>R7</a:t>
            </a:r>
            <a:r>
              <a:rPr lang="en-US" sz="2800" dirty="0">
                <a:latin typeface="+mj-lt"/>
                <a:cs typeface="Arial" charset="0"/>
              </a:rPr>
              <a:t>?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>
                <a:latin typeface="Courier New" pitchFamily="49" charset="0"/>
                <a:cs typeface="Arial" charset="0"/>
              </a:rPr>
              <a:t>STR  R5, [R2, #0]</a:t>
            </a:r>
          </a:p>
          <a:p>
            <a:pPr marL="1828800" lvl="3" indent="-457200"/>
            <a:r>
              <a:rPr lang="en-US" sz="2000" dirty="0">
                <a:latin typeface="Courier New" pitchFamily="49" charset="0"/>
                <a:cs typeface="Arial" charset="0"/>
              </a:rPr>
              <a:t>	LDRB R7, [R2, #1]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Example</a:t>
            </a:r>
          </a:p>
        </p:txBody>
      </p:sp>
    </p:spTree>
    <p:extLst>
      <p:ext uri="{BB962C8B-B14F-4D97-AF65-F5344CB8AC3E}">
        <p14:creationId xmlns:p14="http://schemas.microsoft.com/office/powerpoint/2010/main" val="19885359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After following code runs on big-endian system, what value is in </a:t>
            </a:r>
            <a:r>
              <a:rPr lang="en-US" sz="2800" dirty="0">
                <a:latin typeface="Courier New" pitchFamily="49" charset="0"/>
                <a:cs typeface="Arial" charset="0"/>
              </a:rPr>
              <a:t>R7</a:t>
            </a:r>
            <a:r>
              <a:rPr lang="en-US" sz="2800" dirty="0">
                <a:latin typeface="+mj-lt"/>
                <a:cs typeface="Arial" charset="0"/>
              </a:rPr>
              <a:t>?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>
                <a:latin typeface="Courier New" pitchFamily="49" charset="0"/>
                <a:cs typeface="Arial" charset="0"/>
              </a:rPr>
              <a:t>STR  R5, [R2, #0]</a:t>
            </a:r>
          </a:p>
          <a:p>
            <a:pPr marL="1828800" lvl="3" indent="-457200"/>
            <a:r>
              <a:rPr lang="en-US" sz="2000" dirty="0">
                <a:latin typeface="Courier New" pitchFamily="49" charset="0"/>
                <a:cs typeface="Arial" charset="0"/>
              </a:rPr>
              <a:t>	LDRB R7, [R2, #1]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78517995"/>
              </p:ext>
            </p:extLst>
          </p:nvPr>
        </p:nvGraphicFramePr>
        <p:xfrm>
          <a:off x="117020" y="4342549"/>
          <a:ext cx="6701940" cy="1556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65" name="VISIO" r:id="rId8" imgW="2543040" imgH="590400" progId="Visio.Drawing.11">
                  <p:embed/>
                </p:oleObj>
              </mc:Choice>
              <mc:Fallback>
                <p:oleObj name="VISIO" r:id="rId8" imgW="2543040" imgH="590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020" y="4342549"/>
                        <a:ext cx="6701940" cy="1556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Example</a:t>
            </a:r>
          </a:p>
        </p:txBody>
      </p:sp>
      <p:sp>
        <p:nvSpPr>
          <p:cNvPr id="3" name="Rectangle 2"/>
          <p:cNvSpPr/>
          <p:nvPr/>
        </p:nvSpPr>
        <p:spPr>
          <a:xfrm>
            <a:off x="4956050" y="3244863"/>
            <a:ext cx="4572000" cy="164352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Big-endian:     </a:t>
            </a:r>
            <a:r>
              <a:rPr lang="en-US" sz="2400" dirty="0">
                <a:cs typeface="Arial" charset="0"/>
              </a:rPr>
              <a:t>0x00000045</a:t>
            </a:r>
          </a:p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Little-endian:  </a:t>
            </a:r>
            <a:r>
              <a:rPr lang="en-US" sz="2400" dirty="0">
                <a:cs typeface="Arial" charset="0"/>
              </a:rPr>
              <a:t>0x00000067</a:t>
            </a:r>
          </a:p>
        </p:txBody>
      </p:sp>
    </p:spTree>
    <p:extLst>
      <p:ext uri="{BB962C8B-B14F-4D97-AF65-F5344CB8AC3E}">
        <p14:creationId xmlns:p14="http://schemas.microsoft.com/office/powerpoint/2010/main" val="269282441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906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High-level languages: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e.g., C, Java, Python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Written at higher level of abstraction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268635506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1201510"/>
            <a:ext cx="449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British mathematician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Wrote the first computer program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Her program calculated the Bernoulli numbers on Charles Babbage’s Analytical Engine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She was a child of the poet Lord Byron</a:t>
            </a:r>
          </a:p>
        </p:txBody>
      </p:sp>
      <p:pic>
        <p:nvPicPr>
          <p:cNvPr id="117760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16725"/>
            <a:ext cx="2808288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Ada Lovelace, 1815-1852</a:t>
            </a:r>
          </a:p>
        </p:txBody>
      </p:sp>
    </p:spTree>
    <p:extLst>
      <p:ext uri="{BB962C8B-B14F-4D97-AF65-F5344CB8AC3E}">
        <p14:creationId xmlns:p14="http://schemas.microsoft.com/office/powerpoint/2010/main" val="2089259061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291647913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118382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Logical operations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Shifts / rotate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Multiplication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Data-processing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297991270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0010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+mj-lt"/>
                <a:cs typeface="Times New Roman" panose="02020603050405020304" pitchFamily="18" charset="0"/>
              </a:rPr>
              <a:t>Commands in a computer’s language</a:t>
            </a:r>
          </a:p>
          <a:p>
            <a:pPr lvl="1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Assembly language: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human-readable format of instructions</a:t>
            </a:r>
          </a:p>
          <a:p>
            <a:pPr lvl="1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Machine language: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computer-readable format (1’s and 0’s)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10094374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AND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ORR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EOR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(XOR)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BIC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(Bit Clear = A &amp; ~B)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MVN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MoVe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 and NOT)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</a:t>
            </a:r>
          </a:p>
        </p:txBody>
      </p:sp>
    </p:spTree>
    <p:extLst>
      <p:ext uri="{BB962C8B-B14F-4D97-AF65-F5344CB8AC3E}">
        <p14:creationId xmlns:p14="http://schemas.microsoft.com/office/powerpoint/2010/main" val="151990087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33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333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Instructions: Examples</a:t>
            </a:r>
          </a:p>
        </p:txBody>
      </p:sp>
      <p:pic>
        <p:nvPicPr>
          <p:cNvPr id="132285" name="Picture 1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0" y="1239915"/>
            <a:ext cx="8782215" cy="422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452143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655" y="1143000"/>
            <a:ext cx="831068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AND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BIC</a:t>
            </a:r>
            <a:r>
              <a:rPr lang="en-US" sz="3200" dirty="0">
                <a:latin typeface="Times New Roman" pitchFamily="18" charset="0"/>
                <a:cs typeface="Arial" charset="0"/>
              </a:rPr>
              <a:t>: useful for 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masking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bits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Example: </a:t>
            </a:r>
            <a:r>
              <a:rPr lang="en-US" sz="2800" dirty="0">
                <a:latin typeface="+mj-lt"/>
                <a:cs typeface="Arial" charset="0"/>
              </a:rPr>
              <a:t>Masking  all but the least significant byte of a value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0xF234012F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sz="2800" dirty="0">
                <a:latin typeface="+mj-lt"/>
                <a:cs typeface="Arial" charset="0"/>
              </a:rPr>
              <a:t>  0x000000FF  = 0x0000002F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0xF234012F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BIC</a:t>
            </a:r>
            <a:r>
              <a:rPr lang="en-US" sz="2800" dirty="0">
                <a:latin typeface="+mj-lt"/>
                <a:cs typeface="Arial" charset="0"/>
              </a:rPr>
              <a:t>  0xFFFFFF00   = 0x0000002F</a:t>
            </a:r>
          </a:p>
          <a:p>
            <a:pPr marL="381000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2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ORR</a:t>
            </a:r>
            <a:r>
              <a:rPr lang="en-US" sz="3200" dirty="0">
                <a:latin typeface="+mj-lt"/>
                <a:cs typeface="Arial" charset="0"/>
              </a:rPr>
              <a:t>: useful for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combining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bit fields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Example: </a:t>
            </a:r>
            <a:r>
              <a:rPr lang="en-US" sz="2800" dirty="0">
                <a:latin typeface="+mj-lt"/>
                <a:cs typeface="Arial" charset="0"/>
              </a:rPr>
              <a:t>Combine 0xF2340000 with 0x000012BC: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0xF2340000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>
                <a:latin typeface="+mj-lt"/>
                <a:cs typeface="Arial" charset="0"/>
              </a:rPr>
              <a:t> 0x000012BC = 0xF23412BC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Instructions: Uses</a:t>
            </a:r>
          </a:p>
        </p:txBody>
      </p:sp>
    </p:spTree>
    <p:extLst>
      <p:ext uri="{BB962C8B-B14F-4D97-AF65-F5344CB8AC3E}">
        <p14:creationId xmlns:p14="http://schemas.microsoft.com/office/powerpoint/2010/main" val="105506598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425" y="1143000"/>
            <a:ext cx="89123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LSL</a:t>
            </a:r>
            <a:r>
              <a:rPr lang="en-US" sz="3200" dirty="0">
                <a:latin typeface="+mj-lt"/>
                <a:cs typeface="Arial" charset="0"/>
              </a:rPr>
              <a:t>: logical shift left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LSL R0, R7, #5  ; R0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R7 &lt;&lt;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LSR</a:t>
            </a:r>
            <a:r>
              <a:rPr lang="en-US" sz="3200" dirty="0">
                <a:latin typeface="+mj-lt"/>
                <a:cs typeface="Arial" charset="0"/>
              </a:rPr>
              <a:t>: logical shift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LSR R3, R2, #31 ; R3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R2 &gt;&gt; 31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ASR</a:t>
            </a:r>
            <a:r>
              <a:rPr lang="en-US" sz="3200" dirty="0">
                <a:latin typeface="+mj-lt"/>
                <a:cs typeface="Arial" charset="0"/>
              </a:rPr>
              <a:t>: arithmetic shift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ASR R9, R11, R4 ; R9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R11 &gt;&gt;&gt; R4</a:t>
            </a:r>
            <a:r>
              <a:rPr lang="en-US" sz="2600" baseline="-25000" dirty="0">
                <a:latin typeface="Courier New" pitchFamily="49" charset="0"/>
                <a:cs typeface="Arial" charset="0"/>
              </a:rPr>
              <a:t>7:0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ROR</a:t>
            </a:r>
            <a:r>
              <a:rPr lang="en-US" sz="3200" dirty="0">
                <a:latin typeface="+mj-lt"/>
                <a:cs typeface="Arial" charset="0"/>
              </a:rPr>
              <a:t>: rotate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ROR R8, R1, #3  ; R8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R1 ROR 3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</a:t>
            </a:r>
          </a:p>
        </p:txBody>
      </p:sp>
    </p:spTree>
    <p:extLst>
      <p:ext uri="{BB962C8B-B14F-4D97-AF65-F5344CB8AC3E}">
        <p14:creationId xmlns:p14="http://schemas.microsoft.com/office/powerpoint/2010/main" val="29563462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Instructions: Example 1</a:t>
            </a:r>
          </a:p>
        </p:txBody>
      </p:sp>
      <p:pic>
        <p:nvPicPr>
          <p:cNvPr id="225359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" y="1841500"/>
            <a:ext cx="9102166" cy="366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855" y="1086295"/>
            <a:ext cx="7563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Immediate </a:t>
            </a:r>
            <a:r>
              <a:rPr lang="en-US" sz="3200" dirty="0">
                <a:latin typeface="+mj-lt"/>
                <a:cs typeface="Times New Roman" pitchFamily="18" charset="0"/>
              </a:rPr>
              <a:t>shift amount (5-bit immediate)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0-31</a:t>
            </a:r>
          </a:p>
        </p:txBody>
      </p:sp>
    </p:spTree>
    <p:extLst>
      <p:ext uri="{BB962C8B-B14F-4D97-AF65-F5344CB8AC3E}">
        <p14:creationId xmlns:p14="http://schemas.microsoft.com/office/powerpoint/2010/main" val="3130627410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Instructions: Example 2</a:t>
            </a:r>
          </a:p>
        </p:txBody>
      </p:sp>
      <p:pic>
        <p:nvPicPr>
          <p:cNvPr id="228431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22" y="2227220"/>
            <a:ext cx="8756453" cy="296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855" y="1086295"/>
            <a:ext cx="86531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Register </a:t>
            </a:r>
            <a:r>
              <a:rPr lang="en-US" sz="3200" dirty="0">
                <a:latin typeface="+mj-lt"/>
                <a:cs typeface="Times New Roman" pitchFamily="18" charset="0"/>
              </a:rPr>
              <a:t>shift amount (uses low 8 bits of register)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0-255</a:t>
            </a:r>
          </a:p>
        </p:txBody>
      </p:sp>
    </p:spTree>
    <p:extLst>
      <p:ext uri="{BB962C8B-B14F-4D97-AF65-F5344CB8AC3E}">
        <p14:creationId xmlns:p14="http://schemas.microsoft.com/office/powerpoint/2010/main" val="678460844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4" y="971080"/>
            <a:ext cx="810345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32-bit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>
                <a:latin typeface="Courier New" pitchFamily="49" charset="0"/>
                <a:cs typeface="Arial" charset="0"/>
              </a:rPr>
              <a:t>MUL R1, R2, R3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R1 = (R2 x R3)</a:t>
            </a:r>
            <a:r>
              <a:rPr lang="en-US" sz="2400" baseline="-25000" dirty="0">
                <a:latin typeface="Courier New" pitchFamily="49" charset="0"/>
                <a:cs typeface="Arial" charset="0"/>
              </a:rPr>
              <a:t>31:0 </a:t>
            </a:r>
            <a:r>
              <a:rPr lang="en-US" sz="2000" dirty="0">
                <a:latin typeface="Arial"/>
                <a:cs typeface="Arial"/>
              </a:rPr>
              <a:t>(signed doesn’t matter)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UMULL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Unsigned multiply 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64-bit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UMULL R1, R2, 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unsigned)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SMULL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Signed multiply 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64-bit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>
                <a:latin typeface="Courier New" pitchFamily="49" charset="0"/>
                <a:cs typeface="Arial" charset="0"/>
              </a:rPr>
              <a:t>SMULL R1, R2, 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signed)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Multiplication</a:t>
            </a:r>
          </a:p>
        </p:txBody>
      </p:sp>
    </p:spTree>
    <p:extLst>
      <p:ext uri="{BB962C8B-B14F-4D97-AF65-F5344CB8AC3E}">
        <p14:creationId xmlns:p14="http://schemas.microsoft.com/office/powerpoint/2010/main" val="385458677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42109957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11430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2979653430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86813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Times New Roman" pitchFamily="18" charset="0"/>
              </a:rPr>
              <a:t>ARM includes </a:t>
            </a:r>
            <a:r>
              <a:rPr lang="en-US" sz="3200" b="1" dirty="0">
                <a:cs typeface="Times New Roman" pitchFamily="18" charset="0"/>
              </a:rPr>
              <a:t>condition flags</a:t>
            </a:r>
            <a:r>
              <a:rPr lang="en-US" sz="3200" dirty="0">
                <a:cs typeface="Times New Roman" pitchFamily="18" charset="0"/>
              </a:rPr>
              <a:t> that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set by an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used to conditionally execute an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28235811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have multiple ARM processors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Used in servers, cameras, robots, cars, pinball </a:t>
            </a:r>
            <a:r>
              <a:rPr lang="en-US" sz="3000">
                <a:latin typeface="+mj-lt"/>
                <a:cs typeface="Times New Roman" panose="02020603050405020304" pitchFamily="18" charset="0"/>
              </a:rPr>
              <a:t>machines,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etc.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Architecture</a:t>
            </a:r>
          </a:p>
        </p:txBody>
      </p:sp>
    </p:spTree>
    <p:extLst>
      <p:ext uri="{BB962C8B-B14F-4D97-AF65-F5344CB8AC3E}">
        <p14:creationId xmlns:p14="http://schemas.microsoft.com/office/powerpoint/2010/main" val="34489730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4773175"/>
            <a:ext cx="8610599" cy="122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Set by ALU (recall from Chapter 5)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Held in </a:t>
            </a:r>
            <a:r>
              <a:rPr lang="en-US" sz="3200" i="1" dirty="0">
                <a:latin typeface="+mj-lt"/>
                <a:cs typeface="Times New Roman" pitchFamily="18" charset="0"/>
              </a:rPr>
              <a:t>Current Program Status Register</a:t>
            </a:r>
            <a:r>
              <a:rPr lang="en-US" sz="3200" dirty="0">
                <a:latin typeface="+mj-lt"/>
                <a:cs typeface="Times New Roman" pitchFamily="18" charset="0"/>
              </a:rPr>
              <a:t> (</a:t>
            </a:r>
            <a:r>
              <a:rPr lang="en-US" sz="3200" i="1" dirty="0">
                <a:latin typeface="+mj-lt"/>
                <a:cs typeface="Times New Roman" pitchFamily="18" charset="0"/>
              </a:rPr>
              <a:t>CPSR</a:t>
            </a:r>
            <a:r>
              <a:rPr lang="en-US" sz="3200" dirty="0"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Condition Flags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12980"/>
              </p:ext>
            </p:extLst>
          </p:nvPr>
        </p:nvGraphicFramePr>
        <p:xfrm>
          <a:off x="270639" y="1124698"/>
          <a:ext cx="8717936" cy="353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7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584">
                <a:tc>
                  <a:txBody>
                    <a:bodyPr/>
                    <a:lstStyle/>
                    <a:p>
                      <a:r>
                        <a:rPr lang="en-US" sz="3200" dirty="0"/>
                        <a:t>Flag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N</a:t>
                      </a:r>
                      <a:r>
                        <a:rPr lang="en-US" sz="2800" dirty="0"/>
                        <a:t>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result is negative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584">
                <a:tc>
                  <a:txBody>
                    <a:bodyPr/>
                    <a:lstStyle/>
                    <a:p>
                      <a:r>
                        <a:rPr lang="en-US" sz="2800" i="1" dirty="0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Z</a:t>
                      </a:r>
                      <a:r>
                        <a:rPr lang="en-US" sz="2800" dirty="0"/>
                        <a:t>ero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</a:t>
                      </a:r>
                      <a:r>
                        <a:rPr lang="en-US" sz="2800" baseline="0" dirty="0"/>
                        <a:t>nstruction results in zero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1698">
                <a:tc>
                  <a:txBody>
                    <a:bodyPr/>
                    <a:lstStyle/>
                    <a:p>
                      <a:r>
                        <a:rPr lang="en-US" sz="2800" i="1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C</a:t>
                      </a:r>
                      <a:r>
                        <a:rPr lang="en-US" sz="2800" dirty="0"/>
                        <a:t>arry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causes an unsigned carry out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/>
                        <a:t>o</a:t>
                      </a:r>
                      <a:r>
                        <a:rPr lang="en-US" sz="2800" b="1" dirty="0" err="1"/>
                        <a:t>V</a:t>
                      </a:r>
                      <a:r>
                        <a:rPr lang="en-US" sz="2800" dirty="0" err="1"/>
                        <a:t>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causes an</a:t>
                      </a:r>
                      <a:r>
                        <a:rPr lang="en-US" sz="2800" baseline="0" dirty="0"/>
                        <a:t> overflow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188531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ARM ALU</a:t>
            </a:r>
          </a:p>
        </p:txBody>
      </p:sp>
      <p:pic>
        <p:nvPicPr>
          <p:cNvPr id="189575" name="Picture 13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88" y="1009485"/>
            <a:ext cx="6764632" cy="48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02866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97108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3200" b="1" dirty="0">
                <a:solidFill>
                  <a:srgbClr val="0070C0"/>
                </a:solidFill>
                <a:cs typeface="Times New Roman" pitchFamily="18" charset="0"/>
              </a:rPr>
              <a:t>Example:</a:t>
            </a:r>
            <a:r>
              <a:rPr lang="en-US" sz="3200" dirty="0">
                <a:cs typeface="Times New Roman" pitchFamily="18" charset="0"/>
              </a:rPr>
              <a:t>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Does not save result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Sets flags. If result: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Is 0, 					</a:t>
            </a:r>
            <a:r>
              <a:rPr lang="en-US" sz="3200" i="1" dirty="0">
                <a:cs typeface="Times New Roman" pitchFamily="18" charset="0"/>
              </a:rPr>
              <a:t>Z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Is negative, 			</a:t>
            </a:r>
            <a:r>
              <a:rPr lang="en-US" sz="3200" i="1" dirty="0">
                <a:cs typeface="Times New Roman" pitchFamily="18" charset="0"/>
              </a:rPr>
              <a:t>N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Causes a carry out, 		</a:t>
            </a:r>
            <a:r>
              <a:rPr lang="en-US" sz="3200" i="1" dirty="0">
                <a:cs typeface="Times New Roman" pitchFamily="18" charset="0"/>
              </a:rPr>
              <a:t>C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Causes a signed overflow, 	</a:t>
            </a:r>
            <a:r>
              <a:rPr lang="en-US" sz="3200" i="1" dirty="0">
                <a:cs typeface="Times New Roman" pitchFamily="18" charset="0"/>
              </a:rPr>
              <a:t>V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>
                <a:solidFill>
                  <a:schemeClr val="bg1"/>
                </a:solidFill>
                <a:latin typeface="+mj-lt"/>
              </a:rPr>
              <a:t>NZCV</a:t>
            </a:r>
          </a:p>
        </p:txBody>
      </p:sp>
    </p:spTree>
    <p:extLst>
      <p:ext uri="{BB962C8B-B14F-4D97-AF65-F5344CB8AC3E}">
        <p14:creationId xmlns:p14="http://schemas.microsoft.com/office/powerpoint/2010/main" val="115038599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2235" y="971080"/>
            <a:ext cx="875633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0070C0"/>
                </a:solidFill>
                <a:cs typeface="Times New Roman" pitchFamily="18" charset="0"/>
              </a:rPr>
              <a:t>Example: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Sets flags: If 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Does not save result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2: </a:t>
            </a:r>
            <a:r>
              <a:rPr lang="en-US" sz="3200" dirty="0">
                <a:latin typeface="+mj-lt"/>
                <a:cs typeface="Times New Roman" pitchFamily="18" charset="0"/>
              </a:rPr>
              <a:t>Append instruction mnemonic with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  <a:r>
              <a:rPr lang="en-US" sz="2800" dirty="0">
                <a:latin typeface="+mj-lt"/>
                <a:cs typeface="Times New Roman" pitchFamily="18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R1, R2, R3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Performs: R2 + R3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Sets flags: If 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Saves result in R1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>
                <a:solidFill>
                  <a:schemeClr val="bg1"/>
                </a:solidFill>
                <a:latin typeface="+mj-lt"/>
              </a:rPr>
              <a:t>NZCV</a:t>
            </a:r>
          </a:p>
        </p:txBody>
      </p:sp>
    </p:spTree>
    <p:extLst>
      <p:ext uri="{BB962C8B-B14F-4D97-AF65-F5344CB8AC3E}">
        <p14:creationId xmlns:p14="http://schemas.microsoft.com/office/powerpoint/2010/main" val="55646646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932675"/>
            <a:ext cx="7696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Instruction may be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conditionally executed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based on the condition flags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Condition of execution is encoded as a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 mnemonic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appended to the instruction mnemonic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Example:</a:t>
            </a:r>
            <a:r>
              <a:rPr lang="en-US" sz="2800" dirty="0">
                <a:cs typeface="Times New Roman" pitchFamily="18" charset="0"/>
              </a:rPr>
              <a:t> 	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CMP   R1, R2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			SUB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R3, R5, R8</a:t>
            </a: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b="1" dirty="0">
                <a:cs typeface="Times New Roman" pitchFamily="18" charset="0"/>
              </a:rPr>
              <a:t>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>
                <a:cs typeface="Times New Roman" pitchFamily="18" charset="0"/>
              </a:rPr>
              <a:t>not equal condition </a:t>
            </a:r>
            <a:r>
              <a:rPr lang="en-US" sz="2800" dirty="0">
                <a:cs typeface="Times New Roman" pitchFamily="18" charset="0"/>
              </a:rPr>
              <a:t>mnemonic</a:t>
            </a: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2800" dirty="0">
                <a:cs typeface="Times New Roman" pitchFamily="18" charset="0"/>
              </a:rPr>
              <a:t> will only execute if R1 ≠ R2 </a:t>
            </a:r>
          </a:p>
          <a:p>
            <a:pPr marL="914400" lvl="4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cs typeface="Times New Roman" pitchFamily="18" charset="0"/>
              </a:rPr>
              <a:t>      (i.e., Z = 0)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b="1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781098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42527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9904" y="1163105"/>
            <a:ext cx="861789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CMP   R5, R9		; performs R5-R9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	; sets condition flags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SUBEQ R1, R2, R3 	; executes if R5==R9 (Z=1)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ORRMI R4, R0, R9	; executes if R5-R9 is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	; negative (N=1)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Suppose R5 = 17, R9 = 23: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performs: 17 – 23 = -6  (Sets flags: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=1,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C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V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SUBEQ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doesn’t execute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(they aren’t equal: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ORRMI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executes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because the result was negative (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553645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406759212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009485"/>
            <a:ext cx="8077200" cy="5181600"/>
          </a:xfrm>
        </p:spPr>
        <p:txBody>
          <a:bodyPr>
            <a:noAutofit/>
          </a:bodyPr>
          <a:lstStyle/>
          <a:p>
            <a:r>
              <a:rPr lang="en-US" dirty="0"/>
              <a:t>Branches enable out of sequence instruction execution</a:t>
            </a:r>
          </a:p>
          <a:p>
            <a:r>
              <a:rPr lang="en-US" dirty="0"/>
              <a:t>Types of branches: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Branch (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/>
              <a:t>branches to another instruction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Branch and link (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/>
              <a:t>discussed later</a:t>
            </a:r>
          </a:p>
          <a:p>
            <a:r>
              <a:rPr lang="en-US" dirty="0"/>
              <a:t>Both can be conditional or unconditional</a:t>
            </a:r>
          </a:p>
          <a:p>
            <a:pPr lvl="2"/>
            <a:endParaRPr lang="en-US" dirty="0"/>
          </a:p>
        </p:txBody>
      </p:sp>
      <p:sp>
        <p:nvSpPr>
          <p:cNvPr id="10526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26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Branching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914199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Stored Program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1623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9"/>
          <a:stretch/>
        </p:blipFill>
        <p:spPr bwMode="auto">
          <a:xfrm>
            <a:off x="2536535" y="2852925"/>
            <a:ext cx="4102028" cy="301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1" r="50000" b="19366"/>
          <a:stretch/>
        </p:blipFill>
        <p:spPr bwMode="auto">
          <a:xfrm>
            <a:off x="2062761" y="932675"/>
            <a:ext cx="4467894" cy="195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2280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have multiple ARM processors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Used in servers, cameras, robots, cars, pinball machines,, etc.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Architecture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53340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Once you’ve learned one architecture, it’s easier to learn others</a:t>
            </a:r>
          </a:p>
        </p:txBody>
      </p:sp>
    </p:spTree>
    <p:extLst>
      <p:ext uri="{BB962C8B-B14F-4D97-AF65-F5344CB8AC3E}">
        <p14:creationId xmlns:p14="http://schemas.microsoft.com/office/powerpoint/2010/main" val="18415706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MOV R2, #17		; R2 = 17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   TARGET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	; branch  to  target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ORR R1, R1, #0x4	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not executed 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SUB R1, R1, #78  	; R1 = R1 + 78</a:t>
            </a:r>
          </a:p>
          <a:p>
            <a:pPr marL="0" indent="0"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2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4811580"/>
            <a:ext cx="8001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</a:rPr>
              <a:t>Labels</a:t>
            </a:r>
            <a:r>
              <a:rPr lang="en-US" sz="2800" dirty="0">
                <a:solidFill>
                  <a:srgbClr val="0070C0"/>
                </a:solidFill>
                <a:latin typeface="+mj-lt"/>
              </a:rPr>
              <a:t>  </a:t>
            </a:r>
            <a:r>
              <a:rPr lang="en-US" sz="2800" dirty="0">
                <a:latin typeface="+mj-lt"/>
              </a:rPr>
              <a:t>(like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2800" dirty="0">
                <a:latin typeface="+mj-lt"/>
              </a:rPr>
              <a:t>)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800" dirty="0">
                <a:latin typeface="+mj-lt"/>
              </a:rPr>
              <a:t>indicate instruction location. Labels can’t be reserved words (like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>
                <a:latin typeface="+mj-lt"/>
              </a:rPr>
              <a:t>, etc.)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Unconditional Branching (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4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7989981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5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5854" y="1257300"/>
            <a:ext cx="8681945" cy="43434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MOV  R0, #4	    ; R0 = 4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ADD	 R1, R0, R0     ; R1 = R0+R0 = 8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CMP	 R0, R1	    ; sets flags with R0-R1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b="1" dirty="0">
                <a:latin typeface="Courier New" pitchFamily="49" charset="0"/>
              </a:rPr>
              <a:t>  BEQ	 THERE</a:t>
            </a:r>
            <a:r>
              <a:rPr lang="en-US" sz="2000" dirty="0">
                <a:latin typeface="Courier New" pitchFamily="49" charset="0"/>
              </a:rPr>
              <a:t>	    ; branch not taken (Z=0)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ORR  R1, R1, #1     ; R1 = R1 OR R1 = 9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THERE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ADD R1, R1, 78      ; R1 = R1 + 78 = 87</a:t>
            </a:r>
          </a:p>
        </p:txBody>
      </p:sp>
      <p:sp>
        <p:nvSpPr>
          <p:cNvPr id="105472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Branch Not Taken</a:t>
            </a:r>
          </a:p>
        </p:txBody>
      </p:sp>
    </p:spTree>
    <p:extLst>
      <p:ext uri="{BB962C8B-B14F-4D97-AF65-F5344CB8AC3E}">
        <p14:creationId xmlns:p14="http://schemas.microsoft.com/office/powerpoint/2010/main" val="1505041244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2931347172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</p:spTree>
    <p:extLst>
      <p:ext uri="{BB962C8B-B14F-4D97-AF65-F5344CB8AC3E}">
        <p14:creationId xmlns:p14="http://schemas.microsoft.com/office/powerpoint/2010/main" val="3787016720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CMP R3, R4 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</p:spTree>
    <p:extLst>
      <p:ext uri="{BB962C8B-B14F-4D97-AF65-F5344CB8AC3E}">
        <p14:creationId xmlns:p14="http://schemas.microsoft.com/office/powerpoint/2010/main" val="2356515764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CMP R3, R4 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93095" y="4734770"/>
            <a:ext cx="7620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70C0"/>
                </a:solidFill>
              </a:rPr>
              <a:t>Assembly tests opposite case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!= j</a:t>
            </a:r>
            <a:r>
              <a:rPr lang="en-US" sz="2400" b="1" dirty="0">
                <a:solidFill>
                  <a:srgbClr val="0070C0"/>
                </a:solidFill>
              </a:rPr>
              <a:t>) of high-level code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== j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4648199"/>
            <a:ext cx="7924800" cy="91756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16285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3506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if (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f = f – 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58990" y="120151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914218302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06799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CMP R3, R4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SUB R0, R0, R2</a:t>
            </a:r>
          </a:p>
        </p:txBody>
      </p:sp>
    </p:spTree>
    <p:extLst>
      <p:ext uri="{BB962C8B-B14F-4D97-AF65-F5344CB8AC3E}">
        <p14:creationId xmlns:p14="http://schemas.microsoft.com/office/powerpoint/2010/main" val="2466043361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18501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CMP R3, R4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SUB R0, R0, R2</a:t>
            </a:r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95400" y="4271817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70C0"/>
                </a:solidFill>
              </a:rPr>
              <a:t>Useful for </a:t>
            </a:r>
            <a:r>
              <a:rPr lang="en-US" sz="2800" b="1" dirty="0">
                <a:solidFill>
                  <a:srgbClr val="0070C0"/>
                </a:solidFill>
              </a:rPr>
              <a:t>short </a:t>
            </a:r>
            <a:r>
              <a:rPr lang="en-US" sz="2800" dirty="0">
                <a:solidFill>
                  <a:srgbClr val="0070C0"/>
                </a:solidFill>
              </a:rPr>
              <a:t>conditional blocks of code</a:t>
            </a: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4038600"/>
            <a:ext cx="6629400" cy="990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2359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</a:t>
            </a:r>
          </a:p>
        </p:txBody>
      </p:sp>
      <p:sp>
        <p:nvSpPr>
          <p:cNvPr id="7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4420438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19200"/>
            <a:ext cx="78486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/>
              <a:t>Underlying design principles, as articulated by Hennessy and Patterson: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Regularity supports design simplicity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Make the common case fast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Smaller is faster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Good design demands good compromises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687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Architecture 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6841490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   L2          ; branch past else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R0, R0, R2  ;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</a:t>
            </a:r>
          </a:p>
        </p:txBody>
      </p:sp>
    </p:spTree>
    <p:extLst>
      <p:ext uri="{BB962C8B-B14F-4D97-AF65-F5344CB8AC3E}">
        <p14:creationId xmlns:p14="http://schemas.microsoft.com/office/powerpoint/2010/main" val="2845809832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	</a:t>
            </a: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Statement: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3123655516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9905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   L2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R0, R0,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20115612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C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3302490044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746916373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9220" y="5013325"/>
            <a:ext cx="708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</a:rPr>
              <a:t>Assembly tests for the opposite case 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== 128</a:t>
            </a:r>
            <a:r>
              <a:rPr lang="en-US" sz="2000" b="1" dirty="0">
                <a:solidFill>
                  <a:srgbClr val="0070C0"/>
                </a:solidFill>
              </a:rPr>
              <a:t>) of the C code 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!= 128</a:t>
            </a:r>
            <a:r>
              <a:rPr lang="en-US" sz="2000" b="1" dirty="0">
                <a:solidFill>
                  <a:srgbClr val="0070C0"/>
                </a:solidFill>
              </a:rPr>
              <a:t>).</a:t>
            </a: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8220" y="49530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74691637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47449" y="1143000"/>
            <a:ext cx="8564315" cy="5181600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</a:pPr>
            <a:r>
              <a:rPr lang="en-US" b="1" dirty="0">
                <a:latin typeface="+mj-lt"/>
              </a:rPr>
              <a:t>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for (initialization; condition; loop operation)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   statement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initialization:</a:t>
            </a:r>
            <a:r>
              <a:rPr lang="en-US" sz="2400" dirty="0"/>
              <a:t> executes before the loop begins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condition:</a:t>
            </a:r>
            <a:r>
              <a:rPr lang="en-US" sz="2400" dirty="0"/>
              <a:t> is tested at the beginning of each iteration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loop operation:</a:t>
            </a:r>
            <a:r>
              <a:rPr lang="en-US" sz="2400" dirty="0"/>
              <a:t> executes at the end of each iteration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statement:</a:t>
            </a:r>
            <a:r>
              <a:rPr lang="en-US" sz="2400" dirty="0"/>
              <a:t> executes each time the condition is met</a:t>
            </a:r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061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3147946953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50673811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544314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#10		; R0-10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==10) 	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+ 1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FOR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261186768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20163516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7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ADD:</a:t>
            </a:r>
            <a:r>
              <a:rPr lang="en-US" sz="3200" dirty="0">
                <a:latin typeface="+mj-lt"/>
                <a:cs typeface="Arial" charset="0"/>
              </a:rPr>
              <a:t> 	mnemonic – indicates operation to 		perform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  	</a:t>
            </a:r>
            <a:r>
              <a:rPr lang="en-US" sz="3200" dirty="0">
                <a:latin typeface="+mj-lt"/>
                <a:cs typeface="Arial" charset="0"/>
              </a:rPr>
              <a:t>source operands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>
                <a:solidFill>
                  <a:schemeClr val="accent2"/>
                </a:solidFill>
                <a:latin typeface="+mj-lt"/>
                <a:cs typeface="Arial" charset="0"/>
              </a:rPr>
              <a:t>	  	</a:t>
            </a:r>
            <a:r>
              <a:rPr lang="en-US" sz="3200" dirty="0">
                <a:latin typeface="+mj-lt"/>
                <a:cs typeface="Arial" charset="0"/>
              </a:rPr>
              <a:t>destination operand</a:t>
            </a:r>
          </a:p>
        </p:txBody>
      </p:sp>
      <p:sp>
        <p:nvSpPr>
          <p:cNvPr id="10240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4478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024010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1447800"/>
            <a:ext cx="411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Instruction: Addition</a:t>
            </a:r>
          </a:p>
        </p:txBody>
      </p:sp>
    </p:spTree>
    <p:extLst>
      <p:ext uri="{BB962C8B-B14F-4D97-AF65-F5344CB8AC3E}">
        <p14:creationId xmlns:p14="http://schemas.microsoft.com/office/powerpoint/2010/main" val="99561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4" y="1619110"/>
            <a:ext cx="533885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#9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SUBS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BNE  FOR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!=0) 		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1832716771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5" y="1619110"/>
            <a:ext cx="549067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#9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SUBS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BNE  FOR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!=0) 		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9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385855" y="4627316"/>
            <a:ext cx="8681945" cy="1451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solidFill>
                  <a:srgbClr val="0070C0"/>
                </a:solidFill>
              </a:rPr>
              <a:t>Saves 2 instructions per iteration: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>
                <a:solidFill>
                  <a:srgbClr val="0070C0"/>
                </a:solidFill>
              </a:rPr>
              <a:t>Decrement loop variable &amp; compare: </a:t>
            </a:r>
            <a:r>
              <a:rPr lang="en-US" sz="26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SUBS R0, R0, #1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>
                <a:solidFill>
                  <a:srgbClr val="0070C0"/>
                </a:solidFill>
              </a:rPr>
              <a:t>Only 1 branch – instead of 2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1832716771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4050114576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133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3575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0458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Access large amounts of similar data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Index:</a:t>
            </a:r>
            <a:r>
              <a:rPr lang="en-US" sz="3200" dirty="0">
                <a:latin typeface="+mj-lt"/>
                <a:cs typeface="Arial" charset="0"/>
              </a:rPr>
              <a:t> access to each element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Size:</a:t>
            </a:r>
            <a:r>
              <a:rPr lang="en-US" sz="3200" dirty="0">
                <a:latin typeface="+mj-lt"/>
                <a:cs typeface="Arial" charset="0"/>
              </a:rPr>
              <a:t> number of elements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836918516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1376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2110" y="1047890"/>
            <a:ext cx="835089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200-element array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Base address</a:t>
            </a:r>
            <a:r>
              <a:rPr lang="en-US" sz="2800" dirty="0">
                <a:latin typeface="+mj-lt"/>
                <a:cs typeface="Arial" charset="0"/>
              </a:rPr>
              <a:t> = 0x14000000 (address of first element, scores[0])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Array elements accessed relative to base address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</a:t>
            </a: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46" y="3083355"/>
            <a:ext cx="2816107" cy="276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14094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8;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8;</a:t>
            </a: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Accessing Arrays</a:t>
            </a:r>
          </a:p>
        </p:txBody>
      </p:sp>
    </p:spTree>
    <p:extLst>
      <p:ext uri="{BB962C8B-B14F-4D97-AF65-F5344CB8AC3E}">
        <p14:creationId xmlns:p14="http://schemas.microsoft.com/office/powerpoint/2010/main" val="4245380462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8;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8;</a:t>
            </a: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MOV R0, #0x60000000        	; R0 = 0x60000000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LDR R1, [R0]			; R1 = array[0]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STR R1, [R0]			; array[0] = R1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LDR R1, [R0, #4]		; R1 = array[1]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STR R1, [R0, #4]		; array[1] = R1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Accessing Arrays</a:t>
            </a:r>
          </a:p>
        </p:txBody>
      </p:sp>
    </p:spTree>
    <p:extLst>
      <p:ext uri="{BB962C8B-B14F-4D97-AF65-F5344CB8AC3E}">
        <p14:creationId xmlns:p14="http://schemas.microsoft.com/office/powerpoint/2010/main" val="2730839458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- 1)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; R0 = array base address, R1 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 using for Loops</a:t>
            </a:r>
          </a:p>
        </p:txBody>
      </p:sp>
    </p:spTree>
    <p:extLst>
      <p:ext uri="{BB962C8B-B14F-4D97-AF65-F5344CB8AC3E}">
        <p14:creationId xmlns:p14="http://schemas.microsoft.com/office/powerpoint/2010/main" val="636395289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- 1)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; R0 = array base address, R1 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MOV R0, 0x60000000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MOV R1, #199</a:t>
            </a:r>
          </a:p>
          <a:p>
            <a:pPr marL="0" indent="0">
              <a:lnSpc>
                <a:spcPct val="90000"/>
              </a:lnSpc>
              <a:buNone/>
            </a:pPr>
            <a:endParaRPr lang="en-US" sz="500" dirty="0">
              <a:latin typeface="Courier New" pitchFamily="49" charset="0"/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FOR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LDR  R2, [R0, R1, LSL #2]	; R2 = array(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LSL  R2, R2, #3		; R2 = R2&lt;&lt;3 = R3*8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STR  R2, [R0, R1, LSL #2]	; array(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) = R2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SUBS R1, R1, #1		;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=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–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BPL  FOR			; if 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&gt;=0) repeat loop</a:t>
            </a: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 using for Loops</a:t>
            </a:r>
          </a:p>
        </p:txBody>
      </p:sp>
    </p:spTree>
    <p:extLst>
      <p:ext uri="{BB962C8B-B14F-4D97-AF65-F5344CB8AC3E}">
        <p14:creationId xmlns:p14="http://schemas.microsoft.com/office/powerpoint/2010/main" val="1170947994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76200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American Standard Code for Information Interchange</a:t>
            </a:r>
          </a:p>
          <a:p>
            <a:r>
              <a:rPr lang="en-US" dirty="0"/>
              <a:t>Each text character has unique byte value</a:t>
            </a:r>
          </a:p>
          <a:p>
            <a:pPr lvl="1"/>
            <a:r>
              <a:rPr lang="en-US" dirty="0"/>
              <a:t>For example, S = 0x53, a = 0x61, A = 0x41</a:t>
            </a:r>
          </a:p>
          <a:p>
            <a:pPr lvl="1"/>
            <a:r>
              <a:rPr lang="en-US" dirty="0"/>
              <a:t>Lower-case and upper-case differ by 0x20 (32)</a:t>
            </a:r>
          </a:p>
        </p:txBody>
      </p:sp>
      <p:sp>
        <p:nvSpPr>
          <p:cNvPr id="1176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ASCII Code</a:t>
            </a:r>
          </a:p>
        </p:txBody>
      </p:sp>
    </p:spTree>
    <p:extLst>
      <p:ext uri="{BB962C8B-B14F-4D97-AF65-F5344CB8AC3E}">
        <p14:creationId xmlns:p14="http://schemas.microsoft.com/office/powerpoint/2010/main" val="173927635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8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Similar to addition - only mnemonic changes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SUB:</a:t>
            </a:r>
            <a:r>
              <a:rPr lang="en-US" sz="3200" dirty="0">
                <a:latin typeface="+mj-lt"/>
                <a:cs typeface="Arial" charset="0"/>
              </a:rPr>
              <a:t> 	mnemonic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 	</a:t>
            </a:r>
            <a:r>
              <a:rPr lang="en-US" sz="3200" dirty="0">
                <a:latin typeface="+mj-lt"/>
                <a:cs typeface="Arial" charset="0"/>
              </a:rPr>
              <a:t>source operands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	</a:t>
            </a:r>
            <a:r>
              <a:rPr lang="en-US" sz="3200" dirty="0">
                <a:solidFill>
                  <a:schemeClr val="accent2"/>
                </a:solidFill>
                <a:latin typeface="+mj-lt"/>
                <a:cs typeface="Arial" charset="0"/>
              </a:rPr>
              <a:t>   	</a:t>
            </a:r>
            <a:r>
              <a:rPr lang="en-US" sz="3200" dirty="0">
                <a:latin typeface="+mj-lt"/>
                <a:cs typeface="Arial" charset="0"/>
              </a:rPr>
              <a:t>destination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87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- c;</a:t>
            </a:r>
          </a:p>
        </p:txBody>
      </p:sp>
      <p:sp>
        <p:nvSpPr>
          <p:cNvPr id="109875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Instruction: Subtraction</a:t>
            </a:r>
          </a:p>
        </p:txBody>
      </p:sp>
    </p:spTree>
    <p:extLst>
      <p:ext uri="{BB962C8B-B14F-4D97-AF65-F5344CB8AC3E}">
        <p14:creationId xmlns:p14="http://schemas.microsoft.com/office/powerpoint/2010/main" val="2096807695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Cast of Characters</a:t>
            </a:r>
          </a:p>
        </p:txBody>
      </p:sp>
      <p:pic>
        <p:nvPicPr>
          <p:cNvPr id="270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560" y="971080"/>
            <a:ext cx="5124955" cy="518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43316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374157578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  <a:r>
              <a:rPr lang="en-US" dirty="0"/>
              <a:t> calling function (in this case, </a:t>
            </a:r>
            <a:r>
              <a:rPr lang="en-US" dirty="0">
                <a:latin typeface="Courier New" pitchFamily="49" charset="0"/>
              </a:rPr>
              <a:t>main</a:t>
            </a:r>
            <a:r>
              <a:rPr lang="en-US" dirty="0"/>
              <a:t>)</a:t>
            </a:r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called function (in this case, </a:t>
            </a:r>
            <a:r>
              <a:rPr lang="en-US" dirty="0">
                <a:latin typeface="Courier New" pitchFamily="49" charset="0"/>
              </a:rPr>
              <a:t>sum</a:t>
            </a:r>
            <a:r>
              <a:rPr lang="en-US" dirty="0"/>
              <a:t>)</a:t>
            </a:r>
          </a:p>
        </p:txBody>
      </p:sp>
      <p:sp>
        <p:nvSpPr>
          <p:cNvPr id="10649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66965" y="2353660"/>
            <a:ext cx="4953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void main()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y = sum(42, 7);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a,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return (a + b);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2197894341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/>
              <a:t>callee</a:t>
            </a:r>
            <a:endParaRPr lang="en-US" sz="2600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3197665584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/>
              <a:t>callee</a:t>
            </a:r>
            <a:endParaRPr lang="en-US" sz="2600" dirty="0"/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</a:p>
          <a:p>
            <a:pPr lvl="1"/>
            <a:r>
              <a:rPr lang="en-US" sz="2600" b="1" dirty="0"/>
              <a:t>performs </a:t>
            </a:r>
            <a:r>
              <a:rPr lang="en-US" sz="2600" dirty="0"/>
              <a:t>the function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result to caller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to point of call</a:t>
            </a:r>
          </a:p>
          <a:p>
            <a:pPr lvl="1"/>
            <a:r>
              <a:rPr lang="en-US" sz="2600" b="1" dirty="0"/>
              <a:t>must  not overwrite</a:t>
            </a:r>
            <a:r>
              <a:rPr lang="en-US" sz="2600" dirty="0"/>
              <a:t> registers or memory needed by caller</a:t>
            </a: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1669717738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1211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 Function: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branch and link 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</a:rPr>
              <a:t>			BL</a:t>
            </a:r>
            <a:r>
              <a:rPr lang="en-US" dirty="0"/>
              <a:t> </a:t>
            </a:r>
          </a:p>
          <a:p>
            <a:r>
              <a:rPr lang="en-US" b="1" dirty="0">
                <a:solidFill>
                  <a:srgbClr val="0070C0"/>
                </a:solidFill>
              </a:rPr>
              <a:t>Return</a:t>
            </a:r>
            <a:r>
              <a:rPr lang="en-US" dirty="0"/>
              <a:t> from function: move the link register to PC: 	         	</a:t>
            </a:r>
            <a:r>
              <a:rPr lang="en-US" dirty="0">
                <a:latin typeface="Courier New" pitchFamily="49" charset="0"/>
              </a:rPr>
              <a:t>MOV PC, LR</a:t>
            </a:r>
          </a:p>
          <a:p>
            <a:r>
              <a:rPr lang="en-US" b="1" dirty="0">
                <a:solidFill>
                  <a:srgbClr val="0070C0"/>
                </a:solidFill>
              </a:rPr>
              <a:t>Arguments:</a:t>
            </a:r>
            <a:r>
              <a:rPr lang="en-US" dirty="0"/>
              <a:t>    	</a:t>
            </a:r>
            <a:r>
              <a:rPr lang="en-US" dirty="0">
                <a:latin typeface="Courier10 BT" pitchFamily="49" charset="0"/>
              </a:rPr>
              <a:t>R0-R3</a:t>
            </a:r>
          </a:p>
          <a:p>
            <a:r>
              <a:rPr lang="en-US" b="1" dirty="0">
                <a:solidFill>
                  <a:srgbClr val="0070C0"/>
                </a:solidFill>
              </a:rPr>
              <a:t>Return value: 	</a:t>
            </a:r>
            <a:r>
              <a:rPr lang="en-US" dirty="0">
                <a:latin typeface="Courier10 BT" pitchFamily="49" charset="0"/>
              </a:rPr>
              <a:t>R0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ARM 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4225065230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   ADD R4, R5, R6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 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MOV PC, LR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  <p:sp>
        <p:nvSpPr>
          <p:cNvPr id="8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76400" y="4632325"/>
            <a:ext cx="571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void</a:t>
            </a:r>
            <a:r>
              <a:rPr lang="en-US" sz="2000" b="1" dirty="0">
                <a:solidFill>
                  <a:srgbClr val="0070C0"/>
                </a:solidFill>
              </a:rPr>
              <a:t> means that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simple</a:t>
            </a:r>
            <a:r>
              <a:rPr lang="en-US" sz="2000" b="1" dirty="0">
                <a:solidFill>
                  <a:srgbClr val="0070C0"/>
                </a:solidFill>
              </a:rPr>
              <a:t> doesn’t return a value</a:t>
            </a:r>
          </a:p>
        </p:txBody>
      </p:sp>
      <p:sp>
        <p:nvSpPr>
          <p:cNvPr id="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4572000"/>
            <a:ext cx="57150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58903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14279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84385" y="4273910"/>
            <a:ext cx="702811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BL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	</a:t>
            </a:r>
            <a:r>
              <a:rPr lang="en-US" sz="2000" dirty="0">
                <a:latin typeface="Times New Roman" pitchFamily="18" charset="0"/>
              </a:rPr>
              <a:t> 	</a:t>
            </a:r>
            <a:r>
              <a:rPr lang="en-US" sz="2000" dirty="0">
                <a:latin typeface="+mj-lt"/>
              </a:rPr>
              <a:t>branches to </a:t>
            </a:r>
            <a:r>
              <a:rPr lang="en-US" sz="2000" dirty="0">
                <a:latin typeface="Courier New" pitchFamily="49" charset="0"/>
              </a:rPr>
              <a:t>SIMPLE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</a:rPr>
              <a:t>        		</a:t>
            </a:r>
            <a:r>
              <a:rPr lang="en-US" sz="2000" dirty="0">
                <a:latin typeface="Courier New" pitchFamily="49" charset="0"/>
              </a:rPr>
              <a:t>LR</a:t>
            </a:r>
            <a:r>
              <a:rPr lang="en-US" sz="2000" dirty="0">
                <a:latin typeface="+mj-lt"/>
              </a:rPr>
              <a:t> 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>
                <a:latin typeface="+mj-lt"/>
              </a:rPr>
              <a:t>+ 4 = 0x00000204</a:t>
            </a:r>
          </a:p>
          <a:p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MOV PC, LR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</a:rPr>
              <a:t> 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	</a:t>
            </a:r>
            <a:r>
              <a:rPr lang="en-US" sz="2000" dirty="0">
                <a:latin typeface="+mj-lt"/>
              </a:rPr>
              <a:t>makes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>
                <a:latin typeface="+mj-lt"/>
              </a:rPr>
              <a:t> 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(the next instruction executed is at 0x00000200) 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   ADD R4, R5, R6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MOV PC, LR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3300358903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80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conventions: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Argument values: </a:t>
            </a:r>
            <a:r>
              <a:rPr lang="en-US" sz="2600" dirty="0">
                <a:latin typeface="Courier New" pitchFamily="49" charset="0"/>
                <a:cs typeface="Arial" charset="0"/>
              </a:rPr>
              <a:t>R0</a:t>
            </a:r>
            <a:r>
              <a:rPr lang="en-US" sz="2600" dirty="0">
                <a:latin typeface="Times New Roman" pitchFamily="18" charset="0"/>
                <a:cs typeface="Arial" charset="0"/>
              </a:rPr>
              <a:t> - </a:t>
            </a:r>
            <a:r>
              <a:rPr lang="en-US" sz="2600" dirty="0">
                <a:latin typeface="Courier New" pitchFamily="49" charset="0"/>
                <a:cs typeface="Arial" charset="0"/>
              </a:rPr>
              <a:t>R3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Return value: </a:t>
            </a:r>
            <a:r>
              <a:rPr lang="en-US" sz="2600" dirty="0">
                <a:latin typeface="Courier New" pitchFamily="49" charset="0"/>
                <a:cs typeface="Arial" charset="0"/>
              </a:rPr>
              <a:t>R0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3515050223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38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9326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main()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y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(2, 3, 4, 5);  // 4 arguments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g,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h,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result;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result = (f + g) - (h +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return result;               // return value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10728576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27530</TotalTime>
  <Words>6720</Words>
  <Application>Microsoft Macintosh PowerPoint</Application>
  <PresentationFormat>On-screen Show (4:3)</PresentationFormat>
  <Paragraphs>2251</Paragraphs>
  <Slides>195</Slides>
  <Notes>194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195</vt:i4>
      </vt:variant>
    </vt:vector>
  </HeadingPairs>
  <TitlesOfParts>
    <vt:vector size="203" baseType="lpstr">
      <vt:lpstr>Arial</vt:lpstr>
      <vt:lpstr>Calibri</vt:lpstr>
      <vt:lpstr>Courier New</vt:lpstr>
      <vt:lpstr>Courier10 BT</vt:lpstr>
      <vt:lpstr>Times New Roman</vt:lpstr>
      <vt:lpstr>Wingdings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366</cp:revision>
  <cp:lastPrinted>2018-01-21T22:42:00Z</cp:lastPrinted>
  <dcterms:created xsi:type="dcterms:W3CDTF">2012-08-07T04:56:47Z</dcterms:created>
  <dcterms:modified xsi:type="dcterms:W3CDTF">2018-01-21T22:42:07Z</dcterms:modified>
</cp:coreProperties>
</file>