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9.xml" ContentType="application/vnd.openxmlformats-officedocument.presentationml.notesSlide+xml"/>
  <Override PartName="/ppt/tags/tag29.xml" ContentType="application/vnd.openxmlformats-officedocument.presentationml.tags+xml"/>
  <Override PartName="/ppt/notesSlides/notesSlide10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2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3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4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5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6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7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8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9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0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1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2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3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4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5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26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27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28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29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0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1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32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33.xml" ContentType="application/vnd.openxmlformats-officedocument.presentationml.notesSlide+xml"/>
  <Override PartName="/ppt/tags/tag115.xml" ContentType="application/vnd.openxmlformats-officedocument.presentationml.tags+xml"/>
  <Override PartName="/ppt/notesSlides/notesSlide34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35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36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37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38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39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40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41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notesSlides/notesSlide42.xml" ContentType="application/vnd.openxmlformats-officedocument.presentationml.notesSlid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43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44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45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46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47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48.xml" ContentType="application/vnd.openxmlformats-officedocument.presentationml.notesSlide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49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notesSlides/notesSlide50.xml" ContentType="application/vnd.openxmlformats-officedocument.presentationml.notesSlide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notesSlides/notesSlide51.xml" ContentType="application/vnd.openxmlformats-officedocument.presentationml.notesSlid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notesSlides/notesSlide52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53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notesSlides/notesSlide54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55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56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57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58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56" r:id="rId2"/>
    <p:sldId id="361" r:id="rId3"/>
    <p:sldId id="363" r:id="rId4"/>
    <p:sldId id="364" r:id="rId5"/>
    <p:sldId id="419" r:id="rId6"/>
    <p:sldId id="365" r:id="rId7"/>
    <p:sldId id="366" r:id="rId8"/>
    <p:sldId id="414" r:id="rId9"/>
    <p:sldId id="367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415" r:id="rId25"/>
    <p:sldId id="416" r:id="rId26"/>
    <p:sldId id="417" r:id="rId27"/>
    <p:sldId id="418" r:id="rId28"/>
    <p:sldId id="382" r:id="rId29"/>
    <p:sldId id="383" r:id="rId30"/>
    <p:sldId id="384" r:id="rId31"/>
    <p:sldId id="385" r:id="rId32"/>
    <p:sldId id="386" r:id="rId33"/>
    <p:sldId id="387" r:id="rId34"/>
    <p:sldId id="388" r:id="rId35"/>
    <p:sldId id="420" r:id="rId36"/>
    <p:sldId id="389" r:id="rId37"/>
    <p:sldId id="390" r:id="rId38"/>
    <p:sldId id="391" r:id="rId39"/>
    <p:sldId id="392" r:id="rId40"/>
    <p:sldId id="393" r:id="rId41"/>
    <p:sldId id="394" r:id="rId42"/>
    <p:sldId id="395" r:id="rId43"/>
    <p:sldId id="396" r:id="rId44"/>
    <p:sldId id="397" r:id="rId45"/>
    <p:sldId id="398" r:id="rId46"/>
    <p:sldId id="421" r:id="rId47"/>
    <p:sldId id="399" r:id="rId48"/>
    <p:sldId id="400" r:id="rId49"/>
    <p:sldId id="401" r:id="rId50"/>
    <p:sldId id="413" r:id="rId51"/>
    <p:sldId id="403" r:id="rId52"/>
    <p:sldId id="404" r:id="rId53"/>
    <p:sldId id="405" r:id="rId54"/>
    <p:sldId id="406" r:id="rId55"/>
    <p:sldId id="407" r:id="rId56"/>
    <p:sldId id="408" r:id="rId57"/>
    <p:sldId id="409" r:id="rId58"/>
    <p:sldId id="410" r:id="rId59"/>
    <p:sldId id="411" r:id="rId60"/>
    <p:sldId id="412" r:id="rId6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2" autoAdjust="0"/>
    <p:restoredTop sz="93609" autoAdjust="0"/>
  </p:normalViewPr>
  <p:slideViewPr>
    <p:cSldViewPr>
      <p:cViewPr varScale="1">
        <p:scale>
          <a:sx n="122" d="100"/>
          <a:sy n="122" d="100"/>
        </p:scale>
        <p:origin x="184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EC5A17D-DB2B-2C43-8271-6517CDA746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718A50-2201-4946-B091-5E1BBE3CFD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9D993-C142-8D4E-8645-A25E2E5FAD9E}" type="datetimeFigureOut">
              <a:rPr lang="en-US" smtClean="0"/>
              <a:t>1/21/18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3AF0EC-0B33-FB48-97A1-CDEA33B91B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D8773E-24C6-D74E-B71A-91078A758D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7FE537-9E21-5E49-9353-E767FCA42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053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F87D5F-7FE5-45E5-A8FB-6808BE355092}" type="slidenum">
              <a:rPr lang="en-US"/>
              <a:pPr/>
              <a:t>11</a:t>
            </a:fld>
            <a:endParaRPr lang="en-US"/>
          </a:p>
        </p:txBody>
      </p:sp>
      <p:sp>
        <p:nvSpPr>
          <p:cNvPr id="92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A7091-273C-4757-B866-F1179922AF90}" type="slidenum">
              <a:rPr lang="en-US"/>
              <a:pPr/>
              <a:t>12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B31FBF-D890-4227-94EA-B4D8E419F03F}" type="slidenum">
              <a:rPr lang="en-US"/>
              <a:pPr/>
              <a:t>13</a:t>
            </a:fld>
            <a:endParaRPr lang="en-US"/>
          </a:p>
        </p:txBody>
      </p:sp>
      <p:sp>
        <p:nvSpPr>
          <p:cNvPr id="92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EDE69-5253-42DB-B9B4-79D543DC169D}" type="slidenum">
              <a:rPr lang="en-US"/>
              <a:pPr/>
              <a:t>14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1DDD4-F300-491D-8CA3-50B27CA72482}" type="slidenum">
              <a:rPr lang="en-US"/>
              <a:pPr/>
              <a:t>15</a:t>
            </a:fld>
            <a:endParaRPr lang="en-US"/>
          </a:p>
        </p:txBody>
      </p:sp>
      <p:sp>
        <p:nvSpPr>
          <p:cNvPr id="92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AF869-D8B4-4E79-879D-680B6DFAF6DC}" type="slidenum">
              <a:rPr lang="en-US"/>
              <a:pPr/>
              <a:t>16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945B4F-6643-421D-A46C-C4ACF20FC24A}" type="slidenum">
              <a:rPr lang="en-US"/>
              <a:pPr/>
              <a:t>17</a:t>
            </a:fld>
            <a:endParaRPr lang="en-US"/>
          </a:p>
        </p:txBody>
      </p:sp>
      <p:sp>
        <p:nvSpPr>
          <p:cNvPr id="93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E42354-CBC9-4772-AEDB-7FC95D5B9ADE}" type="slidenum">
              <a:rPr lang="en-US"/>
              <a:pPr/>
              <a:t>18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8547C0-C3CD-4BAB-991D-80CB59DF265B}" type="slidenum">
              <a:rPr lang="en-US"/>
              <a:pPr/>
              <a:t>19</a:t>
            </a:fld>
            <a:endParaRPr lang="en-US"/>
          </a:p>
        </p:txBody>
      </p:sp>
      <p:sp>
        <p:nvSpPr>
          <p:cNvPr id="93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CD624-DFAA-424B-A44F-0FA33AA0FFA8}" type="slidenum">
              <a:rPr lang="en-US"/>
              <a:pPr/>
              <a:t>20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C698C1-AA24-4069-A84B-28DB67054A50}" type="slidenum">
              <a:rPr lang="en-US"/>
              <a:pPr/>
              <a:t>3</a:t>
            </a:fld>
            <a:endParaRPr lang="en-US"/>
          </a:p>
        </p:txBody>
      </p:sp>
      <p:sp>
        <p:nvSpPr>
          <p:cNvPr id="91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18EFA4-336A-4508-B907-322DAF99DE65}" type="slidenum">
              <a:rPr lang="en-US"/>
              <a:pPr/>
              <a:t>21</a:t>
            </a:fld>
            <a:endParaRPr lang="en-US"/>
          </a:p>
        </p:txBody>
      </p:sp>
      <p:sp>
        <p:nvSpPr>
          <p:cNvPr id="93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B15BA-A5AF-4666-A137-2A7BEE79A6FB}" type="slidenum">
              <a:rPr lang="en-US"/>
              <a:pPr/>
              <a:t>22</a:t>
            </a:fld>
            <a:endParaRPr lang="en-US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23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24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25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26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27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965AA2-43F8-419C-ACF8-30CBBDD5BED0}" type="slidenum">
              <a:rPr lang="en-US"/>
              <a:pPr/>
              <a:t>28</a:t>
            </a:fld>
            <a:endParaRPr lang="en-US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20B0DC-77DF-415F-9F94-F6F4156B4EA3}" type="slidenum">
              <a:rPr lang="en-US"/>
              <a:pPr/>
              <a:t>29</a:t>
            </a:fld>
            <a:endParaRPr lang="en-US"/>
          </a:p>
        </p:txBody>
      </p:sp>
      <p:sp>
        <p:nvSpPr>
          <p:cNvPr id="94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E2DCB-4571-46A1-956F-95662E1595FE}" type="slidenum">
              <a:rPr lang="en-US"/>
              <a:pPr/>
              <a:t>30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6430A-35D5-42FF-B152-2B38F4D2F3B0}" type="slidenum">
              <a:rPr lang="en-US"/>
              <a:pPr/>
              <a:t>4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CCFAA-1860-41F7-A390-23FA2CED6278}" type="slidenum">
              <a:rPr lang="en-US"/>
              <a:pPr/>
              <a:t>31</a:t>
            </a:fld>
            <a:endParaRPr lang="en-US"/>
          </a:p>
        </p:txBody>
      </p:sp>
      <p:sp>
        <p:nvSpPr>
          <p:cNvPr id="94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059647-4F11-467F-A331-45397E999E40}" type="slidenum">
              <a:rPr lang="en-US"/>
              <a:pPr/>
              <a:t>32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24EB4-DDA1-4BEE-AA58-0486B74B0B4D}" type="slidenum">
              <a:rPr lang="en-US"/>
              <a:pPr/>
              <a:t>33</a:t>
            </a:fld>
            <a:endParaRPr lang="en-US"/>
          </a:p>
        </p:txBody>
      </p:sp>
      <p:sp>
        <p:nvSpPr>
          <p:cNvPr id="94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94704E-457B-42BF-918B-1C2936EBD3B4}" type="slidenum">
              <a:rPr lang="en-US"/>
              <a:pPr/>
              <a:t>34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94704E-457B-42BF-918B-1C2936EBD3B4}" type="slidenum">
              <a:rPr lang="en-US"/>
              <a:pPr/>
              <a:t>35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F1A4EE-73C6-44A2-A5E9-C6FCE9A148AE}" type="slidenum">
              <a:rPr lang="en-US"/>
              <a:pPr/>
              <a:t>36</a:t>
            </a:fld>
            <a:endParaRPr lang="en-US"/>
          </a:p>
        </p:txBody>
      </p:sp>
      <p:sp>
        <p:nvSpPr>
          <p:cNvPr id="94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D43023-23D1-4250-9895-2A09B20FA834}" type="slidenum">
              <a:rPr lang="en-US"/>
              <a:pPr/>
              <a:t>37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E7F7B-9493-4050-BFFB-27CFAD59287F}" type="slidenum">
              <a:rPr lang="en-US"/>
              <a:pPr/>
              <a:t>38</a:t>
            </a:fld>
            <a:endParaRPr lang="en-US"/>
          </a:p>
        </p:txBody>
      </p:sp>
      <p:sp>
        <p:nvSpPr>
          <p:cNvPr id="94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D2065-F47C-4D77-807C-83D8BB6B42FD}" type="slidenum">
              <a:rPr lang="en-US"/>
              <a:pPr/>
              <a:t>39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020B28-2A55-4754-B819-C0D12CB8782D}" type="slidenum">
              <a:rPr lang="en-US"/>
              <a:pPr/>
              <a:t>40</a:t>
            </a:fld>
            <a:endParaRPr lang="en-US"/>
          </a:p>
        </p:txBody>
      </p:sp>
      <p:sp>
        <p:nvSpPr>
          <p:cNvPr id="95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6430A-35D5-42FF-B152-2B38F4D2F3B0}" type="slidenum">
              <a:rPr lang="en-US"/>
              <a:pPr/>
              <a:t>5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E25FD0-999E-443D-8858-1F9C8BC53C9A}" type="slidenum">
              <a:rPr lang="en-US"/>
              <a:pPr/>
              <a:t>41</a:t>
            </a:fld>
            <a:endParaRPr lang="en-US"/>
          </a:p>
        </p:txBody>
      </p:sp>
      <p:sp>
        <p:nvSpPr>
          <p:cNvPr id="97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F3DE47-6ADE-4CC8-8D4C-F2046C047A3C}" type="slidenum">
              <a:rPr lang="en-US"/>
              <a:pPr/>
              <a:t>42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AAE14-0550-46DC-B297-AB0455709856}" type="slidenum">
              <a:rPr lang="en-US"/>
              <a:pPr/>
              <a:t>43</a:t>
            </a:fld>
            <a:endParaRPr lang="en-US"/>
          </a:p>
        </p:txBody>
      </p:sp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521DFA-67F7-45E6-B6E7-7B8C1EF0267E}" type="slidenum">
              <a:rPr lang="en-US"/>
              <a:pPr/>
              <a:t>44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76ED2-D093-44C3-956E-327CEAA9EF24}" type="slidenum">
              <a:rPr lang="en-US"/>
              <a:pPr/>
              <a:t>45</a:t>
            </a:fld>
            <a:endParaRPr lang="en-US"/>
          </a:p>
        </p:txBody>
      </p:sp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76ED2-D093-44C3-956E-327CEAA9EF24}" type="slidenum">
              <a:rPr lang="en-US"/>
              <a:pPr/>
              <a:t>46</a:t>
            </a:fld>
            <a:endParaRPr lang="en-US"/>
          </a:p>
        </p:txBody>
      </p:sp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82A046-B1C6-4E51-84E8-31C17C1425D4}" type="slidenum">
              <a:rPr lang="en-US"/>
              <a:pPr/>
              <a:t>47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059D57-0100-4082-A151-1D6514E46006}" type="slidenum">
              <a:rPr lang="en-US"/>
              <a:pPr/>
              <a:t>48</a:t>
            </a:fld>
            <a:endParaRPr lang="en-US"/>
          </a:p>
        </p:txBody>
      </p:sp>
      <p:sp>
        <p:nvSpPr>
          <p:cNvPr id="95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49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50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617B21-DE23-49F8-9F81-B49F5D0F4A4E}" type="slidenum">
              <a:rPr lang="en-US"/>
              <a:pPr/>
              <a:t>6</a:t>
            </a:fld>
            <a:endParaRPr lang="en-US"/>
          </a:p>
        </p:txBody>
      </p:sp>
      <p:sp>
        <p:nvSpPr>
          <p:cNvPr id="92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A5738-752E-4EE2-B881-07E573FC4461}" type="slidenum">
              <a:rPr lang="en-US"/>
              <a:pPr/>
              <a:t>51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F177F-227E-40BB-B535-4FC8FE4C0B40}" type="slidenum">
              <a:rPr lang="en-US"/>
              <a:pPr/>
              <a:t>52</a:t>
            </a:fld>
            <a:endParaRPr lang="en-US"/>
          </a:p>
        </p:txBody>
      </p:sp>
      <p:sp>
        <p:nvSpPr>
          <p:cNvPr id="96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A1B4EC-5E73-4E12-BB7E-8CC6037318BB}" type="slidenum">
              <a:rPr lang="en-US"/>
              <a:pPr/>
              <a:t>53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057D3-4D81-4693-B03B-C9FC3C7C9AC7}" type="slidenum">
              <a:rPr lang="en-US"/>
              <a:pPr/>
              <a:t>54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E92F6-DC1F-4224-8175-473390ED3B87}" type="slidenum">
              <a:rPr lang="en-US"/>
              <a:pPr/>
              <a:t>55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9EB63-ADF0-44B8-A43E-CCFE1FD16D5D}" type="slidenum">
              <a:rPr lang="en-US"/>
              <a:pPr/>
              <a:t>56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4D08D-CC22-4B6C-A876-AB23B632DB03}" type="slidenum">
              <a:rPr lang="en-US"/>
              <a:pPr/>
              <a:t>57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9CC81-449C-445C-85F2-DA402502BE41}" type="slidenum">
              <a:rPr lang="en-US"/>
              <a:pPr/>
              <a:t>58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411AF2-C03F-43BF-9687-E6C2C87CA51D}" type="slidenum">
              <a:rPr lang="en-US"/>
              <a:pPr/>
              <a:t>59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CF2C90-415D-4F6A-A711-8658D1B49D82}" type="slidenum">
              <a:rPr lang="en-US"/>
              <a:pPr/>
              <a:t>60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1A5630-84D0-4BFD-9099-7C0B5668D29A}" type="slidenum">
              <a:rPr lang="en-US"/>
              <a:pPr/>
              <a:t>7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1A5630-84D0-4BFD-9099-7C0B5668D29A}" type="slidenum">
              <a:rPr lang="en-US"/>
              <a:pPr/>
              <a:t>8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1DA1A-5CFF-4F10-8FD1-81BACB967AD4}" type="slidenum">
              <a:rPr lang="en-US"/>
              <a:pPr/>
              <a:t>9</a:t>
            </a:fld>
            <a:endParaRPr lang="en-US"/>
          </a:p>
        </p:txBody>
      </p:sp>
      <p:sp>
        <p:nvSpPr>
          <p:cNvPr id="92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7676E-B0BB-46AB-8E1E-3F0297F87583}" type="slidenum">
              <a:rPr lang="en-US"/>
              <a:pPr/>
              <a:t>10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4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4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56772E6B-5AA2-4C5F-A7F8-95F9D4354597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3D7F715D-3209-482A-ABCD-4F9C0036FCD6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DD0BCF35-A1C1-47C4-BF2B-8B9B8D4EBCAE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C0FBBB96-A630-4B05-BA47-6FDCC80A253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6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B8D13B05-696B-43F3-A133-03DEFFF2485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0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ABE97F21-FF4B-4B80-811E-C7802C99A8A5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.vml"/><Relationship Id="rId6" Type="http://schemas.openxmlformats.org/officeDocument/2006/relationships/tags" Target="../tags/tag27.xml"/><Relationship Id="rId11" Type="http://schemas.openxmlformats.org/officeDocument/2006/relationships/image" Target="../media/image7.emf"/><Relationship Id="rId5" Type="http://schemas.openxmlformats.org/officeDocument/2006/relationships/tags" Target="../tags/tag26.xml"/><Relationship Id="rId10" Type="http://schemas.openxmlformats.org/officeDocument/2006/relationships/oleObject" Target="../embeddings/oleObject2.bin"/><Relationship Id="rId4" Type="http://schemas.openxmlformats.org/officeDocument/2006/relationships/tags" Target="../tags/tag25.xml"/><Relationship Id="rId9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8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8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43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vmlDrawing" Target="../drawings/vmlDrawing3.vml"/><Relationship Id="rId6" Type="http://schemas.openxmlformats.org/officeDocument/2006/relationships/tags" Target="../tags/tag50.xml"/><Relationship Id="rId11" Type="http://schemas.openxmlformats.org/officeDocument/2006/relationships/image" Target="../media/image11.emf"/><Relationship Id="rId5" Type="http://schemas.openxmlformats.org/officeDocument/2006/relationships/tags" Target="../tags/tag49.xml"/><Relationship Id="rId10" Type="http://schemas.openxmlformats.org/officeDocument/2006/relationships/oleObject" Target="../embeddings/oleObject3.bin"/><Relationship Id="rId4" Type="http://schemas.openxmlformats.org/officeDocument/2006/relationships/tags" Target="../tags/tag48.xml"/><Relationship Id="rId9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3" Type="http://schemas.openxmlformats.org/officeDocument/2006/relationships/tags" Target="../tags/tag6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3.xml"/><Relationship Id="rId1" Type="http://schemas.openxmlformats.org/officeDocument/2006/relationships/vmlDrawing" Target="../drawings/vmlDrawing4.v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10" Type="http://schemas.openxmlformats.org/officeDocument/2006/relationships/image" Target="../media/image12.wmf"/><Relationship Id="rId4" Type="http://schemas.openxmlformats.org/officeDocument/2006/relationships/tags" Target="../tags/tag65.xml"/><Relationship Id="rId9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vmlDrawing" Target="../drawings/vmlDrawing5.v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10" Type="http://schemas.openxmlformats.org/officeDocument/2006/relationships/image" Target="../media/image13.wmf"/><Relationship Id="rId4" Type="http://schemas.openxmlformats.org/officeDocument/2006/relationships/tags" Target="../tags/tag70.xml"/><Relationship Id="rId9" Type="http://schemas.openxmlformats.org/officeDocument/2006/relationships/oleObject" Target="../embeddings/oleObject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4.emf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tags" Target="../tags/tag77.xml"/><Relationship Id="rId7" Type="http://schemas.openxmlformats.org/officeDocument/2006/relationships/oleObject" Target="../embeddings/oleObject6.bin"/><Relationship Id="rId2" Type="http://schemas.openxmlformats.org/officeDocument/2006/relationships/tags" Target="../tags/tag76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tags" Target="../tags/tag80.xml"/><Relationship Id="rId7" Type="http://schemas.openxmlformats.org/officeDocument/2006/relationships/oleObject" Target="../embeddings/oleObject7.bin"/><Relationship Id="rId2" Type="http://schemas.openxmlformats.org/officeDocument/2006/relationships/tags" Target="../tags/tag79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tags" Target="../tags/tag83.xml"/><Relationship Id="rId7" Type="http://schemas.openxmlformats.org/officeDocument/2006/relationships/oleObject" Target="../embeddings/oleObject8.bin"/><Relationship Id="rId2" Type="http://schemas.openxmlformats.org/officeDocument/2006/relationships/tags" Target="../tags/tag82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tags" Target="../tags/tag86.xml"/><Relationship Id="rId7" Type="http://schemas.openxmlformats.org/officeDocument/2006/relationships/oleObject" Target="../embeddings/oleObject9.bin"/><Relationship Id="rId2" Type="http://schemas.openxmlformats.org/officeDocument/2006/relationships/tags" Target="../tags/tag85.xml"/><Relationship Id="rId1" Type="http://schemas.openxmlformats.org/officeDocument/2006/relationships/vmlDrawing" Target="../drawings/vmlDrawing9.v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tags" Target="../tags/tag89.xml"/><Relationship Id="rId7" Type="http://schemas.openxmlformats.org/officeDocument/2006/relationships/oleObject" Target="../embeddings/oleObject10.bin"/><Relationship Id="rId2" Type="http://schemas.openxmlformats.org/officeDocument/2006/relationships/tags" Target="../tags/tag88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16.png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tags" Target="../tags/tag101.xml"/><Relationship Id="rId7" Type="http://schemas.openxmlformats.org/officeDocument/2006/relationships/notesSlide" Target="../notesSlides/notesSlide30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9" Type="http://schemas.openxmlformats.org/officeDocument/2006/relationships/image" Target="../media/image17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tags" Target="../tags/tag105.xml"/><Relationship Id="rId7" Type="http://schemas.openxmlformats.org/officeDocument/2006/relationships/notesSlide" Target="../notesSlides/notesSlide31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9" Type="http://schemas.openxmlformats.org/officeDocument/2006/relationships/image" Target="../media/image1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7" Type="http://schemas.openxmlformats.org/officeDocument/2006/relationships/image" Target="../media/image19.png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113.xml"/><Relationship Id="rId7" Type="http://schemas.openxmlformats.org/officeDocument/2006/relationships/oleObject" Target="../embeddings/oleObject13.bin"/><Relationship Id="rId2" Type="http://schemas.openxmlformats.org/officeDocument/2006/relationships/tags" Target="../tags/tag112.xml"/><Relationship Id="rId1" Type="http://schemas.openxmlformats.org/officeDocument/2006/relationships/vmlDrawing" Target="../drawings/vmlDrawing13.vml"/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4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4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4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4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7" Type="http://schemas.openxmlformats.org/officeDocument/2006/relationships/image" Target="../media/image21.png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130.xml"/><Relationship Id="rId7" Type="http://schemas.openxmlformats.org/officeDocument/2006/relationships/notesSlide" Target="../notesSlides/notesSlide40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9" Type="http://schemas.openxmlformats.org/officeDocument/2006/relationships/image" Target="../media/image2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4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136.xml"/><Relationship Id="rId7" Type="http://schemas.openxmlformats.org/officeDocument/2006/relationships/oleObject" Target="../embeddings/oleObject14.bin"/><Relationship Id="rId2" Type="http://schemas.openxmlformats.org/officeDocument/2006/relationships/tags" Target="../tags/tag135.xml"/><Relationship Id="rId1" Type="http://schemas.openxmlformats.org/officeDocument/2006/relationships/vmlDrawing" Target="../drawings/vmlDrawing14.vml"/><Relationship Id="rId6" Type="http://schemas.openxmlformats.org/officeDocument/2006/relationships/notesSlide" Target="../notesSlides/notesSlide4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tags" Target="../tags/tag139.xml"/><Relationship Id="rId7" Type="http://schemas.openxmlformats.org/officeDocument/2006/relationships/oleObject" Target="../embeddings/oleObject15.bin"/><Relationship Id="rId2" Type="http://schemas.openxmlformats.org/officeDocument/2006/relationships/tags" Target="../tags/tag138.xml"/><Relationship Id="rId1" Type="http://schemas.openxmlformats.org/officeDocument/2006/relationships/vmlDrawing" Target="../drawings/vmlDrawing15.vml"/><Relationship Id="rId6" Type="http://schemas.openxmlformats.org/officeDocument/2006/relationships/notesSlide" Target="../notesSlides/notesSlide4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0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tags" Target="../tags/tag142.xml"/><Relationship Id="rId7" Type="http://schemas.openxmlformats.org/officeDocument/2006/relationships/oleObject" Target="../embeddings/oleObject16.bin"/><Relationship Id="rId2" Type="http://schemas.openxmlformats.org/officeDocument/2006/relationships/tags" Target="../tags/tag141.xml"/><Relationship Id="rId1" Type="http://schemas.openxmlformats.org/officeDocument/2006/relationships/vmlDrawing" Target="../drawings/vmlDrawing16.vml"/><Relationship Id="rId6" Type="http://schemas.openxmlformats.org/officeDocument/2006/relationships/notesSlide" Target="../notesSlides/notesSlide4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4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4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4" Type="http://schemas.openxmlformats.org/officeDocument/2006/relationships/notesSlide" Target="../notesSlides/notesSlide4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152.xml"/><Relationship Id="rId7" Type="http://schemas.openxmlformats.org/officeDocument/2006/relationships/notesSlide" Target="../notesSlides/notesSlide48.xml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4.xml"/><Relationship Id="rId4" Type="http://schemas.openxmlformats.org/officeDocument/2006/relationships/tags" Target="../tags/tag15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7" Type="http://schemas.openxmlformats.org/officeDocument/2006/relationships/notesSlide" Target="../notesSlides/notesSlide49.xml"/><Relationship Id="rId2" Type="http://schemas.openxmlformats.org/officeDocument/2006/relationships/tags" Target="../tags/tag156.xml"/><Relationship Id="rId1" Type="http://schemas.openxmlformats.org/officeDocument/2006/relationships/tags" Target="../tags/tag15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9.xml"/><Relationship Id="rId4" Type="http://schemas.openxmlformats.org/officeDocument/2006/relationships/tags" Target="../tags/tag15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4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4" Type="http://schemas.openxmlformats.org/officeDocument/2006/relationships/notesSlide" Target="../notesSlides/notesSlide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4" Type="http://schemas.openxmlformats.org/officeDocument/2006/relationships/notesSlide" Target="../notesSlides/notesSlide5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167.xml"/><Relationship Id="rId7" Type="http://schemas.openxmlformats.org/officeDocument/2006/relationships/oleObject" Target="../embeddings/oleObject17.bin"/><Relationship Id="rId2" Type="http://schemas.openxmlformats.org/officeDocument/2006/relationships/tags" Target="../tags/tag166.xml"/><Relationship Id="rId1" Type="http://schemas.openxmlformats.org/officeDocument/2006/relationships/vmlDrawing" Target="../drawings/vmlDrawing17.vml"/><Relationship Id="rId6" Type="http://schemas.openxmlformats.org/officeDocument/2006/relationships/notesSlide" Target="../notesSlides/notesSlide5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4" Type="http://schemas.openxmlformats.org/officeDocument/2006/relationships/notesSlide" Target="../notesSlides/notesSlide5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4" Type="http://schemas.openxmlformats.org/officeDocument/2006/relationships/notesSlide" Target="../notesSlides/notesSlide5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4" Type="http://schemas.openxmlformats.org/officeDocument/2006/relationships/notesSlide" Target="../notesSlides/notesSlide5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4" Type="http://schemas.openxmlformats.org/officeDocument/2006/relationships/notesSlide" Target="../notesSlides/notesSlide5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4" Type="http://schemas.openxmlformats.org/officeDocument/2006/relationships/notesSlide" Target="../notesSlides/notesSlide5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tags" Target="../tags/tag8.xml"/><Relationship Id="rId7" Type="http://schemas.openxmlformats.org/officeDocument/2006/relationships/oleObject" Target="../embeddings/oleObject1.bin"/><Relationship Id="rId2" Type="http://schemas.openxmlformats.org/officeDocument/2006/relationships/tags" Target="../tags/tag7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0.xml"/><Relationship Id="rId1" Type="http://schemas.openxmlformats.org/officeDocument/2006/relationships/tags" Target="../tags/tag179.xml"/><Relationship Id="rId4" Type="http://schemas.openxmlformats.org/officeDocument/2006/relationships/notesSlide" Target="../notesSlides/notesSlide5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0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Chapter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274320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/>
              <a:t>Digital Design and Computer Architecture</a:t>
            </a:r>
            <a:r>
              <a:rPr lang="en-US" sz="2600" b="1" dirty="0"/>
              <a:t>: ARM® Edition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3226713"/>
            <a:ext cx="8077200" cy="893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Sarah L. Harris and David Money Harris</a:t>
            </a:r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96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9622" name="Object 6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96466759"/>
              </p:ext>
            </p:extLst>
          </p:nvPr>
        </p:nvGraphicFramePr>
        <p:xfrm>
          <a:off x="2590800" y="3683000"/>
          <a:ext cx="4724400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73" name="VISIO" r:id="rId10" imgW="2545385" imgH="1374038" progId="Visio.Drawing.6">
                  <p:embed/>
                </p:oleObj>
              </mc:Choice>
              <mc:Fallback>
                <p:oleObj name="VISIO" r:id="rId10" imgW="2545385" imgH="137403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683000"/>
                        <a:ext cx="4724400" cy="256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HDL Synthesis</a:t>
            </a:r>
          </a:p>
        </p:txBody>
      </p:sp>
      <p:sp>
        <p:nvSpPr>
          <p:cNvPr id="1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logic a,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logic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14400" y="3084181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224574153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90600" y="1219200"/>
            <a:ext cx="7772400" cy="4953000"/>
          </a:xfrm>
        </p:spPr>
        <p:txBody>
          <a:bodyPr/>
          <a:lstStyle/>
          <a:p>
            <a:r>
              <a:rPr lang="en-US" dirty="0"/>
              <a:t>Case sensitive</a:t>
            </a:r>
          </a:p>
          <a:p>
            <a:pPr lvl="1"/>
            <a:r>
              <a:rPr lang="en-US" sz="2400" b="1" dirty="0">
                <a:latin typeface="+mj-lt"/>
              </a:rPr>
              <a:t>Example:</a:t>
            </a:r>
            <a:r>
              <a:rPr lang="en-US" sz="2400" dirty="0">
                <a:latin typeface="Times" pitchFamily="18" charset="0"/>
              </a:rPr>
              <a:t> </a:t>
            </a:r>
            <a:r>
              <a:rPr lang="en-US" sz="2400" dirty="0">
                <a:latin typeface="Courier New" pitchFamily="49" charset="0"/>
              </a:rPr>
              <a:t>reset</a:t>
            </a:r>
            <a:r>
              <a:rPr lang="en-US" sz="2400" dirty="0"/>
              <a:t> and </a:t>
            </a:r>
            <a:r>
              <a:rPr lang="en-US" sz="2400" dirty="0">
                <a:latin typeface="Courier New" pitchFamily="49" charset="0"/>
              </a:rPr>
              <a:t>Reset</a:t>
            </a:r>
            <a:r>
              <a:rPr lang="en-US" sz="2400" dirty="0"/>
              <a:t> are not the same signal.</a:t>
            </a:r>
          </a:p>
          <a:p>
            <a:r>
              <a:rPr lang="en-US" dirty="0"/>
              <a:t>No names that start with numbers </a:t>
            </a:r>
          </a:p>
          <a:p>
            <a:pPr lvl="1"/>
            <a:r>
              <a:rPr lang="en-US" sz="2400" b="1" dirty="0"/>
              <a:t>Example: </a:t>
            </a:r>
            <a:r>
              <a:rPr lang="en-US" sz="2400" dirty="0">
                <a:latin typeface="Courier New" pitchFamily="49" charset="0"/>
              </a:rPr>
              <a:t>2mux</a:t>
            </a:r>
            <a:r>
              <a:rPr lang="en-US" sz="2400" dirty="0"/>
              <a:t> is an invalid name</a:t>
            </a:r>
          </a:p>
          <a:p>
            <a:r>
              <a:rPr lang="en-US" dirty="0"/>
              <a:t>Whitespace ignored</a:t>
            </a:r>
          </a:p>
          <a:p>
            <a:r>
              <a:rPr lang="en-US" dirty="0"/>
              <a:t>Comments: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// single line comment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/* multiline</a:t>
            </a:r>
          </a:p>
          <a:p>
            <a:pPr lvl="1">
              <a:buFontTx/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      comment */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Syntax</a:t>
            </a:r>
          </a:p>
        </p:txBody>
      </p:sp>
    </p:spTree>
    <p:extLst>
      <p:ext uri="{BB962C8B-B14F-4D97-AF65-F5344CB8AC3E}">
        <p14:creationId xmlns:p14="http://schemas.microsoft.com/office/powerpoint/2010/main" val="1637822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0644" name="Text 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14400"/>
            <a:ext cx="8458200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700" dirty="0">
                <a:latin typeface="Courier New" pitchFamily="49" charset="0"/>
              </a:rPr>
              <a:t>module and3(input  logic a, b, c,</a:t>
            </a:r>
          </a:p>
          <a:p>
            <a:r>
              <a:rPr lang="en-US" sz="1700" dirty="0">
                <a:latin typeface="Courier New" pitchFamily="49" charset="0"/>
              </a:rPr>
              <a:t>            output logic y);</a:t>
            </a:r>
          </a:p>
          <a:p>
            <a:r>
              <a:rPr lang="en-US" sz="1700" dirty="0">
                <a:latin typeface="Courier New" pitchFamily="49" charset="0"/>
              </a:rPr>
              <a:t>  assign y = a &amp; b &amp; c;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(input  logic a,</a:t>
            </a:r>
          </a:p>
          <a:p>
            <a:r>
              <a:rPr lang="en-US" sz="1700" dirty="0">
                <a:latin typeface="Courier New" pitchFamily="49" charset="0"/>
              </a:rPr>
              <a:t>           output logic y);</a:t>
            </a:r>
          </a:p>
          <a:p>
            <a:r>
              <a:rPr lang="en-US" sz="1700" dirty="0">
                <a:latin typeface="Courier New" pitchFamily="49" charset="0"/>
              </a:rPr>
              <a:t>  assign y = ~a;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nand3(input  logic a, b, c</a:t>
            </a:r>
          </a:p>
          <a:p>
            <a:r>
              <a:rPr lang="en-US" sz="1700" dirty="0">
                <a:latin typeface="Courier New" pitchFamily="49" charset="0"/>
              </a:rPr>
              <a:t>             output logic y);</a:t>
            </a:r>
          </a:p>
          <a:p>
            <a:r>
              <a:rPr lang="en-US" sz="1700" dirty="0">
                <a:latin typeface="Courier New" pitchFamily="49" charset="0"/>
              </a:rPr>
              <a:t>  logic n1;                 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internal signal</a:t>
            </a: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and3 </a:t>
            </a:r>
            <a:r>
              <a:rPr lang="en-US" sz="1700" dirty="0" err="1">
                <a:latin typeface="Courier New" pitchFamily="49" charset="0"/>
              </a:rPr>
              <a:t>andgate</a:t>
            </a:r>
            <a:r>
              <a:rPr lang="en-US" sz="1700" dirty="0">
                <a:latin typeface="Courier New" pitchFamily="49" charset="0"/>
              </a:rPr>
              <a:t>(a, b, c, n1);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instance of and3</a:t>
            </a:r>
          </a:p>
          <a:p>
            <a:r>
              <a:rPr lang="en-US" sz="1700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  inverter(n1, y);     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instance of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inv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</a:endParaRP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Structural Modeling - Hierarchy</a:t>
            </a:r>
          </a:p>
        </p:txBody>
      </p:sp>
    </p:spTree>
    <p:extLst>
      <p:ext uri="{BB962C8B-B14F-4D97-AF65-F5344CB8AC3E}">
        <p14:creationId xmlns:p14="http://schemas.microsoft.com/office/powerpoint/2010/main" val="192933970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16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logic [3:0]  a, b,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>
                <a:latin typeface="Courier New" pitchFamily="49" charset="0"/>
                <a:cs typeface="Arial" charset="0"/>
              </a:rPr>
              <a:t>[3:0]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/* Five different two-input logic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gates acting on 4 bit busses */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//</a:t>
            </a:r>
            <a:r>
              <a:rPr lang="en-US" sz="2400" dirty="0">
                <a:solidFill>
                  <a:schemeClr val="accent2"/>
                </a:solidFill>
                <a:cs typeface="Arial" charset="0"/>
              </a:rPr>
              <a:t>  </a:t>
            </a:r>
            <a:r>
              <a:rPr lang="en-US" sz="2400" dirty="0">
                <a:cs typeface="Arial" charset="0"/>
              </a:rPr>
              <a:t>          single line comment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/*…*/</a:t>
            </a:r>
            <a:r>
              <a:rPr lang="en-US" sz="2400" dirty="0">
                <a:cs typeface="Arial" charset="0"/>
              </a:rPr>
              <a:t>    multiline comment </a:t>
            </a:r>
          </a:p>
        </p:txBody>
      </p:sp>
      <p:pic>
        <p:nvPicPr>
          <p:cNvPr id="88166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590800"/>
            <a:ext cx="3200400" cy="242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Bitwise Operators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72200" y="20060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41773715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26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19212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and8(input  logic [7:0] a,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logic      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&amp;a;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&amp;a is much easier to write than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assign y = a[7] &amp; a[6] &amp; a[5] &amp; a[4] &amp;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           a[3] &amp; a[2] &amp; a[1] &amp; a[0];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pic>
        <p:nvPicPr>
          <p:cNvPr id="88269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62400"/>
            <a:ext cx="3581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Reduction Operators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19400" y="3444860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863025"/>
            <a:ext cx="2971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4344322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371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mux2(input  </a:t>
            </a:r>
            <a:r>
              <a:rPr lang="en-US" sz="1800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input  </a:t>
            </a:r>
            <a:r>
              <a:rPr lang="en-US" sz="1800" dirty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>
                <a:latin typeface="Courier New" pitchFamily="49" charset="0"/>
              </a:rPr>
              <a:t>       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? :</a:t>
            </a:r>
            <a:r>
              <a:rPr lang="en-US" sz="2400" b="1" dirty="0">
                <a:solidFill>
                  <a:srgbClr val="0070C0"/>
                </a:solidFill>
                <a:latin typeface="Arial" charset="0"/>
              </a:rPr>
              <a:t>      </a:t>
            </a:r>
            <a:r>
              <a:rPr lang="en-US" sz="2400" dirty="0">
                <a:latin typeface="Arial" charset="0"/>
              </a:rPr>
              <a:t>is also called a </a:t>
            </a:r>
            <a:r>
              <a:rPr lang="en-US" sz="2400" i="1" dirty="0">
                <a:latin typeface="Arial" charset="0"/>
              </a:rPr>
              <a:t>ternary operator</a:t>
            </a:r>
            <a:r>
              <a:rPr lang="en-US" sz="2400" dirty="0">
                <a:latin typeface="Arial" charset="0"/>
              </a:rPr>
              <a:t> because it   </a:t>
            </a:r>
          </a:p>
          <a:p>
            <a:pPr>
              <a:buFontTx/>
              <a:buNone/>
            </a:pPr>
            <a:r>
              <a:rPr lang="en-US" sz="2400" dirty="0">
                <a:latin typeface="Arial" charset="0"/>
              </a:rPr>
              <a:t>            operates on 3 inputs: </a:t>
            </a:r>
            <a:r>
              <a:rPr lang="en-US" sz="2400" dirty="0">
                <a:latin typeface="Courier New" pitchFamily="49" charset="0"/>
              </a:rPr>
              <a:t>s</a:t>
            </a:r>
            <a:r>
              <a:rPr lang="en-US" sz="2400" dirty="0">
                <a:latin typeface="Arial" charset="0"/>
              </a:rPr>
              <a:t>, </a:t>
            </a:r>
            <a:r>
              <a:rPr lang="en-US" sz="2400" dirty="0">
                <a:latin typeface="Courier New" pitchFamily="49" charset="0"/>
              </a:rPr>
              <a:t>d1</a:t>
            </a:r>
            <a:r>
              <a:rPr lang="en-US" sz="2400" dirty="0">
                <a:latin typeface="Arial" charset="0"/>
              </a:rPr>
              <a:t>, and </a:t>
            </a:r>
            <a:r>
              <a:rPr lang="en-US" sz="2400" dirty="0">
                <a:latin typeface="Courier New" pitchFamily="49" charset="0"/>
              </a:rPr>
              <a:t>d0</a:t>
            </a:r>
            <a:r>
              <a:rPr lang="en-US" sz="2400" dirty="0">
                <a:latin typeface="Arial" charset="0"/>
              </a:rPr>
              <a:t>.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pic>
        <p:nvPicPr>
          <p:cNvPr id="88371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501" y="3124200"/>
            <a:ext cx="3987299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Assignment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19400" y="26156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838200"/>
            <a:ext cx="2971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12011197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4740" name="Rectangle 4"/>
          <p:cNvSpPr>
            <a:spLocks noGrp="1" noChangeArrowheads="1"/>
          </p:cNvSpPr>
          <p:nvPr>
            <p:ph idx="4294967295"/>
            <p:custDataLst>
              <p:tags r:id="rId3"/>
            </p:custDataLst>
          </p:nvPr>
        </p:nvSpPr>
        <p:spPr>
          <a:xfrm>
            <a:off x="533400" y="1341437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fulladder</a:t>
            </a:r>
            <a:r>
              <a:rPr lang="en-US" sz="1800" dirty="0">
                <a:latin typeface="Courier New" pitchFamily="49" charset="0"/>
              </a:rPr>
              <a:t>(input  logic a, b,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     output logic s,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logic p, g;   // internal nodes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p = a ^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g = a &amp;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s = p ^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 = g | (p &amp;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88474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4742" name="Object 6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352465122"/>
              </p:ext>
            </p:extLst>
          </p:nvPr>
        </p:nvGraphicFramePr>
        <p:xfrm>
          <a:off x="4343400" y="3733801"/>
          <a:ext cx="467892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99" name="VISIO" r:id="rId10" imgW="3604320" imgH="1526040" progId="Visio.Drawing.6">
                  <p:embed/>
                </p:oleObj>
              </mc:Choice>
              <mc:Fallback>
                <p:oleObj name="VISIO" r:id="rId10" imgW="3604320" imgH="1526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733801"/>
                        <a:ext cx="4678924" cy="1981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Internal Variables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863025"/>
            <a:ext cx="2971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10200" y="30728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57276494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5813" name="Group 53"/>
          <p:cNvGraphicFramePr>
            <a:graphicFrameLocks noGrp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051709"/>
              </p:ext>
            </p:extLst>
          </p:nvPr>
        </p:nvGraphicFramePr>
        <p:xfrm>
          <a:off x="2819400" y="1088898"/>
          <a:ext cx="4876800" cy="4684717"/>
        </p:xfrm>
        <a:graphic>
          <a:graphicData uri="http://schemas.openxmlformats.org/drawingml/2006/table">
            <a:tbl>
              <a:tblPr/>
              <a:tblGrid>
                <a:gridCol w="2062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4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~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*, /,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mult, div, mod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+,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add,sub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&lt;&lt;, 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&lt;&lt;&lt;, &gt;&gt;&gt;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arithmetic 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&lt;, &lt;=, &gt;, &gt;=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comparison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==, !=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equal, not equal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&amp;, ~&amp;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AND, NAND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^, ~^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XOR, XNOR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|, ~|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OR, 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?: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ternary operator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857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5811" name="Text Box 5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3131" y="1066800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70C0"/>
                </a:solidFill>
              </a:rPr>
              <a:t>Highest</a:t>
            </a:r>
          </a:p>
        </p:txBody>
      </p:sp>
      <p:sp>
        <p:nvSpPr>
          <p:cNvPr id="885812" name="Text Box 5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5345668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70C0"/>
                </a:solidFill>
              </a:rPr>
              <a:t>Lowest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Precedence</a:t>
            </a:r>
          </a:p>
        </p:txBody>
      </p:sp>
    </p:spTree>
    <p:extLst>
      <p:ext uri="{BB962C8B-B14F-4D97-AF65-F5344CB8AC3E}">
        <p14:creationId xmlns:p14="http://schemas.microsoft.com/office/powerpoint/2010/main" val="374318775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838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6868" name="Group 84"/>
          <p:cNvGraphicFramePr>
            <a:graphicFrameLocks noGrp="1"/>
          </p:cNvGraphicFramePr>
          <p:nvPr>
            <p:ph type="tbl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27011839"/>
              </p:ext>
            </p:extLst>
          </p:nvPr>
        </p:nvGraphicFramePr>
        <p:xfrm>
          <a:off x="990600" y="2209800"/>
          <a:ext cx="7162800" cy="362807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# Bits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Base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Decimal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Stored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unsized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b1010_1011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octal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hexadecimal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Unsized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00…0101010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8678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6860" name="Rectangle 7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914400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Format: </a:t>
            </a:r>
            <a:r>
              <a:rPr lang="en-US" sz="2600" b="1" dirty="0" err="1">
                <a:solidFill>
                  <a:srgbClr val="0070C0"/>
                </a:solidFill>
                <a:latin typeface="+mj-lt"/>
                <a:cs typeface="Arial" charset="0"/>
              </a:rPr>
              <a:t>N</a:t>
            </a:r>
            <a:r>
              <a:rPr lang="en-US" sz="2600" b="1" dirty="0" err="1">
                <a:solidFill>
                  <a:srgbClr val="0070C0"/>
                </a:solidFill>
                <a:latin typeface="+mj-lt"/>
                <a:cs typeface="Courier New" pitchFamily="49" charset="0"/>
              </a:rPr>
              <a:t>'Bvalue</a:t>
            </a:r>
            <a:endParaRPr lang="en-US" sz="2600" b="1" dirty="0">
              <a:solidFill>
                <a:srgbClr val="0070C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+mj-lt"/>
                <a:cs typeface="Courier New" pitchFamily="49" charset="0"/>
              </a:rPr>
              <a:t>		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Courier New" pitchFamily="49" charset="0"/>
              </a:rPr>
              <a:t>N</a:t>
            </a:r>
            <a:r>
              <a:rPr lang="en-US" sz="2000" dirty="0">
                <a:latin typeface="+mj-lt"/>
                <a:cs typeface="Courier New" pitchFamily="49" charset="0"/>
              </a:rPr>
              <a:t> = number of bits, 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Courier New" pitchFamily="49" charset="0"/>
              </a:rPr>
              <a:t>B</a:t>
            </a:r>
            <a:r>
              <a:rPr lang="en-US" sz="2000" dirty="0">
                <a:latin typeface="+mj-lt"/>
                <a:cs typeface="Courier New" pitchFamily="49" charset="0"/>
              </a:rPr>
              <a:t> = base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+mj-lt"/>
                <a:cs typeface="Courier New" pitchFamily="49" charset="0"/>
              </a:rPr>
              <a:t>		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N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Courier New" pitchFamily="49" charset="0"/>
              </a:rPr>
              <a:t>'B</a:t>
            </a:r>
            <a:r>
              <a:rPr lang="en-US" sz="2000" dirty="0">
                <a:latin typeface="+mj-lt"/>
                <a:cs typeface="Courier New" pitchFamily="49" charset="0"/>
              </a:rPr>
              <a:t> is optional but recommended (default is decimal)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Numbers</a:t>
            </a:r>
          </a:p>
        </p:txBody>
      </p:sp>
    </p:spTree>
    <p:extLst>
      <p:ext uri="{BB962C8B-B14F-4D97-AF65-F5344CB8AC3E}">
        <p14:creationId xmlns:p14="http://schemas.microsoft.com/office/powerpoint/2010/main" val="110235808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78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assign y = {a[2:1], {3{b[0]}}, a[0], 6</a:t>
            </a:r>
            <a:r>
              <a:rPr lang="en-US" b="1" dirty="0">
                <a:latin typeface="Times New Roman" pitchFamily="18" charset="0"/>
                <a:cs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  <a:cs typeface="Arial" charset="0"/>
              </a:rPr>
              <a:t>b100_010};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b="1" dirty="0">
                <a:latin typeface="Courier New" pitchFamily="49" charset="0"/>
                <a:cs typeface="Arial" charset="0"/>
              </a:rPr>
              <a:t>// if y is a 12-bit signal, the above statement produces: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y = a[2] a[1] b[0] b[0] b[0] a[0] 1 0 0 0 1 0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underscores (_) are used for formatting only to make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// </a:t>
            </a:r>
            <a:r>
              <a:rPr lang="en-US" sz="1800" dirty="0">
                <a:latin typeface="Courier New" pitchFamily="49" charset="0"/>
                <a:cs typeface="Arial" charset="0"/>
              </a:rPr>
              <a:t>it easier to read.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SystemVerilog</a:t>
            </a:r>
            <a:r>
              <a:rPr lang="en-US" sz="1800" dirty="0">
                <a:latin typeface="Courier New" pitchFamily="49" charset="0"/>
                <a:cs typeface="Arial" charset="0"/>
              </a:rPr>
              <a:t> ignores them.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Bit Manipulations: Example 1</a:t>
            </a:r>
          </a:p>
        </p:txBody>
      </p:sp>
    </p:spTree>
    <p:extLst>
      <p:ext uri="{BB962C8B-B14F-4D97-AF65-F5344CB8AC3E}">
        <p14:creationId xmlns:p14="http://schemas.microsoft.com/office/powerpoint/2010/main" val="74208486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Chapter 4 :: Topics</a:t>
            </a:r>
          </a:p>
        </p:txBody>
      </p:sp>
      <p:sp>
        <p:nvSpPr>
          <p:cNvPr id="9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6477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Introduction</a:t>
            </a:r>
            <a:endParaRPr lang="en-US" dirty="0"/>
          </a:p>
          <a:p>
            <a:r>
              <a:rPr lang="en-US" b="1" dirty="0"/>
              <a:t>Combinational Logic</a:t>
            </a:r>
            <a:endParaRPr lang="en-US" dirty="0"/>
          </a:p>
          <a:p>
            <a:r>
              <a:rPr lang="en-US" b="1" dirty="0"/>
              <a:t>Structural Modeling</a:t>
            </a:r>
            <a:endParaRPr lang="en-US" dirty="0"/>
          </a:p>
          <a:p>
            <a:r>
              <a:rPr lang="en-US" b="1" dirty="0"/>
              <a:t>Sequential Logic</a:t>
            </a:r>
            <a:endParaRPr lang="en-US" dirty="0"/>
          </a:p>
          <a:p>
            <a:r>
              <a:rPr lang="en-US" b="1" dirty="0"/>
              <a:t>More Combinational Logic</a:t>
            </a:r>
            <a:endParaRPr lang="en-US" dirty="0"/>
          </a:p>
          <a:p>
            <a:r>
              <a:rPr lang="en-US" b="1" dirty="0"/>
              <a:t>Finite State Machines</a:t>
            </a:r>
            <a:endParaRPr lang="en-US" dirty="0"/>
          </a:p>
          <a:p>
            <a:r>
              <a:rPr lang="en-US" b="1" dirty="0"/>
              <a:t>Parameterized Modules</a:t>
            </a:r>
            <a:endParaRPr lang="en-US" dirty="0"/>
          </a:p>
          <a:p>
            <a:r>
              <a:rPr lang="en-US" b="1" dirty="0" err="1"/>
              <a:t>Testbenches</a:t>
            </a:r>
            <a:endParaRPr lang="en-US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142999"/>
            <a:ext cx="1704173" cy="46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19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88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457200" y="976313"/>
            <a:ext cx="7696200" cy="495300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mux2_8(input  logic [7:0] d0, d1,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input  logic       s,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output logic [7:0] y);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lsbmux</a:t>
            </a:r>
            <a:r>
              <a:rPr lang="en-US" sz="1600" dirty="0">
                <a:latin typeface="Courier New" pitchFamily="49" charset="0"/>
              </a:rPr>
              <a:t>(d0[3:0], d1[3:0], s, y[3:0]);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msbmux</a:t>
            </a:r>
            <a:r>
              <a:rPr lang="en-US" sz="1600" dirty="0">
                <a:latin typeface="Courier New" pitchFamily="49" charset="0"/>
              </a:rPr>
              <a:t>(d0[7:4], d1[7:4], s, y[7:4]);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</p:txBody>
      </p:sp>
      <p:graphicFrame>
        <p:nvGraphicFramePr>
          <p:cNvPr id="8888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239405215"/>
              </p:ext>
            </p:extLst>
          </p:nvPr>
        </p:nvGraphicFramePr>
        <p:xfrm>
          <a:off x="4778375" y="2859087"/>
          <a:ext cx="4137025" cy="300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2" name="VISIO" r:id="rId9" imgW="2332800" imgH="1695600" progId="Visio.Drawing.6">
                  <p:embed/>
                </p:oleObj>
              </mc:Choice>
              <mc:Fallback>
                <p:oleObj name="VISIO" r:id="rId9" imgW="2332800" imgH="16956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75" y="2859087"/>
                        <a:ext cx="4137025" cy="300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Bit Manipulations: Example 2</a:t>
            </a: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838200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096000" y="2133600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43948381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9863" name="Object 7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11309837"/>
              </p:ext>
            </p:extLst>
          </p:nvPr>
        </p:nvGraphicFramePr>
        <p:xfrm>
          <a:off x="2057400" y="4290646"/>
          <a:ext cx="5638800" cy="139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7" name="VISIO" r:id="rId9" imgW="2332800" imgH="576360" progId="Visio.Drawing.6">
                  <p:embed/>
                </p:oleObj>
              </mc:Choice>
              <mc:Fallback>
                <p:oleObj name="VISIO" r:id="rId9" imgW="2332800" imgH="576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290646"/>
                        <a:ext cx="5638800" cy="139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98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tristate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 </a:t>
            </a:r>
            <a:r>
              <a:rPr lang="en-US" dirty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  <a:cs typeface="Arial" charset="0"/>
              </a:rPr>
              <a:t>[3:0]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input  </a:t>
            </a:r>
            <a:r>
              <a:rPr lang="en-US" dirty="0">
                <a:latin typeface="Courier New" pitchFamily="49" charset="0"/>
              </a:rPr>
              <a:t>logic</a:t>
            </a:r>
            <a:r>
              <a:rPr lang="en-US" sz="1800" dirty="0">
                <a:latin typeface="Courier New" pitchFamily="49" charset="0"/>
                <a:cs typeface="Arial" charset="0"/>
              </a:rPr>
              <a:t>       en,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output </a:t>
            </a:r>
            <a:r>
              <a:rPr lang="en-US" dirty="0">
                <a:latin typeface="Courier New" pitchFamily="49" charset="0"/>
              </a:rPr>
              <a:t>tri   </a:t>
            </a:r>
            <a:r>
              <a:rPr lang="en-US" sz="1800" dirty="0">
                <a:latin typeface="Courier New" pitchFamily="49" charset="0"/>
                <a:cs typeface="Arial" charset="0"/>
              </a:rPr>
              <a:t>[3:0]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 = en ? a : 4'bz;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Z: Floating Output</a:t>
            </a: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505200" y="3776554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426038491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08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592015" y="914400"/>
            <a:ext cx="8229600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pic>
        <p:nvPicPr>
          <p:cNvPr id="8908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81400"/>
            <a:ext cx="80010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</p:spTree>
    <p:extLst>
      <p:ext uri="{BB962C8B-B14F-4D97-AF65-F5344CB8AC3E}">
        <p14:creationId xmlns:p14="http://schemas.microsoft.com/office/powerpoint/2010/main" val="276592476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533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543268950"/>
              </p:ext>
            </p:extLst>
          </p:nvPr>
        </p:nvGraphicFramePr>
        <p:xfrm>
          <a:off x="5638800" y="1232694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70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232694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</p:spTree>
    <p:extLst>
      <p:ext uri="{BB962C8B-B14F-4D97-AF65-F5344CB8AC3E}">
        <p14:creationId xmlns:p14="http://schemas.microsoft.com/office/powerpoint/2010/main" val="427193299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" y="838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533400" y="12192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assign #1 {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ab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, bb,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cb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812549094"/>
              </p:ext>
            </p:extLst>
          </p:nvPr>
        </p:nvGraphicFramePr>
        <p:xfrm>
          <a:off x="5373688" y="1246188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16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3688" y="1246188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6364288" y="990600"/>
            <a:ext cx="0" cy="2133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135688" y="1143000"/>
            <a:ext cx="2286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38802" y="838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674577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assign #2 n2 = a </a:t>
            </a:r>
            <a:r>
              <a:rPr lang="en-US" sz="1600" dirty="0">
                <a:latin typeface="Courier New" pitchFamily="49" charset="0"/>
              </a:rPr>
              <a:t>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assign #2 n3 = a </a:t>
            </a:r>
            <a:r>
              <a:rPr lang="en-US" sz="1600" dirty="0">
                <a:latin typeface="Courier New" pitchFamily="49" charset="0"/>
              </a:rPr>
              <a:t>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71956896"/>
              </p:ext>
            </p:extLst>
          </p:nvPr>
        </p:nvGraphicFramePr>
        <p:xfrm>
          <a:off x="5602288" y="1398588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40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2288" y="1398588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745288" y="1143000"/>
            <a:ext cx="0" cy="3276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364288" y="1295400"/>
            <a:ext cx="3810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443602" y="990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1446169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assign #2 n1 =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ab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&amp; bb &amp;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cb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540630950"/>
              </p:ext>
            </p:extLst>
          </p:nvPr>
        </p:nvGraphicFramePr>
        <p:xfrm>
          <a:off x="5602288" y="1295400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2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2288" y="1295400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973888" y="2297112"/>
            <a:ext cx="0" cy="1257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592888" y="3261280"/>
            <a:ext cx="3810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672202" y="29564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41606265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assign #4 y = n1</a:t>
            </a:r>
            <a:r>
              <a:rPr lang="en-US" sz="1600" dirty="0">
                <a:latin typeface="Courier New" pitchFamily="49" charset="0"/>
              </a:rPr>
              <a:t>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473226640"/>
              </p:ext>
            </p:extLst>
          </p:nvPr>
        </p:nvGraphicFramePr>
        <p:xfrm>
          <a:off x="5678488" y="1219200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86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8488" y="1219200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812088" y="3059112"/>
            <a:ext cx="0" cy="1257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973888" y="3173412"/>
            <a:ext cx="8382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58002" y="2868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254666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11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52500" y="1219200"/>
            <a:ext cx="76581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+mj-lt"/>
                <a:cs typeface="Arial" charset="0"/>
              </a:rPr>
              <a:t>SystemVerilog</a:t>
            </a:r>
            <a:r>
              <a:rPr lang="en-US" sz="3200" dirty="0">
                <a:latin typeface="+mj-lt"/>
                <a:cs typeface="Arial" charset="0"/>
              </a:rPr>
              <a:t> uses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idioms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to describe latches, flip-flops and FSMs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Other coding styles may simulate correctly but produce incorrect hardware</a:t>
            </a:r>
          </a:p>
        </p:txBody>
      </p:sp>
      <p:sp>
        <p:nvSpPr>
          <p:cNvPr id="8611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Sequential Logic</a:t>
            </a:r>
          </a:p>
        </p:txBody>
      </p:sp>
    </p:spTree>
    <p:extLst>
      <p:ext uri="{BB962C8B-B14F-4D97-AF65-F5344CB8AC3E}">
        <p14:creationId xmlns:p14="http://schemas.microsoft.com/office/powerpoint/2010/main" val="100196121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6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General Structure:</a:t>
            </a: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	</a:t>
            </a:r>
            <a:r>
              <a:rPr lang="en-US" sz="2600" dirty="0">
                <a:latin typeface="Courier New" pitchFamily="49" charset="0"/>
                <a:cs typeface="Arial" charset="0"/>
              </a:rPr>
              <a:t>always @(sensitivity list)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Courier New" pitchFamily="49" charset="0"/>
                <a:cs typeface="Arial" charset="0"/>
              </a:rPr>
              <a:t>	  statement;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+mj-lt"/>
                <a:cs typeface="Arial" charset="0"/>
              </a:rPr>
              <a:t>Whenever the event in </a:t>
            </a:r>
            <a:r>
              <a:rPr lang="en-US" sz="2600" dirty="0">
                <a:latin typeface="Courier New" pitchFamily="49" charset="0"/>
                <a:cs typeface="Arial" charset="0"/>
              </a:rPr>
              <a:t>sensitivity list</a:t>
            </a:r>
            <a:r>
              <a:rPr lang="en-US" sz="26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occurs, </a:t>
            </a:r>
            <a:r>
              <a:rPr lang="en-US" sz="2600" dirty="0">
                <a:latin typeface="Courier New" pitchFamily="49" charset="0"/>
                <a:cs typeface="Arial" charset="0"/>
              </a:rPr>
              <a:t>statement</a:t>
            </a:r>
            <a:r>
              <a:rPr lang="en-US" sz="26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is executed</a:t>
            </a:r>
          </a:p>
        </p:txBody>
      </p:sp>
      <p:sp>
        <p:nvSpPr>
          <p:cNvPr id="896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always Statement</a:t>
            </a:r>
          </a:p>
        </p:txBody>
      </p:sp>
    </p:spTree>
    <p:extLst>
      <p:ext uri="{BB962C8B-B14F-4D97-AF65-F5344CB8AC3E}">
        <p14:creationId xmlns:p14="http://schemas.microsoft.com/office/powerpoint/2010/main" val="282914939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7772400" cy="4953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3500" dirty="0"/>
              <a:t>Hardware description language (HDL):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specifies logic function only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Computer-aided design (CAD) tool produces or </a:t>
            </a:r>
            <a:r>
              <a:rPr lang="en-US" i="1" dirty="0"/>
              <a:t>synthesizes </a:t>
            </a:r>
            <a:r>
              <a:rPr lang="en-US" dirty="0"/>
              <a:t>the optimized gates</a:t>
            </a:r>
          </a:p>
          <a:p>
            <a:pPr>
              <a:lnSpc>
                <a:spcPct val="90000"/>
              </a:lnSpc>
            </a:pPr>
            <a:r>
              <a:rPr lang="en-US" sz="3500" dirty="0"/>
              <a:t>Most commercial designs built using HDLs</a:t>
            </a:r>
          </a:p>
          <a:p>
            <a:pPr>
              <a:lnSpc>
                <a:spcPct val="90000"/>
              </a:lnSpc>
            </a:pPr>
            <a:r>
              <a:rPr lang="en-US" sz="3500" dirty="0"/>
              <a:t>Two leading HDLs:</a:t>
            </a:r>
          </a:p>
          <a:p>
            <a:pPr lvl="1">
              <a:lnSpc>
                <a:spcPct val="90000"/>
              </a:lnSpc>
            </a:pPr>
            <a:r>
              <a:rPr lang="en-US" b="1" dirty="0" err="1">
                <a:solidFill>
                  <a:srgbClr val="0070C0"/>
                </a:solidFill>
              </a:rPr>
              <a:t>SystemVerilog</a:t>
            </a:r>
            <a:endParaRPr lang="en-US" b="1" dirty="0">
              <a:solidFill>
                <a:srgbClr val="0070C0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dirty="0"/>
              <a:t>developed in 1984 by Gateway Design Automation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IEEE standard (1364) in 1995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Extended in 2005 (IEEE STD 1800-2009)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VHDL 2008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Developed in 1981 by the Department of Defense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IEEE standard (1076) in 1987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Updated in 2008 (IEEE STD 1076-2008)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7952796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2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9600" y="1143000"/>
            <a:ext cx="78486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flop(input  </a:t>
            </a:r>
            <a:r>
              <a:rPr lang="en-US" dirty="0">
                <a:latin typeface="Courier New" pitchFamily="49" charset="0"/>
              </a:rPr>
              <a:t>logic</a:t>
            </a:r>
            <a:r>
              <a:rPr lang="en-US" sz="1800" dirty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input  </a:t>
            </a:r>
            <a:r>
              <a:rPr lang="en-US" dirty="0">
                <a:latin typeface="Courier New" pitchFamily="49" charset="0"/>
              </a:rPr>
              <a:t>logic</a:t>
            </a:r>
            <a:r>
              <a:rPr lang="en-US" sz="1800" dirty="0">
                <a:latin typeface="Courier New" pitchFamily="49" charset="0"/>
              </a:rPr>
              <a:t> [3:0] d, </a:t>
            </a:r>
          </a:p>
          <a:p>
            <a:r>
              <a:rPr lang="en-US" sz="1800" dirty="0">
                <a:latin typeface="Courier New" pitchFamily="49" charset="0"/>
              </a:rPr>
              <a:t>            output logic [3:0]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always_ff</a:t>
            </a:r>
            <a:r>
              <a:rPr lang="en-US" sz="1800" dirty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q &lt;= d;                // pronounced “q gets d”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pic>
        <p:nvPicPr>
          <p:cNvPr id="862213" name="Picture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68775"/>
            <a:ext cx="4808538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 Flip-Flop</a:t>
            </a:r>
          </a:p>
        </p:txBody>
      </p:sp>
      <p:sp>
        <p:nvSpPr>
          <p:cNvPr id="5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0" y="36824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1776606946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234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154112"/>
            <a:ext cx="84582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 logic       reset, </a:t>
            </a:r>
          </a:p>
          <a:p>
            <a:r>
              <a:rPr lang="en-US" sz="1800" dirty="0">
                <a:latin typeface="Courier New" pitchFamily="49" charset="0"/>
              </a:rPr>
              <a:t>             input  logic [3:0]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logic [3:0] q);</a:t>
            </a:r>
          </a:p>
          <a:p>
            <a:r>
              <a:rPr lang="en-US" sz="1800" dirty="0">
                <a:latin typeface="Courier New" pitchFamily="49" charset="0"/>
              </a:rPr>
              <a:t>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always_ff</a:t>
            </a:r>
            <a:r>
              <a:rPr lang="en-US" sz="1800" dirty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323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19684199"/>
              </p:ext>
            </p:extLst>
          </p:nvPr>
        </p:nvGraphicFramePr>
        <p:xfrm>
          <a:off x="1905000" y="4343400"/>
          <a:ext cx="6400800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95" name="VISIO" r:id="rId8" imgW="2332800" imgH="560520" progId="Visio.Drawing.6">
                  <p:embed/>
                </p:oleObj>
              </mc:Choice>
              <mc:Fallback>
                <p:oleObj name="VISIO" r:id="rId8" imgW="2332800" imgH="560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343400"/>
                        <a:ext cx="6400800" cy="147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323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Resettable D Flip-Flop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191000" y="38348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90909496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258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108075"/>
            <a:ext cx="84582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 logic       reset, </a:t>
            </a:r>
          </a:p>
          <a:p>
            <a:r>
              <a:rPr lang="en-US" sz="1800" dirty="0">
                <a:latin typeface="Courier New" pitchFamily="49" charset="0"/>
              </a:rPr>
              <a:t>             input  logic [3:0]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logic [3:0] q);</a:t>
            </a:r>
          </a:p>
          <a:p>
            <a:r>
              <a:rPr lang="en-US" sz="1800" dirty="0">
                <a:latin typeface="Courier New" pitchFamily="49" charset="0"/>
              </a:rPr>
              <a:t>   </a:t>
            </a:r>
          </a:p>
          <a:p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asynchronous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always_ff</a:t>
            </a:r>
            <a:r>
              <a:rPr lang="en-US" sz="1800" dirty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426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61009656"/>
              </p:ext>
            </p:extLst>
          </p:nvPr>
        </p:nvGraphicFramePr>
        <p:xfrm>
          <a:off x="1600200" y="4267200"/>
          <a:ext cx="6248400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19" name="VISIO" r:id="rId8" imgW="2332800" imgH="653040" progId="Visio.Drawing.6">
                  <p:embed/>
                </p:oleObj>
              </mc:Choice>
              <mc:Fallback>
                <p:oleObj name="VISIO" r:id="rId8" imgW="2332800" imgH="653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267200"/>
                        <a:ext cx="6248400" cy="167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426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Resettable D Flip-Flop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86200" y="38348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76801915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45820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flopren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dirty="0">
                <a:latin typeface="Courier New" pitchFamily="49" charset="0"/>
              </a:rPr>
              <a:t> logic</a:t>
            </a:r>
            <a:r>
              <a:rPr lang="en-US" sz="1800" dirty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  input  logic       reset, </a:t>
            </a:r>
          </a:p>
          <a:p>
            <a:r>
              <a:rPr lang="en-US" sz="1800" dirty="0">
                <a:latin typeface="Courier New" pitchFamily="49" charset="0"/>
              </a:rPr>
              <a:t>               input  logic       en, </a:t>
            </a:r>
          </a:p>
          <a:p>
            <a:r>
              <a:rPr lang="en-US" sz="1800" dirty="0">
                <a:latin typeface="Courier New" pitchFamily="49" charset="0"/>
              </a:rPr>
              <a:t>               input  logic [3:0] d, </a:t>
            </a:r>
          </a:p>
          <a:p>
            <a:r>
              <a:rPr lang="en-US" sz="1800" dirty="0">
                <a:latin typeface="Courier New" pitchFamily="49" charset="0"/>
              </a:rPr>
              <a:t>               output logic [3:0]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enable and asynchronous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always_ff</a:t>
            </a:r>
            <a:r>
              <a:rPr lang="en-US" sz="1800" dirty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    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if (en)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sp>
        <p:nvSpPr>
          <p:cNvPr id="8652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8652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488" y="4038600"/>
            <a:ext cx="6095312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 Flip-Flop with Enable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953000" y="36062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16140584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4582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latch(input  </a:t>
            </a:r>
            <a:r>
              <a:rPr lang="en-US" dirty="0">
                <a:latin typeface="Courier New" pitchFamily="49" charset="0"/>
              </a:rPr>
              <a:t>logic</a:t>
            </a:r>
            <a:r>
              <a:rPr lang="en-US" sz="1800" dirty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 input  </a:t>
            </a:r>
            <a:r>
              <a:rPr lang="en-US" dirty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logic [3:0]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always_latch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  if (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2000" dirty="0">
              <a:latin typeface="Times New Roman" pitchFamily="18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+mj-lt"/>
            </a:endParaRPr>
          </a:p>
          <a:p>
            <a:endParaRPr lang="en-US" sz="1800" dirty="0">
              <a:latin typeface="+mj-lt"/>
            </a:endParaRPr>
          </a:p>
          <a:p>
            <a:r>
              <a:rPr lang="en-US" sz="2000" b="1" dirty="0">
                <a:solidFill>
                  <a:srgbClr val="0070C0"/>
                </a:solidFill>
                <a:latin typeface="+mj-lt"/>
              </a:rPr>
              <a:t>Warning</a:t>
            </a:r>
            <a:r>
              <a:rPr lang="en-US" sz="2000" dirty="0">
                <a:solidFill>
                  <a:srgbClr val="0070C0"/>
                </a:solidFill>
                <a:latin typeface="+mj-lt"/>
              </a:rPr>
              <a:t>: </a:t>
            </a:r>
            <a:r>
              <a:rPr lang="en-US" sz="2000" dirty="0">
                <a:latin typeface="+mj-lt"/>
              </a:rPr>
              <a:t>We don’t use latches in this text. But you might write code that inadvertently implies a latch. Check synthesized hardware – if it has latches</a:t>
            </a:r>
          </a:p>
          <a:p>
            <a:r>
              <a:rPr lang="en-US" sz="2000" dirty="0">
                <a:latin typeface="+mj-lt"/>
              </a:rPr>
              <a:t>in it, there’s an error.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6308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21783821"/>
              </p:ext>
            </p:extLst>
          </p:nvPr>
        </p:nvGraphicFramePr>
        <p:xfrm>
          <a:off x="3254375" y="3048000"/>
          <a:ext cx="543242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44" name="VISIO" r:id="rId7" imgW="2332800" imgH="648360" progId="Visio.Drawing.6">
                  <p:embed/>
                </p:oleObj>
              </mc:Choice>
              <mc:Fallback>
                <p:oleObj name="VISIO" r:id="rId7" imgW="2332800" imgH="648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75" y="3048000"/>
                        <a:ext cx="5432425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Latch</a:t>
            </a:r>
          </a:p>
        </p:txBody>
      </p:sp>
      <p:sp>
        <p:nvSpPr>
          <p:cNvPr id="5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29200" y="25394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1593627125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</a:t>
            </a:r>
          </a:p>
        </p:txBody>
      </p:sp>
      <p:sp>
        <p:nvSpPr>
          <p:cNvPr id="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General Structure:</a:t>
            </a: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	</a:t>
            </a:r>
            <a:r>
              <a:rPr lang="en-US" sz="2600" dirty="0">
                <a:latin typeface="Courier New" pitchFamily="49" charset="0"/>
                <a:cs typeface="Arial" charset="0"/>
              </a:rPr>
              <a:t>always @(sensitivity list)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Courier New" pitchFamily="49" charset="0"/>
                <a:cs typeface="Arial" charset="0"/>
              </a:rPr>
              <a:t>	  statement;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charset="0"/>
              <a:buChar char="•"/>
            </a:pPr>
            <a:r>
              <a:rPr lang="en-US" sz="2600" b="1" dirty="0">
                <a:latin typeface="+mj-lt"/>
                <a:cs typeface="Arial" charset="0"/>
              </a:rPr>
              <a:t>Flip-flop: 	</a:t>
            </a:r>
            <a:r>
              <a:rPr lang="en-US" sz="2600" dirty="0">
                <a:latin typeface="+mj-lt"/>
                <a:cs typeface="Arial" charset="0"/>
              </a:rPr>
              <a:t>	</a:t>
            </a:r>
            <a:r>
              <a:rPr 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always_ff</a:t>
            </a:r>
            <a:endParaRPr lang="en-US" sz="2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ct val="20000"/>
              </a:spcBef>
              <a:buFont typeface="Arial" charset="0"/>
              <a:buChar char="•"/>
            </a:pPr>
            <a:r>
              <a:rPr lang="en-US" sz="2600" b="1" dirty="0">
                <a:latin typeface="+mj-lt"/>
                <a:cs typeface="Arial" charset="0"/>
              </a:rPr>
              <a:t>Latch:</a:t>
            </a:r>
            <a:r>
              <a:rPr lang="en-US" sz="2600" dirty="0">
                <a:latin typeface="+mj-lt"/>
                <a:cs typeface="Arial" charset="0"/>
              </a:rPr>
              <a:t>		</a:t>
            </a:r>
            <a:r>
              <a:rPr 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always_latch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600" b="1" dirty="0">
                <a:solidFill>
                  <a:srgbClr val="C00000"/>
                </a:solidFill>
                <a:latin typeface="+mj-lt"/>
                <a:cs typeface="Courier New" panose="02070309020205020404" pitchFamily="49" charset="0"/>
              </a:rPr>
              <a:t>(don’t use)</a:t>
            </a:r>
          </a:p>
        </p:txBody>
      </p:sp>
    </p:spTree>
    <p:extLst>
      <p:ext uri="{BB962C8B-B14F-4D97-AF65-F5344CB8AC3E}">
        <p14:creationId xmlns:p14="http://schemas.microsoft.com/office/powerpoint/2010/main" val="269201370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3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73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Statements that must be inside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Courier New" pitchFamily="49" charset="0"/>
                <a:cs typeface="Arial" charset="0"/>
              </a:rPr>
              <a:t>always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statements: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if</a:t>
            </a:r>
            <a:r>
              <a:rPr lang="en-US" sz="2600" dirty="0">
                <a:latin typeface="Times New Roman" pitchFamily="18" charset="0"/>
                <a:cs typeface="Arial" charset="0"/>
              </a:rPr>
              <a:t> / </a:t>
            </a:r>
            <a:r>
              <a:rPr lang="en-US" sz="2600" dirty="0">
                <a:latin typeface="Courier New" pitchFamily="49" charset="0"/>
                <a:cs typeface="Arial" charset="0"/>
              </a:rPr>
              <a:t>else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case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casez</a:t>
            </a:r>
            <a:endParaRPr lang="en-US" sz="26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Other Behavioral Statements</a:t>
            </a:r>
          </a:p>
        </p:txBody>
      </p:sp>
    </p:spTree>
    <p:extLst>
      <p:ext uri="{BB962C8B-B14F-4D97-AF65-F5344CB8AC3E}">
        <p14:creationId xmlns:p14="http://schemas.microsoft.com/office/powerpoint/2010/main" val="129037040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83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combinational logic using an always statement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logic [3:0] a, b,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logic [3:0]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always_comb</a:t>
            </a:r>
            <a:r>
              <a:rPr lang="en-US" sz="1800" dirty="0">
                <a:latin typeface="Courier New" pitchFamily="49" charset="0"/>
                <a:cs typeface="Arial" charset="0"/>
              </a:rPr>
              <a:t>        // need begin/end because there is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begin            // more than one statement in always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end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000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indent="-342900">
              <a:spcBef>
                <a:spcPct val="20000"/>
              </a:spcBef>
            </a:pP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This hardware could be described with assign statements using fewer lines of code, so it’s better to use assign statements in this case.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 using always</a:t>
            </a:r>
          </a:p>
        </p:txBody>
      </p:sp>
    </p:spTree>
    <p:extLst>
      <p:ext uri="{BB962C8B-B14F-4D97-AF65-F5344CB8AC3E}">
        <p14:creationId xmlns:p14="http://schemas.microsoft.com/office/powerpoint/2010/main" val="2087159116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93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9144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module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sevenseg</a:t>
            </a:r>
            <a:r>
              <a:rPr lang="en-US" sz="1500" dirty="0">
                <a:latin typeface="Courier New" pitchFamily="49" charset="0"/>
                <a:cs typeface="Arial" charset="0"/>
              </a:rPr>
              <a:t>(input  logic [3:0] data,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          output logic [6:0] segments);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always_comb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case (data)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//                   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abc_defg</a:t>
            </a:r>
            <a:r>
              <a:rPr lang="en-US" sz="1500" dirty="0">
                <a:latin typeface="Courier New" pitchFamily="49" charset="0"/>
                <a:cs typeface="Arial" charset="0"/>
              </a:rPr>
              <a:t>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0: segments =       7'b111_1110;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1: segments =       7'b011_0000;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2: segments =       7'b110_1101;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3: segments =       7'b111_1001;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4: segments =       7'b011_0011;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5: segments =       7'b101_1011;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6: segments =       7'b101_1111;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7: segments =       7'b111_0000;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8: segments =       7'b111_1111;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9: segments =       7'b111_0011;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default: segments = 7'b000_0000; </a:t>
            </a:r>
            <a:r>
              <a:rPr lang="en-US" sz="15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// required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endcase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 using case</a:t>
            </a:r>
          </a:p>
        </p:txBody>
      </p:sp>
    </p:spTree>
    <p:extLst>
      <p:ext uri="{BB962C8B-B14F-4D97-AF65-F5344CB8AC3E}">
        <p14:creationId xmlns:p14="http://schemas.microsoft.com/office/powerpoint/2010/main" val="349811108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70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7772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Courier New" pitchFamily="49" charset="0"/>
                <a:cs typeface="Arial" charset="0"/>
              </a:rPr>
              <a:t>case </a:t>
            </a:r>
            <a:r>
              <a:rPr lang="en-US" sz="2800" dirty="0">
                <a:latin typeface="+mj-lt"/>
                <a:cs typeface="Arial" charset="0"/>
              </a:rPr>
              <a:t>statement  implies combinational logic </a:t>
            </a:r>
            <a:r>
              <a:rPr lang="en-US" sz="2800" b="1" dirty="0">
                <a:latin typeface="+mj-lt"/>
                <a:cs typeface="Arial" charset="0"/>
              </a:rPr>
              <a:t>only if</a:t>
            </a:r>
            <a:r>
              <a:rPr lang="en-US" sz="2800" dirty="0">
                <a:latin typeface="+mj-lt"/>
                <a:cs typeface="Arial" charset="0"/>
              </a:rPr>
              <a:t> all possible input combinations described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Remember to use </a:t>
            </a:r>
            <a:r>
              <a:rPr lang="en-US" sz="28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default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statement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 using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case</a:t>
            </a:r>
          </a:p>
        </p:txBody>
      </p:sp>
    </p:spTree>
    <p:extLst>
      <p:ext uri="{BB962C8B-B14F-4D97-AF65-F5344CB8AC3E}">
        <p14:creationId xmlns:p14="http://schemas.microsoft.com/office/powerpoint/2010/main" val="222093297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Simulation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Inputs applied to circuit</a:t>
            </a:r>
            <a:endParaRPr lang="en-US" sz="2400" i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Outputs checked for correctness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Millions of dollars saved by debugging in simulation instead of hardware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Synthesis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Transforms HDL code into a </a:t>
            </a:r>
            <a:r>
              <a:rPr lang="en-US" sz="2400" i="1" dirty="0" err="1">
                <a:latin typeface="+mj-lt"/>
                <a:cs typeface="Arial" charset="0"/>
              </a:rPr>
              <a:t>netlist</a:t>
            </a:r>
            <a:r>
              <a:rPr lang="en-US" sz="2400" dirty="0">
                <a:latin typeface="+mj-lt"/>
                <a:cs typeface="Arial" charset="0"/>
              </a:rPr>
              <a:t> describing the hardware (i.e., a list of gates and the wires connecting them)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1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rgbClr val="C00000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HDL to Gates</a:t>
            </a:r>
          </a:p>
        </p:txBody>
      </p:sp>
    </p:spTree>
    <p:extLst>
      <p:ext uri="{BB962C8B-B14F-4D97-AF65-F5344CB8AC3E}">
        <p14:creationId xmlns:p14="http://schemas.microsoft.com/office/powerpoint/2010/main" val="391439400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04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priority_casez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 </a:t>
            </a:r>
            <a:r>
              <a:rPr lang="en-US" dirty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>
                <a:latin typeface="Courier New" pitchFamily="49" charset="0"/>
                <a:cs typeface="Arial" charset="0"/>
              </a:rPr>
              <a:t> [3:0]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     output logic [3:0]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always_comb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casez</a:t>
            </a:r>
            <a:r>
              <a:rPr lang="en-US" sz="1800" dirty="0">
                <a:latin typeface="Courier New" pitchFamily="49" charset="0"/>
                <a:cs typeface="Arial" charset="0"/>
              </a:rPr>
              <a:t>(a)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4'b1???: y = 4'b1000;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// ?=don’t care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4'b01??: y = 4'b0100;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4'b001?: y = 4'b0010;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4'b0001: y = 4'b0001;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default: y = 4'b0000;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endcase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</p:txBody>
      </p:sp>
      <p:pic>
        <p:nvPicPr>
          <p:cNvPr id="87040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350" y="2209800"/>
            <a:ext cx="263525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 using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casez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781800" y="1752600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87681209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1440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000" dirty="0"/>
              <a:t>&lt;= is </a:t>
            </a:r>
            <a:r>
              <a:rPr lang="en-US" sz="3000" b="1" dirty="0" err="1">
                <a:solidFill>
                  <a:srgbClr val="0070C0"/>
                </a:solidFill>
              </a:rPr>
              <a:t>nonblocking</a:t>
            </a:r>
            <a:r>
              <a:rPr lang="en-US" sz="3000" dirty="0">
                <a:solidFill>
                  <a:srgbClr val="0070C0"/>
                </a:solidFill>
              </a:rPr>
              <a:t> </a:t>
            </a:r>
            <a:r>
              <a:rPr lang="en-US" sz="3000" dirty="0"/>
              <a:t>assignment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Occurs simultaneously with others</a:t>
            </a:r>
          </a:p>
          <a:p>
            <a:pPr>
              <a:spcBef>
                <a:spcPts val="0"/>
              </a:spcBef>
            </a:pPr>
            <a:r>
              <a:rPr lang="en-US" sz="3000" dirty="0"/>
              <a:t>= is </a:t>
            </a:r>
            <a:r>
              <a:rPr lang="en-US" sz="3000" b="1" dirty="0">
                <a:solidFill>
                  <a:srgbClr val="0070C0"/>
                </a:solidFill>
              </a:rPr>
              <a:t>blocking</a:t>
            </a:r>
            <a:r>
              <a:rPr lang="en-US" sz="3000" dirty="0">
                <a:solidFill>
                  <a:srgbClr val="0070C0"/>
                </a:solidFill>
              </a:rPr>
              <a:t> </a:t>
            </a:r>
            <a:r>
              <a:rPr lang="en-US" sz="3000" dirty="0"/>
              <a:t>assignment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Occurs in order it appears in file</a:t>
            </a:r>
          </a:p>
        </p:txBody>
      </p:sp>
      <p:pic>
        <p:nvPicPr>
          <p:cNvPr id="97075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162" y="4953000"/>
            <a:ext cx="2332038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58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2590800"/>
            <a:ext cx="3733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Good synchronizer using 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</a:t>
            </a:r>
            <a:r>
              <a:rPr lang="en-US" sz="1400" dirty="0" err="1">
                <a:latin typeface="Courier New"/>
                <a:cs typeface="Courier New"/>
              </a:rPr>
              <a:t>nonblocking</a:t>
            </a:r>
            <a:r>
              <a:rPr lang="en-US" sz="1400" dirty="0">
                <a:latin typeface="Courier New"/>
                <a:cs typeface="Courier New"/>
              </a:rPr>
              <a:t> assignments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module </a:t>
            </a:r>
            <a:r>
              <a:rPr lang="en-US" sz="1400" dirty="0" err="1">
                <a:latin typeface="Courier New"/>
                <a:cs typeface="Courier New"/>
              </a:rPr>
              <a:t>syncgood</a:t>
            </a:r>
            <a:r>
              <a:rPr lang="en-US" sz="1400" dirty="0">
                <a:latin typeface="Courier New"/>
                <a:cs typeface="Courier New"/>
              </a:rPr>
              <a:t>(input  logic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 input  logic d,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 output logic q);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logic n1;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</a:t>
            </a:r>
            <a:r>
              <a:rPr lang="en-US" sz="1400" dirty="0" err="1">
                <a:latin typeface="Courier New"/>
                <a:cs typeface="Courier New"/>
              </a:rPr>
              <a:t>always_ff</a:t>
            </a:r>
            <a:r>
              <a:rPr lang="en-US" sz="1400" dirty="0">
                <a:latin typeface="Courier New"/>
                <a:cs typeface="Courier New"/>
              </a:rPr>
              <a:t> @(</a:t>
            </a:r>
            <a:r>
              <a:rPr lang="en-US" sz="1400" dirty="0" err="1">
                <a:latin typeface="Courier New"/>
                <a:cs typeface="Courier New"/>
              </a:rPr>
              <a:t>posedge</a:t>
            </a:r>
            <a:r>
              <a:rPr lang="en-US" sz="1400" dirty="0">
                <a:latin typeface="Courier New"/>
                <a:cs typeface="Courier New"/>
              </a:rPr>
              <a:t>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)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n1 &lt;= d;  // </a:t>
            </a:r>
            <a:r>
              <a:rPr lang="en-US" sz="1400" dirty="0" err="1">
                <a:latin typeface="Courier New"/>
                <a:cs typeface="Courier New"/>
              </a:rPr>
              <a:t>nonblocking</a:t>
            </a:r>
            <a:endParaRPr lang="en-US" sz="1400" dirty="0">
              <a:latin typeface="Courier New"/>
              <a:cs typeface="Courier New"/>
            </a:endParaRP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q  &lt;= n1; // </a:t>
            </a:r>
            <a:r>
              <a:rPr lang="en-US" sz="1400" dirty="0" err="1">
                <a:latin typeface="Courier New"/>
                <a:cs typeface="Courier New"/>
              </a:rPr>
              <a:t>nonblocking</a:t>
            </a:r>
            <a:endParaRPr lang="en-US" sz="1400" dirty="0">
              <a:latin typeface="Courier New"/>
              <a:cs typeface="Courier New"/>
            </a:endParaRP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 New"/>
                <a:cs typeface="Courier New"/>
              </a:rPr>
              <a:t>endmodule</a:t>
            </a:r>
            <a:endParaRPr lang="en-US" sz="1800" dirty="0">
              <a:latin typeface="Courier New"/>
              <a:cs typeface="Courier New"/>
            </a:endParaRPr>
          </a:p>
        </p:txBody>
      </p:sp>
      <p:pic>
        <p:nvPicPr>
          <p:cNvPr id="970759" name="Picture 7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2" y="4876800"/>
            <a:ext cx="2408238" cy="89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60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76800" y="2590800"/>
            <a:ext cx="365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Bad synchronizer using 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blocking assignments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module </a:t>
            </a:r>
            <a:r>
              <a:rPr lang="en-US" sz="1400" dirty="0" err="1">
                <a:latin typeface="Courier New"/>
                <a:cs typeface="Courier New"/>
              </a:rPr>
              <a:t>syncbad</a:t>
            </a:r>
            <a:r>
              <a:rPr lang="en-US" sz="1400" dirty="0">
                <a:latin typeface="Courier New"/>
                <a:cs typeface="Courier New"/>
              </a:rPr>
              <a:t>(input logic 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input  logic d,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output logic q);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logic n1;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</a:t>
            </a:r>
            <a:r>
              <a:rPr lang="en-US" sz="1400" dirty="0" err="1">
                <a:latin typeface="Courier New"/>
                <a:cs typeface="Courier New"/>
              </a:rPr>
              <a:t>always_ff</a:t>
            </a:r>
            <a:r>
              <a:rPr lang="en-US" sz="1400" dirty="0">
                <a:latin typeface="Courier New"/>
                <a:cs typeface="Courier New"/>
              </a:rPr>
              <a:t> @(</a:t>
            </a:r>
            <a:r>
              <a:rPr lang="en-US" sz="1400" dirty="0" err="1">
                <a:latin typeface="Courier New"/>
                <a:cs typeface="Courier New"/>
              </a:rPr>
              <a:t>posedge</a:t>
            </a:r>
            <a:r>
              <a:rPr lang="en-US" sz="1400" dirty="0">
                <a:latin typeface="Courier New"/>
                <a:cs typeface="Courier New"/>
              </a:rPr>
              <a:t>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)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n1 = d;  // blocking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q  = n1; // blocking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 New"/>
                <a:cs typeface="Courier New"/>
              </a:rPr>
              <a:t>endmodule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Blocking vs. </a:t>
            </a:r>
            <a:r>
              <a:rPr lang="en-US" sz="4000" dirty="0" err="1">
                <a:solidFill>
                  <a:schemeClr val="bg1"/>
                </a:solidFill>
                <a:latin typeface="+mj-lt"/>
              </a:rPr>
              <a:t>Nonblocking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 Assignment</a:t>
            </a:r>
          </a:p>
        </p:txBody>
      </p:sp>
    </p:spTree>
    <p:extLst>
      <p:ext uri="{BB962C8B-B14F-4D97-AF65-F5344CB8AC3E}">
        <p14:creationId xmlns:p14="http://schemas.microsoft.com/office/powerpoint/2010/main" val="28731864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14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382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Synchronous sequential logic:</a:t>
            </a:r>
            <a:r>
              <a:rPr lang="en-US" sz="2400" dirty="0">
                <a:latin typeface="+mj-lt"/>
                <a:cs typeface="Arial" charset="0"/>
              </a:rPr>
              <a:t> use 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always_ff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@(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>
                <a:latin typeface="+mj-lt"/>
                <a:cs typeface="Arial" charset="0"/>
              </a:rPr>
              <a:t>and </a:t>
            </a:r>
            <a:r>
              <a:rPr lang="en-US" sz="2400" dirty="0" err="1">
                <a:latin typeface="+mj-lt"/>
                <a:cs typeface="Arial" charset="0"/>
              </a:rPr>
              <a:t>nonblocking</a:t>
            </a:r>
            <a:r>
              <a:rPr lang="en-US" sz="2400" dirty="0">
                <a:latin typeface="+mj-lt"/>
                <a:cs typeface="Arial" charset="0"/>
              </a:rPr>
              <a:t> assignments</a:t>
            </a:r>
            <a:r>
              <a:rPr lang="en-US" sz="2400" dirty="0">
                <a:latin typeface="Times New Roman" pitchFamily="18" charset="0"/>
                <a:cs typeface="Arial" charset="0"/>
              </a:rPr>
              <a:t> (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  <a:p>
            <a:pPr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   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always_ff</a:t>
            </a:r>
            <a:r>
              <a:rPr lang="en-US" sz="1800" dirty="0">
                <a:latin typeface="Courier New" pitchFamily="49" charset="0"/>
                <a:cs typeface="Arial" charset="0"/>
              </a:rPr>
              <a:t> @(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posedge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		   q &lt;= d; //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nonblocking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Simple combinational logic:</a:t>
            </a:r>
            <a:r>
              <a:rPr lang="en-US" sz="2400" dirty="0">
                <a:latin typeface="+mj-lt"/>
                <a:cs typeface="Arial" charset="0"/>
              </a:rPr>
              <a:t> use continuous assignments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assign…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            </a:t>
            </a:r>
            <a:r>
              <a:rPr lang="en-US" sz="1800" dirty="0">
                <a:latin typeface="Courier New" pitchFamily="49" charset="0"/>
                <a:cs typeface="Arial" charset="0"/>
              </a:rPr>
              <a:t> assign y = a &amp; b; </a:t>
            </a:r>
          </a:p>
          <a:p>
            <a:pPr marL="342900" indent="-342900">
              <a:spcBef>
                <a:spcPct val="20000"/>
              </a:spcBef>
            </a:pPr>
            <a:endParaRPr lang="en-US" sz="2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More complicated combinational logic: </a:t>
            </a:r>
            <a:r>
              <a:rPr lang="en-US" sz="2400" dirty="0">
                <a:latin typeface="+mj-lt"/>
                <a:cs typeface="Arial" charset="0"/>
              </a:rPr>
              <a:t>use 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always_comb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and blocking assignments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endParaRPr lang="en-US" sz="2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Assign a signal in </a:t>
            </a:r>
            <a:r>
              <a:rPr lang="en-US" sz="2400" b="1" dirty="0">
                <a:latin typeface="+mj-lt"/>
                <a:cs typeface="Arial" charset="0"/>
              </a:rPr>
              <a:t>only one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always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statement or continuous assignment statement.</a:t>
            </a:r>
          </a:p>
          <a:p>
            <a:pPr marL="342900" indent="-3429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Rules for Signal Assignment</a:t>
            </a:r>
          </a:p>
        </p:txBody>
      </p:sp>
    </p:spTree>
    <p:extLst>
      <p:ext uri="{BB962C8B-B14F-4D97-AF65-F5344CB8AC3E}">
        <p14:creationId xmlns:p14="http://schemas.microsoft.com/office/powerpoint/2010/main" val="3311733118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2452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53196340"/>
              </p:ext>
            </p:extLst>
          </p:nvPr>
        </p:nvGraphicFramePr>
        <p:xfrm>
          <a:off x="1066800" y="3505200"/>
          <a:ext cx="77724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67" name="VISIO" r:id="rId7" imgW="2606760" imgH="574560" progId="Visio.Drawing.11">
                  <p:embed/>
                </p:oleObj>
              </mc:Choice>
              <mc:Fallback>
                <p:oleObj name="VISIO" r:id="rId7" imgW="2606760" imgH="5745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05200"/>
                        <a:ext cx="7772400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245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6269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Three blocks: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next state logic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state register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output logic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Finite State Machines (FSMs)</a:t>
            </a:r>
          </a:p>
        </p:txBody>
      </p:sp>
    </p:spTree>
    <p:extLst>
      <p:ext uri="{BB962C8B-B14F-4D97-AF65-F5344CB8AC3E}">
        <p14:creationId xmlns:p14="http://schemas.microsoft.com/office/powerpoint/2010/main" val="1567665535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00200" y="914400"/>
            <a:ext cx="6400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The double circle indicates the reset state</a:t>
            </a:r>
          </a:p>
        </p:txBody>
      </p:sp>
      <p:sp>
        <p:nvSpPr>
          <p:cNvPr id="87347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3476" name="Object 4"/>
          <p:cNvGraphicFramePr>
            <a:graphicFrameLocks noGrp="1" noChangeAspect="1"/>
          </p:cNvGraphicFramePr>
          <p:nvPr>
            <p:ph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593187924"/>
              </p:ext>
            </p:extLst>
          </p:nvPr>
        </p:nvGraphicFramePr>
        <p:xfrm>
          <a:off x="2120900" y="949569"/>
          <a:ext cx="3987800" cy="422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89" name="VISIO" r:id="rId7" imgW="1072440" imgH="1189800" progId="Visio.Drawing.6">
                  <p:embed/>
                </p:oleObj>
              </mc:Choice>
              <mc:Fallback>
                <p:oleObj name="VISIO" r:id="rId7" imgW="1072440" imgH="1189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900" y="949569"/>
                        <a:ext cx="3987800" cy="422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FSM Example: Divide by 3</a:t>
            </a:r>
          </a:p>
        </p:txBody>
      </p:sp>
    </p:spTree>
    <p:extLst>
      <p:ext uri="{BB962C8B-B14F-4D97-AF65-F5344CB8AC3E}">
        <p14:creationId xmlns:p14="http://schemas.microsoft.com/office/powerpoint/2010/main" val="2914310901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4500" name="Rectangle 4"/>
          <p:cNvSpPr>
            <a:spLocks noGrp="1" noChangeArrowheads="1"/>
          </p:cNvSpPr>
          <p:nvPr>
            <p:ph idx="4294967295"/>
            <p:custDataLst>
              <p:tags r:id="rId3"/>
            </p:custDataLst>
          </p:nvPr>
        </p:nvSpPr>
        <p:spPr>
          <a:xfrm>
            <a:off x="533400" y="990600"/>
            <a:ext cx="5257800" cy="5181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module divideby3FSM(input  logic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 input  logic reset,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 output logic q);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typedef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enum</a:t>
            </a:r>
            <a:r>
              <a:rPr lang="en-US" sz="1200" dirty="0">
                <a:latin typeface="Courier New"/>
                <a:cs typeface="Courier New"/>
              </a:rPr>
              <a:t> logic [1:0] {S0, S1, S2}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 state,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state register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always_ff</a:t>
            </a:r>
            <a:r>
              <a:rPr lang="en-US" sz="1200" dirty="0">
                <a:latin typeface="Courier New"/>
                <a:cs typeface="Courier New"/>
              </a:rPr>
              <a:t> @(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reset)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if (reset) state &lt;=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else       state &lt;=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next state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always_comb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case (state)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S0: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S1;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S1: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S2: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default: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</a:t>
            </a:r>
            <a:r>
              <a:rPr lang="en-US" sz="1200" dirty="0" err="1">
                <a:latin typeface="Courier New"/>
                <a:cs typeface="Courier New"/>
              </a:rPr>
              <a:t>endcase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solidFill>
                <a:schemeClr val="accent2"/>
              </a:solidFill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output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assign q = (state == S0);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err="1">
                <a:latin typeface="Courier New"/>
                <a:cs typeface="Courier New"/>
              </a:rPr>
              <a:t>endmodule</a:t>
            </a:r>
            <a:r>
              <a:rPr lang="en-US" sz="1200" dirty="0">
                <a:latin typeface="Courier New"/>
                <a:cs typeface="Courier New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FSM in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404689906"/>
              </p:ext>
            </p:extLst>
          </p:nvPr>
        </p:nvGraphicFramePr>
        <p:xfrm>
          <a:off x="4343400" y="2895600"/>
          <a:ext cx="4648200" cy="102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90" name="VISIO" r:id="rId7" imgW="2607338" imgH="573981" progId="Visio.Drawing.11">
                  <p:embed/>
                </p:oleObj>
              </mc:Choice>
              <mc:Fallback>
                <p:oleObj name="VISIO" r:id="rId7" imgW="2607338" imgH="573981" progId="Visio.Drawing.11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895600"/>
                        <a:ext cx="4648200" cy="102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6075023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45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533400" y="914400"/>
            <a:ext cx="5257800" cy="5181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module </a:t>
            </a:r>
            <a:r>
              <a:rPr lang="en-US" sz="1200" dirty="0" err="1">
                <a:latin typeface="Courier New"/>
                <a:cs typeface="Courier New"/>
              </a:rPr>
              <a:t>fsmWithInputs</a:t>
            </a:r>
            <a:r>
              <a:rPr lang="en-US" sz="1200" dirty="0">
                <a:latin typeface="Courier New"/>
                <a:cs typeface="Courier New"/>
              </a:rPr>
              <a:t>(input  logic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 input  logic reset,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			input  logic a,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 output logic q);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typedef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enum</a:t>
            </a:r>
            <a:r>
              <a:rPr lang="en-US" sz="1200" dirty="0">
                <a:latin typeface="Courier New"/>
                <a:cs typeface="Courier New"/>
              </a:rPr>
              <a:t> logic [1:0] {S0, S1, S2}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 state,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state register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always_ff</a:t>
            </a:r>
            <a:r>
              <a:rPr lang="en-US" sz="1200" dirty="0">
                <a:latin typeface="Courier New"/>
                <a:cs typeface="Courier New"/>
              </a:rPr>
              <a:t> @(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reset)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if (reset) state &lt;=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else       state &lt;=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next state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always_comb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case (state)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S0:      if (a)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S1;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else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S1:       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S2:      if (a)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else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default:  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</a:t>
            </a:r>
            <a:r>
              <a:rPr lang="en-US" sz="1200" dirty="0" err="1">
                <a:latin typeface="Courier New"/>
                <a:cs typeface="Courier New"/>
              </a:rPr>
              <a:t>endcase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solidFill>
                <a:schemeClr val="accent2"/>
              </a:solidFill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output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assign q = (state == S2);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err="1">
                <a:latin typeface="Courier New"/>
                <a:cs typeface="Courier New"/>
              </a:rPr>
              <a:t>endmodule</a:t>
            </a:r>
            <a:r>
              <a:rPr lang="en-US" sz="1200" dirty="0">
                <a:latin typeface="Courier New"/>
                <a:cs typeface="Courier New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FSM with Inputs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971800"/>
            <a:ext cx="4419600" cy="166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66369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55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533400" y="1066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2:1 mux: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#(parameter width = 8)  // name and default value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(input  logic [width-1:0]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input  logic             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output logic [width-1:0]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Instance with 8-bit bus width (uses default):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mux2 </a:t>
            </a:r>
            <a:r>
              <a:rPr lang="en-US" sz="1800" dirty="0" err="1">
                <a:latin typeface="Courier New" pitchFamily="49" charset="0"/>
              </a:rPr>
              <a:t>myMux</a:t>
            </a:r>
            <a:r>
              <a:rPr lang="en-US" sz="1800" dirty="0">
                <a:latin typeface="Courier New" pitchFamily="49" charset="0"/>
              </a:rPr>
              <a:t>(d0, d1, s, out);</a:t>
            </a:r>
            <a:endParaRPr lang="en-US" dirty="0"/>
          </a:p>
          <a:p>
            <a:pPr>
              <a:buFontTx/>
              <a:buNone/>
            </a:pPr>
            <a:endParaRPr lang="en-US" sz="1400" dirty="0"/>
          </a:p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Instance with 12-bit bus width: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mux2 #(12) </a:t>
            </a:r>
            <a:r>
              <a:rPr lang="en-US" sz="1800" dirty="0" err="1">
                <a:latin typeface="Courier New" pitchFamily="49" charset="0"/>
              </a:rPr>
              <a:t>lowmux</a:t>
            </a:r>
            <a:r>
              <a:rPr lang="en-US" sz="1800" dirty="0">
                <a:latin typeface="Courier New" pitchFamily="49" charset="0"/>
              </a:rPr>
              <a:t>(d0, d1, s, out);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Parameterized Modules</a:t>
            </a:r>
          </a:p>
        </p:txBody>
      </p:sp>
    </p:spTree>
    <p:extLst>
      <p:ext uri="{BB962C8B-B14F-4D97-AF65-F5344CB8AC3E}">
        <p14:creationId xmlns:p14="http://schemas.microsoft.com/office/powerpoint/2010/main" val="3583739656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907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19200"/>
            <a:ext cx="7772400" cy="5181600"/>
          </a:xfrm>
        </p:spPr>
        <p:txBody>
          <a:bodyPr/>
          <a:lstStyle/>
          <a:p>
            <a:r>
              <a:rPr lang="en-US" dirty="0"/>
              <a:t>HDL that tests another module: </a:t>
            </a:r>
            <a:r>
              <a:rPr lang="en-US" i="1" dirty="0"/>
              <a:t>device under test</a:t>
            </a:r>
            <a:r>
              <a:rPr lang="en-US" dirty="0"/>
              <a:t> (</a:t>
            </a:r>
            <a:r>
              <a:rPr lang="en-US" dirty="0" err="1"/>
              <a:t>dut</a:t>
            </a:r>
            <a:r>
              <a:rPr lang="en-US" dirty="0"/>
              <a:t>)</a:t>
            </a:r>
          </a:p>
          <a:p>
            <a:r>
              <a:rPr lang="en-US" dirty="0"/>
              <a:t>Not </a:t>
            </a:r>
            <a:r>
              <a:rPr lang="en-US" dirty="0" err="1"/>
              <a:t>synthesizeable</a:t>
            </a:r>
            <a:endParaRPr lang="en-US" dirty="0"/>
          </a:p>
          <a:p>
            <a:r>
              <a:rPr lang="en-US" dirty="0"/>
              <a:t>Uses different features of </a:t>
            </a:r>
            <a:r>
              <a:rPr lang="en-US"/>
              <a:t>SystemVerilog</a:t>
            </a:r>
            <a:endParaRPr lang="en-US" dirty="0"/>
          </a:p>
          <a:p>
            <a:r>
              <a:rPr lang="en-US" dirty="0"/>
              <a:t>Types:</a:t>
            </a:r>
          </a:p>
          <a:p>
            <a:pPr lvl="1"/>
            <a:r>
              <a:rPr lang="en-US" dirty="0"/>
              <a:t>Simple</a:t>
            </a:r>
          </a:p>
          <a:p>
            <a:pPr lvl="1"/>
            <a:r>
              <a:rPr lang="en-US" dirty="0"/>
              <a:t>Self-checking</a:t>
            </a:r>
          </a:p>
          <a:p>
            <a:pPr lvl="1"/>
            <a:r>
              <a:rPr lang="en-US" dirty="0"/>
              <a:t>Self-checking with </a:t>
            </a:r>
            <a:r>
              <a:rPr lang="en-US" dirty="0" err="1"/>
              <a:t>testvectors</a:t>
            </a:r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8331609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Write </a:t>
            </a:r>
            <a:r>
              <a:rPr lang="en-US" dirty="0" err="1"/>
              <a:t>SystemVerilog</a:t>
            </a:r>
            <a:r>
              <a:rPr lang="en-US" dirty="0"/>
              <a:t> code to implement the following function in hardware: 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600" dirty="0">
                <a:latin typeface="Courier New" pitchFamily="49" charset="0"/>
              </a:rPr>
              <a:t>y = </a:t>
            </a:r>
            <a:r>
              <a:rPr lang="en-US" sz="2600" dirty="0" err="1">
                <a:latin typeface="Courier New" pitchFamily="49" charset="0"/>
              </a:rPr>
              <a:t>bc</a:t>
            </a:r>
            <a:r>
              <a:rPr lang="en-US" sz="2600" dirty="0">
                <a:latin typeface="Courier New" pitchFamily="49" charset="0"/>
              </a:rPr>
              <a:t> + </a:t>
            </a:r>
            <a:r>
              <a:rPr lang="en-US" sz="2600" dirty="0" err="1">
                <a:latin typeface="Courier New" pitchFamily="49" charset="0"/>
              </a:rPr>
              <a:t>ab</a:t>
            </a:r>
            <a:endParaRPr lang="en-US" sz="2600" dirty="0">
              <a:latin typeface="Courier New" pitchFamily="49" charset="0"/>
            </a:endParaRPr>
          </a:p>
          <a:p>
            <a:r>
              <a:rPr lang="en-US" dirty="0"/>
              <a:t>Name the module </a:t>
            </a:r>
            <a:r>
              <a:rPr lang="en-US" dirty="0" err="1">
                <a:latin typeface="Courier New" pitchFamily="49" charset="0"/>
              </a:rPr>
              <a:t>sillyfunction</a:t>
            </a:r>
            <a:endParaRPr lang="en-US" dirty="0"/>
          </a:p>
        </p:txBody>
      </p:sp>
      <p:sp>
        <p:nvSpPr>
          <p:cNvPr id="898053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2766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814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958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Example</a:t>
            </a:r>
          </a:p>
        </p:txBody>
      </p:sp>
    </p:spTree>
    <p:extLst>
      <p:ext uri="{BB962C8B-B14F-4D97-AF65-F5344CB8AC3E}">
        <p14:creationId xmlns:p14="http://schemas.microsoft.com/office/powerpoint/2010/main" val="151434824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Simulation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Inputs applied to circuit</a:t>
            </a:r>
            <a:endParaRPr lang="en-US" sz="2400" i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Outputs checked for correctness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Millions of dollars saved by debugging in simulation instead of hardware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Synthesis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Transforms HDL code into a </a:t>
            </a:r>
            <a:r>
              <a:rPr lang="en-US" sz="2400" i="1" dirty="0" err="1">
                <a:latin typeface="+mj-lt"/>
                <a:cs typeface="Arial" charset="0"/>
              </a:rPr>
              <a:t>netlist</a:t>
            </a:r>
            <a:r>
              <a:rPr lang="en-US" sz="2400" dirty="0">
                <a:latin typeface="+mj-lt"/>
                <a:cs typeface="Arial" charset="0"/>
              </a:rPr>
              <a:t> describing the hardware (i.e., a list of gates and the wires connecting them)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105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C00000"/>
                </a:solidFill>
                <a:latin typeface="+mj-lt"/>
                <a:cs typeface="Arial" charset="0"/>
              </a:rPr>
              <a:t>IMPORTANT: 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When using an HDL, think of the </a:t>
            </a:r>
            <a:r>
              <a:rPr lang="en-US" sz="2400" b="1" dirty="0">
                <a:solidFill>
                  <a:srgbClr val="C00000"/>
                </a:solidFill>
                <a:latin typeface="+mj-lt"/>
                <a:cs typeface="Arial" charset="0"/>
              </a:rPr>
              <a:t>hardware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 the HDL should implies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HDL to Gates</a:t>
            </a:r>
          </a:p>
        </p:txBody>
      </p:sp>
    </p:spTree>
    <p:extLst>
      <p:ext uri="{BB962C8B-B14F-4D97-AF65-F5344CB8AC3E}">
        <p14:creationId xmlns:p14="http://schemas.microsoft.com/office/powerpoint/2010/main" val="3150616877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954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Write </a:t>
            </a:r>
            <a:r>
              <a:rPr lang="en-US" dirty="0" err="1"/>
              <a:t>SystemVerilog</a:t>
            </a:r>
            <a:r>
              <a:rPr lang="en-US" dirty="0"/>
              <a:t> code to implement the following function in hardware: 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600" dirty="0">
                <a:latin typeface="Courier New" pitchFamily="49" charset="0"/>
              </a:rPr>
              <a:t>y = </a:t>
            </a:r>
            <a:r>
              <a:rPr lang="en-US" sz="2600" dirty="0" err="1">
                <a:latin typeface="Courier New" pitchFamily="49" charset="0"/>
              </a:rPr>
              <a:t>bc</a:t>
            </a:r>
            <a:r>
              <a:rPr lang="en-US" sz="2600" dirty="0">
                <a:latin typeface="Courier New" pitchFamily="49" charset="0"/>
              </a:rPr>
              <a:t> + </a:t>
            </a:r>
            <a:r>
              <a:rPr lang="en-US" sz="2600" dirty="0" err="1">
                <a:latin typeface="Courier New" pitchFamily="49" charset="0"/>
              </a:rPr>
              <a:t>ab</a:t>
            </a:r>
            <a:endParaRPr lang="en-US" sz="26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module </a:t>
            </a:r>
            <a:r>
              <a:rPr lang="en-US" sz="2200" dirty="0" err="1">
                <a:latin typeface="Courier New" pitchFamily="49" charset="0"/>
              </a:rPr>
              <a:t>sillyfunction</a:t>
            </a:r>
            <a:r>
              <a:rPr lang="en-US" sz="2200" dirty="0">
                <a:latin typeface="Courier New" pitchFamily="49" charset="0"/>
              </a:rPr>
              <a:t>(input  logic a, b, c, 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                   output logic y);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assign y = ~b &amp; ~c | a &amp; ~b;</a:t>
            </a:r>
          </a:p>
          <a:p>
            <a:pPr>
              <a:buFontTx/>
              <a:buNone/>
            </a:pPr>
            <a:r>
              <a:rPr lang="en-US" sz="2200" dirty="0" err="1">
                <a:latin typeface="Courier New" pitchFamily="49" charset="0"/>
              </a:rPr>
              <a:t>endmodule</a:t>
            </a:r>
            <a:endParaRPr lang="en-US" sz="22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Example</a:t>
            </a:r>
          </a:p>
        </p:txBody>
      </p:sp>
      <p:sp>
        <p:nvSpPr>
          <p:cNvPr id="8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2766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814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958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20152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01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371600" y="1072662"/>
            <a:ext cx="5486400" cy="5181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module testbench1();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logic a, b, c;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logic y;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instantiate device under test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sillyfunction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dut</a:t>
            </a:r>
            <a:r>
              <a:rPr lang="en-US" sz="1800" dirty="0">
                <a:latin typeface="Courier New" pitchFamily="49" charset="0"/>
              </a:rPr>
              <a:t>(a, b, c, y);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apply inputs one at a time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initial begin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a = 0;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a = 1;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end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Simple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3080192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11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676400" y="990600"/>
            <a:ext cx="6553200" cy="5181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module testbench2();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logic  a, b, c;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logic y;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</a:t>
            </a:r>
            <a:r>
              <a:rPr lang="en-US" sz="1300" dirty="0" err="1">
                <a:latin typeface="Courier New" pitchFamily="49" charset="0"/>
              </a:rPr>
              <a:t>sillyfunction</a:t>
            </a:r>
            <a:r>
              <a:rPr lang="en-US" sz="1300" dirty="0">
                <a:latin typeface="Courier New" pitchFamily="49" charset="0"/>
              </a:rPr>
              <a:t> </a:t>
            </a:r>
            <a:r>
              <a:rPr lang="en-US" sz="1300" dirty="0" err="1">
                <a:latin typeface="Courier New" pitchFamily="49" charset="0"/>
              </a:rPr>
              <a:t>dut</a:t>
            </a:r>
            <a:r>
              <a:rPr lang="en-US" sz="1300" dirty="0">
                <a:latin typeface="Courier New" pitchFamily="49" charset="0"/>
              </a:rPr>
              <a:t>(a, b, c, y);  </a:t>
            </a:r>
            <a:r>
              <a:rPr lang="en-US" sz="1300" b="1" dirty="0">
                <a:solidFill>
                  <a:srgbClr val="0070C0"/>
                </a:solidFill>
                <a:latin typeface="Courier New" pitchFamily="49" charset="0"/>
              </a:rPr>
              <a:t>// instantiate </a:t>
            </a:r>
            <a:r>
              <a:rPr lang="en-US" sz="1300" b="1" dirty="0" err="1">
                <a:solidFill>
                  <a:srgbClr val="0070C0"/>
                </a:solidFill>
                <a:latin typeface="Courier New" pitchFamily="49" charset="0"/>
              </a:rPr>
              <a:t>dut</a:t>
            </a:r>
            <a:endParaRPr lang="en-US" sz="13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initial begin </a:t>
            </a:r>
            <a:r>
              <a:rPr lang="en-US" sz="1300" b="1" dirty="0">
                <a:solidFill>
                  <a:srgbClr val="0070C0"/>
                </a:solidFill>
                <a:latin typeface="Courier New" pitchFamily="49" charset="0"/>
              </a:rPr>
              <a:t>// apply inputs, check results one at a time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a = 0;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$display("000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$display("001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$display("010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$display("011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a = 1;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$display("100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$display("101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$display("110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$display("111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end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 err="1">
                <a:latin typeface="Courier New" pitchFamily="49" charset="0"/>
              </a:rPr>
              <a:t>endmodule</a:t>
            </a:r>
            <a:r>
              <a:rPr lang="en-US" sz="1300" dirty="0">
                <a:latin typeface="Courier New" pitchFamily="49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Self-checking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6558520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317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57200" y="1066800"/>
            <a:ext cx="8458200" cy="5181600"/>
          </a:xfrm>
        </p:spPr>
        <p:txBody>
          <a:bodyPr/>
          <a:lstStyle/>
          <a:p>
            <a:pPr marL="533400" indent="-533400"/>
            <a:r>
              <a:rPr lang="en-US" dirty="0" err="1"/>
              <a:t>Testvector</a:t>
            </a:r>
            <a:r>
              <a:rPr lang="en-US" dirty="0"/>
              <a:t> file: inputs and expected outputs</a:t>
            </a:r>
          </a:p>
          <a:p>
            <a:pPr marL="533400" indent="-533400"/>
            <a:r>
              <a:rPr lang="en-US" dirty="0" err="1"/>
              <a:t>Testbench</a:t>
            </a:r>
            <a:r>
              <a:rPr lang="en-US" dirty="0"/>
              <a:t>: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Generate clock for assigning inputs, reading outputs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Read </a:t>
            </a:r>
            <a:r>
              <a:rPr lang="en-US" sz="2600" dirty="0" err="1"/>
              <a:t>testvectors</a:t>
            </a:r>
            <a:r>
              <a:rPr lang="en-US" sz="2600" dirty="0"/>
              <a:t> file into array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Assign inputs, expected outputs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Compare outputs with expected outputs and report errors</a:t>
            </a:r>
          </a:p>
          <a:p>
            <a:pPr marL="533400" indent="-533400">
              <a:buFontTx/>
              <a:buNone/>
            </a:pPr>
            <a:endParaRPr lang="en-US" dirty="0"/>
          </a:p>
          <a:p>
            <a:pPr marL="533400" indent="-533400"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with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Testvectors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9379761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44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609600" y="1181100"/>
            <a:ext cx="7543800" cy="4953000"/>
          </a:xfrm>
        </p:spPr>
        <p:txBody>
          <a:bodyPr/>
          <a:lstStyle/>
          <a:p>
            <a:pPr marL="533400" indent="-533400"/>
            <a:r>
              <a:rPr lang="en-US" dirty="0" err="1"/>
              <a:t>Testbench</a:t>
            </a:r>
            <a:r>
              <a:rPr lang="en-US" dirty="0"/>
              <a:t> clock: </a:t>
            </a:r>
          </a:p>
          <a:p>
            <a:pPr marL="933450" lvl="1" indent="-533400"/>
            <a:r>
              <a:rPr lang="en-US" sz="2400" dirty="0"/>
              <a:t>assign inputs (on rising edge)</a:t>
            </a:r>
          </a:p>
          <a:p>
            <a:pPr marL="933450" lvl="1" indent="-533400"/>
            <a:r>
              <a:rPr lang="en-US" sz="2400" dirty="0"/>
              <a:t>compare outputs with expected outputs (on falling edge).</a:t>
            </a:r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533400" indent="-533400"/>
            <a:r>
              <a:rPr lang="en-US" sz="2400" dirty="0" err="1"/>
              <a:t>Testbench</a:t>
            </a:r>
            <a:r>
              <a:rPr lang="en-US" sz="2400" dirty="0"/>
              <a:t> clock also used as clock for synchronous sequential circuits</a:t>
            </a:r>
          </a:p>
        </p:txBody>
      </p:sp>
      <p:graphicFrame>
        <p:nvGraphicFramePr>
          <p:cNvPr id="9144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893917114"/>
              </p:ext>
            </p:extLst>
          </p:nvPr>
        </p:nvGraphicFramePr>
        <p:xfrm>
          <a:off x="1905000" y="2914650"/>
          <a:ext cx="48768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513" name="VISIO" r:id="rId7" imgW="2437920" imgH="905040" progId="Visio.Drawing.6">
                  <p:embed/>
                </p:oleObj>
              </mc:Choice>
              <mc:Fallback>
                <p:oleObj name="VISIO" r:id="rId7" imgW="2437920" imgH="905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914650"/>
                        <a:ext cx="4876800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with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Testvectors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8649542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1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419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772400" cy="5181600"/>
          </a:xfrm>
        </p:spPr>
        <p:txBody>
          <a:bodyPr/>
          <a:lstStyle/>
          <a:p>
            <a:r>
              <a:rPr lang="en-US" dirty="0"/>
              <a:t>File: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2600" dirty="0">
                <a:latin typeface="Courier New" pitchFamily="49" charset="0"/>
              </a:rPr>
              <a:t>example.tv </a:t>
            </a:r>
          </a:p>
          <a:p>
            <a:r>
              <a:rPr lang="en-US" dirty="0">
                <a:latin typeface="+mj-lt"/>
              </a:rPr>
              <a:t>contains vectors of </a:t>
            </a:r>
            <a:r>
              <a:rPr lang="en-US" dirty="0" err="1">
                <a:latin typeface="+mj-lt"/>
              </a:rPr>
              <a:t>abc_yexpected</a:t>
            </a:r>
            <a:endParaRPr lang="en-US" dirty="0">
              <a:latin typeface="+mj-lt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101_1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111_0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Testvectors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906845381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522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5344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testbench3();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      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, reset;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       a, b, c, </a:t>
            </a:r>
            <a:r>
              <a:rPr lang="en-US" sz="1600" dirty="0" err="1">
                <a:latin typeface="Courier New" pitchFamily="49" charset="0"/>
              </a:rPr>
              <a:t>yexpected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       y;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[31:0] </a:t>
            </a:r>
            <a:r>
              <a:rPr lang="en-US" sz="1600" dirty="0" err="1">
                <a:latin typeface="Courier New" pitchFamily="49" charset="0"/>
              </a:rPr>
              <a:t>vectornum</a:t>
            </a:r>
            <a:r>
              <a:rPr lang="en-US" sz="1600" dirty="0">
                <a:latin typeface="Courier New" pitchFamily="49" charset="0"/>
              </a:rPr>
              <a:t>, errors;    // bookkeeping variables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[3:0] 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r>
              <a:rPr lang="en-US" sz="1600" dirty="0">
                <a:latin typeface="Courier New" pitchFamily="49" charset="0"/>
              </a:rPr>
              <a:t>[10000:0]; // array of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</a:rPr>
              <a:t>// instantiate device under test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sillyfunction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dut</a:t>
            </a:r>
            <a:r>
              <a:rPr lang="en-US" sz="1600" dirty="0">
                <a:latin typeface="Courier New" pitchFamily="49" charset="0"/>
              </a:rPr>
              <a:t>(a, b, c,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</a:rPr>
              <a:t>// generate clock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always     // no sensitivity list, so it always executes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1; #5;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0; #5;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end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1. Generate Clock</a:t>
            </a:r>
          </a:p>
        </p:txBody>
      </p:sp>
    </p:spTree>
    <p:extLst>
      <p:ext uri="{BB962C8B-B14F-4D97-AF65-F5344CB8AC3E}">
        <p14:creationId xmlns:p14="http://schemas.microsoft.com/office/powerpoint/2010/main" val="2387234490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624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772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at start of test, load vectors and pulse reset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initial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$</a:t>
            </a:r>
            <a:r>
              <a:rPr lang="en-US" sz="1800" dirty="0" err="1">
                <a:latin typeface="Courier New" pitchFamily="49" charset="0"/>
              </a:rPr>
              <a:t>readmemb</a:t>
            </a:r>
            <a:r>
              <a:rPr lang="en-US" sz="1800" dirty="0">
                <a:latin typeface="Courier New" pitchFamily="49" charset="0"/>
              </a:rPr>
              <a:t>("example.tv",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 = 0; errors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reset = 1; #27; reset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Note: </a:t>
            </a:r>
            <a:r>
              <a:rPr lang="en-US" sz="1800" dirty="0">
                <a:latin typeface="Courier New" pitchFamily="49" charset="0"/>
              </a:rPr>
              <a:t>$</a:t>
            </a:r>
            <a:r>
              <a:rPr lang="en-US" sz="1800" dirty="0" err="1">
                <a:latin typeface="Courier New" pitchFamily="49" charset="0"/>
              </a:rPr>
              <a:t>readmemh</a:t>
            </a:r>
            <a:r>
              <a:rPr lang="en-US" sz="1800" dirty="0">
                <a:latin typeface="Courier New" pitchFamily="49" charset="0"/>
              </a:rPr>
              <a:t> reads </a:t>
            </a:r>
            <a:r>
              <a:rPr lang="en-US" sz="1800" dirty="0" err="1">
                <a:latin typeface="Courier New" pitchFamily="49" charset="0"/>
              </a:rPr>
              <a:t>testvector</a:t>
            </a:r>
            <a:r>
              <a:rPr lang="en-US" sz="1800" dirty="0">
                <a:latin typeface="Courier New" pitchFamily="49" charset="0"/>
              </a:rPr>
              <a:t> files written 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// hexadecimal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2. Read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Testvectors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into Array</a:t>
            </a:r>
          </a:p>
        </p:txBody>
      </p:sp>
    </p:spTree>
    <p:extLst>
      <p:ext uri="{BB962C8B-B14F-4D97-AF65-F5344CB8AC3E}">
        <p14:creationId xmlns:p14="http://schemas.microsoft.com/office/powerpoint/2010/main" val="898630193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7268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80010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  // apply test vectors on rising edge of </a:t>
            </a:r>
            <a:r>
              <a:rPr lang="en-US" sz="1800" b="1" dirty="0" err="1">
                <a:solidFill>
                  <a:srgbClr val="0070C0"/>
                </a:solidFill>
                <a:latin typeface="Courier New" pitchFamily="49" charset="0"/>
              </a:rPr>
              <a:t>clk</a:t>
            </a:r>
            <a:endParaRPr lang="en-US" sz="18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always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#1; {a, b, c, </a:t>
            </a:r>
            <a:r>
              <a:rPr lang="en-US" sz="1800" dirty="0" err="1">
                <a:latin typeface="Courier New" pitchFamily="49" charset="0"/>
              </a:rPr>
              <a:t>yexpected</a:t>
            </a:r>
            <a:r>
              <a:rPr lang="en-US" sz="1800" dirty="0">
                <a:latin typeface="Courier New" pitchFamily="49" charset="0"/>
              </a:rPr>
              <a:t>} =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[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3. Assign Inputs &amp; Expected Outputs</a:t>
            </a:r>
          </a:p>
        </p:txBody>
      </p:sp>
    </p:spTree>
    <p:extLst>
      <p:ext uri="{BB962C8B-B14F-4D97-AF65-F5344CB8AC3E}">
        <p14:creationId xmlns:p14="http://schemas.microsoft.com/office/powerpoint/2010/main" val="1711480641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2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82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153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check results on falling edge of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clk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always @(</a:t>
            </a:r>
            <a:r>
              <a:rPr lang="en-US" sz="1700" dirty="0" err="1">
                <a:latin typeface="Courier New" pitchFamily="49" charset="0"/>
              </a:rPr>
              <a:t>negedge</a:t>
            </a:r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err="1">
                <a:latin typeface="Courier New" pitchFamily="49" charset="0"/>
              </a:rPr>
              <a:t>clk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if (~reset) begin // skip during reset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(y !== </a:t>
            </a:r>
            <a:r>
              <a:rPr lang="en-US" sz="1700" dirty="0" err="1">
                <a:latin typeface="Courier New" pitchFamily="49" charset="0"/>
              </a:rPr>
              <a:t>yexpected</a:t>
            </a:r>
            <a:r>
              <a:rPr lang="en-US" sz="1700" dirty="0">
                <a:latin typeface="Courier New" pitchFamily="49" charset="0"/>
              </a:rPr>
              <a:t>) begin 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$display("Error: inputs = %b", {a, b, c});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  outputs = %b (%b expected)",</a:t>
            </a:r>
            <a:r>
              <a:rPr lang="en-US" sz="1700" dirty="0" err="1">
                <a:latin typeface="Courier New" pitchFamily="49" charset="0"/>
              </a:rPr>
              <a:t>y,yexpected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errors = errors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Note:</a:t>
            </a:r>
            <a:r>
              <a:rPr lang="en-US" sz="17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to print in hexadecimal, use %h. For example,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      $display(“Error: inputs = %h”, {a, b, c});</a:t>
            </a:r>
          </a:p>
          <a:p>
            <a:pPr>
              <a:buFontTx/>
              <a:buNone/>
            </a:pPr>
            <a:r>
              <a:rPr lang="en-US" sz="1700" dirty="0"/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4. Compare with Expected Outputs</a:t>
            </a:r>
          </a:p>
        </p:txBody>
      </p:sp>
    </p:spTree>
    <p:extLst>
      <p:ext uri="{BB962C8B-B14F-4D97-AF65-F5344CB8AC3E}">
        <p14:creationId xmlns:p14="http://schemas.microsoft.com/office/powerpoint/2010/main" val="382913484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76120492"/>
              </p:ext>
            </p:extLst>
          </p:nvPr>
        </p:nvGraphicFramePr>
        <p:xfrm>
          <a:off x="2122488" y="1371600"/>
          <a:ext cx="4473575" cy="168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49" name="Visio" r:id="rId7" imgW="1272500" imgH="480114" progId="Visio.Drawing.11">
                  <p:embed/>
                </p:oleObj>
              </mc:Choice>
              <mc:Fallback>
                <p:oleObj name="Visio" r:id="rId7" imgW="1272500" imgH="4801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2488" y="1371600"/>
                        <a:ext cx="4473575" cy="168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757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96108" y="3637085"/>
            <a:ext cx="76200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Two types of Modules: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Behavioral:</a:t>
            </a:r>
            <a:r>
              <a:rPr lang="en-US" sz="2600" b="1" dirty="0"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describe what a module does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Structural: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describe how it is built from simpler modules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Modules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76600" y="1676400"/>
            <a:ext cx="22098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SystemVerilog</a:t>
            </a:r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Module</a:t>
            </a:r>
          </a:p>
        </p:txBody>
      </p:sp>
    </p:spTree>
    <p:extLst>
      <p:ext uri="{BB962C8B-B14F-4D97-AF65-F5344CB8AC3E}">
        <p14:creationId xmlns:p14="http://schemas.microsoft.com/office/powerpoint/2010/main" val="3655501687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64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7772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increment array index and read next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testvector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=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</a:t>
            </a:r>
            <a:r>
              <a:rPr lang="en-US" sz="1700" dirty="0" err="1">
                <a:latin typeface="Courier New" pitchFamily="49" charset="0"/>
              </a:rPr>
              <a:t>testvectors</a:t>
            </a:r>
            <a:r>
              <a:rPr lang="en-US" sz="1700" dirty="0">
                <a:latin typeface="Courier New" pitchFamily="49" charset="0"/>
              </a:rPr>
              <a:t>[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] === 4'bx) begin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$display("%d tests completed with %d errors",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, errors);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$stop;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===</a:t>
            </a:r>
            <a:r>
              <a:rPr lang="en-US" sz="1700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and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!==</a:t>
            </a:r>
            <a:r>
              <a:rPr lang="en-US" sz="1700" dirty="0">
                <a:latin typeface="Courier New" pitchFamily="49" charset="0"/>
              </a:rPr>
              <a:t> can compare values that are 1, 0, x, or z.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4. Compare with Expected Outputs</a:t>
            </a:r>
          </a:p>
        </p:txBody>
      </p:sp>
    </p:spTree>
    <p:extLst>
      <p:ext uri="{BB962C8B-B14F-4D97-AF65-F5344CB8AC3E}">
        <p14:creationId xmlns:p14="http://schemas.microsoft.com/office/powerpoint/2010/main" val="281165331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85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logic a,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logic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785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7859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Behavioral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956503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85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logic a,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logic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785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7859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Behavioral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3474010"/>
            <a:ext cx="685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module/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r>
              <a:rPr lang="en-US" sz="2200" dirty="0"/>
              <a:t>:  required to begin/end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example</a:t>
            </a:r>
            <a:r>
              <a:rPr lang="en-US" sz="2200" dirty="0"/>
              <a:t>:  name of the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Operators:</a:t>
            </a:r>
          </a:p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2200" dirty="0"/>
              <a:t>:  NOT</a:t>
            </a:r>
          </a:p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US" sz="2200" dirty="0"/>
              <a:t>:  AND</a:t>
            </a:r>
          </a:p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2200" dirty="0"/>
              <a:t>:  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7646401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9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4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94983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65532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HDL Simulation</a:t>
            </a:r>
          </a:p>
        </p:txBody>
      </p:sp>
      <p:sp>
        <p:nvSpPr>
          <p:cNvPr id="1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logic a,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logic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56815925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13503</TotalTime>
  <Words>3989</Words>
  <Application>Microsoft Macintosh PowerPoint</Application>
  <PresentationFormat>On-screen Show (4:3)</PresentationFormat>
  <Paragraphs>862</Paragraphs>
  <Slides>60</Slides>
  <Notes>59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8" baseType="lpstr">
      <vt:lpstr>Arial</vt:lpstr>
      <vt:lpstr>Calibri</vt:lpstr>
      <vt:lpstr>Courier New</vt:lpstr>
      <vt:lpstr>Times</vt:lpstr>
      <vt:lpstr>Times New Roman</vt:lpstr>
      <vt:lpstr>Office Theme</vt:lpstr>
      <vt:lpstr>Visio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131</cp:revision>
  <cp:lastPrinted>2018-01-21T21:57:41Z</cp:lastPrinted>
  <dcterms:created xsi:type="dcterms:W3CDTF">2012-08-07T04:56:47Z</dcterms:created>
  <dcterms:modified xsi:type="dcterms:W3CDTF">2018-01-21T22:33:15Z</dcterms:modified>
</cp:coreProperties>
</file>