
<file path=[Content_Types].xml><?xml version="1.0" encoding="utf-8"?>
<Types xmlns="http://schemas.openxmlformats.org/package/2006/content-types">
  <Default Extension="xml" ContentType="application/xml"/>
  <Default Extension="wmf" ContentType="image/x-wmf"/>
  <Default Extension="jpg" ContentType="image/jpeg"/>
  <Default Extension="jpeg" ContentType="image/jpeg"/>
  <Default Extension="emf" ContentType="image/x-emf"/>
  <Default Extension="rels" ContentType="application/vnd.openxmlformats-package.relationships+xml"/>
  <Default Extension="vml" ContentType="application/vnd.openxmlformats-officedocument.vmlDrawing"/>
  <Default Extension="vsd" ContentType="application/vnd.visi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notesSlides/notesSlide4.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notesSlides/notesSlide5.xml" ContentType="application/vnd.openxmlformats-officedocument.presentationml.notesSlide+xml"/>
  <Override PartName="/ppt/embeddings/oleObject1.bin" ContentType="application/vnd.openxmlformats-officedocument.oleObject"/>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notesSlides/notesSlide6.xml" ContentType="application/vnd.openxmlformats-officedocument.presentationml.notesSlide+xml"/>
  <Override PartName="/ppt/embeddings/oleObject2.bin" ContentType="application/vnd.openxmlformats-officedocument.oleObject"/>
  <Override PartName="/ppt/embeddings/oleObject3.bin" ContentType="application/vnd.openxmlformats-officedocument.oleObject"/>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notesSlides/notesSlide7.xml" ContentType="application/vnd.openxmlformats-officedocument.presentationml.notesSlide+xml"/>
  <Override PartName="/ppt/embeddings/oleObject4.bin" ContentType="application/vnd.openxmlformats-officedocument.oleObject"/>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notesSlides/notesSlide8.xml" ContentType="application/vnd.openxmlformats-officedocument.presentationml.notesSlide+xml"/>
  <Override PartName="/ppt/embeddings/oleObject5.bin" ContentType="application/vnd.openxmlformats-officedocument.oleObject"/>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notesSlides/notesSlide9.xml" ContentType="application/vnd.openxmlformats-officedocument.presentationml.notesSlide+xml"/>
  <Override PartName="/ppt/embeddings/oleObject6.bin" ContentType="application/vnd.openxmlformats-officedocument.oleObject"/>
  <Override PartName="/ppt/embeddings/oleObject7.bin" ContentType="application/vnd.openxmlformats-officedocument.oleObject"/>
  <Override PartName="/ppt/tags/tag33.xml" ContentType="application/vnd.openxmlformats-officedocument.presentationml.tags+xml"/>
  <Override PartName="/ppt/tags/tag34.xml" ContentType="application/vnd.openxmlformats-officedocument.presentationml.tags+xml"/>
  <Override PartName="/ppt/notesSlides/notesSlide10.xml" ContentType="application/vnd.openxmlformats-officedocument.presentationml.notesSlide+xml"/>
  <Override PartName="/ppt/embeddings/oleObject8.bin" ContentType="application/vnd.openxmlformats-officedocument.oleObject"/>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notesSlides/notesSlide11.xml" ContentType="application/vnd.openxmlformats-officedocument.presentationml.notesSlide+xml"/>
  <Override PartName="/ppt/embeddings/oleObject9.bin" ContentType="application/vnd.openxmlformats-officedocument.oleObject"/>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notesSlides/notesSlide12.xml" ContentType="application/vnd.openxmlformats-officedocument.presentationml.notesSlide+xml"/>
  <Override PartName="/ppt/embeddings/oleObject10.bin" ContentType="application/vnd.openxmlformats-officedocument.oleObject"/>
  <Override PartName="/ppt/embeddings/oleObject11.bin" ContentType="application/vnd.openxmlformats-officedocument.oleObject"/>
  <Override PartName="/ppt/embeddings/oleObject12.bin" ContentType="application/vnd.openxmlformats-officedocument.oleObject"/>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notesSlides/notesSlide13.xml" ContentType="application/vnd.openxmlformats-officedocument.presentationml.notesSlide+xml"/>
  <Override PartName="/ppt/embeddings/oleObject13.bin" ContentType="application/vnd.openxmlformats-officedocument.oleObject"/>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notesSlides/notesSlide14.xml" ContentType="application/vnd.openxmlformats-officedocument.presentationml.notesSlide+xml"/>
  <Override PartName="/ppt/embeddings/oleObject14.bin" ContentType="application/vnd.openxmlformats-officedocument.oleObject"/>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notesSlides/notesSlide15.xml" ContentType="application/vnd.openxmlformats-officedocument.presentationml.notesSlide+xml"/>
  <Override PartName="/ppt/embeddings/oleObject15.bin" ContentType="application/vnd.openxmlformats-officedocument.oleObject"/>
  <Override PartName="/ppt/embeddings/oleObject16.bin" ContentType="application/vnd.openxmlformats-officedocument.oleObject"/>
  <Override PartName="/ppt/embeddings/oleObject17.bin" ContentType="application/vnd.openxmlformats-officedocument.oleObject"/>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notesSlides/notesSlide16.xml" ContentType="application/vnd.openxmlformats-officedocument.presentationml.notesSlide+xml"/>
  <Override PartName="/ppt/embeddings/oleObject18.bin" ContentType="application/vnd.openxmlformats-officedocument.oleObject"/>
  <Override PartName="/ppt/embeddings/oleObject19.bin" ContentType="application/vnd.openxmlformats-officedocument.oleObject"/>
  <Override PartName="/ppt/tags/tag56.xml" ContentType="application/vnd.openxmlformats-officedocument.presentationml.tags+xml"/>
  <Override PartName="/ppt/tags/tag57.xml" ContentType="application/vnd.openxmlformats-officedocument.presentationml.tags+xml"/>
  <Override PartName="/ppt/notesSlides/notesSlide17.xml" ContentType="application/vnd.openxmlformats-officedocument.presentationml.notesSlide+xml"/>
  <Override PartName="/ppt/embeddings/oleObject20.bin" ContentType="application/vnd.openxmlformats-officedocument.oleObject"/>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notesSlides/notesSlide18.xml" ContentType="application/vnd.openxmlformats-officedocument.presentationml.notesSlide+xml"/>
  <Override PartName="/ppt/embeddings/oleObject21.bin" ContentType="application/vnd.openxmlformats-officedocument.oleObject"/>
  <Override PartName="/ppt/tags/tag61.xml" ContentType="application/vnd.openxmlformats-officedocument.presentationml.tags+xml"/>
  <Override PartName="/ppt/tags/tag62.xml" ContentType="application/vnd.openxmlformats-officedocument.presentationml.tags+xml"/>
  <Override PartName="/ppt/notesSlides/notesSlide19.xml" ContentType="application/vnd.openxmlformats-officedocument.presentationml.notesSlide+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notesSlides/notesSlide20.xml" ContentType="application/vnd.openxmlformats-officedocument.presentationml.notesSlide+xml"/>
  <Override PartName="/ppt/embeddings/oleObject22.bin" ContentType="application/vnd.openxmlformats-officedocument.oleObject"/>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notesSlides/notesSlide21.xml" ContentType="application/vnd.openxmlformats-officedocument.presentationml.notesSlide+xml"/>
  <Override PartName="/ppt/embeddings/oleObject23.bin" ContentType="application/vnd.openxmlformats-officedocument.oleObject"/>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notesSlides/notesSlide22.xml" ContentType="application/vnd.openxmlformats-officedocument.presentationml.notesSlide+xml"/>
  <Override PartName="/ppt/embeddings/oleObject24.bin" ContentType="application/vnd.openxmlformats-officedocument.oleObject"/>
  <Override PartName="/ppt/embeddings/oleObject25.bin" ContentType="application/vnd.openxmlformats-officedocument.oleObject"/>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notesSlides/notesSlide23.xml" ContentType="application/vnd.openxmlformats-officedocument.presentationml.notesSlide+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notesSlides/notesSlide24.xml" ContentType="application/vnd.openxmlformats-officedocument.presentationml.notesSlide+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notesSlides/notesSlide25.xml" ContentType="application/vnd.openxmlformats-officedocument.presentationml.notesSlide+xml"/>
  <Override PartName="/ppt/tags/tag82.xml" ContentType="application/vnd.openxmlformats-officedocument.presentationml.tags+xml"/>
  <Override PartName="/ppt/tags/tag83.xml" ContentType="application/vnd.openxmlformats-officedocument.presentationml.tags+xml"/>
  <Override PartName="/ppt/notesSlides/notesSlide26.xml" ContentType="application/vnd.openxmlformats-officedocument.presentationml.notesSlide+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notesSlides/notesSlide27.xml" ContentType="application/vnd.openxmlformats-officedocument.presentationml.notesSlide+xml"/>
  <Override PartName="/ppt/embeddings/oleObject26.bin" ContentType="application/vnd.openxmlformats-officedocument.oleObject"/>
  <Override PartName="/ppt/embeddings/oleObject27.bin" ContentType="application/vnd.openxmlformats-officedocument.oleObject"/>
  <Override PartName="/ppt/embeddings/oleObject28.bin" ContentType="application/vnd.openxmlformats-officedocument.oleObject"/>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notesSlides/notesSlide28.xml" ContentType="application/vnd.openxmlformats-officedocument.presentationml.notesSlide+xml"/>
  <Override PartName="/ppt/embeddings/oleObject29.bin" ContentType="application/vnd.openxmlformats-officedocument.oleObject"/>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notesSlides/notesSlide29.xml" ContentType="application/vnd.openxmlformats-officedocument.presentationml.notesSlide+xml"/>
  <Override PartName="/ppt/embeddings/oleObject30.bin" ContentType="application/vnd.openxmlformats-officedocument.oleObject"/>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notesSlides/notesSlide30.xml" ContentType="application/vnd.openxmlformats-officedocument.presentationml.notesSlide+xml"/>
  <Override PartName="/ppt/embeddings/oleObject31.bin" ContentType="application/vnd.openxmlformats-officedocument.oleObject"/>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notesSlides/notesSlide31.xml" ContentType="application/vnd.openxmlformats-officedocument.presentationml.notesSlide+xml"/>
  <Override PartName="/ppt/embeddings/oleObject32.bin" ContentType="application/vnd.openxmlformats-officedocument.oleObject"/>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notesSlides/notesSlide32.xml" ContentType="application/vnd.openxmlformats-officedocument.presentationml.notesSlide+xml"/>
  <Override PartName="/ppt/embeddings/oleObject33.bin" ContentType="application/vnd.openxmlformats-officedocument.oleObject"/>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notesSlides/notesSlide33.xml" ContentType="application/vnd.openxmlformats-officedocument.presentationml.notesSlide+xml"/>
  <Override PartName="/ppt/embeddings/oleObject34.bin" ContentType="application/vnd.openxmlformats-officedocument.oleObject"/>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notesSlides/notesSlide34.xml" ContentType="application/vnd.openxmlformats-officedocument.presentationml.notesSlide+xml"/>
  <Override PartName="/ppt/embeddings/oleObject35.bin" ContentType="application/vnd.openxmlformats-officedocument.oleObject"/>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notesSlides/notesSlide35.xml" ContentType="application/vnd.openxmlformats-officedocument.presentationml.notesSlide+xml"/>
  <Override PartName="/ppt/embeddings/oleObject36.bin" ContentType="application/vnd.openxmlformats-officedocument.oleObject"/>
  <Override PartName="/ppt/tags/tag123.xml" ContentType="application/vnd.openxmlformats-officedocument.presentationml.tags+xml"/>
  <Override PartName="/ppt/notesSlides/notesSlide36.xml" ContentType="application/vnd.openxmlformats-officedocument.presentationml.notesSlide+xml"/>
  <Override PartName="/ppt/embeddings/oleObject37.bin" ContentType="application/vnd.openxmlformats-officedocument.oleObject"/>
  <Override PartName="/ppt/tags/tag124.xml" ContentType="application/vnd.openxmlformats-officedocument.presentationml.tags+xml"/>
  <Override PartName="/ppt/notesSlides/notesSlide37.xml" ContentType="application/vnd.openxmlformats-officedocument.presentationml.notesSlide+xml"/>
  <Override PartName="/ppt/embeddings/oleObject38.bin" ContentType="application/vnd.openxmlformats-officedocument.oleObject"/>
  <Override PartName="/ppt/tags/tag125.xml" ContentType="application/vnd.openxmlformats-officedocument.presentationml.tags+xml"/>
  <Override PartName="/ppt/notesSlides/notesSlide38.xml" ContentType="application/vnd.openxmlformats-officedocument.presentationml.notesSlide+xml"/>
  <Override PartName="/ppt/embeddings/oleObject39.bin" ContentType="application/vnd.openxmlformats-officedocument.oleObject"/>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notesSlides/notesSlide39.xml" ContentType="application/vnd.openxmlformats-officedocument.presentationml.notesSlide+xml"/>
  <Override PartName="/ppt/tags/tag129.xml" ContentType="application/vnd.openxmlformats-officedocument.presentationml.tags+xml"/>
  <Override PartName="/ppt/tags/tag130.xml" ContentType="application/vnd.openxmlformats-officedocument.presentationml.tags+xml"/>
  <Override PartName="/ppt/notesSlides/notesSlide40.xml" ContentType="application/vnd.openxmlformats-officedocument.presentationml.notesSlide+xml"/>
  <Override PartName="/ppt/embeddings/oleObject40.bin" ContentType="application/vnd.openxmlformats-officedocument.oleObject"/>
  <Override PartName="/ppt/embeddings/oleObject41.bin" ContentType="application/vnd.openxmlformats-officedocument.oleObject"/>
  <Override PartName="/ppt/tags/tag131.xml" ContentType="application/vnd.openxmlformats-officedocument.presentationml.tags+xml"/>
  <Override PartName="/ppt/notesSlides/notesSlide41.xml" ContentType="application/vnd.openxmlformats-officedocument.presentationml.notesSlide+xml"/>
  <Override PartName="/ppt/tags/tag132.xml" ContentType="application/vnd.openxmlformats-officedocument.presentationml.tags+xml"/>
  <Override PartName="/ppt/notesSlides/notesSlide42.xml" ContentType="application/vnd.openxmlformats-officedocument.presentationml.notesSlide+xml"/>
  <Override PartName="/ppt/tags/tag133.xml" ContentType="application/vnd.openxmlformats-officedocument.presentationml.tags+xml"/>
  <Override PartName="/ppt/notesSlides/notesSlide43.xml" ContentType="application/vnd.openxmlformats-officedocument.presentationml.notesSlide+xml"/>
  <Override PartName="/ppt/embeddings/oleObject42.bin" ContentType="application/vnd.openxmlformats-officedocument.oleObject"/>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notesSlides/notesSlide44.xml" ContentType="application/vnd.openxmlformats-officedocument.presentationml.notesSlide+xml"/>
  <Override PartName="/ppt/embeddings/oleObject43.bin" ContentType="application/vnd.openxmlformats-officedocument.oleObject"/>
  <Override PartName="/ppt/tags/tag138.xml" ContentType="application/vnd.openxmlformats-officedocument.presentationml.tags+xml"/>
  <Override PartName="/ppt/tags/tag139.xml" ContentType="application/vnd.openxmlformats-officedocument.presentationml.tags+xml"/>
  <Override PartName="/ppt/notesSlides/notesSlide45.xml" ContentType="application/vnd.openxmlformats-officedocument.presentationml.notesSlide+xml"/>
  <Override PartName="/ppt/embeddings/oleObject44.bin" ContentType="application/vnd.openxmlformats-officedocument.oleObject"/>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notesSlides/notesSlide46.xml" ContentType="application/vnd.openxmlformats-officedocument.presentationml.notesSlide+xml"/>
  <Override PartName="/ppt/tags/tag144.xml" ContentType="application/vnd.openxmlformats-officedocument.presentationml.tags+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embeddings/oleObject45.bin" ContentType="application/vnd.openxmlformats-officedocument.oleObject"/>
  <Override PartName="/ppt/tags/tag145.xml" ContentType="application/vnd.openxmlformats-officedocument.presentationml.tags+xml"/>
  <Override PartName="/ppt/notesSlides/notesSlide49.xml" ContentType="application/vnd.openxmlformats-officedocument.presentationml.notesSlide+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notesSlides/notesSlide50.xml" ContentType="application/vnd.openxmlformats-officedocument.presentationml.notesSlide+xml"/>
  <Override PartName="/ppt/embeddings/oleObject46.bin" ContentType="application/vnd.openxmlformats-officedocument.oleObject"/>
  <Override PartName="/ppt/embeddings/oleObject47.bin" ContentType="application/vnd.openxmlformats-officedocument.oleObject"/>
  <Override PartName="/ppt/notesSlides/notesSlide51.xml" ContentType="application/vnd.openxmlformats-officedocument.presentationml.notesSlide+xml"/>
  <Override PartName="/ppt/tags/tag149.xml" ContentType="application/vnd.openxmlformats-officedocument.presentationml.tags+xml"/>
  <Override PartName="/ppt/notesSlides/notesSlide52.xml" ContentType="application/vnd.openxmlformats-officedocument.presentationml.notesSlide+xml"/>
  <Override PartName="/ppt/embeddings/oleObject48.bin" ContentType="application/vnd.openxmlformats-officedocument.oleObject"/>
  <Override PartName="/ppt/tags/tag150.xml" ContentType="application/vnd.openxmlformats-officedocument.presentationml.tags+xml"/>
  <Override PartName="/ppt/notesSlides/notesSlide53.xml" ContentType="application/vnd.openxmlformats-officedocument.presentationml.notesSlide+xml"/>
  <Override PartName="/ppt/tags/tag151.xml" ContentType="application/vnd.openxmlformats-officedocument.presentationml.tags+xml"/>
  <Override PartName="/ppt/notesSlides/notesSlide54.xml" ContentType="application/vnd.openxmlformats-officedocument.presentationml.notesSlide+xml"/>
  <Override PartName="/ppt/tags/tag152.xml" ContentType="application/vnd.openxmlformats-officedocument.presentationml.tags+xml"/>
  <Override PartName="/ppt/tags/tag153.xml" ContentType="application/vnd.openxmlformats-officedocument.presentationml.tags+xml"/>
  <Override PartName="/ppt/notesSlides/notesSlide55.xml" ContentType="application/vnd.openxmlformats-officedocument.presentationml.notesSlide+xml"/>
  <Override PartName="/ppt/embeddings/oleObject49.bin" ContentType="application/vnd.openxmlformats-officedocument.oleObject"/>
  <Override PartName="/ppt/tags/tag154.xml" ContentType="application/vnd.openxmlformats-officedocument.presentationml.tags+xml"/>
  <Override PartName="/ppt/tags/tag155.xml" ContentType="application/vnd.openxmlformats-officedocument.presentationml.tags+xml"/>
  <Override PartName="/ppt/notesSlides/notesSlide56.xml" ContentType="application/vnd.openxmlformats-officedocument.presentationml.notesSlide+xml"/>
  <Override PartName="/ppt/embeddings/oleObject50.bin" ContentType="application/vnd.openxmlformats-officedocument.oleObject"/>
  <Override PartName="/ppt/tags/tag156.xml" ContentType="application/vnd.openxmlformats-officedocument.presentationml.tags+xml"/>
  <Override PartName="/ppt/notesSlides/notesSlide57.xml" ContentType="application/vnd.openxmlformats-officedocument.presentationml.notesSlide+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notesSlides/notesSlide58.xml" ContentType="application/vnd.openxmlformats-officedocument.presentationml.notesSlide+xml"/>
  <Override PartName="/ppt/embeddings/oleObject51.bin" ContentType="application/vnd.openxmlformats-officedocument.oleObject"/>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notesSlides/notesSlide59.xml" ContentType="application/vnd.openxmlformats-officedocument.presentationml.notesSlide+xml"/>
  <Override PartName="/ppt/embeddings/oleObject52.bin" ContentType="application/vnd.openxmlformats-officedocument.oleObject"/>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notesSlides/notesSlide60.xml" ContentType="application/vnd.openxmlformats-officedocument.presentationml.notesSlide+xml"/>
  <Override PartName="/ppt/embeddings/oleObject53.bin" ContentType="application/vnd.openxmlformats-officedocument.oleObject"/>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notesSlides/notesSlide61.xml" ContentType="application/vnd.openxmlformats-officedocument.presentationml.notesSlide+xml"/>
  <Override PartName="/ppt/embeddings/oleObject54.bin" ContentType="application/vnd.openxmlformats-officedocument.oleObject"/>
  <Override PartName="/ppt/embeddings/oleObject55.bin" ContentType="application/vnd.openxmlformats-officedocument.oleObject"/>
  <Override PartName="/ppt/embeddings/oleObject56.bin" ContentType="application/vnd.openxmlformats-officedocument.oleObject"/>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notesSlides/notesSlide62.xml" ContentType="application/vnd.openxmlformats-officedocument.presentationml.notesSlide+xml"/>
  <Override PartName="/ppt/embeddings/oleObject57.bin" ContentType="application/vnd.openxmlformats-officedocument.oleObject"/>
  <Override PartName="/ppt/embeddings/oleObject58.bin" ContentType="application/vnd.openxmlformats-officedocument.oleObject"/>
  <Override PartName="/ppt/embeddings/oleObject59.bin" ContentType="application/vnd.openxmlformats-officedocument.oleObject"/>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notesSlides/notesSlide63.xml" ContentType="application/vnd.openxmlformats-officedocument.presentationml.notesSlide+xml"/>
  <Override PartName="/ppt/embeddings/oleObject60.bin" ContentType="application/vnd.openxmlformats-officedocument.oleObject"/>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notesSlides/notesSlide64.xml" ContentType="application/vnd.openxmlformats-officedocument.presentationml.notesSlide+xml"/>
  <Override PartName="/ppt/embeddings/oleObject61.bin" ContentType="application/vnd.openxmlformats-officedocument.oleObject"/>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notesSlides/notesSlide65.xml" ContentType="application/vnd.openxmlformats-officedocument.presentationml.notesSlide+xml"/>
  <Override PartName="/ppt/embeddings/oleObject62.bin" ContentType="application/vnd.openxmlformats-officedocument.oleObject"/>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notesSlides/notesSlide66.xml" ContentType="application/vnd.openxmlformats-officedocument.presentationml.notesSlide+xml"/>
  <Override PartName="/ppt/embeddings/oleObject63.bin" ContentType="application/vnd.openxmlformats-officedocument.oleObject"/>
  <Override PartName="/ppt/embeddings/oleObject64.bin" ContentType="application/vnd.openxmlformats-officedocument.oleObject"/>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notesSlides/notesSlide67.xml" ContentType="application/vnd.openxmlformats-officedocument.presentationml.notesSlide+xml"/>
  <Override PartName="/ppt/embeddings/oleObject65.bin" ContentType="application/vnd.openxmlformats-officedocument.oleObject"/>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notesSlides/notesSlide68.xml" ContentType="application/vnd.openxmlformats-officedocument.presentationml.notesSlide+xml"/>
  <Override PartName="/ppt/embeddings/oleObject66.bin" ContentType="application/vnd.openxmlformats-officedocument.oleObject"/>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notesSlides/notesSlide69.xml" ContentType="application/vnd.openxmlformats-officedocument.presentationml.notesSlide+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notesSlides/notesSlide70.xml" ContentType="application/vnd.openxmlformats-officedocument.presentationml.notesSlide+xml"/>
  <Override PartName="/ppt/embeddings/oleObject67.bin" ContentType="application/vnd.openxmlformats-officedocument.oleObject"/>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notesSlides/notesSlide71.xml" ContentType="application/vnd.openxmlformats-officedocument.presentationml.notesSlide+xml"/>
  <Override PartName="/ppt/embeddings/oleObject68.bin" ContentType="application/vnd.openxmlformats-officedocument.oleObject"/>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notesSlides/notesSlide72.xml" ContentType="application/vnd.openxmlformats-officedocument.presentationml.notesSlide+xml"/>
  <Override PartName="/ppt/embeddings/oleObject69.bin" ContentType="application/vnd.openxmlformats-officedocument.oleObject"/>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notesSlides/notesSlide73.xml" ContentType="application/vnd.openxmlformats-officedocument.presentationml.notesSlide+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notesSlides/notesSlide74.xml" ContentType="application/vnd.openxmlformats-officedocument.presentationml.notesSlide+xml"/>
  <Override PartName="/ppt/embeddings/oleObject70.bin" ContentType="application/vnd.openxmlformats-officedocument.oleObject"/>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notesSlides/notesSlide75.xml" ContentType="application/vnd.openxmlformats-officedocument.presentationml.notesSlide+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notesSlides/notesSlide76.xml" ContentType="application/vnd.openxmlformats-officedocument.presentationml.notesSlide+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notesSlides/notesSlide77.xml" ContentType="application/vnd.openxmlformats-officedocument.presentationml.notesSlide+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notesSlides/notesSlide78.xml" ContentType="application/vnd.openxmlformats-officedocument.presentationml.notesSlide+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notesSlides/notesSlide79.xml" ContentType="application/vnd.openxmlformats-officedocument.presentationml.notesSlide+xml"/>
  <Override PartName="/ppt/embeddings/oleObject71.bin" ContentType="application/vnd.openxmlformats-officedocument.oleObject"/>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notesSlides/notesSlide80.xml" ContentType="application/vnd.openxmlformats-officedocument.presentationml.notesSlide+xml"/>
  <Override PartName="/ppt/embeddings/oleObject72.bin" ContentType="application/vnd.openxmlformats-officedocument.oleObject"/>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3"/>
  </p:notesMasterIdLst>
  <p:handoutMasterIdLst>
    <p:handoutMasterId r:id="rId84"/>
  </p:handoutMasterIdLst>
  <p:sldIdLst>
    <p:sldId id="256" r:id="rId2"/>
    <p:sldId id="361" r:id="rId3"/>
    <p:sldId id="458" r:id="rId4"/>
    <p:sldId id="459" r:id="rId5"/>
    <p:sldId id="460" r:id="rId6"/>
    <p:sldId id="461" r:id="rId7"/>
    <p:sldId id="462" r:id="rId8"/>
    <p:sldId id="463" r:id="rId9"/>
    <p:sldId id="585" r:id="rId10"/>
    <p:sldId id="586" r:id="rId11"/>
    <p:sldId id="468" r:id="rId12"/>
    <p:sldId id="469" r:id="rId13"/>
    <p:sldId id="560" r:id="rId14"/>
    <p:sldId id="472" r:id="rId15"/>
    <p:sldId id="473" r:id="rId16"/>
    <p:sldId id="475" r:id="rId17"/>
    <p:sldId id="476" r:id="rId18"/>
    <p:sldId id="477" r:id="rId19"/>
    <p:sldId id="478" r:id="rId20"/>
    <p:sldId id="479" r:id="rId21"/>
    <p:sldId id="561" r:id="rId22"/>
    <p:sldId id="481" r:id="rId23"/>
    <p:sldId id="562" r:id="rId24"/>
    <p:sldId id="605" r:id="rId25"/>
    <p:sldId id="604" r:id="rId26"/>
    <p:sldId id="606" r:id="rId27"/>
    <p:sldId id="484" r:id="rId28"/>
    <p:sldId id="485" r:id="rId29"/>
    <p:sldId id="486" r:id="rId30"/>
    <p:sldId id="487" r:id="rId31"/>
    <p:sldId id="488" r:id="rId32"/>
    <p:sldId id="489" r:id="rId33"/>
    <p:sldId id="563" r:id="rId34"/>
    <p:sldId id="564" r:id="rId35"/>
    <p:sldId id="587" r:id="rId36"/>
    <p:sldId id="588" r:id="rId37"/>
    <p:sldId id="497" r:id="rId38"/>
    <p:sldId id="498" r:id="rId39"/>
    <p:sldId id="499" r:id="rId40"/>
    <p:sldId id="607" r:id="rId41"/>
    <p:sldId id="500" r:id="rId42"/>
    <p:sldId id="501" r:id="rId43"/>
    <p:sldId id="502" r:id="rId44"/>
    <p:sldId id="503" r:id="rId45"/>
    <p:sldId id="589" r:id="rId46"/>
    <p:sldId id="590" r:id="rId47"/>
    <p:sldId id="591" r:id="rId48"/>
    <p:sldId id="510" r:id="rId49"/>
    <p:sldId id="512" r:id="rId50"/>
    <p:sldId id="513" r:id="rId51"/>
    <p:sldId id="514" r:id="rId52"/>
    <p:sldId id="515" r:id="rId53"/>
    <p:sldId id="516" r:id="rId54"/>
    <p:sldId id="517" r:id="rId55"/>
    <p:sldId id="518" r:id="rId56"/>
    <p:sldId id="519" r:id="rId57"/>
    <p:sldId id="520" r:id="rId58"/>
    <p:sldId id="521" r:id="rId59"/>
    <p:sldId id="522" r:id="rId60"/>
    <p:sldId id="593" r:id="rId61"/>
    <p:sldId id="595" r:id="rId62"/>
    <p:sldId id="597" r:id="rId63"/>
    <p:sldId id="598" r:id="rId64"/>
    <p:sldId id="533" r:id="rId65"/>
    <p:sldId id="600" r:id="rId66"/>
    <p:sldId id="602" r:id="rId67"/>
    <p:sldId id="540" r:id="rId68"/>
    <p:sldId id="541" r:id="rId69"/>
    <p:sldId id="542" r:id="rId70"/>
    <p:sldId id="543" r:id="rId71"/>
    <p:sldId id="544" r:id="rId72"/>
    <p:sldId id="545" r:id="rId73"/>
    <p:sldId id="546" r:id="rId74"/>
    <p:sldId id="547" r:id="rId75"/>
    <p:sldId id="549" r:id="rId76"/>
    <p:sldId id="550" r:id="rId77"/>
    <p:sldId id="551" r:id="rId78"/>
    <p:sldId id="603" r:id="rId79"/>
    <p:sldId id="554" r:id="rId80"/>
    <p:sldId id="583" r:id="rId81"/>
    <p:sldId id="584" r:id="rId82"/>
  </p:sldIdLst>
  <p:sldSz cx="9144000" cy="6858000" type="screen4x3"/>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4" clrMode="bw" frameSlides="1"/>
  <p:clrMru>
    <a:srgbClr val="0606BA"/>
    <a:srgbClr val="32A6D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8834" autoAdjust="0"/>
    <p:restoredTop sz="94507" autoAdjust="0"/>
  </p:normalViewPr>
  <p:slideViewPr>
    <p:cSldViewPr>
      <p:cViewPr>
        <p:scale>
          <a:sx n="134" d="100"/>
          <a:sy n="134" d="100"/>
        </p:scale>
        <p:origin x="-96" y="-9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80" Type="http://schemas.openxmlformats.org/officeDocument/2006/relationships/slide" Target="slides/slide79.xml"/><Relationship Id="rId81" Type="http://schemas.openxmlformats.org/officeDocument/2006/relationships/slide" Target="slides/slide80.xml"/><Relationship Id="rId82" Type="http://schemas.openxmlformats.org/officeDocument/2006/relationships/slide" Target="slides/slide81.xml"/><Relationship Id="rId83" Type="http://schemas.openxmlformats.org/officeDocument/2006/relationships/notesMaster" Target="notesMasters/notesMaster1.xml"/><Relationship Id="rId84" Type="http://schemas.openxmlformats.org/officeDocument/2006/relationships/handoutMaster" Target="handoutMasters/handoutMaster1.xml"/><Relationship Id="rId85" Type="http://schemas.openxmlformats.org/officeDocument/2006/relationships/printerSettings" Target="printerSettings/printerSettings1.bin"/><Relationship Id="rId86" Type="http://schemas.openxmlformats.org/officeDocument/2006/relationships/presProps" Target="presProps.xml"/><Relationship Id="rId87" Type="http://schemas.openxmlformats.org/officeDocument/2006/relationships/viewProps" Target="viewProps.xml"/><Relationship Id="rId88" Type="http://schemas.openxmlformats.org/officeDocument/2006/relationships/theme" Target="theme/theme1.xml"/><Relationship Id="rId89"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9.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20.wmf"/><Relationship Id="rId2" Type="http://schemas.openxmlformats.org/officeDocument/2006/relationships/image" Target="../media/image16.wmf"/><Relationship Id="rId3" Type="http://schemas.openxmlformats.org/officeDocument/2006/relationships/image" Target="../media/image21.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22.wmf"/><Relationship Id="rId2" Type="http://schemas.openxmlformats.org/officeDocument/2006/relationships/image" Target="../media/image23.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24.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25.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26.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27.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28.wmf"/><Relationship Id="rId2" Type="http://schemas.openxmlformats.org/officeDocument/2006/relationships/image" Target="../media/image29.w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30.wmf"/><Relationship Id="rId2" Type="http://schemas.openxmlformats.org/officeDocument/2006/relationships/image" Target="../media/image31.wmf"/><Relationship Id="rId3" Type="http://schemas.openxmlformats.org/officeDocument/2006/relationships/image" Target="../media/image32.w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3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wmf"/><Relationship Id="rId2" Type="http://schemas.openxmlformats.org/officeDocument/2006/relationships/image" Target="../media/image7.w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34.w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35.w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36.w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37.w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37.w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37.w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37.w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38.wmf"/></Relationships>
</file>

<file path=ppt/drawings/_rels/vmlDrawing28.vml.rels><?xml version="1.0" encoding="UTF-8" standalone="yes"?>
<Relationships xmlns="http://schemas.openxmlformats.org/package/2006/relationships"><Relationship Id="rId1" Type="http://schemas.openxmlformats.org/officeDocument/2006/relationships/image" Target="../media/image39.wmf"/></Relationships>
</file>

<file path=ppt/drawings/_rels/vmlDrawing29.vml.rels><?xml version="1.0" encoding="UTF-8" standalone="yes"?>
<Relationships xmlns="http://schemas.openxmlformats.org/package/2006/relationships"><Relationship Id="rId1" Type="http://schemas.openxmlformats.org/officeDocument/2006/relationships/image" Target="../media/image40.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30.vml.rels><?xml version="1.0" encoding="UTF-8" standalone="yes"?>
<Relationships xmlns="http://schemas.openxmlformats.org/package/2006/relationships"><Relationship Id="rId1" Type="http://schemas.openxmlformats.org/officeDocument/2006/relationships/image" Target="../media/image41.wmf"/><Relationship Id="rId2" Type="http://schemas.openxmlformats.org/officeDocument/2006/relationships/image" Target="../media/image37.wmf"/></Relationships>
</file>

<file path=ppt/drawings/_rels/vmlDrawing31.vml.rels><?xml version="1.0" encoding="UTF-8" standalone="yes"?>
<Relationships xmlns="http://schemas.openxmlformats.org/package/2006/relationships"><Relationship Id="rId1" Type="http://schemas.openxmlformats.org/officeDocument/2006/relationships/image" Target="../media/image43.emf"/></Relationships>
</file>

<file path=ppt/drawings/_rels/vmlDrawing32.vml.rels><?xml version="1.0" encoding="UTF-8" standalone="yes"?>
<Relationships xmlns="http://schemas.openxmlformats.org/package/2006/relationships"><Relationship Id="rId1" Type="http://schemas.openxmlformats.org/officeDocument/2006/relationships/image" Target="../media/image43.emf"/></Relationships>
</file>

<file path=ppt/drawings/_rels/vmlDrawing33.vml.rels><?xml version="1.0" encoding="UTF-8" standalone="yes"?>
<Relationships xmlns="http://schemas.openxmlformats.org/package/2006/relationships"><Relationship Id="rId1" Type="http://schemas.openxmlformats.org/officeDocument/2006/relationships/image" Target="../media/image43.emf"/></Relationships>
</file>

<file path=ppt/drawings/_rels/vmlDrawing34.vml.rels><?xml version="1.0" encoding="UTF-8" standalone="yes"?>
<Relationships xmlns="http://schemas.openxmlformats.org/package/2006/relationships"><Relationship Id="rId1" Type="http://schemas.openxmlformats.org/officeDocument/2006/relationships/image" Target="../media/image47.emf"/></Relationships>
</file>

<file path=ppt/drawings/_rels/vmlDrawing35.vml.rels><?xml version="1.0" encoding="UTF-8" standalone="yes"?>
<Relationships xmlns="http://schemas.openxmlformats.org/package/2006/relationships"><Relationship Id="rId1" Type="http://schemas.openxmlformats.org/officeDocument/2006/relationships/image" Target="../media/image48.wmf"/><Relationship Id="rId2" Type="http://schemas.openxmlformats.org/officeDocument/2006/relationships/image" Target="../media/image49.wmf"/></Relationships>
</file>

<file path=ppt/drawings/_rels/vmlDrawing36.vml.rels><?xml version="1.0" encoding="UTF-8" standalone="yes"?>
<Relationships xmlns="http://schemas.openxmlformats.org/package/2006/relationships"><Relationship Id="rId1" Type="http://schemas.openxmlformats.org/officeDocument/2006/relationships/image" Target="../media/image51.wmf"/></Relationships>
</file>

<file path=ppt/drawings/_rels/vmlDrawing37.vml.rels><?xml version="1.0" encoding="UTF-8" standalone="yes"?>
<Relationships xmlns="http://schemas.openxmlformats.org/package/2006/relationships"><Relationship Id="rId1" Type="http://schemas.openxmlformats.org/officeDocument/2006/relationships/image" Target="../media/image52.wmf"/></Relationships>
</file>

<file path=ppt/drawings/_rels/vmlDrawing38.vml.rels><?xml version="1.0" encoding="UTF-8" standalone="yes"?>
<Relationships xmlns="http://schemas.openxmlformats.org/package/2006/relationships"><Relationship Id="rId1" Type="http://schemas.openxmlformats.org/officeDocument/2006/relationships/image" Target="../media/image53.wmf"/></Relationships>
</file>

<file path=ppt/drawings/_rels/vmlDrawing39.vml.rels><?xml version="1.0" encoding="UTF-8" standalone="yes"?>
<Relationships xmlns="http://schemas.openxmlformats.org/package/2006/relationships"><Relationship Id="rId1" Type="http://schemas.openxmlformats.org/officeDocument/2006/relationships/image" Target="../media/image54.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9.wmf"/><Relationship Id="rId2" Type="http://schemas.openxmlformats.org/officeDocument/2006/relationships/image" Target="../media/image10.emf"/></Relationships>
</file>

<file path=ppt/drawings/_rels/vmlDrawing40.vml.rels><?xml version="1.0" encoding="UTF-8" standalone="yes"?>
<Relationships xmlns="http://schemas.openxmlformats.org/package/2006/relationships"><Relationship Id="rId1" Type="http://schemas.openxmlformats.org/officeDocument/2006/relationships/image" Target="../media/image55.wmf"/></Relationships>
</file>

<file path=ppt/drawings/_rels/vmlDrawing41.vml.rels><?xml version="1.0" encoding="UTF-8" standalone="yes"?>
<Relationships xmlns="http://schemas.openxmlformats.org/package/2006/relationships"><Relationship Id="rId1" Type="http://schemas.openxmlformats.org/officeDocument/2006/relationships/image" Target="../media/image56.wmf"/></Relationships>
</file>

<file path=ppt/drawings/_rels/vmlDrawing42.vml.rels><?xml version="1.0" encoding="UTF-8" standalone="yes"?>
<Relationships xmlns="http://schemas.openxmlformats.org/package/2006/relationships"><Relationship Id="rId1" Type="http://schemas.openxmlformats.org/officeDocument/2006/relationships/image" Target="../media/image57.wmf"/><Relationship Id="rId2" Type="http://schemas.openxmlformats.org/officeDocument/2006/relationships/image" Target="../media/image58.wmf"/><Relationship Id="rId3" Type="http://schemas.openxmlformats.org/officeDocument/2006/relationships/image" Target="../media/image59.wmf"/></Relationships>
</file>

<file path=ppt/drawings/_rels/vmlDrawing43.vml.rels><?xml version="1.0" encoding="UTF-8" standalone="yes"?>
<Relationships xmlns="http://schemas.openxmlformats.org/package/2006/relationships"><Relationship Id="rId1" Type="http://schemas.openxmlformats.org/officeDocument/2006/relationships/image" Target="../media/image58.wmf"/><Relationship Id="rId2" Type="http://schemas.openxmlformats.org/officeDocument/2006/relationships/image" Target="../media/image59.wmf"/><Relationship Id="rId3" Type="http://schemas.openxmlformats.org/officeDocument/2006/relationships/image" Target="../media/image60.wmf"/></Relationships>
</file>

<file path=ppt/drawings/_rels/vmlDrawing44.vml.rels><?xml version="1.0" encoding="UTF-8" standalone="yes"?>
<Relationships xmlns="http://schemas.openxmlformats.org/package/2006/relationships"><Relationship Id="rId1" Type="http://schemas.openxmlformats.org/officeDocument/2006/relationships/image" Target="../media/image61.wmf"/></Relationships>
</file>

<file path=ppt/drawings/_rels/vmlDrawing45.vml.rels><?xml version="1.0" encoding="UTF-8" standalone="yes"?>
<Relationships xmlns="http://schemas.openxmlformats.org/package/2006/relationships"><Relationship Id="rId1" Type="http://schemas.openxmlformats.org/officeDocument/2006/relationships/image" Target="../media/image62.wmf"/></Relationships>
</file>

<file path=ppt/drawings/_rels/vmlDrawing46.vml.rels><?xml version="1.0" encoding="UTF-8" standalone="yes"?>
<Relationships xmlns="http://schemas.openxmlformats.org/package/2006/relationships"><Relationship Id="rId1" Type="http://schemas.openxmlformats.org/officeDocument/2006/relationships/image" Target="../media/image63.wmf"/></Relationships>
</file>

<file path=ppt/drawings/_rels/vmlDrawing47.vml.rels><?xml version="1.0" encoding="UTF-8" standalone="yes"?>
<Relationships xmlns="http://schemas.openxmlformats.org/package/2006/relationships"><Relationship Id="rId1" Type="http://schemas.openxmlformats.org/officeDocument/2006/relationships/image" Target="../media/image64.wmf"/><Relationship Id="rId2" Type="http://schemas.openxmlformats.org/officeDocument/2006/relationships/image" Target="../media/image65.wmf"/></Relationships>
</file>

<file path=ppt/drawings/_rels/vmlDrawing48.vml.rels><?xml version="1.0" encoding="UTF-8" standalone="yes"?>
<Relationships xmlns="http://schemas.openxmlformats.org/package/2006/relationships"><Relationship Id="rId1" Type="http://schemas.openxmlformats.org/officeDocument/2006/relationships/image" Target="../media/image67.wmf"/></Relationships>
</file>

<file path=ppt/drawings/_rels/vmlDrawing49.vml.rels><?xml version="1.0" encoding="UTF-8" standalone="yes"?>
<Relationships xmlns="http://schemas.openxmlformats.org/package/2006/relationships"><Relationship Id="rId1" Type="http://schemas.openxmlformats.org/officeDocument/2006/relationships/image" Target="../media/image68.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1.emf"/><Relationship Id="rId2" Type="http://schemas.openxmlformats.org/officeDocument/2006/relationships/image" Target="../media/image12.wmf"/></Relationships>
</file>

<file path=ppt/drawings/_rels/vmlDrawing50.vml.rels><?xml version="1.0" encoding="UTF-8" standalone="yes"?>
<Relationships xmlns="http://schemas.openxmlformats.org/package/2006/relationships"><Relationship Id="rId1" Type="http://schemas.openxmlformats.org/officeDocument/2006/relationships/image" Target="../media/image69.wmf"/></Relationships>
</file>

<file path=ppt/drawings/_rels/vmlDrawing51.vml.rels><?xml version="1.0" encoding="UTF-8" standalone="yes"?>
<Relationships xmlns="http://schemas.openxmlformats.org/package/2006/relationships"><Relationship Id="rId1" Type="http://schemas.openxmlformats.org/officeDocument/2006/relationships/image" Target="../media/image70.wmf"/></Relationships>
</file>

<file path=ppt/drawings/_rels/vmlDrawing52.vml.rels><?xml version="1.0" encoding="UTF-8" standalone="yes"?>
<Relationships xmlns="http://schemas.openxmlformats.org/package/2006/relationships"><Relationship Id="rId1" Type="http://schemas.openxmlformats.org/officeDocument/2006/relationships/image" Target="../media/image70.wmf"/></Relationships>
</file>

<file path=ppt/drawings/_rels/vmlDrawing53.vml.rels><?xml version="1.0" encoding="UTF-8" standalone="yes"?>
<Relationships xmlns="http://schemas.openxmlformats.org/package/2006/relationships"><Relationship Id="rId1" Type="http://schemas.openxmlformats.org/officeDocument/2006/relationships/image" Target="../media/image71.wmf"/></Relationships>
</file>

<file path=ppt/drawings/_rels/vmlDrawing54.vml.rels><?xml version="1.0" encoding="UTF-8" standalone="yes"?>
<Relationships xmlns="http://schemas.openxmlformats.org/package/2006/relationships"><Relationship Id="rId1" Type="http://schemas.openxmlformats.org/officeDocument/2006/relationships/image" Target="../media/image72.wmf"/></Relationships>
</file>

<file path=ppt/drawings/_rels/vmlDrawing55.vml.rels><?xml version="1.0" encoding="UTF-8" standalone="yes"?>
<Relationships xmlns="http://schemas.openxmlformats.org/package/2006/relationships"><Relationship Id="rId1" Type="http://schemas.openxmlformats.org/officeDocument/2006/relationships/image" Target="../media/image73.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4.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5.wmf"/><Relationship Id="rId2" Type="http://schemas.openxmlformats.org/officeDocument/2006/relationships/image" Target="../media/image16.wmf"/><Relationship Id="rId3" Type="http://schemas.openxmlformats.org/officeDocument/2006/relationships/image" Target="../media/image17.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8.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5179484" y="0"/>
            <a:ext cx="3962400" cy="342900"/>
          </a:xfrm>
          <a:prstGeom prst="rect">
            <a:avLst/>
          </a:prstGeom>
        </p:spPr>
        <p:txBody>
          <a:bodyPr vert="horz" lIns="91440" tIns="45720" rIns="91440" bIns="45720" rtlCol="0"/>
          <a:lstStyle>
            <a:lvl1pPr algn="r">
              <a:defRPr sz="1200"/>
            </a:lvl1pPr>
          </a:lstStyle>
          <a:p>
            <a:fld id="{09AF9F41-DFFF-4E42-A44F-FA79B69C5048}" type="datetimeFigureOut">
              <a:rPr lang="en-US" smtClean="0"/>
              <a:t>2/6/17</a:t>
            </a:fld>
            <a:endParaRPr lang="en-US"/>
          </a:p>
        </p:txBody>
      </p:sp>
      <p:sp>
        <p:nvSpPr>
          <p:cNvPr id="4" name="Footer Placeholder 3"/>
          <p:cNvSpPr>
            <a:spLocks noGrp="1"/>
          </p:cNvSpPr>
          <p:nvPr>
            <p:ph type="ftr" sz="quarter" idx="2"/>
          </p:nvPr>
        </p:nvSpPr>
        <p:spPr>
          <a:xfrm>
            <a:off x="0" y="6513910"/>
            <a:ext cx="3962400" cy="3429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5179484" y="6513910"/>
            <a:ext cx="3962400" cy="342900"/>
          </a:xfrm>
          <a:prstGeom prst="rect">
            <a:avLst/>
          </a:prstGeom>
        </p:spPr>
        <p:txBody>
          <a:bodyPr vert="horz" lIns="91440" tIns="45720" rIns="91440" bIns="45720" rtlCol="0" anchor="b"/>
          <a:lstStyle>
            <a:lvl1pPr algn="r">
              <a:defRPr sz="1200"/>
            </a:lvl1pPr>
          </a:lstStyle>
          <a:p>
            <a:fld id="{E5D1E057-D27D-9142-A72D-EA2CE7F8E220}" type="slidenum">
              <a:rPr lang="en-US" smtClean="0"/>
              <a:t>‹#›</a:t>
            </a:fld>
            <a:endParaRPr lang="en-US"/>
          </a:p>
        </p:txBody>
      </p:sp>
    </p:spTree>
    <p:extLst>
      <p:ext uri="{BB962C8B-B14F-4D97-AF65-F5344CB8AC3E}">
        <p14:creationId xmlns:p14="http://schemas.microsoft.com/office/powerpoint/2010/main" val="83182934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79484" y="0"/>
            <a:ext cx="3962400" cy="342900"/>
          </a:xfrm>
          <a:prstGeom prst="rect">
            <a:avLst/>
          </a:prstGeom>
        </p:spPr>
        <p:txBody>
          <a:bodyPr vert="horz" lIns="91440" tIns="45720" rIns="91440" bIns="45720" rtlCol="0"/>
          <a:lstStyle>
            <a:lvl1pPr algn="r">
              <a:defRPr sz="1200"/>
            </a:lvl1pPr>
          </a:lstStyle>
          <a:p>
            <a:fld id="{8ABD5E47-F045-4C01-A154-66E3997AD169}" type="datetimeFigureOut">
              <a:rPr lang="en-US" smtClean="0"/>
              <a:t>2/6/17</a:t>
            </a:fld>
            <a:endParaRPr lang="en-US"/>
          </a:p>
        </p:txBody>
      </p:sp>
      <p:sp>
        <p:nvSpPr>
          <p:cNvPr id="4" name="Slide Image Placeholder 3"/>
          <p:cNvSpPr>
            <a:spLocks noGrp="1" noRot="1" noChangeAspect="1"/>
          </p:cNvSpPr>
          <p:nvPr>
            <p:ph type="sldImg" idx="2"/>
          </p:nvPr>
        </p:nvSpPr>
        <p:spPr>
          <a:xfrm>
            <a:off x="2857500" y="514350"/>
            <a:ext cx="3429000" cy="25717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257550"/>
            <a:ext cx="7315200" cy="30861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6513910"/>
            <a:ext cx="3962400" cy="3429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79484" y="6513910"/>
            <a:ext cx="3962400" cy="342900"/>
          </a:xfrm>
          <a:prstGeom prst="rect">
            <a:avLst/>
          </a:prstGeom>
        </p:spPr>
        <p:txBody>
          <a:bodyPr vert="horz" lIns="91440" tIns="45720" rIns="91440" bIns="45720" rtlCol="0" anchor="b"/>
          <a:lstStyle>
            <a:lvl1pPr algn="r">
              <a:defRPr sz="1200"/>
            </a:lvl1pPr>
          </a:lstStyle>
          <a:p>
            <a:fld id="{8C3EC52C-64D1-4EF5-AC14-14AF6A3FC30C}" type="slidenum">
              <a:rPr lang="en-US" smtClean="0"/>
              <a:t>‹#›</a:t>
            </a:fld>
            <a:endParaRPr lang="en-US"/>
          </a:p>
        </p:txBody>
      </p:sp>
    </p:spTree>
    <p:extLst>
      <p:ext uri="{BB962C8B-B14F-4D97-AF65-F5344CB8AC3E}">
        <p14:creationId xmlns:p14="http://schemas.microsoft.com/office/powerpoint/2010/main" val="37348102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8.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9.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0.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2.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3.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4.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5.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6.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7.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8.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9.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0.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1.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2.xml"/></Relationships>
</file>

<file path=ppt/notesSlides/_rels/notesSlide7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3.xml"/></Relationships>
</file>

<file path=ppt/notesSlides/_rels/notesSlide7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4.xml"/></Relationships>
</file>

<file path=ppt/notesSlides/_rels/notesSlide7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5.xml"/></Relationships>
</file>

<file path=ppt/notesSlides/_rels/notesSlide7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6.xml"/></Relationships>
</file>

<file path=ppt/notesSlides/_rels/notesSlide7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7.xml"/></Relationships>
</file>

<file path=ppt/notesSlides/_rels/notesSlide7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8.xml"/></Relationships>
</file>

<file path=ppt/notesSlides/_rels/notesSlide7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9.xml"/></Relationships>
</file>

<file path=ppt/notesSlides/_rels/notesSlide7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0.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8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81AAD16-29C4-4B0D-9509-B54CCCEEDE43}" type="slidenum">
              <a:rPr lang="en-US"/>
              <a:pPr/>
              <a:t>2</a:t>
            </a:fld>
            <a:endParaRPr lang="en-US"/>
          </a:p>
        </p:txBody>
      </p:sp>
      <p:sp>
        <p:nvSpPr>
          <p:cNvPr id="962562" name="Rectangle 2"/>
          <p:cNvSpPr>
            <a:spLocks noGrp="1" noRot="1" noChangeAspect="1" noChangeArrowheads="1" noTextEdit="1"/>
          </p:cNvSpPr>
          <p:nvPr>
            <p:ph type="sldImg"/>
          </p:nvPr>
        </p:nvSpPr>
        <p:spPr>
          <a:ln/>
        </p:spPr>
      </p:sp>
      <p:sp>
        <p:nvSpPr>
          <p:cNvPr id="9625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B79B89C-3EE3-48D7-AF0B-13CE0D931477}" type="slidenum">
              <a:rPr lang="en-US"/>
              <a:pPr/>
              <a:t>11</a:t>
            </a:fld>
            <a:endParaRPr lang="en-US"/>
          </a:p>
        </p:txBody>
      </p:sp>
      <p:sp>
        <p:nvSpPr>
          <p:cNvPr id="1087490" name="Rectangle 2"/>
          <p:cNvSpPr>
            <a:spLocks noGrp="1" noRot="1" noChangeAspect="1" noChangeArrowheads="1" noTextEdit="1"/>
          </p:cNvSpPr>
          <p:nvPr>
            <p:ph type="sldImg"/>
          </p:nvPr>
        </p:nvSpPr>
        <p:spPr>
          <a:ln/>
        </p:spPr>
      </p:sp>
      <p:sp>
        <p:nvSpPr>
          <p:cNvPr id="10874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4B9D0C8-A7AE-440B-A8FE-D8200FFEF26E}" type="slidenum">
              <a:rPr lang="en-US"/>
              <a:pPr/>
              <a:t>12</a:t>
            </a:fld>
            <a:endParaRPr lang="en-US"/>
          </a:p>
        </p:txBody>
      </p:sp>
      <p:sp>
        <p:nvSpPr>
          <p:cNvPr id="1088514" name="Rectangle 2"/>
          <p:cNvSpPr>
            <a:spLocks noGrp="1" noRot="1" noChangeAspect="1" noChangeArrowheads="1" noTextEdit="1"/>
          </p:cNvSpPr>
          <p:nvPr>
            <p:ph type="sldImg"/>
          </p:nvPr>
        </p:nvSpPr>
        <p:spPr>
          <a:ln/>
        </p:spPr>
      </p:sp>
      <p:sp>
        <p:nvSpPr>
          <p:cNvPr id="10885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4693B69-BB14-4557-93B9-5AA91CDD7E46}" type="slidenum">
              <a:rPr lang="en-US"/>
              <a:pPr/>
              <a:t>13</a:t>
            </a:fld>
            <a:endParaRPr lang="en-US"/>
          </a:p>
        </p:txBody>
      </p:sp>
      <p:sp>
        <p:nvSpPr>
          <p:cNvPr id="1089538" name="Rectangle 2"/>
          <p:cNvSpPr>
            <a:spLocks noGrp="1" noRot="1" noChangeAspect="1" noChangeArrowheads="1" noTextEdit="1"/>
          </p:cNvSpPr>
          <p:nvPr>
            <p:ph type="sldImg"/>
          </p:nvPr>
        </p:nvSpPr>
        <p:spPr>
          <a:ln/>
        </p:spPr>
      </p:sp>
      <p:sp>
        <p:nvSpPr>
          <p:cNvPr id="10895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9CDB552-9272-40F2-845C-204B1D69DBDB}" type="slidenum">
              <a:rPr lang="en-US"/>
              <a:pPr/>
              <a:t>14</a:t>
            </a:fld>
            <a:endParaRPr lang="en-US"/>
          </a:p>
        </p:txBody>
      </p:sp>
      <p:sp>
        <p:nvSpPr>
          <p:cNvPr id="1090562" name="Rectangle 2"/>
          <p:cNvSpPr>
            <a:spLocks noGrp="1" noRot="1" noChangeAspect="1" noChangeArrowheads="1" noTextEdit="1"/>
          </p:cNvSpPr>
          <p:nvPr>
            <p:ph type="sldImg"/>
          </p:nvPr>
        </p:nvSpPr>
        <p:spPr>
          <a:ln/>
        </p:spPr>
      </p:sp>
      <p:sp>
        <p:nvSpPr>
          <p:cNvPr id="10905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236CAEC-6C48-467D-8130-0D7E6E08AB74}" type="slidenum">
              <a:rPr lang="en-US"/>
              <a:pPr/>
              <a:t>15</a:t>
            </a:fld>
            <a:endParaRPr lang="en-US"/>
          </a:p>
        </p:txBody>
      </p:sp>
      <p:sp>
        <p:nvSpPr>
          <p:cNvPr id="1091586" name="Rectangle 2"/>
          <p:cNvSpPr>
            <a:spLocks noGrp="1" noRot="1" noChangeAspect="1" noChangeArrowheads="1" noTextEdit="1"/>
          </p:cNvSpPr>
          <p:nvPr>
            <p:ph type="sldImg"/>
          </p:nvPr>
        </p:nvSpPr>
        <p:spPr>
          <a:ln/>
        </p:spPr>
      </p:sp>
      <p:sp>
        <p:nvSpPr>
          <p:cNvPr id="10915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6081123-E7F4-472C-B1F2-BC7FF42E54A8}" type="slidenum">
              <a:rPr lang="en-US"/>
              <a:pPr/>
              <a:t>16</a:t>
            </a:fld>
            <a:endParaRPr lang="en-US"/>
          </a:p>
        </p:txBody>
      </p:sp>
      <p:sp>
        <p:nvSpPr>
          <p:cNvPr id="1093634" name="Rectangle 2"/>
          <p:cNvSpPr>
            <a:spLocks noGrp="1" noRot="1" noChangeAspect="1" noChangeArrowheads="1" noTextEdit="1"/>
          </p:cNvSpPr>
          <p:nvPr>
            <p:ph type="sldImg"/>
          </p:nvPr>
        </p:nvSpPr>
        <p:spPr>
          <a:ln/>
        </p:spPr>
      </p:sp>
      <p:sp>
        <p:nvSpPr>
          <p:cNvPr id="10936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5CAEE0A-4F0B-400F-AFAD-6EE6551C831C}" type="slidenum">
              <a:rPr lang="en-US"/>
              <a:pPr/>
              <a:t>17</a:t>
            </a:fld>
            <a:endParaRPr lang="en-US"/>
          </a:p>
        </p:txBody>
      </p:sp>
      <p:sp>
        <p:nvSpPr>
          <p:cNvPr id="1094658" name="Rectangle 2"/>
          <p:cNvSpPr>
            <a:spLocks noGrp="1" noRot="1" noChangeAspect="1" noChangeArrowheads="1" noTextEdit="1"/>
          </p:cNvSpPr>
          <p:nvPr>
            <p:ph type="sldImg"/>
          </p:nvPr>
        </p:nvSpPr>
        <p:spPr>
          <a:ln/>
        </p:spPr>
      </p:sp>
      <p:sp>
        <p:nvSpPr>
          <p:cNvPr id="10946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74BC2D3-AE92-470A-B224-D9B0745FC321}" type="slidenum">
              <a:rPr lang="en-US"/>
              <a:pPr/>
              <a:t>18</a:t>
            </a:fld>
            <a:endParaRPr lang="en-US"/>
          </a:p>
        </p:txBody>
      </p:sp>
      <p:sp>
        <p:nvSpPr>
          <p:cNvPr id="1095682" name="Rectangle 2"/>
          <p:cNvSpPr>
            <a:spLocks noGrp="1" noRot="1" noChangeAspect="1" noChangeArrowheads="1" noTextEdit="1"/>
          </p:cNvSpPr>
          <p:nvPr>
            <p:ph type="sldImg"/>
          </p:nvPr>
        </p:nvSpPr>
        <p:spPr>
          <a:ln/>
        </p:spPr>
      </p:sp>
      <p:sp>
        <p:nvSpPr>
          <p:cNvPr id="10956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92935A8-F182-4E26-8D3B-7F190794F632}" type="slidenum">
              <a:rPr lang="en-US"/>
              <a:pPr/>
              <a:t>19</a:t>
            </a:fld>
            <a:endParaRPr lang="en-US"/>
          </a:p>
        </p:txBody>
      </p:sp>
      <p:sp>
        <p:nvSpPr>
          <p:cNvPr id="1096706" name="Rectangle 2"/>
          <p:cNvSpPr>
            <a:spLocks noGrp="1" noRot="1" noChangeAspect="1" noChangeArrowheads="1" noTextEdit="1"/>
          </p:cNvSpPr>
          <p:nvPr>
            <p:ph type="sldImg"/>
          </p:nvPr>
        </p:nvSpPr>
        <p:spPr>
          <a:ln/>
        </p:spPr>
      </p:sp>
      <p:sp>
        <p:nvSpPr>
          <p:cNvPr id="10967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7231006-6D2A-46D4-BA92-746C02BFFFAE}" type="slidenum">
              <a:rPr lang="en-US"/>
              <a:pPr/>
              <a:t>20</a:t>
            </a:fld>
            <a:endParaRPr lang="en-US"/>
          </a:p>
        </p:txBody>
      </p:sp>
      <p:sp>
        <p:nvSpPr>
          <p:cNvPr id="1097730" name="Rectangle 2"/>
          <p:cNvSpPr>
            <a:spLocks noGrp="1" noRot="1" noChangeAspect="1" noChangeArrowheads="1" noTextEdit="1"/>
          </p:cNvSpPr>
          <p:nvPr>
            <p:ph type="sldImg"/>
          </p:nvPr>
        </p:nvSpPr>
        <p:spPr>
          <a:ln/>
        </p:spPr>
      </p:sp>
      <p:sp>
        <p:nvSpPr>
          <p:cNvPr id="10977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AA8E45E-7509-41D4-A527-1E19CBA323BC}" type="slidenum">
              <a:rPr lang="en-US"/>
              <a:pPr/>
              <a:t>3</a:t>
            </a:fld>
            <a:endParaRPr lang="en-US"/>
          </a:p>
        </p:txBody>
      </p:sp>
      <p:sp>
        <p:nvSpPr>
          <p:cNvPr id="1078274" name="Rectangle 2"/>
          <p:cNvSpPr>
            <a:spLocks noGrp="1" noRot="1" noChangeAspect="1" noChangeArrowheads="1" noTextEdit="1"/>
          </p:cNvSpPr>
          <p:nvPr>
            <p:ph type="sldImg"/>
          </p:nvPr>
        </p:nvSpPr>
        <p:spPr>
          <a:ln/>
        </p:spPr>
      </p:sp>
      <p:sp>
        <p:nvSpPr>
          <p:cNvPr id="10782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7231006-6D2A-46D4-BA92-746C02BFFFAE}" type="slidenum">
              <a:rPr lang="en-US"/>
              <a:pPr/>
              <a:t>21</a:t>
            </a:fld>
            <a:endParaRPr lang="en-US"/>
          </a:p>
        </p:txBody>
      </p:sp>
      <p:sp>
        <p:nvSpPr>
          <p:cNvPr id="1097730" name="Rectangle 2"/>
          <p:cNvSpPr>
            <a:spLocks noGrp="1" noRot="1" noChangeAspect="1" noChangeArrowheads="1" noTextEdit="1"/>
          </p:cNvSpPr>
          <p:nvPr>
            <p:ph type="sldImg"/>
          </p:nvPr>
        </p:nvSpPr>
        <p:spPr>
          <a:ln/>
        </p:spPr>
      </p:sp>
      <p:sp>
        <p:nvSpPr>
          <p:cNvPr id="10977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AA26F94-2E4A-459B-BD4E-E2B26FDEE0AB}" type="slidenum">
              <a:rPr lang="en-US"/>
              <a:pPr/>
              <a:t>22</a:t>
            </a:fld>
            <a:endParaRPr lang="en-US"/>
          </a:p>
        </p:txBody>
      </p:sp>
      <p:sp>
        <p:nvSpPr>
          <p:cNvPr id="1098754" name="Rectangle 2"/>
          <p:cNvSpPr>
            <a:spLocks noGrp="1" noRot="1" noChangeAspect="1" noChangeArrowheads="1" noTextEdit="1"/>
          </p:cNvSpPr>
          <p:nvPr>
            <p:ph type="sldImg"/>
          </p:nvPr>
        </p:nvSpPr>
        <p:spPr>
          <a:ln/>
        </p:spPr>
      </p:sp>
      <p:sp>
        <p:nvSpPr>
          <p:cNvPr id="10987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95C1854-E766-44CA-9083-E98D277D3E9A}" type="slidenum">
              <a:rPr lang="en-US"/>
              <a:pPr/>
              <a:t>23</a:t>
            </a:fld>
            <a:endParaRPr lang="en-US"/>
          </a:p>
        </p:txBody>
      </p:sp>
      <p:sp>
        <p:nvSpPr>
          <p:cNvPr id="1099778" name="Rectangle 2"/>
          <p:cNvSpPr>
            <a:spLocks noGrp="1" noRot="1" noChangeAspect="1" noChangeArrowheads="1" noTextEdit="1"/>
          </p:cNvSpPr>
          <p:nvPr>
            <p:ph type="sldImg"/>
          </p:nvPr>
        </p:nvSpPr>
        <p:spPr>
          <a:ln/>
        </p:spPr>
      </p:sp>
      <p:sp>
        <p:nvSpPr>
          <p:cNvPr id="10997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Rectangle 7"/>
          <p:cNvSpPr>
            <a:spLocks noGrp="1" noChangeArrowheads="1"/>
          </p:cNvSpPr>
          <p:nvPr>
            <p:ph type="sldNum" sz="quarter" idx="5"/>
          </p:nvPr>
        </p:nvSpPr>
        <p:spPr>
          <a:noFill/>
        </p:spPr>
        <p:txBody>
          <a:bodyPr/>
          <a:lstStyle>
            <a:lvl1pPr defTabSz="966788" eaLnBrk="0" hangingPunct="0">
              <a:defRPr sz="2800">
                <a:solidFill>
                  <a:schemeClr val="tx1"/>
                </a:solidFill>
                <a:latin typeface="Arial" charset="0"/>
                <a:cs typeface="Arial" charset="0"/>
              </a:defRPr>
            </a:lvl1pPr>
            <a:lvl2pPr marL="742950" indent="-285750" defTabSz="966788" eaLnBrk="0" hangingPunct="0">
              <a:defRPr sz="2800">
                <a:solidFill>
                  <a:schemeClr val="tx1"/>
                </a:solidFill>
                <a:latin typeface="Arial" charset="0"/>
                <a:cs typeface="Arial" charset="0"/>
              </a:defRPr>
            </a:lvl2pPr>
            <a:lvl3pPr marL="1143000" indent="-228600" defTabSz="966788" eaLnBrk="0" hangingPunct="0">
              <a:defRPr sz="2800">
                <a:solidFill>
                  <a:schemeClr val="tx1"/>
                </a:solidFill>
                <a:latin typeface="Arial" charset="0"/>
                <a:cs typeface="Arial" charset="0"/>
              </a:defRPr>
            </a:lvl3pPr>
            <a:lvl4pPr marL="1600200" indent="-228600" defTabSz="966788" eaLnBrk="0" hangingPunct="0">
              <a:defRPr sz="2800">
                <a:solidFill>
                  <a:schemeClr val="tx1"/>
                </a:solidFill>
                <a:latin typeface="Arial" charset="0"/>
                <a:cs typeface="Arial" charset="0"/>
              </a:defRPr>
            </a:lvl4pPr>
            <a:lvl5pPr marL="2057400" indent="-228600" defTabSz="966788" eaLnBrk="0" hangingPunct="0">
              <a:defRPr sz="2800">
                <a:solidFill>
                  <a:schemeClr val="tx1"/>
                </a:solidFill>
                <a:latin typeface="Arial" charset="0"/>
                <a:cs typeface="Arial" charset="0"/>
              </a:defRPr>
            </a:lvl5pPr>
            <a:lvl6pPr marL="2514600" indent="-228600" defTabSz="966788" eaLnBrk="0" fontAlgn="base" hangingPunct="0">
              <a:spcBef>
                <a:spcPct val="0"/>
              </a:spcBef>
              <a:spcAft>
                <a:spcPct val="0"/>
              </a:spcAft>
              <a:defRPr sz="2800">
                <a:solidFill>
                  <a:schemeClr val="tx1"/>
                </a:solidFill>
                <a:latin typeface="Arial" charset="0"/>
                <a:cs typeface="Arial" charset="0"/>
              </a:defRPr>
            </a:lvl6pPr>
            <a:lvl7pPr marL="2971800" indent="-228600" defTabSz="966788" eaLnBrk="0" fontAlgn="base" hangingPunct="0">
              <a:spcBef>
                <a:spcPct val="0"/>
              </a:spcBef>
              <a:spcAft>
                <a:spcPct val="0"/>
              </a:spcAft>
              <a:defRPr sz="2800">
                <a:solidFill>
                  <a:schemeClr val="tx1"/>
                </a:solidFill>
                <a:latin typeface="Arial" charset="0"/>
                <a:cs typeface="Arial" charset="0"/>
              </a:defRPr>
            </a:lvl7pPr>
            <a:lvl8pPr marL="3429000" indent="-228600" defTabSz="966788" eaLnBrk="0" fontAlgn="base" hangingPunct="0">
              <a:spcBef>
                <a:spcPct val="0"/>
              </a:spcBef>
              <a:spcAft>
                <a:spcPct val="0"/>
              </a:spcAft>
              <a:defRPr sz="2800">
                <a:solidFill>
                  <a:schemeClr val="tx1"/>
                </a:solidFill>
                <a:latin typeface="Arial" charset="0"/>
                <a:cs typeface="Arial" charset="0"/>
              </a:defRPr>
            </a:lvl8pPr>
            <a:lvl9pPr marL="3886200" indent="-228600" defTabSz="966788" eaLnBrk="0" fontAlgn="base" hangingPunct="0">
              <a:spcBef>
                <a:spcPct val="0"/>
              </a:spcBef>
              <a:spcAft>
                <a:spcPct val="0"/>
              </a:spcAft>
              <a:defRPr sz="2800">
                <a:solidFill>
                  <a:schemeClr val="tx1"/>
                </a:solidFill>
                <a:latin typeface="Arial" charset="0"/>
                <a:cs typeface="Arial" charset="0"/>
              </a:defRPr>
            </a:lvl9pPr>
          </a:lstStyle>
          <a:p>
            <a:pPr eaLnBrk="1" hangingPunct="1"/>
            <a:fld id="{11FD7DE5-E181-45B2-BC13-47077D38CFD4}" type="slidenum">
              <a:rPr lang="en-US" sz="1200">
                <a:latin typeface="Times New Roman" pitchFamily="18" charset="0"/>
              </a:rPr>
              <a:pPr eaLnBrk="1" hangingPunct="1"/>
              <a:t>24</a:t>
            </a:fld>
            <a:endParaRPr lang="en-US" sz="1200">
              <a:latin typeface="Times New Roman" pitchFamily="18" charset="0"/>
            </a:endParaRPr>
          </a:p>
        </p:txBody>
      </p:sp>
      <p:sp>
        <p:nvSpPr>
          <p:cNvPr id="186371" name="Rectangle 2"/>
          <p:cNvSpPr>
            <a:spLocks noGrp="1" noRot="1" noChangeAspect="1" noChangeArrowheads="1" noTextEdit="1"/>
          </p:cNvSpPr>
          <p:nvPr>
            <p:ph type="sldImg"/>
          </p:nvPr>
        </p:nvSpPr>
        <p:spPr>
          <a:ln/>
        </p:spPr>
      </p:sp>
      <p:sp>
        <p:nvSpPr>
          <p:cNvPr id="186372"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Rectangle 7"/>
          <p:cNvSpPr>
            <a:spLocks noGrp="1" noChangeArrowheads="1"/>
          </p:cNvSpPr>
          <p:nvPr>
            <p:ph type="sldNum" sz="quarter" idx="5"/>
          </p:nvPr>
        </p:nvSpPr>
        <p:spPr>
          <a:noFill/>
        </p:spPr>
        <p:txBody>
          <a:bodyPr/>
          <a:lstStyle>
            <a:lvl1pPr defTabSz="966788" eaLnBrk="0" hangingPunct="0">
              <a:defRPr sz="2800">
                <a:solidFill>
                  <a:schemeClr val="tx1"/>
                </a:solidFill>
                <a:latin typeface="Arial" charset="0"/>
                <a:cs typeface="Arial" charset="0"/>
              </a:defRPr>
            </a:lvl1pPr>
            <a:lvl2pPr marL="742950" indent="-285750" defTabSz="966788" eaLnBrk="0" hangingPunct="0">
              <a:defRPr sz="2800">
                <a:solidFill>
                  <a:schemeClr val="tx1"/>
                </a:solidFill>
                <a:latin typeface="Arial" charset="0"/>
                <a:cs typeface="Arial" charset="0"/>
              </a:defRPr>
            </a:lvl2pPr>
            <a:lvl3pPr marL="1143000" indent="-228600" defTabSz="966788" eaLnBrk="0" hangingPunct="0">
              <a:defRPr sz="2800">
                <a:solidFill>
                  <a:schemeClr val="tx1"/>
                </a:solidFill>
                <a:latin typeface="Arial" charset="0"/>
                <a:cs typeface="Arial" charset="0"/>
              </a:defRPr>
            </a:lvl3pPr>
            <a:lvl4pPr marL="1600200" indent="-228600" defTabSz="966788" eaLnBrk="0" hangingPunct="0">
              <a:defRPr sz="2800">
                <a:solidFill>
                  <a:schemeClr val="tx1"/>
                </a:solidFill>
                <a:latin typeface="Arial" charset="0"/>
                <a:cs typeface="Arial" charset="0"/>
              </a:defRPr>
            </a:lvl4pPr>
            <a:lvl5pPr marL="2057400" indent="-228600" defTabSz="966788" eaLnBrk="0" hangingPunct="0">
              <a:defRPr sz="2800">
                <a:solidFill>
                  <a:schemeClr val="tx1"/>
                </a:solidFill>
                <a:latin typeface="Arial" charset="0"/>
                <a:cs typeface="Arial" charset="0"/>
              </a:defRPr>
            </a:lvl5pPr>
            <a:lvl6pPr marL="2514600" indent="-228600" defTabSz="966788" eaLnBrk="0" fontAlgn="base" hangingPunct="0">
              <a:spcBef>
                <a:spcPct val="0"/>
              </a:spcBef>
              <a:spcAft>
                <a:spcPct val="0"/>
              </a:spcAft>
              <a:defRPr sz="2800">
                <a:solidFill>
                  <a:schemeClr val="tx1"/>
                </a:solidFill>
                <a:latin typeface="Arial" charset="0"/>
                <a:cs typeface="Arial" charset="0"/>
              </a:defRPr>
            </a:lvl6pPr>
            <a:lvl7pPr marL="2971800" indent="-228600" defTabSz="966788" eaLnBrk="0" fontAlgn="base" hangingPunct="0">
              <a:spcBef>
                <a:spcPct val="0"/>
              </a:spcBef>
              <a:spcAft>
                <a:spcPct val="0"/>
              </a:spcAft>
              <a:defRPr sz="2800">
                <a:solidFill>
                  <a:schemeClr val="tx1"/>
                </a:solidFill>
                <a:latin typeface="Arial" charset="0"/>
                <a:cs typeface="Arial" charset="0"/>
              </a:defRPr>
            </a:lvl7pPr>
            <a:lvl8pPr marL="3429000" indent="-228600" defTabSz="966788" eaLnBrk="0" fontAlgn="base" hangingPunct="0">
              <a:spcBef>
                <a:spcPct val="0"/>
              </a:spcBef>
              <a:spcAft>
                <a:spcPct val="0"/>
              </a:spcAft>
              <a:defRPr sz="2800">
                <a:solidFill>
                  <a:schemeClr val="tx1"/>
                </a:solidFill>
                <a:latin typeface="Arial" charset="0"/>
                <a:cs typeface="Arial" charset="0"/>
              </a:defRPr>
            </a:lvl8pPr>
            <a:lvl9pPr marL="3886200" indent="-228600" defTabSz="966788" eaLnBrk="0" fontAlgn="base" hangingPunct="0">
              <a:spcBef>
                <a:spcPct val="0"/>
              </a:spcBef>
              <a:spcAft>
                <a:spcPct val="0"/>
              </a:spcAft>
              <a:defRPr sz="2800">
                <a:solidFill>
                  <a:schemeClr val="tx1"/>
                </a:solidFill>
                <a:latin typeface="Arial" charset="0"/>
                <a:cs typeface="Arial" charset="0"/>
              </a:defRPr>
            </a:lvl9pPr>
          </a:lstStyle>
          <a:p>
            <a:pPr eaLnBrk="1" hangingPunct="1"/>
            <a:fld id="{11FD7DE5-E181-45B2-BC13-47077D38CFD4}" type="slidenum">
              <a:rPr lang="en-US" sz="1200">
                <a:latin typeface="Times New Roman" pitchFamily="18" charset="0"/>
              </a:rPr>
              <a:pPr eaLnBrk="1" hangingPunct="1"/>
              <a:t>25</a:t>
            </a:fld>
            <a:endParaRPr lang="en-US" sz="1200">
              <a:latin typeface="Times New Roman" pitchFamily="18" charset="0"/>
            </a:endParaRPr>
          </a:p>
        </p:txBody>
      </p:sp>
      <p:sp>
        <p:nvSpPr>
          <p:cNvPr id="186371" name="Rectangle 2"/>
          <p:cNvSpPr>
            <a:spLocks noGrp="1" noRot="1" noChangeAspect="1" noChangeArrowheads="1" noTextEdit="1"/>
          </p:cNvSpPr>
          <p:nvPr>
            <p:ph type="sldImg"/>
          </p:nvPr>
        </p:nvSpPr>
        <p:spPr>
          <a:ln/>
        </p:spPr>
      </p:sp>
      <p:sp>
        <p:nvSpPr>
          <p:cNvPr id="186372"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Rectangle 7"/>
          <p:cNvSpPr>
            <a:spLocks noGrp="1" noChangeArrowheads="1"/>
          </p:cNvSpPr>
          <p:nvPr>
            <p:ph type="sldNum" sz="quarter" idx="5"/>
          </p:nvPr>
        </p:nvSpPr>
        <p:spPr>
          <a:noFill/>
        </p:spPr>
        <p:txBody>
          <a:bodyPr/>
          <a:lstStyle>
            <a:lvl1pPr defTabSz="966788" eaLnBrk="0" hangingPunct="0">
              <a:defRPr sz="2800">
                <a:solidFill>
                  <a:schemeClr val="tx1"/>
                </a:solidFill>
                <a:latin typeface="Arial" charset="0"/>
                <a:cs typeface="Arial" charset="0"/>
              </a:defRPr>
            </a:lvl1pPr>
            <a:lvl2pPr marL="742950" indent="-285750" defTabSz="966788" eaLnBrk="0" hangingPunct="0">
              <a:defRPr sz="2800">
                <a:solidFill>
                  <a:schemeClr val="tx1"/>
                </a:solidFill>
                <a:latin typeface="Arial" charset="0"/>
                <a:cs typeface="Arial" charset="0"/>
              </a:defRPr>
            </a:lvl2pPr>
            <a:lvl3pPr marL="1143000" indent="-228600" defTabSz="966788" eaLnBrk="0" hangingPunct="0">
              <a:defRPr sz="2800">
                <a:solidFill>
                  <a:schemeClr val="tx1"/>
                </a:solidFill>
                <a:latin typeface="Arial" charset="0"/>
                <a:cs typeface="Arial" charset="0"/>
              </a:defRPr>
            </a:lvl3pPr>
            <a:lvl4pPr marL="1600200" indent="-228600" defTabSz="966788" eaLnBrk="0" hangingPunct="0">
              <a:defRPr sz="2800">
                <a:solidFill>
                  <a:schemeClr val="tx1"/>
                </a:solidFill>
                <a:latin typeface="Arial" charset="0"/>
                <a:cs typeface="Arial" charset="0"/>
              </a:defRPr>
            </a:lvl4pPr>
            <a:lvl5pPr marL="2057400" indent="-228600" defTabSz="966788" eaLnBrk="0" hangingPunct="0">
              <a:defRPr sz="2800">
                <a:solidFill>
                  <a:schemeClr val="tx1"/>
                </a:solidFill>
                <a:latin typeface="Arial" charset="0"/>
                <a:cs typeface="Arial" charset="0"/>
              </a:defRPr>
            </a:lvl5pPr>
            <a:lvl6pPr marL="2514600" indent="-228600" defTabSz="966788" eaLnBrk="0" fontAlgn="base" hangingPunct="0">
              <a:spcBef>
                <a:spcPct val="0"/>
              </a:spcBef>
              <a:spcAft>
                <a:spcPct val="0"/>
              </a:spcAft>
              <a:defRPr sz="2800">
                <a:solidFill>
                  <a:schemeClr val="tx1"/>
                </a:solidFill>
                <a:latin typeface="Arial" charset="0"/>
                <a:cs typeface="Arial" charset="0"/>
              </a:defRPr>
            </a:lvl6pPr>
            <a:lvl7pPr marL="2971800" indent="-228600" defTabSz="966788" eaLnBrk="0" fontAlgn="base" hangingPunct="0">
              <a:spcBef>
                <a:spcPct val="0"/>
              </a:spcBef>
              <a:spcAft>
                <a:spcPct val="0"/>
              </a:spcAft>
              <a:defRPr sz="2800">
                <a:solidFill>
                  <a:schemeClr val="tx1"/>
                </a:solidFill>
                <a:latin typeface="Arial" charset="0"/>
                <a:cs typeface="Arial" charset="0"/>
              </a:defRPr>
            </a:lvl7pPr>
            <a:lvl8pPr marL="3429000" indent="-228600" defTabSz="966788" eaLnBrk="0" fontAlgn="base" hangingPunct="0">
              <a:spcBef>
                <a:spcPct val="0"/>
              </a:spcBef>
              <a:spcAft>
                <a:spcPct val="0"/>
              </a:spcAft>
              <a:defRPr sz="2800">
                <a:solidFill>
                  <a:schemeClr val="tx1"/>
                </a:solidFill>
                <a:latin typeface="Arial" charset="0"/>
                <a:cs typeface="Arial" charset="0"/>
              </a:defRPr>
            </a:lvl8pPr>
            <a:lvl9pPr marL="3886200" indent="-228600" defTabSz="966788" eaLnBrk="0" fontAlgn="base" hangingPunct="0">
              <a:spcBef>
                <a:spcPct val="0"/>
              </a:spcBef>
              <a:spcAft>
                <a:spcPct val="0"/>
              </a:spcAft>
              <a:defRPr sz="2800">
                <a:solidFill>
                  <a:schemeClr val="tx1"/>
                </a:solidFill>
                <a:latin typeface="Arial" charset="0"/>
                <a:cs typeface="Arial" charset="0"/>
              </a:defRPr>
            </a:lvl9pPr>
          </a:lstStyle>
          <a:p>
            <a:pPr eaLnBrk="1" hangingPunct="1"/>
            <a:fld id="{11FD7DE5-E181-45B2-BC13-47077D38CFD4}" type="slidenum">
              <a:rPr lang="en-US" sz="1200">
                <a:latin typeface="Times New Roman" pitchFamily="18" charset="0"/>
              </a:rPr>
              <a:pPr eaLnBrk="1" hangingPunct="1"/>
              <a:t>26</a:t>
            </a:fld>
            <a:endParaRPr lang="en-US" sz="1200">
              <a:latin typeface="Times New Roman" pitchFamily="18" charset="0"/>
            </a:endParaRPr>
          </a:p>
        </p:txBody>
      </p:sp>
      <p:sp>
        <p:nvSpPr>
          <p:cNvPr id="186371" name="Rectangle 2"/>
          <p:cNvSpPr>
            <a:spLocks noGrp="1" noRot="1" noChangeAspect="1" noChangeArrowheads="1" noTextEdit="1"/>
          </p:cNvSpPr>
          <p:nvPr>
            <p:ph type="sldImg"/>
          </p:nvPr>
        </p:nvSpPr>
        <p:spPr>
          <a:ln/>
        </p:spPr>
      </p:sp>
      <p:sp>
        <p:nvSpPr>
          <p:cNvPr id="186372"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B79D7CD-E42A-4D59-B663-08F5640C19AE}" type="slidenum">
              <a:rPr lang="en-US"/>
              <a:pPr/>
              <a:t>27</a:t>
            </a:fld>
            <a:endParaRPr lang="en-US"/>
          </a:p>
        </p:txBody>
      </p:sp>
      <p:sp>
        <p:nvSpPr>
          <p:cNvPr id="1100802" name="Rectangle 2"/>
          <p:cNvSpPr>
            <a:spLocks noGrp="1" noRot="1" noChangeAspect="1" noChangeArrowheads="1" noTextEdit="1"/>
          </p:cNvSpPr>
          <p:nvPr>
            <p:ph type="sldImg"/>
          </p:nvPr>
        </p:nvSpPr>
        <p:spPr>
          <a:ln/>
        </p:spPr>
      </p:sp>
      <p:sp>
        <p:nvSpPr>
          <p:cNvPr id="11008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17647D4-F49E-4E01-A75A-BDD43C5D64E5}" type="slidenum">
              <a:rPr lang="en-US"/>
              <a:pPr/>
              <a:t>28</a:t>
            </a:fld>
            <a:endParaRPr lang="en-US"/>
          </a:p>
        </p:txBody>
      </p:sp>
      <p:sp>
        <p:nvSpPr>
          <p:cNvPr id="1101826" name="Rectangle 2"/>
          <p:cNvSpPr>
            <a:spLocks noGrp="1" noRot="1" noChangeAspect="1" noChangeArrowheads="1" noTextEdit="1"/>
          </p:cNvSpPr>
          <p:nvPr>
            <p:ph type="sldImg"/>
          </p:nvPr>
        </p:nvSpPr>
        <p:spPr>
          <a:ln/>
        </p:spPr>
      </p:sp>
      <p:sp>
        <p:nvSpPr>
          <p:cNvPr id="11018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970A421-FDA6-4107-84F0-56F52739A675}" type="slidenum">
              <a:rPr lang="en-US"/>
              <a:pPr/>
              <a:t>29</a:t>
            </a:fld>
            <a:endParaRPr lang="en-US"/>
          </a:p>
        </p:txBody>
      </p:sp>
      <p:sp>
        <p:nvSpPr>
          <p:cNvPr id="1102850" name="Rectangle 2"/>
          <p:cNvSpPr>
            <a:spLocks noGrp="1" noRot="1" noChangeAspect="1" noChangeArrowheads="1" noTextEdit="1"/>
          </p:cNvSpPr>
          <p:nvPr>
            <p:ph type="sldImg"/>
          </p:nvPr>
        </p:nvSpPr>
        <p:spPr>
          <a:ln/>
        </p:spPr>
      </p:sp>
      <p:sp>
        <p:nvSpPr>
          <p:cNvPr id="11028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E990410-379E-485A-B746-B1738B1FAA5A}" type="slidenum">
              <a:rPr lang="en-US"/>
              <a:pPr/>
              <a:t>30</a:t>
            </a:fld>
            <a:endParaRPr lang="en-US"/>
          </a:p>
        </p:txBody>
      </p:sp>
      <p:sp>
        <p:nvSpPr>
          <p:cNvPr id="1105922" name="Rectangle 2"/>
          <p:cNvSpPr>
            <a:spLocks noGrp="1" noRot="1" noChangeAspect="1" noChangeArrowheads="1" noTextEdit="1"/>
          </p:cNvSpPr>
          <p:nvPr>
            <p:ph type="sldImg"/>
          </p:nvPr>
        </p:nvSpPr>
        <p:spPr>
          <a:ln/>
        </p:spPr>
      </p:sp>
      <p:sp>
        <p:nvSpPr>
          <p:cNvPr id="11059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981D1F9-1FC3-46FB-9867-1CD1BC8C10A3}" type="slidenum">
              <a:rPr lang="en-US"/>
              <a:pPr/>
              <a:t>4</a:t>
            </a:fld>
            <a:endParaRPr lang="en-US"/>
          </a:p>
        </p:txBody>
      </p:sp>
      <p:sp>
        <p:nvSpPr>
          <p:cNvPr id="1079298" name="Rectangle 2"/>
          <p:cNvSpPr>
            <a:spLocks noGrp="1" noRot="1" noChangeAspect="1" noChangeArrowheads="1" noTextEdit="1"/>
          </p:cNvSpPr>
          <p:nvPr>
            <p:ph type="sldImg"/>
          </p:nvPr>
        </p:nvSpPr>
        <p:spPr>
          <a:ln/>
        </p:spPr>
      </p:sp>
      <p:sp>
        <p:nvSpPr>
          <p:cNvPr id="10792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5818B3A-CAEB-4752-A358-C0BEA022CF69}" type="slidenum">
              <a:rPr lang="en-US"/>
              <a:pPr/>
              <a:t>31</a:t>
            </a:fld>
            <a:endParaRPr lang="en-US"/>
          </a:p>
        </p:txBody>
      </p:sp>
      <p:sp>
        <p:nvSpPr>
          <p:cNvPr id="1106946" name="Rectangle 2"/>
          <p:cNvSpPr>
            <a:spLocks noGrp="1" noRot="1" noChangeAspect="1" noChangeArrowheads="1" noTextEdit="1"/>
          </p:cNvSpPr>
          <p:nvPr>
            <p:ph type="sldImg"/>
          </p:nvPr>
        </p:nvSpPr>
        <p:spPr>
          <a:ln/>
        </p:spPr>
      </p:sp>
      <p:sp>
        <p:nvSpPr>
          <p:cNvPr id="11069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5A86D0B-AF34-4D53-861E-7E78DC8137CF}" type="slidenum">
              <a:rPr lang="en-US"/>
              <a:pPr/>
              <a:t>32</a:t>
            </a:fld>
            <a:endParaRPr lang="en-US"/>
          </a:p>
        </p:txBody>
      </p:sp>
      <p:sp>
        <p:nvSpPr>
          <p:cNvPr id="1107970" name="Rectangle 2"/>
          <p:cNvSpPr>
            <a:spLocks noGrp="1" noRot="1" noChangeAspect="1" noChangeArrowheads="1" noTextEdit="1"/>
          </p:cNvSpPr>
          <p:nvPr>
            <p:ph type="sldImg"/>
          </p:nvPr>
        </p:nvSpPr>
        <p:spPr>
          <a:ln/>
        </p:spPr>
      </p:sp>
      <p:sp>
        <p:nvSpPr>
          <p:cNvPr id="11079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5A86D0B-AF34-4D53-861E-7E78DC8137CF}" type="slidenum">
              <a:rPr lang="en-US"/>
              <a:pPr/>
              <a:t>33</a:t>
            </a:fld>
            <a:endParaRPr lang="en-US"/>
          </a:p>
        </p:txBody>
      </p:sp>
      <p:sp>
        <p:nvSpPr>
          <p:cNvPr id="1107970" name="Rectangle 2"/>
          <p:cNvSpPr>
            <a:spLocks noGrp="1" noRot="1" noChangeAspect="1" noChangeArrowheads="1" noTextEdit="1"/>
          </p:cNvSpPr>
          <p:nvPr>
            <p:ph type="sldImg"/>
          </p:nvPr>
        </p:nvSpPr>
        <p:spPr>
          <a:ln/>
        </p:spPr>
      </p:sp>
      <p:sp>
        <p:nvSpPr>
          <p:cNvPr id="11079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0ED4DD8-D6FD-4DCF-BA5D-E735299DC7C5}" type="slidenum">
              <a:rPr lang="en-US"/>
              <a:pPr/>
              <a:t>34</a:t>
            </a:fld>
            <a:endParaRPr lang="en-US"/>
          </a:p>
        </p:txBody>
      </p:sp>
      <p:sp>
        <p:nvSpPr>
          <p:cNvPr id="1164290" name="Rectangle 2"/>
          <p:cNvSpPr>
            <a:spLocks noGrp="1" noRot="1" noChangeAspect="1" noChangeArrowheads="1" noTextEdit="1"/>
          </p:cNvSpPr>
          <p:nvPr>
            <p:ph type="sldImg"/>
          </p:nvPr>
        </p:nvSpPr>
        <p:spPr>
          <a:ln/>
        </p:spPr>
      </p:sp>
      <p:sp>
        <p:nvSpPr>
          <p:cNvPr id="11642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CC52231-7235-49BB-A972-8DC89CD476F7}" type="slidenum">
              <a:rPr lang="en-US"/>
              <a:pPr/>
              <a:t>35</a:t>
            </a:fld>
            <a:endParaRPr lang="en-US"/>
          </a:p>
        </p:txBody>
      </p:sp>
      <p:sp>
        <p:nvSpPr>
          <p:cNvPr id="1166338" name="Rectangle 2"/>
          <p:cNvSpPr>
            <a:spLocks noGrp="1" noRot="1" noChangeAspect="1" noChangeArrowheads="1" noTextEdit="1"/>
          </p:cNvSpPr>
          <p:nvPr>
            <p:ph type="sldImg"/>
          </p:nvPr>
        </p:nvSpPr>
        <p:spPr>
          <a:ln/>
        </p:spPr>
      </p:sp>
      <p:sp>
        <p:nvSpPr>
          <p:cNvPr id="11663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62CEFCF-9927-498F-BF9C-06491275FEB8}" type="slidenum">
              <a:rPr lang="en-US"/>
              <a:pPr/>
              <a:t>36</a:t>
            </a:fld>
            <a:endParaRPr lang="en-US"/>
          </a:p>
        </p:txBody>
      </p:sp>
      <p:sp>
        <p:nvSpPr>
          <p:cNvPr id="1168386" name="Rectangle 2"/>
          <p:cNvSpPr>
            <a:spLocks noGrp="1" noRot="1" noChangeAspect="1" noChangeArrowheads="1" noTextEdit="1"/>
          </p:cNvSpPr>
          <p:nvPr>
            <p:ph type="sldImg"/>
          </p:nvPr>
        </p:nvSpPr>
        <p:spPr>
          <a:ln/>
        </p:spPr>
      </p:sp>
      <p:sp>
        <p:nvSpPr>
          <p:cNvPr id="11683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3BD33E6-F610-4A42-895D-5660907B102C}" type="slidenum">
              <a:rPr lang="en-US"/>
              <a:pPr/>
              <a:t>37</a:t>
            </a:fld>
            <a:endParaRPr lang="en-US"/>
          </a:p>
        </p:txBody>
      </p:sp>
      <p:sp>
        <p:nvSpPr>
          <p:cNvPr id="1112066" name="Rectangle 2"/>
          <p:cNvSpPr>
            <a:spLocks noGrp="1" noRot="1" noChangeAspect="1" noChangeArrowheads="1" noTextEdit="1"/>
          </p:cNvSpPr>
          <p:nvPr>
            <p:ph type="sldImg"/>
          </p:nvPr>
        </p:nvSpPr>
        <p:spPr>
          <a:ln/>
        </p:spPr>
      </p:sp>
      <p:sp>
        <p:nvSpPr>
          <p:cNvPr id="11120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0D7C5A3-38BE-40EB-97FE-DF4586642641}" type="slidenum">
              <a:rPr lang="en-US"/>
              <a:pPr/>
              <a:t>38</a:t>
            </a:fld>
            <a:endParaRPr lang="en-US"/>
          </a:p>
        </p:txBody>
      </p:sp>
      <p:sp>
        <p:nvSpPr>
          <p:cNvPr id="1113090" name="Rectangle 2"/>
          <p:cNvSpPr>
            <a:spLocks noGrp="1" noRot="1" noChangeAspect="1" noChangeArrowheads="1" noTextEdit="1"/>
          </p:cNvSpPr>
          <p:nvPr>
            <p:ph type="sldImg"/>
          </p:nvPr>
        </p:nvSpPr>
        <p:spPr>
          <a:ln/>
        </p:spPr>
      </p:sp>
      <p:sp>
        <p:nvSpPr>
          <p:cNvPr id="11130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22B6035-2815-429E-996F-7F771C5247D7}" type="slidenum">
              <a:rPr lang="en-US"/>
              <a:pPr/>
              <a:t>39</a:t>
            </a:fld>
            <a:endParaRPr lang="en-US"/>
          </a:p>
        </p:txBody>
      </p:sp>
      <p:sp>
        <p:nvSpPr>
          <p:cNvPr id="1114114" name="Rectangle 2"/>
          <p:cNvSpPr>
            <a:spLocks noGrp="1" noRot="1" noChangeAspect="1" noChangeArrowheads="1" noTextEdit="1"/>
          </p:cNvSpPr>
          <p:nvPr>
            <p:ph type="sldImg"/>
          </p:nvPr>
        </p:nvSpPr>
        <p:spPr>
          <a:ln/>
        </p:spPr>
      </p:sp>
      <p:sp>
        <p:nvSpPr>
          <p:cNvPr id="11141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Rectangle 7"/>
          <p:cNvSpPr>
            <a:spLocks noGrp="1" noChangeArrowheads="1"/>
          </p:cNvSpPr>
          <p:nvPr>
            <p:ph type="sldNum" sz="quarter" idx="5"/>
          </p:nvPr>
        </p:nvSpPr>
        <p:spPr>
          <a:noFill/>
        </p:spPr>
        <p:txBody>
          <a:bodyPr/>
          <a:lstStyle>
            <a:lvl1pPr defTabSz="966788" eaLnBrk="0" hangingPunct="0">
              <a:defRPr sz="2800">
                <a:solidFill>
                  <a:schemeClr val="tx1"/>
                </a:solidFill>
                <a:latin typeface="Arial" charset="0"/>
                <a:cs typeface="Arial" charset="0"/>
              </a:defRPr>
            </a:lvl1pPr>
            <a:lvl2pPr marL="742950" indent="-285750" defTabSz="966788" eaLnBrk="0" hangingPunct="0">
              <a:defRPr sz="2800">
                <a:solidFill>
                  <a:schemeClr val="tx1"/>
                </a:solidFill>
                <a:latin typeface="Arial" charset="0"/>
                <a:cs typeface="Arial" charset="0"/>
              </a:defRPr>
            </a:lvl2pPr>
            <a:lvl3pPr marL="1143000" indent="-228600" defTabSz="966788" eaLnBrk="0" hangingPunct="0">
              <a:defRPr sz="2800">
                <a:solidFill>
                  <a:schemeClr val="tx1"/>
                </a:solidFill>
                <a:latin typeface="Arial" charset="0"/>
                <a:cs typeface="Arial" charset="0"/>
              </a:defRPr>
            </a:lvl3pPr>
            <a:lvl4pPr marL="1600200" indent="-228600" defTabSz="966788" eaLnBrk="0" hangingPunct="0">
              <a:defRPr sz="2800">
                <a:solidFill>
                  <a:schemeClr val="tx1"/>
                </a:solidFill>
                <a:latin typeface="Arial" charset="0"/>
                <a:cs typeface="Arial" charset="0"/>
              </a:defRPr>
            </a:lvl4pPr>
            <a:lvl5pPr marL="2057400" indent="-228600" defTabSz="966788" eaLnBrk="0" hangingPunct="0">
              <a:defRPr sz="2800">
                <a:solidFill>
                  <a:schemeClr val="tx1"/>
                </a:solidFill>
                <a:latin typeface="Arial" charset="0"/>
                <a:cs typeface="Arial" charset="0"/>
              </a:defRPr>
            </a:lvl5pPr>
            <a:lvl6pPr marL="2514600" indent="-228600" defTabSz="966788" eaLnBrk="0" fontAlgn="base" hangingPunct="0">
              <a:spcBef>
                <a:spcPct val="0"/>
              </a:spcBef>
              <a:spcAft>
                <a:spcPct val="0"/>
              </a:spcAft>
              <a:defRPr sz="2800">
                <a:solidFill>
                  <a:schemeClr val="tx1"/>
                </a:solidFill>
                <a:latin typeface="Arial" charset="0"/>
                <a:cs typeface="Arial" charset="0"/>
              </a:defRPr>
            </a:lvl6pPr>
            <a:lvl7pPr marL="2971800" indent="-228600" defTabSz="966788" eaLnBrk="0" fontAlgn="base" hangingPunct="0">
              <a:spcBef>
                <a:spcPct val="0"/>
              </a:spcBef>
              <a:spcAft>
                <a:spcPct val="0"/>
              </a:spcAft>
              <a:defRPr sz="2800">
                <a:solidFill>
                  <a:schemeClr val="tx1"/>
                </a:solidFill>
                <a:latin typeface="Arial" charset="0"/>
                <a:cs typeface="Arial" charset="0"/>
              </a:defRPr>
            </a:lvl7pPr>
            <a:lvl8pPr marL="3429000" indent="-228600" defTabSz="966788" eaLnBrk="0" fontAlgn="base" hangingPunct="0">
              <a:spcBef>
                <a:spcPct val="0"/>
              </a:spcBef>
              <a:spcAft>
                <a:spcPct val="0"/>
              </a:spcAft>
              <a:defRPr sz="2800">
                <a:solidFill>
                  <a:schemeClr val="tx1"/>
                </a:solidFill>
                <a:latin typeface="Arial" charset="0"/>
                <a:cs typeface="Arial" charset="0"/>
              </a:defRPr>
            </a:lvl8pPr>
            <a:lvl9pPr marL="3886200" indent="-228600" defTabSz="966788" eaLnBrk="0" fontAlgn="base" hangingPunct="0">
              <a:spcBef>
                <a:spcPct val="0"/>
              </a:spcBef>
              <a:spcAft>
                <a:spcPct val="0"/>
              </a:spcAft>
              <a:defRPr sz="2800">
                <a:solidFill>
                  <a:schemeClr val="tx1"/>
                </a:solidFill>
                <a:latin typeface="Arial" charset="0"/>
                <a:cs typeface="Arial" charset="0"/>
              </a:defRPr>
            </a:lvl9pPr>
          </a:lstStyle>
          <a:p>
            <a:pPr eaLnBrk="1" hangingPunct="1"/>
            <a:fld id="{11FD7DE5-E181-45B2-BC13-47077D38CFD4}" type="slidenum">
              <a:rPr lang="en-US" sz="1200">
                <a:latin typeface="Times New Roman" pitchFamily="18" charset="0"/>
              </a:rPr>
              <a:pPr eaLnBrk="1" hangingPunct="1"/>
              <a:t>40</a:t>
            </a:fld>
            <a:endParaRPr lang="en-US" sz="1200">
              <a:latin typeface="Times New Roman" pitchFamily="18" charset="0"/>
            </a:endParaRPr>
          </a:p>
        </p:txBody>
      </p:sp>
      <p:sp>
        <p:nvSpPr>
          <p:cNvPr id="186371" name="Rectangle 2"/>
          <p:cNvSpPr>
            <a:spLocks noGrp="1" noRot="1" noChangeAspect="1" noChangeArrowheads="1" noTextEdit="1"/>
          </p:cNvSpPr>
          <p:nvPr>
            <p:ph type="sldImg"/>
          </p:nvPr>
        </p:nvSpPr>
        <p:spPr>
          <a:ln/>
        </p:spPr>
      </p:sp>
      <p:sp>
        <p:nvSpPr>
          <p:cNvPr id="186372"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76D4312-8977-4F80-AA52-ABB01A077599}" type="slidenum">
              <a:rPr lang="en-US"/>
              <a:pPr/>
              <a:t>5</a:t>
            </a:fld>
            <a:endParaRPr lang="en-US"/>
          </a:p>
        </p:txBody>
      </p:sp>
      <p:sp>
        <p:nvSpPr>
          <p:cNvPr id="1080322" name="Rectangle 2"/>
          <p:cNvSpPr>
            <a:spLocks noGrp="1" noRot="1" noChangeAspect="1" noChangeArrowheads="1" noTextEdit="1"/>
          </p:cNvSpPr>
          <p:nvPr>
            <p:ph type="sldImg"/>
          </p:nvPr>
        </p:nvSpPr>
        <p:spPr>
          <a:ln/>
        </p:spPr>
      </p:sp>
      <p:sp>
        <p:nvSpPr>
          <p:cNvPr id="10803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483A673-15E4-43FD-9820-18EED3E60DF9}" type="slidenum">
              <a:rPr lang="en-US"/>
              <a:pPr/>
              <a:t>41</a:t>
            </a:fld>
            <a:endParaRPr lang="en-US"/>
          </a:p>
        </p:txBody>
      </p:sp>
      <p:sp>
        <p:nvSpPr>
          <p:cNvPr id="1115138" name="Rectangle 2"/>
          <p:cNvSpPr>
            <a:spLocks noGrp="1" noRot="1" noChangeAspect="1" noChangeArrowheads="1" noTextEdit="1"/>
          </p:cNvSpPr>
          <p:nvPr>
            <p:ph type="sldImg"/>
          </p:nvPr>
        </p:nvSpPr>
        <p:spPr>
          <a:ln/>
        </p:spPr>
      </p:sp>
      <p:sp>
        <p:nvSpPr>
          <p:cNvPr id="11151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298C371-F2CE-4B3E-8DFC-F0AE1C80FFFA}" type="slidenum">
              <a:rPr lang="en-US"/>
              <a:pPr/>
              <a:t>42</a:t>
            </a:fld>
            <a:endParaRPr lang="en-US"/>
          </a:p>
        </p:txBody>
      </p:sp>
      <p:sp>
        <p:nvSpPr>
          <p:cNvPr id="1116162" name="Rectangle 2"/>
          <p:cNvSpPr>
            <a:spLocks noGrp="1" noRot="1" noChangeAspect="1" noChangeArrowheads="1" noTextEdit="1"/>
          </p:cNvSpPr>
          <p:nvPr>
            <p:ph type="sldImg"/>
          </p:nvPr>
        </p:nvSpPr>
        <p:spPr>
          <a:ln/>
        </p:spPr>
      </p:sp>
      <p:sp>
        <p:nvSpPr>
          <p:cNvPr id="11161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5B56710-8BAE-4B10-8909-8B43FC303E78}" type="slidenum">
              <a:rPr lang="en-US"/>
              <a:pPr/>
              <a:t>43</a:t>
            </a:fld>
            <a:endParaRPr lang="en-US"/>
          </a:p>
        </p:txBody>
      </p:sp>
      <p:sp>
        <p:nvSpPr>
          <p:cNvPr id="1117186" name="Rectangle 2"/>
          <p:cNvSpPr>
            <a:spLocks noGrp="1" noRot="1" noChangeAspect="1" noChangeArrowheads="1" noTextEdit="1"/>
          </p:cNvSpPr>
          <p:nvPr>
            <p:ph type="sldImg"/>
          </p:nvPr>
        </p:nvSpPr>
        <p:spPr>
          <a:ln/>
        </p:spPr>
      </p:sp>
      <p:sp>
        <p:nvSpPr>
          <p:cNvPr id="11171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D6FBB1C-AFD2-452F-AE9C-5C545DA8F6A2}" type="slidenum">
              <a:rPr lang="en-US"/>
              <a:pPr/>
              <a:t>44</a:t>
            </a:fld>
            <a:endParaRPr lang="en-US"/>
          </a:p>
        </p:txBody>
      </p:sp>
      <p:sp>
        <p:nvSpPr>
          <p:cNvPr id="1118210" name="Rectangle 2"/>
          <p:cNvSpPr>
            <a:spLocks noGrp="1" noRot="1" noChangeAspect="1" noChangeArrowheads="1" noTextEdit="1"/>
          </p:cNvSpPr>
          <p:nvPr>
            <p:ph type="sldImg"/>
          </p:nvPr>
        </p:nvSpPr>
        <p:spPr>
          <a:ln/>
        </p:spPr>
      </p:sp>
      <p:sp>
        <p:nvSpPr>
          <p:cNvPr id="11182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65A2F1B-DCB4-4CD2-8D20-E2F2C9E42578}" type="slidenum">
              <a:rPr lang="en-US"/>
              <a:pPr/>
              <a:t>45</a:t>
            </a:fld>
            <a:endParaRPr lang="en-US"/>
          </a:p>
        </p:txBody>
      </p:sp>
      <p:sp>
        <p:nvSpPr>
          <p:cNvPr id="1170434" name="Rectangle 2"/>
          <p:cNvSpPr>
            <a:spLocks noGrp="1" noRot="1" noChangeAspect="1" noChangeArrowheads="1" noTextEdit="1"/>
          </p:cNvSpPr>
          <p:nvPr>
            <p:ph type="sldImg"/>
          </p:nvPr>
        </p:nvSpPr>
        <p:spPr>
          <a:ln/>
        </p:spPr>
      </p:sp>
      <p:sp>
        <p:nvSpPr>
          <p:cNvPr id="11704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431C152-2BB5-47F1-AAC4-43FBED82498F}" type="slidenum">
              <a:rPr lang="en-US"/>
              <a:pPr/>
              <a:t>46</a:t>
            </a:fld>
            <a:endParaRPr lang="en-US"/>
          </a:p>
        </p:txBody>
      </p:sp>
      <p:sp>
        <p:nvSpPr>
          <p:cNvPr id="1172482" name="Rectangle 2"/>
          <p:cNvSpPr>
            <a:spLocks noGrp="1" noRot="1" noChangeAspect="1" noChangeArrowheads="1" noTextEdit="1"/>
          </p:cNvSpPr>
          <p:nvPr>
            <p:ph type="sldImg"/>
          </p:nvPr>
        </p:nvSpPr>
        <p:spPr>
          <a:ln/>
        </p:spPr>
      </p:sp>
      <p:sp>
        <p:nvSpPr>
          <p:cNvPr id="11724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9AF450A-1244-4B5A-84F2-759B6D6CBCE1}" type="slidenum">
              <a:rPr lang="en-US"/>
              <a:pPr/>
              <a:t>47</a:t>
            </a:fld>
            <a:endParaRPr lang="en-US"/>
          </a:p>
        </p:txBody>
      </p:sp>
      <p:sp>
        <p:nvSpPr>
          <p:cNvPr id="1121282" name="Rectangle 2"/>
          <p:cNvSpPr>
            <a:spLocks noGrp="1" noRot="1" noChangeAspect="1" noChangeArrowheads="1" noTextEdit="1"/>
          </p:cNvSpPr>
          <p:nvPr>
            <p:ph type="sldImg"/>
          </p:nvPr>
        </p:nvSpPr>
        <p:spPr>
          <a:ln/>
        </p:spPr>
      </p:sp>
      <p:sp>
        <p:nvSpPr>
          <p:cNvPr id="11212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45523F3-9B38-4F84-BAFB-D536A77E864C}" type="slidenum">
              <a:rPr lang="en-US"/>
              <a:pPr/>
              <a:t>48</a:t>
            </a:fld>
            <a:endParaRPr lang="en-US"/>
          </a:p>
        </p:txBody>
      </p:sp>
      <p:sp>
        <p:nvSpPr>
          <p:cNvPr id="1122306" name="Rectangle 2"/>
          <p:cNvSpPr>
            <a:spLocks noGrp="1" noRot="1" noChangeAspect="1" noChangeArrowheads="1" noTextEdit="1"/>
          </p:cNvSpPr>
          <p:nvPr>
            <p:ph type="sldImg"/>
          </p:nvPr>
        </p:nvSpPr>
        <p:spPr>
          <a:ln/>
        </p:spPr>
      </p:sp>
      <p:sp>
        <p:nvSpPr>
          <p:cNvPr id="11223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0DC5392-36DB-42CE-9D7A-0AA778D8D761}" type="slidenum">
              <a:rPr lang="en-US"/>
              <a:pPr/>
              <a:t>49</a:t>
            </a:fld>
            <a:endParaRPr lang="en-US"/>
          </a:p>
        </p:txBody>
      </p:sp>
      <p:sp>
        <p:nvSpPr>
          <p:cNvPr id="1124354" name="Rectangle 2"/>
          <p:cNvSpPr>
            <a:spLocks noGrp="1" noRot="1" noChangeAspect="1" noChangeArrowheads="1" noTextEdit="1"/>
          </p:cNvSpPr>
          <p:nvPr>
            <p:ph type="sldImg"/>
          </p:nvPr>
        </p:nvSpPr>
        <p:spPr>
          <a:ln/>
        </p:spPr>
      </p:sp>
      <p:sp>
        <p:nvSpPr>
          <p:cNvPr id="11243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728685C-D1B0-4D8B-B0A5-2B18BF8B052D}" type="slidenum">
              <a:rPr lang="en-US"/>
              <a:pPr/>
              <a:t>50</a:t>
            </a:fld>
            <a:endParaRPr lang="en-US"/>
          </a:p>
        </p:txBody>
      </p:sp>
      <p:sp>
        <p:nvSpPr>
          <p:cNvPr id="1125378" name="Rectangle 2"/>
          <p:cNvSpPr>
            <a:spLocks noGrp="1" noRot="1" noChangeAspect="1" noChangeArrowheads="1" noTextEdit="1"/>
          </p:cNvSpPr>
          <p:nvPr>
            <p:ph type="sldImg"/>
          </p:nvPr>
        </p:nvSpPr>
        <p:spPr>
          <a:ln/>
        </p:spPr>
      </p:sp>
      <p:sp>
        <p:nvSpPr>
          <p:cNvPr id="11253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5B7D844-8467-4118-A647-F5CB2BAE7A77}" type="slidenum">
              <a:rPr lang="en-US"/>
              <a:pPr/>
              <a:t>6</a:t>
            </a:fld>
            <a:endParaRPr lang="en-US"/>
          </a:p>
        </p:txBody>
      </p:sp>
      <p:sp>
        <p:nvSpPr>
          <p:cNvPr id="1081346" name="Rectangle 2"/>
          <p:cNvSpPr>
            <a:spLocks noGrp="1" noRot="1" noChangeAspect="1" noChangeArrowheads="1" noTextEdit="1"/>
          </p:cNvSpPr>
          <p:nvPr>
            <p:ph type="sldImg"/>
          </p:nvPr>
        </p:nvSpPr>
        <p:spPr>
          <a:ln/>
        </p:spPr>
      </p:sp>
      <p:sp>
        <p:nvSpPr>
          <p:cNvPr id="10813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E6C99AA-8100-4649-997E-E119C710D76B}" type="slidenum">
              <a:rPr lang="en-US"/>
              <a:pPr/>
              <a:t>51</a:t>
            </a:fld>
            <a:endParaRPr lang="en-US"/>
          </a:p>
        </p:txBody>
      </p:sp>
      <p:sp>
        <p:nvSpPr>
          <p:cNvPr id="1126402" name="Rectangle 2"/>
          <p:cNvSpPr>
            <a:spLocks noGrp="1" noRot="1" noChangeAspect="1" noChangeArrowheads="1" noTextEdit="1"/>
          </p:cNvSpPr>
          <p:nvPr>
            <p:ph type="sldImg"/>
          </p:nvPr>
        </p:nvSpPr>
        <p:spPr>
          <a:ln/>
        </p:spPr>
      </p:sp>
      <p:sp>
        <p:nvSpPr>
          <p:cNvPr id="11264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5FEB43B-2887-4459-945B-4649A99177B0}" type="slidenum">
              <a:rPr lang="en-US"/>
              <a:pPr/>
              <a:t>52</a:t>
            </a:fld>
            <a:endParaRPr lang="en-US"/>
          </a:p>
        </p:txBody>
      </p:sp>
      <p:sp>
        <p:nvSpPr>
          <p:cNvPr id="1127426" name="Rectangle 2"/>
          <p:cNvSpPr>
            <a:spLocks noGrp="1" noRot="1" noChangeAspect="1" noChangeArrowheads="1" noTextEdit="1"/>
          </p:cNvSpPr>
          <p:nvPr>
            <p:ph type="sldImg"/>
          </p:nvPr>
        </p:nvSpPr>
        <p:spPr>
          <a:ln/>
        </p:spPr>
      </p:sp>
      <p:sp>
        <p:nvSpPr>
          <p:cNvPr id="11274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CEE4387-E047-4D0D-A470-32D5B95B03F5}" type="slidenum">
              <a:rPr lang="en-US"/>
              <a:pPr/>
              <a:t>53</a:t>
            </a:fld>
            <a:endParaRPr lang="en-US"/>
          </a:p>
        </p:txBody>
      </p:sp>
      <p:sp>
        <p:nvSpPr>
          <p:cNvPr id="1128450" name="Rectangle 2"/>
          <p:cNvSpPr>
            <a:spLocks noGrp="1" noRot="1" noChangeAspect="1" noChangeArrowheads="1" noTextEdit="1"/>
          </p:cNvSpPr>
          <p:nvPr>
            <p:ph type="sldImg"/>
          </p:nvPr>
        </p:nvSpPr>
        <p:spPr>
          <a:ln/>
        </p:spPr>
      </p:sp>
      <p:sp>
        <p:nvSpPr>
          <p:cNvPr id="11284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82461A3-E3FE-4585-8FDC-C29E6BC44D89}" type="slidenum">
              <a:rPr lang="en-US"/>
              <a:pPr/>
              <a:t>54</a:t>
            </a:fld>
            <a:endParaRPr lang="en-US"/>
          </a:p>
        </p:txBody>
      </p:sp>
      <p:sp>
        <p:nvSpPr>
          <p:cNvPr id="1129474" name="Rectangle 2"/>
          <p:cNvSpPr>
            <a:spLocks noGrp="1" noRot="1" noChangeAspect="1" noChangeArrowheads="1" noTextEdit="1"/>
          </p:cNvSpPr>
          <p:nvPr>
            <p:ph type="sldImg"/>
          </p:nvPr>
        </p:nvSpPr>
        <p:spPr>
          <a:ln/>
        </p:spPr>
      </p:sp>
      <p:sp>
        <p:nvSpPr>
          <p:cNvPr id="11294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0E45660-5D1A-41E8-80AC-2EC751F426AC}" type="slidenum">
              <a:rPr lang="en-US"/>
              <a:pPr/>
              <a:t>55</a:t>
            </a:fld>
            <a:endParaRPr lang="en-US"/>
          </a:p>
        </p:txBody>
      </p:sp>
      <p:sp>
        <p:nvSpPr>
          <p:cNvPr id="1130498" name="Rectangle 2"/>
          <p:cNvSpPr>
            <a:spLocks noGrp="1" noRot="1" noChangeAspect="1" noChangeArrowheads="1" noTextEdit="1"/>
          </p:cNvSpPr>
          <p:nvPr>
            <p:ph type="sldImg"/>
          </p:nvPr>
        </p:nvSpPr>
        <p:spPr>
          <a:ln/>
        </p:spPr>
      </p:sp>
      <p:sp>
        <p:nvSpPr>
          <p:cNvPr id="11304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28D95AF-4C32-4A22-A632-E6C6BB834A4F}" type="slidenum">
              <a:rPr lang="en-US"/>
              <a:pPr/>
              <a:t>56</a:t>
            </a:fld>
            <a:endParaRPr lang="en-US"/>
          </a:p>
        </p:txBody>
      </p:sp>
      <p:sp>
        <p:nvSpPr>
          <p:cNvPr id="1225730" name="Rectangle 2"/>
          <p:cNvSpPr>
            <a:spLocks noGrp="1" noRot="1" noChangeAspect="1" noChangeArrowheads="1" noTextEdit="1"/>
          </p:cNvSpPr>
          <p:nvPr>
            <p:ph type="sldImg"/>
          </p:nvPr>
        </p:nvSpPr>
        <p:spPr>
          <a:ln/>
        </p:spPr>
      </p:sp>
      <p:sp>
        <p:nvSpPr>
          <p:cNvPr id="12257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B202B60-314C-45E6-97D3-A6CB3B568149}" type="slidenum">
              <a:rPr lang="en-US"/>
              <a:pPr/>
              <a:t>57</a:t>
            </a:fld>
            <a:endParaRPr lang="en-US"/>
          </a:p>
        </p:txBody>
      </p:sp>
      <p:sp>
        <p:nvSpPr>
          <p:cNvPr id="1227778" name="Rectangle 2"/>
          <p:cNvSpPr>
            <a:spLocks noGrp="1" noRot="1" noChangeAspect="1" noChangeArrowheads="1" noTextEdit="1"/>
          </p:cNvSpPr>
          <p:nvPr>
            <p:ph type="sldImg"/>
          </p:nvPr>
        </p:nvSpPr>
        <p:spPr>
          <a:ln/>
        </p:spPr>
      </p:sp>
      <p:sp>
        <p:nvSpPr>
          <p:cNvPr id="12277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CC5CF6E-7985-4E77-ADCF-CC1AA81B0575}" type="slidenum">
              <a:rPr lang="en-US"/>
              <a:pPr/>
              <a:t>58</a:t>
            </a:fld>
            <a:endParaRPr lang="en-US"/>
          </a:p>
        </p:txBody>
      </p:sp>
      <p:sp>
        <p:nvSpPr>
          <p:cNvPr id="1133570" name="Rectangle 2"/>
          <p:cNvSpPr>
            <a:spLocks noGrp="1" noRot="1" noChangeAspect="1" noChangeArrowheads="1" noTextEdit="1"/>
          </p:cNvSpPr>
          <p:nvPr>
            <p:ph type="sldImg"/>
          </p:nvPr>
        </p:nvSpPr>
        <p:spPr>
          <a:ln/>
        </p:spPr>
      </p:sp>
      <p:sp>
        <p:nvSpPr>
          <p:cNvPr id="11335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05E9D45-AC74-4F21-9477-A73258DD0C8C}" type="slidenum">
              <a:rPr lang="en-US"/>
              <a:pPr/>
              <a:t>59</a:t>
            </a:fld>
            <a:endParaRPr lang="en-US"/>
          </a:p>
        </p:txBody>
      </p:sp>
      <p:sp>
        <p:nvSpPr>
          <p:cNvPr id="1134594" name="Rectangle 2"/>
          <p:cNvSpPr>
            <a:spLocks noGrp="1" noRot="1" noChangeAspect="1" noChangeArrowheads="1" noTextEdit="1"/>
          </p:cNvSpPr>
          <p:nvPr>
            <p:ph type="sldImg"/>
          </p:nvPr>
        </p:nvSpPr>
        <p:spPr>
          <a:ln/>
        </p:spPr>
      </p:sp>
      <p:sp>
        <p:nvSpPr>
          <p:cNvPr id="11345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6CCE3BF-60F4-4D61-A0B9-384FF23D4EEE}" type="slidenum">
              <a:rPr lang="en-US"/>
              <a:pPr/>
              <a:t>60</a:t>
            </a:fld>
            <a:endParaRPr lang="en-US"/>
          </a:p>
        </p:txBody>
      </p:sp>
      <p:sp>
        <p:nvSpPr>
          <p:cNvPr id="1178626" name="Rectangle 2"/>
          <p:cNvSpPr>
            <a:spLocks noGrp="1" noRot="1" noChangeAspect="1" noChangeArrowheads="1" noTextEdit="1"/>
          </p:cNvSpPr>
          <p:nvPr>
            <p:ph type="sldImg"/>
          </p:nvPr>
        </p:nvSpPr>
        <p:spPr>
          <a:ln/>
        </p:spPr>
      </p:sp>
      <p:sp>
        <p:nvSpPr>
          <p:cNvPr id="11786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7BC8C2B-079B-4CA4-B588-26F772BF6F31}" type="slidenum">
              <a:rPr lang="en-US"/>
              <a:pPr/>
              <a:t>7</a:t>
            </a:fld>
            <a:endParaRPr lang="en-US"/>
          </a:p>
        </p:txBody>
      </p:sp>
      <p:sp>
        <p:nvSpPr>
          <p:cNvPr id="1082370" name="Rectangle 2"/>
          <p:cNvSpPr>
            <a:spLocks noGrp="1" noRot="1" noChangeAspect="1" noChangeArrowheads="1" noTextEdit="1"/>
          </p:cNvSpPr>
          <p:nvPr>
            <p:ph type="sldImg"/>
          </p:nvPr>
        </p:nvSpPr>
        <p:spPr>
          <a:ln/>
        </p:spPr>
      </p:sp>
      <p:sp>
        <p:nvSpPr>
          <p:cNvPr id="10823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FFD24BE-F70C-4608-A06C-62E4D57576ED}" type="slidenum">
              <a:rPr lang="en-US"/>
              <a:pPr/>
              <a:t>61</a:t>
            </a:fld>
            <a:endParaRPr lang="en-US"/>
          </a:p>
        </p:txBody>
      </p:sp>
      <p:sp>
        <p:nvSpPr>
          <p:cNvPr id="1182722" name="Rectangle 2"/>
          <p:cNvSpPr>
            <a:spLocks noGrp="1" noRot="1" noChangeAspect="1" noChangeArrowheads="1" noTextEdit="1"/>
          </p:cNvSpPr>
          <p:nvPr>
            <p:ph type="sldImg"/>
          </p:nvPr>
        </p:nvSpPr>
        <p:spPr>
          <a:ln/>
        </p:spPr>
      </p:sp>
      <p:sp>
        <p:nvSpPr>
          <p:cNvPr id="11827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64699FA-3EE0-442A-8437-55D73247B2B6}" type="slidenum">
              <a:rPr lang="en-US"/>
              <a:pPr/>
              <a:t>62</a:t>
            </a:fld>
            <a:endParaRPr lang="en-US"/>
          </a:p>
        </p:txBody>
      </p:sp>
      <p:sp>
        <p:nvSpPr>
          <p:cNvPr id="1184770" name="Rectangle 2"/>
          <p:cNvSpPr>
            <a:spLocks noGrp="1" noRot="1" noChangeAspect="1" noChangeArrowheads="1" noTextEdit="1"/>
          </p:cNvSpPr>
          <p:nvPr>
            <p:ph type="sldImg"/>
          </p:nvPr>
        </p:nvSpPr>
        <p:spPr>
          <a:ln/>
        </p:spPr>
      </p:sp>
      <p:sp>
        <p:nvSpPr>
          <p:cNvPr id="11847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64699FA-3EE0-442A-8437-55D73247B2B6}" type="slidenum">
              <a:rPr lang="en-US"/>
              <a:pPr/>
              <a:t>63</a:t>
            </a:fld>
            <a:endParaRPr lang="en-US"/>
          </a:p>
        </p:txBody>
      </p:sp>
      <p:sp>
        <p:nvSpPr>
          <p:cNvPr id="1184770" name="Rectangle 2"/>
          <p:cNvSpPr>
            <a:spLocks noGrp="1" noRot="1" noChangeAspect="1" noChangeArrowheads="1" noTextEdit="1"/>
          </p:cNvSpPr>
          <p:nvPr>
            <p:ph type="sldImg"/>
          </p:nvPr>
        </p:nvSpPr>
        <p:spPr>
          <a:ln/>
        </p:spPr>
      </p:sp>
      <p:sp>
        <p:nvSpPr>
          <p:cNvPr id="11847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8BE50DB-8A24-4D82-818C-77CFD632D8A1}" type="slidenum">
              <a:rPr lang="en-US"/>
              <a:pPr/>
              <a:t>64</a:t>
            </a:fld>
            <a:endParaRPr lang="en-US"/>
          </a:p>
        </p:txBody>
      </p:sp>
      <p:sp>
        <p:nvSpPr>
          <p:cNvPr id="1140738" name="Rectangle 2"/>
          <p:cNvSpPr>
            <a:spLocks noGrp="1" noRot="1" noChangeAspect="1" noChangeArrowheads="1" noTextEdit="1"/>
          </p:cNvSpPr>
          <p:nvPr>
            <p:ph type="sldImg"/>
          </p:nvPr>
        </p:nvSpPr>
        <p:spPr>
          <a:ln/>
        </p:spPr>
      </p:sp>
      <p:sp>
        <p:nvSpPr>
          <p:cNvPr id="11407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2DE9FE2-79FE-47A8-B0D4-5C9AFD011957}" type="slidenum">
              <a:rPr lang="en-US"/>
              <a:pPr/>
              <a:t>65</a:t>
            </a:fld>
            <a:endParaRPr lang="en-US"/>
          </a:p>
        </p:txBody>
      </p:sp>
      <p:sp>
        <p:nvSpPr>
          <p:cNvPr id="1190914" name="Rectangle 2"/>
          <p:cNvSpPr>
            <a:spLocks noGrp="1" noRot="1" noChangeAspect="1" noChangeArrowheads="1" noTextEdit="1"/>
          </p:cNvSpPr>
          <p:nvPr>
            <p:ph type="sldImg"/>
          </p:nvPr>
        </p:nvSpPr>
        <p:spPr>
          <a:ln/>
        </p:spPr>
      </p:sp>
      <p:sp>
        <p:nvSpPr>
          <p:cNvPr id="11909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43BED91-C456-46F6-93E5-768746FF7CBB}" type="slidenum">
              <a:rPr lang="en-US"/>
              <a:pPr/>
              <a:t>66</a:t>
            </a:fld>
            <a:endParaRPr lang="en-US"/>
          </a:p>
        </p:txBody>
      </p:sp>
      <p:sp>
        <p:nvSpPr>
          <p:cNvPr id="1195010" name="Rectangle 2"/>
          <p:cNvSpPr>
            <a:spLocks noGrp="1" noRot="1" noChangeAspect="1" noChangeArrowheads="1" noTextEdit="1"/>
          </p:cNvSpPr>
          <p:nvPr>
            <p:ph type="sldImg"/>
          </p:nvPr>
        </p:nvSpPr>
        <p:spPr>
          <a:ln/>
        </p:spPr>
      </p:sp>
      <p:sp>
        <p:nvSpPr>
          <p:cNvPr id="11950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E96BE2C-769A-4772-A2A7-04BAFD39B4D3}" type="slidenum">
              <a:rPr lang="en-US"/>
              <a:pPr/>
              <a:t>67</a:t>
            </a:fld>
            <a:endParaRPr lang="en-US"/>
          </a:p>
        </p:txBody>
      </p:sp>
      <p:sp>
        <p:nvSpPr>
          <p:cNvPr id="1144834" name="Rectangle 2"/>
          <p:cNvSpPr>
            <a:spLocks noGrp="1" noRot="1" noChangeAspect="1" noChangeArrowheads="1" noTextEdit="1"/>
          </p:cNvSpPr>
          <p:nvPr>
            <p:ph type="sldImg"/>
          </p:nvPr>
        </p:nvSpPr>
        <p:spPr>
          <a:ln/>
        </p:spPr>
      </p:sp>
      <p:sp>
        <p:nvSpPr>
          <p:cNvPr id="11448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9EFD534-8102-4C70-981A-B91BF5D0BD15}" type="slidenum">
              <a:rPr lang="en-US"/>
              <a:pPr/>
              <a:t>68</a:t>
            </a:fld>
            <a:endParaRPr lang="en-US"/>
          </a:p>
        </p:txBody>
      </p:sp>
      <p:sp>
        <p:nvSpPr>
          <p:cNvPr id="1145858" name="Rectangle 2"/>
          <p:cNvSpPr>
            <a:spLocks noGrp="1" noRot="1" noChangeAspect="1" noChangeArrowheads="1" noTextEdit="1"/>
          </p:cNvSpPr>
          <p:nvPr>
            <p:ph type="sldImg"/>
          </p:nvPr>
        </p:nvSpPr>
        <p:spPr>
          <a:ln/>
        </p:spPr>
      </p:sp>
      <p:sp>
        <p:nvSpPr>
          <p:cNvPr id="11458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B343EDD-2402-4025-9301-04A68722F7A5}" type="slidenum">
              <a:rPr lang="en-US"/>
              <a:pPr/>
              <a:t>69</a:t>
            </a:fld>
            <a:endParaRPr lang="en-US"/>
          </a:p>
        </p:txBody>
      </p:sp>
      <p:sp>
        <p:nvSpPr>
          <p:cNvPr id="1146882" name="Rectangle 2"/>
          <p:cNvSpPr>
            <a:spLocks noGrp="1" noRot="1" noChangeAspect="1" noChangeArrowheads="1" noTextEdit="1"/>
          </p:cNvSpPr>
          <p:nvPr>
            <p:ph type="sldImg"/>
          </p:nvPr>
        </p:nvSpPr>
        <p:spPr>
          <a:ln/>
        </p:spPr>
      </p:sp>
      <p:sp>
        <p:nvSpPr>
          <p:cNvPr id="11468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D39D6EC-A901-41AE-B0D3-BB8AB40B09A7}" type="slidenum">
              <a:rPr lang="en-US"/>
              <a:pPr/>
              <a:t>70</a:t>
            </a:fld>
            <a:endParaRPr lang="en-US"/>
          </a:p>
        </p:txBody>
      </p:sp>
      <p:sp>
        <p:nvSpPr>
          <p:cNvPr id="1147906" name="Rectangle 2"/>
          <p:cNvSpPr>
            <a:spLocks noGrp="1" noRot="1" noChangeAspect="1" noChangeArrowheads="1" noTextEdit="1"/>
          </p:cNvSpPr>
          <p:nvPr>
            <p:ph type="sldImg"/>
          </p:nvPr>
        </p:nvSpPr>
        <p:spPr>
          <a:ln/>
        </p:spPr>
      </p:sp>
      <p:sp>
        <p:nvSpPr>
          <p:cNvPr id="11479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155F05F-36A8-493F-8B3B-BD855B82DF9D}" type="slidenum">
              <a:rPr lang="en-US"/>
              <a:pPr/>
              <a:t>8</a:t>
            </a:fld>
            <a:endParaRPr lang="en-US"/>
          </a:p>
        </p:txBody>
      </p:sp>
      <p:sp>
        <p:nvSpPr>
          <p:cNvPr id="1083394" name="Rectangle 2"/>
          <p:cNvSpPr>
            <a:spLocks noGrp="1" noRot="1" noChangeAspect="1" noChangeArrowheads="1" noTextEdit="1"/>
          </p:cNvSpPr>
          <p:nvPr>
            <p:ph type="sldImg"/>
          </p:nvPr>
        </p:nvSpPr>
        <p:spPr>
          <a:ln/>
        </p:spPr>
      </p:sp>
      <p:sp>
        <p:nvSpPr>
          <p:cNvPr id="10833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A4D7EA7-8485-4F46-9ECE-6C17A06C1684}" type="slidenum">
              <a:rPr lang="en-US"/>
              <a:pPr/>
              <a:t>71</a:t>
            </a:fld>
            <a:endParaRPr lang="en-US"/>
          </a:p>
        </p:txBody>
      </p:sp>
      <p:sp>
        <p:nvSpPr>
          <p:cNvPr id="1148930" name="Rectangle 2"/>
          <p:cNvSpPr>
            <a:spLocks noGrp="1" noRot="1" noChangeAspect="1" noChangeArrowheads="1" noTextEdit="1"/>
          </p:cNvSpPr>
          <p:nvPr>
            <p:ph type="sldImg"/>
          </p:nvPr>
        </p:nvSpPr>
        <p:spPr>
          <a:ln/>
        </p:spPr>
      </p:sp>
      <p:sp>
        <p:nvSpPr>
          <p:cNvPr id="11489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A412666-4D26-4316-8569-176DB7E2413B}" type="slidenum">
              <a:rPr lang="en-US"/>
              <a:pPr/>
              <a:t>72</a:t>
            </a:fld>
            <a:endParaRPr lang="en-US"/>
          </a:p>
        </p:txBody>
      </p:sp>
      <p:sp>
        <p:nvSpPr>
          <p:cNvPr id="1149954" name="Rectangle 2"/>
          <p:cNvSpPr>
            <a:spLocks noGrp="1" noRot="1" noChangeAspect="1" noChangeArrowheads="1" noTextEdit="1"/>
          </p:cNvSpPr>
          <p:nvPr>
            <p:ph type="sldImg"/>
          </p:nvPr>
        </p:nvSpPr>
        <p:spPr>
          <a:ln/>
        </p:spPr>
      </p:sp>
      <p:sp>
        <p:nvSpPr>
          <p:cNvPr id="11499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1E5FF5E-5707-4E1E-8632-46B73F03C4DA}" type="slidenum">
              <a:rPr lang="en-US"/>
              <a:pPr/>
              <a:t>73</a:t>
            </a:fld>
            <a:endParaRPr lang="en-US"/>
          </a:p>
        </p:txBody>
      </p:sp>
      <p:sp>
        <p:nvSpPr>
          <p:cNvPr id="1150978" name="Rectangle 2"/>
          <p:cNvSpPr>
            <a:spLocks noGrp="1" noRot="1" noChangeAspect="1" noChangeArrowheads="1" noTextEdit="1"/>
          </p:cNvSpPr>
          <p:nvPr>
            <p:ph type="sldImg"/>
          </p:nvPr>
        </p:nvSpPr>
        <p:spPr>
          <a:ln/>
        </p:spPr>
      </p:sp>
      <p:sp>
        <p:nvSpPr>
          <p:cNvPr id="11509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02871A7-81F4-4CD6-8D7C-595E015E504E}" type="slidenum">
              <a:rPr lang="en-US"/>
              <a:pPr/>
              <a:t>74</a:t>
            </a:fld>
            <a:endParaRPr lang="en-US"/>
          </a:p>
        </p:txBody>
      </p:sp>
      <p:sp>
        <p:nvSpPr>
          <p:cNvPr id="1152002" name="Rectangle 2"/>
          <p:cNvSpPr>
            <a:spLocks noGrp="1" noRot="1" noChangeAspect="1" noChangeArrowheads="1" noTextEdit="1"/>
          </p:cNvSpPr>
          <p:nvPr>
            <p:ph type="sldImg"/>
          </p:nvPr>
        </p:nvSpPr>
        <p:spPr>
          <a:ln/>
        </p:spPr>
      </p:sp>
      <p:sp>
        <p:nvSpPr>
          <p:cNvPr id="11520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1C2F5D9-A5AA-488D-AB09-BCC8CE65476B}" type="slidenum">
              <a:rPr lang="en-US"/>
              <a:pPr/>
              <a:t>75</a:t>
            </a:fld>
            <a:endParaRPr lang="en-US"/>
          </a:p>
        </p:txBody>
      </p:sp>
      <p:sp>
        <p:nvSpPr>
          <p:cNvPr id="1199106" name="Rectangle 2"/>
          <p:cNvSpPr>
            <a:spLocks noGrp="1" noRot="1" noChangeAspect="1" noChangeArrowheads="1" noTextEdit="1"/>
          </p:cNvSpPr>
          <p:nvPr>
            <p:ph type="sldImg"/>
          </p:nvPr>
        </p:nvSpPr>
        <p:spPr>
          <a:ln/>
        </p:spPr>
      </p:sp>
      <p:sp>
        <p:nvSpPr>
          <p:cNvPr id="11991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FEB5160-BE02-4DC6-803D-717C32EB1A4C}" type="slidenum">
              <a:rPr lang="en-US"/>
              <a:pPr/>
              <a:t>76</a:t>
            </a:fld>
            <a:endParaRPr lang="en-US"/>
          </a:p>
        </p:txBody>
      </p:sp>
      <p:sp>
        <p:nvSpPr>
          <p:cNvPr id="1154050" name="Rectangle 2"/>
          <p:cNvSpPr>
            <a:spLocks noGrp="1" noRot="1" noChangeAspect="1" noChangeArrowheads="1" noTextEdit="1"/>
          </p:cNvSpPr>
          <p:nvPr>
            <p:ph type="sldImg"/>
          </p:nvPr>
        </p:nvSpPr>
        <p:spPr>
          <a:ln/>
        </p:spPr>
      </p:sp>
      <p:sp>
        <p:nvSpPr>
          <p:cNvPr id="11540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8AF064B-F6E5-4689-8D43-7268D02714BD}" type="slidenum">
              <a:rPr lang="en-US"/>
              <a:pPr/>
              <a:t>77</a:t>
            </a:fld>
            <a:endParaRPr lang="en-US"/>
          </a:p>
        </p:txBody>
      </p:sp>
      <p:sp>
        <p:nvSpPr>
          <p:cNvPr id="1223682" name="Rectangle 2"/>
          <p:cNvSpPr>
            <a:spLocks noGrp="1" noRot="1" noChangeAspect="1" noChangeArrowheads="1" noTextEdit="1"/>
          </p:cNvSpPr>
          <p:nvPr>
            <p:ph type="sldImg"/>
          </p:nvPr>
        </p:nvSpPr>
        <p:spPr>
          <a:ln/>
        </p:spPr>
      </p:sp>
      <p:sp>
        <p:nvSpPr>
          <p:cNvPr id="12236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1D252E0-C22A-43D7-8C52-DD2265A5601E}" type="slidenum">
              <a:rPr lang="en-US"/>
              <a:pPr/>
              <a:t>78</a:t>
            </a:fld>
            <a:endParaRPr lang="en-US"/>
          </a:p>
        </p:txBody>
      </p:sp>
      <p:sp>
        <p:nvSpPr>
          <p:cNvPr id="1201154" name="Rectangle 2"/>
          <p:cNvSpPr>
            <a:spLocks noGrp="1" noRot="1" noChangeAspect="1" noChangeArrowheads="1" noTextEdit="1"/>
          </p:cNvSpPr>
          <p:nvPr>
            <p:ph type="sldImg"/>
          </p:nvPr>
        </p:nvSpPr>
        <p:spPr>
          <a:ln/>
        </p:spPr>
      </p:sp>
      <p:sp>
        <p:nvSpPr>
          <p:cNvPr id="12011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338C314-482E-41A2-8DA9-AED6D2F6D02D}" type="slidenum">
              <a:rPr lang="en-US"/>
              <a:pPr/>
              <a:t>79</a:t>
            </a:fld>
            <a:endParaRPr lang="en-US"/>
          </a:p>
        </p:txBody>
      </p:sp>
      <p:sp>
        <p:nvSpPr>
          <p:cNvPr id="1156098" name="Rectangle 2"/>
          <p:cNvSpPr>
            <a:spLocks noGrp="1" noRot="1" noChangeAspect="1" noChangeArrowheads="1" noTextEdit="1"/>
          </p:cNvSpPr>
          <p:nvPr>
            <p:ph type="sldImg"/>
          </p:nvPr>
        </p:nvSpPr>
        <p:spPr>
          <a:ln/>
        </p:spPr>
      </p:sp>
      <p:sp>
        <p:nvSpPr>
          <p:cNvPr id="11560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0A7083F-5A91-441B-BF3D-26BBCFF16A9A}" type="slidenum">
              <a:rPr lang="en-US"/>
              <a:pPr/>
              <a:t>80</a:t>
            </a:fld>
            <a:endParaRPr lang="en-US"/>
          </a:p>
        </p:txBody>
      </p:sp>
      <p:sp>
        <p:nvSpPr>
          <p:cNvPr id="1157122" name="Rectangle 2"/>
          <p:cNvSpPr>
            <a:spLocks noGrp="1" noRot="1" noChangeAspect="1" noChangeArrowheads="1" noTextEdit="1"/>
          </p:cNvSpPr>
          <p:nvPr>
            <p:ph type="sldImg"/>
          </p:nvPr>
        </p:nvSpPr>
        <p:spPr>
          <a:ln/>
        </p:spPr>
      </p:sp>
      <p:sp>
        <p:nvSpPr>
          <p:cNvPr id="11571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5309049-1DEB-49EB-9F90-7A34131FF28D}" type="slidenum">
              <a:rPr lang="en-US"/>
              <a:pPr/>
              <a:t>9</a:t>
            </a:fld>
            <a:endParaRPr lang="en-US"/>
          </a:p>
        </p:txBody>
      </p:sp>
      <p:sp>
        <p:nvSpPr>
          <p:cNvPr id="1085442" name="Rectangle 2"/>
          <p:cNvSpPr>
            <a:spLocks noGrp="1" noRot="1" noChangeAspect="1" noChangeArrowheads="1" noTextEdit="1"/>
          </p:cNvSpPr>
          <p:nvPr>
            <p:ph type="sldImg"/>
          </p:nvPr>
        </p:nvSpPr>
        <p:spPr>
          <a:ln/>
        </p:spPr>
      </p:sp>
      <p:sp>
        <p:nvSpPr>
          <p:cNvPr id="10854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DF95C7D-D7E6-4622-89A0-40ADA605E94C}" type="slidenum">
              <a:rPr lang="en-US"/>
              <a:pPr/>
              <a:t>81</a:t>
            </a:fld>
            <a:endParaRPr lang="en-US"/>
          </a:p>
        </p:txBody>
      </p:sp>
      <p:sp>
        <p:nvSpPr>
          <p:cNvPr id="1205250" name="Rectangle 2"/>
          <p:cNvSpPr>
            <a:spLocks noGrp="1" noRot="1" noChangeAspect="1" noChangeArrowheads="1" noTextEdit="1"/>
          </p:cNvSpPr>
          <p:nvPr>
            <p:ph type="sldImg"/>
          </p:nvPr>
        </p:nvSpPr>
        <p:spPr>
          <a:ln/>
        </p:spPr>
      </p:sp>
      <p:sp>
        <p:nvSpPr>
          <p:cNvPr id="12052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6265F38-B71E-4901-9737-27A6123E2F74}" type="slidenum">
              <a:rPr lang="en-US"/>
              <a:pPr/>
              <a:t>10</a:t>
            </a:fld>
            <a:endParaRPr lang="en-US"/>
          </a:p>
        </p:txBody>
      </p:sp>
      <p:sp>
        <p:nvSpPr>
          <p:cNvPr id="1086466" name="Rectangle 2"/>
          <p:cNvSpPr>
            <a:spLocks noGrp="1" noRot="1" noChangeAspect="1" noChangeArrowheads="1" noTextEdit="1"/>
          </p:cNvSpPr>
          <p:nvPr>
            <p:ph type="sldImg"/>
          </p:nvPr>
        </p:nvSpPr>
        <p:spPr>
          <a:ln/>
        </p:spPr>
      </p:sp>
      <p:sp>
        <p:nvSpPr>
          <p:cNvPr id="1086467"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Ref idx="1001">
        <a:schemeClr val="bg1"/>
      </p:bgRef>
    </p:bg>
    <p:spTree>
      <p:nvGrpSpPr>
        <p:cNvPr id="1" name=""/>
        <p:cNvGrpSpPr/>
        <p:nvPr/>
      </p:nvGrpSpPr>
      <p:grpSpPr>
        <a:xfrm>
          <a:off x="0" y="0"/>
          <a:ext cx="0" cy="0"/>
          <a:chOff x="0" y="0"/>
          <a:chExt cx="0" cy="0"/>
        </a:xfrm>
      </p:grpSpPr>
      <p:sp>
        <p:nvSpPr>
          <p:cNvPr id="5" name="Rectangle 4"/>
          <p:cNvSpPr/>
          <p:nvPr userDrawn="1"/>
        </p:nvSpPr>
        <p:spPr>
          <a:xfrm>
            <a:off x="0" y="5928846"/>
            <a:ext cx="9144000" cy="929154"/>
          </a:xfrm>
          <a:prstGeom prst="rect">
            <a:avLst/>
          </a:prstGeom>
          <a:solidFill>
            <a:srgbClr val="231F20"/>
          </a:solidFill>
          <a:ln>
            <a:solidFill>
              <a:srgbClr val="231F2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userDrawn="1"/>
        </p:nvSpPr>
        <p:spPr>
          <a:xfrm>
            <a:off x="0" y="0"/>
            <a:ext cx="9144000" cy="919089"/>
          </a:xfrm>
          <a:prstGeom prst="rect">
            <a:avLst/>
          </a:prstGeom>
          <a:solidFill>
            <a:srgbClr val="231F20"/>
          </a:solidFill>
          <a:ln>
            <a:solidFill>
              <a:srgbClr val="231F2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5972064"/>
            <a:ext cx="990600" cy="8859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229600" y="5943600"/>
            <a:ext cx="773569" cy="864310"/>
          </a:xfrm>
          <a:prstGeom prst="rect">
            <a:avLst/>
          </a:prstGeom>
        </p:spPr>
      </p:pic>
      <p:sp>
        <p:nvSpPr>
          <p:cNvPr id="11" name="TextBox 10"/>
          <p:cNvSpPr txBox="1"/>
          <p:nvPr userDrawn="1"/>
        </p:nvSpPr>
        <p:spPr>
          <a:xfrm>
            <a:off x="6477000" y="6248400"/>
            <a:ext cx="1981200" cy="307777"/>
          </a:xfrm>
          <a:prstGeom prst="rect">
            <a:avLst/>
          </a:prstGeom>
          <a:noFill/>
        </p:spPr>
        <p:txBody>
          <a:bodyPr wrap="square" rtlCol="0">
            <a:spAutoFit/>
          </a:bodyPr>
          <a:lstStyle/>
          <a:p>
            <a:r>
              <a:rPr lang="en-US" sz="1400" baseline="0" dirty="0" smtClean="0">
                <a:solidFill>
                  <a:schemeClr val="bg1"/>
                </a:solidFill>
              </a:rPr>
              <a:t>Chapter 3 &lt;</a:t>
            </a:r>
            <a:fld id="{D1B2EFE9-D440-4A3B-858C-5FEDF5DD0E10}" type="slidenum">
              <a:rPr lang="en-US" sz="1400" smtClean="0">
                <a:solidFill>
                  <a:schemeClr val="bg1"/>
                </a:solidFill>
              </a:rPr>
              <a:pPr/>
              <a:t>‹#›</a:t>
            </a:fld>
            <a:r>
              <a:rPr lang="en-US" sz="1400" dirty="0" smtClean="0">
                <a:solidFill>
                  <a:schemeClr val="bg1"/>
                </a:solidFill>
              </a:rPr>
              <a:t>&gt; </a:t>
            </a:r>
            <a:endParaRPr lang="en-US" sz="1400" dirty="0">
              <a:solidFill>
                <a:schemeClr val="bg1"/>
              </a:solidFill>
            </a:endParaRPr>
          </a:p>
        </p:txBody>
      </p:sp>
      <p:sp>
        <p:nvSpPr>
          <p:cNvPr id="12" name="TextBox 11"/>
          <p:cNvSpPr txBox="1"/>
          <p:nvPr userDrawn="1"/>
        </p:nvSpPr>
        <p:spPr>
          <a:xfrm>
            <a:off x="1295400" y="6248400"/>
            <a:ext cx="5257800" cy="307777"/>
          </a:xfrm>
          <a:prstGeom prst="rect">
            <a:avLst/>
          </a:prstGeom>
          <a:noFill/>
        </p:spPr>
        <p:txBody>
          <a:bodyPr wrap="square" rtlCol="0">
            <a:spAutoFit/>
          </a:bodyPr>
          <a:lstStyle/>
          <a:p>
            <a:r>
              <a:rPr lang="en-US" sz="1400" dirty="0" smtClean="0">
                <a:solidFill>
                  <a:schemeClr val="bg1"/>
                </a:solidFill>
              </a:rPr>
              <a:t>Digital Design and Computer Architecture:</a:t>
            </a:r>
            <a:r>
              <a:rPr lang="en-US" sz="1400" baseline="0" dirty="0" smtClean="0">
                <a:solidFill>
                  <a:schemeClr val="bg1"/>
                </a:solidFill>
              </a:rPr>
              <a:t> ARM® Edition © 2015</a:t>
            </a:r>
            <a:endParaRPr lang="en-US" sz="1400" dirty="0">
              <a:solidFill>
                <a:schemeClr val="bg1"/>
              </a:solidFill>
            </a:endParaRPr>
          </a:p>
        </p:txBody>
      </p:sp>
    </p:spTree>
    <p:extLst>
      <p:ext uri="{BB962C8B-B14F-4D97-AF65-F5344CB8AC3E}">
        <p14:creationId xmlns:p14="http://schemas.microsoft.com/office/powerpoint/2010/main" val="3758139319"/>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5928846"/>
            <a:ext cx="9144000" cy="929154"/>
          </a:xfrm>
          <a:prstGeom prst="rect">
            <a:avLst/>
          </a:prstGeom>
          <a:solidFill>
            <a:srgbClr val="231F20"/>
          </a:solidFill>
          <a:ln>
            <a:solidFill>
              <a:srgbClr val="231F2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userDrawn="1"/>
        </p:nvSpPr>
        <p:spPr>
          <a:xfrm>
            <a:off x="0" y="0"/>
            <a:ext cx="9144000" cy="919089"/>
          </a:xfrm>
          <a:prstGeom prst="rect">
            <a:avLst/>
          </a:prstGeom>
          <a:solidFill>
            <a:srgbClr val="231F20"/>
          </a:solidFill>
          <a:ln>
            <a:solidFill>
              <a:srgbClr val="231F2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5972064"/>
            <a:ext cx="990600" cy="8859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229600" y="5943600"/>
            <a:ext cx="773569" cy="864310"/>
          </a:xfrm>
          <a:prstGeom prst="rect">
            <a:avLst/>
          </a:prstGeom>
        </p:spPr>
      </p:pic>
      <p:sp>
        <p:nvSpPr>
          <p:cNvPr id="12" name="TextBox 11"/>
          <p:cNvSpPr txBox="1"/>
          <p:nvPr userDrawn="1"/>
        </p:nvSpPr>
        <p:spPr>
          <a:xfrm>
            <a:off x="6477000" y="6248400"/>
            <a:ext cx="1981200" cy="307777"/>
          </a:xfrm>
          <a:prstGeom prst="rect">
            <a:avLst/>
          </a:prstGeom>
          <a:noFill/>
        </p:spPr>
        <p:txBody>
          <a:bodyPr wrap="square" rtlCol="0">
            <a:spAutoFit/>
          </a:bodyPr>
          <a:lstStyle/>
          <a:p>
            <a:r>
              <a:rPr lang="en-US" sz="1400" baseline="0" dirty="0" smtClean="0">
                <a:solidFill>
                  <a:schemeClr val="bg1"/>
                </a:solidFill>
              </a:rPr>
              <a:t>Chapter 3 &lt;</a:t>
            </a:r>
            <a:fld id="{D1B2EFE9-D440-4A3B-858C-5FEDF5DD0E10}" type="slidenum">
              <a:rPr lang="en-US" sz="1400" smtClean="0">
                <a:solidFill>
                  <a:schemeClr val="bg1"/>
                </a:solidFill>
              </a:rPr>
              <a:pPr/>
              <a:t>‹#›</a:t>
            </a:fld>
            <a:r>
              <a:rPr lang="en-US" sz="1400" dirty="0" smtClean="0">
                <a:solidFill>
                  <a:schemeClr val="bg1"/>
                </a:solidFill>
              </a:rPr>
              <a:t>&gt; </a:t>
            </a:r>
            <a:endParaRPr lang="en-US" sz="1400" dirty="0">
              <a:solidFill>
                <a:schemeClr val="bg1"/>
              </a:solidFill>
            </a:endParaRPr>
          </a:p>
        </p:txBody>
      </p:sp>
      <p:sp>
        <p:nvSpPr>
          <p:cNvPr id="13" name="TextBox 12"/>
          <p:cNvSpPr txBox="1"/>
          <p:nvPr userDrawn="1"/>
        </p:nvSpPr>
        <p:spPr>
          <a:xfrm>
            <a:off x="1295400" y="6248400"/>
            <a:ext cx="5257800" cy="307777"/>
          </a:xfrm>
          <a:prstGeom prst="rect">
            <a:avLst/>
          </a:prstGeom>
          <a:noFill/>
        </p:spPr>
        <p:txBody>
          <a:bodyPr wrap="square" rtlCol="0">
            <a:spAutoFit/>
          </a:bodyPr>
          <a:lstStyle/>
          <a:p>
            <a:r>
              <a:rPr lang="en-US" sz="1400" dirty="0" smtClean="0">
                <a:solidFill>
                  <a:schemeClr val="bg1"/>
                </a:solidFill>
              </a:rPr>
              <a:t>Digital Design and Computer Architecture:</a:t>
            </a:r>
            <a:r>
              <a:rPr lang="en-US" sz="1400" baseline="0" dirty="0" smtClean="0">
                <a:solidFill>
                  <a:schemeClr val="bg1"/>
                </a:solidFill>
              </a:rPr>
              <a:t> ARM® Edition © 2015</a:t>
            </a:r>
            <a:endParaRPr lang="en-US" sz="1400" dirty="0">
              <a:solidFill>
                <a:schemeClr val="bg1"/>
              </a:solidFill>
            </a:endParaRPr>
          </a:p>
        </p:txBody>
      </p:sp>
    </p:spTree>
    <p:extLst>
      <p:ext uri="{BB962C8B-B14F-4D97-AF65-F5344CB8AC3E}">
        <p14:creationId xmlns:p14="http://schemas.microsoft.com/office/powerpoint/2010/main" val="2044308090"/>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01600" y="101600"/>
            <a:ext cx="7772400" cy="889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1219200"/>
            <a:ext cx="7772400" cy="4953000"/>
          </a:xfrm>
        </p:spPr>
        <p:txBody>
          <a:bodyPr/>
          <a:lstStyle/>
          <a:p>
            <a:pPr lvl="0"/>
            <a:endParaRPr lang="en-US" noProof="0" smtClean="0"/>
          </a:p>
        </p:txBody>
      </p:sp>
      <p:sp>
        <p:nvSpPr>
          <p:cNvPr id="4" name="Footer Placeholder 3"/>
          <p:cNvSpPr>
            <a:spLocks noGrp="1"/>
          </p:cNvSpPr>
          <p:nvPr>
            <p:ph type="ftr" sz="quarter" idx="10"/>
          </p:nvPr>
        </p:nvSpPr>
        <p:spPr/>
        <p:txBody>
          <a:bodyPr/>
          <a:lstStyle>
            <a:lvl1pPr>
              <a:defRPr smtClean="0"/>
            </a:lvl1pPr>
          </a:lstStyle>
          <a:p>
            <a:pPr>
              <a:defRPr/>
            </a:pPr>
            <a:r>
              <a:rPr lang="en-US" smtClean="0"/>
              <a:t>Copyright © 2012  Elsevier</a:t>
            </a:r>
            <a:endParaRPr lang="en-GB"/>
          </a:p>
        </p:txBody>
      </p:sp>
      <p:sp>
        <p:nvSpPr>
          <p:cNvPr id="5" name="Slide Number Placeholder 4"/>
          <p:cNvSpPr>
            <a:spLocks noGrp="1"/>
          </p:cNvSpPr>
          <p:nvPr>
            <p:ph type="sldNum" sz="quarter" idx="11"/>
          </p:nvPr>
        </p:nvSpPr>
        <p:spPr/>
        <p:txBody>
          <a:bodyPr/>
          <a:lstStyle>
            <a:lvl1pPr>
              <a:defRPr smtClean="0"/>
            </a:lvl1pPr>
          </a:lstStyle>
          <a:p>
            <a:pPr>
              <a:defRPr/>
            </a:pPr>
            <a:r>
              <a:rPr lang="en-US"/>
              <a:t>1-&lt;</a:t>
            </a:r>
            <a:fld id="{68946159-E475-47D9-8550-A9F0B445C791}" type="slidenum">
              <a:rPr lang="en-US"/>
              <a:pPr>
                <a:defRPr/>
              </a:pPr>
              <a:t>‹#›</a:t>
            </a:fld>
            <a:r>
              <a:rPr lang="en-US"/>
              <a:t>&gt;</a:t>
            </a:r>
          </a:p>
          <a:p>
            <a:pPr>
              <a:defRPr/>
            </a:pPr>
            <a:endParaRPr lang="en-GB"/>
          </a:p>
        </p:txBody>
      </p:sp>
    </p:spTree>
    <p:extLst>
      <p:ext uri="{BB962C8B-B14F-4D97-AF65-F5344CB8AC3E}">
        <p14:creationId xmlns:p14="http://schemas.microsoft.com/office/powerpoint/2010/main" val="151334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r>
              <a:rPr lang="en-US"/>
              <a:t>Copyright © 2007 Elsevier</a:t>
            </a:r>
            <a:endParaRPr lang="en-GB"/>
          </a:p>
        </p:txBody>
      </p:sp>
      <p:sp>
        <p:nvSpPr>
          <p:cNvPr id="5" name="Slide Number Placeholder 4"/>
          <p:cNvSpPr>
            <a:spLocks noGrp="1"/>
          </p:cNvSpPr>
          <p:nvPr>
            <p:ph type="sldNum" sz="quarter" idx="11"/>
          </p:nvPr>
        </p:nvSpPr>
        <p:spPr/>
        <p:txBody>
          <a:bodyPr/>
          <a:lstStyle>
            <a:lvl1pPr>
              <a:defRPr/>
            </a:lvl1pPr>
          </a:lstStyle>
          <a:p>
            <a:r>
              <a:rPr lang="en-US"/>
              <a:t>2-&lt;</a:t>
            </a:r>
            <a:fld id="{56772E6B-5AA2-4C5F-A7F8-95F9D4354597}" type="slidenum">
              <a:rPr lang="en-US"/>
              <a:pPr/>
              <a:t>‹#›</a:t>
            </a:fld>
            <a:r>
              <a:rPr lang="en-US"/>
              <a:t>&gt;</a:t>
            </a:r>
          </a:p>
          <a:p>
            <a:endParaRPr lang="en-GB"/>
          </a:p>
        </p:txBody>
      </p:sp>
    </p:spTree>
    <p:extLst>
      <p:ext uri="{BB962C8B-B14F-4D97-AF65-F5344CB8AC3E}">
        <p14:creationId xmlns:p14="http://schemas.microsoft.com/office/powerpoint/2010/main" val="29268234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1600" y="101600"/>
            <a:ext cx="7772400" cy="889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219200"/>
            <a:ext cx="3810000" cy="4953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19200"/>
            <a:ext cx="3810000" cy="4953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a:xfrm>
            <a:off x="177800" y="6248400"/>
            <a:ext cx="2895600" cy="457200"/>
          </a:xfrm>
        </p:spPr>
        <p:txBody>
          <a:bodyPr/>
          <a:lstStyle>
            <a:lvl1pPr>
              <a:defRPr/>
            </a:lvl1pPr>
          </a:lstStyle>
          <a:p>
            <a:r>
              <a:rPr lang="en-US"/>
              <a:t>Copyright © 2007 Elsevier</a:t>
            </a:r>
            <a:endParaRPr lang="en-GB"/>
          </a:p>
        </p:txBody>
      </p:sp>
      <p:sp>
        <p:nvSpPr>
          <p:cNvPr id="6" name="Slide Number Placeholder 5"/>
          <p:cNvSpPr>
            <a:spLocks noGrp="1"/>
          </p:cNvSpPr>
          <p:nvPr>
            <p:ph type="sldNum" sz="quarter" idx="11"/>
          </p:nvPr>
        </p:nvSpPr>
        <p:spPr>
          <a:xfrm>
            <a:off x="6096000" y="6248400"/>
            <a:ext cx="1905000" cy="457200"/>
          </a:xfrm>
        </p:spPr>
        <p:txBody>
          <a:bodyPr/>
          <a:lstStyle>
            <a:lvl1pPr>
              <a:defRPr/>
            </a:lvl1pPr>
          </a:lstStyle>
          <a:p>
            <a:r>
              <a:rPr lang="en-US"/>
              <a:t>2-&lt;</a:t>
            </a:r>
            <a:fld id="{3D7F715D-3209-482A-ABCD-4F9C0036FCD6}" type="slidenum">
              <a:rPr lang="en-US"/>
              <a:pPr/>
              <a:t>‹#›</a:t>
            </a:fld>
            <a:r>
              <a:rPr lang="en-US"/>
              <a:t>&gt;</a:t>
            </a:r>
          </a:p>
          <a:p>
            <a:endParaRPr lang="en-GB"/>
          </a:p>
        </p:txBody>
      </p:sp>
    </p:spTree>
    <p:extLst>
      <p:ext uri="{BB962C8B-B14F-4D97-AF65-F5344CB8AC3E}">
        <p14:creationId xmlns:p14="http://schemas.microsoft.com/office/powerpoint/2010/main" val="5139913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101600" y="101600"/>
            <a:ext cx="7772400" cy="889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219200"/>
            <a:ext cx="3810000" cy="4953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219200"/>
            <a:ext cx="3810000" cy="2400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771900"/>
            <a:ext cx="3810000" cy="2400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10"/>
          </p:nvPr>
        </p:nvSpPr>
        <p:spPr>
          <a:xfrm>
            <a:off x="177800" y="6248400"/>
            <a:ext cx="2895600" cy="457200"/>
          </a:xfrm>
        </p:spPr>
        <p:txBody>
          <a:bodyPr/>
          <a:lstStyle>
            <a:lvl1pPr>
              <a:defRPr/>
            </a:lvl1pPr>
          </a:lstStyle>
          <a:p>
            <a:r>
              <a:rPr lang="en-US"/>
              <a:t>Copyright © 2007 Elsevier</a:t>
            </a:r>
            <a:endParaRPr lang="en-GB"/>
          </a:p>
        </p:txBody>
      </p:sp>
      <p:sp>
        <p:nvSpPr>
          <p:cNvPr id="7" name="Slide Number Placeholder 6"/>
          <p:cNvSpPr>
            <a:spLocks noGrp="1"/>
          </p:cNvSpPr>
          <p:nvPr>
            <p:ph type="sldNum" sz="quarter" idx="11"/>
          </p:nvPr>
        </p:nvSpPr>
        <p:spPr>
          <a:xfrm>
            <a:off x="6096000" y="6248400"/>
            <a:ext cx="1905000" cy="457200"/>
          </a:xfrm>
        </p:spPr>
        <p:txBody>
          <a:bodyPr/>
          <a:lstStyle>
            <a:lvl1pPr>
              <a:defRPr/>
            </a:lvl1pPr>
          </a:lstStyle>
          <a:p>
            <a:r>
              <a:rPr lang="en-US"/>
              <a:t>2-&lt;</a:t>
            </a:r>
            <a:fld id="{DD0BCF35-A1C1-47C4-BF2B-8B9B8D4EBCAE}" type="slidenum">
              <a:rPr lang="en-US"/>
              <a:pPr/>
              <a:t>‹#›</a:t>
            </a:fld>
            <a:r>
              <a:rPr lang="en-US"/>
              <a:t>&gt;</a:t>
            </a:r>
          </a:p>
          <a:p>
            <a:endParaRPr lang="en-GB"/>
          </a:p>
        </p:txBody>
      </p:sp>
    </p:spTree>
    <p:extLst>
      <p:ext uri="{BB962C8B-B14F-4D97-AF65-F5344CB8AC3E}">
        <p14:creationId xmlns:p14="http://schemas.microsoft.com/office/powerpoint/2010/main" val="7302445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219200"/>
            <a:ext cx="38100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19200"/>
            <a:ext cx="38100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p:txBody>
          <a:bodyPr/>
          <a:lstStyle>
            <a:lvl1pPr>
              <a:defRPr/>
            </a:lvl1pPr>
          </a:lstStyle>
          <a:p>
            <a:r>
              <a:rPr lang="en-US"/>
              <a:t>Copyright © 2007 Elsevier</a:t>
            </a:r>
            <a:endParaRPr lang="en-GB"/>
          </a:p>
        </p:txBody>
      </p:sp>
      <p:sp>
        <p:nvSpPr>
          <p:cNvPr id="6" name="Slide Number Placeholder 5"/>
          <p:cNvSpPr>
            <a:spLocks noGrp="1"/>
          </p:cNvSpPr>
          <p:nvPr>
            <p:ph type="sldNum" sz="quarter" idx="11"/>
          </p:nvPr>
        </p:nvSpPr>
        <p:spPr/>
        <p:txBody>
          <a:bodyPr/>
          <a:lstStyle>
            <a:lvl1pPr>
              <a:defRPr/>
            </a:lvl1pPr>
          </a:lstStyle>
          <a:p>
            <a:r>
              <a:rPr lang="en-US"/>
              <a:t>2-&lt;</a:t>
            </a:r>
            <a:fld id="{C0FBBB96-A630-4B05-BA47-6FDCC80A2530}" type="slidenum">
              <a:rPr lang="en-US"/>
              <a:pPr/>
              <a:t>‹#›</a:t>
            </a:fld>
            <a:r>
              <a:rPr lang="en-US"/>
              <a:t>&gt;</a:t>
            </a:r>
          </a:p>
          <a:p>
            <a:endParaRPr lang="en-GB"/>
          </a:p>
        </p:txBody>
      </p:sp>
    </p:spTree>
    <p:extLst>
      <p:ext uri="{BB962C8B-B14F-4D97-AF65-F5344CB8AC3E}">
        <p14:creationId xmlns:p14="http://schemas.microsoft.com/office/powerpoint/2010/main" val="32346687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101600" y="101600"/>
            <a:ext cx="7772400" cy="889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219200"/>
            <a:ext cx="3810000" cy="4953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219200"/>
            <a:ext cx="3810000" cy="2400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771900"/>
            <a:ext cx="3810000" cy="2400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10"/>
          </p:nvPr>
        </p:nvSpPr>
        <p:spPr>
          <a:xfrm>
            <a:off x="177800" y="6248400"/>
            <a:ext cx="2895600" cy="457200"/>
          </a:xfrm>
        </p:spPr>
        <p:txBody>
          <a:bodyPr/>
          <a:lstStyle>
            <a:lvl1pPr>
              <a:defRPr/>
            </a:lvl1pPr>
          </a:lstStyle>
          <a:p>
            <a:r>
              <a:rPr lang="en-US"/>
              <a:t>Copyright © 2007 Elsevier</a:t>
            </a:r>
            <a:endParaRPr lang="en-GB"/>
          </a:p>
        </p:txBody>
      </p:sp>
      <p:sp>
        <p:nvSpPr>
          <p:cNvPr id="7" name="Slide Number Placeholder 6"/>
          <p:cNvSpPr>
            <a:spLocks noGrp="1"/>
          </p:cNvSpPr>
          <p:nvPr>
            <p:ph type="sldNum" sz="quarter" idx="11"/>
          </p:nvPr>
        </p:nvSpPr>
        <p:spPr>
          <a:xfrm>
            <a:off x="6096000" y="6248400"/>
            <a:ext cx="1905000" cy="457200"/>
          </a:xfrm>
        </p:spPr>
        <p:txBody>
          <a:bodyPr/>
          <a:lstStyle>
            <a:lvl1pPr>
              <a:defRPr/>
            </a:lvl1pPr>
          </a:lstStyle>
          <a:p>
            <a:r>
              <a:rPr lang="en-US"/>
              <a:t>2-&lt;</a:t>
            </a:r>
            <a:fld id="{B8D13B05-696B-43F3-A133-03DEFFF24850}" type="slidenum">
              <a:rPr lang="en-US"/>
              <a:pPr/>
              <a:t>‹#›</a:t>
            </a:fld>
            <a:r>
              <a:rPr lang="en-US"/>
              <a:t>&gt;</a:t>
            </a:r>
          </a:p>
          <a:p>
            <a:endParaRPr lang="en-GB"/>
          </a:p>
        </p:txBody>
      </p:sp>
    </p:spTree>
    <p:extLst>
      <p:ext uri="{BB962C8B-B14F-4D97-AF65-F5344CB8AC3E}">
        <p14:creationId xmlns:p14="http://schemas.microsoft.com/office/powerpoint/2010/main" val="27307009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101600" y="101600"/>
            <a:ext cx="7772400" cy="889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685800" y="1219200"/>
            <a:ext cx="3810000" cy="2400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219200"/>
            <a:ext cx="3810000" cy="2400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685800" y="3771900"/>
            <a:ext cx="3810000" cy="2400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771900"/>
            <a:ext cx="3810000" cy="2400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6"/>
          <p:cNvSpPr>
            <a:spLocks noGrp="1"/>
          </p:cNvSpPr>
          <p:nvPr>
            <p:ph type="ftr" sz="quarter" idx="10"/>
          </p:nvPr>
        </p:nvSpPr>
        <p:spPr>
          <a:xfrm>
            <a:off x="177800" y="6248400"/>
            <a:ext cx="2895600" cy="457200"/>
          </a:xfrm>
        </p:spPr>
        <p:txBody>
          <a:bodyPr/>
          <a:lstStyle>
            <a:lvl1pPr>
              <a:defRPr/>
            </a:lvl1pPr>
          </a:lstStyle>
          <a:p>
            <a:r>
              <a:rPr lang="en-US"/>
              <a:t>Copyright © 2007 Elsevier</a:t>
            </a:r>
            <a:endParaRPr lang="en-GB"/>
          </a:p>
        </p:txBody>
      </p:sp>
      <p:sp>
        <p:nvSpPr>
          <p:cNvPr id="8" name="Slide Number Placeholder 7"/>
          <p:cNvSpPr>
            <a:spLocks noGrp="1"/>
          </p:cNvSpPr>
          <p:nvPr>
            <p:ph type="sldNum" sz="quarter" idx="11"/>
          </p:nvPr>
        </p:nvSpPr>
        <p:spPr>
          <a:xfrm>
            <a:off x="6096000" y="6248400"/>
            <a:ext cx="1905000" cy="457200"/>
          </a:xfrm>
        </p:spPr>
        <p:txBody>
          <a:bodyPr/>
          <a:lstStyle>
            <a:lvl1pPr>
              <a:defRPr/>
            </a:lvl1pPr>
          </a:lstStyle>
          <a:p>
            <a:r>
              <a:rPr lang="en-US"/>
              <a:t>2-&lt;</a:t>
            </a:r>
            <a:fld id="{ABE97F21-FF4B-4B80-811E-C7802C99A8A5}" type="slidenum">
              <a:rPr lang="en-US"/>
              <a:pPr/>
              <a:t>‹#›</a:t>
            </a:fld>
            <a:r>
              <a:rPr lang="en-US"/>
              <a:t>&gt;</a:t>
            </a:r>
          </a:p>
          <a:p>
            <a:endParaRPr lang="en-GB"/>
          </a:p>
        </p:txBody>
      </p:sp>
    </p:spTree>
    <p:extLst>
      <p:ext uri="{BB962C8B-B14F-4D97-AF65-F5344CB8AC3E}">
        <p14:creationId xmlns:p14="http://schemas.microsoft.com/office/powerpoint/2010/main" val="274751800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theme" Target="../theme/theme1.xml"/><Relationship Id="rId11"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1">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0746080-453C-4BEF-9A1F-F094B996EB79}" type="datetimeFigureOut">
              <a:rPr lang="en-US" smtClean="0"/>
              <a:t>2/6/17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1B2EFE9-D440-4A3B-858C-5FEDF5DD0E10}" type="slidenum">
              <a:rPr lang="en-US" smtClean="0"/>
              <a:t>‹#›</a:t>
            </a:fld>
            <a:endParaRPr lang="en-US"/>
          </a:p>
        </p:txBody>
      </p:sp>
    </p:spTree>
    <p:extLst>
      <p:ext uri="{BB962C8B-B14F-4D97-AF65-F5344CB8AC3E}">
        <p14:creationId xmlns:p14="http://schemas.microsoft.com/office/powerpoint/2010/main" val="15335001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6" r:id="rId6"/>
    <p:sldLayoutId id="2147483657" r:id="rId7"/>
    <p:sldLayoutId id="2147483658" r:id="rId8"/>
    <p:sldLayoutId id="2147483659" r:id="rId9"/>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1" Type="http://schemas.openxmlformats.org/officeDocument/2006/relationships/oleObject" Target="../embeddings/oleObject7.bin"/><Relationship Id="rId12" Type="http://schemas.openxmlformats.org/officeDocument/2006/relationships/image" Target="../media/image12.wmf"/><Relationship Id="rId1" Type="http://schemas.openxmlformats.org/officeDocument/2006/relationships/vmlDrawing" Target="../drawings/vmlDrawing5.vml"/><Relationship Id="rId2" Type="http://schemas.openxmlformats.org/officeDocument/2006/relationships/tags" Target="../tags/tag28.xml"/><Relationship Id="rId3" Type="http://schemas.openxmlformats.org/officeDocument/2006/relationships/tags" Target="../tags/tag29.xml"/><Relationship Id="rId4" Type="http://schemas.openxmlformats.org/officeDocument/2006/relationships/tags" Target="../tags/tag30.xml"/><Relationship Id="rId5" Type="http://schemas.openxmlformats.org/officeDocument/2006/relationships/tags" Target="../tags/tag31.xml"/><Relationship Id="rId6" Type="http://schemas.openxmlformats.org/officeDocument/2006/relationships/tags" Target="../tags/tag32.xml"/><Relationship Id="rId7" Type="http://schemas.openxmlformats.org/officeDocument/2006/relationships/slideLayout" Target="../slideLayouts/slideLayout2.xml"/><Relationship Id="rId8" Type="http://schemas.openxmlformats.org/officeDocument/2006/relationships/notesSlide" Target="../notesSlides/notesSlide9.xml"/><Relationship Id="rId9" Type="http://schemas.openxmlformats.org/officeDocument/2006/relationships/oleObject" Target="../embeddings/oleObject6.bin"/><Relationship Id="rId10" Type="http://schemas.openxmlformats.org/officeDocument/2006/relationships/image" Target="../media/image11.emf"/></Relationships>
</file>

<file path=ppt/slides/_rels/slide11.xml.rels><?xml version="1.0" encoding="UTF-8" standalone="yes"?>
<Relationships xmlns="http://schemas.openxmlformats.org/package/2006/relationships"><Relationship Id="rId3" Type="http://schemas.openxmlformats.org/officeDocument/2006/relationships/tags" Target="../tags/tag34.xml"/><Relationship Id="rId4" Type="http://schemas.openxmlformats.org/officeDocument/2006/relationships/slideLayout" Target="../slideLayouts/slideLayout2.xml"/><Relationship Id="rId5" Type="http://schemas.openxmlformats.org/officeDocument/2006/relationships/notesSlide" Target="../notesSlides/notesSlide10.xml"/><Relationship Id="rId6" Type="http://schemas.openxmlformats.org/officeDocument/2006/relationships/oleObject" Target="../embeddings/oleObject8.bin"/><Relationship Id="rId7" Type="http://schemas.openxmlformats.org/officeDocument/2006/relationships/image" Target="../media/image13.wmf"/><Relationship Id="rId1" Type="http://schemas.openxmlformats.org/officeDocument/2006/relationships/vmlDrawing" Target="../drawings/vmlDrawing6.vml"/><Relationship Id="rId2" Type="http://schemas.openxmlformats.org/officeDocument/2006/relationships/tags" Target="../tags/tag33.xml"/></Relationships>
</file>

<file path=ppt/slides/_rels/slide12.xml.rels><?xml version="1.0" encoding="UTF-8" standalone="yes"?>
<Relationships xmlns="http://schemas.openxmlformats.org/package/2006/relationships"><Relationship Id="rId3" Type="http://schemas.openxmlformats.org/officeDocument/2006/relationships/tags" Target="../tags/tag36.xml"/><Relationship Id="rId4" Type="http://schemas.openxmlformats.org/officeDocument/2006/relationships/tags" Target="../tags/tag37.xml"/><Relationship Id="rId5" Type="http://schemas.openxmlformats.org/officeDocument/2006/relationships/tags" Target="../tags/tag38.xml"/><Relationship Id="rId6" Type="http://schemas.openxmlformats.org/officeDocument/2006/relationships/slideLayout" Target="../slideLayouts/slideLayout2.xml"/><Relationship Id="rId7" Type="http://schemas.openxmlformats.org/officeDocument/2006/relationships/notesSlide" Target="../notesSlides/notesSlide11.xml"/><Relationship Id="rId8" Type="http://schemas.openxmlformats.org/officeDocument/2006/relationships/oleObject" Target="../embeddings/oleObject9.bin"/><Relationship Id="rId9" Type="http://schemas.openxmlformats.org/officeDocument/2006/relationships/image" Target="../media/image14.wmf"/><Relationship Id="rId1" Type="http://schemas.openxmlformats.org/officeDocument/2006/relationships/vmlDrawing" Target="../drawings/vmlDrawing7.vml"/><Relationship Id="rId2" Type="http://schemas.openxmlformats.org/officeDocument/2006/relationships/tags" Target="../tags/tag35.xml"/></Relationships>
</file>

<file path=ppt/slides/_rels/slide13.xml.rels><?xml version="1.0" encoding="UTF-8" standalone="yes"?>
<Relationships xmlns="http://schemas.openxmlformats.org/package/2006/relationships"><Relationship Id="rId11" Type="http://schemas.openxmlformats.org/officeDocument/2006/relationships/image" Target="../media/image16.wmf"/><Relationship Id="rId12" Type="http://schemas.openxmlformats.org/officeDocument/2006/relationships/oleObject" Target="../embeddings/oleObject12.bin"/><Relationship Id="rId13" Type="http://schemas.openxmlformats.org/officeDocument/2006/relationships/image" Target="../media/image17.wmf"/><Relationship Id="rId1" Type="http://schemas.openxmlformats.org/officeDocument/2006/relationships/vmlDrawing" Target="../drawings/vmlDrawing8.vml"/><Relationship Id="rId2" Type="http://schemas.openxmlformats.org/officeDocument/2006/relationships/tags" Target="../tags/tag39.xml"/><Relationship Id="rId3" Type="http://schemas.openxmlformats.org/officeDocument/2006/relationships/tags" Target="../tags/tag40.xml"/><Relationship Id="rId4" Type="http://schemas.openxmlformats.org/officeDocument/2006/relationships/tags" Target="../tags/tag41.xml"/><Relationship Id="rId5" Type="http://schemas.openxmlformats.org/officeDocument/2006/relationships/tags" Target="../tags/tag42.xml"/><Relationship Id="rId6" Type="http://schemas.openxmlformats.org/officeDocument/2006/relationships/slideLayout" Target="../slideLayouts/slideLayout2.xml"/><Relationship Id="rId7" Type="http://schemas.openxmlformats.org/officeDocument/2006/relationships/notesSlide" Target="../notesSlides/notesSlide12.xml"/><Relationship Id="rId8" Type="http://schemas.openxmlformats.org/officeDocument/2006/relationships/oleObject" Target="../embeddings/oleObject10.bin"/><Relationship Id="rId9" Type="http://schemas.openxmlformats.org/officeDocument/2006/relationships/image" Target="../media/image15.wmf"/><Relationship Id="rId10" Type="http://schemas.openxmlformats.org/officeDocument/2006/relationships/oleObject" Target="../embeddings/oleObject11.bin"/></Relationships>
</file>

<file path=ppt/slides/_rels/slide14.xml.rels><?xml version="1.0" encoding="UTF-8" standalone="yes"?>
<Relationships xmlns="http://schemas.openxmlformats.org/package/2006/relationships"><Relationship Id="rId3" Type="http://schemas.openxmlformats.org/officeDocument/2006/relationships/tags" Target="../tags/tag44.xml"/><Relationship Id="rId4" Type="http://schemas.openxmlformats.org/officeDocument/2006/relationships/tags" Target="../tags/tag45.xml"/><Relationship Id="rId5" Type="http://schemas.openxmlformats.org/officeDocument/2006/relationships/slideLayout" Target="../slideLayouts/slideLayout2.xml"/><Relationship Id="rId6" Type="http://schemas.openxmlformats.org/officeDocument/2006/relationships/notesSlide" Target="../notesSlides/notesSlide13.xml"/><Relationship Id="rId7" Type="http://schemas.openxmlformats.org/officeDocument/2006/relationships/oleObject" Target="../embeddings/oleObject13.bin"/><Relationship Id="rId8" Type="http://schemas.openxmlformats.org/officeDocument/2006/relationships/image" Target="../media/image18.emf"/><Relationship Id="rId1" Type="http://schemas.openxmlformats.org/officeDocument/2006/relationships/vmlDrawing" Target="../drawings/vmlDrawing9.vml"/><Relationship Id="rId2" Type="http://schemas.openxmlformats.org/officeDocument/2006/relationships/tags" Target="../tags/tag43.xml"/></Relationships>
</file>

<file path=ppt/slides/_rels/slide15.xml.rels><?xml version="1.0" encoding="UTF-8" standalone="yes"?>
<Relationships xmlns="http://schemas.openxmlformats.org/package/2006/relationships"><Relationship Id="rId3" Type="http://schemas.openxmlformats.org/officeDocument/2006/relationships/tags" Target="../tags/tag47.xml"/><Relationship Id="rId4" Type="http://schemas.openxmlformats.org/officeDocument/2006/relationships/tags" Target="../tags/tag48.xml"/><Relationship Id="rId5" Type="http://schemas.openxmlformats.org/officeDocument/2006/relationships/tags" Target="../tags/tag49.xml"/><Relationship Id="rId6" Type="http://schemas.openxmlformats.org/officeDocument/2006/relationships/slideLayout" Target="../slideLayouts/slideLayout2.xml"/><Relationship Id="rId7" Type="http://schemas.openxmlformats.org/officeDocument/2006/relationships/notesSlide" Target="../notesSlides/notesSlide14.xml"/><Relationship Id="rId8" Type="http://schemas.openxmlformats.org/officeDocument/2006/relationships/oleObject" Target="../embeddings/oleObject14.bin"/><Relationship Id="rId9" Type="http://schemas.openxmlformats.org/officeDocument/2006/relationships/image" Target="../media/image19.wmf"/><Relationship Id="rId1" Type="http://schemas.openxmlformats.org/officeDocument/2006/relationships/vmlDrawing" Target="../drawings/vmlDrawing10.vml"/><Relationship Id="rId2" Type="http://schemas.openxmlformats.org/officeDocument/2006/relationships/tags" Target="../tags/tag46.xml"/></Relationships>
</file>

<file path=ppt/slides/_rels/slide16.xml.rels><?xml version="1.0" encoding="UTF-8" standalone="yes"?>
<Relationships xmlns="http://schemas.openxmlformats.org/package/2006/relationships"><Relationship Id="rId11" Type="http://schemas.openxmlformats.org/officeDocument/2006/relationships/oleObject" Target="../embeddings/oleObject17.bin"/><Relationship Id="rId12" Type="http://schemas.openxmlformats.org/officeDocument/2006/relationships/image" Target="../media/image21.wmf"/><Relationship Id="rId1" Type="http://schemas.openxmlformats.org/officeDocument/2006/relationships/vmlDrawing" Target="../drawings/vmlDrawing11.vml"/><Relationship Id="rId2" Type="http://schemas.openxmlformats.org/officeDocument/2006/relationships/tags" Target="../tags/tag50.xml"/><Relationship Id="rId3" Type="http://schemas.openxmlformats.org/officeDocument/2006/relationships/tags" Target="../tags/tag51.xml"/><Relationship Id="rId4" Type="http://schemas.openxmlformats.org/officeDocument/2006/relationships/tags" Target="../tags/tag52.xml"/><Relationship Id="rId5" Type="http://schemas.openxmlformats.org/officeDocument/2006/relationships/slideLayout" Target="../slideLayouts/slideLayout2.xml"/><Relationship Id="rId6" Type="http://schemas.openxmlformats.org/officeDocument/2006/relationships/notesSlide" Target="../notesSlides/notesSlide15.xml"/><Relationship Id="rId7" Type="http://schemas.openxmlformats.org/officeDocument/2006/relationships/oleObject" Target="../embeddings/oleObject15.bin"/><Relationship Id="rId8" Type="http://schemas.openxmlformats.org/officeDocument/2006/relationships/image" Target="../media/image20.wmf"/><Relationship Id="rId9" Type="http://schemas.openxmlformats.org/officeDocument/2006/relationships/oleObject" Target="../embeddings/oleObject16.bin"/><Relationship Id="rId10" Type="http://schemas.openxmlformats.org/officeDocument/2006/relationships/image" Target="../media/image16.wmf"/></Relationships>
</file>

<file path=ppt/slides/_rels/slide17.xml.rels><?xml version="1.0" encoding="UTF-8" standalone="yes"?>
<Relationships xmlns="http://schemas.openxmlformats.org/package/2006/relationships"><Relationship Id="rId3" Type="http://schemas.openxmlformats.org/officeDocument/2006/relationships/tags" Target="../tags/tag54.xml"/><Relationship Id="rId4" Type="http://schemas.openxmlformats.org/officeDocument/2006/relationships/tags" Target="../tags/tag55.xml"/><Relationship Id="rId5" Type="http://schemas.openxmlformats.org/officeDocument/2006/relationships/slideLayout" Target="../slideLayouts/slideLayout2.xml"/><Relationship Id="rId6" Type="http://schemas.openxmlformats.org/officeDocument/2006/relationships/notesSlide" Target="../notesSlides/notesSlide16.xml"/><Relationship Id="rId7" Type="http://schemas.openxmlformats.org/officeDocument/2006/relationships/oleObject" Target="../embeddings/oleObject18.bin"/><Relationship Id="rId8" Type="http://schemas.openxmlformats.org/officeDocument/2006/relationships/image" Target="../media/image22.wmf"/><Relationship Id="rId9" Type="http://schemas.openxmlformats.org/officeDocument/2006/relationships/oleObject" Target="../embeddings/oleObject19.bin"/><Relationship Id="rId10" Type="http://schemas.openxmlformats.org/officeDocument/2006/relationships/image" Target="../media/image23.wmf"/><Relationship Id="rId1" Type="http://schemas.openxmlformats.org/officeDocument/2006/relationships/vmlDrawing" Target="../drawings/vmlDrawing12.vml"/><Relationship Id="rId2" Type="http://schemas.openxmlformats.org/officeDocument/2006/relationships/tags" Target="../tags/tag53.xml"/></Relationships>
</file>

<file path=ppt/slides/_rels/slide18.xml.rels><?xml version="1.0" encoding="UTF-8" standalone="yes"?>
<Relationships xmlns="http://schemas.openxmlformats.org/package/2006/relationships"><Relationship Id="rId3" Type="http://schemas.openxmlformats.org/officeDocument/2006/relationships/tags" Target="../tags/tag57.xml"/><Relationship Id="rId4" Type="http://schemas.openxmlformats.org/officeDocument/2006/relationships/slideLayout" Target="../slideLayouts/slideLayout2.xml"/><Relationship Id="rId5" Type="http://schemas.openxmlformats.org/officeDocument/2006/relationships/notesSlide" Target="../notesSlides/notesSlide17.xml"/><Relationship Id="rId6" Type="http://schemas.openxmlformats.org/officeDocument/2006/relationships/oleObject" Target="../embeddings/oleObject20.bin"/><Relationship Id="rId7" Type="http://schemas.openxmlformats.org/officeDocument/2006/relationships/image" Target="../media/image24.emf"/><Relationship Id="rId1" Type="http://schemas.openxmlformats.org/officeDocument/2006/relationships/vmlDrawing" Target="../drawings/vmlDrawing13.vml"/><Relationship Id="rId2" Type="http://schemas.openxmlformats.org/officeDocument/2006/relationships/tags" Target="../tags/tag56.xml"/></Relationships>
</file>

<file path=ppt/slides/_rels/slide19.xml.rels><?xml version="1.0" encoding="UTF-8" standalone="yes"?>
<Relationships xmlns="http://schemas.openxmlformats.org/package/2006/relationships"><Relationship Id="rId3" Type="http://schemas.openxmlformats.org/officeDocument/2006/relationships/tags" Target="../tags/tag59.xml"/><Relationship Id="rId4" Type="http://schemas.openxmlformats.org/officeDocument/2006/relationships/tags" Target="../tags/tag60.xml"/><Relationship Id="rId5" Type="http://schemas.openxmlformats.org/officeDocument/2006/relationships/slideLayout" Target="../slideLayouts/slideLayout2.xml"/><Relationship Id="rId6" Type="http://schemas.openxmlformats.org/officeDocument/2006/relationships/notesSlide" Target="../notesSlides/notesSlide18.xml"/><Relationship Id="rId7" Type="http://schemas.openxmlformats.org/officeDocument/2006/relationships/oleObject" Target="../embeddings/oleObject21.bin"/><Relationship Id="rId8" Type="http://schemas.openxmlformats.org/officeDocument/2006/relationships/image" Target="../media/image25.wmf"/><Relationship Id="rId1" Type="http://schemas.openxmlformats.org/officeDocument/2006/relationships/vmlDrawing" Target="../drawings/vmlDrawing14.vml"/><Relationship Id="rId2" Type="http://schemas.openxmlformats.org/officeDocument/2006/relationships/tags" Target="../tags/tag58.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4" Type="http://schemas.openxmlformats.org/officeDocument/2006/relationships/image" Target="../media/image4.jpg"/><Relationship Id="rId1" Type="http://schemas.openxmlformats.org/officeDocument/2006/relationships/tags" Target="../tags/tag1.xml"/><Relationship Id="rId2"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19.xml"/><Relationship Id="rId1" Type="http://schemas.openxmlformats.org/officeDocument/2006/relationships/tags" Target="../tags/tag61.xml"/><Relationship Id="rId2" Type="http://schemas.openxmlformats.org/officeDocument/2006/relationships/tags" Target="../tags/tag62.xml"/></Relationships>
</file>

<file path=ppt/slides/_rels/slide21.xml.rels><?xml version="1.0" encoding="UTF-8" standalone="yes"?>
<Relationships xmlns="http://schemas.openxmlformats.org/package/2006/relationships"><Relationship Id="rId3" Type="http://schemas.openxmlformats.org/officeDocument/2006/relationships/tags" Target="../tags/tag64.xml"/><Relationship Id="rId4" Type="http://schemas.openxmlformats.org/officeDocument/2006/relationships/tags" Target="../tags/tag65.xml"/><Relationship Id="rId5" Type="http://schemas.openxmlformats.org/officeDocument/2006/relationships/slideLayout" Target="../slideLayouts/slideLayout2.xml"/><Relationship Id="rId6" Type="http://schemas.openxmlformats.org/officeDocument/2006/relationships/notesSlide" Target="../notesSlides/notesSlide20.xml"/><Relationship Id="rId7" Type="http://schemas.openxmlformats.org/officeDocument/2006/relationships/oleObject" Target="../embeddings/oleObject22.bin"/><Relationship Id="rId8" Type="http://schemas.openxmlformats.org/officeDocument/2006/relationships/image" Target="../media/image26.wmf"/><Relationship Id="rId1" Type="http://schemas.openxmlformats.org/officeDocument/2006/relationships/vmlDrawing" Target="../drawings/vmlDrawing15.vml"/><Relationship Id="rId2" Type="http://schemas.openxmlformats.org/officeDocument/2006/relationships/tags" Target="../tags/tag63.xml"/></Relationships>
</file>

<file path=ppt/slides/_rels/slide22.xml.rels><?xml version="1.0" encoding="UTF-8" standalone="yes"?>
<Relationships xmlns="http://schemas.openxmlformats.org/package/2006/relationships"><Relationship Id="rId3" Type="http://schemas.openxmlformats.org/officeDocument/2006/relationships/tags" Target="../tags/tag67.xml"/><Relationship Id="rId4" Type="http://schemas.openxmlformats.org/officeDocument/2006/relationships/tags" Target="../tags/tag68.xml"/><Relationship Id="rId5" Type="http://schemas.openxmlformats.org/officeDocument/2006/relationships/slideLayout" Target="../slideLayouts/slideLayout2.xml"/><Relationship Id="rId6" Type="http://schemas.openxmlformats.org/officeDocument/2006/relationships/notesSlide" Target="../notesSlides/notesSlide21.xml"/><Relationship Id="rId7" Type="http://schemas.openxmlformats.org/officeDocument/2006/relationships/oleObject" Target="../embeddings/oleObject23.bin"/><Relationship Id="rId8" Type="http://schemas.openxmlformats.org/officeDocument/2006/relationships/image" Target="../media/image27.wmf"/><Relationship Id="rId1" Type="http://schemas.openxmlformats.org/officeDocument/2006/relationships/vmlDrawing" Target="../drawings/vmlDrawing16.vml"/><Relationship Id="rId2" Type="http://schemas.openxmlformats.org/officeDocument/2006/relationships/tags" Target="../tags/tag66.xml"/></Relationships>
</file>

<file path=ppt/slides/_rels/slide23.xml.rels><?xml version="1.0" encoding="UTF-8" standalone="yes"?>
<Relationships xmlns="http://schemas.openxmlformats.org/package/2006/relationships"><Relationship Id="rId3" Type="http://schemas.openxmlformats.org/officeDocument/2006/relationships/tags" Target="../tags/tag70.xml"/><Relationship Id="rId4" Type="http://schemas.openxmlformats.org/officeDocument/2006/relationships/tags" Target="../tags/tag71.xml"/><Relationship Id="rId5" Type="http://schemas.openxmlformats.org/officeDocument/2006/relationships/tags" Target="../tags/tag72.xml"/><Relationship Id="rId6" Type="http://schemas.openxmlformats.org/officeDocument/2006/relationships/slideLayout" Target="../slideLayouts/slideLayout2.xml"/><Relationship Id="rId7" Type="http://schemas.openxmlformats.org/officeDocument/2006/relationships/notesSlide" Target="../notesSlides/notesSlide22.xml"/><Relationship Id="rId8" Type="http://schemas.openxmlformats.org/officeDocument/2006/relationships/oleObject" Target="../embeddings/oleObject24.bin"/><Relationship Id="rId9" Type="http://schemas.openxmlformats.org/officeDocument/2006/relationships/image" Target="../media/image28.wmf"/><Relationship Id="rId10" Type="http://schemas.openxmlformats.org/officeDocument/2006/relationships/oleObject" Target="../embeddings/oleObject25.bin"/><Relationship Id="rId11" Type="http://schemas.openxmlformats.org/officeDocument/2006/relationships/image" Target="../media/image29.wmf"/><Relationship Id="rId1" Type="http://schemas.openxmlformats.org/officeDocument/2006/relationships/vmlDrawing" Target="../drawings/vmlDrawing17.vml"/><Relationship Id="rId2" Type="http://schemas.openxmlformats.org/officeDocument/2006/relationships/tags" Target="../tags/tag69.xml"/></Relationships>
</file>

<file path=ppt/slides/_rels/slide24.xml.rels><?xml version="1.0" encoding="UTF-8" standalone="yes"?>
<Relationships xmlns="http://schemas.openxmlformats.org/package/2006/relationships"><Relationship Id="rId3" Type="http://schemas.openxmlformats.org/officeDocument/2006/relationships/tags" Target="../tags/tag75.xml"/><Relationship Id="rId4" Type="http://schemas.openxmlformats.org/officeDocument/2006/relationships/slideLayout" Target="../slideLayouts/slideLayout2.xml"/><Relationship Id="rId5" Type="http://schemas.openxmlformats.org/officeDocument/2006/relationships/notesSlide" Target="../notesSlides/notesSlide23.xml"/><Relationship Id="rId1" Type="http://schemas.openxmlformats.org/officeDocument/2006/relationships/tags" Target="../tags/tag73.xml"/><Relationship Id="rId2" Type="http://schemas.openxmlformats.org/officeDocument/2006/relationships/tags" Target="../tags/tag74.xml"/></Relationships>
</file>

<file path=ppt/slides/_rels/slide25.xml.rels><?xml version="1.0" encoding="UTF-8" standalone="yes"?>
<Relationships xmlns="http://schemas.openxmlformats.org/package/2006/relationships"><Relationship Id="rId3" Type="http://schemas.openxmlformats.org/officeDocument/2006/relationships/tags" Target="../tags/tag78.xml"/><Relationship Id="rId4" Type="http://schemas.openxmlformats.org/officeDocument/2006/relationships/slideLayout" Target="../slideLayouts/slideLayout2.xml"/><Relationship Id="rId5" Type="http://schemas.openxmlformats.org/officeDocument/2006/relationships/notesSlide" Target="../notesSlides/notesSlide24.xml"/><Relationship Id="rId1" Type="http://schemas.openxmlformats.org/officeDocument/2006/relationships/tags" Target="../tags/tag76.xml"/><Relationship Id="rId2" Type="http://schemas.openxmlformats.org/officeDocument/2006/relationships/tags" Target="../tags/tag77.xml"/></Relationships>
</file>

<file path=ppt/slides/_rels/slide26.xml.rels><?xml version="1.0" encoding="UTF-8" standalone="yes"?>
<Relationships xmlns="http://schemas.openxmlformats.org/package/2006/relationships"><Relationship Id="rId3" Type="http://schemas.openxmlformats.org/officeDocument/2006/relationships/tags" Target="../tags/tag81.xml"/><Relationship Id="rId4" Type="http://schemas.openxmlformats.org/officeDocument/2006/relationships/slideLayout" Target="../slideLayouts/slideLayout2.xml"/><Relationship Id="rId5" Type="http://schemas.openxmlformats.org/officeDocument/2006/relationships/notesSlide" Target="../notesSlides/notesSlide25.xml"/><Relationship Id="rId1" Type="http://schemas.openxmlformats.org/officeDocument/2006/relationships/tags" Target="../tags/tag79.xml"/><Relationship Id="rId2" Type="http://schemas.openxmlformats.org/officeDocument/2006/relationships/tags" Target="../tags/tag80.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26.xml"/><Relationship Id="rId1" Type="http://schemas.openxmlformats.org/officeDocument/2006/relationships/tags" Target="../tags/tag82.xml"/><Relationship Id="rId2" Type="http://schemas.openxmlformats.org/officeDocument/2006/relationships/tags" Target="../tags/tag83.xml"/></Relationships>
</file>

<file path=ppt/slides/_rels/slide28.xml.rels><?xml version="1.0" encoding="UTF-8" standalone="yes"?>
<Relationships xmlns="http://schemas.openxmlformats.org/package/2006/relationships"><Relationship Id="rId11" Type="http://schemas.openxmlformats.org/officeDocument/2006/relationships/oleObject" Target="../embeddings/oleObject27.bin"/><Relationship Id="rId12" Type="http://schemas.openxmlformats.org/officeDocument/2006/relationships/image" Target="../media/image31.wmf"/><Relationship Id="rId13" Type="http://schemas.openxmlformats.org/officeDocument/2006/relationships/oleObject" Target="../embeddings/oleObject28.bin"/><Relationship Id="rId14" Type="http://schemas.openxmlformats.org/officeDocument/2006/relationships/image" Target="../media/image32.wmf"/><Relationship Id="rId1" Type="http://schemas.openxmlformats.org/officeDocument/2006/relationships/vmlDrawing" Target="../drawings/vmlDrawing18.vml"/><Relationship Id="rId2" Type="http://schemas.openxmlformats.org/officeDocument/2006/relationships/tags" Target="../tags/tag84.xml"/><Relationship Id="rId3" Type="http://schemas.openxmlformats.org/officeDocument/2006/relationships/tags" Target="../tags/tag85.xml"/><Relationship Id="rId4" Type="http://schemas.openxmlformats.org/officeDocument/2006/relationships/tags" Target="../tags/tag86.xml"/><Relationship Id="rId5" Type="http://schemas.openxmlformats.org/officeDocument/2006/relationships/tags" Target="../tags/tag87.xml"/><Relationship Id="rId6" Type="http://schemas.openxmlformats.org/officeDocument/2006/relationships/tags" Target="../tags/tag88.xml"/><Relationship Id="rId7" Type="http://schemas.openxmlformats.org/officeDocument/2006/relationships/slideLayout" Target="../slideLayouts/slideLayout2.xml"/><Relationship Id="rId8" Type="http://schemas.openxmlformats.org/officeDocument/2006/relationships/notesSlide" Target="../notesSlides/notesSlide27.xml"/><Relationship Id="rId9" Type="http://schemas.openxmlformats.org/officeDocument/2006/relationships/oleObject" Target="../embeddings/oleObject26.bin"/><Relationship Id="rId10" Type="http://schemas.openxmlformats.org/officeDocument/2006/relationships/image" Target="../media/image30.wmf"/></Relationships>
</file>

<file path=ppt/slides/_rels/slide29.xml.rels><?xml version="1.0" encoding="UTF-8" standalone="yes"?>
<Relationships xmlns="http://schemas.openxmlformats.org/package/2006/relationships"><Relationship Id="rId3" Type="http://schemas.openxmlformats.org/officeDocument/2006/relationships/tags" Target="../tags/tag90.xml"/><Relationship Id="rId4" Type="http://schemas.openxmlformats.org/officeDocument/2006/relationships/tags" Target="../tags/tag91.xml"/><Relationship Id="rId5" Type="http://schemas.openxmlformats.org/officeDocument/2006/relationships/slideLayout" Target="../slideLayouts/slideLayout2.xml"/><Relationship Id="rId6" Type="http://schemas.openxmlformats.org/officeDocument/2006/relationships/notesSlide" Target="../notesSlides/notesSlide28.xml"/><Relationship Id="rId7" Type="http://schemas.openxmlformats.org/officeDocument/2006/relationships/oleObject" Target="../embeddings/oleObject29.bin"/><Relationship Id="rId8" Type="http://schemas.openxmlformats.org/officeDocument/2006/relationships/image" Target="../media/image33.wmf"/><Relationship Id="rId1" Type="http://schemas.openxmlformats.org/officeDocument/2006/relationships/vmlDrawing" Target="../drawings/vmlDrawing19.vml"/><Relationship Id="rId2" Type="http://schemas.openxmlformats.org/officeDocument/2006/relationships/tags" Target="../tags/tag89.xml"/></Relationships>
</file>

<file path=ppt/slides/_rels/slide3.xml.rels><?xml version="1.0" encoding="UTF-8" standalone="yes"?>
<Relationships xmlns="http://schemas.openxmlformats.org/package/2006/relationships"><Relationship Id="rId1" Type="http://schemas.openxmlformats.org/officeDocument/2006/relationships/tags" Target="../tags/tag2.xml"/><Relationship Id="rId2" Type="http://schemas.openxmlformats.org/officeDocument/2006/relationships/slideLayout" Target="../slideLayouts/slideLayout2.xml"/><Relationship Id="rId3" Type="http://schemas.openxmlformats.org/officeDocument/2006/relationships/notesSlide" Target="../notesSlides/notesSlide2.xml"/></Relationships>
</file>

<file path=ppt/slides/_rels/slide30.xml.rels><?xml version="1.0" encoding="UTF-8" standalone="yes"?>
<Relationships xmlns="http://schemas.openxmlformats.org/package/2006/relationships"><Relationship Id="rId3" Type="http://schemas.openxmlformats.org/officeDocument/2006/relationships/tags" Target="../tags/tag93.xml"/><Relationship Id="rId4" Type="http://schemas.openxmlformats.org/officeDocument/2006/relationships/tags" Target="../tags/tag94.xml"/><Relationship Id="rId5" Type="http://schemas.openxmlformats.org/officeDocument/2006/relationships/slideLayout" Target="../slideLayouts/slideLayout2.xml"/><Relationship Id="rId6" Type="http://schemas.openxmlformats.org/officeDocument/2006/relationships/notesSlide" Target="../notesSlides/notesSlide29.xml"/><Relationship Id="rId7" Type="http://schemas.openxmlformats.org/officeDocument/2006/relationships/oleObject" Target="../embeddings/oleObject30.bin"/><Relationship Id="rId8" Type="http://schemas.openxmlformats.org/officeDocument/2006/relationships/image" Target="../media/image34.wmf"/><Relationship Id="rId1" Type="http://schemas.openxmlformats.org/officeDocument/2006/relationships/vmlDrawing" Target="../drawings/vmlDrawing20.vml"/><Relationship Id="rId2" Type="http://schemas.openxmlformats.org/officeDocument/2006/relationships/tags" Target="../tags/tag92.xml"/></Relationships>
</file>

<file path=ppt/slides/_rels/slide31.xml.rels><?xml version="1.0" encoding="UTF-8" standalone="yes"?>
<Relationships xmlns="http://schemas.openxmlformats.org/package/2006/relationships"><Relationship Id="rId3" Type="http://schemas.openxmlformats.org/officeDocument/2006/relationships/tags" Target="../tags/tag96.xml"/><Relationship Id="rId4" Type="http://schemas.openxmlformats.org/officeDocument/2006/relationships/tags" Target="../tags/tag97.xml"/><Relationship Id="rId5" Type="http://schemas.openxmlformats.org/officeDocument/2006/relationships/slideLayout" Target="../slideLayouts/slideLayout2.xml"/><Relationship Id="rId6" Type="http://schemas.openxmlformats.org/officeDocument/2006/relationships/notesSlide" Target="../notesSlides/notesSlide30.xml"/><Relationship Id="rId7" Type="http://schemas.openxmlformats.org/officeDocument/2006/relationships/oleObject" Target="../embeddings/oleObject31.bin"/><Relationship Id="rId8" Type="http://schemas.openxmlformats.org/officeDocument/2006/relationships/image" Target="../media/image35.wmf"/><Relationship Id="rId1" Type="http://schemas.openxmlformats.org/officeDocument/2006/relationships/vmlDrawing" Target="../drawings/vmlDrawing21.vml"/><Relationship Id="rId2" Type="http://schemas.openxmlformats.org/officeDocument/2006/relationships/tags" Target="../tags/tag95.xml"/></Relationships>
</file>

<file path=ppt/slides/_rels/slide32.xml.rels><?xml version="1.0" encoding="UTF-8" standalone="yes"?>
<Relationships xmlns="http://schemas.openxmlformats.org/package/2006/relationships"><Relationship Id="rId3" Type="http://schemas.openxmlformats.org/officeDocument/2006/relationships/tags" Target="../tags/tag99.xml"/><Relationship Id="rId4" Type="http://schemas.openxmlformats.org/officeDocument/2006/relationships/tags" Target="../tags/tag100.xml"/><Relationship Id="rId5" Type="http://schemas.openxmlformats.org/officeDocument/2006/relationships/slideLayout" Target="../slideLayouts/slideLayout2.xml"/><Relationship Id="rId6" Type="http://schemas.openxmlformats.org/officeDocument/2006/relationships/notesSlide" Target="../notesSlides/notesSlide31.xml"/><Relationship Id="rId7" Type="http://schemas.openxmlformats.org/officeDocument/2006/relationships/oleObject" Target="../embeddings/oleObject32.bin"/><Relationship Id="rId8" Type="http://schemas.openxmlformats.org/officeDocument/2006/relationships/image" Target="../media/image36.wmf"/><Relationship Id="rId1" Type="http://schemas.openxmlformats.org/officeDocument/2006/relationships/vmlDrawing" Target="../drawings/vmlDrawing22.vml"/><Relationship Id="rId2" Type="http://schemas.openxmlformats.org/officeDocument/2006/relationships/tags" Target="../tags/tag98.xml"/></Relationships>
</file>

<file path=ppt/slides/_rels/slide33.xml.rels><?xml version="1.0" encoding="UTF-8" standalone="yes"?>
<Relationships xmlns="http://schemas.openxmlformats.org/package/2006/relationships"><Relationship Id="rId3" Type="http://schemas.openxmlformats.org/officeDocument/2006/relationships/tags" Target="../tags/tag102.xml"/><Relationship Id="rId4" Type="http://schemas.openxmlformats.org/officeDocument/2006/relationships/tags" Target="../tags/tag103.xml"/><Relationship Id="rId5" Type="http://schemas.openxmlformats.org/officeDocument/2006/relationships/slideLayout" Target="../slideLayouts/slideLayout2.xml"/><Relationship Id="rId6" Type="http://schemas.openxmlformats.org/officeDocument/2006/relationships/notesSlide" Target="../notesSlides/notesSlide32.xml"/><Relationship Id="rId7" Type="http://schemas.openxmlformats.org/officeDocument/2006/relationships/oleObject" Target="../embeddings/oleObject33.bin"/><Relationship Id="rId8" Type="http://schemas.openxmlformats.org/officeDocument/2006/relationships/image" Target="../media/image37.wmf"/><Relationship Id="rId1" Type="http://schemas.openxmlformats.org/officeDocument/2006/relationships/vmlDrawing" Target="../drawings/vmlDrawing23.vml"/><Relationship Id="rId2" Type="http://schemas.openxmlformats.org/officeDocument/2006/relationships/tags" Target="../tags/tag101.xml"/></Relationships>
</file>

<file path=ppt/slides/_rels/slide34.xml.rels><?xml version="1.0" encoding="UTF-8" standalone="yes"?>
<Relationships xmlns="http://schemas.openxmlformats.org/package/2006/relationships"><Relationship Id="rId3" Type="http://schemas.openxmlformats.org/officeDocument/2006/relationships/tags" Target="../tags/tag105.xml"/><Relationship Id="rId4" Type="http://schemas.openxmlformats.org/officeDocument/2006/relationships/tags" Target="../tags/tag106.xml"/><Relationship Id="rId5" Type="http://schemas.openxmlformats.org/officeDocument/2006/relationships/slideLayout" Target="../slideLayouts/slideLayout2.xml"/><Relationship Id="rId6" Type="http://schemas.openxmlformats.org/officeDocument/2006/relationships/notesSlide" Target="../notesSlides/notesSlide33.xml"/><Relationship Id="rId7" Type="http://schemas.openxmlformats.org/officeDocument/2006/relationships/oleObject" Target="../embeddings/oleObject34.bin"/><Relationship Id="rId8" Type="http://schemas.openxmlformats.org/officeDocument/2006/relationships/image" Target="../media/image37.wmf"/><Relationship Id="rId1" Type="http://schemas.openxmlformats.org/officeDocument/2006/relationships/vmlDrawing" Target="../drawings/vmlDrawing24.vml"/><Relationship Id="rId2" Type="http://schemas.openxmlformats.org/officeDocument/2006/relationships/tags" Target="../tags/tag104.xml"/></Relationships>
</file>

<file path=ppt/slides/_rels/slide35.xml.rels><?xml version="1.0" encoding="UTF-8" standalone="yes"?>
<Relationships xmlns="http://schemas.openxmlformats.org/package/2006/relationships"><Relationship Id="rId11" Type="http://schemas.openxmlformats.org/officeDocument/2006/relationships/tags" Target="../tags/tag116.xml"/><Relationship Id="rId12" Type="http://schemas.openxmlformats.org/officeDocument/2006/relationships/slideLayout" Target="../slideLayouts/slideLayout2.xml"/><Relationship Id="rId13" Type="http://schemas.openxmlformats.org/officeDocument/2006/relationships/notesSlide" Target="../notesSlides/notesSlide34.xml"/><Relationship Id="rId14" Type="http://schemas.openxmlformats.org/officeDocument/2006/relationships/oleObject" Target="../embeddings/oleObject35.bin"/><Relationship Id="rId15" Type="http://schemas.openxmlformats.org/officeDocument/2006/relationships/image" Target="../media/image37.wmf"/><Relationship Id="rId1" Type="http://schemas.openxmlformats.org/officeDocument/2006/relationships/vmlDrawing" Target="../drawings/vmlDrawing25.vml"/><Relationship Id="rId2" Type="http://schemas.openxmlformats.org/officeDocument/2006/relationships/tags" Target="../tags/tag107.xml"/><Relationship Id="rId3" Type="http://schemas.openxmlformats.org/officeDocument/2006/relationships/tags" Target="../tags/tag108.xml"/><Relationship Id="rId4" Type="http://schemas.openxmlformats.org/officeDocument/2006/relationships/tags" Target="../tags/tag109.xml"/><Relationship Id="rId5" Type="http://schemas.openxmlformats.org/officeDocument/2006/relationships/tags" Target="../tags/tag110.xml"/><Relationship Id="rId6" Type="http://schemas.openxmlformats.org/officeDocument/2006/relationships/tags" Target="../tags/tag111.xml"/><Relationship Id="rId7" Type="http://schemas.openxmlformats.org/officeDocument/2006/relationships/tags" Target="../tags/tag112.xml"/><Relationship Id="rId8" Type="http://schemas.openxmlformats.org/officeDocument/2006/relationships/tags" Target="../tags/tag113.xml"/><Relationship Id="rId9" Type="http://schemas.openxmlformats.org/officeDocument/2006/relationships/tags" Target="../tags/tag114.xml"/><Relationship Id="rId10" Type="http://schemas.openxmlformats.org/officeDocument/2006/relationships/tags" Target="../tags/tag115.xml"/></Relationships>
</file>

<file path=ppt/slides/_rels/slide36.xml.rels><?xml version="1.0" encoding="UTF-8" standalone="yes"?>
<Relationships xmlns="http://schemas.openxmlformats.org/package/2006/relationships"><Relationship Id="rId3" Type="http://schemas.openxmlformats.org/officeDocument/2006/relationships/tags" Target="../tags/tag118.xml"/><Relationship Id="rId4" Type="http://schemas.openxmlformats.org/officeDocument/2006/relationships/tags" Target="../tags/tag119.xml"/><Relationship Id="rId5" Type="http://schemas.openxmlformats.org/officeDocument/2006/relationships/tags" Target="../tags/tag120.xml"/><Relationship Id="rId6" Type="http://schemas.openxmlformats.org/officeDocument/2006/relationships/tags" Target="../tags/tag121.xml"/><Relationship Id="rId7" Type="http://schemas.openxmlformats.org/officeDocument/2006/relationships/tags" Target="../tags/tag122.xml"/><Relationship Id="rId8" Type="http://schemas.openxmlformats.org/officeDocument/2006/relationships/slideLayout" Target="../slideLayouts/slideLayout2.xml"/><Relationship Id="rId9" Type="http://schemas.openxmlformats.org/officeDocument/2006/relationships/notesSlide" Target="../notesSlides/notesSlide35.xml"/><Relationship Id="rId10" Type="http://schemas.openxmlformats.org/officeDocument/2006/relationships/oleObject" Target="../embeddings/oleObject36.bin"/><Relationship Id="rId11" Type="http://schemas.openxmlformats.org/officeDocument/2006/relationships/image" Target="../media/image37.wmf"/><Relationship Id="rId1" Type="http://schemas.openxmlformats.org/officeDocument/2006/relationships/vmlDrawing" Target="../drawings/vmlDrawing26.vml"/><Relationship Id="rId2" Type="http://schemas.openxmlformats.org/officeDocument/2006/relationships/tags" Target="../tags/tag117.xml"/></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36.xml"/><Relationship Id="rId5" Type="http://schemas.openxmlformats.org/officeDocument/2006/relationships/oleObject" Target="../embeddings/oleObject37.bin"/><Relationship Id="rId6" Type="http://schemas.openxmlformats.org/officeDocument/2006/relationships/image" Target="../media/image38.wmf"/><Relationship Id="rId1" Type="http://schemas.openxmlformats.org/officeDocument/2006/relationships/vmlDrawing" Target="../drawings/vmlDrawing27.vml"/><Relationship Id="rId2" Type="http://schemas.openxmlformats.org/officeDocument/2006/relationships/tags" Target="../tags/tag123.xml"/></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37.xml"/><Relationship Id="rId5" Type="http://schemas.openxmlformats.org/officeDocument/2006/relationships/oleObject" Target="../embeddings/oleObject38.bin"/><Relationship Id="rId6" Type="http://schemas.openxmlformats.org/officeDocument/2006/relationships/image" Target="../media/image39.wmf"/><Relationship Id="rId1" Type="http://schemas.openxmlformats.org/officeDocument/2006/relationships/vmlDrawing" Target="../drawings/vmlDrawing28.vml"/><Relationship Id="rId2" Type="http://schemas.openxmlformats.org/officeDocument/2006/relationships/tags" Target="../tags/tag124.xml"/></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38.xml"/><Relationship Id="rId5" Type="http://schemas.openxmlformats.org/officeDocument/2006/relationships/oleObject" Target="../embeddings/oleObject39.bin"/><Relationship Id="rId6" Type="http://schemas.openxmlformats.org/officeDocument/2006/relationships/image" Target="../media/image40.wmf"/><Relationship Id="rId1" Type="http://schemas.openxmlformats.org/officeDocument/2006/relationships/vmlDrawing" Target="../drawings/vmlDrawing29.vml"/><Relationship Id="rId2" Type="http://schemas.openxmlformats.org/officeDocument/2006/relationships/tags" Target="../tags/tag125.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3.xml"/><Relationship Id="rId1" Type="http://schemas.openxmlformats.org/officeDocument/2006/relationships/tags" Target="../tags/tag3.xml"/><Relationship Id="rId2" Type="http://schemas.openxmlformats.org/officeDocument/2006/relationships/tags" Target="../tags/tag4.xml"/></Relationships>
</file>

<file path=ppt/slides/_rels/slide40.xml.rels><?xml version="1.0" encoding="UTF-8" standalone="yes"?>
<Relationships xmlns="http://schemas.openxmlformats.org/package/2006/relationships"><Relationship Id="rId3" Type="http://schemas.openxmlformats.org/officeDocument/2006/relationships/tags" Target="../tags/tag128.xml"/><Relationship Id="rId4" Type="http://schemas.openxmlformats.org/officeDocument/2006/relationships/slideLayout" Target="../slideLayouts/slideLayout2.xml"/><Relationship Id="rId5" Type="http://schemas.openxmlformats.org/officeDocument/2006/relationships/notesSlide" Target="../notesSlides/notesSlide39.xml"/><Relationship Id="rId1" Type="http://schemas.openxmlformats.org/officeDocument/2006/relationships/tags" Target="../tags/tag126.xml"/><Relationship Id="rId2" Type="http://schemas.openxmlformats.org/officeDocument/2006/relationships/tags" Target="../tags/tag127.xml"/></Relationships>
</file>

<file path=ppt/slides/_rels/slide41.xml.rels><?xml version="1.0" encoding="UTF-8" standalone="yes"?>
<Relationships xmlns="http://schemas.openxmlformats.org/package/2006/relationships"><Relationship Id="rId3" Type="http://schemas.openxmlformats.org/officeDocument/2006/relationships/tags" Target="../tags/tag130.xml"/><Relationship Id="rId4" Type="http://schemas.openxmlformats.org/officeDocument/2006/relationships/slideLayout" Target="../slideLayouts/slideLayout2.xml"/><Relationship Id="rId5" Type="http://schemas.openxmlformats.org/officeDocument/2006/relationships/notesSlide" Target="../notesSlides/notesSlide40.xml"/><Relationship Id="rId6" Type="http://schemas.openxmlformats.org/officeDocument/2006/relationships/oleObject" Target="../embeddings/oleObject40.bin"/><Relationship Id="rId7" Type="http://schemas.openxmlformats.org/officeDocument/2006/relationships/image" Target="../media/image41.wmf"/><Relationship Id="rId8" Type="http://schemas.openxmlformats.org/officeDocument/2006/relationships/oleObject" Target="../embeddings/oleObject41.bin"/><Relationship Id="rId9" Type="http://schemas.openxmlformats.org/officeDocument/2006/relationships/image" Target="../media/image37.wmf"/><Relationship Id="rId1" Type="http://schemas.openxmlformats.org/officeDocument/2006/relationships/vmlDrawing" Target="../drawings/vmlDrawing30.vml"/><Relationship Id="rId2" Type="http://schemas.openxmlformats.org/officeDocument/2006/relationships/tags" Target="../tags/tag129.xml"/></Relationships>
</file>

<file path=ppt/slides/_rels/slide42.xml.rels><?xml version="1.0" encoding="UTF-8" standalone="yes"?>
<Relationships xmlns="http://schemas.openxmlformats.org/package/2006/relationships"><Relationship Id="rId1" Type="http://schemas.openxmlformats.org/officeDocument/2006/relationships/tags" Target="../tags/tag131.xml"/><Relationship Id="rId2" Type="http://schemas.openxmlformats.org/officeDocument/2006/relationships/slideLayout" Target="../slideLayouts/slideLayout2.xml"/><Relationship Id="rId3" Type="http://schemas.openxmlformats.org/officeDocument/2006/relationships/notesSlide" Target="../notesSlides/notesSlide41.xml"/></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2.xml"/><Relationship Id="rId4" Type="http://schemas.openxmlformats.org/officeDocument/2006/relationships/image" Target="../media/image42.png"/><Relationship Id="rId1" Type="http://schemas.openxmlformats.org/officeDocument/2006/relationships/tags" Target="../tags/tag132.xml"/><Relationship Id="rId2"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43.xml"/><Relationship Id="rId5" Type="http://schemas.openxmlformats.org/officeDocument/2006/relationships/oleObject" Target="../embeddings/oleObject42.bin"/><Relationship Id="rId6" Type="http://schemas.openxmlformats.org/officeDocument/2006/relationships/image" Target="../media/image43.emf"/><Relationship Id="rId7" Type="http://schemas.openxmlformats.org/officeDocument/2006/relationships/image" Target="../media/image44.emf"/><Relationship Id="rId1" Type="http://schemas.openxmlformats.org/officeDocument/2006/relationships/vmlDrawing" Target="../drawings/vmlDrawing31.vml"/><Relationship Id="rId2" Type="http://schemas.openxmlformats.org/officeDocument/2006/relationships/tags" Target="../tags/tag133.xml"/></Relationships>
</file>

<file path=ppt/slides/_rels/slide45.xml.rels><?xml version="1.0" encoding="UTF-8" standalone="yes"?>
<Relationships xmlns="http://schemas.openxmlformats.org/package/2006/relationships"><Relationship Id="rId3" Type="http://schemas.openxmlformats.org/officeDocument/2006/relationships/tags" Target="../tags/tag135.xml"/><Relationship Id="rId4" Type="http://schemas.openxmlformats.org/officeDocument/2006/relationships/tags" Target="../tags/tag136.xml"/><Relationship Id="rId5" Type="http://schemas.openxmlformats.org/officeDocument/2006/relationships/tags" Target="../tags/tag137.xml"/><Relationship Id="rId6" Type="http://schemas.openxmlformats.org/officeDocument/2006/relationships/slideLayout" Target="../slideLayouts/slideLayout2.xml"/><Relationship Id="rId7" Type="http://schemas.openxmlformats.org/officeDocument/2006/relationships/notesSlide" Target="../notesSlides/notesSlide44.xml"/><Relationship Id="rId8" Type="http://schemas.openxmlformats.org/officeDocument/2006/relationships/oleObject" Target="../embeddings/oleObject43.bin"/><Relationship Id="rId9" Type="http://schemas.openxmlformats.org/officeDocument/2006/relationships/image" Target="../media/image43.emf"/><Relationship Id="rId1" Type="http://schemas.openxmlformats.org/officeDocument/2006/relationships/vmlDrawing" Target="../drawings/vmlDrawing32.vml"/><Relationship Id="rId2" Type="http://schemas.openxmlformats.org/officeDocument/2006/relationships/tags" Target="../tags/tag134.xml"/></Relationships>
</file>

<file path=ppt/slides/_rels/slide46.xml.rels><?xml version="1.0" encoding="UTF-8" standalone="yes"?>
<Relationships xmlns="http://schemas.openxmlformats.org/package/2006/relationships"><Relationship Id="rId3" Type="http://schemas.openxmlformats.org/officeDocument/2006/relationships/tags" Target="../tags/tag139.xml"/><Relationship Id="rId4" Type="http://schemas.openxmlformats.org/officeDocument/2006/relationships/slideLayout" Target="../slideLayouts/slideLayout2.xml"/><Relationship Id="rId5" Type="http://schemas.openxmlformats.org/officeDocument/2006/relationships/notesSlide" Target="../notesSlides/notesSlide45.xml"/><Relationship Id="rId6" Type="http://schemas.openxmlformats.org/officeDocument/2006/relationships/oleObject" Target="../embeddings/oleObject44.bin"/><Relationship Id="rId7" Type="http://schemas.openxmlformats.org/officeDocument/2006/relationships/image" Target="../media/image43.emf"/><Relationship Id="rId1" Type="http://schemas.openxmlformats.org/officeDocument/2006/relationships/vmlDrawing" Target="../drawings/vmlDrawing33.vml"/><Relationship Id="rId2" Type="http://schemas.openxmlformats.org/officeDocument/2006/relationships/tags" Target="../tags/tag138.xml"/></Relationships>
</file>

<file path=ppt/slides/_rels/slide47.xml.rels><?xml version="1.0" encoding="UTF-8" standalone="yes"?>
<Relationships xmlns="http://schemas.openxmlformats.org/package/2006/relationships"><Relationship Id="rId3" Type="http://schemas.openxmlformats.org/officeDocument/2006/relationships/tags" Target="../tags/tag142.xml"/><Relationship Id="rId4" Type="http://schemas.openxmlformats.org/officeDocument/2006/relationships/tags" Target="../tags/tag143.xml"/><Relationship Id="rId5" Type="http://schemas.openxmlformats.org/officeDocument/2006/relationships/slideLayout" Target="../slideLayouts/slideLayout2.xml"/><Relationship Id="rId6" Type="http://schemas.openxmlformats.org/officeDocument/2006/relationships/notesSlide" Target="../notesSlides/notesSlide46.xml"/><Relationship Id="rId7" Type="http://schemas.openxmlformats.org/officeDocument/2006/relationships/image" Target="../media/image44.emf"/><Relationship Id="rId1" Type="http://schemas.openxmlformats.org/officeDocument/2006/relationships/tags" Target="../tags/tag140.xml"/><Relationship Id="rId2" Type="http://schemas.openxmlformats.org/officeDocument/2006/relationships/tags" Target="../tags/tag141.xml"/></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7.xml"/><Relationship Id="rId4" Type="http://schemas.openxmlformats.org/officeDocument/2006/relationships/image" Target="../media/image45.emf"/><Relationship Id="rId5" Type="http://schemas.openxmlformats.org/officeDocument/2006/relationships/image" Target="../media/image46.emf"/><Relationship Id="rId1" Type="http://schemas.openxmlformats.org/officeDocument/2006/relationships/tags" Target="../tags/tag144.xml"/><Relationship Id="rId2"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8.xml"/><Relationship Id="rId4" Type="http://schemas.openxmlformats.org/officeDocument/2006/relationships/oleObject" Target="../embeddings/oleObject45.bin"/><Relationship Id="rId5" Type="http://schemas.openxmlformats.org/officeDocument/2006/relationships/image" Target="../media/image47.emf"/><Relationship Id="rId1" Type="http://schemas.openxmlformats.org/officeDocument/2006/relationships/vmlDrawing" Target="../drawings/vmlDrawing34.vml"/><Relationship Id="rId2"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4.xml"/><Relationship Id="rId1" Type="http://schemas.openxmlformats.org/officeDocument/2006/relationships/tags" Target="../tags/tag5.xml"/><Relationship Id="rId2" Type="http://schemas.openxmlformats.org/officeDocument/2006/relationships/tags" Target="../tags/tag6.xml"/></Relationships>
</file>

<file path=ppt/slides/_rels/slide50.xml.rels><?xml version="1.0" encoding="UTF-8" standalone="yes"?>
<Relationships xmlns="http://schemas.openxmlformats.org/package/2006/relationships"><Relationship Id="rId1" Type="http://schemas.openxmlformats.org/officeDocument/2006/relationships/tags" Target="../tags/tag145.xml"/><Relationship Id="rId2" Type="http://schemas.openxmlformats.org/officeDocument/2006/relationships/slideLayout" Target="../slideLayouts/slideLayout2.xml"/><Relationship Id="rId3" Type="http://schemas.openxmlformats.org/officeDocument/2006/relationships/notesSlide" Target="../notesSlides/notesSlide49.xml"/></Relationships>
</file>

<file path=ppt/slides/_rels/slide51.xml.rels><?xml version="1.0" encoding="UTF-8" standalone="yes"?>
<Relationships xmlns="http://schemas.openxmlformats.org/package/2006/relationships"><Relationship Id="rId3" Type="http://schemas.openxmlformats.org/officeDocument/2006/relationships/tags" Target="../tags/tag147.xml"/><Relationship Id="rId4" Type="http://schemas.openxmlformats.org/officeDocument/2006/relationships/tags" Target="../tags/tag148.xml"/><Relationship Id="rId5" Type="http://schemas.openxmlformats.org/officeDocument/2006/relationships/slideLayout" Target="../slideLayouts/slideLayout2.xml"/><Relationship Id="rId6" Type="http://schemas.openxmlformats.org/officeDocument/2006/relationships/notesSlide" Target="../notesSlides/notesSlide50.xml"/><Relationship Id="rId7" Type="http://schemas.openxmlformats.org/officeDocument/2006/relationships/oleObject" Target="../embeddings/oleObject46.bin"/><Relationship Id="rId8" Type="http://schemas.openxmlformats.org/officeDocument/2006/relationships/image" Target="../media/image48.wmf"/><Relationship Id="rId9" Type="http://schemas.openxmlformats.org/officeDocument/2006/relationships/oleObject" Target="../embeddings/oleObject47.bin"/><Relationship Id="rId10" Type="http://schemas.openxmlformats.org/officeDocument/2006/relationships/image" Target="../media/image49.wmf"/><Relationship Id="rId1" Type="http://schemas.openxmlformats.org/officeDocument/2006/relationships/vmlDrawing" Target="../drawings/vmlDrawing35.vml"/><Relationship Id="rId2" Type="http://schemas.openxmlformats.org/officeDocument/2006/relationships/tags" Target="../tags/tag14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1.xml"/><Relationship Id="rId3" Type="http://schemas.openxmlformats.org/officeDocument/2006/relationships/image" Target="../media/image50.png"/></Relationships>
</file>

<file path=ppt/slides/_rels/slide53.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52.xml"/><Relationship Id="rId5" Type="http://schemas.openxmlformats.org/officeDocument/2006/relationships/oleObject" Target="../embeddings/oleObject48.bin"/><Relationship Id="rId6" Type="http://schemas.openxmlformats.org/officeDocument/2006/relationships/image" Target="../media/image51.wmf"/><Relationship Id="rId1" Type="http://schemas.openxmlformats.org/officeDocument/2006/relationships/vmlDrawing" Target="../drawings/vmlDrawing36.vml"/><Relationship Id="rId2" Type="http://schemas.openxmlformats.org/officeDocument/2006/relationships/tags" Target="../tags/tag149.xml"/></Relationships>
</file>

<file path=ppt/slides/_rels/slide54.xml.rels><?xml version="1.0" encoding="UTF-8" standalone="yes"?>
<Relationships xmlns="http://schemas.openxmlformats.org/package/2006/relationships"><Relationship Id="rId1" Type="http://schemas.openxmlformats.org/officeDocument/2006/relationships/tags" Target="../tags/tag150.xml"/><Relationship Id="rId2" Type="http://schemas.openxmlformats.org/officeDocument/2006/relationships/slideLayout" Target="../slideLayouts/slideLayout2.xml"/><Relationship Id="rId3" Type="http://schemas.openxmlformats.org/officeDocument/2006/relationships/notesSlide" Target="../notesSlides/notesSlide53.xml"/></Relationships>
</file>

<file path=ppt/slides/_rels/slide55.xml.rels><?xml version="1.0" encoding="UTF-8" standalone="yes"?>
<Relationships xmlns="http://schemas.openxmlformats.org/package/2006/relationships"><Relationship Id="rId1" Type="http://schemas.openxmlformats.org/officeDocument/2006/relationships/tags" Target="../tags/tag151.xml"/><Relationship Id="rId2" Type="http://schemas.openxmlformats.org/officeDocument/2006/relationships/slideLayout" Target="../slideLayouts/slideLayout2.xml"/><Relationship Id="rId3" Type="http://schemas.openxmlformats.org/officeDocument/2006/relationships/notesSlide" Target="../notesSlides/notesSlide54.xml"/></Relationships>
</file>

<file path=ppt/slides/_rels/slide56.xml.rels><?xml version="1.0" encoding="UTF-8" standalone="yes"?>
<Relationships xmlns="http://schemas.openxmlformats.org/package/2006/relationships"><Relationship Id="rId3" Type="http://schemas.openxmlformats.org/officeDocument/2006/relationships/tags" Target="../tags/tag153.xml"/><Relationship Id="rId4" Type="http://schemas.openxmlformats.org/officeDocument/2006/relationships/slideLayout" Target="../slideLayouts/slideLayout2.xml"/><Relationship Id="rId5" Type="http://schemas.openxmlformats.org/officeDocument/2006/relationships/notesSlide" Target="../notesSlides/notesSlide55.xml"/><Relationship Id="rId6" Type="http://schemas.openxmlformats.org/officeDocument/2006/relationships/oleObject" Target="../embeddings/oleObject49.bin"/><Relationship Id="rId7" Type="http://schemas.openxmlformats.org/officeDocument/2006/relationships/image" Target="../media/image52.wmf"/><Relationship Id="rId1" Type="http://schemas.openxmlformats.org/officeDocument/2006/relationships/vmlDrawing" Target="../drawings/vmlDrawing37.vml"/><Relationship Id="rId2" Type="http://schemas.openxmlformats.org/officeDocument/2006/relationships/tags" Target="../tags/tag152.xml"/></Relationships>
</file>

<file path=ppt/slides/_rels/slide57.xml.rels><?xml version="1.0" encoding="UTF-8" standalone="yes"?>
<Relationships xmlns="http://schemas.openxmlformats.org/package/2006/relationships"><Relationship Id="rId3" Type="http://schemas.openxmlformats.org/officeDocument/2006/relationships/tags" Target="../tags/tag155.xml"/><Relationship Id="rId4" Type="http://schemas.openxmlformats.org/officeDocument/2006/relationships/slideLayout" Target="../slideLayouts/slideLayout2.xml"/><Relationship Id="rId5" Type="http://schemas.openxmlformats.org/officeDocument/2006/relationships/notesSlide" Target="../notesSlides/notesSlide56.xml"/><Relationship Id="rId6" Type="http://schemas.openxmlformats.org/officeDocument/2006/relationships/oleObject" Target="../embeddings/oleObject50.bin"/><Relationship Id="rId7" Type="http://schemas.openxmlformats.org/officeDocument/2006/relationships/image" Target="../media/image53.wmf"/><Relationship Id="rId1" Type="http://schemas.openxmlformats.org/officeDocument/2006/relationships/vmlDrawing" Target="../drawings/vmlDrawing38.vml"/><Relationship Id="rId2" Type="http://schemas.openxmlformats.org/officeDocument/2006/relationships/tags" Target="../tags/tag154.xml"/></Relationships>
</file>

<file path=ppt/slides/_rels/slide58.xml.rels><?xml version="1.0" encoding="UTF-8" standalone="yes"?>
<Relationships xmlns="http://schemas.openxmlformats.org/package/2006/relationships"><Relationship Id="rId1" Type="http://schemas.openxmlformats.org/officeDocument/2006/relationships/tags" Target="../tags/tag156.xml"/><Relationship Id="rId2" Type="http://schemas.openxmlformats.org/officeDocument/2006/relationships/slideLayout" Target="../slideLayouts/slideLayout2.xml"/><Relationship Id="rId3" Type="http://schemas.openxmlformats.org/officeDocument/2006/relationships/notesSlide" Target="../notesSlides/notesSlide57.xml"/></Relationships>
</file>

<file path=ppt/slides/_rels/slide59.xml.rels><?xml version="1.0" encoding="UTF-8" standalone="yes"?>
<Relationships xmlns="http://schemas.openxmlformats.org/package/2006/relationships"><Relationship Id="rId3" Type="http://schemas.openxmlformats.org/officeDocument/2006/relationships/tags" Target="../tags/tag158.xml"/><Relationship Id="rId4" Type="http://schemas.openxmlformats.org/officeDocument/2006/relationships/tags" Target="../tags/tag159.xml"/><Relationship Id="rId5" Type="http://schemas.openxmlformats.org/officeDocument/2006/relationships/tags" Target="../tags/tag160.xml"/><Relationship Id="rId6" Type="http://schemas.openxmlformats.org/officeDocument/2006/relationships/slideLayout" Target="../slideLayouts/slideLayout2.xml"/><Relationship Id="rId7" Type="http://schemas.openxmlformats.org/officeDocument/2006/relationships/notesSlide" Target="../notesSlides/notesSlide58.xml"/><Relationship Id="rId8" Type="http://schemas.openxmlformats.org/officeDocument/2006/relationships/oleObject" Target="../embeddings/oleObject51.bin"/><Relationship Id="rId9" Type="http://schemas.openxmlformats.org/officeDocument/2006/relationships/image" Target="../media/image54.wmf"/><Relationship Id="rId1" Type="http://schemas.openxmlformats.org/officeDocument/2006/relationships/vmlDrawing" Target="../drawings/vmlDrawing39.vml"/><Relationship Id="rId2" Type="http://schemas.openxmlformats.org/officeDocument/2006/relationships/tags" Target="../tags/tag157.xml"/></Relationships>
</file>

<file path=ppt/slides/_rels/slide6.xml.rels><?xml version="1.0" encoding="UTF-8" standalone="yes"?>
<Relationships xmlns="http://schemas.openxmlformats.org/package/2006/relationships"><Relationship Id="rId3" Type="http://schemas.openxmlformats.org/officeDocument/2006/relationships/tags" Target="../tags/tag8.xml"/><Relationship Id="rId4" Type="http://schemas.openxmlformats.org/officeDocument/2006/relationships/tags" Target="../tags/tag9.xml"/><Relationship Id="rId5" Type="http://schemas.openxmlformats.org/officeDocument/2006/relationships/tags" Target="../tags/tag10.xml"/><Relationship Id="rId6" Type="http://schemas.openxmlformats.org/officeDocument/2006/relationships/slideLayout" Target="../slideLayouts/slideLayout2.xml"/><Relationship Id="rId7" Type="http://schemas.openxmlformats.org/officeDocument/2006/relationships/notesSlide" Target="../notesSlides/notesSlide5.xml"/><Relationship Id="rId8" Type="http://schemas.openxmlformats.org/officeDocument/2006/relationships/oleObject" Target="../embeddings/oleObject1.bin"/><Relationship Id="rId9" Type="http://schemas.openxmlformats.org/officeDocument/2006/relationships/image" Target="../media/image5.wmf"/><Relationship Id="rId1" Type="http://schemas.openxmlformats.org/officeDocument/2006/relationships/vmlDrawing" Target="../drawings/vmlDrawing1.vml"/><Relationship Id="rId2" Type="http://schemas.openxmlformats.org/officeDocument/2006/relationships/tags" Target="../tags/tag7.xml"/></Relationships>
</file>

<file path=ppt/slides/_rels/slide60.xml.rels><?xml version="1.0" encoding="UTF-8" standalone="yes"?>
<Relationships xmlns="http://schemas.openxmlformats.org/package/2006/relationships"><Relationship Id="rId3" Type="http://schemas.openxmlformats.org/officeDocument/2006/relationships/tags" Target="../tags/tag162.xml"/><Relationship Id="rId4" Type="http://schemas.openxmlformats.org/officeDocument/2006/relationships/tags" Target="../tags/tag163.xml"/><Relationship Id="rId5" Type="http://schemas.openxmlformats.org/officeDocument/2006/relationships/tags" Target="../tags/tag164.xml"/><Relationship Id="rId6" Type="http://schemas.openxmlformats.org/officeDocument/2006/relationships/tags" Target="../tags/tag165.xml"/><Relationship Id="rId7" Type="http://schemas.openxmlformats.org/officeDocument/2006/relationships/tags" Target="../tags/tag166.xml"/><Relationship Id="rId8" Type="http://schemas.openxmlformats.org/officeDocument/2006/relationships/slideLayout" Target="../slideLayouts/slideLayout2.xml"/><Relationship Id="rId9" Type="http://schemas.openxmlformats.org/officeDocument/2006/relationships/notesSlide" Target="../notesSlides/notesSlide59.xml"/><Relationship Id="rId10" Type="http://schemas.openxmlformats.org/officeDocument/2006/relationships/oleObject" Target="../embeddings/oleObject52.bin"/><Relationship Id="rId11" Type="http://schemas.openxmlformats.org/officeDocument/2006/relationships/image" Target="../media/image55.wmf"/><Relationship Id="rId1" Type="http://schemas.openxmlformats.org/officeDocument/2006/relationships/vmlDrawing" Target="../drawings/vmlDrawing40.vml"/><Relationship Id="rId2" Type="http://schemas.openxmlformats.org/officeDocument/2006/relationships/tags" Target="../tags/tag161.xml"/></Relationships>
</file>

<file path=ppt/slides/_rels/slide61.xml.rels><?xml version="1.0" encoding="UTF-8" standalone="yes"?>
<Relationships xmlns="http://schemas.openxmlformats.org/package/2006/relationships"><Relationship Id="rId3" Type="http://schemas.openxmlformats.org/officeDocument/2006/relationships/tags" Target="../tags/tag168.xml"/><Relationship Id="rId4" Type="http://schemas.openxmlformats.org/officeDocument/2006/relationships/tags" Target="../tags/tag169.xml"/><Relationship Id="rId5" Type="http://schemas.openxmlformats.org/officeDocument/2006/relationships/tags" Target="../tags/tag170.xml"/><Relationship Id="rId6" Type="http://schemas.openxmlformats.org/officeDocument/2006/relationships/tags" Target="../tags/tag171.xml"/><Relationship Id="rId7" Type="http://schemas.openxmlformats.org/officeDocument/2006/relationships/tags" Target="../tags/tag172.xml"/><Relationship Id="rId8" Type="http://schemas.openxmlformats.org/officeDocument/2006/relationships/slideLayout" Target="../slideLayouts/slideLayout2.xml"/><Relationship Id="rId9" Type="http://schemas.openxmlformats.org/officeDocument/2006/relationships/notesSlide" Target="../notesSlides/notesSlide60.xml"/><Relationship Id="rId10" Type="http://schemas.openxmlformats.org/officeDocument/2006/relationships/oleObject" Target="../embeddings/oleObject53.bin"/><Relationship Id="rId11" Type="http://schemas.openxmlformats.org/officeDocument/2006/relationships/image" Target="../media/image56.wmf"/><Relationship Id="rId1" Type="http://schemas.openxmlformats.org/officeDocument/2006/relationships/vmlDrawing" Target="../drawings/vmlDrawing41.vml"/><Relationship Id="rId2" Type="http://schemas.openxmlformats.org/officeDocument/2006/relationships/tags" Target="../tags/tag167.xml"/></Relationships>
</file>

<file path=ppt/slides/_rels/slide62.xml.rels><?xml version="1.0" encoding="UTF-8" standalone="yes"?>
<Relationships xmlns="http://schemas.openxmlformats.org/package/2006/relationships"><Relationship Id="rId11" Type="http://schemas.openxmlformats.org/officeDocument/2006/relationships/notesSlide" Target="../notesSlides/notesSlide61.xml"/><Relationship Id="rId12" Type="http://schemas.openxmlformats.org/officeDocument/2006/relationships/oleObject" Target="../embeddings/oleObject54.bin"/><Relationship Id="rId13" Type="http://schemas.openxmlformats.org/officeDocument/2006/relationships/image" Target="../media/image57.wmf"/><Relationship Id="rId14" Type="http://schemas.openxmlformats.org/officeDocument/2006/relationships/oleObject" Target="../embeddings/oleObject55.bin"/><Relationship Id="rId15" Type="http://schemas.openxmlformats.org/officeDocument/2006/relationships/image" Target="../media/image58.wmf"/><Relationship Id="rId16" Type="http://schemas.openxmlformats.org/officeDocument/2006/relationships/oleObject" Target="../embeddings/oleObject56.bin"/><Relationship Id="rId17" Type="http://schemas.openxmlformats.org/officeDocument/2006/relationships/image" Target="../media/image59.wmf"/><Relationship Id="rId1" Type="http://schemas.openxmlformats.org/officeDocument/2006/relationships/vmlDrawing" Target="../drawings/vmlDrawing42.vml"/><Relationship Id="rId2" Type="http://schemas.openxmlformats.org/officeDocument/2006/relationships/tags" Target="../tags/tag173.xml"/><Relationship Id="rId3" Type="http://schemas.openxmlformats.org/officeDocument/2006/relationships/tags" Target="../tags/tag174.xml"/><Relationship Id="rId4" Type="http://schemas.openxmlformats.org/officeDocument/2006/relationships/tags" Target="../tags/tag175.xml"/><Relationship Id="rId5" Type="http://schemas.openxmlformats.org/officeDocument/2006/relationships/tags" Target="../tags/tag176.xml"/><Relationship Id="rId6" Type="http://schemas.openxmlformats.org/officeDocument/2006/relationships/tags" Target="../tags/tag177.xml"/><Relationship Id="rId7" Type="http://schemas.openxmlformats.org/officeDocument/2006/relationships/tags" Target="../tags/tag178.xml"/><Relationship Id="rId8" Type="http://schemas.openxmlformats.org/officeDocument/2006/relationships/tags" Target="../tags/tag179.xml"/><Relationship Id="rId9" Type="http://schemas.openxmlformats.org/officeDocument/2006/relationships/tags" Target="../tags/tag180.xml"/><Relationship Id="rId10"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1" Type="http://schemas.openxmlformats.org/officeDocument/2006/relationships/slideLayout" Target="../slideLayouts/slideLayout2.xml"/><Relationship Id="rId12" Type="http://schemas.openxmlformats.org/officeDocument/2006/relationships/notesSlide" Target="../notesSlides/notesSlide62.xml"/><Relationship Id="rId13" Type="http://schemas.openxmlformats.org/officeDocument/2006/relationships/oleObject" Target="../embeddings/oleObject57.bin"/><Relationship Id="rId14" Type="http://schemas.openxmlformats.org/officeDocument/2006/relationships/image" Target="../media/image58.wmf"/><Relationship Id="rId15" Type="http://schemas.openxmlformats.org/officeDocument/2006/relationships/oleObject" Target="../embeddings/oleObject58.bin"/><Relationship Id="rId16" Type="http://schemas.openxmlformats.org/officeDocument/2006/relationships/image" Target="../media/image59.wmf"/><Relationship Id="rId17" Type="http://schemas.openxmlformats.org/officeDocument/2006/relationships/oleObject" Target="../embeddings/oleObject59.bin"/><Relationship Id="rId18" Type="http://schemas.openxmlformats.org/officeDocument/2006/relationships/image" Target="../media/image60.wmf"/><Relationship Id="rId1" Type="http://schemas.openxmlformats.org/officeDocument/2006/relationships/vmlDrawing" Target="../drawings/vmlDrawing43.vml"/><Relationship Id="rId2" Type="http://schemas.openxmlformats.org/officeDocument/2006/relationships/tags" Target="../tags/tag181.xml"/><Relationship Id="rId3" Type="http://schemas.openxmlformats.org/officeDocument/2006/relationships/tags" Target="../tags/tag182.xml"/><Relationship Id="rId4" Type="http://schemas.openxmlformats.org/officeDocument/2006/relationships/tags" Target="../tags/tag183.xml"/><Relationship Id="rId5" Type="http://schemas.openxmlformats.org/officeDocument/2006/relationships/tags" Target="../tags/tag184.xml"/><Relationship Id="rId6" Type="http://schemas.openxmlformats.org/officeDocument/2006/relationships/tags" Target="../tags/tag185.xml"/><Relationship Id="rId7" Type="http://schemas.openxmlformats.org/officeDocument/2006/relationships/tags" Target="../tags/tag186.xml"/><Relationship Id="rId8" Type="http://schemas.openxmlformats.org/officeDocument/2006/relationships/tags" Target="../tags/tag187.xml"/><Relationship Id="rId9" Type="http://schemas.openxmlformats.org/officeDocument/2006/relationships/tags" Target="../tags/tag188.xml"/><Relationship Id="rId10" Type="http://schemas.openxmlformats.org/officeDocument/2006/relationships/tags" Target="../tags/tag189.xml"/></Relationships>
</file>

<file path=ppt/slides/_rels/slide64.xml.rels><?xml version="1.0" encoding="UTF-8" standalone="yes"?>
<Relationships xmlns="http://schemas.openxmlformats.org/package/2006/relationships"><Relationship Id="rId3" Type="http://schemas.openxmlformats.org/officeDocument/2006/relationships/tags" Target="../tags/tag191.xml"/><Relationship Id="rId4" Type="http://schemas.openxmlformats.org/officeDocument/2006/relationships/tags" Target="../tags/tag192.xml"/><Relationship Id="rId5" Type="http://schemas.openxmlformats.org/officeDocument/2006/relationships/tags" Target="../tags/tag193.xml"/><Relationship Id="rId6" Type="http://schemas.openxmlformats.org/officeDocument/2006/relationships/slideLayout" Target="../slideLayouts/slideLayout2.xml"/><Relationship Id="rId7" Type="http://schemas.openxmlformats.org/officeDocument/2006/relationships/notesSlide" Target="../notesSlides/notesSlide63.xml"/><Relationship Id="rId8" Type="http://schemas.openxmlformats.org/officeDocument/2006/relationships/oleObject" Target="../embeddings/oleObject60.bin"/><Relationship Id="rId9" Type="http://schemas.openxmlformats.org/officeDocument/2006/relationships/image" Target="../media/image61.wmf"/><Relationship Id="rId1" Type="http://schemas.openxmlformats.org/officeDocument/2006/relationships/vmlDrawing" Target="../drawings/vmlDrawing44.vml"/><Relationship Id="rId2" Type="http://schemas.openxmlformats.org/officeDocument/2006/relationships/tags" Target="../tags/tag190.xml"/></Relationships>
</file>

<file path=ppt/slides/_rels/slide65.xml.rels><?xml version="1.0" encoding="UTF-8" standalone="yes"?>
<Relationships xmlns="http://schemas.openxmlformats.org/package/2006/relationships"><Relationship Id="rId3" Type="http://schemas.openxmlformats.org/officeDocument/2006/relationships/tags" Target="../tags/tag195.xml"/><Relationship Id="rId4" Type="http://schemas.openxmlformats.org/officeDocument/2006/relationships/tags" Target="../tags/tag196.xml"/><Relationship Id="rId5" Type="http://schemas.openxmlformats.org/officeDocument/2006/relationships/tags" Target="../tags/tag197.xml"/><Relationship Id="rId6" Type="http://schemas.openxmlformats.org/officeDocument/2006/relationships/tags" Target="../tags/tag198.xml"/><Relationship Id="rId7" Type="http://schemas.openxmlformats.org/officeDocument/2006/relationships/tags" Target="../tags/tag199.xml"/><Relationship Id="rId8" Type="http://schemas.openxmlformats.org/officeDocument/2006/relationships/slideLayout" Target="../slideLayouts/slideLayout2.xml"/><Relationship Id="rId9" Type="http://schemas.openxmlformats.org/officeDocument/2006/relationships/notesSlide" Target="../notesSlides/notesSlide64.xml"/><Relationship Id="rId10" Type="http://schemas.openxmlformats.org/officeDocument/2006/relationships/oleObject" Target="../embeddings/oleObject61.bin"/><Relationship Id="rId11" Type="http://schemas.openxmlformats.org/officeDocument/2006/relationships/image" Target="../media/image62.wmf"/><Relationship Id="rId1" Type="http://schemas.openxmlformats.org/officeDocument/2006/relationships/vmlDrawing" Target="../drawings/vmlDrawing45.vml"/><Relationship Id="rId2" Type="http://schemas.openxmlformats.org/officeDocument/2006/relationships/tags" Target="../tags/tag194.xml"/></Relationships>
</file>

<file path=ppt/slides/_rels/slide66.xml.rels><?xml version="1.0" encoding="UTF-8" standalone="yes"?>
<Relationships xmlns="http://schemas.openxmlformats.org/package/2006/relationships"><Relationship Id="rId3" Type="http://schemas.openxmlformats.org/officeDocument/2006/relationships/tags" Target="../tags/tag201.xml"/><Relationship Id="rId4" Type="http://schemas.openxmlformats.org/officeDocument/2006/relationships/tags" Target="../tags/tag202.xml"/><Relationship Id="rId5" Type="http://schemas.openxmlformats.org/officeDocument/2006/relationships/tags" Target="../tags/tag203.xml"/><Relationship Id="rId6" Type="http://schemas.openxmlformats.org/officeDocument/2006/relationships/tags" Target="../tags/tag204.xml"/><Relationship Id="rId7" Type="http://schemas.openxmlformats.org/officeDocument/2006/relationships/tags" Target="../tags/tag205.xml"/><Relationship Id="rId8" Type="http://schemas.openxmlformats.org/officeDocument/2006/relationships/slideLayout" Target="../slideLayouts/slideLayout2.xml"/><Relationship Id="rId9" Type="http://schemas.openxmlformats.org/officeDocument/2006/relationships/notesSlide" Target="../notesSlides/notesSlide65.xml"/><Relationship Id="rId10" Type="http://schemas.openxmlformats.org/officeDocument/2006/relationships/oleObject" Target="../embeddings/oleObject62.bin"/><Relationship Id="rId11" Type="http://schemas.openxmlformats.org/officeDocument/2006/relationships/image" Target="../media/image63.wmf"/><Relationship Id="rId1" Type="http://schemas.openxmlformats.org/officeDocument/2006/relationships/vmlDrawing" Target="../drawings/vmlDrawing46.vml"/><Relationship Id="rId2" Type="http://schemas.openxmlformats.org/officeDocument/2006/relationships/tags" Target="../tags/tag200.xml"/></Relationships>
</file>

<file path=ppt/slides/_rels/slide67.xml.rels><?xml version="1.0" encoding="UTF-8" standalone="yes"?>
<Relationships xmlns="http://schemas.openxmlformats.org/package/2006/relationships"><Relationship Id="rId11" Type="http://schemas.openxmlformats.org/officeDocument/2006/relationships/image" Target="../media/image64.wmf"/><Relationship Id="rId12" Type="http://schemas.openxmlformats.org/officeDocument/2006/relationships/oleObject" Target="../embeddings/oleObject64.bin"/><Relationship Id="rId13" Type="http://schemas.openxmlformats.org/officeDocument/2006/relationships/image" Target="../media/image65.wmf"/><Relationship Id="rId14" Type="http://schemas.openxmlformats.org/officeDocument/2006/relationships/image" Target="../media/image66.wmf"/><Relationship Id="rId1" Type="http://schemas.openxmlformats.org/officeDocument/2006/relationships/vmlDrawing" Target="../drawings/vmlDrawing47.vml"/><Relationship Id="rId2" Type="http://schemas.openxmlformats.org/officeDocument/2006/relationships/tags" Target="../tags/tag206.xml"/><Relationship Id="rId3" Type="http://schemas.openxmlformats.org/officeDocument/2006/relationships/tags" Target="../tags/tag207.xml"/><Relationship Id="rId4" Type="http://schemas.openxmlformats.org/officeDocument/2006/relationships/tags" Target="../tags/tag208.xml"/><Relationship Id="rId5" Type="http://schemas.openxmlformats.org/officeDocument/2006/relationships/tags" Target="../tags/tag209.xml"/><Relationship Id="rId6" Type="http://schemas.openxmlformats.org/officeDocument/2006/relationships/tags" Target="../tags/tag210.xml"/><Relationship Id="rId7" Type="http://schemas.openxmlformats.org/officeDocument/2006/relationships/tags" Target="../tags/tag211.xml"/><Relationship Id="rId8" Type="http://schemas.openxmlformats.org/officeDocument/2006/relationships/slideLayout" Target="../slideLayouts/slideLayout2.xml"/><Relationship Id="rId9" Type="http://schemas.openxmlformats.org/officeDocument/2006/relationships/notesSlide" Target="../notesSlides/notesSlide66.xml"/><Relationship Id="rId10" Type="http://schemas.openxmlformats.org/officeDocument/2006/relationships/oleObject" Target="../embeddings/oleObject63.bin"/></Relationships>
</file>

<file path=ppt/slides/_rels/slide68.xml.rels><?xml version="1.0" encoding="UTF-8" standalone="yes"?>
<Relationships xmlns="http://schemas.openxmlformats.org/package/2006/relationships"><Relationship Id="rId3" Type="http://schemas.openxmlformats.org/officeDocument/2006/relationships/tags" Target="../tags/tag213.xml"/><Relationship Id="rId4" Type="http://schemas.openxmlformats.org/officeDocument/2006/relationships/tags" Target="../tags/tag214.xml"/><Relationship Id="rId5" Type="http://schemas.openxmlformats.org/officeDocument/2006/relationships/tags" Target="../tags/tag215.xml"/><Relationship Id="rId6" Type="http://schemas.openxmlformats.org/officeDocument/2006/relationships/slideLayout" Target="../slideLayouts/slideLayout2.xml"/><Relationship Id="rId7" Type="http://schemas.openxmlformats.org/officeDocument/2006/relationships/notesSlide" Target="../notesSlides/notesSlide67.xml"/><Relationship Id="rId8" Type="http://schemas.openxmlformats.org/officeDocument/2006/relationships/oleObject" Target="../embeddings/oleObject65.bin"/><Relationship Id="rId9" Type="http://schemas.openxmlformats.org/officeDocument/2006/relationships/image" Target="../media/image67.wmf"/><Relationship Id="rId1" Type="http://schemas.openxmlformats.org/officeDocument/2006/relationships/vmlDrawing" Target="../drawings/vmlDrawing48.vml"/><Relationship Id="rId2" Type="http://schemas.openxmlformats.org/officeDocument/2006/relationships/tags" Target="../tags/tag212.xml"/></Relationships>
</file>

<file path=ppt/slides/_rels/slide69.xml.rels><?xml version="1.0" encoding="UTF-8" standalone="yes"?>
<Relationships xmlns="http://schemas.openxmlformats.org/package/2006/relationships"><Relationship Id="rId3" Type="http://schemas.openxmlformats.org/officeDocument/2006/relationships/tags" Target="../tags/tag217.xml"/><Relationship Id="rId4" Type="http://schemas.openxmlformats.org/officeDocument/2006/relationships/tags" Target="../tags/tag218.xml"/><Relationship Id="rId5" Type="http://schemas.openxmlformats.org/officeDocument/2006/relationships/tags" Target="../tags/tag219.xml"/><Relationship Id="rId6" Type="http://schemas.openxmlformats.org/officeDocument/2006/relationships/tags" Target="../tags/tag220.xml"/><Relationship Id="rId7" Type="http://schemas.openxmlformats.org/officeDocument/2006/relationships/slideLayout" Target="../slideLayouts/slideLayout2.xml"/><Relationship Id="rId8" Type="http://schemas.openxmlformats.org/officeDocument/2006/relationships/notesSlide" Target="../notesSlides/notesSlide68.xml"/><Relationship Id="rId9" Type="http://schemas.openxmlformats.org/officeDocument/2006/relationships/oleObject" Target="../embeddings/oleObject66.bin"/><Relationship Id="rId10" Type="http://schemas.openxmlformats.org/officeDocument/2006/relationships/image" Target="../media/image68.wmf"/><Relationship Id="rId1" Type="http://schemas.openxmlformats.org/officeDocument/2006/relationships/vmlDrawing" Target="../drawings/vmlDrawing49.vml"/><Relationship Id="rId2" Type="http://schemas.openxmlformats.org/officeDocument/2006/relationships/tags" Target="../tags/tag216.xml"/></Relationships>
</file>

<file path=ppt/slides/_rels/slide7.xml.rels><?xml version="1.0" encoding="UTF-8" standalone="yes"?>
<Relationships xmlns="http://schemas.openxmlformats.org/package/2006/relationships"><Relationship Id="rId11" Type="http://schemas.openxmlformats.org/officeDocument/2006/relationships/notesSlide" Target="../notesSlides/notesSlide6.xml"/><Relationship Id="rId12" Type="http://schemas.openxmlformats.org/officeDocument/2006/relationships/oleObject" Target="../embeddings/oleObject2.bin"/><Relationship Id="rId13" Type="http://schemas.openxmlformats.org/officeDocument/2006/relationships/image" Target="../media/image6.wmf"/><Relationship Id="rId14" Type="http://schemas.openxmlformats.org/officeDocument/2006/relationships/oleObject" Target="../embeddings/oleObject3.bin"/><Relationship Id="rId15" Type="http://schemas.openxmlformats.org/officeDocument/2006/relationships/image" Target="../media/image7.wmf"/><Relationship Id="rId1" Type="http://schemas.openxmlformats.org/officeDocument/2006/relationships/vmlDrawing" Target="../drawings/vmlDrawing2.vml"/><Relationship Id="rId2" Type="http://schemas.openxmlformats.org/officeDocument/2006/relationships/tags" Target="../tags/tag11.xml"/><Relationship Id="rId3" Type="http://schemas.openxmlformats.org/officeDocument/2006/relationships/tags" Target="../tags/tag12.xml"/><Relationship Id="rId4" Type="http://schemas.openxmlformats.org/officeDocument/2006/relationships/tags" Target="../tags/tag13.xml"/><Relationship Id="rId5" Type="http://schemas.openxmlformats.org/officeDocument/2006/relationships/tags" Target="../tags/tag14.xml"/><Relationship Id="rId6" Type="http://schemas.openxmlformats.org/officeDocument/2006/relationships/tags" Target="../tags/tag15.xml"/><Relationship Id="rId7" Type="http://schemas.openxmlformats.org/officeDocument/2006/relationships/tags" Target="../tags/tag16.xml"/><Relationship Id="rId8" Type="http://schemas.openxmlformats.org/officeDocument/2006/relationships/tags" Target="../tags/tag17.xml"/><Relationship Id="rId9" Type="http://schemas.openxmlformats.org/officeDocument/2006/relationships/tags" Target="../tags/tag18.xml"/><Relationship Id="rId10"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tags" Target="../tags/tag223.xml"/><Relationship Id="rId4" Type="http://schemas.openxmlformats.org/officeDocument/2006/relationships/slideLayout" Target="../slideLayouts/slideLayout2.xml"/><Relationship Id="rId5" Type="http://schemas.openxmlformats.org/officeDocument/2006/relationships/notesSlide" Target="../notesSlides/notesSlide69.xml"/><Relationship Id="rId1" Type="http://schemas.openxmlformats.org/officeDocument/2006/relationships/tags" Target="../tags/tag221.xml"/><Relationship Id="rId2" Type="http://schemas.openxmlformats.org/officeDocument/2006/relationships/tags" Target="../tags/tag222.xml"/></Relationships>
</file>

<file path=ppt/slides/_rels/slide71.xml.rels><?xml version="1.0" encoding="UTF-8" standalone="yes"?>
<Relationships xmlns="http://schemas.openxmlformats.org/package/2006/relationships"><Relationship Id="rId3" Type="http://schemas.openxmlformats.org/officeDocument/2006/relationships/tags" Target="../tags/tag225.xml"/><Relationship Id="rId4" Type="http://schemas.openxmlformats.org/officeDocument/2006/relationships/tags" Target="../tags/tag226.xml"/><Relationship Id="rId5" Type="http://schemas.openxmlformats.org/officeDocument/2006/relationships/tags" Target="../tags/tag227.xml"/><Relationship Id="rId6" Type="http://schemas.openxmlformats.org/officeDocument/2006/relationships/slideLayout" Target="../slideLayouts/slideLayout2.xml"/><Relationship Id="rId7" Type="http://schemas.openxmlformats.org/officeDocument/2006/relationships/notesSlide" Target="../notesSlides/notesSlide70.xml"/><Relationship Id="rId8" Type="http://schemas.openxmlformats.org/officeDocument/2006/relationships/oleObject" Target="../embeddings/oleObject67.bin"/><Relationship Id="rId9" Type="http://schemas.openxmlformats.org/officeDocument/2006/relationships/image" Target="../media/image69.wmf"/><Relationship Id="rId1" Type="http://schemas.openxmlformats.org/officeDocument/2006/relationships/vmlDrawing" Target="../drawings/vmlDrawing50.vml"/><Relationship Id="rId2" Type="http://schemas.openxmlformats.org/officeDocument/2006/relationships/tags" Target="../tags/tag224.xml"/></Relationships>
</file>

<file path=ppt/slides/_rels/slide72.xml.rels><?xml version="1.0" encoding="UTF-8" standalone="yes"?>
<Relationships xmlns="http://schemas.openxmlformats.org/package/2006/relationships"><Relationship Id="rId3" Type="http://schemas.openxmlformats.org/officeDocument/2006/relationships/tags" Target="../tags/tag229.xml"/><Relationship Id="rId4" Type="http://schemas.openxmlformats.org/officeDocument/2006/relationships/tags" Target="../tags/tag230.xml"/><Relationship Id="rId5" Type="http://schemas.openxmlformats.org/officeDocument/2006/relationships/tags" Target="../tags/tag231.xml"/><Relationship Id="rId6" Type="http://schemas.openxmlformats.org/officeDocument/2006/relationships/tags" Target="../tags/tag232.xml"/><Relationship Id="rId7" Type="http://schemas.openxmlformats.org/officeDocument/2006/relationships/slideLayout" Target="../slideLayouts/slideLayout2.xml"/><Relationship Id="rId8" Type="http://schemas.openxmlformats.org/officeDocument/2006/relationships/notesSlide" Target="../notesSlides/notesSlide71.xml"/><Relationship Id="rId9" Type="http://schemas.openxmlformats.org/officeDocument/2006/relationships/oleObject" Target="../embeddings/oleObject68.bin"/><Relationship Id="rId10" Type="http://schemas.openxmlformats.org/officeDocument/2006/relationships/image" Target="../media/image70.wmf"/><Relationship Id="rId1" Type="http://schemas.openxmlformats.org/officeDocument/2006/relationships/vmlDrawing" Target="../drawings/vmlDrawing51.vml"/><Relationship Id="rId2" Type="http://schemas.openxmlformats.org/officeDocument/2006/relationships/tags" Target="../tags/tag228.xml"/></Relationships>
</file>

<file path=ppt/slides/_rels/slide73.xml.rels><?xml version="1.0" encoding="UTF-8" standalone="yes"?>
<Relationships xmlns="http://schemas.openxmlformats.org/package/2006/relationships"><Relationship Id="rId3" Type="http://schemas.openxmlformats.org/officeDocument/2006/relationships/tags" Target="../tags/tag234.xml"/><Relationship Id="rId4" Type="http://schemas.openxmlformats.org/officeDocument/2006/relationships/tags" Target="../tags/tag235.xml"/><Relationship Id="rId5" Type="http://schemas.openxmlformats.org/officeDocument/2006/relationships/tags" Target="../tags/tag236.xml"/><Relationship Id="rId6" Type="http://schemas.openxmlformats.org/officeDocument/2006/relationships/slideLayout" Target="../slideLayouts/slideLayout2.xml"/><Relationship Id="rId7" Type="http://schemas.openxmlformats.org/officeDocument/2006/relationships/notesSlide" Target="../notesSlides/notesSlide72.xml"/><Relationship Id="rId8" Type="http://schemas.openxmlformats.org/officeDocument/2006/relationships/oleObject" Target="../embeddings/oleObject69.bin"/><Relationship Id="rId9" Type="http://schemas.openxmlformats.org/officeDocument/2006/relationships/image" Target="../media/image70.wmf"/><Relationship Id="rId1" Type="http://schemas.openxmlformats.org/officeDocument/2006/relationships/vmlDrawing" Target="../drawings/vmlDrawing52.vml"/><Relationship Id="rId2" Type="http://schemas.openxmlformats.org/officeDocument/2006/relationships/tags" Target="../tags/tag233.xml"/></Relationships>
</file>

<file path=ppt/slides/_rels/slide74.xml.rels><?xml version="1.0" encoding="UTF-8" standalone="yes"?>
<Relationships xmlns="http://schemas.openxmlformats.org/package/2006/relationships"><Relationship Id="rId3" Type="http://schemas.openxmlformats.org/officeDocument/2006/relationships/tags" Target="../tags/tag239.xml"/><Relationship Id="rId4" Type="http://schemas.openxmlformats.org/officeDocument/2006/relationships/tags" Target="../tags/tag240.xml"/><Relationship Id="rId5" Type="http://schemas.openxmlformats.org/officeDocument/2006/relationships/tags" Target="../tags/tag241.xml"/><Relationship Id="rId6" Type="http://schemas.openxmlformats.org/officeDocument/2006/relationships/tags" Target="../tags/tag242.xml"/><Relationship Id="rId7" Type="http://schemas.openxmlformats.org/officeDocument/2006/relationships/slideLayout" Target="../slideLayouts/slideLayout2.xml"/><Relationship Id="rId8" Type="http://schemas.openxmlformats.org/officeDocument/2006/relationships/notesSlide" Target="../notesSlides/notesSlide73.xml"/><Relationship Id="rId1" Type="http://schemas.openxmlformats.org/officeDocument/2006/relationships/tags" Target="../tags/tag237.xml"/><Relationship Id="rId2" Type="http://schemas.openxmlformats.org/officeDocument/2006/relationships/tags" Target="../tags/tag238.xml"/></Relationships>
</file>

<file path=ppt/slides/_rels/slide75.xml.rels><?xml version="1.0" encoding="UTF-8" standalone="yes"?>
<Relationships xmlns="http://schemas.openxmlformats.org/package/2006/relationships"><Relationship Id="rId3" Type="http://schemas.openxmlformats.org/officeDocument/2006/relationships/tags" Target="../tags/tag244.xml"/><Relationship Id="rId4" Type="http://schemas.openxmlformats.org/officeDocument/2006/relationships/tags" Target="../tags/tag245.xml"/><Relationship Id="rId5" Type="http://schemas.openxmlformats.org/officeDocument/2006/relationships/tags" Target="../tags/tag246.xml"/><Relationship Id="rId6" Type="http://schemas.openxmlformats.org/officeDocument/2006/relationships/slideLayout" Target="../slideLayouts/slideLayout2.xml"/><Relationship Id="rId7" Type="http://schemas.openxmlformats.org/officeDocument/2006/relationships/notesSlide" Target="../notesSlides/notesSlide74.xml"/><Relationship Id="rId8" Type="http://schemas.openxmlformats.org/officeDocument/2006/relationships/oleObject" Target="../embeddings/oleObject70.bin"/><Relationship Id="rId9" Type="http://schemas.openxmlformats.org/officeDocument/2006/relationships/image" Target="../media/image71.wmf"/><Relationship Id="rId1" Type="http://schemas.openxmlformats.org/officeDocument/2006/relationships/vmlDrawing" Target="../drawings/vmlDrawing53.vml"/><Relationship Id="rId2" Type="http://schemas.openxmlformats.org/officeDocument/2006/relationships/tags" Target="../tags/tag243.xml"/></Relationships>
</file>

<file path=ppt/slides/_rels/slide76.xml.rels><?xml version="1.0" encoding="UTF-8" standalone="yes"?>
<Relationships xmlns="http://schemas.openxmlformats.org/package/2006/relationships"><Relationship Id="rId3" Type="http://schemas.openxmlformats.org/officeDocument/2006/relationships/tags" Target="../tags/tag249.xml"/><Relationship Id="rId4" Type="http://schemas.openxmlformats.org/officeDocument/2006/relationships/tags" Target="../tags/tag250.xml"/><Relationship Id="rId5" Type="http://schemas.openxmlformats.org/officeDocument/2006/relationships/slideLayout" Target="../slideLayouts/slideLayout2.xml"/><Relationship Id="rId6" Type="http://schemas.openxmlformats.org/officeDocument/2006/relationships/notesSlide" Target="../notesSlides/notesSlide75.xml"/><Relationship Id="rId1" Type="http://schemas.openxmlformats.org/officeDocument/2006/relationships/tags" Target="../tags/tag247.xml"/><Relationship Id="rId2" Type="http://schemas.openxmlformats.org/officeDocument/2006/relationships/tags" Target="../tags/tag248.xml"/></Relationships>
</file>

<file path=ppt/slides/_rels/slide77.xml.rels><?xml version="1.0" encoding="UTF-8" standalone="yes"?>
<Relationships xmlns="http://schemas.openxmlformats.org/package/2006/relationships"><Relationship Id="rId3" Type="http://schemas.openxmlformats.org/officeDocument/2006/relationships/tags" Target="../tags/tag253.xml"/><Relationship Id="rId4" Type="http://schemas.openxmlformats.org/officeDocument/2006/relationships/tags" Target="../tags/tag254.xml"/><Relationship Id="rId5" Type="http://schemas.openxmlformats.org/officeDocument/2006/relationships/slideLayout" Target="../slideLayouts/slideLayout2.xml"/><Relationship Id="rId6" Type="http://schemas.openxmlformats.org/officeDocument/2006/relationships/notesSlide" Target="../notesSlides/notesSlide76.xml"/><Relationship Id="rId1" Type="http://schemas.openxmlformats.org/officeDocument/2006/relationships/tags" Target="../tags/tag251.xml"/><Relationship Id="rId2" Type="http://schemas.openxmlformats.org/officeDocument/2006/relationships/tags" Target="../tags/tag252.xml"/></Relationships>
</file>

<file path=ppt/slides/_rels/slide78.xml.rels><?xml version="1.0" encoding="UTF-8" standalone="yes"?>
<Relationships xmlns="http://schemas.openxmlformats.org/package/2006/relationships"><Relationship Id="rId3" Type="http://schemas.openxmlformats.org/officeDocument/2006/relationships/tags" Target="../tags/tag257.xml"/><Relationship Id="rId4" Type="http://schemas.openxmlformats.org/officeDocument/2006/relationships/tags" Target="../tags/tag258.xml"/><Relationship Id="rId5" Type="http://schemas.openxmlformats.org/officeDocument/2006/relationships/slideLayout" Target="../slideLayouts/slideLayout2.xml"/><Relationship Id="rId6" Type="http://schemas.openxmlformats.org/officeDocument/2006/relationships/notesSlide" Target="../notesSlides/notesSlide77.xml"/><Relationship Id="rId1" Type="http://schemas.openxmlformats.org/officeDocument/2006/relationships/tags" Target="../tags/tag255.xml"/><Relationship Id="rId2" Type="http://schemas.openxmlformats.org/officeDocument/2006/relationships/tags" Target="../tags/tag256.xml"/></Relationships>
</file>

<file path=ppt/slides/_rels/slide79.xml.rels><?xml version="1.0" encoding="UTF-8" standalone="yes"?>
<Relationships xmlns="http://schemas.openxmlformats.org/package/2006/relationships"><Relationship Id="rId3" Type="http://schemas.openxmlformats.org/officeDocument/2006/relationships/tags" Target="../tags/tag261.xml"/><Relationship Id="rId4" Type="http://schemas.openxmlformats.org/officeDocument/2006/relationships/tags" Target="../tags/tag262.xml"/><Relationship Id="rId5" Type="http://schemas.openxmlformats.org/officeDocument/2006/relationships/slideLayout" Target="../slideLayouts/slideLayout2.xml"/><Relationship Id="rId6" Type="http://schemas.openxmlformats.org/officeDocument/2006/relationships/notesSlide" Target="../notesSlides/notesSlide78.xml"/><Relationship Id="rId1" Type="http://schemas.openxmlformats.org/officeDocument/2006/relationships/tags" Target="../tags/tag259.xml"/><Relationship Id="rId2" Type="http://schemas.openxmlformats.org/officeDocument/2006/relationships/tags" Target="../tags/tag260.xml"/></Relationships>
</file>

<file path=ppt/slides/_rels/slide8.xml.rels><?xml version="1.0" encoding="UTF-8" standalone="yes"?>
<Relationships xmlns="http://schemas.openxmlformats.org/package/2006/relationships"><Relationship Id="rId3" Type="http://schemas.openxmlformats.org/officeDocument/2006/relationships/tags" Target="../tags/tag20.xml"/><Relationship Id="rId4" Type="http://schemas.openxmlformats.org/officeDocument/2006/relationships/tags" Target="../tags/tag21.xml"/><Relationship Id="rId5" Type="http://schemas.openxmlformats.org/officeDocument/2006/relationships/slideLayout" Target="../slideLayouts/slideLayout2.xml"/><Relationship Id="rId6" Type="http://schemas.openxmlformats.org/officeDocument/2006/relationships/notesSlide" Target="../notesSlides/notesSlide7.xml"/><Relationship Id="rId7" Type="http://schemas.openxmlformats.org/officeDocument/2006/relationships/oleObject" Target="../embeddings/oleObject4.bin"/><Relationship Id="rId8" Type="http://schemas.openxmlformats.org/officeDocument/2006/relationships/image" Target="../media/image8.wmf"/><Relationship Id="rId1" Type="http://schemas.openxmlformats.org/officeDocument/2006/relationships/vmlDrawing" Target="../drawings/vmlDrawing3.vml"/><Relationship Id="rId2" Type="http://schemas.openxmlformats.org/officeDocument/2006/relationships/tags" Target="../tags/tag19.xml"/></Relationships>
</file>

<file path=ppt/slides/_rels/slide80.xml.rels><?xml version="1.0" encoding="UTF-8" standalone="yes"?>
<Relationships xmlns="http://schemas.openxmlformats.org/package/2006/relationships"><Relationship Id="rId3" Type="http://schemas.openxmlformats.org/officeDocument/2006/relationships/tags" Target="../tags/tag264.xml"/><Relationship Id="rId4" Type="http://schemas.openxmlformats.org/officeDocument/2006/relationships/tags" Target="../tags/tag265.xml"/><Relationship Id="rId5" Type="http://schemas.openxmlformats.org/officeDocument/2006/relationships/tags" Target="../tags/tag266.xml"/><Relationship Id="rId6" Type="http://schemas.openxmlformats.org/officeDocument/2006/relationships/tags" Target="../tags/tag267.xml"/><Relationship Id="rId7" Type="http://schemas.openxmlformats.org/officeDocument/2006/relationships/slideLayout" Target="../slideLayouts/slideLayout2.xml"/><Relationship Id="rId8" Type="http://schemas.openxmlformats.org/officeDocument/2006/relationships/notesSlide" Target="../notesSlides/notesSlide79.xml"/><Relationship Id="rId9" Type="http://schemas.openxmlformats.org/officeDocument/2006/relationships/oleObject" Target="../embeddings/oleObject71.bin"/><Relationship Id="rId10" Type="http://schemas.openxmlformats.org/officeDocument/2006/relationships/image" Target="../media/image72.wmf"/><Relationship Id="rId1" Type="http://schemas.openxmlformats.org/officeDocument/2006/relationships/vmlDrawing" Target="../drawings/vmlDrawing54.vml"/><Relationship Id="rId2" Type="http://schemas.openxmlformats.org/officeDocument/2006/relationships/tags" Target="../tags/tag263.xml"/></Relationships>
</file>

<file path=ppt/slides/_rels/slide81.xml.rels><?xml version="1.0" encoding="UTF-8" standalone="yes"?>
<Relationships xmlns="http://schemas.openxmlformats.org/package/2006/relationships"><Relationship Id="rId3" Type="http://schemas.openxmlformats.org/officeDocument/2006/relationships/tags" Target="../tags/tag269.xml"/><Relationship Id="rId4" Type="http://schemas.openxmlformats.org/officeDocument/2006/relationships/tags" Target="../tags/tag270.xml"/><Relationship Id="rId5" Type="http://schemas.openxmlformats.org/officeDocument/2006/relationships/tags" Target="../tags/tag271.xml"/><Relationship Id="rId6" Type="http://schemas.openxmlformats.org/officeDocument/2006/relationships/tags" Target="../tags/tag272.xml"/><Relationship Id="rId7" Type="http://schemas.openxmlformats.org/officeDocument/2006/relationships/slideLayout" Target="../slideLayouts/slideLayout2.xml"/><Relationship Id="rId8" Type="http://schemas.openxmlformats.org/officeDocument/2006/relationships/notesSlide" Target="../notesSlides/notesSlide80.xml"/><Relationship Id="rId9" Type="http://schemas.openxmlformats.org/officeDocument/2006/relationships/oleObject" Target="../embeddings/oleObject72.bin"/><Relationship Id="rId10" Type="http://schemas.openxmlformats.org/officeDocument/2006/relationships/image" Target="../media/image73.wmf"/><Relationship Id="rId1" Type="http://schemas.openxmlformats.org/officeDocument/2006/relationships/vmlDrawing" Target="../drawings/vmlDrawing55.vml"/><Relationship Id="rId2" Type="http://schemas.openxmlformats.org/officeDocument/2006/relationships/tags" Target="../tags/tag268.xml"/></Relationships>
</file>

<file path=ppt/slides/_rels/slide9.xml.rels><?xml version="1.0" encoding="UTF-8" standalone="yes"?>
<Relationships xmlns="http://schemas.openxmlformats.org/package/2006/relationships"><Relationship Id="rId11" Type="http://schemas.openxmlformats.org/officeDocument/2006/relationships/image" Target="../media/image9.wmf"/><Relationship Id="rId12" Type="http://schemas.openxmlformats.org/officeDocument/2006/relationships/oleObject" Target="../embeddings/Microsoft_Visio_2003-2010_Drawing22111.vsd"/><Relationship Id="rId13" Type="http://schemas.openxmlformats.org/officeDocument/2006/relationships/image" Target="../media/image10.emf"/><Relationship Id="rId1" Type="http://schemas.openxmlformats.org/officeDocument/2006/relationships/vmlDrawing" Target="../drawings/vmlDrawing4.vml"/><Relationship Id="rId2" Type="http://schemas.openxmlformats.org/officeDocument/2006/relationships/tags" Target="../tags/tag22.xml"/><Relationship Id="rId3" Type="http://schemas.openxmlformats.org/officeDocument/2006/relationships/tags" Target="../tags/tag23.xml"/><Relationship Id="rId4" Type="http://schemas.openxmlformats.org/officeDocument/2006/relationships/tags" Target="../tags/tag24.xml"/><Relationship Id="rId5" Type="http://schemas.openxmlformats.org/officeDocument/2006/relationships/tags" Target="../tags/tag25.xml"/><Relationship Id="rId6" Type="http://schemas.openxmlformats.org/officeDocument/2006/relationships/tags" Target="../tags/tag26.xml"/><Relationship Id="rId7" Type="http://schemas.openxmlformats.org/officeDocument/2006/relationships/tags" Target="../tags/tag27.xml"/><Relationship Id="rId8" Type="http://schemas.openxmlformats.org/officeDocument/2006/relationships/slideLayout" Target="../slideLayouts/slideLayout2.xml"/><Relationship Id="rId9" Type="http://schemas.openxmlformats.org/officeDocument/2006/relationships/notesSlide" Target="../notesSlides/notesSlide8.xml"/><Relationship Id="rId10" Type="http://schemas.openxmlformats.org/officeDocument/2006/relationships/oleObject" Target="../embeddings/oleObject5.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Chapter 3</a:t>
            </a:r>
            <a:endParaRPr lang="en-US" sz="4400" dirty="0">
              <a:solidFill>
                <a:schemeClr val="bg1"/>
              </a:solidFill>
              <a:latin typeface="+mj-lt"/>
            </a:endParaRPr>
          </a:p>
        </p:txBody>
      </p:sp>
      <p:sp>
        <p:nvSpPr>
          <p:cNvPr id="6" name="TextBox 5"/>
          <p:cNvSpPr txBox="1"/>
          <p:nvPr/>
        </p:nvSpPr>
        <p:spPr>
          <a:xfrm>
            <a:off x="609600" y="2743200"/>
            <a:ext cx="8077200" cy="492443"/>
          </a:xfrm>
          <a:prstGeom prst="rect">
            <a:avLst/>
          </a:prstGeom>
          <a:noFill/>
        </p:spPr>
        <p:txBody>
          <a:bodyPr wrap="square" rtlCol="0">
            <a:spAutoFit/>
          </a:bodyPr>
          <a:lstStyle/>
          <a:p>
            <a:r>
              <a:rPr lang="en-US" sz="2600" b="1" i="1" dirty="0" smtClean="0"/>
              <a:t>Digital Design and Computer Architecture</a:t>
            </a:r>
            <a:r>
              <a:rPr lang="en-US" sz="2600" b="1" dirty="0"/>
              <a:t>:</a:t>
            </a:r>
            <a:r>
              <a:rPr lang="en-US" sz="2600" b="1" dirty="0" smtClean="0"/>
              <a:t> ARM® Edition</a:t>
            </a:r>
            <a:endParaRPr lang="en-US" sz="2600" b="1" dirty="0"/>
          </a:p>
        </p:txBody>
      </p:sp>
      <p:cxnSp>
        <p:nvCxnSpPr>
          <p:cNvPr id="7" name="Straight Connector 6"/>
          <p:cNvCxnSpPr/>
          <p:nvPr/>
        </p:nvCxnSpPr>
        <p:spPr>
          <a:xfrm>
            <a:off x="609600" y="3226713"/>
            <a:ext cx="8077200" cy="8930"/>
          </a:xfrm>
          <a:prstGeom prst="line">
            <a:avLst/>
          </a:prstGeom>
          <a:ln w="34925">
            <a:solidFill>
              <a:srgbClr val="0070C0"/>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4191000" y="3226713"/>
            <a:ext cx="4724400" cy="430887"/>
          </a:xfrm>
          <a:prstGeom prst="rect">
            <a:avLst/>
          </a:prstGeom>
          <a:noFill/>
        </p:spPr>
        <p:txBody>
          <a:bodyPr wrap="square" rtlCol="0">
            <a:spAutoFit/>
          </a:bodyPr>
          <a:lstStyle/>
          <a:p>
            <a:r>
              <a:rPr lang="en-US" sz="2200" dirty="0" smtClean="0"/>
              <a:t>Sarah L. Harris and David Money Harris</a:t>
            </a:r>
            <a:endParaRPr lang="en-US" sz="2200" dirty="0"/>
          </a:p>
        </p:txBody>
      </p:sp>
    </p:spTree>
    <p:extLst>
      <p:ext uri="{BB962C8B-B14F-4D97-AF65-F5344CB8AC3E}">
        <p14:creationId xmlns:p14="http://schemas.microsoft.com/office/powerpoint/2010/main" val="534681885"/>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74861" name="Object 13"/>
          <p:cNvGraphicFramePr>
            <a:graphicFrameLocks noGrp="1" noChangeAspect="1"/>
          </p:cNvGraphicFramePr>
          <p:nvPr>
            <p:ph sz="half" idx="4294967295"/>
            <p:custDataLst>
              <p:tags r:id="rId2"/>
            </p:custDataLst>
            <p:extLst>
              <p:ext uri="{D42A27DB-BD31-4B8C-83A1-F6EECF244321}">
                <p14:modId xmlns:p14="http://schemas.microsoft.com/office/powerpoint/2010/main" val="1468728704"/>
              </p:ext>
            </p:extLst>
          </p:nvPr>
        </p:nvGraphicFramePr>
        <p:xfrm>
          <a:off x="3962400" y="916532"/>
          <a:ext cx="5943600" cy="2664868"/>
        </p:xfrm>
        <a:graphic>
          <a:graphicData uri="http://schemas.openxmlformats.org/presentationml/2006/ole">
            <mc:AlternateContent xmlns:mc="http://schemas.openxmlformats.org/markup-compatibility/2006">
              <mc:Choice xmlns:v="urn:schemas-microsoft-com:vml" Requires="v">
                <p:oleObj spid="_x0000_s222408" name="VISIO" r:id="rId9" imgW="2486160" imgH="1114560" progId="Visio.Drawing.6">
                  <p:embed/>
                </p:oleObj>
              </mc:Choice>
              <mc:Fallback>
                <p:oleObj name="VISIO" r:id="rId9" imgW="2486160" imgH="1114560" progId="Visio.Drawing.6">
                  <p:embed/>
                  <p:pic>
                    <p:nvPicPr>
                      <p:cNvPr id="0" name=""/>
                      <p:cNvPicPr>
                        <a:picLocks noChangeAspect="1" noChangeArrowheads="1"/>
                      </p:cNvPicPr>
                      <p:nvPr/>
                    </p:nvPicPr>
                    <p:blipFill>
                      <a:blip r:embed="rId10"/>
                      <a:srcRect/>
                      <a:stretch>
                        <a:fillRect/>
                      </a:stretch>
                    </p:blipFill>
                    <p:spPr bwMode="auto">
                      <a:xfrm>
                        <a:off x="3962400" y="916532"/>
                        <a:ext cx="5943600" cy="2664868"/>
                      </a:xfrm>
                      <a:prstGeom prst="rect">
                        <a:avLst/>
                      </a:prstGeom>
                      <a:noFill/>
                      <a:ln>
                        <a:noFill/>
                      </a:ln>
                      <a:effectLst/>
                    </p:spPr>
                  </p:pic>
                </p:oleObj>
              </mc:Fallback>
            </mc:AlternateContent>
          </a:graphicData>
        </a:graphic>
      </p:graphicFrame>
      <p:sp>
        <p:nvSpPr>
          <p:cNvPr id="974852" name="Rectangle 4"/>
          <p:cNvSpPr>
            <a:spLocks noChangeArrowheads="1"/>
          </p:cNvSpPr>
          <p:nvPr>
            <p:custDataLst>
              <p:tags r:id="rId3"/>
            </p:custDataLst>
          </p:nvPr>
        </p:nvSpPr>
        <p:spPr bwMode="auto">
          <a:xfrm>
            <a:off x="152400" y="9906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742950" lvl="1" indent="-285750">
              <a:buFontTx/>
              <a:buChar char="–"/>
            </a:pPr>
            <a:r>
              <a:rPr lang="en-US" sz="3200" b="1" i="1" dirty="0">
                <a:solidFill>
                  <a:schemeClr val="accent1"/>
                </a:solidFill>
                <a:latin typeface="+mj-lt"/>
                <a:cs typeface="Arial" charset="0"/>
              </a:rPr>
              <a:t>S</a:t>
            </a:r>
            <a:r>
              <a:rPr lang="en-US" sz="3200" b="1" dirty="0">
                <a:solidFill>
                  <a:schemeClr val="accent1"/>
                </a:solidFill>
                <a:latin typeface="+mj-lt"/>
                <a:cs typeface="Arial" charset="0"/>
              </a:rPr>
              <a:t> = 0, </a:t>
            </a:r>
            <a:r>
              <a:rPr lang="en-US" sz="3200" b="1" i="1" dirty="0">
                <a:solidFill>
                  <a:schemeClr val="accent1"/>
                </a:solidFill>
                <a:latin typeface="+mj-lt"/>
                <a:cs typeface="Arial" charset="0"/>
              </a:rPr>
              <a:t>R</a:t>
            </a:r>
            <a:r>
              <a:rPr lang="en-US" sz="3200" b="1" dirty="0">
                <a:solidFill>
                  <a:schemeClr val="accent1"/>
                </a:solidFill>
                <a:latin typeface="+mj-lt"/>
                <a:cs typeface="Arial" charset="0"/>
              </a:rPr>
              <a:t> = 0: </a:t>
            </a:r>
            <a:endParaRPr lang="en-US" sz="3200" b="1" dirty="0" smtClean="0">
              <a:solidFill>
                <a:schemeClr val="accent1"/>
              </a:solidFill>
              <a:latin typeface="+mj-lt"/>
              <a:cs typeface="Arial" charset="0"/>
            </a:endParaRPr>
          </a:p>
          <a:p>
            <a:pPr lvl="1"/>
            <a:r>
              <a:rPr lang="en-US" sz="3200" b="1" dirty="0">
                <a:solidFill>
                  <a:schemeClr val="accent1"/>
                </a:solidFill>
                <a:latin typeface="+mj-lt"/>
                <a:cs typeface="Arial" charset="0"/>
              </a:rPr>
              <a:t> </a:t>
            </a:r>
            <a:r>
              <a:rPr lang="en-US" sz="3200" b="1" dirty="0" smtClean="0">
                <a:solidFill>
                  <a:schemeClr val="accent1"/>
                </a:solidFill>
                <a:latin typeface="+mj-lt"/>
                <a:cs typeface="Arial" charset="0"/>
              </a:rPr>
              <a:t>  </a:t>
            </a:r>
            <a:r>
              <a:rPr lang="en-US" sz="3200" dirty="0" smtClean="0">
                <a:latin typeface="+mj-lt"/>
                <a:cs typeface="Arial" charset="0"/>
              </a:rPr>
              <a:t>then </a:t>
            </a:r>
            <a:r>
              <a:rPr lang="en-US" sz="3200" i="1" dirty="0">
                <a:latin typeface="+mj-lt"/>
                <a:cs typeface="Arial" charset="0"/>
              </a:rPr>
              <a:t>Q</a:t>
            </a:r>
            <a:r>
              <a:rPr lang="en-US" sz="3200" dirty="0">
                <a:latin typeface="+mj-lt"/>
                <a:cs typeface="Arial" charset="0"/>
              </a:rPr>
              <a:t> = </a:t>
            </a:r>
            <a:r>
              <a:rPr lang="en-US" sz="3200" i="1" dirty="0" err="1">
                <a:latin typeface="+mj-lt"/>
                <a:cs typeface="Arial" charset="0"/>
              </a:rPr>
              <a:t>Q</a:t>
            </a:r>
            <a:r>
              <a:rPr lang="en-US" sz="3200" i="1" baseline="-25000" dirty="0" err="1">
                <a:latin typeface="+mj-lt"/>
                <a:cs typeface="Arial" charset="0"/>
              </a:rPr>
              <a:t>prev</a:t>
            </a:r>
            <a:endParaRPr lang="en-US" sz="3200" i="1" baseline="-25000" dirty="0">
              <a:latin typeface="+mj-lt"/>
              <a:cs typeface="Arial" charset="0"/>
            </a:endParaRPr>
          </a:p>
          <a:p>
            <a:pPr lvl="1"/>
            <a:r>
              <a:rPr lang="en-US" sz="3200" b="1" dirty="0" smtClean="0">
                <a:solidFill>
                  <a:srgbClr val="C00000"/>
                </a:solidFill>
                <a:latin typeface="+mj-lt"/>
                <a:cs typeface="Arial" charset="0"/>
              </a:rPr>
              <a:t>   Memory!</a:t>
            </a:r>
            <a:endParaRPr lang="en-US" sz="3200" b="1" dirty="0">
              <a:solidFill>
                <a:srgbClr val="C00000"/>
              </a:solidFill>
              <a:latin typeface="+mj-lt"/>
              <a:cs typeface="Arial" charset="0"/>
            </a:endParaRPr>
          </a:p>
          <a:p>
            <a:pPr marL="742950" lvl="1" indent="-285750">
              <a:buFontTx/>
              <a:buChar char="–"/>
            </a:pPr>
            <a:endParaRPr lang="en-US" sz="3200" dirty="0">
              <a:latin typeface="+mj-lt"/>
              <a:cs typeface="Arial" charset="0"/>
            </a:endParaRPr>
          </a:p>
          <a:p>
            <a:pPr lvl="1"/>
            <a:endParaRPr lang="en-US" sz="3200" dirty="0">
              <a:latin typeface="+mj-lt"/>
              <a:cs typeface="Arial" charset="0"/>
            </a:endParaRPr>
          </a:p>
          <a:p>
            <a:pPr marL="742950" lvl="1" indent="-285750">
              <a:buFontTx/>
              <a:buChar char="–"/>
            </a:pPr>
            <a:r>
              <a:rPr lang="en-US" sz="3200" b="1" i="1" dirty="0">
                <a:solidFill>
                  <a:schemeClr val="accent1"/>
                </a:solidFill>
                <a:latin typeface="+mj-lt"/>
                <a:cs typeface="Arial" charset="0"/>
              </a:rPr>
              <a:t>S</a:t>
            </a:r>
            <a:r>
              <a:rPr lang="en-US" sz="3200" b="1" dirty="0">
                <a:solidFill>
                  <a:schemeClr val="accent1"/>
                </a:solidFill>
                <a:latin typeface="+mj-lt"/>
                <a:cs typeface="Arial" charset="0"/>
              </a:rPr>
              <a:t> = 1, </a:t>
            </a:r>
            <a:r>
              <a:rPr lang="en-US" sz="3200" b="1" i="1" dirty="0">
                <a:solidFill>
                  <a:schemeClr val="accent1"/>
                </a:solidFill>
                <a:latin typeface="+mj-lt"/>
                <a:cs typeface="Arial" charset="0"/>
              </a:rPr>
              <a:t>R</a:t>
            </a:r>
            <a:r>
              <a:rPr lang="en-US" sz="3200" b="1" dirty="0">
                <a:solidFill>
                  <a:schemeClr val="accent1"/>
                </a:solidFill>
                <a:latin typeface="+mj-lt"/>
                <a:cs typeface="Arial" charset="0"/>
              </a:rPr>
              <a:t> = 1: </a:t>
            </a:r>
            <a:endParaRPr lang="en-US" sz="3200" b="1" dirty="0" smtClean="0">
              <a:solidFill>
                <a:schemeClr val="accent1"/>
              </a:solidFill>
              <a:latin typeface="+mj-lt"/>
              <a:cs typeface="Arial" charset="0"/>
            </a:endParaRPr>
          </a:p>
          <a:p>
            <a:pPr lvl="1"/>
            <a:r>
              <a:rPr lang="en-US" sz="3200" b="1" dirty="0">
                <a:solidFill>
                  <a:schemeClr val="accent1"/>
                </a:solidFill>
                <a:latin typeface="+mj-lt"/>
                <a:cs typeface="Arial" charset="0"/>
              </a:rPr>
              <a:t> </a:t>
            </a:r>
            <a:r>
              <a:rPr lang="en-US" sz="3200" b="1" dirty="0" smtClean="0">
                <a:solidFill>
                  <a:schemeClr val="accent1"/>
                </a:solidFill>
                <a:latin typeface="+mj-lt"/>
                <a:cs typeface="Arial" charset="0"/>
              </a:rPr>
              <a:t>  </a:t>
            </a:r>
            <a:r>
              <a:rPr lang="en-US" sz="3200" dirty="0" smtClean="0">
                <a:latin typeface="+mj-lt"/>
                <a:cs typeface="Arial" charset="0"/>
              </a:rPr>
              <a:t>then </a:t>
            </a:r>
            <a:r>
              <a:rPr lang="en-US" sz="3200" i="1" dirty="0">
                <a:latin typeface="+mj-lt"/>
                <a:cs typeface="Arial" charset="0"/>
              </a:rPr>
              <a:t>Q</a:t>
            </a:r>
            <a:r>
              <a:rPr lang="en-US" sz="3200" dirty="0">
                <a:latin typeface="+mj-lt"/>
                <a:cs typeface="Arial" charset="0"/>
              </a:rPr>
              <a:t> = </a:t>
            </a:r>
            <a:r>
              <a:rPr lang="en-US" sz="3200" dirty="0" smtClean="0">
                <a:latin typeface="+mj-lt"/>
                <a:cs typeface="Arial" charset="0"/>
              </a:rPr>
              <a:t>0, </a:t>
            </a:r>
            <a:r>
              <a:rPr lang="en-US" sz="3200" i="1" dirty="0" smtClean="0">
                <a:latin typeface="+mj-lt"/>
                <a:cs typeface="Arial" charset="0"/>
              </a:rPr>
              <a:t>Q</a:t>
            </a:r>
            <a:r>
              <a:rPr lang="en-US" sz="3200" dirty="0" smtClean="0">
                <a:latin typeface="+mj-lt"/>
                <a:cs typeface="Arial" charset="0"/>
              </a:rPr>
              <a:t> </a:t>
            </a:r>
            <a:r>
              <a:rPr lang="en-US" sz="3200" dirty="0">
                <a:latin typeface="+mj-lt"/>
                <a:cs typeface="Arial" charset="0"/>
              </a:rPr>
              <a:t>= 0</a:t>
            </a:r>
            <a:endParaRPr lang="en-US" sz="3200" i="1" dirty="0">
              <a:latin typeface="+mj-lt"/>
              <a:cs typeface="Times New Roman" pitchFamily="18" charset="0"/>
            </a:endParaRPr>
          </a:p>
          <a:p>
            <a:pPr lvl="1"/>
            <a:r>
              <a:rPr lang="en-US" sz="3200" b="1" dirty="0" smtClean="0">
                <a:solidFill>
                  <a:srgbClr val="C00000"/>
                </a:solidFill>
                <a:latin typeface="+mj-lt"/>
                <a:cs typeface="Arial" charset="0"/>
              </a:rPr>
              <a:t>   Invalid State</a:t>
            </a:r>
          </a:p>
          <a:p>
            <a:pPr lvl="1"/>
            <a:r>
              <a:rPr lang="en-US" sz="3200" i="1" dirty="0" smtClean="0">
                <a:latin typeface="+mj-lt"/>
                <a:cs typeface="Arial" charset="0"/>
              </a:rPr>
              <a:t>   </a:t>
            </a:r>
            <a:r>
              <a:rPr lang="en-US" sz="3200" i="1" dirty="0" smtClean="0">
                <a:solidFill>
                  <a:srgbClr val="C00000"/>
                </a:solidFill>
                <a:latin typeface="+mj-lt"/>
                <a:cs typeface="Arial" charset="0"/>
              </a:rPr>
              <a:t>Q </a:t>
            </a:r>
            <a:r>
              <a:rPr lang="en-US" sz="3200" dirty="0">
                <a:solidFill>
                  <a:srgbClr val="C00000"/>
                </a:solidFill>
                <a:latin typeface="+mj-lt"/>
                <a:cs typeface="Arial" charset="0"/>
              </a:rPr>
              <a:t>≠ NOT </a:t>
            </a:r>
            <a:r>
              <a:rPr lang="en-US" sz="3200" i="1" dirty="0">
                <a:solidFill>
                  <a:srgbClr val="C00000"/>
                </a:solidFill>
                <a:latin typeface="+mj-lt"/>
                <a:cs typeface="Arial" charset="0"/>
              </a:rPr>
              <a:t>Q</a:t>
            </a:r>
            <a:endParaRPr lang="en-US" sz="3200" b="1" dirty="0">
              <a:solidFill>
                <a:srgbClr val="C00000"/>
              </a:solidFill>
              <a:latin typeface="+mj-lt"/>
              <a:cs typeface="Arial" charset="0"/>
            </a:endParaRPr>
          </a:p>
          <a:p>
            <a:pPr marL="742950" lvl="1" indent="-285750">
              <a:buFontTx/>
              <a:buChar char="–"/>
            </a:pPr>
            <a:endParaRPr lang="en-US" sz="2000" dirty="0">
              <a:latin typeface="+mj-lt"/>
              <a:cs typeface="Arial" charset="0"/>
            </a:endParaRPr>
          </a:p>
          <a:p>
            <a:pPr marL="742950" lvl="1" indent="-285750"/>
            <a:endParaRPr lang="en-US" sz="2000" dirty="0">
              <a:latin typeface="+mj-lt"/>
              <a:cs typeface="Arial" charset="0"/>
            </a:endParaRPr>
          </a:p>
          <a:p>
            <a:pPr marL="742950" lvl="1" indent="-285750"/>
            <a:endParaRPr lang="en-US" sz="2000" dirty="0">
              <a:latin typeface="+mj-lt"/>
              <a:cs typeface="Arial" charset="0"/>
            </a:endParaRPr>
          </a:p>
        </p:txBody>
      </p:sp>
      <p:sp>
        <p:nvSpPr>
          <p:cNvPr id="974857" name="Line 9"/>
          <p:cNvSpPr>
            <a:spLocks noChangeShapeType="1"/>
          </p:cNvSpPr>
          <p:nvPr>
            <p:custDataLst>
              <p:tags r:id="rId4"/>
            </p:custDataLst>
          </p:nvPr>
        </p:nvSpPr>
        <p:spPr bwMode="auto">
          <a:xfrm>
            <a:off x="2971800" y="4038600"/>
            <a:ext cx="15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 name="TextBox 8"/>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SR Latch Analysis</a:t>
            </a:r>
            <a:endParaRPr lang="en-US" sz="4400" dirty="0">
              <a:solidFill>
                <a:schemeClr val="bg1"/>
              </a:solidFill>
              <a:latin typeface="+mj-lt"/>
            </a:endParaRPr>
          </a:p>
        </p:txBody>
      </p:sp>
      <p:graphicFrame>
        <p:nvGraphicFramePr>
          <p:cNvPr id="2" name="Object 1"/>
          <p:cNvGraphicFramePr>
            <a:graphicFrameLocks noChangeAspect="1"/>
          </p:cNvGraphicFramePr>
          <p:nvPr>
            <p:custDataLst>
              <p:tags r:id="rId5"/>
            </p:custDataLst>
            <p:extLst>
              <p:ext uri="{D42A27DB-BD31-4B8C-83A1-F6EECF244321}">
                <p14:modId xmlns:p14="http://schemas.microsoft.com/office/powerpoint/2010/main" val="4270872376"/>
              </p:ext>
            </p:extLst>
          </p:nvPr>
        </p:nvGraphicFramePr>
        <p:xfrm>
          <a:off x="3962400" y="3733800"/>
          <a:ext cx="2514600" cy="2106196"/>
        </p:xfrm>
        <a:graphic>
          <a:graphicData uri="http://schemas.openxmlformats.org/presentationml/2006/ole">
            <mc:AlternateContent xmlns:mc="http://schemas.openxmlformats.org/markup-compatibility/2006">
              <mc:Choice xmlns:v="urn:schemas-microsoft-com:vml" Requires="v">
                <p:oleObj spid="_x0000_s222409" name="VISIO" r:id="rId11" imgW="1057895" imgH="885396" progId="Visio.Drawing.6">
                  <p:embed/>
                </p:oleObj>
              </mc:Choice>
              <mc:Fallback>
                <p:oleObj name="VISIO" r:id="rId11" imgW="1057895" imgH="885396" progId="Visio.Drawing.6">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962400" y="3733800"/>
                        <a:ext cx="2514600" cy="2106196"/>
                      </a:xfrm>
                      <a:prstGeom prst="rect">
                        <a:avLst/>
                      </a:prstGeom>
                      <a:noFill/>
                      <a:ln>
                        <a:noFill/>
                      </a:ln>
                      <a:effectLst/>
                    </p:spPr>
                  </p:pic>
                </p:oleObj>
              </mc:Fallback>
            </mc:AlternateContent>
          </a:graphicData>
        </a:graphic>
      </p:graphicFrame>
      <p:sp>
        <p:nvSpPr>
          <p:cNvPr id="11" name="Line 9"/>
          <p:cNvSpPr>
            <a:spLocks noChangeShapeType="1"/>
          </p:cNvSpPr>
          <p:nvPr>
            <p:custDataLst>
              <p:tags r:id="rId6"/>
            </p:custDataLst>
          </p:nvPr>
        </p:nvSpPr>
        <p:spPr bwMode="auto">
          <a:xfrm>
            <a:off x="2556989" y="5011034"/>
            <a:ext cx="152400" cy="0"/>
          </a:xfrm>
          <a:prstGeom prst="line">
            <a:avLst/>
          </a:prstGeom>
          <a:noFill/>
          <a:ln w="9525">
            <a:solidFill>
              <a:srgbClr val="C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 name="TextBox 7"/>
          <p:cNvSpPr txBox="1"/>
          <p:nvPr/>
        </p:nvSpPr>
        <p:spPr>
          <a:xfrm>
            <a:off x="8305800" y="1676400"/>
            <a:ext cx="304800" cy="400110"/>
          </a:xfrm>
          <a:prstGeom prst="rect">
            <a:avLst/>
          </a:prstGeom>
          <a:noFill/>
        </p:spPr>
        <p:txBody>
          <a:bodyPr wrap="square" rtlCol="0">
            <a:spAutoFit/>
          </a:bodyPr>
          <a:lstStyle/>
          <a:p>
            <a:r>
              <a:rPr lang="de-DE" sz="2000" dirty="0" smtClean="0">
                <a:solidFill>
                  <a:srgbClr val="0606BA"/>
                </a:solidFill>
                <a:latin typeface="Ariel"/>
              </a:rPr>
              <a:t>1</a:t>
            </a:r>
            <a:endParaRPr lang="en-US" sz="2000" dirty="0">
              <a:solidFill>
                <a:srgbClr val="0606BA"/>
              </a:solidFill>
              <a:latin typeface="Ariel"/>
            </a:endParaRPr>
          </a:p>
        </p:txBody>
      </p:sp>
      <p:sp>
        <p:nvSpPr>
          <p:cNvPr id="10" name="Rectangle 9"/>
          <p:cNvSpPr/>
          <p:nvPr/>
        </p:nvSpPr>
        <p:spPr>
          <a:xfrm>
            <a:off x="914400" y="2133600"/>
            <a:ext cx="3200400" cy="457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p:cNvSpPr/>
          <p:nvPr/>
        </p:nvSpPr>
        <p:spPr>
          <a:xfrm>
            <a:off x="685800" y="4419600"/>
            <a:ext cx="3200400" cy="9906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50741388"/>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grpId="0" nodeType="clickEffect">
                                  <p:stCondLst>
                                    <p:cond delay="0"/>
                                  </p:stCondLst>
                                  <p:childTnLst>
                                    <p:animEffect transition="out" filter="dissolve">
                                      <p:cBhvr>
                                        <p:cTn id="6" dur="500"/>
                                        <p:tgtEl>
                                          <p:spTgt spid="10"/>
                                        </p:tgtEl>
                                      </p:cBhvr>
                                    </p:animEffect>
                                    <p:set>
                                      <p:cBhvr>
                                        <p:cTn id="7" dur="1" fill="hold">
                                          <p:stCondLst>
                                            <p:cond delay="499"/>
                                          </p:stCondLst>
                                        </p:cTn>
                                        <p:tgtEl>
                                          <p:spTgt spid="10"/>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9" presetClass="exit" presetSubtype="0" fill="hold" grpId="0" nodeType="clickEffect">
                                  <p:stCondLst>
                                    <p:cond delay="0"/>
                                  </p:stCondLst>
                                  <p:childTnLst>
                                    <p:animEffect transition="out" filter="dissolve">
                                      <p:cBhvr>
                                        <p:cTn id="11" dur="500"/>
                                        <p:tgtEl>
                                          <p:spTgt spid="13"/>
                                        </p:tgtEl>
                                      </p:cBhvr>
                                    </p:animEffect>
                                    <p:set>
                                      <p:cBhvr>
                                        <p:cTn id="12" dur="1" fill="hold">
                                          <p:stCondLst>
                                            <p:cond delay="499"/>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77932" name="Object 12"/>
          <p:cNvGraphicFramePr>
            <a:graphicFrameLocks noGrp="1" noChangeAspect="1"/>
          </p:cNvGraphicFramePr>
          <p:nvPr>
            <p:ph idx="4294967295"/>
            <p:custDataLst>
              <p:tags r:id="rId2"/>
            </p:custDataLst>
            <p:extLst>
              <p:ext uri="{D42A27DB-BD31-4B8C-83A1-F6EECF244321}">
                <p14:modId xmlns:p14="http://schemas.microsoft.com/office/powerpoint/2010/main" val="3255824957"/>
              </p:ext>
            </p:extLst>
          </p:nvPr>
        </p:nvGraphicFramePr>
        <p:xfrm>
          <a:off x="6019800" y="2667000"/>
          <a:ext cx="2743200" cy="2655888"/>
        </p:xfrm>
        <a:graphic>
          <a:graphicData uri="http://schemas.openxmlformats.org/presentationml/2006/ole">
            <mc:AlternateContent xmlns:mc="http://schemas.openxmlformats.org/markup-compatibility/2006">
              <mc:Choice xmlns:v="urn:schemas-microsoft-com:vml" Requires="v">
                <p:oleObj spid="_x0000_s134269" name="VISIO" r:id="rId6" imgW="885960" imgH="857880" progId="Visio.Drawing.6">
                  <p:embed/>
                </p:oleObj>
              </mc:Choice>
              <mc:Fallback>
                <p:oleObj name="VISIO" r:id="rId6" imgW="885960" imgH="857880" progId="Visio.Drawing.6">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019800" y="2667000"/>
                        <a:ext cx="2743200" cy="2655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977923" name="Rectangle 3"/>
          <p:cNvSpPr>
            <a:spLocks noChangeArrowheads="1"/>
          </p:cNvSpPr>
          <p:nvPr>
            <p:custDataLst>
              <p:tags r:id="rId3"/>
            </p:custDataLst>
          </p:nvPr>
        </p:nvSpPr>
        <p:spPr bwMode="auto">
          <a:xfrm>
            <a:off x="381000" y="9906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buFontTx/>
              <a:buChar char="•"/>
            </a:pPr>
            <a:r>
              <a:rPr lang="en-US" sz="3200" dirty="0">
                <a:latin typeface="+mj-lt"/>
                <a:cs typeface="Arial" charset="0"/>
              </a:rPr>
              <a:t>SR stands for Set/Reset Latch</a:t>
            </a:r>
          </a:p>
          <a:p>
            <a:pPr marL="742950" lvl="1" indent="-285750">
              <a:buFontTx/>
              <a:buChar char="–"/>
            </a:pPr>
            <a:r>
              <a:rPr lang="en-US" sz="2600" dirty="0">
                <a:latin typeface="+mj-lt"/>
                <a:cs typeface="Arial" charset="0"/>
              </a:rPr>
              <a:t>Stores one bit of state (</a:t>
            </a:r>
            <a:r>
              <a:rPr lang="en-US" sz="2600" i="1" dirty="0">
                <a:latin typeface="+mj-lt"/>
                <a:cs typeface="Arial" charset="0"/>
              </a:rPr>
              <a:t>Q</a:t>
            </a:r>
            <a:r>
              <a:rPr lang="en-US" sz="2600" dirty="0">
                <a:latin typeface="+mj-lt"/>
                <a:cs typeface="Arial" charset="0"/>
              </a:rPr>
              <a:t>)</a:t>
            </a:r>
          </a:p>
          <a:p>
            <a:pPr marL="342900" indent="-342900">
              <a:buFontTx/>
              <a:buChar char="•"/>
            </a:pPr>
            <a:r>
              <a:rPr lang="en-US" sz="3200" dirty="0">
                <a:latin typeface="+mj-lt"/>
                <a:cs typeface="Arial" charset="0"/>
              </a:rPr>
              <a:t>Control what value is being stored with </a:t>
            </a:r>
            <a:r>
              <a:rPr lang="en-US" sz="3200" i="1" dirty="0">
                <a:latin typeface="+mj-lt"/>
                <a:cs typeface="Arial" charset="0"/>
              </a:rPr>
              <a:t>S</a:t>
            </a:r>
            <a:r>
              <a:rPr lang="en-US" sz="3200" dirty="0">
                <a:latin typeface="+mj-lt"/>
                <a:cs typeface="Arial" charset="0"/>
              </a:rPr>
              <a:t>, </a:t>
            </a:r>
            <a:r>
              <a:rPr lang="en-US" sz="3200" i="1" dirty="0">
                <a:latin typeface="+mj-lt"/>
                <a:cs typeface="Arial" charset="0"/>
              </a:rPr>
              <a:t>R</a:t>
            </a:r>
            <a:r>
              <a:rPr lang="en-US" sz="3200" dirty="0">
                <a:latin typeface="+mj-lt"/>
                <a:cs typeface="Arial" charset="0"/>
              </a:rPr>
              <a:t> inputs</a:t>
            </a:r>
          </a:p>
          <a:p>
            <a:pPr marL="742950" lvl="1" indent="-285750">
              <a:buFontTx/>
              <a:buChar char="–"/>
            </a:pPr>
            <a:r>
              <a:rPr lang="en-US" sz="3200" b="1" dirty="0">
                <a:solidFill>
                  <a:schemeClr val="accent1"/>
                </a:solidFill>
                <a:latin typeface="+mj-lt"/>
                <a:cs typeface="Arial" charset="0"/>
              </a:rPr>
              <a:t>Set: </a:t>
            </a:r>
            <a:r>
              <a:rPr lang="en-US" sz="3200" dirty="0">
                <a:latin typeface="+mj-lt"/>
                <a:cs typeface="Arial" charset="0"/>
              </a:rPr>
              <a:t>Make the output 1 </a:t>
            </a:r>
            <a:endParaRPr lang="en-US" sz="3200" dirty="0" smtClean="0">
              <a:latin typeface="+mj-lt"/>
              <a:cs typeface="Arial" charset="0"/>
            </a:endParaRPr>
          </a:p>
          <a:p>
            <a:pPr lvl="1"/>
            <a:r>
              <a:rPr lang="en-US" sz="3200" dirty="0">
                <a:latin typeface="+mj-lt"/>
                <a:cs typeface="Arial" charset="0"/>
              </a:rPr>
              <a:t> </a:t>
            </a:r>
            <a:r>
              <a:rPr lang="en-US" sz="3200" dirty="0" smtClean="0">
                <a:latin typeface="+mj-lt"/>
                <a:cs typeface="Arial" charset="0"/>
              </a:rPr>
              <a:t>  (</a:t>
            </a:r>
            <a:r>
              <a:rPr lang="en-US" sz="3200" i="1" dirty="0">
                <a:latin typeface="+mj-lt"/>
                <a:cs typeface="Arial" charset="0"/>
              </a:rPr>
              <a:t>S </a:t>
            </a:r>
            <a:r>
              <a:rPr lang="en-US" sz="3200" dirty="0">
                <a:latin typeface="+mj-lt"/>
                <a:cs typeface="Arial" charset="0"/>
              </a:rPr>
              <a:t>= 1, </a:t>
            </a:r>
            <a:r>
              <a:rPr lang="en-US" sz="3200" i="1" dirty="0">
                <a:latin typeface="+mj-lt"/>
                <a:cs typeface="Arial" charset="0"/>
              </a:rPr>
              <a:t>R </a:t>
            </a:r>
            <a:r>
              <a:rPr lang="en-US" sz="3200" dirty="0">
                <a:latin typeface="+mj-lt"/>
                <a:cs typeface="Arial" charset="0"/>
              </a:rPr>
              <a:t>= 0, </a:t>
            </a:r>
            <a:r>
              <a:rPr lang="en-US" sz="3200" i="1" dirty="0">
                <a:latin typeface="+mj-lt"/>
                <a:cs typeface="Arial" charset="0"/>
              </a:rPr>
              <a:t>Q</a:t>
            </a:r>
            <a:r>
              <a:rPr lang="en-US" sz="3200" dirty="0">
                <a:latin typeface="+mj-lt"/>
                <a:cs typeface="Arial" charset="0"/>
              </a:rPr>
              <a:t> = </a:t>
            </a:r>
            <a:r>
              <a:rPr lang="en-US" sz="3200" b="1" dirty="0">
                <a:solidFill>
                  <a:schemeClr val="accent1"/>
                </a:solidFill>
                <a:latin typeface="+mj-lt"/>
                <a:cs typeface="Arial" charset="0"/>
              </a:rPr>
              <a:t>1</a:t>
            </a:r>
            <a:r>
              <a:rPr lang="en-US" sz="3200" dirty="0">
                <a:latin typeface="+mj-lt"/>
                <a:cs typeface="Arial" charset="0"/>
              </a:rPr>
              <a:t>)</a:t>
            </a:r>
          </a:p>
          <a:p>
            <a:pPr marL="742950" lvl="1" indent="-285750">
              <a:buFontTx/>
              <a:buChar char="–"/>
            </a:pPr>
            <a:r>
              <a:rPr lang="en-US" sz="3200" b="1" dirty="0">
                <a:solidFill>
                  <a:schemeClr val="accent1"/>
                </a:solidFill>
                <a:latin typeface="+mj-lt"/>
                <a:cs typeface="Arial" charset="0"/>
              </a:rPr>
              <a:t>Reset: </a:t>
            </a:r>
            <a:r>
              <a:rPr lang="en-US" sz="3200" dirty="0">
                <a:latin typeface="+mj-lt"/>
                <a:cs typeface="Arial" charset="0"/>
              </a:rPr>
              <a:t>Make the output 0 </a:t>
            </a:r>
            <a:endParaRPr lang="en-US" sz="3200" dirty="0" smtClean="0">
              <a:latin typeface="+mj-lt"/>
              <a:cs typeface="Arial" charset="0"/>
            </a:endParaRPr>
          </a:p>
          <a:p>
            <a:pPr lvl="1"/>
            <a:r>
              <a:rPr lang="en-US" sz="3200" dirty="0">
                <a:latin typeface="+mj-lt"/>
                <a:cs typeface="Arial" charset="0"/>
              </a:rPr>
              <a:t> </a:t>
            </a:r>
            <a:r>
              <a:rPr lang="en-US" sz="3200" dirty="0" smtClean="0">
                <a:latin typeface="+mj-lt"/>
                <a:cs typeface="Arial" charset="0"/>
              </a:rPr>
              <a:t>  (</a:t>
            </a:r>
            <a:r>
              <a:rPr lang="en-US" sz="3200" i="1" dirty="0">
                <a:latin typeface="+mj-lt"/>
                <a:cs typeface="Arial" charset="0"/>
              </a:rPr>
              <a:t>S </a:t>
            </a:r>
            <a:r>
              <a:rPr lang="en-US" sz="3200" dirty="0">
                <a:latin typeface="+mj-lt"/>
                <a:cs typeface="Arial" charset="0"/>
              </a:rPr>
              <a:t>= 0, </a:t>
            </a:r>
            <a:r>
              <a:rPr lang="en-US" sz="3200" i="1" dirty="0">
                <a:latin typeface="+mj-lt"/>
                <a:cs typeface="Arial" charset="0"/>
              </a:rPr>
              <a:t>R </a:t>
            </a:r>
            <a:r>
              <a:rPr lang="en-US" sz="3200" dirty="0">
                <a:latin typeface="+mj-lt"/>
                <a:cs typeface="Arial" charset="0"/>
              </a:rPr>
              <a:t>= 1, </a:t>
            </a:r>
            <a:r>
              <a:rPr lang="en-US" sz="3200" i="1" dirty="0">
                <a:latin typeface="+mj-lt"/>
                <a:cs typeface="Arial" charset="0"/>
              </a:rPr>
              <a:t>Q</a:t>
            </a:r>
            <a:r>
              <a:rPr lang="en-US" sz="3200" dirty="0">
                <a:latin typeface="+mj-lt"/>
                <a:cs typeface="Arial" charset="0"/>
              </a:rPr>
              <a:t> = </a:t>
            </a:r>
            <a:r>
              <a:rPr lang="en-US" sz="3200" b="1" dirty="0">
                <a:solidFill>
                  <a:schemeClr val="accent1"/>
                </a:solidFill>
                <a:latin typeface="+mj-lt"/>
                <a:cs typeface="Arial" charset="0"/>
              </a:rPr>
              <a:t>0</a:t>
            </a:r>
            <a:r>
              <a:rPr lang="en-US" sz="3200" dirty="0" smtClean="0">
                <a:latin typeface="+mj-lt"/>
                <a:cs typeface="Arial" charset="0"/>
              </a:rPr>
              <a:t>)</a:t>
            </a:r>
            <a:endParaRPr lang="en-US" sz="3200" dirty="0">
              <a:latin typeface="+mj-lt"/>
              <a:cs typeface="Arial" charset="0"/>
            </a:endParaRPr>
          </a:p>
          <a:p>
            <a:pPr marL="342900" indent="-342900">
              <a:buFontTx/>
              <a:buChar char="•"/>
            </a:pPr>
            <a:r>
              <a:rPr lang="en-US" sz="3200" b="1" dirty="0" smtClean="0">
                <a:solidFill>
                  <a:srgbClr val="C00000"/>
                </a:solidFill>
                <a:latin typeface="+mj-lt"/>
                <a:cs typeface="Arial" charset="0"/>
              </a:rPr>
              <a:t>Avoid invalid </a:t>
            </a:r>
            <a:r>
              <a:rPr lang="en-US" sz="3200" b="1" dirty="0">
                <a:solidFill>
                  <a:srgbClr val="C00000"/>
                </a:solidFill>
                <a:latin typeface="+mj-lt"/>
                <a:cs typeface="Arial" charset="0"/>
              </a:rPr>
              <a:t>state </a:t>
            </a:r>
            <a:endParaRPr lang="en-US" sz="3200" b="1" dirty="0" smtClean="0">
              <a:solidFill>
                <a:srgbClr val="C00000"/>
              </a:solidFill>
              <a:latin typeface="+mj-lt"/>
              <a:cs typeface="Arial" charset="0"/>
            </a:endParaRPr>
          </a:p>
          <a:p>
            <a:r>
              <a:rPr lang="en-US" sz="3200" b="1" dirty="0">
                <a:solidFill>
                  <a:srgbClr val="C00000"/>
                </a:solidFill>
                <a:latin typeface="+mj-lt"/>
                <a:cs typeface="Arial" charset="0"/>
              </a:rPr>
              <a:t>	</a:t>
            </a:r>
            <a:r>
              <a:rPr lang="en-US" sz="3200" b="1" dirty="0" smtClean="0">
                <a:solidFill>
                  <a:srgbClr val="C00000"/>
                </a:solidFill>
                <a:latin typeface="+mj-lt"/>
                <a:cs typeface="Arial" charset="0"/>
              </a:rPr>
              <a:t>(</a:t>
            </a:r>
            <a:r>
              <a:rPr lang="en-US" sz="3200" b="1" dirty="0">
                <a:solidFill>
                  <a:srgbClr val="C00000"/>
                </a:solidFill>
                <a:latin typeface="+mj-lt"/>
                <a:cs typeface="Arial" charset="0"/>
              </a:rPr>
              <a:t>when </a:t>
            </a:r>
            <a:r>
              <a:rPr lang="en-US" sz="3200" b="1" i="1" dirty="0">
                <a:solidFill>
                  <a:srgbClr val="C00000"/>
                </a:solidFill>
                <a:latin typeface="+mj-lt"/>
                <a:cs typeface="Arial" charset="0"/>
              </a:rPr>
              <a:t>S</a:t>
            </a:r>
            <a:r>
              <a:rPr lang="en-US" sz="3200" b="1" dirty="0">
                <a:solidFill>
                  <a:srgbClr val="C00000"/>
                </a:solidFill>
                <a:latin typeface="+mj-lt"/>
                <a:cs typeface="Arial" charset="0"/>
              </a:rPr>
              <a:t> = </a:t>
            </a:r>
            <a:r>
              <a:rPr lang="en-US" sz="3200" b="1" i="1" dirty="0">
                <a:solidFill>
                  <a:srgbClr val="C00000"/>
                </a:solidFill>
                <a:latin typeface="+mj-lt"/>
                <a:cs typeface="Arial" charset="0"/>
              </a:rPr>
              <a:t>R</a:t>
            </a:r>
            <a:r>
              <a:rPr lang="en-US" sz="3200" b="1" dirty="0">
                <a:solidFill>
                  <a:srgbClr val="C00000"/>
                </a:solidFill>
                <a:latin typeface="+mj-lt"/>
                <a:cs typeface="Arial" charset="0"/>
              </a:rPr>
              <a:t> = 1)</a:t>
            </a:r>
          </a:p>
          <a:p>
            <a:pPr marL="342900" indent="-342900"/>
            <a:endParaRPr lang="en-US" sz="2400" b="1" i="1" baseline="-25000" dirty="0">
              <a:solidFill>
                <a:srgbClr val="FF3300"/>
              </a:solidFill>
              <a:latin typeface="+mj-lt"/>
              <a:cs typeface="Arial" charset="0"/>
            </a:endParaRPr>
          </a:p>
        </p:txBody>
      </p:sp>
      <p:sp>
        <p:nvSpPr>
          <p:cNvPr id="7" name="TextBox 6"/>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SR Latch Symbol</a:t>
            </a:r>
            <a:endParaRPr lang="en-US" sz="4400" dirty="0">
              <a:solidFill>
                <a:schemeClr val="bg1"/>
              </a:solidFill>
              <a:latin typeface="+mj-lt"/>
            </a:endParaRPr>
          </a:p>
        </p:txBody>
      </p:sp>
    </p:spTree>
    <p:extLst>
      <p:ext uri="{BB962C8B-B14F-4D97-AF65-F5344CB8AC3E}">
        <p14:creationId xmlns:p14="http://schemas.microsoft.com/office/powerpoint/2010/main" val="3383552363"/>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59493" name="Object 5"/>
          <p:cNvGraphicFramePr>
            <a:graphicFrameLocks noGrp="1" noChangeAspect="1"/>
          </p:cNvGraphicFramePr>
          <p:nvPr>
            <p:ph sz="half" idx="4294967295"/>
            <p:custDataLst>
              <p:tags r:id="rId2"/>
            </p:custDataLst>
            <p:extLst>
              <p:ext uri="{D42A27DB-BD31-4B8C-83A1-F6EECF244321}">
                <p14:modId xmlns:p14="http://schemas.microsoft.com/office/powerpoint/2010/main" val="3400918576"/>
              </p:ext>
            </p:extLst>
          </p:nvPr>
        </p:nvGraphicFramePr>
        <p:xfrm>
          <a:off x="6422505" y="2819400"/>
          <a:ext cx="2752725" cy="2841625"/>
        </p:xfrm>
        <a:graphic>
          <a:graphicData uri="http://schemas.openxmlformats.org/presentationml/2006/ole">
            <mc:AlternateContent xmlns:mc="http://schemas.openxmlformats.org/markup-compatibility/2006">
              <mc:Choice xmlns:v="urn:schemas-microsoft-com:vml" Requires="v">
                <p:oleObj spid="_x0000_s135292" name="VISIO" r:id="rId8" imgW="885960" imgH="913680" progId="Visio.Drawing.6">
                  <p:embed/>
                </p:oleObj>
              </mc:Choice>
              <mc:Fallback>
                <p:oleObj name="VISIO" r:id="rId8" imgW="885960" imgH="913680" progId="Visio.Drawing.6">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422505" y="2819400"/>
                        <a:ext cx="2752725" cy="2841625"/>
                      </a:xfrm>
                      <a:prstGeom prst="rect">
                        <a:avLst/>
                      </a:prstGeom>
                    </p:spPr>
                  </p:pic>
                </p:oleObj>
              </mc:Fallback>
            </mc:AlternateContent>
          </a:graphicData>
        </a:graphic>
      </p:graphicFrame>
      <p:sp>
        <p:nvSpPr>
          <p:cNvPr id="959490"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59494" name="Rectangle 6"/>
          <p:cNvSpPr>
            <a:spLocks noChangeArrowheads="1"/>
          </p:cNvSpPr>
          <p:nvPr>
            <p:custDataLst>
              <p:tags r:id="rId4"/>
            </p:custDataLst>
          </p:nvPr>
        </p:nvSpPr>
        <p:spPr bwMode="auto">
          <a:xfrm>
            <a:off x="685800" y="1066800"/>
            <a:ext cx="83820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buFontTx/>
              <a:buChar char="•"/>
            </a:pPr>
            <a:r>
              <a:rPr lang="en-US" sz="3200" dirty="0">
                <a:latin typeface="+mj-lt"/>
                <a:cs typeface="Arial" charset="0"/>
              </a:rPr>
              <a:t>Two inputs: </a:t>
            </a:r>
            <a:r>
              <a:rPr lang="en-US" sz="3200" i="1" dirty="0">
                <a:latin typeface="+mj-lt"/>
                <a:cs typeface="Arial" charset="0"/>
              </a:rPr>
              <a:t>CLK</a:t>
            </a:r>
            <a:r>
              <a:rPr lang="en-US" sz="3200" dirty="0">
                <a:latin typeface="+mj-lt"/>
                <a:cs typeface="Arial" charset="0"/>
              </a:rPr>
              <a:t>, </a:t>
            </a:r>
            <a:r>
              <a:rPr lang="en-US" sz="3200" i="1" dirty="0">
                <a:latin typeface="+mj-lt"/>
                <a:cs typeface="Arial" charset="0"/>
              </a:rPr>
              <a:t>D</a:t>
            </a:r>
          </a:p>
          <a:p>
            <a:pPr marL="742950" lvl="1" indent="-285750">
              <a:buFontTx/>
              <a:buChar char="–"/>
            </a:pPr>
            <a:r>
              <a:rPr lang="en-US" sz="2600" b="1" i="1" dirty="0">
                <a:solidFill>
                  <a:schemeClr val="accent1"/>
                </a:solidFill>
                <a:latin typeface="+mj-lt"/>
                <a:cs typeface="Arial" charset="0"/>
              </a:rPr>
              <a:t>CLK</a:t>
            </a:r>
            <a:r>
              <a:rPr lang="en-US" sz="2600" b="1" dirty="0">
                <a:solidFill>
                  <a:schemeClr val="accent1"/>
                </a:solidFill>
                <a:latin typeface="+mj-lt"/>
                <a:cs typeface="Arial" charset="0"/>
              </a:rPr>
              <a:t>:</a:t>
            </a:r>
            <a:r>
              <a:rPr lang="en-US" sz="2600" dirty="0">
                <a:solidFill>
                  <a:schemeClr val="accent1"/>
                </a:solidFill>
                <a:latin typeface="+mj-lt"/>
                <a:cs typeface="Arial" charset="0"/>
              </a:rPr>
              <a:t> </a:t>
            </a:r>
            <a:r>
              <a:rPr lang="en-US" sz="2600" dirty="0">
                <a:latin typeface="+mj-lt"/>
                <a:cs typeface="Arial" charset="0"/>
              </a:rPr>
              <a:t>controls </a:t>
            </a:r>
            <a:r>
              <a:rPr lang="en-US" sz="2600" i="1" dirty="0">
                <a:latin typeface="+mj-lt"/>
                <a:cs typeface="Arial" charset="0"/>
              </a:rPr>
              <a:t>when</a:t>
            </a:r>
            <a:r>
              <a:rPr lang="en-US" sz="2600" dirty="0">
                <a:latin typeface="+mj-lt"/>
                <a:cs typeface="Arial" charset="0"/>
              </a:rPr>
              <a:t> the output changes</a:t>
            </a:r>
          </a:p>
          <a:p>
            <a:pPr marL="742950" lvl="1" indent="-285750">
              <a:buFontTx/>
              <a:buChar char="–"/>
            </a:pPr>
            <a:r>
              <a:rPr lang="en-US" sz="2600" b="1" i="1" dirty="0">
                <a:solidFill>
                  <a:schemeClr val="accent1"/>
                </a:solidFill>
                <a:latin typeface="+mj-lt"/>
                <a:cs typeface="Arial" charset="0"/>
              </a:rPr>
              <a:t>D</a:t>
            </a:r>
            <a:r>
              <a:rPr lang="en-US" sz="2600" dirty="0">
                <a:latin typeface="+mj-lt"/>
                <a:cs typeface="Arial" charset="0"/>
              </a:rPr>
              <a:t> (the data input): controls </a:t>
            </a:r>
            <a:r>
              <a:rPr lang="en-US" sz="2600" i="1" dirty="0">
                <a:latin typeface="+mj-lt"/>
                <a:cs typeface="Arial" charset="0"/>
              </a:rPr>
              <a:t>what</a:t>
            </a:r>
            <a:r>
              <a:rPr lang="en-US" sz="2600" dirty="0">
                <a:latin typeface="+mj-lt"/>
                <a:cs typeface="Arial" charset="0"/>
              </a:rPr>
              <a:t> the output changes to</a:t>
            </a:r>
          </a:p>
          <a:p>
            <a:pPr marL="342900" indent="-342900">
              <a:buFontTx/>
              <a:buChar char="•"/>
            </a:pPr>
            <a:r>
              <a:rPr lang="en-US" sz="3200" dirty="0">
                <a:latin typeface="+mj-lt"/>
                <a:cs typeface="Arial" charset="0"/>
              </a:rPr>
              <a:t>Function</a:t>
            </a:r>
          </a:p>
          <a:p>
            <a:pPr marL="742950" lvl="1" indent="-285750">
              <a:buFontTx/>
              <a:buChar char="–"/>
            </a:pPr>
            <a:r>
              <a:rPr lang="en-US" sz="2600" dirty="0">
                <a:latin typeface="+mj-lt"/>
                <a:cs typeface="Arial" charset="0"/>
              </a:rPr>
              <a:t>When </a:t>
            </a:r>
            <a:r>
              <a:rPr lang="en-US" sz="2600" b="1" i="1" dirty="0">
                <a:latin typeface="+mj-lt"/>
                <a:cs typeface="Arial" charset="0"/>
              </a:rPr>
              <a:t>CLK</a:t>
            </a:r>
            <a:r>
              <a:rPr lang="en-US" sz="2600" b="1" dirty="0">
                <a:latin typeface="+mj-lt"/>
                <a:cs typeface="Arial" charset="0"/>
              </a:rPr>
              <a:t> = 1</a:t>
            </a:r>
            <a:r>
              <a:rPr lang="en-US" sz="2600" dirty="0">
                <a:latin typeface="+mj-lt"/>
                <a:cs typeface="Arial" charset="0"/>
              </a:rPr>
              <a:t>, </a:t>
            </a:r>
            <a:endParaRPr lang="en-US" sz="2600" dirty="0" smtClean="0">
              <a:latin typeface="+mj-lt"/>
              <a:cs typeface="Arial" charset="0"/>
            </a:endParaRPr>
          </a:p>
          <a:p>
            <a:pPr lvl="1"/>
            <a:r>
              <a:rPr lang="en-US" sz="2600" i="1" dirty="0" smtClean="0">
                <a:latin typeface="+mj-lt"/>
                <a:cs typeface="Arial" charset="0"/>
              </a:rPr>
              <a:t>   D</a:t>
            </a:r>
            <a:r>
              <a:rPr lang="en-US" sz="2600" dirty="0" smtClean="0">
                <a:latin typeface="+mj-lt"/>
                <a:cs typeface="Arial" charset="0"/>
              </a:rPr>
              <a:t> </a:t>
            </a:r>
            <a:r>
              <a:rPr lang="en-US" sz="2600" dirty="0">
                <a:latin typeface="+mj-lt"/>
                <a:cs typeface="Arial" charset="0"/>
              </a:rPr>
              <a:t>passes through to </a:t>
            </a:r>
            <a:r>
              <a:rPr lang="en-US" sz="2600" i="1" dirty="0">
                <a:latin typeface="+mj-lt"/>
                <a:cs typeface="Arial" charset="0"/>
              </a:rPr>
              <a:t>Q </a:t>
            </a:r>
            <a:r>
              <a:rPr lang="en-US" sz="2600" dirty="0" smtClean="0">
                <a:latin typeface="+mj-lt"/>
                <a:cs typeface="Arial" charset="0"/>
              </a:rPr>
              <a:t>(</a:t>
            </a:r>
            <a:r>
              <a:rPr lang="en-US" sz="2600" i="1" dirty="0" smtClean="0">
                <a:latin typeface="+mj-lt"/>
                <a:cs typeface="Arial" charset="0"/>
              </a:rPr>
              <a:t>transparent</a:t>
            </a:r>
            <a:r>
              <a:rPr lang="en-US" sz="2600" dirty="0">
                <a:latin typeface="+mj-lt"/>
                <a:cs typeface="Arial" charset="0"/>
              </a:rPr>
              <a:t>)</a:t>
            </a:r>
            <a:endParaRPr lang="en-US" sz="2600" i="1" dirty="0">
              <a:latin typeface="+mj-lt"/>
              <a:cs typeface="Arial" charset="0"/>
            </a:endParaRPr>
          </a:p>
          <a:p>
            <a:pPr marL="742950" lvl="1" indent="-285750">
              <a:buFontTx/>
              <a:buChar char="–"/>
            </a:pPr>
            <a:r>
              <a:rPr lang="en-US" sz="2600" dirty="0">
                <a:latin typeface="+mj-lt"/>
                <a:cs typeface="Arial" charset="0"/>
              </a:rPr>
              <a:t>When </a:t>
            </a:r>
            <a:r>
              <a:rPr lang="en-US" sz="2600" b="1" i="1" dirty="0">
                <a:latin typeface="+mj-lt"/>
                <a:cs typeface="Arial" charset="0"/>
              </a:rPr>
              <a:t>CLK</a:t>
            </a:r>
            <a:r>
              <a:rPr lang="en-US" sz="2600" b="1" dirty="0">
                <a:latin typeface="+mj-lt"/>
                <a:cs typeface="Arial" charset="0"/>
              </a:rPr>
              <a:t> = 0</a:t>
            </a:r>
            <a:r>
              <a:rPr lang="en-US" sz="2600" dirty="0">
                <a:latin typeface="+mj-lt"/>
                <a:cs typeface="Arial" charset="0"/>
              </a:rPr>
              <a:t>, </a:t>
            </a:r>
            <a:endParaRPr lang="en-US" sz="2600" dirty="0" smtClean="0">
              <a:latin typeface="+mj-lt"/>
              <a:cs typeface="Arial" charset="0"/>
            </a:endParaRPr>
          </a:p>
          <a:p>
            <a:pPr lvl="1"/>
            <a:r>
              <a:rPr lang="en-US" sz="2600" i="1" dirty="0" smtClean="0">
                <a:latin typeface="+mj-lt"/>
                <a:cs typeface="Arial" charset="0"/>
              </a:rPr>
              <a:t>   Q</a:t>
            </a:r>
            <a:r>
              <a:rPr lang="en-US" sz="2600" dirty="0" smtClean="0">
                <a:latin typeface="+mj-lt"/>
                <a:cs typeface="Arial" charset="0"/>
              </a:rPr>
              <a:t> </a:t>
            </a:r>
            <a:r>
              <a:rPr lang="en-US" sz="2600" dirty="0">
                <a:latin typeface="+mj-lt"/>
                <a:cs typeface="Arial" charset="0"/>
              </a:rPr>
              <a:t>holds its previous value </a:t>
            </a:r>
            <a:r>
              <a:rPr lang="en-US" sz="2600" dirty="0" smtClean="0">
                <a:latin typeface="+mj-lt"/>
                <a:cs typeface="Arial" charset="0"/>
              </a:rPr>
              <a:t>(</a:t>
            </a:r>
            <a:r>
              <a:rPr lang="en-US" sz="2600" i="1" dirty="0" smtClean="0">
                <a:latin typeface="+mj-lt"/>
                <a:cs typeface="Arial" charset="0"/>
              </a:rPr>
              <a:t>opaque</a:t>
            </a:r>
            <a:r>
              <a:rPr lang="en-US" sz="2600" dirty="0">
                <a:latin typeface="+mj-lt"/>
                <a:cs typeface="Arial" charset="0"/>
              </a:rPr>
              <a:t>)</a:t>
            </a:r>
            <a:endParaRPr lang="en-US" sz="2600" i="1" baseline="-25000" dirty="0">
              <a:latin typeface="+mj-lt"/>
              <a:cs typeface="Arial" charset="0"/>
            </a:endParaRPr>
          </a:p>
          <a:p>
            <a:pPr marL="342900" indent="-342900">
              <a:buFontTx/>
              <a:buChar char="•"/>
            </a:pPr>
            <a:r>
              <a:rPr lang="en-US" sz="3200" dirty="0">
                <a:latin typeface="+mj-lt"/>
                <a:cs typeface="Arial" charset="0"/>
              </a:rPr>
              <a:t>Avoids invalid case when </a:t>
            </a:r>
            <a:endParaRPr lang="en-US" sz="3200" dirty="0" smtClean="0">
              <a:latin typeface="+mj-lt"/>
              <a:cs typeface="Arial" charset="0"/>
            </a:endParaRPr>
          </a:p>
          <a:p>
            <a:r>
              <a:rPr lang="en-US" sz="3200" i="1" dirty="0">
                <a:latin typeface="+mj-lt"/>
                <a:cs typeface="Arial" charset="0"/>
              </a:rPr>
              <a:t> </a:t>
            </a:r>
            <a:r>
              <a:rPr lang="en-US" sz="3200" i="1" dirty="0" smtClean="0">
                <a:latin typeface="+mj-lt"/>
                <a:cs typeface="Arial" charset="0"/>
              </a:rPr>
              <a:t>  Q </a:t>
            </a:r>
            <a:r>
              <a:rPr lang="en-US" sz="3200" dirty="0">
                <a:latin typeface="+mj-lt"/>
                <a:cs typeface="Arial" charset="0"/>
              </a:rPr>
              <a:t>≠ NOT </a:t>
            </a:r>
            <a:r>
              <a:rPr lang="en-US" sz="3200" i="1" dirty="0">
                <a:latin typeface="+mj-lt"/>
                <a:cs typeface="Arial" charset="0"/>
              </a:rPr>
              <a:t>Q</a:t>
            </a:r>
          </a:p>
        </p:txBody>
      </p:sp>
      <p:sp>
        <p:nvSpPr>
          <p:cNvPr id="959495" name="Line 7"/>
          <p:cNvSpPr>
            <a:spLocks noChangeShapeType="1"/>
          </p:cNvSpPr>
          <p:nvPr>
            <p:custDataLst>
              <p:tags r:id="rId5"/>
            </p:custDataLst>
          </p:nvPr>
        </p:nvSpPr>
        <p:spPr bwMode="auto">
          <a:xfrm>
            <a:off x="2590800" y="5029200"/>
            <a:ext cx="228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 name="TextBox 8"/>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D Latch</a:t>
            </a:r>
            <a:endParaRPr lang="en-US" sz="4400" dirty="0">
              <a:solidFill>
                <a:schemeClr val="bg1"/>
              </a:solidFill>
              <a:latin typeface="+mj-lt"/>
            </a:endParaRPr>
          </a:p>
        </p:txBody>
      </p:sp>
    </p:spTree>
    <p:extLst>
      <p:ext uri="{BB962C8B-B14F-4D97-AF65-F5344CB8AC3E}">
        <p14:creationId xmlns:p14="http://schemas.microsoft.com/office/powerpoint/2010/main" val="527568524"/>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60516" name="Object 4"/>
          <p:cNvGraphicFramePr>
            <a:graphicFrameLocks noGrp="1" noChangeAspect="1"/>
          </p:cNvGraphicFramePr>
          <p:nvPr>
            <p:ph sz="quarter" idx="4294967295"/>
            <p:custDataLst>
              <p:tags r:id="rId2"/>
            </p:custDataLst>
            <p:extLst>
              <p:ext uri="{D42A27DB-BD31-4B8C-83A1-F6EECF244321}">
                <p14:modId xmlns:p14="http://schemas.microsoft.com/office/powerpoint/2010/main" val="2595315146"/>
              </p:ext>
            </p:extLst>
          </p:nvPr>
        </p:nvGraphicFramePr>
        <p:xfrm>
          <a:off x="1143000" y="1295400"/>
          <a:ext cx="4953000" cy="1693863"/>
        </p:xfrm>
        <a:graphic>
          <a:graphicData uri="http://schemas.openxmlformats.org/presentationml/2006/ole">
            <mc:AlternateContent xmlns:mc="http://schemas.openxmlformats.org/markup-compatibility/2006">
              <mc:Choice xmlns:v="urn:schemas-microsoft-com:vml" Requires="v">
                <p:oleObj spid="_x0000_s202082" name="VISIO" r:id="rId8" imgW="1836720" imgH="657360" progId="Visio.Drawing.6">
                  <p:embed/>
                </p:oleObj>
              </mc:Choice>
              <mc:Fallback>
                <p:oleObj name="VISIO" r:id="rId8" imgW="1836720" imgH="657360" progId="Visio.Drawing.6">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143000" y="1295400"/>
                        <a:ext cx="4953000" cy="1693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960517" name="Object 5"/>
          <p:cNvGraphicFramePr>
            <a:graphicFrameLocks noGrp="1" noChangeAspect="1"/>
          </p:cNvGraphicFramePr>
          <p:nvPr>
            <p:ph sz="half" idx="4294967295"/>
            <p:custDataLst>
              <p:tags r:id="rId3"/>
            </p:custDataLst>
            <p:extLst>
              <p:ext uri="{D42A27DB-BD31-4B8C-83A1-F6EECF244321}">
                <p14:modId xmlns:p14="http://schemas.microsoft.com/office/powerpoint/2010/main" val="699947184"/>
              </p:ext>
            </p:extLst>
          </p:nvPr>
        </p:nvGraphicFramePr>
        <p:xfrm>
          <a:off x="6553200" y="1295400"/>
          <a:ext cx="1677987" cy="1966913"/>
        </p:xfrm>
        <a:graphic>
          <a:graphicData uri="http://schemas.openxmlformats.org/presentationml/2006/ole">
            <mc:AlternateContent xmlns:mc="http://schemas.openxmlformats.org/markup-compatibility/2006">
              <mc:Choice xmlns:v="urn:schemas-microsoft-com:vml" Requires="v">
                <p:oleObj spid="_x0000_s202083" name="VISIO" r:id="rId10" imgW="491760" imgH="603000" progId="Visio.Drawing.6">
                  <p:embed/>
                </p:oleObj>
              </mc:Choice>
              <mc:Fallback>
                <p:oleObj name="VISIO" r:id="rId10" imgW="491760" imgH="603000" progId="Visio.Drawing.6">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553200" y="1295400"/>
                        <a:ext cx="1677987" cy="1966913"/>
                      </a:xfrm>
                      <a:prstGeom prst="rect">
                        <a:avLst/>
                      </a:prstGeom>
                    </p:spPr>
                  </p:pic>
                </p:oleObj>
              </mc:Fallback>
            </mc:AlternateContent>
          </a:graphicData>
        </a:graphic>
      </p:graphicFrame>
      <p:graphicFrame>
        <p:nvGraphicFramePr>
          <p:cNvPr id="960518" name="Object 6"/>
          <p:cNvGraphicFramePr>
            <a:graphicFrameLocks noGrp="1" noChangeAspect="1"/>
          </p:cNvGraphicFramePr>
          <p:nvPr>
            <p:ph sz="quarter" idx="4294967295"/>
            <p:custDataLst>
              <p:tags r:id="rId4"/>
            </p:custDataLst>
            <p:extLst>
              <p:ext uri="{D42A27DB-BD31-4B8C-83A1-F6EECF244321}">
                <p14:modId xmlns:p14="http://schemas.microsoft.com/office/powerpoint/2010/main" val="2803635112"/>
              </p:ext>
            </p:extLst>
          </p:nvPr>
        </p:nvGraphicFramePr>
        <p:xfrm>
          <a:off x="1562100" y="3506787"/>
          <a:ext cx="6019800" cy="1979613"/>
        </p:xfrm>
        <a:graphic>
          <a:graphicData uri="http://schemas.openxmlformats.org/presentationml/2006/ole">
            <mc:AlternateContent xmlns:mc="http://schemas.openxmlformats.org/markup-compatibility/2006">
              <mc:Choice xmlns:v="urn:schemas-microsoft-com:vml" Requires="v">
                <p:oleObj spid="_x0000_s202084" name="VISIO" r:id="rId12" imgW="1857240" imgH="637920" progId="Visio.Drawing.6">
                  <p:embed/>
                </p:oleObj>
              </mc:Choice>
              <mc:Fallback>
                <p:oleObj name="VISIO" r:id="rId12" imgW="1857240" imgH="637920" progId="Visio.Drawing.6">
                  <p:embed/>
                  <p:pic>
                    <p:nvPicPr>
                      <p:cNvPr id="0" nam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562100" y="3506787"/>
                        <a:ext cx="6019800" cy="1979613"/>
                      </a:xfrm>
                      <a:prstGeom prst="rect">
                        <a:avLst/>
                      </a:prstGeom>
                    </p:spPr>
                  </p:pic>
                </p:oleObj>
              </mc:Fallback>
            </mc:AlternateContent>
          </a:graphicData>
        </a:graphic>
      </p:graphicFrame>
      <p:sp>
        <p:nvSpPr>
          <p:cNvPr id="960514" name="Rectangle 2"/>
          <p:cNvSpPr>
            <a:spLocks noChangeArrowheads="1"/>
          </p:cNvSpPr>
          <p:nvPr>
            <p:custDataLst>
              <p:tags r:id="rId5"/>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 name="TextBox 8"/>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D Latch Internal Circuit</a:t>
            </a:r>
            <a:endParaRPr lang="en-US" sz="4400" dirty="0">
              <a:solidFill>
                <a:schemeClr val="bg1"/>
              </a:solidFill>
              <a:latin typeface="+mj-lt"/>
            </a:endParaRPr>
          </a:p>
        </p:txBody>
      </p:sp>
      <p:sp>
        <p:nvSpPr>
          <p:cNvPr id="7" name="Rectangle 6"/>
          <p:cNvSpPr/>
          <p:nvPr/>
        </p:nvSpPr>
        <p:spPr>
          <a:xfrm>
            <a:off x="3657600" y="4572000"/>
            <a:ext cx="4572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4343400" y="4572000"/>
            <a:ext cx="4572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5105400" y="4572000"/>
            <a:ext cx="4572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5791200" y="4572000"/>
            <a:ext cx="4572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6553200" y="4572000"/>
            <a:ext cx="4572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p:nvSpPr>
        <p:spPr>
          <a:xfrm>
            <a:off x="3657600" y="4953000"/>
            <a:ext cx="4572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p:nvSpPr>
        <p:spPr>
          <a:xfrm>
            <a:off x="4343400" y="4953000"/>
            <a:ext cx="4572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p:cNvSpPr/>
          <p:nvPr/>
        </p:nvSpPr>
        <p:spPr>
          <a:xfrm>
            <a:off x="5105400" y="4953000"/>
            <a:ext cx="4572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p:cNvSpPr/>
          <p:nvPr/>
        </p:nvSpPr>
        <p:spPr>
          <a:xfrm>
            <a:off x="5791200" y="4953000"/>
            <a:ext cx="4572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17"/>
          <p:cNvSpPr/>
          <p:nvPr/>
        </p:nvSpPr>
        <p:spPr>
          <a:xfrm>
            <a:off x="6553200" y="4953000"/>
            <a:ext cx="4572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ectangle 18"/>
          <p:cNvSpPr/>
          <p:nvPr/>
        </p:nvSpPr>
        <p:spPr>
          <a:xfrm>
            <a:off x="3657600" y="4191000"/>
            <a:ext cx="4572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Rectangle 19"/>
          <p:cNvSpPr/>
          <p:nvPr/>
        </p:nvSpPr>
        <p:spPr>
          <a:xfrm>
            <a:off x="4343400" y="4191000"/>
            <a:ext cx="4572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Rectangle 20"/>
          <p:cNvSpPr/>
          <p:nvPr/>
        </p:nvSpPr>
        <p:spPr>
          <a:xfrm>
            <a:off x="5105400" y="4191000"/>
            <a:ext cx="4572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Rectangle 21"/>
          <p:cNvSpPr/>
          <p:nvPr/>
        </p:nvSpPr>
        <p:spPr>
          <a:xfrm>
            <a:off x="5791200" y="4191000"/>
            <a:ext cx="762000" cy="457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Rectangle 22"/>
          <p:cNvSpPr/>
          <p:nvPr/>
        </p:nvSpPr>
        <p:spPr>
          <a:xfrm>
            <a:off x="6553200" y="4191000"/>
            <a:ext cx="914400" cy="457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44312638"/>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grpId="0" nodeType="clickEffect">
                                  <p:stCondLst>
                                    <p:cond delay="0"/>
                                  </p:stCondLst>
                                  <p:childTnLst>
                                    <p:animEffect transition="out" filter="dissolve">
                                      <p:cBhvr>
                                        <p:cTn id="6" dur="500"/>
                                        <p:tgtEl>
                                          <p:spTgt spid="7"/>
                                        </p:tgtEl>
                                      </p:cBhvr>
                                    </p:animEffect>
                                    <p:set>
                                      <p:cBhvr>
                                        <p:cTn id="7" dur="1" fill="hold">
                                          <p:stCondLst>
                                            <p:cond delay="499"/>
                                          </p:stCondLst>
                                        </p:cTn>
                                        <p:tgtEl>
                                          <p:spTgt spid="7"/>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9" presetClass="exit" presetSubtype="0" fill="hold" grpId="0" nodeType="clickEffect">
                                  <p:stCondLst>
                                    <p:cond delay="0"/>
                                  </p:stCondLst>
                                  <p:childTnLst>
                                    <p:animEffect transition="out" filter="dissolve">
                                      <p:cBhvr>
                                        <p:cTn id="11" dur="500"/>
                                        <p:tgtEl>
                                          <p:spTgt spid="8"/>
                                        </p:tgtEl>
                                      </p:cBhvr>
                                    </p:animEffect>
                                    <p:set>
                                      <p:cBhvr>
                                        <p:cTn id="12" dur="1" fill="hold">
                                          <p:stCondLst>
                                            <p:cond delay="499"/>
                                          </p:stCondLst>
                                        </p:cTn>
                                        <p:tgtEl>
                                          <p:spTgt spid="8"/>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9" presetClass="exit" presetSubtype="0" fill="hold" grpId="0" nodeType="clickEffect">
                                  <p:stCondLst>
                                    <p:cond delay="0"/>
                                  </p:stCondLst>
                                  <p:childTnLst>
                                    <p:animEffect transition="out" filter="dissolve">
                                      <p:cBhvr>
                                        <p:cTn id="16" dur="500"/>
                                        <p:tgtEl>
                                          <p:spTgt spid="10"/>
                                        </p:tgtEl>
                                      </p:cBhvr>
                                    </p:animEffect>
                                    <p:set>
                                      <p:cBhvr>
                                        <p:cTn id="17" dur="1" fill="hold">
                                          <p:stCondLst>
                                            <p:cond delay="499"/>
                                          </p:stCondLst>
                                        </p:cTn>
                                        <p:tgtEl>
                                          <p:spTgt spid="10"/>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9" presetClass="exit" presetSubtype="0" fill="hold" grpId="0" nodeType="clickEffect">
                                  <p:stCondLst>
                                    <p:cond delay="0"/>
                                  </p:stCondLst>
                                  <p:childTnLst>
                                    <p:animEffect transition="out" filter="dissolve">
                                      <p:cBhvr>
                                        <p:cTn id="21" dur="500"/>
                                        <p:tgtEl>
                                          <p:spTgt spid="11"/>
                                        </p:tgtEl>
                                      </p:cBhvr>
                                    </p:animEffect>
                                    <p:set>
                                      <p:cBhvr>
                                        <p:cTn id="22" dur="1" fill="hold">
                                          <p:stCondLst>
                                            <p:cond delay="499"/>
                                          </p:stCondLst>
                                        </p:cTn>
                                        <p:tgtEl>
                                          <p:spTgt spid="11"/>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9" presetClass="exit" presetSubtype="0" fill="hold" grpId="0" nodeType="clickEffect">
                                  <p:stCondLst>
                                    <p:cond delay="0"/>
                                  </p:stCondLst>
                                  <p:childTnLst>
                                    <p:animEffect transition="out" filter="dissolve">
                                      <p:cBhvr>
                                        <p:cTn id="26" dur="500"/>
                                        <p:tgtEl>
                                          <p:spTgt spid="12"/>
                                        </p:tgtEl>
                                      </p:cBhvr>
                                    </p:animEffect>
                                    <p:set>
                                      <p:cBhvr>
                                        <p:cTn id="27" dur="1" fill="hold">
                                          <p:stCondLst>
                                            <p:cond delay="499"/>
                                          </p:stCondLst>
                                        </p:cTn>
                                        <p:tgtEl>
                                          <p:spTgt spid="12"/>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9" presetClass="exit" presetSubtype="0" fill="hold" grpId="0" nodeType="clickEffect">
                                  <p:stCondLst>
                                    <p:cond delay="0"/>
                                  </p:stCondLst>
                                  <p:childTnLst>
                                    <p:animEffect transition="out" filter="dissolve">
                                      <p:cBhvr>
                                        <p:cTn id="31" dur="500"/>
                                        <p:tgtEl>
                                          <p:spTgt spid="14"/>
                                        </p:tgtEl>
                                      </p:cBhvr>
                                    </p:animEffect>
                                    <p:set>
                                      <p:cBhvr>
                                        <p:cTn id="32" dur="1" fill="hold">
                                          <p:stCondLst>
                                            <p:cond delay="499"/>
                                          </p:stCondLst>
                                        </p:cTn>
                                        <p:tgtEl>
                                          <p:spTgt spid="14"/>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9" presetClass="exit" presetSubtype="0" fill="hold" grpId="0" nodeType="clickEffect">
                                  <p:stCondLst>
                                    <p:cond delay="0"/>
                                  </p:stCondLst>
                                  <p:childTnLst>
                                    <p:animEffect transition="out" filter="dissolve">
                                      <p:cBhvr>
                                        <p:cTn id="36" dur="500"/>
                                        <p:tgtEl>
                                          <p:spTgt spid="15"/>
                                        </p:tgtEl>
                                      </p:cBhvr>
                                    </p:animEffect>
                                    <p:set>
                                      <p:cBhvr>
                                        <p:cTn id="37" dur="1" fill="hold">
                                          <p:stCondLst>
                                            <p:cond delay="499"/>
                                          </p:stCondLst>
                                        </p:cTn>
                                        <p:tgtEl>
                                          <p:spTgt spid="15"/>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9" presetClass="exit" presetSubtype="0" fill="hold" grpId="0" nodeType="clickEffect">
                                  <p:stCondLst>
                                    <p:cond delay="0"/>
                                  </p:stCondLst>
                                  <p:childTnLst>
                                    <p:animEffect transition="out" filter="dissolve">
                                      <p:cBhvr>
                                        <p:cTn id="41" dur="500"/>
                                        <p:tgtEl>
                                          <p:spTgt spid="16"/>
                                        </p:tgtEl>
                                      </p:cBhvr>
                                    </p:animEffect>
                                    <p:set>
                                      <p:cBhvr>
                                        <p:cTn id="42" dur="1" fill="hold">
                                          <p:stCondLst>
                                            <p:cond delay="499"/>
                                          </p:stCondLst>
                                        </p:cTn>
                                        <p:tgtEl>
                                          <p:spTgt spid="16"/>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9" presetClass="exit" presetSubtype="0" fill="hold" grpId="0" nodeType="clickEffect">
                                  <p:stCondLst>
                                    <p:cond delay="0"/>
                                  </p:stCondLst>
                                  <p:childTnLst>
                                    <p:animEffect transition="out" filter="dissolve">
                                      <p:cBhvr>
                                        <p:cTn id="46" dur="500"/>
                                        <p:tgtEl>
                                          <p:spTgt spid="17"/>
                                        </p:tgtEl>
                                      </p:cBhvr>
                                    </p:animEffect>
                                    <p:set>
                                      <p:cBhvr>
                                        <p:cTn id="47" dur="1" fill="hold">
                                          <p:stCondLst>
                                            <p:cond delay="499"/>
                                          </p:stCondLst>
                                        </p:cTn>
                                        <p:tgtEl>
                                          <p:spTgt spid="17"/>
                                        </p:tgtEl>
                                        <p:attrNameLst>
                                          <p:attrName>style.visibility</p:attrName>
                                        </p:attrNameLst>
                                      </p:cBhvr>
                                      <p:to>
                                        <p:strVal val="hidden"/>
                                      </p:to>
                                    </p:set>
                                  </p:childTnLst>
                                </p:cTn>
                              </p:par>
                            </p:childTnLst>
                          </p:cTn>
                        </p:par>
                      </p:childTnLst>
                    </p:cTn>
                  </p:par>
                  <p:par>
                    <p:cTn id="48" fill="hold">
                      <p:stCondLst>
                        <p:cond delay="indefinite"/>
                      </p:stCondLst>
                      <p:childTnLst>
                        <p:par>
                          <p:cTn id="49" fill="hold">
                            <p:stCondLst>
                              <p:cond delay="0"/>
                            </p:stCondLst>
                            <p:childTnLst>
                              <p:par>
                                <p:cTn id="50" presetID="9" presetClass="exit" presetSubtype="0" fill="hold" grpId="0" nodeType="clickEffect">
                                  <p:stCondLst>
                                    <p:cond delay="0"/>
                                  </p:stCondLst>
                                  <p:childTnLst>
                                    <p:animEffect transition="out" filter="dissolve">
                                      <p:cBhvr>
                                        <p:cTn id="51" dur="500"/>
                                        <p:tgtEl>
                                          <p:spTgt spid="18"/>
                                        </p:tgtEl>
                                      </p:cBhvr>
                                    </p:animEffect>
                                    <p:set>
                                      <p:cBhvr>
                                        <p:cTn id="52" dur="1" fill="hold">
                                          <p:stCondLst>
                                            <p:cond delay="499"/>
                                          </p:stCondLst>
                                        </p:cTn>
                                        <p:tgtEl>
                                          <p:spTgt spid="18"/>
                                        </p:tgtEl>
                                        <p:attrNameLst>
                                          <p:attrName>style.visibility</p:attrName>
                                        </p:attrNameLst>
                                      </p:cBhvr>
                                      <p:to>
                                        <p:strVal val="hidden"/>
                                      </p:to>
                                    </p:set>
                                  </p:childTnLst>
                                </p:cTn>
                              </p:par>
                            </p:childTnLst>
                          </p:cTn>
                        </p:par>
                      </p:childTnLst>
                    </p:cTn>
                  </p:par>
                  <p:par>
                    <p:cTn id="53" fill="hold">
                      <p:stCondLst>
                        <p:cond delay="indefinite"/>
                      </p:stCondLst>
                      <p:childTnLst>
                        <p:par>
                          <p:cTn id="54" fill="hold">
                            <p:stCondLst>
                              <p:cond delay="0"/>
                            </p:stCondLst>
                            <p:childTnLst>
                              <p:par>
                                <p:cTn id="55" presetID="9" presetClass="exit" presetSubtype="0" fill="hold" grpId="0" nodeType="clickEffect">
                                  <p:stCondLst>
                                    <p:cond delay="0"/>
                                  </p:stCondLst>
                                  <p:childTnLst>
                                    <p:animEffect transition="out" filter="dissolve">
                                      <p:cBhvr>
                                        <p:cTn id="56" dur="500"/>
                                        <p:tgtEl>
                                          <p:spTgt spid="19"/>
                                        </p:tgtEl>
                                      </p:cBhvr>
                                    </p:animEffect>
                                    <p:set>
                                      <p:cBhvr>
                                        <p:cTn id="57" dur="1" fill="hold">
                                          <p:stCondLst>
                                            <p:cond delay="499"/>
                                          </p:stCondLst>
                                        </p:cTn>
                                        <p:tgtEl>
                                          <p:spTgt spid="19"/>
                                        </p:tgtEl>
                                        <p:attrNameLst>
                                          <p:attrName>style.visibility</p:attrName>
                                        </p:attrNameLst>
                                      </p:cBhvr>
                                      <p:to>
                                        <p:strVal val="hidden"/>
                                      </p:to>
                                    </p:set>
                                  </p:childTnLst>
                                </p:cTn>
                              </p:par>
                            </p:childTnLst>
                          </p:cTn>
                        </p:par>
                      </p:childTnLst>
                    </p:cTn>
                  </p:par>
                  <p:par>
                    <p:cTn id="58" fill="hold">
                      <p:stCondLst>
                        <p:cond delay="indefinite"/>
                      </p:stCondLst>
                      <p:childTnLst>
                        <p:par>
                          <p:cTn id="59" fill="hold">
                            <p:stCondLst>
                              <p:cond delay="0"/>
                            </p:stCondLst>
                            <p:childTnLst>
                              <p:par>
                                <p:cTn id="60" presetID="9" presetClass="exit" presetSubtype="0" fill="hold" grpId="0" nodeType="clickEffect">
                                  <p:stCondLst>
                                    <p:cond delay="0"/>
                                  </p:stCondLst>
                                  <p:childTnLst>
                                    <p:animEffect transition="out" filter="dissolve">
                                      <p:cBhvr>
                                        <p:cTn id="61" dur="500"/>
                                        <p:tgtEl>
                                          <p:spTgt spid="20"/>
                                        </p:tgtEl>
                                      </p:cBhvr>
                                    </p:animEffect>
                                    <p:set>
                                      <p:cBhvr>
                                        <p:cTn id="62" dur="1" fill="hold">
                                          <p:stCondLst>
                                            <p:cond delay="499"/>
                                          </p:stCondLst>
                                        </p:cTn>
                                        <p:tgtEl>
                                          <p:spTgt spid="20"/>
                                        </p:tgtEl>
                                        <p:attrNameLst>
                                          <p:attrName>style.visibility</p:attrName>
                                        </p:attrNameLst>
                                      </p:cBhvr>
                                      <p:to>
                                        <p:strVal val="hidden"/>
                                      </p:to>
                                    </p:set>
                                  </p:childTnLst>
                                </p:cTn>
                              </p:par>
                            </p:childTnLst>
                          </p:cTn>
                        </p:par>
                      </p:childTnLst>
                    </p:cTn>
                  </p:par>
                  <p:par>
                    <p:cTn id="63" fill="hold">
                      <p:stCondLst>
                        <p:cond delay="indefinite"/>
                      </p:stCondLst>
                      <p:childTnLst>
                        <p:par>
                          <p:cTn id="64" fill="hold">
                            <p:stCondLst>
                              <p:cond delay="0"/>
                            </p:stCondLst>
                            <p:childTnLst>
                              <p:par>
                                <p:cTn id="65" presetID="9" presetClass="exit" presetSubtype="0" fill="hold" grpId="0" nodeType="clickEffect">
                                  <p:stCondLst>
                                    <p:cond delay="0"/>
                                  </p:stCondLst>
                                  <p:childTnLst>
                                    <p:animEffect transition="out" filter="dissolve">
                                      <p:cBhvr>
                                        <p:cTn id="66" dur="500"/>
                                        <p:tgtEl>
                                          <p:spTgt spid="21"/>
                                        </p:tgtEl>
                                      </p:cBhvr>
                                    </p:animEffect>
                                    <p:set>
                                      <p:cBhvr>
                                        <p:cTn id="67" dur="1" fill="hold">
                                          <p:stCondLst>
                                            <p:cond delay="499"/>
                                          </p:stCondLst>
                                        </p:cTn>
                                        <p:tgtEl>
                                          <p:spTgt spid="21"/>
                                        </p:tgtEl>
                                        <p:attrNameLst>
                                          <p:attrName>style.visibility</p:attrName>
                                        </p:attrNameLst>
                                      </p:cBhvr>
                                      <p:to>
                                        <p:strVal val="hidden"/>
                                      </p:to>
                                    </p:set>
                                  </p:childTnLst>
                                </p:cTn>
                              </p:par>
                            </p:childTnLst>
                          </p:cTn>
                        </p:par>
                      </p:childTnLst>
                    </p:cTn>
                  </p:par>
                  <p:par>
                    <p:cTn id="68" fill="hold">
                      <p:stCondLst>
                        <p:cond delay="indefinite"/>
                      </p:stCondLst>
                      <p:childTnLst>
                        <p:par>
                          <p:cTn id="69" fill="hold">
                            <p:stCondLst>
                              <p:cond delay="0"/>
                            </p:stCondLst>
                            <p:childTnLst>
                              <p:par>
                                <p:cTn id="70" presetID="9" presetClass="exit" presetSubtype="0" fill="hold" grpId="0" nodeType="clickEffect">
                                  <p:stCondLst>
                                    <p:cond delay="0"/>
                                  </p:stCondLst>
                                  <p:childTnLst>
                                    <p:animEffect transition="out" filter="dissolve">
                                      <p:cBhvr>
                                        <p:cTn id="71" dur="500"/>
                                        <p:tgtEl>
                                          <p:spTgt spid="22"/>
                                        </p:tgtEl>
                                      </p:cBhvr>
                                    </p:animEffect>
                                    <p:set>
                                      <p:cBhvr>
                                        <p:cTn id="72" dur="1" fill="hold">
                                          <p:stCondLst>
                                            <p:cond delay="499"/>
                                          </p:stCondLst>
                                        </p:cTn>
                                        <p:tgtEl>
                                          <p:spTgt spid="22"/>
                                        </p:tgtEl>
                                        <p:attrNameLst>
                                          <p:attrName>style.visibility</p:attrName>
                                        </p:attrNameLst>
                                      </p:cBhvr>
                                      <p:to>
                                        <p:strVal val="hidden"/>
                                      </p:to>
                                    </p:set>
                                  </p:childTnLst>
                                </p:cTn>
                              </p:par>
                            </p:childTnLst>
                          </p:cTn>
                        </p:par>
                      </p:childTnLst>
                    </p:cTn>
                  </p:par>
                  <p:par>
                    <p:cTn id="73" fill="hold">
                      <p:stCondLst>
                        <p:cond delay="indefinite"/>
                      </p:stCondLst>
                      <p:childTnLst>
                        <p:par>
                          <p:cTn id="74" fill="hold">
                            <p:stCondLst>
                              <p:cond delay="0"/>
                            </p:stCondLst>
                            <p:childTnLst>
                              <p:par>
                                <p:cTn id="75" presetID="9" presetClass="exit" presetSubtype="0" fill="hold" grpId="0" nodeType="clickEffect">
                                  <p:stCondLst>
                                    <p:cond delay="0"/>
                                  </p:stCondLst>
                                  <p:childTnLst>
                                    <p:animEffect transition="out" filter="dissolve">
                                      <p:cBhvr>
                                        <p:cTn id="76" dur="500"/>
                                        <p:tgtEl>
                                          <p:spTgt spid="23"/>
                                        </p:tgtEl>
                                      </p:cBhvr>
                                    </p:animEffect>
                                    <p:set>
                                      <p:cBhvr>
                                        <p:cTn id="77" dur="1" fill="hold">
                                          <p:stCondLst>
                                            <p:cond delay="499"/>
                                          </p:stCondLst>
                                        </p:cTn>
                                        <p:tgtEl>
                                          <p:spTgt spid="2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0" grpId="0" animBg="1"/>
      <p:bldP spid="11" grpId="0" animBg="1"/>
      <p:bldP spid="12"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61543" name="Object 7"/>
          <p:cNvGraphicFramePr>
            <a:graphicFrameLocks noGrp="1" noChangeAspect="1"/>
          </p:cNvGraphicFramePr>
          <p:nvPr>
            <p:ph sz="quarter" idx="4294967295"/>
            <p:custDataLst>
              <p:tags r:id="rId2"/>
            </p:custDataLst>
            <p:extLst>
              <p:ext uri="{D42A27DB-BD31-4B8C-83A1-F6EECF244321}">
                <p14:modId xmlns:p14="http://schemas.microsoft.com/office/powerpoint/2010/main" val="3805268392"/>
              </p:ext>
            </p:extLst>
          </p:nvPr>
        </p:nvGraphicFramePr>
        <p:xfrm>
          <a:off x="6280150" y="1108197"/>
          <a:ext cx="2863850" cy="2719388"/>
        </p:xfrm>
        <a:graphic>
          <a:graphicData uri="http://schemas.openxmlformats.org/presentationml/2006/ole">
            <mc:AlternateContent xmlns:mc="http://schemas.openxmlformats.org/markup-compatibility/2006">
              <mc:Choice xmlns:v="urn:schemas-microsoft-com:vml" Requires="v">
                <p:oleObj spid="_x0000_s138364" name="VISIO" r:id="rId7" imgW="963360" imgH="914400" progId="Visio.Drawing.6">
                  <p:embed/>
                </p:oleObj>
              </mc:Choice>
              <mc:Fallback>
                <p:oleObj name="VISIO" r:id="rId7" imgW="963360" imgH="914400" progId="Visio.Drawing.6">
                  <p:embed/>
                  <p:pic>
                    <p:nvPicPr>
                      <p:cNvPr id="0" name=""/>
                      <p:cNvPicPr>
                        <a:picLocks noChangeAspect="1" noChangeArrowheads="1"/>
                      </p:cNvPicPr>
                      <p:nvPr/>
                    </p:nvPicPr>
                    <p:blipFill>
                      <a:blip r:embed="rId8"/>
                      <a:srcRect/>
                      <a:stretch>
                        <a:fillRect/>
                      </a:stretch>
                    </p:blipFill>
                    <p:spPr bwMode="auto">
                      <a:xfrm>
                        <a:off x="6280150" y="1108197"/>
                        <a:ext cx="2863850" cy="2719388"/>
                      </a:xfrm>
                      <a:prstGeom prst="rect">
                        <a:avLst/>
                      </a:prstGeom>
                    </p:spPr>
                  </p:pic>
                </p:oleObj>
              </mc:Fallback>
            </mc:AlternateContent>
          </a:graphicData>
        </a:graphic>
      </p:graphicFrame>
      <p:sp>
        <p:nvSpPr>
          <p:cNvPr id="961538"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61541" name="Rectangle 5"/>
          <p:cNvSpPr>
            <a:spLocks noChangeArrowheads="1"/>
          </p:cNvSpPr>
          <p:nvPr>
            <p:custDataLst>
              <p:tags r:id="rId4"/>
            </p:custDataLst>
          </p:nvPr>
        </p:nvSpPr>
        <p:spPr bwMode="auto">
          <a:xfrm>
            <a:off x="381000" y="990600"/>
            <a:ext cx="60198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buFontTx/>
              <a:buChar char="•"/>
            </a:pPr>
            <a:r>
              <a:rPr lang="en-US" sz="3200" b="1" dirty="0" smtClean="0">
                <a:solidFill>
                  <a:schemeClr val="accent1"/>
                </a:solidFill>
                <a:latin typeface="+mj-lt"/>
                <a:cs typeface="Arial" charset="0"/>
              </a:rPr>
              <a:t>Inputs</a:t>
            </a:r>
            <a:r>
              <a:rPr lang="en-US" sz="3200" b="1" dirty="0">
                <a:solidFill>
                  <a:schemeClr val="accent1"/>
                </a:solidFill>
                <a:latin typeface="+mj-lt"/>
                <a:cs typeface="Arial" charset="0"/>
              </a:rPr>
              <a:t>:</a:t>
            </a:r>
            <a:r>
              <a:rPr lang="en-US" sz="3200" dirty="0">
                <a:solidFill>
                  <a:schemeClr val="accent1"/>
                </a:solidFill>
                <a:latin typeface="+mj-lt"/>
                <a:cs typeface="Arial" charset="0"/>
              </a:rPr>
              <a:t> </a:t>
            </a:r>
            <a:r>
              <a:rPr lang="en-US" sz="3200" i="1" dirty="0">
                <a:latin typeface="+mj-lt"/>
                <a:cs typeface="Arial" charset="0"/>
              </a:rPr>
              <a:t>CLK</a:t>
            </a:r>
            <a:r>
              <a:rPr lang="en-US" sz="3200" dirty="0">
                <a:latin typeface="+mj-lt"/>
                <a:cs typeface="Arial" charset="0"/>
              </a:rPr>
              <a:t>, </a:t>
            </a:r>
            <a:r>
              <a:rPr lang="en-US" sz="3200" i="1" dirty="0">
                <a:latin typeface="+mj-lt"/>
                <a:cs typeface="Arial" charset="0"/>
              </a:rPr>
              <a:t>D</a:t>
            </a:r>
          </a:p>
          <a:p>
            <a:pPr marL="342900" indent="-342900">
              <a:buFontTx/>
              <a:buChar char="•"/>
            </a:pPr>
            <a:r>
              <a:rPr lang="en-US" sz="3200" b="1" dirty="0">
                <a:solidFill>
                  <a:schemeClr val="accent1"/>
                </a:solidFill>
                <a:latin typeface="+mj-lt"/>
                <a:cs typeface="Arial" charset="0"/>
              </a:rPr>
              <a:t>Function</a:t>
            </a:r>
          </a:p>
          <a:p>
            <a:pPr marL="742950" lvl="1" indent="-285750">
              <a:buFontTx/>
              <a:buChar char="–"/>
            </a:pPr>
            <a:r>
              <a:rPr lang="en-US" sz="2500" dirty="0" smtClean="0">
                <a:latin typeface="+mj-lt"/>
                <a:cs typeface="Arial" charset="0"/>
              </a:rPr>
              <a:t>Samples </a:t>
            </a:r>
            <a:r>
              <a:rPr lang="en-US" sz="2500" i="1" dirty="0">
                <a:latin typeface="+mj-lt"/>
                <a:cs typeface="Arial" charset="0"/>
              </a:rPr>
              <a:t>D</a:t>
            </a:r>
            <a:r>
              <a:rPr lang="en-US" sz="2500" dirty="0">
                <a:latin typeface="+mj-lt"/>
                <a:cs typeface="Arial" charset="0"/>
              </a:rPr>
              <a:t> on </a:t>
            </a:r>
            <a:r>
              <a:rPr lang="en-US" sz="2500" dirty="0" smtClean="0">
                <a:latin typeface="+mj-lt"/>
                <a:cs typeface="Arial" charset="0"/>
              </a:rPr>
              <a:t>rising </a:t>
            </a:r>
            <a:r>
              <a:rPr lang="en-US" sz="2500" dirty="0">
                <a:latin typeface="+mj-lt"/>
                <a:cs typeface="Arial" charset="0"/>
              </a:rPr>
              <a:t>edge of </a:t>
            </a:r>
            <a:r>
              <a:rPr lang="en-US" sz="2500" i="1" dirty="0">
                <a:latin typeface="+mj-lt"/>
                <a:cs typeface="Arial" charset="0"/>
              </a:rPr>
              <a:t>CLK</a:t>
            </a:r>
          </a:p>
          <a:p>
            <a:pPr marL="1143000" lvl="2" indent="-228600">
              <a:buFontTx/>
              <a:buChar char="•"/>
            </a:pPr>
            <a:r>
              <a:rPr lang="en-US" sz="2500" dirty="0">
                <a:latin typeface="+mj-lt"/>
                <a:cs typeface="Arial" charset="0"/>
              </a:rPr>
              <a:t>When </a:t>
            </a:r>
            <a:r>
              <a:rPr lang="en-US" sz="2500" i="1" dirty="0">
                <a:latin typeface="+mj-lt"/>
                <a:cs typeface="Arial" charset="0"/>
              </a:rPr>
              <a:t>CLK</a:t>
            </a:r>
            <a:r>
              <a:rPr lang="en-US" sz="2500" dirty="0">
                <a:latin typeface="+mj-lt"/>
                <a:cs typeface="Arial" charset="0"/>
              </a:rPr>
              <a:t> rises from 0 to 1, </a:t>
            </a:r>
            <a:r>
              <a:rPr lang="en-US" sz="2500" i="1" dirty="0">
                <a:latin typeface="+mj-lt"/>
                <a:cs typeface="Arial" charset="0"/>
              </a:rPr>
              <a:t>D</a:t>
            </a:r>
            <a:r>
              <a:rPr lang="en-US" sz="2500" dirty="0">
                <a:latin typeface="+mj-lt"/>
                <a:cs typeface="Arial" charset="0"/>
              </a:rPr>
              <a:t> passes through to </a:t>
            </a:r>
            <a:r>
              <a:rPr lang="en-US" sz="2500" i="1" dirty="0">
                <a:latin typeface="+mj-lt"/>
                <a:cs typeface="Arial" charset="0"/>
              </a:rPr>
              <a:t>Q</a:t>
            </a:r>
          </a:p>
          <a:p>
            <a:pPr marL="1143000" lvl="2" indent="-228600">
              <a:buFontTx/>
              <a:buChar char="•"/>
            </a:pPr>
            <a:r>
              <a:rPr lang="en-US" sz="2500" dirty="0">
                <a:latin typeface="+mj-lt"/>
                <a:cs typeface="Arial" charset="0"/>
              </a:rPr>
              <a:t>Otherwise, </a:t>
            </a:r>
            <a:r>
              <a:rPr lang="en-US" sz="2500" i="1" dirty="0">
                <a:latin typeface="+mj-lt"/>
                <a:cs typeface="Arial" charset="0"/>
              </a:rPr>
              <a:t>Q</a:t>
            </a:r>
            <a:r>
              <a:rPr lang="en-US" sz="2500" dirty="0">
                <a:latin typeface="+mj-lt"/>
                <a:cs typeface="Arial" charset="0"/>
              </a:rPr>
              <a:t> holds its previous value</a:t>
            </a:r>
          </a:p>
          <a:p>
            <a:pPr marL="742950" lvl="1" indent="-285750">
              <a:buFontTx/>
              <a:buChar char="–"/>
            </a:pPr>
            <a:r>
              <a:rPr lang="en-US" sz="2500" i="1" dirty="0">
                <a:latin typeface="+mj-lt"/>
                <a:cs typeface="Arial" charset="0"/>
              </a:rPr>
              <a:t>Q </a:t>
            </a:r>
            <a:r>
              <a:rPr lang="en-US" sz="2500" dirty="0">
                <a:latin typeface="+mj-lt"/>
                <a:cs typeface="Arial" charset="0"/>
              </a:rPr>
              <a:t>changes only on </a:t>
            </a:r>
            <a:r>
              <a:rPr lang="en-US" sz="2500" dirty="0" smtClean="0">
                <a:latin typeface="+mj-lt"/>
                <a:cs typeface="Arial" charset="0"/>
              </a:rPr>
              <a:t>rising </a:t>
            </a:r>
            <a:r>
              <a:rPr lang="en-US" sz="2500" dirty="0">
                <a:latin typeface="+mj-lt"/>
                <a:cs typeface="Arial" charset="0"/>
              </a:rPr>
              <a:t>edge of </a:t>
            </a:r>
            <a:r>
              <a:rPr lang="en-US" sz="2500" i="1" dirty="0">
                <a:latin typeface="+mj-lt"/>
                <a:cs typeface="Arial" charset="0"/>
              </a:rPr>
              <a:t>CLK</a:t>
            </a:r>
          </a:p>
          <a:p>
            <a:pPr marL="342900" indent="-342900">
              <a:buFontTx/>
              <a:buChar char="•"/>
            </a:pPr>
            <a:r>
              <a:rPr lang="en-US" sz="3200" dirty="0" smtClean="0">
                <a:latin typeface="+mj-lt"/>
                <a:cs typeface="Arial" charset="0"/>
              </a:rPr>
              <a:t>Called </a:t>
            </a:r>
            <a:r>
              <a:rPr lang="en-US" sz="3200" i="1" dirty="0" smtClean="0">
                <a:latin typeface="+mj-lt"/>
                <a:cs typeface="Arial" charset="0"/>
              </a:rPr>
              <a:t>edge-triggered</a:t>
            </a:r>
            <a:endParaRPr lang="en-US" sz="3200" dirty="0" smtClean="0">
              <a:latin typeface="+mj-lt"/>
              <a:cs typeface="Arial" charset="0"/>
            </a:endParaRPr>
          </a:p>
          <a:p>
            <a:pPr marL="342900" indent="-342900">
              <a:buFontTx/>
              <a:buChar char="•"/>
            </a:pPr>
            <a:r>
              <a:rPr lang="en-US" sz="3200" dirty="0">
                <a:latin typeface="+mj-lt"/>
                <a:cs typeface="Arial" charset="0"/>
              </a:rPr>
              <a:t>A</a:t>
            </a:r>
            <a:r>
              <a:rPr lang="en-US" sz="3200" dirty="0" smtClean="0">
                <a:latin typeface="+mj-lt"/>
                <a:cs typeface="Arial" charset="0"/>
              </a:rPr>
              <a:t>ctivated </a:t>
            </a:r>
            <a:r>
              <a:rPr lang="en-US" sz="3200" dirty="0">
                <a:latin typeface="+mj-lt"/>
                <a:cs typeface="Arial" charset="0"/>
              </a:rPr>
              <a:t>on the clock </a:t>
            </a:r>
            <a:r>
              <a:rPr lang="en-US" sz="3200" dirty="0" smtClean="0">
                <a:latin typeface="+mj-lt"/>
                <a:cs typeface="Arial" charset="0"/>
              </a:rPr>
              <a:t>edge</a:t>
            </a:r>
          </a:p>
          <a:p>
            <a:pPr marL="342900" indent="-342900"/>
            <a:endParaRPr lang="en-US" sz="2400" i="1" baseline="-25000" dirty="0">
              <a:latin typeface="+mj-lt"/>
              <a:cs typeface="Arial" charset="0"/>
            </a:endParaRPr>
          </a:p>
        </p:txBody>
      </p:sp>
      <p:sp>
        <p:nvSpPr>
          <p:cNvPr id="8" name="TextBox 7"/>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D Flip-Flop</a:t>
            </a:r>
            <a:endParaRPr lang="en-US" sz="4400" dirty="0">
              <a:solidFill>
                <a:schemeClr val="bg1"/>
              </a:solidFill>
              <a:latin typeface="+mj-lt"/>
            </a:endParaRPr>
          </a:p>
        </p:txBody>
      </p:sp>
    </p:spTree>
    <p:extLst>
      <p:ext uri="{BB962C8B-B14F-4D97-AF65-F5344CB8AC3E}">
        <p14:creationId xmlns:p14="http://schemas.microsoft.com/office/powerpoint/2010/main" val="172093165"/>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62564" name="Object 4"/>
          <p:cNvGraphicFramePr>
            <a:graphicFrameLocks noGrp="1" noChangeAspect="1"/>
          </p:cNvGraphicFramePr>
          <p:nvPr>
            <p:ph sz="quarter" idx="4294967295"/>
            <p:custDataLst>
              <p:tags r:id="rId2"/>
            </p:custDataLst>
            <p:extLst>
              <p:ext uri="{D42A27DB-BD31-4B8C-83A1-F6EECF244321}">
                <p14:modId xmlns:p14="http://schemas.microsoft.com/office/powerpoint/2010/main" val="3825062401"/>
              </p:ext>
            </p:extLst>
          </p:nvPr>
        </p:nvGraphicFramePr>
        <p:xfrm>
          <a:off x="4572000" y="1828800"/>
          <a:ext cx="3505200" cy="2717800"/>
        </p:xfrm>
        <a:graphic>
          <a:graphicData uri="http://schemas.openxmlformats.org/presentationml/2006/ole">
            <mc:AlternateContent xmlns:mc="http://schemas.openxmlformats.org/markup-compatibility/2006">
              <mc:Choice xmlns:v="urn:schemas-microsoft-com:vml" Requires="v">
                <p:oleObj spid="_x0000_s139388" name="VISIO" r:id="rId8" imgW="1400040" imgH="1085760" progId="Visio.Drawing.6">
                  <p:embed/>
                </p:oleObj>
              </mc:Choice>
              <mc:Fallback>
                <p:oleObj name="VISIO" r:id="rId8" imgW="1400040" imgH="1085760" progId="Visio.Drawing.6">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572000" y="1828800"/>
                        <a:ext cx="3505200" cy="271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962562"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62569" name="Rectangle 9"/>
          <p:cNvSpPr>
            <a:spLocks noChangeArrowheads="1"/>
          </p:cNvSpPr>
          <p:nvPr>
            <p:custDataLst>
              <p:tags r:id="rId4"/>
            </p:custDataLst>
          </p:nvPr>
        </p:nvSpPr>
        <p:spPr bwMode="auto">
          <a:xfrm>
            <a:off x="381000" y="9906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2400" dirty="0">
                <a:latin typeface="+mj-lt"/>
                <a:cs typeface="Arial" charset="0"/>
              </a:rPr>
              <a:t>Two back-to-back latches (L1 and L2) controlled by complementary clocks</a:t>
            </a:r>
          </a:p>
          <a:p>
            <a:pPr marL="342900" indent="-342900">
              <a:spcBef>
                <a:spcPct val="20000"/>
              </a:spcBef>
              <a:buFontTx/>
              <a:buChar char="•"/>
            </a:pPr>
            <a:r>
              <a:rPr lang="en-US" sz="2400" dirty="0">
                <a:latin typeface="+mj-lt"/>
                <a:cs typeface="Arial" charset="0"/>
              </a:rPr>
              <a:t>When </a:t>
            </a:r>
            <a:r>
              <a:rPr lang="en-US" sz="2400" b="1" i="1" dirty="0">
                <a:solidFill>
                  <a:schemeClr val="accent1"/>
                </a:solidFill>
                <a:latin typeface="+mj-lt"/>
                <a:cs typeface="Arial" charset="0"/>
              </a:rPr>
              <a:t>CLK</a:t>
            </a:r>
            <a:r>
              <a:rPr lang="en-US" sz="2400" b="1" dirty="0">
                <a:solidFill>
                  <a:schemeClr val="accent1"/>
                </a:solidFill>
                <a:latin typeface="+mj-lt"/>
                <a:cs typeface="Arial" charset="0"/>
              </a:rPr>
              <a:t> = 0</a:t>
            </a:r>
          </a:p>
          <a:p>
            <a:pPr marL="742950" lvl="1" indent="-285750">
              <a:spcBef>
                <a:spcPct val="20000"/>
              </a:spcBef>
              <a:buFontTx/>
              <a:buChar char="–"/>
            </a:pPr>
            <a:r>
              <a:rPr lang="en-US" sz="2000" dirty="0">
                <a:latin typeface="+mj-lt"/>
                <a:cs typeface="Arial" charset="0"/>
              </a:rPr>
              <a:t>L1 is transparent</a:t>
            </a:r>
          </a:p>
          <a:p>
            <a:pPr marL="742950" lvl="1" indent="-285750">
              <a:spcBef>
                <a:spcPct val="20000"/>
              </a:spcBef>
              <a:buFontTx/>
              <a:buChar char="–"/>
            </a:pPr>
            <a:r>
              <a:rPr lang="en-US" sz="2000" dirty="0">
                <a:latin typeface="+mj-lt"/>
                <a:cs typeface="Arial" charset="0"/>
              </a:rPr>
              <a:t>L2 is opaque</a:t>
            </a:r>
          </a:p>
          <a:p>
            <a:pPr marL="742950" lvl="1" indent="-285750">
              <a:spcBef>
                <a:spcPct val="20000"/>
              </a:spcBef>
              <a:buFontTx/>
              <a:buChar char="–"/>
            </a:pPr>
            <a:r>
              <a:rPr lang="en-US" sz="2000" i="1" dirty="0">
                <a:latin typeface="+mj-lt"/>
                <a:cs typeface="Arial" charset="0"/>
              </a:rPr>
              <a:t>D</a:t>
            </a:r>
            <a:r>
              <a:rPr lang="en-US" sz="2000" dirty="0">
                <a:latin typeface="+mj-lt"/>
                <a:cs typeface="Arial" charset="0"/>
              </a:rPr>
              <a:t> passes through to N1</a:t>
            </a:r>
            <a:endParaRPr lang="en-US" sz="2000" i="1" dirty="0">
              <a:latin typeface="+mj-lt"/>
              <a:cs typeface="Arial" charset="0"/>
            </a:endParaRPr>
          </a:p>
          <a:p>
            <a:pPr marL="342900" indent="-342900">
              <a:spcBef>
                <a:spcPct val="20000"/>
              </a:spcBef>
              <a:buFontTx/>
              <a:buChar char="•"/>
            </a:pPr>
            <a:r>
              <a:rPr lang="en-US" sz="2400" dirty="0">
                <a:latin typeface="+mj-lt"/>
                <a:cs typeface="Arial" charset="0"/>
              </a:rPr>
              <a:t>When </a:t>
            </a:r>
            <a:r>
              <a:rPr lang="en-US" sz="2400" b="1" i="1" dirty="0">
                <a:solidFill>
                  <a:schemeClr val="accent1"/>
                </a:solidFill>
                <a:latin typeface="+mj-lt"/>
                <a:cs typeface="Arial" charset="0"/>
              </a:rPr>
              <a:t>CLK</a:t>
            </a:r>
            <a:r>
              <a:rPr lang="en-US" sz="2400" b="1" dirty="0">
                <a:solidFill>
                  <a:schemeClr val="accent1"/>
                </a:solidFill>
                <a:latin typeface="+mj-lt"/>
                <a:cs typeface="Arial" charset="0"/>
              </a:rPr>
              <a:t> = 1</a:t>
            </a:r>
          </a:p>
          <a:p>
            <a:pPr marL="742950" lvl="1" indent="-285750">
              <a:spcBef>
                <a:spcPct val="20000"/>
              </a:spcBef>
              <a:buFontTx/>
              <a:buChar char="–"/>
            </a:pPr>
            <a:r>
              <a:rPr lang="en-US" sz="2000" dirty="0">
                <a:latin typeface="+mj-lt"/>
                <a:cs typeface="Arial" charset="0"/>
              </a:rPr>
              <a:t>L2 is transparent</a:t>
            </a:r>
          </a:p>
          <a:p>
            <a:pPr marL="742950" lvl="1" indent="-285750">
              <a:spcBef>
                <a:spcPct val="20000"/>
              </a:spcBef>
              <a:buFontTx/>
              <a:buChar char="–"/>
            </a:pPr>
            <a:r>
              <a:rPr lang="en-US" sz="2000" dirty="0">
                <a:latin typeface="+mj-lt"/>
                <a:cs typeface="Arial" charset="0"/>
              </a:rPr>
              <a:t>L1 is opaque</a:t>
            </a:r>
          </a:p>
          <a:p>
            <a:pPr marL="742950" lvl="1" indent="-285750">
              <a:spcBef>
                <a:spcPct val="20000"/>
              </a:spcBef>
              <a:buFontTx/>
              <a:buChar char="–"/>
            </a:pPr>
            <a:r>
              <a:rPr lang="en-US" sz="2000" dirty="0">
                <a:latin typeface="+mj-lt"/>
                <a:cs typeface="Arial" charset="0"/>
              </a:rPr>
              <a:t>N1 passes through to </a:t>
            </a:r>
            <a:r>
              <a:rPr lang="en-US" sz="2000" i="1" dirty="0">
                <a:latin typeface="+mj-lt"/>
                <a:cs typeface="Arial" charset="0"/>
              </a:rPr>
              <a:t>Q</a:t>
            </a:r>
          </a:p>
          <a:p>
            <a:pPr marL="342900" indent="-342900">
              <a:spcBef>
                <a:spcPct val="20000"/>
              </a:spcBef>
              <a:buFontTx/>
              <a:buChar char="•"/>
            </a:pPr>
            <a:r>
              <a:rPr lang="en-US" sz="2400" dirty="0">
                <a:latin typeface="+mj-lt"/>
                <a:cs typeface="Arial" charset="0"/>
              </a:rPr>
              <a:t>Thus, on the edge of the clock (when </a:t>
            </a:r>
            <a:r>
              <a:rPr lang="en-US" sz="2400" b="1" i="1" dirty="0">
                <a:solidFill>
                  <a:schemeClr val="accent1"/>
                </a:solidFill>
                <a:latin typeface="+mj-lt"/>
                <a:cs typeface="Arial" charset="0"/>
              </a:rPr>
              <a:t>CLK</a:t>
            </a:r>
            <a:r>
              <a:rPr lang="en-US" sz="2400" b="1" dirty="0">
                <a:solidFill>
                  <a:schemeClr val="accent1"/>
                </a:solidFill>
                <a:latin typeface="+mj-lt"/>
                <a:cs typeface="Arial" charset="0"/>
              </a:rPr>
              <a:t> rises from 0   1</a:t>
            </a:r>
            <a:r>
              <a:rPr lang="en-US" sz="2400" dirty="0">
                <a:solidFill>
                  <a:schemeClr val="tx2"/>
                </a:solidFill>
                <a:latin typeface="+mj-lt"/>
                <a:cs typeface="Arial" charset="0"/>
              </a:rPr>
              <a:t>)</a:t>
            </a:r>
          </a:p>
          <a:p>
            <a:pPr marL="742950" lvl="1" indent="-285750">
              <a:spcBef>
                <a:spcPct val="20000"/>
              </a:spcBef>
              <a:buFontTx/>
              <a:buChar char="–"/>
            </a:pPr>
            <a:r>
              <a:rPr lang="en-US" sz="2000" i="1" dirty="0">
                <a:latin typeface="+mj-lt"/>
                <a:cs typeface="Arial" charset="0"/>
              </a:rPr>
              <a:t>D</a:t>
            </a:r>
            <a:r>
              <a:rPr lang="en-US" sz="2000" dirty="0">
                <a:latin typeface="+mj-lt"/>
                <a:cs typeface="Arial" charset="0"/>
              </a:rPr>
              <a:t> passes through to </a:t>
            </a:r>
            <a:r>
              <a:rPr lang="en-US" sz="2000" i="1" dirty="0">
                <a:latin typeface="+mj-lt"/>
                <a:cs typeface="Arial" charset="0"/>
              </a:rPr>
              <a:t>Q</a:t>
            </a:r>
          </a:p>
          <a:p>
            <a:pPr marL="342900" indent="-342900">
              <a:spcBef>
                <a:spcPct val="20000"/>
              </a:spcBef>
            </a:pPr>
            <a:endParaRPr lang="en-US" sz="2400" i="1" baseline="-25000" dirty="0">
              <a:latin typeface="+mj-lt"/>
              <a:cs typeface="Arial" charset="0"/>
            </a:endParaRPr>
          </a:p>
        </p:txBody>
      </p:sp>
      <p:sp>
        <p:nvSpPr>
          <p:cNvPr id="962571" name="Line 11"/>
          <p:cNvSpPr>
            <a:spLocks noChangeShapeType="1"/>
          </p:cNvSpPr>
          <p:nvPr>
            <p:custDataLst>
              <p:tags r:id="rId5"/>
            </p:custDataLst>
          </p:nvPr>
        </p:nvSpPr>
        <p:spPr bwMode="auto">
          <a:xfrm>
            <a:off x="7467600" y="5105400"/>
            <a:ext cx="228600" cy="0"/>
          </a:xfrm>
          <a:prstGeom prst="line">
            <a:avLst/>
          </a:prstGeom>
          <a:noFill/>
          <a:ln w="9525">
            <a:solidFill>
              <a:schemeClr val="accent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 name="TextBox 8"/>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D Flip-Flop Internal Circuit</a:t>
            </a:r>
            <a:endParaRPr lang="en-US" sz="4400" dirty="0">
              <a:solidFill>
                <a:schemeClr val="bg1"/>
              </a:solidFill>
              <a:latin typeface="+mj-lt"/>
            </a:endParaRPr>
          </a:p>
        </p:txBody>
      </p:sp>
      <p:sp>
        <p:nvSpPr>
          <p:cNvPr id="7" name="Rectangle 6"/>
          <p:cNvSpPr/>
          <p:nvPr/>
        </p:nvSpPr>
        <p:spPr>
          <a:xfrm>
            <a:off x="1676400" y="2286000"/>
            <a:ext cx="13716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1676400" y="2667000"/>
            <a:ext cx="13716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1676400" y="3810000"/>
            <a:ext cx="13716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1676400" y="4191000"/>
            <a:ext cx="13716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52530836"/>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grpId="0" nodeType="clickEffect">
                                  <p:stCondLst>
                                    <p:cond delay="0"/>
                                  </p:stCondLst>
                                  <p:childTnLst>
                                    <p:animEffect transition="out" filter="dissolve">
                                      <p:cBhvr>
                                        <p:cTn id="6" dur="500"/>
                                        <p:tgtEl>
                                          <p:spTgt spid="7"/>
                                        </p:tgtEl>
                                      </p:cBhvr>
                                    </p:animEffect>
                                    <p:set>
                                      <p:cBhvr>
                                        <p:cTn id="7" dur="1" fill="hold">
                                          <p:stCondLst>
                                            <p:cond delay="499"/>
                                          </p:stCondLst>
                                        </p:cTn>
                                        <p:tgtEl>
                                          <p:spTgt spid="7"/>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9" presetClass="exit" presetSubtype="0" fill="hold" grpId="0" nodeType="clickEffect">
                                  <p:stCondLst>
                                    <p:cond delay="0"/>
                                  </p:stCondLst>
                                  <p:childTnLst>
                                    <p:animEffect transition="out" filter="dissolve">
                                      <p:cBhvr>
                                        <p:cTn id="11" dur="500"/>
                                        <p:tgtEl>
                                          <p:spTgt spid="8"/>
                                        </p:tgtEl>
                                      </p:cBhvr>
                                    </p:animEffect>
                                    <p:set>
                                      <p:cBhvr>
                                        <p:cTn id="12" dur="1" fill="hold">
                                          <p:stCondLst>
                                            <p:cond delay="499"/>
                                          </p:stCondLst>
                                        </p:cTn>
                                        <p:tgtEl>
                                          <p:spTgt spid="8"/>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9" presetClass="exit" presetSubtype="0" fill="hold" grpId="0" nodeType="clickEffect">
                                  <p:stCondLst>
                                    <p:cond delay="0"/>
                                  </p:stCondLst>
                                  <p:childTnLst>
                                    <p:animEffect transition="out" filter="dissolve">
                                      <p:cBhvr>
                                        <p:cTn id="16" dur="500"/>
                                        <p:tgtEl>
                                          <p:spTgt spid="10"/>
                                        </p:tgtEl>
                                      </p:cBhvr>
                                    </p:animEffect>
                                    <p:set>
                                      <p:cBhvr>
                                        <p:cTn id="17" dur="1" fill="hold">
                                          <p:stCondLst>
                                            <p:cond delay="499"/>
                                          </p:stCondLst>
                                        </p:cTn>
                                        <p:tgtEl>
                                          <p:spTgt spid="10"/>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9" presetClass="exit" presetSubtype="0" fill="hold" grpId="0" nodeType="clickEffect">
                                  <p:stCondLst>
                                    <p:cond delay="0"/>
                                  </p:stCondLst>
                                  <p:childTnLst>
                                    <p:animEffect transition="out" filter="dissolve">
                                      <p:cBhvr>
                                        <p:cTn id="21" dur="500"/>
                                        <p:tgtEl>
                                          <p:spTgt spid="11"/>
                                        </p:tgtEl>
                                      </p:cBhvr>
                                    </p:animEffect>
                                    <p:set>
                                      <p:cBhvr>
                                        <p:cTn id="22" dur="1" fill="hold">
                                          <p:stCondLst>
                                            <p:cond delay="499"/>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0" grpId="0" animBg="1"/>
      <p:bldP spid="1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79974" name="Object 6"/>
          <p:cNvGraphicFramePr>
            <a:graphicFrameLocks noGrp="1" noChangeAspect="1"/>
          </p:cNvGraphicFramePr>
          <p:nvPr>
            <p:ph sz="quarter" idx="4294967295"/>
            <p:custDataLst>
              <p:tags r:id="rId2"/>
            </p:custDataLst>
            <p:extLst>
              <p:ext uri="{D42A27DB-BD31-4B8C-83A1-F6EECF244321}">
                <p14:modId xmlns:p14="http://schemas.microsoft.com/office/powerpoint/2010/main" val="3861805708"/>
              </p:ext>
            </p:extLst>
          </p:nvPr>
        </p:nvGraphicFramePr>
        <p:xfrm>
          <a:off x="685800" y="3276599"/>
          <a:ext cx="8305800" cy="2220379"/>
        </p:xfrm>
        <a:graphic>
          <a:graphicData uri="http://schemas.openxmlformats.org/presentationml/2006/ole">
            <mc:AlternateContent xmlns:mc="http://schemas.openxmlformats.org/markup-compatibility/2006">
              <mc:Choice xmlns:v="urn:schemas-microsoft-com:vml" Requires="v">
                <p:oleObj spid="_x0000_s141676" name="VISIO" r:id="rId7" imgW="4835160" imgH="1292040" progId="Visio.Drawing.6">
                  <p:embed/>
                </p:oleObj>
              </mc:Choice>
              <mc:Fallback>
                <p:oleObj name="VISIO" r:id="rId7" imgW="4835160" imgH="1292040" progId="Visio.Drawing.6">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85800" y="3276599"/>
                        <a:ext cx="8305800" cy="2220379"/>
                      </a:xfrm>
                      <a:prstGeom prst="rect">
                        <a:avLst/>
                      </a:prstGeom>
                    </p:spPr>
                  </p:pic>
                </p:oleObj>
              </mc:Fallback>
            </mc:AlternateContent>
          </a:graphicData>
        </a:graphic>
      </p:graphicFrame>
      <p:sp>
        <p:nvSpPr>
          <p:cNvPr id="8" name="TextBox 7"/>
          <p:cNvSpPr txBox="1"/>
          <p:nvPr/>
        </p:nvSpPr>
        <p:spPr>
          <a:xfrm>
            <a:off x="457200" y="76200"/>
            <a:ext cx="7924800" cy="769441"/>
          </a:xfrm>
          <a:prstGeom prst="rect">
            <a:avLst/>
          </a:prstGeom>
          <a:noFill/>
        </p:spPr>
        <p:txBody>
          <a:bodyPr wrap="square" rtlCol="0">
            <a:spAutoFit/>
          </a:bodyPr>
          <a:lstStyle/>
          <a:p>
            <a:r>
              <a:rPr lang="en-US" sz="4400" dirty="0" smtClean="0">
                <a:solidFill>
                  <a:schemeClr val="bg1"/>
                </a:solidFill>
                <a:latin typeface="+mj-lt"/>
              </a:rPr>
              <a:t>D Latch vs. D Flip-Flop</a:t>
            </a:r>
            <a:endParaRPr lang="en-US" sz="4400" dirty="0">
              <a:solidFill>
                <a:schemeClr val="bg1"/>
              </a:solidFill>
              <a:latin typeface="+mj-lt"/>
            </a:endParaRPr>
          </a:p>
        </p:txBody>
      </p:sp>
      <p:graphicFrame>
        <p:nvGraphicFramePr>
          <p:cNvPr id="4" name="Object 3"/>
          <p:cNvGraphicFramePr>
            <a:graphicFrameLocks noChangeAspect="1"/>
          </p:cNvGraphicFramePr>
          <p:nvPr>
            <p:custDataLst>
              <p:tags r:id="rId3"/>
            </p:custDataLst>
            <p:extLst>
              <p:ext uri="{D42A27DB-BD31-4B8C-83A1-F6EECF244321}">
                <p14:modId xmlns:p14="http://schemas.microsoft.com/office/powerpoint/2010/main" val="3386856971"/>
              </p:ext>
            </p:extLst>
          </p:nvPr>
        </p:nvGraphicFramePr>
        <p:xfrm>
          <a:off x="2590800" y="1066800"/>
          <a:ext cx="1366838" cy="1676400"/>
        </p:xfrm>
        <a:graphic>
          <a:graphicData uri="http://schemas.openxmlformats.org/presentationml/2006/ole">
            <mc:AlternateContent xmlns:mc="http://schemas.openxmlformats.org/markup-compatibility/2006">
              <mc:Choice xmlns:v="urn:schemas-microsoft-com:vml" Requires="v">
                <p:oleObj spid="_x0000_s141677" name="VISIO" r:id="rId9" imgW="491547" imgH="602985" progId="Visio.Drawing.6">
                  <p:embed/>
                </p:oleObj>
              </mc:Choice>
              <mc:Fallback>
                <p:oleObj name="VISIO" r:id="rId9" imgW="491547" imgH="602985" progId="Visio.Drawing.6">
                  <p:embed/>
                  <p:pic>
                    <p:nvPicPr>
                      <p:cNvPr id="0" name="Object 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590800" y="1066800"/>
                        <a:ext cx="1366838" cy="167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5" name="Object 4"/>
          <p:cNvGraphicFramePr>
            <a:graphicFrameLocks noChangeAspect="1"/>
          </p:cNvGraphicFramePr>
          <p:nvPr>
            <p:custDataLst>
              <p:tags r:id="rId4"/>
            </p:custDataLst>
            <p:extLst>
              <p:ext uri="{D42A27DB-BD31-4B8C-83A1-F6EECF244321}">
                <p14:modId xmlns:p14="http://schemas.microsoft.com/office/powerpoint/2010/main" val="2276601635"/>
              </p:ext>
            </p:extLst>
          </p:nvPr>
        </p:nvGraphicFramePr>
        <p:xfrm>
          <a:off x="4648200" y="1066800"/>
          <a:ext cx="1404938" cy="1711325"/>
        </p:xfrm>
        <a:graphic>
          <a:graphicData uri="http://schemas.openxmlformats.org/presentationml/2006/ole">
            <mc:AlternateContent xmlns:mc="http://schemas.openxmlformats.org/markup-compatibility/2006">
              <mc:Choice xmlns:v="urn:schemas-microsoft-com:vml" Requires="v">
                <p:oleObj spid="_x0000_s141678" name="VISIO" r:id="rId11" imgW="494600" imgH="602985" progId="Visio.Drawing.6">
                  <p:embed/>
                </p:oleObj>
              </mc:Choice>
              <mc:Fallback>
                <p:oleObj name="VISIO" r:id="rId11" imgW="494600" imgH="602985" progId="Visio.Drawing.6">
                  <p:embed/>
                  <p:pic>
                    <p:nvPicPr>
                      <p:cNvPr id="0" name="Object 4"/>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648200" y="1066800"/>
                        <a:ext cx="1404938" cy="1711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183318793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64612" name="Object 4"/>
          <p:cNvGraphicFramePr>
            <a:graphicFrameLocks noGrp="1" noChangeAspect="1"/>
          </p:cNvGraphicFramePr>
          <p:nvPr>
            <p:ph sz="half" idx="4294967295"/>
            <p:custDataLst>
              <p:tags r:id="rId2"/>
            </p:custDataLst>
            <p:extLst>
              <p:ext uri="{D42A27DB-BD31-4B8C-83A1-F6EECF244321}">
                <p14:modId xmlns:p14="http://schemas.microsoft.com/office/powerpoint/2010/main" val="2925970497"/>
              </p:ext>
            </p:extLst>
          </p:nvPr>
        </p:nvGraphicFramePr>
        <p:xfrm>
          <a:off x="1371600" y="1066800"/>
          <a:ext cx="2463041" cy="4648200"/>
        </p:xfrm>
        <a:graphic>
          <a:graphicData uri="http://schemas.openxmlformats.org/presentationml/2006/ole">
            <mc:AlternateContent xmlns:mc="http://schemas.openxmlformats.org/markup-compatibility/2006">
              <mc:Choice xmlns:v="urn:schemas-microsoft-com:vml" Requires="v">
                <p:oleObj spid="_x0000_s142578" name="VISIO" r:id="rId7" imgW="1228680" imgH="2317680" progId="Visio.Drawing.6">
                  <p:embed/>
                </p:oleObj>
              </mc:Choice>
              <mc:Fallback>
                <p:oleObj name="VISIO" r:id="rId7" imgW="1228680" imgH="2317680" progId="Visio.Drawing.6">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371600" y="1066800"/>
                        <a:ext cx="2463041" cy="4648200"/>
                      </a:xfrm>
                      <a:prstGeom prst="rect">
                        <a:avLst/>
                      </a:prstGeom>
                      <a:noFill/>
                      <a:ln>
                        <a:noFill/>
                      </a:ln>
                      <a:effectLst/>
                      <a:extLst/>
                    </p:spPr>
                  </p:pic>
                </p:oleObj>
              </mc:Fallback>
            </mc:AlternateContent>
          </a:graphicData>
        </a:graphic>
      </p:graphicFrame>
      <p:graphicFrame>
        <p:nvGraphicFramePr>
          <p:cNvPr id="964613" name="Object 5"/>
          <p:cNvGraphicFramePr>
            <a:graphicFrameLocks noGrp="1" noChangeAspect="1"/>
          </p:cNvGraphicFramePr>
          <p:nvPr>
            <p:ph sz="quarter" idx="4294967295"/>
            <p:custDataLst>
              <p:tags r:id="rId3"/>
            </p:custDataLst>
            <p:extLst>
              <p:ext uri="{D42A27DB-BD31-4B8C-83A1-F6EECF244321}">
                <p14:modId xmlns:p14="http://schemas.microsoft.com/office/powerpoint/2010/main" val="719244923"/>
              </p:ext>
            </p:extLst>
          </p:nvPr>
        </p:nvGraphicFramePr>
        <p:xfrm>
          <a:off x="4572000" y="2209800"/>
          <a:ext cx="3810000" cy="2000250"/>
        </p:xfrm>
        <a:graphic>
          <a:graphicData uri="http://schemas.openxmlformats.org/presentationml/2006/ole">
            <mc:AlternateContent xmlns:mc="http://schemas.openxmlformats.org/markup-compatibility/2006">
              <mc:Choice xmlns:v="urn:schemas-microsoft-com:vml" Requires="v">
                <p:oleObj spid="_x0000_s142579" name="VISIO" r:id="rId9" imgW="891000" imgH="488880" progId="Visio.Drawing.6">
                  <p:embed/>
                </p:oleObj>
              </mc:Choice>
              <mc:Fallback>
                <p:oleObj name="VISIO" r:id="rId9" imgW="891000" imgH="488880" progId="Visio.Drawing.6">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572000" y="2209800"/>
                        <a:ext cx="3810000" cy="2000250"/>
                      </a:xfrm>
                      <a:prstGeom prst="rect">
                        <a:avLst/>
                      </a:prstGeom>
                    </p:spPr>
                  </p:pic>
                </p:oleObj>
              </mc:Fallback>
            </mc:AlternateContent>
          </a:graphicData>
        </a:graphic>
      </p:graphicFrame>
      <p:sp>
        <p:nvSpPr>
          <p:cNvPr id="964610" name="Rectangle 2"/>
          <p:cNvSpPr>
            <a:spLocks noChangeArrowheads="1"/>
          </p:cNvSpPr>
          <p:nvPr>
            <p:custDataLst>
              <p:tags r:id="rId4"/>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8" name="TextBox 7"/>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Registers: Multi-bit Flip-Flop</a:t>
            </a:r>
            <a:endParaRPr lang="en-US" sz="4400" dirty="0">
              <a:solidFill>
                <a:schemeClr val="bg1"/>
              </a:solidFill>
              <a:latin typeface="+mj-lt"/>
            </a:endParaRPr>
          </a:p>
        </p:txBody>
      </p:sp>
      <p:cxnSp>
        <p:nvCxnSpPr>
          <p:cNvPr id="3" name="Straight Connector 2"/>
          <p:cNvCxnSpPr/>
          <p:nvPr/>
        </p:nvCxnSpPr>
        <p:spPr>
          <a:xfrm>
            <a:off x="3429000" y="1600200"/>
            <a:ext cx="2133600" cy="990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V="1">
            <a:off x="3429000" y="4800600"/>
            <a:ext cx="2133600" cy="99060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7576623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81000" name="Object 8"/>
          <p:cNvGraphicFramePr>
            <a:graphicFrameLocks noGrp="1" noChangeAspect="1"/>
          </p:cNvGraphicFramePr>
          <p:nvPr>
            <p:ph idx="4294967295"/>
            <p:custDataLst>
              <p:tags r:id="rId2"/>
            </p:custDataLst>
            <p:extLst>
              <p:ext uri="{D42A27DB-BD31-4B8C-83A1-F6EECF244321}">
                <p14:modId xmlns:p14="http://schemas.microsoft.com/office/powerpoint/2010/main" val="3440700352"/>
              </p:ext>
            </p:extLst>
          </p:nvPr>
        </p:nvGraphicFramePr>
        <p:xfrm>
          <a:off x="2321024" y="3429000"/>
          <a:ext cx="4003576" cy="2209800"/>
        </p:xfrm>
        <a:graphic>
          <a:graphicData uri="http://schemas.openxmlformats.org/presentationml/2006/ole">
            <mc:AlternateContent xmlns:mc="http://schemas.openxmlformats.org/markup-compatibility/2006">
              <mc:Choice xmlns:v="urn:schemas-microsoft-com:vml" Requires="v">
                <p:oleObj spid="_x0000_s143485" name="VISIO" r:id="rId6" imgW="2128680" imgH="1174680" progId="Visio.Drawing.6">
                  <p:embed/>
                </p:oleObj>
              </mc:Choice>
              <mc:Fallback>
                <p:oleObj name="VISIO" r:id="rId6" imgW="2128680" imgH="1174680" progId="Visio.Drawing.6">
                  <p:embed/>
                  <p:pic>
                    <p:nvPicPr>
                      <p:cNvPr id="0" name=""/>
                      <p:cNvPicPr>
                        <a:picLocks noChangeAspect="1" noChangeArrowheads="1"/>
                      </p:cNvPicPr>
                      <p:nvPr/>
                    </p:nvPicPr>
                    <p:blipFill>
                      <a:blip r:embed="rId7"/>
                      <a:srcRect/>
                      <a:stretch>
                        <a:fillRect/>
                      </a:stretch>
                    </p:blipFill>
                    <p:spPr bwMode="auto">
                      <a:xfrm>
                        <a:off x="2321024" y="3429000"/>
                        <a:ext cx="4003576" cy="2209800"/>
                      </a:xfrm>
                      <a:prstGeom prst="rect">
                        <a:avLst/>
                      </a:prstGeom>
                      <a:noFill/>
                      <a:ln>
                        <a:noFill/>
                      </a:ln>
                      <a:effectLst/>
                      <a:extLst/>
                    </p:spPr>
                  </p:pic>
                </p:oleObj>
              </mc:Fallback>
            </mc:AlternateContent>
          </a:graphicData>
        </a:graphic>
      </p:graphicFrame>
      <p:sp>
        <p:nvSpPr>
          <p:cNvPr id="981002" name="Rectangle 10"/>
          <p:cNvSpPr>
            <a:spLocks noChangeArrowheads="1"/>
          </p:cNvSpPr>
          <p:nvPr>
            <p:custDataLst>
              <p:tags r:id="rId3"/>
            </p:custDataLst>
          </p:nvPr>
        </p:nvSpPr>
        <p:spPr bwMode="auto">
          <a:xfrm>
            <a:off x="457200" y="9144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3200" b="1" dirty="0">
                <a:latin typeface="+mj-lt"/>
                <a:cs typeface="Arial" charset="0"/>
              </a:rPr>
              <a:t>Inputs: </a:t>
            </a:r>
            <a:r>
              <a:rPr lang="en-US" sz="3200" i="1" dirty="0">
                <a:latin typeface="+mj-lt"/>
                <a:cs typeface="Arial" charset="0"/>
              </a:rPr>
              <a:t>CLK</a:t>
            </a:r>
            <a:r>
              <a:rPr lang="en-US" sz="3200" dirty="0">
                <a:latin typeface="+mj-lt"/>
                <a:cs typeface="Arial" charset="0"/>
              </a:rPr>
              <a:t>, </a:t>
            </a:r>
            <a:r>
              <a:rPr lang="en-US" sz="3200" i="1" dirty="0">
                <a:latin typeface="+mj-lt"/>
                <a:cs typeface="Arial" charset="0"/>
              </a:rPr>
              <a:t>D</a:t>
            </a:r>
            <a:r>
              <a:rPr lang="en-US" sz="3200" dirty="0">
                <a:latin typeface="+mj-lt"/>
                <a:cs typeface="Arial" charset="0"/>
              </a:rPr>
              <a:t>, </a:t>
            </a:r>
            <a:r>
              <a:rPr lang="en-US" sz="3200" i="1" dirty="0">
                <a:latin typeface="+mj-lt"/>
                <a:cs typeface="Arial" charset="0"/>
              </a:rPr>
              <a:t>EN</a:t>
            </a:r>
          </a:p>
          <a:p>
            <a:pPr marL="742950" lvl="1" indent="-285750">
              <a:spcBef>
                <a:spcPct val="20000"/>
              </a:spcBef>
              <a:buFontTx/>
              <a:buChar char="–"/>
            </a:pPr>
            <a:r>
              <a:rPr lang="en-US" sz="2300" dirty="0">
                <a:latin typeface="+mj-lt"/>
                <a:cs typeface="Arial" charset="0"/>
              </a:rPr>
              <a:t>The enable input (</a:t>
            </a:r>
            <a:r>
              <a:rPr lang="en-US" sz="2300" i="1" dirty="0">
                <a:latin typeface="+mj-lt"/>
                <a:cs typeface="Arial" charset="0"/>
              </a:rPr>
              <a:t>EN</a:t>
            </a:r>
            <a:r>
              <a:rPr lang="en-US" sz="2300" dirty="0">
                <a:latin typeface="+mj-lt"/>
                <a:cs typeface="Arial" charset="0"/>
              </a:rPr>
              <a:t>) controls when new data (</a:t>
            </a:r>
            <a:r>
              <a:rPr lang="en-US" sz="2300" i="1" dirty="0">
                <a:latin typeface="+mj-lt"/>
                <a:cs typeface="Arial" charset="0"/>
              </a:rPr>
              <a:t>D</a:t>
            </a:r>
            <a:r>
              <a:rPr lang="en-US" sz="2300" dirty="0">
                <a:latin typeface="+mj-lt"/>
                <a:cs typeface="Arial" charset="0"/>
              </a:rPr>
              <a:t>) is stored</a:t>
            </a:r>
          </a:p>
          <a:p>
            <a:pPr marL="342900" indent="-342900">
              <a:spcBef>
                <a:spcPct val="20000"/>
              </a:spcBef>
              <a:buFontTx/>
              <a:buChar char="•"/>
            </a:pPr>
            <a:r>
              <a:rPr lang="en-US" sz="3200" b="1" dirty="0">
                <a:latin typeface="+mj-lt"/>
                <a:cs typeface="Arial" charset="0"/>
              </a:rPr>
              <a:t>Function</a:t>
            </a:r>
          </a:p>
          <a:p>
            <a:pPr marL="742950" lvl="1" indent="-285750">
              <a:spcBef>
                <a:spcPct val="20000"/>
              </a:spcBef>
              <a:buFontTx/>
              <a:buChar char="–"/>
            </a:pPr>
            <a:r>
              <a:rPr lang="en-US" sz="2300" b="1" i="1" dirty="0">
                <a:solidFill>
                  <a:schemeClr val="accent1"/>
                </a:solidFill>
                <a:latin typeface="+mj-lt"/>
                <a:cs typeface="Arial" charset="0"/>
              </a:rPr>
              <a:t>EN</a:t>
            </a:r>
            <a:r>
              <a:rPr lang="en-US" sz="2300" b="1" dirty="0">
                <a:solidFill>
                  <a:schemeClr val="accent1"/>
                </a:solidFill>
                <a:latin typeface="+mj-lt"/>
                <a:cs typeface="Arial" charset="0"/>
              </a:rPr>
              <a:t> = </a:t>
            </a:r>
            <a:r>
              <a:rPr lang="en-US" sz="2300" b="1" dirty="0" smtClean="0">
                <a:solidFill>
                  <a:schemeClr val="accent1"/>
                </a:solidFill>
                <a:latin typeface="+mj-lt"/>
                <a:cs typeface="Arial" charset="0"/>
              </a:rPr>
              <a:t>1: </a:t>
            </a:r>
            <a:r>
              <a:rPr lang="en-US" sz="2300" i="1" dirty="0" smtClean="0">
                <a:latin typeface="+mj-lt"/>
                <a:cs typeface="Arial" charset="0"/>
              </a:rPr>
              <a:t>D</a:t>
            </a:r>
            <a:r>
              <a:rPr lang="en-US" sz="2300" dirty="0" smtClean="0">
                <a:latin typeface="+mj-lt"/>
                <a:cs typeface="Arial" charset="0"/>
              </a:rPr>
              <a:t> </a:t>
            </a:r>
            <a:r>
              <a:rPr lang="en-US" sz="2300" dirty="0">
                <a:latin typeface="+mj-lt"/>
                <a:cs typeface="Arial" charset="0"/>
              </a:rPr>
              <a:t>passes through to </a:t>
            </a:r>
            <a:r>
              <a:rPr lang="en-US" sz="2300" i="1" dirty="0">
                <a:latin typeface="+mj-lt"/>
                <a:cs typeface="Arial" charset="0"/>
              </a:rPr>
              <a:t>Q</a:t>
            </a:r>
            <a:r>
              <a:rPr lang="en-US" sz="2300" dirty="0">
                <a:latin typeface="+mj-lt"/>
                <a:cs typeface="Arial" charset="0"/>
              </a:rPr>
              <a:t> on the clock edge </a:t>
            </a:r>
          </a:p>
          <a:p>
            <a:pPr marL="742950" lvl="1" indent="-285750">
              <a:spcBef>
                <a:spcPct val="20000"/>
              </a:spcBef>
              <a:buFontTx/>
              <a:buChar char="–"/>
            </a:pPr>
            <a:r>
              <a:rPr lang="en-US" sz="2300" b="1" i="1" dirty="0">
                <a:solidFill>
                  <a:schemeClr val="accent1"/>
                </a:solidFill>
                <a:latin typeface="+mj-lt"/>
                <a:cs typeface="Arial" charset="0"/>
              </a:rPr>
              <a:t>EN</a:t>
            </a:r>
            <a:r>
              <a:rPr lang="en-US" sz="2300" b="1" dirty="0">
                <a:solidFill>
                  <a:schemeClr val="accent1"/>
                </a:solidFill>
                <a:latin typeface="+mj-lt"/>
                <a:cs typeface="Arial" charset="0"/>
              </a:rPr>
              <a:t> = </a:t>
            </a:r>
            <a:r>
              <a:rPr lang="en-US" sz="2300" b="1" dirty="0" smtClean="0">
                <a:solidFill>
                  <a:schemeClr val="accent1"/>
                </a:solidFill>
                <a:latin typeface="+mj-lt"/>
                <a:cs typeface="Arial" charset="0"/>
              </a:rPr>
              <a:t>0: </a:t>
            </a:r>
            <a:r>
              <a:rPr lang="en-US" sz="2300" dirty="0" smtClean="0">
                <a:latin typeface="+mj-lt"/>
                <a:cs typeface="Arial" charset="0"/>
              </a:rPr>
              <a:t>the </a:t>
            </a:r>
            <a:r>
              <a:rPr lang="en-US" sz="2300" dirty="0">
                <a:latin typeface="+mj-lt"/>
                <a:cs typeface="Arial" charset="0"/>
              </a:rPr>
              <a:t>flip-flop retains its previous state</a:t>
            </a:r>
            <a:endParaRPr lang="en-US" sz="2300" i="1" dirty="0">
              <a:latin typeface="+mj-lt"/>
              <a:cs typeface="Arial" charset="0"/>
            </a:endParaRPr>
          </a:p>
        </p:txBody>
      </p:sp>
      <p:sp>
        <p:nvSpPr>
          <p:cNvPr id="8" name="TextBox 7"/>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Enabled Flip-Flops</a:t>
            </a:r>
            <a:endParaRPr lang="en-US" sz="4400" dirty="0">
              <a:solidFill>
                <a:schemeClr val="bg1"/>
              </a:solidFill>
              <a:latin typeface="+mj-lt"/>
            </a:endParaRPr>
          </a:p>
        </p:txBody>
      </p:sp>
    </p:spTree>
    <p:extLst>
      <p:ext uri="{BB962C8B-B14F-4D97-AF65-F5344CB8AC3E}">
        <p14:creationId xmlns:p14="http://schemas.microsoft.com/office/powerpoint/2010/main" val="1145567265"/>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83048" name="Object 8"/>
          <p:cNvGraphicFramePr>
            <a:graphicFrameLocks noGrp="1" noChangeAspect="1"/>
          </p:cNvGraphicFramePr>
          <p:nvPr>
            <p:ph idx="4294967295"/>
            <p:custDataLst>
              <p:tags r:id="rId2"/>
            </p:custDataLst>
            <p:extLst>
              <p:ext uri="{D42A27DB-BD31-4B8C-83A1-F6EECF244321}">
                <p14:modId xmlns:p14="http://schemas.microsoft.com/office/powerpoint/2010/main" val="4185051675"/>
              </p:ext>
            </p:extLst>
          </p:nvPr>
        </p:nvGraphicFramePr>
        <p:xfrm>
          <a:off x="2766218" y="2819400"/>
          <a:ext cx="3611563" cy="3057525"/>
        </p:xfrm>
        <a:graphic>
          <a:graphicData uri="http://schemas.openxmlformats.org/presentationml/2006/ole">
            <mc:AlternateContent xmlns:mc="http://schemas.openxmlformats.org/markup-compatibility/2006">
              <mc:Choice xmlns:v="urn:schemas-microsoft-com:vml" Requires="v">
                <p:oleObj spid="_x0000_s144510" name="VISIO" r:id="rId7" imgW="1066320" imgH="903240" progId="Visio.Drawing.6">
                  <p:embed/>
                </p:oleObj>
              </mc:Choice>
              <mc:Fallback>
                <p:oleObj name="VISIO" r:id="rId7" imgW="1066320" imgH="903240" progId="Visio.Drawing.6">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766218" y="2819400"/>
                        <a:ext cx="3611563" cy="3057525"/>
                      </a:xfrm>
                      <a:prstGeom prst="rect">
                        <a:avLst/>
                      </a:prstGeom>
                    </p:spPr>
                  </p:pic>
                </p:oleObj>
              </mc:Fallback>
            </mc:AlternateContent>
          </a:graphicData>
        </a:graphic>
      </p:graphicFrame>
      <p:sp>
        <p:nvSpPr>
          <p:cNvPr id="983042"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83045" name="Rectangle 5"/>
          <p:cNvSpPr>
            <a:spLocks noChangeArrowheads="1"/>
          </p:cNvSpPr>
          <p:nvPr>
            <p:custDataLst>
              <p:tags r:id="rId4"/>
            </p:custDataLst>
          </p:nvPr>
        </p:nvSpPr>
        <p:spPr bwMode="auto">
          <a:xfrm>
            <a:off x="457200" y="9906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3200" b="1" dirty="0">
                <a:latin typeface="+mj-lt"/>
                <a:cs typeface="Arial" charset="0"/>
              </a:rPr>
              <a:t>Inputs: </a:t>
            </a:r>
            <a:r>
              <a:rPr lang="en-US" sz="3200" i="1" dirty="0">
                <a:latin typeface="+mj-lt"/>
                <a:cs typeface="Arial" charset="0"/>
              </a:rPr>
              <a:t>CLK</a:t>
            </a:r>
            <a:r>
              <a:rPr lang="en-US" sz="3200" dirty="0">
                <a:latin typeface="+mj-lt"/>
                <a:cs typeface="Arial" charset="0"/>
              </a:rPr>
              <a:t>, </a:t>
            </a:r>
            <a:r>
              <a:rPr lang="en-US" sz="3200" i="1" dirty="0">
                <a:latin typeface="+mj-lt"/>
                <a:cs typeface="Arial" charset="0"/>
              </a:rPr>
              <a:t>D</a:t>
            </a:r>
            <a:r>
              <a:rPr lang="en-US" sz="3200" dirty="0">
                <a:latin typeface="+mj-lt"/>
                <a:cs typeface="Arial" charset="0"/>
              </a:rPr>
              <a:t>, </a:t>
            </a:r>
            <a:r>
              <a:rPr lang="en-US" sz="3200" i="1" dirty="0">
                <a:latin typeface="+mj-lt"/>
                <a:cs typeface="Arial" charset="0"/>
              </a:rPr>
              <a:t>Reset</a:t>
            </a:r>
            <a:endParaRPr lang="en-US" sz="3200" dirty="0">
              <a:latin typeface="+mj-lt"/>
              <a:cs typeface="Arial" charset="0"/>
            </a:endParaRPr>
          </a:p>
          <a:p>
            <a:pPr marL="342900" indent="-342900">
              <a:spcBef>
                <a:spcPct val="20000"/>
              </a:spcBef>
              <a:buFontTx/>
              <a:buChar char="•"/>
            </a:pPr>
            <a:r>
              <a:rPr lang="en-US" sz="3200" b="1" dirty="0">
                <a:latin typeface="+mj-lt"/>
                <a:cs typeface="Arial" charset="0"/>
              </a:rPr>
              <a:t>Function:</a:t>
            </a:r>
          </a:p>
          <a:p>
            <a:pPr marL="742950" lvl="1" indent="-285750">
              <a:spcBef>
                <a:spcPct val="20000"/>
              </a:spcBef>
              <a:buFontTx/>
              <a:buChar char="–"/>
            </a:pPr>
            <a:r>
              <a:rPr lang="en-US" sz="2600" b="1" i="1" dirty="0">
                <a:solidFill>
                  <a:schemeClr val="accent1"/>
                </a:solidFill>
                <a:latin typeface="+mj-lt"/>
                <a:cs typeface="Arial" charset="0"/>
              </a:rPr>
              <a:t>Reset</a:t>
            </a:r>
            <a:r>
              <a:rPr lang="en-US" sz="2600" b="1" dirty="0">
                <a:solidFill>
                  <a:schemeClr val="accent1"/>
                </a:solidFill>
                <a:latin typeface="+mj-lt"/>
                <a:cs typeface="Arial" charset="0"/>
              </a:rPr>
              <a:t> = </a:t>
            </a:r>
            <a:r>
              <a:rPr lang="en-US" sz="2600" b="1" dirty="0" smtClean="0">
                <a:solidFill>
                  <a:schemeClr val="accent1"/>
                </a:solidFill>
                <a:latin typeface="+mj-lt"/>
                <a:cs typeface="Arial" charset="0"/>
              </a:rPr>
              <a:t>1:  </a:t>
            </a:r>
            <a:r>
              <a:rPr lang="en-US" sz="2600" i="1" dirty="0" smtClean="0">
                <a:latin typeface="+mj-lt"/>
                <a:cs typeface="Arial" charset="0"/>
              </a:rPr>
              <a:t>Q</a:t>
            </a:r>
            <a:r>
              <a:rPr lang="en-US" sz="2600" dirty="0" smtClean="0">
                <a:latin typeface="+mj-lt"/>
                <a:cs typeface="Arial" charset="0"/>
              </a:rPr>
              <a:t> </a:t>
            </a:r>
            <a:r>
              <a:rPr lang="en-US" sz="2600" dirty="0">
                <a:latin typeface="+mj-lt"/>
                <a:cs typeface="Arial" charset="0"/>
              </a:rPr>
              <a:t>is forced to 0 </a:t>
            </a:r>
          </a:p>
          <a:p>
            <a:pPr marL="742950" lvl="1" indent="-285750">
              <a:spcBef>
                <a:spcPct val="20000"/>
              </a:spcBef>
              <a:buFontTx/>
              <a:buChar char="–"/>
            </a:pPr>
            <a:r>
              <a:rPr lang="en-US" sz="2600" b="1" i="1" dirty="0">
                <a:solidFill>
                  <a:schemeClr val="accent1"/>
                </a:solidFill>
                <a:latin typeface="+mj-lt"/>
                <a:cs typeface="Arial" charset="0"/>
              </a:rPr>
              <a:t>Reset</a:t>
            </a:r>
            <a:r>
              <a:rPr lang="en-US" sz="2600" b="1" dirty="0">
                <a:solidFill>
                  <a:schemeClr val="accent1"/>
                </a:solidFill>
                <a:latin typeface="+mj-lt"/>
                <a:cs typeface="Arial" charset="0"/>
              </a:rPr>
              <a:t> = </a:t>
            </a:r>
            <a:r>
              <a:rPr lang="en-US" sz="2600" b="1" dirty="0" smtClean="0">
                <a:solidFill>
                  <a:schemeClr val="accent1"/>
                </a:solidFill>
                <a:latin typeface="+mj-lt"/>
                <a:cs typeface="Arial" charset="0"/>
              </a:rPr>
              <a:t>0:  </a:t>
            </a:r>
            <a:r>
              <a:rPr lang="en-US" sz="2600" dirty="0" smtClean="0">
                <a:latin typeface="+mj-lt"/>
                <a:cs typeface="Arial" charset="0"/>
              </a:rPr>
              <a:t>flip-flop </a:t>
            </a:r>
            <a:r>
              <a:rPr lang="en-US" sz="2600" dirty="0">
                <a:latin typeface="+mj-lt"/>
                <a:cs typeface="Arial" charset="0"/>
              </a:rPr>
              <a:t>behaves </a:t>
            </a:r>
            <a:r>
              <a:rPr lang="en-US" sz="2600" dirty="0" smtClean="0">
                <a:latin typeface="+mj-lt"/>
                <a:cs typeface="Arial" charset="0"/>
              </a:rPr>
              <a:t>as </a:t>
            </a:r>
            <a:r>
              <a:rPr lang="en-US" sz="2600" dirty="0">
                <a:latin typeface="+mj-lt"/>
                <a:cs typeface="Arial" charset="0"/>
              </a:rPr>
              <a:t>ordinary D flip-flop</a:t>
            </a:r>
          </a:p>
        </p:txBody>
      </p:sp>
      <p:sp>
        <p:nvSpPr>
          <p:cNvPr id="8" name="TextBox 7"/>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Resettable Flip-Flops</a:t>
            </a:r>
            <a:endParaRPr lang="en-US" sz="4400" dirty="0">
              <a:solidFill>
                <a:schemeClr val="bg1"/>
              </a:solidFill>
              <a:latin typeface="+mj-lt"/>
            </a:endParaRPr>
          </a:p>
        </p:txBody>
      </p:sp>
    </p:spTree>
    <p:extLst>
      <p:ext uri="{BB962C8B-B14F-4D97-AF65-F5344CB8AC3E}">
        <p14:creationId xmlns:p14="http://schemas.microsoft.com/office/powerpoint/2010/main" val="14021156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Chapter 3 :: Topics</a:t>
            </a:r>
            <a:endParaRPr lang="en-US" sz="4400" dirty="0">
              <a:solidFill>
                <a:schemeClr val="bg1"/>
              </a:solidFill>
              <a:latin typeface="+mj-lt"/>
            </a:endParaRPr>
          </a:p>
        </p:txBody>
      </p:sp>
      <p:sp>
        <p:nvSpPr>
          <p:cNvPr id="8" name="Rectangle 3"/>
          <p:cNvSpPr txBox="1">
            <a:spLocks noChangeArrowheads="1"/>
          </p:cNvSpPr>
          <p:nvPr>
            <p:custDataLst>
              <p:tags r:id="rId1"/>
            </p:custDataLst>
          </p:nvPr>
        </p:nvSpPr>
        <p:spPr>
          <a:xfrm>
            <a:off x="914400" y="1219200"/>
            <a:ext cx="56388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b="1" dirty="0" smtClean="0"/>
              <a:t>Introduction</a:t>
            </a:r>
          </a:p>
          <a:p>
            <a:r>
              <a:rPr lang="en-US" b="1" dirty="0" smtClean="0"/>
              <a:t>Latches and Flip-Flops</a:t>
            </a:r>
          </a:p>
          <a:p>
            <a:r>
              <a:rPr lang="en-US" b="1" smtClean="0"/>
              <a:t>Synchronous Logic Design</a:t>
            </a:r>
          </a:p>
          <a:p>
            <a:r>
              <a:rPr lang="en-US" b="1" dirty="0" smtClean="0"/>
              <a:t>Finite State Machines</a:t>
            </a:r>
          </a:p>
          <a:p>
            <a:r>
              <a:rPr lang="en-US" b="1" dirty="0" smtClean="0"/>
              <a:t>Timing of Sequential Logic</a:t>
            </a:r>
          </a:p>
          <a:p>
            <a:r>
              <a:rPr lang="en-US" b="1" dirty="0" smtClean="0"/>
              <a:t>Parallelism</a:t>
            </a:r>
            <a:endParaRPr lang="en-GB" b="1" dirty="0"/>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78491" y="1143000"/>
            <a:ext cx="1732109" cy="4724400"/>
          </a:xfrm>
          <a:prstGeom prst="rect">
            <a:avLst/>
          </a:prstGeom>
        </p:spPr>
      </p:pic>
    </p:spTree>
    <p:extLst>
      <p:ext uri="{BB962C8B-B14F-4D97-AF65-F5344CB8AC3E}">
        <p14:creationId xmlns:p14="http://schemas.microsoft.com/office/powerpoint/2010/main" val="4209819453"/>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5090" name="Rectangle 2"/>
          <p:cNvSpPr>
            <a:spLocks noChangeArrowheads="1"/>
          </p:cNvSpPr>
          <p:nvPr>
            <p:custDataLst>
              <p:tags r:id="rId1"/>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85092" name="Rectangle 4"/>
          <p:cNvSpPr>
            <a:spLocks noChangeArrowheads="1"/>
          </p:cNvSpPr>
          <p:nvPr>
            <p:custDataLst>
              <p:tags r:id="rId2"/>
            </p:custDataLst>
          </p:nvPr>
        </p:nvSpPr>
        <p:spPr bwMode="auto">
          <a:xfrm>
            <a:off x="381000" y="9144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3200" dirty="0">
                <a:latin typeface="+mj-lt"/>
                <a:cs typeface="Arial" charset="0"/>
              </a:rPr>
              <a:t>Two types:</a:t>
            </a:r>
          </a:p>
          <a:p>
            <a:pPr marL="742950" lvl="1" indent="-285750">
              <a:spcBef>
                <a:spcPct val="20000"/>
              </a:spcBef>
              <a:buFontTx/>
              <a:buChar char="–"/>
            </a:pPr>
            <a:r>
              <a:rPr lang="en-US" sz="2600" b="1" dirty="0">
                <a:solidFill>
                  <a:srgbClr val="0070C0"/>
                </a:solidFill>
                <a:latin typeface="+mj-lt"/>
                <a:cs typeface="Arial" charset="0"/>
              </a:rPr>
              <a:t>Synchronous: </a:t>
            </a:r>
            <a:r>
              <a:rPr lang="en-US" sz="2600" dirty="0">
                <a:latin typeface="+mj-lt"/>
                <a:cs typeface="Arial" charset="0"/>
              </a:rPr>
              <a:t>resets at the clock edge only</a:t>
            </a:r>
          </a:p>
          <a:p>
            <a:pPr marL="742950" lvl="1" indent="-285750">
              <a:spcBef>
                <a:spcPct val="20000"/>
              </a:spcBef>
              <a:buFontTx/>
              <a:buChar char="–"/>
            </a:pPr>
            <a:r>
              <a:rPr lang="en-US" sz="2600" b="1" dirty="0">
                <a:solidFill>
                  <a:srgbClr val="0070C0"/>
                </a:solidFill>
                <a:latin typeface="+mj-lt"/>
                <a:cs typeface="Arial" charset="0"/>
              </a:rPr>
              <a:t>Asynchronous:</a:t>
            </a:r>
            <a:r>
              <a:rPr lang="en-US" sz="2600" dirty="0">
                <a:solidFill>
                  <a:srgbClr val="0070C0"/>
                </a:solidFill>
                <a:latin typeface="+mj-lt"/>
                <a:cs typeface="Arial" charset="0"/>
              </a:rPr>
              <a:t> </a:t>
            </a:r>
            <a:r>
              <a:rPr lang="en-US" sz="2600" dirty="0">
                <a:latin typeface="+mj-lt"/>
                <a:cs typeface="Arial" charset="0"/>
              </a:rPr>
              <a:t>resets immediately when </a:t>
            </a:r>
            <a:r>
              <a:rPr lang="en-US" sz="2600" i="1" dirty="0">
                <a:latin typeface="+mj-lt"/>
                <a:cs typeface="Arial" charset="0"/>
              </a:rPr>
              <a:t>Reset</a:t>
            </a:r>
            <a:r>
              <a:rPr lang="en-US" sz="2600" dirty="0">
                <a:latin typeface="+mj-lt"/>
                <a:cs typeface="Arial" charset="0"/>
              </a:rPr>
              <a:t> = 1</a:t>
            </a:r>
          </a:p>
          <a:p>
            <a:pPr marL="342900" indent="-342900">
              <a:spcBef>
                <a:spcPct val="20000"/>
              </a:spcBef>
              <a:buFontTx/>
              <a:buChar char="•"/>
            </a:pPr>
            <a:r>
              <a:rPr lang="en-US" sz="3200" dirty="0">
                <a:latin typeface="+mj-lt"/>
                <a:cs typeface="Arial" charset="0"/>
              </a:rPr>
              <a:t>Asynchronously resettable flip-flop requires changing the internal circuitry of the </a:t>
            </a:r>
            <a:r>
              <a:rPr lang="en-US" sz="3200" dirty="0" smtClean="0">
                <a:latin typeface="+mj-lt"/>
                <a:cs typeface="Arial" charset="0"/>
              </a:rPr>
              <a:t>flip-flop</a:t>
            </a:r>
          </a:p>
          <a:p>
            <a:pPr marL="342900" indent="-342900">
              <a:spcBef>
                <a:spcPct val="20000"/>
              </a:spcBef>
              <a:buFontTx/>
              <a:buChar char="•"/>
            </a:pPr>
            <a:r>
              <a:rPr lang="en-US" sz="3200" dirty="0" smtClean="0">
                <a:latin typeface="+mj-lt"/>
                <a:cs typeface="Arial" charset="0"/>
              </a:rPr>
              <a:t>Synchronously resettable flip-flop?</a:t>
            </a:r>
            <a:endParaRPr lang="en-US" sz="3200" dirty="0">
              <a:latin typeface="+mj-lt"/>
              <a:cs typeface="Arial" charset="0"/>
            </a:endParaRPr>
          </a:p>
        </p:txBody>
      </p:sp>
      <p:sp>
        <p:nvSpPr>
          <p:cNvPr id="7" name="TextBox 6"/>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Resettable Flip-Flops</a:t>
            </a:r>
            <a:endParaRPr lang="en-US" sz="4400" dirty="0">
              <a:solidFill>
                <a:schemeClr val="bg1"/>
              </a:solidFill>
              <a:latin typeface="+mj-lt"/>
            </a:endParaRPr>
          </a:p>
        </p:txBody>
      </p:sp>
    </p:spTree>
    <p:extLst>
      <p:ext uri="{BB962C8B-B14F-4D97-AF65-F5344CB8AC3E}">
        <p14:creationId xmlns:p14="http://schemas.microsoft.com/office/powerpoint/2010/main" val="2847973039"/>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5090" name="Rectangle 2"/>
          <p:cNvSpPr>
            <a:spLocks noChangeArrowheads="1"/>
          </p:cNvSpPr>
          <p:nvPr>
            <p:custDataLst>
              <p:tags r:id="rId2"/>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7" name="TextBox 6"/>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Resettable Flip-Flops</a:t>
            </a:r>
            <a:endParaRPr lang="en-US" sz="4400" dirty="0">
              <a:solidFill>
                <a:schemeClr val="bg1"/>
              </a:solidFill>
              <a:latin typeface="+mj-lt"/>
            </a:endParaRPr>
          </a:p>
        </p:txBody>
      </p:sp>
      <p:graphicFrame>
        <p:nvGraphicFramePr>
          <p:cNvPr id="2" name="Object 1"/>
          <p:cNvGraphicFramePr>
            <a:graphicFrameLocks noChangeAspect="1"/>
          </p:cNvGraphicFramePr>
          <p:nvPr>
            <p:custDataLst>
              <p:tags r:id="rId3"/>
            </p:custDataLst>
            <p:extLst>
              <p:ext uri="{D42A27DB-BD31-4B8C-83A1-F6EECF244321}">
                <p14:modId xmlns:p14="http://schemas.microsoft.com/office/powerpoint/2010/main" val="3356640871"/>
              </p:ext>
            </p:extLst>
          </p:nvPr>
        </p:nvGraphicFramePr>
        <p:xfrm>
          <a:off x="2788606" y="3871086"/>
          <a:ext cx="2850194" cy="1996314"/>
        </p:xfrm>
        <a:graphic>
          <a:graphicData uri="http://schemas.openxmlformats.org/presentationml/2006/ole">
            <mc:AlternateContent xmlns:mc="http://schemas.openxmlformats.org/markup-compatibility/2006">
              <mc:Choice xmlns:v="urn:schemas-microsoft-com:vml" Requires="v">
                <p:oleObj spid="_x0000_s202875" name="VISIO" r:id="rId7" imgW="1514332" imgH="1060948" progId="Visio.Drawing.6">
                  <p:embed/>
                </p:oleObj>
              </mc:Choice>
              <mc:Fallback>
                <p:oleObj name="VISIO" r:id="rId7" imgW="1514332" imgH="1060948" progId="Visio.Drawing.6">
                  <p:embed/>
                  <p:pic>
                    <p:nvPicPr>
                      <p:cNvPr id="0" name="Object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788606" y="3871086"/>
                        <a:ext cx="2850194" cy="1996314"/>
                      </a:xfrm>
                      <a:prstGeom prst="rect">
                        <a:avLst/>
                      </a:prstGeom>
                      <a:noFill/>
                      <a:ln>
                        <a:noFill/>
                      </a:ln>
                    </p:spPr>
                  </p:pic>
                </p:oleObj>
              </mc:Fallback>
            </mc:AlternateContent>
          </a:graphicData>
        </a:graphic>
      </p:graphicFrame>
      <p:sp>
        <p:nvSpPr>
          <p:cNvPr id="6" name="Rectangle 4"/>
          <p:cNvSpPr>
            <a:spLocks noChangeArrowheads="1"/>
          </p:cNvSpPr>
          <p:nvPr>
            <p:custDataLst>
              <p:tags r:id="rId4"/>
            </p:custDataLst>
          </p:nvPr>
        </p:nvSpPr>
        <p:spPr bwMode="auto">
          <a:xfrm>
            <a:off x="381000" y="9144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3200" dirty="0">
                <a:latin typeface="+mj-lt"/>
                <a:cs typeface="Arial" charset="0"/>
              </a:rPr>
              <a:t>Two types:</a:t>
            </a:r>
          </a:p>
          <a:p>
            <a:pPr marL="742950" lvl="1" indent="-285750">
              <a:spcBef>
                <a:spcPct val="20000"/>
              </a:spcBef>
              <a:buFontTx/>
              <a:buChar char="–"/>
            </a:pPr>
            <a:r>
              <a:rPr lang="en-US" sz="2600" b="1" dirty="0">
                <a:solidFill>
                  <a:srgbClr val="0070C0"/>
                </a:solidFill>
                <a:latin typeface="+mj-lt"/>
                <a:cs typeface="Arial" charset="0"/>
              </a:rPr>
              <a:t>Synchronous: </a:t>
            </a:r>
            <a:r>
              <a:rPr lang="en-US" sz="2600" dirty="0">
                <a:latin typeface="+mj-lt"/>
                <a:cs typeface="Arial" charset="0"/>
              </a:rPr>
              <a:t>resets at the clock edge only</a:t>
            </a:r>
          </a:p>
          <a:p>
            <a:pPr marL="742950" lvl="1" indent="-285750">
              <a:spcBef>
                <a:spcPct val="20000"/>
              </a:spcBef>
              <a:buFontTx/>
              <a:buChar char="–"/>
            </a:pPr>
            <a:r>
              <a:rPr lang="en-US" sz="2600" b="1" dirty="0">
                <a:solidFill>
                  <a:srgbClr val="0070C0"/>
                </a:solidFill>
                <a:latin typeface="+mj-lt"/>
                <a:cs typeface="Arial" charset="0"/>
              </a:rPr>
              <a:t>Asynchronous:</a:t>
            </a:r>
            <a:r>
              <a:rPr lang="en-US" sz="2600" dirty="0">
                <a:solidFill>
                  <a:srgbClr val="0070C0"/>
                </a:solidFill>
                <a:latin typeface="+mj-lt"/>
                <a:cs typeface="Arial" charset="0"/>
              </a:rPr>
              <a:t> </a:t>
            </a:r>
            <a:r>
              <a:rPr lang="en-US" sz="2600" dirty="0">
                <a:latin typeface="+mj-lt"/>
                <a:cs typeface="Arial" charset="0"/>
              </a:rPr>
              <a:t>resets immediately when </a:t>
            </a:r>
            <a:r>
              <a:rPr lang="en-US" sz="2600" i="1" dirty="0">
                <a:latin typeface="+mj-lt"/>
                <a:cs typeface="Arial" charset="0"/>
              </a:rPr>
              <a:t>Reset</a:t>
            </a:r>
            <a:r>
              <a:rPr lang="en-US" sz="2600" dirty="0">
                <a:latin typeface="+mj-lt"/>
                <a:cs typeface="Arial" charset="0"/>
              </a:rPr>
              <a:t> = 1</a:t>
            </a:r>
          </a:p>
          <a:p>
            <a:pPr marL="342900" indent="-342900">
              <a:spcBef>
                <a:spcPct val="20000"/>
              </a:spcBef>
              <a:buFontTx/>
              <a:buChar char="•"/>
            </a:pPr>
            <a:r>
              <a:rPr lang="en-US" sz="3200" dirty="0">
                <a:latin typeface="+mj-lt"/>
                <a:cs typeface="Arial" charset="0"/>
              </a:rPr>
              <a:t>Asynchronously resettable flip-flop requires changing the internal circuitry of the </a:t>
            </a:r>
            <a:r>
              <a:rPr lang="en-US" sz="3200" dirty="0" smtClean="0">
                <a:latin typeface="+mj-lt"/>
                <a:cs typeface="Arial" charset="0"/>
              </a:rPr>
              <a:t>flip-flop</a:t>
            </a:r>
          </a:p>
          <a:p>
            <a:pPr marL="342900" indent="-342900">
              <a:spcBef>
                <a:spcPct val="20000"/>
              </a:spcBef>
              <a:buFontTx/>
              <a:buChar char="•"/>
            </a:pPr>
            <a:r>
              <a:rPr lang="en-US" sz="3200" dirty="0" smtClean="0">
                <a:latin typeface="+mj-lt"/>
                <a:cs typeface="Arial" charset="0"/>
              </a:rPr>
              <a:t>Synchronously resettable flip-flop</a:t>
            </a:r>
            <a:endParaRPr lang="en-US" sz="3200" dirty="0">
              <a:latin typeface="+mj-lt"/>
              <a:cs typeface="Arial" charset="0"/>
            </a:endParaRPr>
          </a:p>
        </p:txBody>
      </p:sp>
    </p:spTree>
    <p:extLst>
      <p:ext uri="{BB962C8B-B14F-4D97-AF65-F5344CB8AC3E}">
        <p14:creationId xmlns:p14="http://schemas.microsoft.com/office/powerpoint/2010/main" val="2229031159"/>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84070" name="Object 6"/>
          <p:cNvGraphicFramePr>
            <a:graphicFrameLocks noGrp="1" noChangeAspect="1"/>
          </p:cNvGraphicFramePr>
          <p:nvPr>
            <p:ph idx="4294967295"/>
            <p:custDataLst>
              <p:tags r:id="rId2"/>
            </p:custDataLst>
            <p:extLst>
              <p:ext uri="{D42A27DB-BD31-4B8C-83A1-F6EECF244321}">
                <p14:modId xmlns:p14="http://schemas.microsoft.com/office/powerpoint/2010/main" val="4007430835"/>
              </p:ext>
            </p:extLst>
          </p:nvPr>
        </p:nvGraphicFramePr>
        <p:xfrm>
          <a:off x="2743200" y="2971800"/>
          <a:ext cx="3306763" cy="2798763"/>
        </p:xfrm>
        <a:graphic>
          <a:graphicData uri="http://schemas.openxmlformats.org/presentationml/2006/ole">
            <mc:AlternateContent xmlns:mc="http://schemas.openxmlformats.org/markup-compatibility/2006">
              <mc:Choice xmlns:v="urn:schemas-microsoft-com:vml" Requires="v">
                <p:oleObj spid="_x0000_s146557" name="VISIO" r:id="rId7" imgW="1066320" imgH="903240" progId="Visio.Drawing.6">
                  <p:embed/>
                </p:oleObj>
              </mc:Choice>
              <mc:Fallback>
                <p:oleObj name="VISIO" r:id="rId7" imgW="1066320" imgH="903240" progId="Visio.Drawing.6">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743200" y="2971800"/>
                        <a:ext cx="3306763" cy="2798763"/>
                      </a:xfrm>
                      <a:prstGeom prst="rect">
                        <a:avLst/>
                      </a:prstGeom>
                    </p:spPr>
                  </p:pic>
                </p:oleObj>
              </mc:Fallback>
            </mc:AlternateContent>
          </a:graphicData>
        </a:graphic>
      </p:graphicFrame>
      <p:sp>
        <p:nvSpPr>
          <p:cNvPr id="984066"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84068" name="Rectangle 4"/>
          <p:cNvSpPr>
            <a:spLocks noChangeArrowheads="1"/>
          </p:cNvSpPr>
          <p:nvPr>
            <p:custDataLst>
              <p:tags r:id="rId4"/>
            </p:custDataLst>
          </p:nvPr>
        </p:nvSpPr>
        <p:spPr bwMode="auto">
          <a:xfrm>
            <a:off x="5334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3200" b="1" dirty="0">
                <a:latin typeface="+mj-lt"/>
                <a:cs typeface="Arial" charset="0"/>
              </a:rPr>
              <a:t>Inputs:</a:t>
            </a:r>
            <a:r>
              <a:rPr lang="en-US" sz="3200" dirty="0">
                <a:latin typeface="+mj-lt"/>
                <a:cs typeface="Arial" charset="0"/>
              </a:rPr>
              <a:t> </a:t>
            </a:r>
            <a:r>
              <a:rPr lang="en-US" sz="3200" i="1" dirty="0">
                <a:latin typeface="+mj-lt"/>
                <a:cs typeface="Arial" charset="0"/>
              </a:rPr>
              <a:t>CLK</a:t>
            </a:r>
            <a:r>
              <a:rPr lang="en-US" sz="3200" dirty="0">
                <a:latin typeface="+mj-lt"/>
                <a:cs typeface="Arial" charset="0"/>
              </a:rPr>
              <a:t>, </a:t>
            </a:r>
            <a:r>
              <a:rPr lang="en-US" sz="3200" i="1" dirty="0">
                <a:latin typeface="+mj-lt"/>
                <a:cs typeface="Arial" charset="0"/>
              </a:rPr>
              <a:t>D</a:t>
            </a:r>
            <a:r>
              <a:rPr lang="en-US" sz="3200" dirty="0">
                <a:latin typeface="+mj-lt"/>
                <a:cs typeface="Arial" charset="0"/>
              </a:rPr>
              <a:t>, </a:t>
            </a:r>
            <a:r>
              <a:rPr lang="en-US" sz="3200" i="1" dirty="0">
                <a:latin typeface="+mj-lt"/>
                <a:cs typeface="Arial" charset="0"/>
              </a:rPr>
              <a:t>Set</a:t>
            </a:r>
            <a:endParaRPr lang="en-US" sz="3200" dirty="0">
              <a:latin typeface="+mj-lt"/>
              <a:cs typeface="Arial" charset="0"/>
            </a:endParaRPr>
          </a:p>
          <a:p>
            <a:pPr marL="342900" indent="-342900">
              <a:spcBef>
                <a:spcPct val="20000"/>
              </a:spcBef>
              <a:buFontTx/>
              <a:buChar char="•"/>
            </a:pPr>
            <a:r>
              <a:rPr lang="en-US" sz="3200" b="1" dirty="0" smtClean="0">
                <a:latin typeface="+mj-lt"/>
                <a:cs typeface="Arial" charset="0"/>
              </a:rPr>
              <a:t>Function</a:t>
            </a:r>
            <a:r>
              <a:rPr lang="en-US" sz="3200" b="1" dirty="0">
                <a:latin typeface="+mj-lt"/>
                <a:cs typeface="Arial" charset="0"/>
              </a:rPr>
              <a:t>:</a:t>
            </a:r>
          </a:p>
          <a:p>
            <a:pPr marL="742950" lvl="1" indent="-285750">
              <a:spcBef>
                <a:spcPct val="20000"/>
              </a:spcBef>
              <a:buFontTx/>
              <a:buChar char="–"/>
            </a:pPr>
            <a:r>
              <a:rPr lang="en-US" sz="2600" b="1" i="1" dirty="0">
                <a:solidFill>
                  <a:schemeClr val="accent1"/>
                </a:solidFill>
                <a:latin typeface="+mj-lt"/>
                <a:cs typeface="Arial" charset="0"/>
              </a:rPr>
              <a:t>Set</a:t>
            </a:r>
            <a:r>
              <a:rPr lang="en-US" sz="2600" b="1" dirty="0">
                <a:solidFill>
                  <a:schemeClr val="accent1"/>
                </a:solidFill>
                <a:latin typeface="+mj-lt"/>
                <a:cs typeface="Arial" charset="0"/>
              </a:rPr>
              <a:t> = </a:t>
            </a:r>
            <a:r>
              <a:rPr lang="en-US" sz="2600" b="1" dirty="0" smtClean="0">
                <a:solidFill>
                  <a:schemeClr val="accent1"/>
                </a:solidFill>
                <a:latin typeface="+mj-lt"/>
                <a:cs typeface="Arial" charset="0"/>
              </a:rPr>
              <a:t>1:  </a:t>
            </a:r>
            <a:r>
              <a:rPr lang="en-US" sz="2600" i="1" dirty="0" smtClean="0">
                <a:latin typeface="+mj-lt"/>
                <a:cs typeface="Arial" charset="0"/>
              </a:rPr>
              <a:t>Q</a:t>
            </a:r>
            <a:r>
              <a:rPr lang="en-US" sz="2600" dirty="0" smtClean="0">
                <a:latin typeface="+mj-lt"/>
                <a:cs typeface="Arial" charset="0"/>
              </a:rPr>
              <a:t> </a:t>
            </a:r>
            <a:r>
              <a:rPr lang="en-US" sz="2600" dirty="0">
                <a:latin typeface="+mj-lt"/>
                <a:cs typeface="Arial" charset="0"/>
              </a:rPr>
              <a:t>is set to 1 </a:t>
            </a:r>
          </a:p>
          <a:p>
            <a:pPr marL="742950" lvl="1" indent="-285750">
              <a:spcBef>
                <a:spcPct val="20000"/>
              </a:spcBef>
              <a:buFontTx/>
              <a:buChar char="–"/>
            </a:pPr>
            <a:r>
              <a:rPr lang="en-US" sz="2600" b="1" i="1" dirty="0">
                <a:solidFill>
                  <a:schemeClr val="accent1"/>
                </a:solidFill>
                <a:latin typeface="+mj-lt"/>
                <a:cs typeface="Arial" charset="0"/>
              </a:rPr>
              <a:t>Set</a:t>
            </a:r>
            <a:r>
              <a:rPr lang="en-US" sz="2600" b="1" dirty="0">
                <a:solidFill>
                  <a:schemeClr val="accent1"/>
                </a:solidFill>
                <a:latin typeface="+mj-lt"/>
                <a:cs typeface="Arial" charset="0"/>
              </a:rPr>
              <a:t> = </a:t>
            </a:r>
            <a:r>
              <a:rPr lang="en-US" sz="2600" b="1" dirty="0" smtClean="0">
                <a:solidFill>
                  <a:schemeClr val="accent1"/>
                </a:solidFill>
                <a:latin typeface="+mj-lt"/>
                <a:cs typeface="Arial" charset="0"/>
              </a:rPr>
              <a:t>0:  </a:t>
            </a:r>
            <a:r>
              <a:rPr lang="en-US" sz="2600" dirty="0" smtClean="0">
                <a:latin typeface="+mj-lt"/>
                <a:cs typeface="Arial" charset="0"/>
              </a:rPr>
              <a:t>the </a:t>
            </a:r>
            <a:r>
              <a:rPr lang="en-US" sz="2600" dirty="0">
                <a:latin typeface="+mj-lt"/>
                <a:cs typeface="Arial" charset="0"/>
              </a:rPr>
              <a:t>flip-flop behaves </a:t>
            </a:r>
            <a:r>
              <a:rPr lang="en-US" sz="2600" dirty="0" smtClean="0">
                <a:latin typeface="+mj-lt"/>
                <a:cs typeface="Arial" charset="0"/>
              </a:rPr>
              <a:t>as ordinary </a:t>
            </a:r>
            <a:r>
              <a:rPr lang="en-US" sz="2600" dirty="0">
                <a:latin typeface="+mj-lt"/>
                <a:cs typeface="Arial" charset="0"/>
              </a:rPr>
              <a:t>D flip-flop</a:t>
            </a:r>
            <a:endParaRPr lang="en-US" sz="2600" i="1" dirty="0">
              <a:latin typeface="+mj-lt"/>
              <a:cs typeface="Arial" charset="0"/>
            </a:endParaRPr>
          </a:p>
        </p:txBody>
      </p:sp>
      <p:sp>
        <p:nvSpPr>
          <p:cNvPr id="8" name="TextBox 7"/>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Settable Flip-Flops</a:t>
            </a:r>
            <a:endParaRPr lang="en-US" sz="4400" dirty="0">
              <a:solidFill>
                <a:schemeClr val="bg1"/>
              </a:solidFill>
              <a:latin typeface="+mj-lt"/>
            </a:endParaRPr>
          </a:p>
        </p:txBody>
      </p:sp>
    </p:spTree>
    <p:extLst>
      <p:ext uri="{BB962C8B-B14F-4D97-AF65-F5344CB8AC3E}">
        <p14:creationId xmlns:p14="http://schemas.microsoft.com/office/powerpoint/2010/main" val="2077252709"/>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87142" name="Object 6"/>
          <p:cNvGraphicFramePr>
            <a:graphicFrameLocks noGrp="1" noChangeAspect="1"/>
          </p:cNvGraphicFramePr>
          <p:nvPr>
            <p:ph sz="half" idx="4294967295"/>
            <p:custDataLst>
              <p:tags r:id="rId2"/>
            </p:custDataLst>
            <p:extLst>
              <p:ext uri="{D42A27DB-BD31-4B8C-83A1-F6EECF244321}">
                <p14:modId xmlns:p14="http://schemas.microsoft.com/office/powerpoint/2010/main" val="2268339409"/>
              </p:ext>
            </p:extLst>
          </p:nvPr>
        </p:nvGraphicFramePr>
        <p:xfrm>
          <a:off x="1555750" y="3048000"/>
          <a:ext cx="3549650" cy="1049338"/>
        </p:xfrm>
        <a:graphic>
          <a:graphicData uri="http://schemas.openxmlformats.org/presentationml/2006/ole">
            <mc:AlternateContent xmlns:mc="http://schemas.openxmlformats.org/markup-compatibility/2006">
              <mc:Choice xmlns:v="urn:schemas-microsoft-com:vml" Requires="v">
                <p:oleObj spid="_x0000_s204015" name="VISIO" r:id="rId8" imgW="1460520" imgH="431640" progId="Visio.Drawing.6">
                  <p:embed/>
                </p:oleObj>
              </mc:Choice>
              <mc:Fallback>
                <p:oleObj name="VISIO" r:id="rId8" imgW="1460520" imgH="431640" progId="Visio.Drawing.6">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555750" y="3048000"/>
                        <a:ext cx="3549650" cy="1049338"/>
                      </a:xfrm>
                      <a:prstGeom prst="rect">
                        <a:avLst/>
                      </a:prstGeom>
                    </p:spPr>
                  </p:pic>
                </p:oleObj>
              </mc:Fallback>
            </mc:AlternateContent>
          </a:graphicData>
        </a:graphic>
      </p:graphicFrame>
      <p:sp>
        <p:nvSpPr>
          <p:cNvPr id="987138"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87140" name="Rectangle 4"/>
          <p:cNvSpPr>
            <a:spLocks noChangeArrowheads="1"/>
          </p:cNvSpPr>
          <p:nvPr>
            <p:custDataLst>
              <p:tags r:id="rId4"/>
            </p:custDataLst>
          </p:nvPr>
        </p:nvSpPr>
        <p:spPr bwMode="auto">
          <a:xfrm>
            <a:off x="9144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3200" dirty="0">
                <a:latin typeface="+mj-lt"/>
                <a:cs typeface="Arial" charset="0"/>
              </a:rPr>
              <a:t>Sequential circuits: all circuits that aren’t combinational</a:t>
            </a:r>
          </a:p>
          <a:p>
            <a:pPr marL="342900" indent="-342900">
              <a:spcBef>
                <a:spcPct val="20000"/>
              </a:spcBef>
              <a:buFontTx/>
              <a:buChar char="•"/>
            </a:pPr>
            <a:r>
              <a:rPr lang="en-US" sz="3200" dirty="0">
                <a:latin typeface="+mj-lt"/>
                <a:cs typeface="Arial" charset="0"/>
              </a:rPr>
              <a:t>A problematic circuit:</a:t>
            </a:r>
          </a:p>
          <a:p>
            <a:pPr marL="342900" indent="-342900">
              <a:spcBef>
                <a:spcPct val="20000"/>
              </a:spcBef>
              <a:buFontTx/>
              <a:buChar char="•"/>
            </a:pPr>
            <a:endParaRPr lang="en-US" sz="2400" dirty="0">
              <a:latin typeface="+mj-lt"/>
              <a:cs typeface="Arial" charset="0"/>
            </a:endParaRPr>
          </a:p>
          <a:p>
            <a:pPr marL="342900" indent="-342900">
              <a:spcBef>
                <a:spcPct val="20000"/>
              </a:spcBef>
              <a:buFontTx/>
              <a:buChar char="•"/>
            </a:pPr>
            <a:endParaRPr lang="en-US" sz="2400" dirty="0">
              <a:latin typeface="+mj-lt"/>
              <a:cs typeface="Arial" charset="0"/>
            </a:endParaRPr>
          </a:p>
          <a:p>
            <a:pPr>
              <a:spcBef>
                <a:spcPct val="20000"/>
              </a:spcBef>
            </a:pPr>
            <a:endParaRPr lang="en-US" sz="2400" dirty="0">
              <a:latin typeface="+mj-lt"/>
              <a:cs typeface="Arial" charset="0"/>
            </a:endParaRPr>
          </a:p>
          <a:p>
            <a:pPr marL="342900" indent="-342900">
              <a:spcBef>
                <a:spcPct val="20000"/>
              </a:spcBef>
              <a:buFontTx/>
              <a:buChar char="•"/>
            </a:pPr>
            <a:r>
              <a:rPr lang="en-US" sz="2200" dirty="0" smtClean="0">
                <a:latin typeface="+mj-lt"/>
                <a:cs typeface="Arial" charset="0"/>
              </a:rPr>
              <a:t>No </a:t>
            </a:r>
            <a:r>
              <a:rPr lang="en-US" sz="2200" dirty="0">
                <a:latin typeface="+mj-lt"/>
                <a:cs typeface="Arial" charset="0"/>
              </a:rPr>
              <a:t>inputs and 1-3 outputs</a:t>
            </a:r>
          </a:p>
          <a:p>
            <a:pPr marL="342900" indent="-342900">
              <a:spcBef>
                <a:spcPct val="20000"/>
              </a:spcBef>
              <a:buFontTx/>
              <a:buChar char="•"/>
            </a:pPr>
            <a:r>
              <a:rPr lang="en-US" sz="2200" dirty="0" err="1" smtClean="0">
                <a:latin typeface="+mj-lt"/>
                <a:cs typeface="Arial" charset="0"/>
              </a:rPr>
              <a:t>Astable</a:t>
            </a:r>
            <a:r>
              <a:rPr lang="en-US" sz="2200" dirty="0" smtClean="0">
                <a:latin typeface="+mj-lt"/>
                <a:cs typeface="Arial" charset="0"/>
              </a:rPr>
              <a:t> circuit, oscillates</a:t>
            </a:r>
            <a:endParaRPr lang="en-US" sz="2200" dirty="0">
              <a:latin typeface="+mj-lt"/>
              <a:cs typeface="Arial" charset="0"/>
            </a:endParaRPr>
          </a:p>
          <a:p>
            <a:pPr marL="342900" indent="-342900">
              <a:spcBef>
                <a:spcPct val="20000"/>
              </a:spcBef>
              <a:buFontTx/>
              <a:buChar char="•"/>
            </a:pPr>
            <a:r>
              <a:rPr lang="en-US" sz="2200" dirty="0" smtClean="0">
                <a:latin typeface="+mj-lt"/>
                <a:cs typeface="Arial" charset="0"/>
              </a:rPr>
              <a:t>Period </a:t>
            </a:r>
            <a:r>
              <a:rPr lang="en-US" sz="2200" dirty="0">
                <a:latin typeface="+mj-lt"/>
                <a:cs typeface="Arial" charset="0"/>
              </a:rPr>
              <a:t>depends on </a:t>
            </a:r>
            <a:r>
              <a:rPr lang="en-US" sz="2200" dirty="0" smtClean="0">
                <a:latin typeface="+mj-lt"/>
                <a:cs typeface="Arial" charset="0"/>
              </a:rPr>
              <a:t>inverter delay</a:t>
            </a:r>
            <a:endParaRPr lang="en-US" sz="2200" dirty="0">
              <a:latin typeface="+mj-lt"/>
              <a:cs typeface="Arial" charset="0"/>
            </a:endParaRPr>
          </a:p>
          <a:p>
            <a:pPr marL="342900" indent="-342900">
              <a:spcBef>
                <a:spcPct val="20000"/>
              </a:spcBef>
              <a:buFontTx/>
              <a:buChar char="•"/>
            </a:pPr>
            <a:r>
              <a:rPr lang="en-US" sz="2200" dirty="0" smtClean="0">
                <a:latin typeface="+mj-lt"/>
                <a:cs typeface="Arial" charset="0"/>
              </a:rPr>
              <a:t>It </a:t>
            </a:r>
            <a:r>
              <a:rPr lang="en-US" sz="2200" dirty="0">
                <a:latin typeface="+mj-lt"/>
                <a:cs typeface="Arial" charset="0"/>
              </a:rPr>
              <a:t>has a </a:t>
            </a:r>
            <a:r>
              <a:rPr lang="en-US" sz="2200" b="1" i="1" dirty="0">
                <a:latin typeface="+mj-lt"/>
                <a:cs typeface="Arial" charset="0"/>
              </a:rPr>
              <a:t>cyclic path</a:t>
            </a:r>
            <a:r>
              <a:rPr lang="en-US" sz="2200" dirty="0">
                <a:latin typeface="+mj-lt"/>
                <a:cs typeface="Arial" charset="0"/>
              </a:rPr>
              <a:t>: output fed back to input</a:t>
            </a:r>
          </a:p>
        </p:txBody>
      </p:sp>
      <p:sp>
        <p:nvSpPr>
          <p:cNvPr id="9" name="TextBox 8"/>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Sequential Logic</a:t>
            </a:r>
            <a:endParaRPr lang="en-US" sz="4400" dirty="0">
              <a:solidFill>
                <a:schemeClr val="bg1"/>
              </a:solidFill>
              <a:latin typeface="+mj-lt"/>
            </a:endParaRPr>
          </a:p>
        </p:txBody>
      </p:sp>
      <p:graphicFrame>
        <p:nvGraphicFramePr>
          <p:cNvPr id="2" name="Object 1"/>
          <p:cNvGraphicFramePr>
            <a:graphicFrameLocks noChangeAspect="1"/>
          </p:cNvGraphicFramePr>
          <p:nvPr>
            <p:custDataLst>
              <p:tags r:id="rId5"/>
            </p:custDataLst>
            <p:extLst>
              <p:ext uri="{D42A27DB-BD31-4B8C-83A1-F6EECF244321}">
                <p14:modId xmlns:p14="http://schemas.microsoft.com/office/powerpoint/2010/main" val="2807312058"/>
              </p:ext>
            </p:extLst>
          </p:nvPr>
        </p:nvGraphicFramePr>
        <p:xfrm>
          <a:off x="5943600" y="3033906"/>
          <a:ext cx="2971800" cy="1461894"/>
        </p:xfrm>
        <a:graphic>
          <a:graphicData uri="http://schemas.openxmlformats.org/presentationml/2006/ole">
            <mc:AlternateContent xmlns:mc="http://schemas.openxmlformats.org/markup-compatibility/2006">
              <mc:Choice xmlns:v="urn:schemas-microsoft-com:vml" Requires="v">
                <p:oleObj spid="_x0000_s204016" name="VISIO" r:id="rId10" imgW="1744980" imgH="856488" progId="Visio.Drawing.6">
                  <p:embed/>
                </p:oleObj>
              </mc:Choice>
              <mc:Fallback>
                <p:oleObj name="VISIO" r:id="rId10" imgW="1744980" imgH="856488" progId="Visio.Drawing.6">
                  <p:embed/>
                  <p:pic>
                    <p:nvPicPr>
                      <p:cNvPr id="0" name="Object 8"/>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943600" y="3033906"/>
                        <a:ext cx="2971800" cy="1461894"/>
                      </a:xfrm>
                      <a:prstGeom prst="rect">
                        <a:avLst/>
                      </a:prstGeom>
                      <a:noFill/>
                      <a:ln>
                        <a:noFill/>
                      </a:ln>
                      <a:effectLst/>
                    </p:spPr>
                  </p:pic>
                </p:oleObj>
              </mc:Fallback>
            </mc:AlternateContent>
          </a:graphicData>
        </a:graphic>
      </p:graphicFrame>
    </p:spTree>
    <p:extLst>
      <p:ext uri="{BB962C8B-B14F-4D97-AF65-F5344CB8AC3E}">
        <p14:creationId xmlns:p14="http://schemas.microsoft.com/office/powerpoint/2010/main" val="2384784780"/>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6" name="Rectangle 2"/>
          <p:cNvSpPr>
            <a:spLocks noChangeArrowheads="1"/>
          </p:cNvSpPr>
          <p:nvPr>
            <p:custDataLst>
              <p:tags r:id="rId1"/>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endParaRPr>
          </a:p>
          <a:p>
            <a:pPr marL="342900" indent="-342900">
              <a:spcBef>
                <a:spcPct val="20000"/>
              </a:spcBef>
            </a:pPr>
            <a:endParaRPr lang="en-US" sz="3200">
              <a:latin typeface="Times New Roman" pitchFamily="18" charset="0"/>
            </a:endParaRPr>
          </a:p>
          <a:p>
            <a:pPr marL="342900" indent="-342900">
              <a:spcBef>
                <a:spcPct val="20000"/>
              </a:spcBef>
            </a:pPr>
            <a:endParaRPr lang="en-US" sz="3200">
              <a:latin typeface="Times New Roman" pitchFamily="18" charset="0"/>
            </a:endParaRPr>
          </a:p>
        </p:txBody>
      </p:sp>
      <p:sp>
        <p:nvSpPr>
          <p:cNvPr id="84999" name="Rectangle 6"/>
          <p:cNvSpPr>
            <a:spLocks noChangeArrowheads="1"/>
          </p:cNvSpPr>
          <p:nvPr>
            <p:custDataLst>
              <p:tags r:id="rId2"/>
            </p:custDataLst>
          </p:nvPr>
        </p:nvSpPr>
        <p:spPr bwMode="auto">
          <a:xfrm>
            <a:off x="2362200" y="5943600"/>
            <a:ext cx="4759325"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20000"/>
              </a:spcBef>
              <a:buFontTx/>
              <a:buChar char="•"/>
            </a:pPr>
            <a:r>
              <a:rPr lang="en-US"/>
              <a:t> Multi-input XOR: Odd parity</a:t>
            </a:r>
          </a:p>
        </p:txBody>
      </p:sp>
      <p:sp>
        <p:nvSpPr>
          <p:cNvPr id="7" name="TextBox 6"/>
          <p:cNvSpPr txBox="1"/>
          <p:nvPr/>
        </p:nvSpPr>
        <p:spPr>
          <a:xfrm>
            <a:off x="457200" y="68759"/>
            <a:ext cx="7924800" cy="769441"/>
          </a:xfrm>
          <a:prstGeom prst="rect">
            <a:avLst/>
          </a:prstGeom>
          <a:noFill/>
        </p:spPr>
        <p:txBody>
          <a:bodyPr wrap="square" rtlCol="0">
            <a:spAutoFit/>
          </a:bodyPr>
          <a:lstStyle/>
          <a:p>
            <a:r>
              <a:rPr lang="en-US" sz="4400" dirty="0" err="1" smtClean="0">
                <a:solidFill>
                  <a:schemeClr val="bg1"/>
                </a:solidFill>
                <a:latin typeface="+mj-lt"/>
              </a:rPr>
              <a:t>SystemVerilog</a:t>
            </a:r>
            <a:r>
              <a:rPr lang="en-US" sz="4400" dirty="0" smtClean="0">
                <a:solidFill>
                  <a:schemeClr val="bg1"/>
                </a:solidFill>
                <a:latin typeface="+mj-lt"/>
              </a:rPr>
              <a:t> Description</a:t>
            </a:r>
            <a:endParaRPr lang="en-US" sz="4400" dirty="0">
              <a:solidFill>
                <a:schemeClr val="bg1"/>
              </a:solidFill>
              <a:latin typeface="+mj-lt"/>
            </a:endParaRPr>
          </a:p>
        </p:txBody>
      </p:sp>
      <p:sp>
        <p:nvSpPr>
          <p:cNvPr id="8" name="Rectangle 7"/>
          <p:cNvSpPr/>
          <p:nvPr/>
        </p:nvSpPr>
        <p:spPr>
          <a:xfrm>
            <a:off x="3429000" y="3581400"/>
            <a:ext cx="381000" cy="304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3429000" y="3810000"/>
            <a:ext cx="3810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3429000" y="4114800"/>
            <a:ext cx="381000" cy="304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3429000" y="4343400"/>
            <a:ext cx="3810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3429000" y="4648200"/>
            <a:ext cx="381000" cy="304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p:cNvSpPr/>
          <p:nvPr/>
        </p:nvSpPr>
        <p:spPr>
          <a:xfrm>
            <a:off x="3429000" y="4876800"/>
            <a:ext cx="3810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p:nvSpPr>
        <p:spPr>
          <a:xfrm>
            <a:off x="3429000" y="5181600"/>
            <a:ext cx="381000" cy="304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p:nvSpPr>
        <p:spPr>
          <a:xfrm>
            <a:off x="3429000" y="5410200"/>
            <a:ext cx="3810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p:cNvSpPr/>
          <p:nvPr/>
        </p:nvSpPr>
        <p:spPr>
          <a:xfrm>
            <a:off x="7010400" y="3505200"/>
            <a:ext cx="381000" cy="304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p:cNvSpPr/>
          <p:nvPr/>
        </p:nvSpPr>
        <p:spPr>
          <a:xfrm>
            <a:off x="7010400" y="3733800"/>
            <a:ext cx="3810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17"/>
          <p:cNvSpPr/>
          <p:nvPr/>
        </p:nvSpPr>
        <p:spPr>
          <a:xfrm>
            <a:off x="7010400" y="4038600"/>
            <a:ext cx="381000" cy="304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ectangle 18"/>
          <p:cNvSpPr/>
          <p:nvPr/>
        </p:nvSpPr>
        <p:spPr>
          <a:xfrm>
            <a:off x="7010400" y="4267200"/>
            <a:ext cx="3810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Rectangle 19"/>
          <p:cNvSpPr/>
          <p:nvPr/>
        </p:nvSpPr>
        <p:spPr>
          <a:xfrm>
            <a:off x="7010400" y="4572000"/>
            <a:ext cx="381000" cy="304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Rectangle 20"/>
          <p:cNvSpPr/>
          <p:nvPr/>
        </p:nvSpPr>
        <p:spPr>
          <a:xfrm>
            <a:off x="7010400" y="4800600"/>
            <a:ext cx="3810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Rectangle 21"/>
          <p:cNvSpPr/>
          <p:nvPr/>
        </p:nvSpPr>
        <p:spPr>
          <a:xfrm>
            <a:off x="7010400" y="5105400"/>
            <a:ext cx="381000" cy="304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Rectangle 22"/>
          <p:cNvSpPr/>
          <p:nvPr/>
        </p:nvSpPr>
        <p:spPr>
          <a:xfrm>
            <a:off x="7010400" y="5334000"/>
            <a:ext cx="3810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Rectangle 3"/>
          <p:cNvSpPr txBox="1">
            <a:spLocks noChangeArrowheads="1"/>
          </p:cNvSpPr>
          <p:nvPr>
            <p:custDataLst>
              <p:tags r:id="rId3"/>
            </p:custDataLst>
          </p:nvPr>
        </p:nvSpPr>
        <p:spPr>
          <a:xfrm>
            <a:off x="533400" y="1219200"/>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2000" dirty="0" smtClean="0">
                <a:latin typeface="Courier New"/>
                <a:cs typeface="Courier New"/>
              </a:rPr>
              <a:t>module flop(input  logic </a:t>
            </a:r>
            <a:r>
              <a:rPr lang="en-US" sz="2000" dirty="0" err="1" smtClean="0">
                <a:latin typeface="Courier New"/>
                <a:cs typeface="Courier New"/>
              </a:rPr>
              <a:t>clk</a:t>
            </a:r>
            <a:r>
              <a:rPr lang="en-US" sz="2000" dirty="0" smtClean="0">
                <a:latin typeface="Courier New"/>
                <a:cs typeface="Courier New"/>
              </a:rPr>
              <a:t>, d,</a:t>
            </a:r>
          </a:p>
          <a:p>
            <a:pPr marL="0" indent="0">
              <a:buNone/>
            </a:pPr>
            <a:r>
              <a:rPr lang="en-US" sz="2000" dirty="0" smtClean="0">
                <a:latin typeface="Courier New"/>
                <a:cs typeface="Courier New"/>
              </a:rPr>
              <a:t>		output logic q);</a:t>
            </a:r>
          </a:p>
          <a:p>
            <a:pPr marL="0" indent="0">
              <a:buNone/>
            </a:pPr>
            <a:endParaRPr lang="en-US" sz="2000" dirty="0" smtClean="0">
              <a:latin typeface="Courier New"/>
              <a:cs typeface="Courier New"/>
            </a:endParaRPr>
          </a:p>
          <a:p>
            <a:pPr marL="0" indent="0">
              <a:buNone/>
            </a:pPr>
            <a:r>
              <a:rPr lang="en-US" sz="2000" dirty="0" smtClean="0">
                <a:latin typeface="Courier New"/>
                <a:cs typeface="Courier New"/>
              </a:rPr>
              <a:t>  </a:t>
            </a:r>
            <a:r>
              <a:rPr lang="en-US" sz="2000" dirty="0" err="1" smtClean="0">
                <a:latin typeface="Courier New"/>
                <a:cs typeface="Courier New"/>
              </a:rPr>
              <a:t>always_ff</a:t>
            </a:r>
            <a:r>
              <a:rPr lang="en-US" sz="2000" dirty="0" smtClean="0">
                <a:latin typeface="Courier New"/>
                <a:cs typeface="Courier New"/>
              </a:rPr>
              <a:t> @(</a:t>
            </a:r>
            <a:r>
              <a:rPr lang="en-US" sz="2000" dirty="0" err="1" smtClean="0">
                <a:latin typeface="Courier New"/>
                <a:cs typeface="Courier New"/>
              </a:rPr>
              <a:t>posedge</a:t>
            </a:r>
            <a:r>
              <a:rPr lang="en-US" sz="2000" dirty="0" smtClean="0">
                <a:latin typeface="Courier New"/>
                <a:cs typeface="Courier New"/>
              </a:rPr>
              <a:t> </a:t>
            </a:r>
            <a:r>
              <a:rPr lang="en-US" sz="2000" dirty="0" err="1" smtClean="0">
                <a:latin typeface="Courier New"/>
                <a:cs typeface="Courier New"/>
              </a:rPr>
              <a:t>clk</a:t>
            </a:r>
            <a:r>
              <a:rPr lang="en-US" sz="2000" dirty="0" smtClean="0">
                <a:latin typeface="Courier New"/>
                <a:cs typeface="Courier New"/>
              </a:rPr>
              <a:t>)</a:t>
            </a:r>
          </a:p>
          <a:p>
            <a:pPr marL="0" indent="0">
              <a:buNone/>
            </a:pPr>
            <a:r>
              <a:rPr lang="en-US" sz="2000" dirty="0" smtClean="0">
                <a:latin typeface="Courier New"/>
                <a:cs typeface="Courier New"/>
              </a:rPr>
              <a:t>    q &lt;= d;</a:t>
            </a:r>
          </a:p>
          <a:p>
            <a:pPr marL="0" indent="0">
              <a:buNone/>
            </a:pPr>
            <a:r>
              <a:rPr lang="en-US" sz="2000" dirty="0" err="1" smtClean="0">
                <a:latin typeface="Courier New"/>
                <a:cs typeface="Courier New"/>
              </a:rPr>
              <a:t>endmodule</a:t>
            </a:r>
            <a:endParaRPr lang="en-US" sz="2000" dirty="0" smtClean="0">
              <a:latin typeface="Courier New"/>
              <a:cs typeface="Courier New"/>
            </a:endParaRPr>
          </a:p>
          <a:p>
            <a:pPr marL="0" indent="0">
              <a:buNone/>
            </a:pPr>
            <a:endParaRPr lang="en-US" sz="2000" dirty="0" smtClean="0">
              <a:latin typeface="Courier New"/>
              <a:cs typeface="Courier New"/>
            </a:endParaRPr>
          </a:p>
          <a:p>
            <a:pPr marL="0" indent="0">
              <a:buNone/>
            </a:pPr>
            <a:endParaRPr lang="en-US" sz="2000" dirty="0" smtClean="0">
              <a:latin typeface="Calibri"/>
              <a:cs typeface="Calibri"/>
            </a:endParaRPr>
          </a:p>
        </p:txBody>
      </p:sp>
    </p:spTree>
    <p:extLst>
      <p:ext uri="{BB962C8B-B14F-4D97-AF65-F5344CB8AC3E}">
        <p14:creationId xmlns:p14="http://schemas.microsoft.com/office/powerpoint/2010/main" val="16872409"/>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grpId="0" nodeType="clickEffect">
                                  <p:stCondLst>
                                    <p:cond delay="0"/>
                                  </p:stCondLst>
                                  <p:childTnLst>
                                    <p:animEffect transition="out" filter="dissolve">
                                      <p:cBhvr>
                                        <p:cTn id="6" dur="500"/>
                                        <p:tgtEl>
                                          <p:spTgt spid="8"/>
                                        </p:tgtEl>
                                      </p:cBhvr>
                                    </p:animEffect>
                                    <p:set>
                                      <p:cBhvr>
                                        <p:cTn id="7" dur="1" fill="hold">
                                          <p:stCondLst>
                                            <p:cond delay="499"/>
                                          </p:stCondLst>
                                        </p:cTn>
                                        <p:tgtEl>
                                          <p:spTgt spid="8"/>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9" presetClass="exit" presetSubtype="0" fill="hold" grpId="0" nodeType="clickEffect">
                                  <p:stCondLst>
                                    <p:cond delay="0"/>
                                  </p:stCondLst>
                                  <p:childTnLst>
                                    <p:animEffect transition="out" filter="dissolve">
                                      <p:cBhvr>
                                        <p:cTn id="11" dur="500"/>
                                        <p:tgtEl>
                                          <p:spTgt spid="9"/>
                                        </p:tgtEl>
                                      </p:cBhvr>
                                    </p:animEffect>
                                    <p:set>
                                      <p:cBhvr>
                                        <p:cTn id="12" dur="1" fill="hold">
                                          <p:stCondLst>
                                            <p:cond delay="499"/>
                                          </p:stCondLst>
                                        </p:cTn>
                                        <p:tgtEl>
                                          <p:spTgt spid="9"/>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9" presetClass="exit" presetSubtype="0" fill="hold" grpId="0" nodeType="clickEffect">
                                  <p:stCondLst>
                                    <p:cond delay="0"/>
                                  </p:stCondLst>
                                  <p:childTnLst>
                                    <p:animEffect transition="out" filter="dissolve">
                                      <p:cBhvr>
                                        <p:cTn id="16" dur="500"/>
                                        <p:tgtEl>
                                          <p:spTgt spid="10"/>
                                        </p:tgtEl>
                                      </p:cBhvr>
                                    </p:animEffect>
                                    <p:set>
                                      <p:cBhvr>
                                        <p:cTn id="17" dur="1" fill="hold">
                                          <p:stCondLst>
                                            <p:cond delay="499"/>
                                          </p:stCondLst>
                                        </p:cTn>
                                        <p:tgtEl>
                                          <p:spTgt spid="10"/>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9" presetClass="exit" presetSubtype="0" fill="hold" grpId="0" nodeType="clickEffect">
                                  <p:stCondLst>
                                    <p:cond delay="0"/>
                                  </p:stCondLst>
                                  <p:childTnLst>
                                    <p:animEffect transition="out" filter="dissolve">
                                      <p:cBhvr>
                                        <p:cTn id="21" dur="500"/>
                                        <p:tgtEl>
                                          <p:spTgt spid="11"/>
                                        </p:tgtEl>
                                      </p:cBhvr>
                                    </p:animEffect>
                                    <p:set>
                                      <p:cBhvr>
                                        <p:cTn id="22" dur="1" fill="hold">
                                          <p:stCondLst>
                                            <p:cond delay="499"/>
                                          </p:stCondLst>
                                        </p:cTn>
                                        <p:tgtEl>
                                          <p:spTgt spid="11"/>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9" presetClass="exit" presetSubtype="0" fill="hold" grpId="0" nodeType="clickEffect">
                                  <p:stCondLst>
                                    <p:cond delay="0"/>
                                  </p:stCondLst>
                                  <p:childTnLst>
                                    <p:animEffect transition="out" filter="dissolve">
                                      <p:cBhvr>
                                        <p:cTn id="26" dur="500"/>
                                        <p:tgtEl>
                                          <p:spTgt spid="12"/>
                                        </p:tgtEl>
                                      </p:cBhvr>
                                    </p:animEffect>
                                    <p:set>
                                      <p:cBhvr>
                                        <p:cTn id="27" dur="1" fill="hold">
                                          <p:stCondLst>
                                            <p:cond delay="499"/>
                                          </p:stCondLst>
                                        </p:cTn>
                                        <p:tgtEl>
                                          <p:spTgt spid="12"/>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9" presetClass="exit" presetSubtype="0" fill="hold" grpId="0" nodeType="clickEffect">
                                  <p:stCondLst>
                                    <p:cond delay="0"/>
                                  </p:stCondLst>
                                  <p:childTnLst>
                                    <p:animEffect transition="out" filter="dissolve">
                                      <p:cBhvr>
                                        <p:cTn id="31" dur="500"/>
                                        <p:tgtEl>
                                          <p:spTgt spid="13"/>
                                        </p:tgtEl>
                                      </p:cBhvr>
                                    </p:animEffect>
                                    <p:set>
                                      <p:cBhvr>
                                        <p:cTn id="32" dur="1" fill="hold">
                                          <p:stCondLst>
                                            <p:cond delay="499"/>
                                          </p:stCondLst>
                                        </p:cTn>
                                        <p:tgtEl>
                                          <p:spTgt spid="13"/>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9" presetClass="exit" presetSubtype="0" fill="hold" grpId="0" nodeType="clickEffect">
                                  <p:stCondLst>
                                    <p:cond delay="0"/>
                                  </p:stCondLst>
                                  <p:childTnLst>
                                    <p:animEffect transition="out" filter="dissolve">
                                      <p:cBhvr>
                                        <p:cTn id="36" dur="500"/>
                                        <p:tgtEl>
                                          <p:spTgt spid="14"/>
                                        </p:tgtEl>
                                      </p:cBhvr>
                                    </p:animEffect>
                                    <p:set>
                                      <p:cBhvr>
                                        <p:cTn id="37" dur="1" fill="hold">
                                          <p:stCondLst>
                                            <p:cond delay="499"/>
                                          </p:stCondLst>
                                        </p:cTn>
                                        <p:tgtEl>
                                          <p:spTgt spid="14"/>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9" presetClass="exit" presetSubtype="0" fill="hold" grpId="0" nodeType="clickEffect">
                                  <p:stCondLst>
                                    <p:cond delay="0"/>
                                  </p:stCondLst>
                                  <p:childTnLst>
                                    <p:animEffect transition="out" filter="dissolve">
                                      <p:cBhvr>
                                        <p:cTn id="41" dur="500"/>
                                        <p:tgtEl>
                                          <p:spTgt spid="15"/>
                                        </p:tgtEl>
                                      </p:cBhvr>
                                    </p:animEffect>
                                    <p:set>
                                      <p:cBhvr>
                                        <p:cTn id="42" dur="1" fill="hold">
                                          <p:stCondLst>
                                            <p:cond delay="499"/>
                                          </p:stCondLst>
                                        </p:cTn>
                                        <p:tgtEl>
                                          <p:spTgt spid="15"/>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9" presetClass="exit" presetSubtype="0" fill="hold" grpId="0" nodeType="clickEffect">
                                  <p:stCondLst>
                                    <p:cond delay="0"/>
                                  </p:stCondLst>
                                  <p:childTnLst>
                                    <p:animEffect transition="out" filter="dissolve">
                                      <p:cBhvr>
                                        <p:cTn id="46" dur="500"/>
                                        <p:tgtEl>
                                          <p:spTgt spid="16"/>
                                        </p:tgtEl>
                                      </p:cBhvr>
                                    </p:animEffect>
                                    <p:set>
                                      <p:cBhvr>
                                        <p:cTn id="47" dur="1" fill="hold">
                                          <p:stCondLst>
                                            <p:cond delay="499"/>
                                          </p:stCondLst>
                                        </p:cTn>
                                        <p:tgtEl>
                                          <p:spTgt spid="16"/>
                                        </p:tgtEl>
                                        <p:attrNameLst>
                                          <p:attrName>style.visibility</p:attrName>
                                        </p:attrNameLst>
                                      </p:cBhvr>
                                      <p:to>
                                        <p:strVal val="hidden"/>
                                      </p:to>
                                    </p:set>
                                  </p:childTnLst>
                                </p:cTn>
                              </p:par>
                            </p:childTnLst>
                          </p:cTn>
                        </p:par>
                      </p:childTnLst>
                    </p:cTn>
                  </p:par>
                  <p:par>
                    <p:cTn id="48" fill="hold">
                      <p:stCondLst>
                        <p:cond delay="indefinite"/>
                      </p:stCondLst>
                      <p:childTnLst>
                        <p:par>
                          <p:cTn id="49" fill="hold">
                            <p:stCondLst>
                              <p:cond delay="0"/>
                            </p:stCondLst>
                            <p:childTnLst>
                              <p:par>
                                <p:cTn id="50" presetID="9" presetClass="exit" presetSubtype="0" fill="hold" grpId="0" nodeType="clickEffect">
                                  <p:stCondLst>
                                    <p:cond delay="0"/>
                                  </p:stCondLst>
                                  <p:childTnLst>
                                    <p:animEffect transition="out" filter="dissolve">
                                      <p:cBhvr>
                                        <p:cTn id="51" dur="500"/>
                                        <p:tgtEl>
                                          <p:spTgt spid="17"/>
                                        </p:tgtEl>
                                      </p:cBhvr>
                                    </p:animEffect>
                                    <p:set>
                                      <p:cBhvr>
                                        <p:cTn id="52" dur="1" fill="hold">
                                          <p:stCondLst>
                                            <p:cond delay="499"/>
                                          </p:stCondLst>
                                        </p:cTn>
                                        <p:tgtEl>
                                          <p:spTgt spid="17"/>
                                        </p:tgtEl>
                                        <p:attrNameLst>
                                          <p:attrName>style.visibility</p:attrName>
                                        </p:attrNameLst>
                                      </p:cBhvr>
                                      <p:to>
                                        <p:strVal val="hidden"/>
                                      </p:to>
                                    </p:set>
                                  </p:childTnLst>
                                </p:cTn>
                              </p:par>
                            </p:childTnLst>
                          </p:cTn>
                        </p:par>
                      </p:childTnLst>
                    </p:cTn>
                  </p:par>
                  <p:par>
                    <p:cTn id="53" fill="hold">
                      <p:stCondLst>
                        <p:cond delay="indefinite"/>
                      </p:stCondLst>
                      <p:childTnLst>
                        <p:par>
                          <p:cTn id="54" fill="hold">
                            <p:stCondLst>
                              <p:cond delay="0"/>
                            </p:stCondLst>
                            <p:childTnLst>
                              <p:par>
                                <p:cTn id="55" presetID="9" presetClass="exit" presetSubtype="0" fill="hold" grpId="0" nodeType="clickEffect">
                                  <p:stCondLst>
                                    <p:cond delay="0"/>
                                  </p:stCondLst>
                                  <p:childTnLst>
                                    <p:animEffect transition="out" filter="dissolve">
                                      <p:cBhvr>
                                        <p:cTn id="56" dur="500"/>
                                        <p:tgtEl>
                                          <p:spTgt spid="18"/>
                                        </p:tgtEl>
                                      </p:cBhvr>
                                    </p:animEffect>
                                    <p:set>
                                      <p:cBhvr>
                                        <p:cTn id="57" dur="1" fill="hold">
                                          <p:stCondLst>
                                            <p:cond delay="499"/>
                                          </p:stCondLst>
                                        </p:cTn>
                                        <p:tgtEl>
                                          <p:spTgt spid="18"/>
                                        </p:tgtEl>
                                        <p:attrNameLst>
                                          <p:attrName>style.visibility</p:attrName>
                                        </p:attrNameLst>
                                      </p:cBhvr>
                                      <p:to>
                                        <p:strVal val="hidden"/>
                                      </p:to>
                                    </p:set>
                                  </p:childTnLst>
                                </p:cTn>
                              </p:par>
                            </p:childTnLst>
                          </p:cTn>
                        </p:par>
                      </p:childTnLst>
                    </p:cTn>
                  </p:par>
                  <p:par>
                    <p:cTn id="58" fill="hold">
                      <p:stCondLst>
                        <p:cond delay="indefinite"/>
                      </p:stCondLst>
                      <p:childTnLst>
                        <p:par>
                          <p:cTn id="59" fill="hold">
                            <p:stCondLst>
                              <p:cond delay="0"/>
                            </p:stCondLst>
                            <p:childTnLst>
                              <p:par>
                                <p:cTn id="60" presetID="9" presetClass="exit" presetSubtype="0" fill="hold" grpId="0" nodeType="clickEffect">
                                  <p:stCondLst>
                                    <p:cond delay="0"/>
                                  </p:stCondLst>
                                  <p:childTnLst>
                                    <p:animEffect transition="out" filter="dissolve">
                                      <p:cBhvr>
                                        <p:cTn id="61" dur="500"/>
                                        <p:tgtEl>
                                          <p:spTgt spid="19"/>
                                        </p:tgtEl>
                                      </p:cBhvr>
                                    </p:animEffect>
                                    <p:set>
                                      <p:cBhvr>
                                        <p:cTn id="62" dur="1" fill="hold">
                                          <p:stCondLst>
                                            <p:cond delay="499"/>
                                          </p:stCondLst>
                                        </p:cTn>
                                        <p:tgtEl>
                                          <p:spTgt spid="19"/>
                                        </p:tgtEl>
                                        <p:attrNameLst>
                                          <p:attrName>style.visibility</p:attrName>
                                        </p:attrNameLst>
                                      </p:cBhvr>
                                      <p:to>
                                        <p:strVal val="hidden"/>
                                      </p:to>
                                    </p:set>
                                  </p:childTnLst>
                                </p:cTn>
                              </p:par>
                            </p:childTnLst>
                          </p:cTn>
                        </p:par>
                      </p:childTnLst>
                    </p:cTn>
                  </p:par>
                  <p:par>
                    <p:cTn id="63" fill="hold">
                      <p:stCondLst>
                        <p:cond delay="indefinite"/>
                      </p:stCondLst>
                      <p:childTnLst>
                        <p:par>
                          <p:cTn id="64" fill="hold">
                            <p:stCondLst>
                              <p:cond delay="0"/>
                            </p:stCondLst>
                            <p:childTnLst>
                              <p:par>
                                <p:cTn id="65" presetID="9" presetClass="exit" presetSubtype="0" fill="hold" grpId="0" nodeType="clickEffect">
                                  <p:stCondLst>
                                    <p:cond delay="0"/>
                                  </p:stCondLst>
                                  <p:childTnLst>
                                    <p:animEffect transition="out" filter="dissolve">
                                      <p:cBhvr>
                                        <p:cTn id="66" dur="500"/>
                                        <p:tgtEl>
                                          <p:spTgt spid="20"/>
                                        </p:tgtEl>
                                      </p:cBhvr>
                                    </p:animEffect>
                                    <p:set>
                                      <p:cBhvr>
                                        <p:cTn id="67" dur="1" fill="hold">
                                          <p:stCondLst>
                                            <p:cond delay="499"/>
                                          </p:stCondLst>
                                        </p:cTn>
                                        <p:tgtEl>
                                          <p:spTgt spid="20"/>
                                        </p:tgtEl>
                                        <p:attrNameLst>
                                          <p:attrName>style.visibility</p:attrName>
                                        </p:attrNameLst>
                                      </p:cBhvr>
                                      <p:to>
                                        <p:strVal val="hidden"/>
                                      </p:to>
                                    </p:set>
                                  </p:childTnLst>
                                </p:cTn>
                              </p:par>
                            </p:childTnLst>
                          </p:cTn>
                        </p:par>
                      </p:childTnLst>
                    </p:cTn>
                  </p:par>
                  <p:par>
                    <p:cTn id="68" fill="hold">
                      <p:stCondLst>
                        <p:cond delay="indefinite"/>
                      </p:stCondLst>
                      <p:childTnLst>
                        <p:par>
                          <p:cTn id="69" fill="hold">
                            <p:stCondLst>
                              <p:cond delay="0"/>
                            </p:stCondLst>
                            <p:childTnLst>
                              <p:par>
                                <p:cTn id="70" presetID="9" presetClass="exit" presetSubtype="0" fill="hold" grpId="0" nodeType="clickEffect">
                                  <p:stCondLst>
                                    <p:cond delay="0"/>
                                  </p:stCondLst>
                                  <p:childTnLst>
                                    <p:animEffect transition="out" filter="dissolve">
                                      <p:cBhvr>
                                        <p:cTn id="71" dur="500"/>
                                        <p:tgtEl>
                                          <p:spTgt spid="21"/>
                                        </p:tgtEl>
                                      </p:cBhvr>
                                    </p:animEffect>
                                    <p:set>
                                      <p:cBhvr>
                                        <p:cTn id="72" dur="1" fill="hold">
                                          <p:stCondLst>
                                            <p:cond delay="499"/>
                                          </p:stCondLst>
                                        </p:cTn>
                                        <p:tgtEl>
                                          <p:spTgt spid="21"/>
                                        </p:tgtEl>
                                        <p:attrNameLst>
                                          <p:attrName>style.visibility</p:attrName>
                                        </p:attrNameLst>
                                      </p:cBhvr>
                                      <p:to>
                                        <p:strVal val="hidden"/>
                                      </p:to>
                                    </p:set>
                                  </p:childTnLst>
                                </p:cTn>
                              </p:par>
                            </p:childTnLst>
                          </p:cTn>
                        </p:par>
                      </p:childTnLst>
                    </p:cTn>
                  </p:par>
                  <p:par>
                    <p:cTn id="73" fill="hold">
                      <p:stCondLst>
                        <p:cond delay="indefinite"/>
                      </p:stCondLst>
                      <p:childTnLst>
                        <p:par>
                          <p:cTn id="74" fill="hold">
                            <p:stCondLst>
                              <p:cond delay="0"/>
                            </p:stCondLst>
                            <p:childTnLst>
                              <p:par>
                                <p:cTn id="75" presetID="9" presetClass="exit" presetSubtype="0" fill="hold" grpId="0" nodeType="clickEffect">
                                  <p:stCondLst>
                                    <p:cond delay="0"/>
                                  </p:stCondLst>
                                  <p:childTnLst>
                                    <p:animEffect transition="out" filter="dissolve">
                                      <p:cBhvr>
                                        <p:cTn id="76" dur="500"/>
                                        <p:tgtEl>
                                          <p:spTgt spid="22"/>
                                        </p:tgtEl>
                                      </p:cBhvr>
                                    </p:animEffect>
                                    <p:set>
                                      <p:cBhvr>
                                        <p:cTn id="77" dur="1" fill="hold">
                                          <p:stCondLst>
                                            <p:cond delay="499"/>
                                          </p:stCondLst>
                                        </p:cTn>
                                        <p:tgtEl>
                                          <p:spTgt spid="22"/>
                                        </p:tgtEl>
                                        <p:attrNameLst>
                                          <p:attrName>style.visibility</p:attrName>
                                        </p:attrNameLst>
                                      </p:cBhvr>
                                      <p:to>
                                        <p:strVal val="hidden"/>
                                      </p:to>
                                    </p:set>
                                  </p:childTnLst>
                                </p:cTn>
                              </p:par>
                            </p:childTnLst>
                          </p:cTn>
                        </p:par>
                      </p:childTnLst>
                    </p:cTn>
                  </p:par>
                  <p:par>
                    <p:cTn id="78" fill="hold">
                      <p:stCondLst>
                        <p:cond delay="indefinite"/>
                      </p:stCondLst>
                      <p:childTnLst>
                        <p:par>
                          <p:cTn id="79" fill="hold">
                            <p:stCondLst>
                              <p:cond delay="0"/>
                            </p:stCondLst>
                            <p:childTnLst>
                              <p:par>
                                <p:cTn id="80" presetID="9" presetClass="exit" presetSubtype="0" fill="hold" grpId="0" nodeType="clickEffect">
                                  <p:stCondLst>
                                    <p:cond delay="0"/>
                                  </p:stCondLst>
                                  <p:childTnLst>
                                    <p:animEffect transition="out" filter="dissolve">
                                      <p:cBhvr>
                                        <p:cTn id="81" dur="500"/>
                                        <p:tgtEl>
                                          <p:spTgt spid="23"/>
                                        </p:tgtEl>
                                      </p:cBhvr>
                                    </p:animEffect>
                                    <p:set>
                                      <p:cBhvr>
                                        <p:cTn id="82" dur="1" fill="hold">
                                          <p:stCondLst>
                                            <p:cond delay="499"/>
                                          </p:stCondLst>
                                        </p:cTn>
                                        <p:tgtEl>
                                          <p:spTgt spid="2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6" name="Rectangle 2"/>
          <p:cNvSpPr>
            <a:spLocks noChangeArrowheads="1"/>
          </p:cNvSpPr>
          <p:nvPr>
            <p:custDataLst>
              <p:tags r:id="rId1"/>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endParaRPr>
          </a:p>
          <a:p>
            <a:pPr marL="342900" indent="-342900">
              <a:spcBef>
                <a:spcPct val="20000"/>
              </a:spcBef>
            </a:pPr>
            <a:endParaRPr lang="en-US" sz="3200">
              <a:latin typeface="Times New Roman" pitchFamily="18" charset="0"/>
            </a:endParaRPr>
          </a:p>
          <a:p>
            <a:pPr marL="342900" indent="-342900">
              <a:spcBef>
                <a:spcPct val="20000"/>
              </a:spcBef>
            </a:pPr>
            <a:endParaRPr lang="en-US" sz="3200">
              <a:latin typeface="Times New Roman" pitchFamily="18" charset="0"/>
            </a:endParaRPr>
          </a:p>
        </p:txBody>
      </p:sp>
      <p:sp>
        <p:nvSpPr>
          <p:cNvPr id="84999" name="Rectangle 6"/>
          <p:cNvSpPr>
            <a:spLocks noChangeArrowheads="1"/>
          </p:cNvSpPr>
          <p:nvPr>
            <p:custDataLst>
              <p:tags r:id="rId2"/>
            </p:custDataLst>
          </p:nvPr>
        </p:nvSpPr>
        <p:spPr bwMode="auto">
          <a:xfrm>
            <a:off x="2362200" y="5943600"/>
            <a:ext cx="4759325"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20000"/>
              </a:spcBef>
              <a:buFontTx/>
              <a:buChar char="•"/>
            </a:pPr>
            <a:r>
              <a:rPr lang="en-US"/>
              <a:t> Multi-input XOR: Odd parity</a:t>
            </a:r>
          </a:p>
        </p:txBody>
      </p:sp>
      <p:sp>
        <p:nvSpPr>
          <p:cNvPr id="7" name="TextBox 6"/>
          <p:cNvSpPr txBox="1"/>
          <p:nvPr/>
        </p:nvSpPr>
        <p:spPr>
          <a:xfrm>
            <a:off x="457200" y="68759"/>
            <a:ext cx="7924800" cy="769441"/>
          </a:xfrm>
          <a:prstGeom prst="rect">
            <a:avLst/>
          </a:prstGeom>
          <a:noFill/>
        </p:spPr>
        <p:txBody>
          <a:bodyPr wrap="square" rtlCol="0">
            <a:spAutoFit/>
          </a:bodyPr>
          <a:lstStyle/>
          <a:p>
            <a:r>
              <a:rPr lang="en-US" sz="4400" dirty="0" err="1" smtClean="0">
                <a:solidFill>
                  <a:schemeClr val="bg1"/>
                </a:solidFill>
                <a:latin typeface="+mj-lt"/>
              </a:rPr>
              <a:t>SystemVerilog</a:t>
            </a:r>
            <a:r>
              <a:rPr lang="en-US" sz="4400" dirty="0" smtClean="0">
                <a:solidFill>
                  <a:schemeClr val="bg1"/>
                </a:solidFill>
                <a:latin typeface="+mj-lt"/>
              </a:rPr>
              <a:t> Description</a:t>
            </a:r>
            <a:endParaRPr lang="en-US" sz="4400" dirty="0">
              <a:solidFill>
                <a:schemeClr val="bg1"/>
              </a:solidFill>
              <a:latin typeface="+mj-lt"/>
            </a:endParaRPr>
          </a:p>
        </p:txBody>
      </p:sp>
      <p:sp>
        <p:nvSpPr>
          <p:cNvPr id="8" name="Rectangle 7"/>
          <p:cNvSpPr/>
          <p:nvPr/>
        </p:nvSpPr>
        <p:spPr>
          <a:xfrm>
            <a:off x="3429000" y="3581400"/>
            <a:ext cx="381000" cy="304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3429000" y="3810000"/>
            <a:ext cx="3810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3429000" y="4114800"/>
            <a:ext cx="381000" cy="304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3429000" y="4343400"/>
            <a:ext cx="3810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3429000" y="4648200"/>
            <a:ext cx="381000" cy="304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p:cNvSpPr/>
          <p:nvPr/>
        </p:nvSpPr>
        <p:spPr>
          <a:xfrm>
            <a:off x="3429000" y="4876800"/>
            <a:ext cx="3810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p:nvSpPr>
        <p:spPr>
          <a:xfrm>
            <a:off x="3429000" y="5181600"/>
            <a:ext cx="381000" cy="304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p:nvSpPr>
        <p:spPr>
          <a:xfrm>
            <a:off x="3429000" y="5410200"/>
            <a:ext cx="3810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p:cNvSpPr/>
          <p:nvPr/>
        </p:nvSpPr>
        <p:spPr>
          <a:xfrm>
            <a:off x="7010400" y="3505200"/>
            <a:ext cx="381000" cy="304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p:cNvSpPr/>
          <p:nvPr/>
        </p:nvSpPr>
        <p:spPr>
          <a:xfrm>
            <a:off x="7010400" y="3733800"/>
            <a:ext cx="3810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17"/>
          <p:cNvSpPr/>
          <p:nvPr/>
        </p:nvSpPr>
        <p:spPr>
          <a:xfrm>
            <a:off x="7010400" y="4038600"/>
            <a:ext cx="381000" cy="304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ectangle 18"/>
          <p:cNvSpPr/>
          <p:nvPr/>
        </p:nvSpPr>
        <p:spPr>
          <a:xfrm>
            <a:off x="7010400" y="4267200"/>
            <a:ext cx="3810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Rectangle 19"/>
          <p:cNvSpPr/>
          <p:nvPr/>
        </p:nvSpPr>
        <p:spPr>
          <a:xfrm>
            <a:off x="7010400" y="4572000"/>
            <a:ext cx="381000" cy="304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Rectangle 20"/>
          <p:cNvSpPr/>
          <p:nvPr/>
        </p:nvSpPr>
        <p:spPr>
          <a:xfrm>
            <a:off x="7010400" y="4800600"/>
            <a:ext cx="3810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Rectangle 21"/>
          <p:cNvSpPr/>
          <p:nvPr/>
        </p:nvSpPr>
        <p:spPr>
          <a:xfrm>
            <a:off x="7010400" y="5105400"/>
            <a:ext cx="381000" cy="304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Rectangle 22"/>
          <p:cNvSpPr/>
          <p:nvPr/>
        </p:nvSpPr>
        <p:spPr>
          <a:xfrm>
            <a:off x="7010400" y="5334000"/>
            <a:ext cx="3810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Rectangle 3"/>
          <p:cNvSpPr txBox="1">
            <a:spLocks noChangeArrowheads="1"/>
          </p:cNvSpPr>
          <p:nvPr>
            <p:custDataLst>
              <p:tags r:id="rId3"/>
            </p:custDataLst>
          </p:nvPr>
        </p:nvSpPr>
        <p:spPr>
          <a:xfrm>
            <a:off x="533400" y="1219200"/>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2000" dirty="0" smtClean="0">
                <a:latin typeface="Courier New"/>
                <a:cs typeface="Courier New"/>
              </a:rPr>
              <a:t>module </a:t>
            </a:r>
            <a:r>
              <a:rPr lang="en-US" sz="2000" dirty="0" err="1" smtClean="0">
                <a:latin typeface="Courier New"/>
                <a:cs typeface="Courier New"/>
              </a:rPr>
              <a:t>flopenr</a:t>
            </a:r>
            <a:r>
              <a:rPr lang="en-US" sz="2000" dirty="0" smtClean="0">
                <a:latin typeface="Courier New"/>
                <a:cs typeface="Courier New"/>
              </a:rPr>
              <a:t>(input  logic </a:t>
            </a:r>
            <a:r>
              <a:rPr lang="en-US" sz="2000" dirty="0" err="1" smtClean="0">
                <a:latin typeface="Courier New"/>
                <a:cs typeface="Courier New"/>
              </a:rPr>
              <a:t>clk</a:t>
            </a:r>
            <a:r>
              <a:rPr lang="en-US" sz="2000" dirty="0" smtClean="0">
                <a:latin typeface="Courier New"/>
                <a:cs typeface="Courier New"/>
              </a:rPr>
              <a:t>, en, reset, d,</a:t>
            </a:r>
          </a:p>
          <a:p>
            <a:pPr marL="0" indent="0">
              <a:buNone/>
            </a:pPr>
            <a:r>
              <a:rPr lang="en-US" sz="2000" dirty="0" smtClean="0">
                <a:latin typeface="Courier New"/>
                <a:cs typeface="Courier New"/>
              </a:rPr>
              <a:t>		   output logic q);</a:t>
            </a:r>
          </a:p>
          <a:p>
            <a:pPr marL="0" indent="0">
              <a:buNone/>
            </a:pPr>
            <a:endParaRPr lang="en-US" sz="2000" dirty="0" smtClean="0">
              <a:latin typeface="Courier New"/>
              <a:cs typeface="Courier New"/>
            </a:endParaRPr>
          </a:p>
          <a:p>
            <a:pPr marL="0" indent="0">
              <a:buNone/>
            </a:pPr>
            <a:r>
              <a:rPr lang="en-US" sz="2000" dirty="0" smtClean="0">
                <a:latin typeface="Courier New"/>
                <a:cs typeface="Courier New"/>
              </a:rPr>
              <a:t>  </a:t>
            </a:r>
            <a:r>
              <a:rPr lang="en-US" sz="2000" dirty="0" err="1" smtClean="0">
                <a:latin typeface="Courier New"/>
                <a:cs typeface="Courier New"/>
              </a:rPr>
              <a:t>always_ff</a:t>
            </a:r>
            <a:r>
              <a:rPr lang="en-US" sz="2000" dirty="0" smtClean="0">
                <a:latin typeface="Courier New"/>
                <a:cs typeface="Courier New"/>
              </a:rPr>
              <a:t> @(</a:t>
            </a:r>
            <a:r>
              <a:rPr lang="en-US" sz="2000" dirty="0" err="1" smtClean="0">
                <a:latin typeface="Courier New"/>
                <a:cs typeface="Courier New"/>
              </a:rPr>
              <a:t>posedge</a:t>
            </a:r>
            <a:r>
              <a:rPr lang="en-US" sz="2000" dirty="0" smtClean="0">
                <a:latin typeface="Courier New"/>
                <a:cs typeface="Courier New"/>
              </a:rPr>
              <a:t> </a:t>
            </a:r>
            <a:r>
              <a:rPr lang="en-US" sz="2000" dirty="0" err="1" smtClean="0">
                <a:latin typeface="Courier New"/>
                <a:cs typeface="Courier New"/>
              </a:rPr>
              <a:t>clk</a:t>
            </a:r>
            <a:r>
              <a:rPr lang="en-US" sz="2000" dirty="0" smtClean="0">
                <a:latin typeface="Courier New"/>
                <a:cs typeface="Courier New"/>
              </a:rPr>
              <a:t>, </a:t>
            </a:r>
            <a:r>
              <a:rPr lang="en-US" sz="2000" dirty="0" err="1" smtClean="0">
                <a:latin typeface="Courier New"/>
                <a:cs typeface="Courier New"/>
              </a:rPr>
              <a:t>posedge</a:t>
            </a:r>
            <a:r>
              <a:rPr lang="en-US" sz="2000" dirty="0" smtClean="0">
                <a:latin typeface="Courier New"/>
                <a:cs typeface="Courier New"/>
              </a:rPr>
              <a:t> reset)</a:t>
            </a:r>
          </a:p>
          <a:p>
            <a:pPr marL="0" indent="0">
              <a:buNone/>
            </a:pPr>
            <a:r>
              <a:rPr lang="en-US" sz="2000" dirty="0" smtClean="0">
                <a:latin typeface="Courier New"/>
                <a:cs typeface="Courier New"/>
              </a:rPr>
              <a:t>    if (reset)   q &lt;= 0;</a:t>
            </a:r>
          </a:p>
          <a:p>
            <a:pPr marL="0" indent="0">
              <a:buNone/>
            </a:pPr>
            <a:r>
              <a:rPr lang="en-US" sz="2000" dirty="0">
                <a:latin typeface="Courier New"/>
                <a:cs typeface="Courier New"/>
              </a:rPr>
              <a:t> </a:t>
            </a:r>
            <a:r>
              <a:rPr lang="en-US" sz="2000" dirty="0" smtClean="0">
                <a:latin typeface="Courier New"/>
                <a:cs typeface="Courier New"/>
              </a:rPr>
              <a:t>   else if (en) q &lt;= d;</a:t>
            </a:r>
          </a:p>
          <a:p>
            <a:pPr marL="0" indent="0">
              <a:buNone/>
            </a:pPr>
            <a:r>
              <a:rPr lang="en-US" sz="2000" dirty="0" err="1" smtClean="0">
                <a:latin typeface="Courier New"/>
                <a:cs typeface="Courier New"/>
              </a:rPr>
              <a:t>endmodule</a:t>
            </a:r>
            <a:endParaRPr lang="en-US" sz="2000" dirty="0" smtClean="0">
              <a:latin typeface="Courier New"/>
              <a:cs typeface="Courier New"/>
            </a:endParaRPr>
          </a:p>
          <a:p>
            <a:pPr marL="0" indent="0">
              <a:buNone/>
            </a:pPr>
            <a:endParaRPr lang="en-US" sz="2000" dirty="0" smtClean="0">
              <a:latin typeface="Courier New"/>
              <a:cs typeface="Courier New"/>
            </a:endParaRPr>
          </a:p>
          <a:p>
            <a:pPr marL="0" indent="0">
              <a:buNone/>
            </a:pPr>
            <a:endParaRPr lang="en-US" sz="2000" dirty="0" smtClean="0">
              <a:latin typeface="Calibri"/>
              <a:cs typeface="Calibri"/>
            </a:endParaRPr>
          </a:p>
        </p:txBody>
      </p:sp>
    </p:spTree>
    <p:extLst>
      <p:ext uri="{BB962C8B-B14F-4D97-AF65-F5344CB8AC3E}">
        <p14:creationId xmlns:p14="http://schemas.microsoft.com/office/powerpoint/2010/main" val="1330019142"/>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grpId="0" nodeType="clickEffect">
                                  <p:stCondLst>
                                    <p:cond delay="0"/>
                                  </p:stCondLst>
                                  <p:childTnLst>
                                    <p:animEffect transition="out" filter="dissolve">
                                      <p:cBhvr>
                                        <p:cTn id="6" dur="500"/>
                                        <p:tgtEl>
                                          <p:spTgt spid="8"/>
                                        </p:tgtEl>
                                      </p:cBhvr>
                                    </p:animEffect>
                                    <p:set>
                                      <p:cBhvr>
                                        <p:cTn id="7" dur="1" fill="hold">
                                          <p:stCondLst>
                                            <p:cond delay="499"/>
                                          </p:stCondLst>
                                        </p:cTn>
                                        <p:tgtEl>
                                          <p:spTgt spid="8"/>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9" presetClass="exit" presetSubtype="0" fill="hold" grpId="0" nodeType="clickEffect">
                                  <p:stCondLst>
                                    <p:cond delay="0"/>
                                  </p:stCondLst>
                                  <p:childTnLst>
                                    <p:animEffect transition="out" filter="dissolve">
                                      <p:cBhvr>
                                        <p:cTn id="11" dur="500"/>
                                        <p:tgtEl>
                                          <p:spTgt spid="9"/>
                                        </p:tgtEl>
                                      </p:cBhvr>
                                    </p:animEffect>
                                    <p:set>
                                      <p:cBhvr>
                                        <p:cTn id="12" dur="1" fill="hold">
                                          <p:stCondLst>
                                            <p:cond delay="499"/>
                                          </p:stCondLst>
                                        </p:cTn>
                                        <p:tgtEl>
                                          <p:spTgt spid="9"/>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9" presetClass="exit" presetSubtype="0" fill="hold" grpId="0" nodeType="clickEffect">
                                  <p:stCondLst>
                                    <p:cond delay="0"/>
                                  </p:stCondLst>
                                  <p:childTnLst>
                                    <p:animEffect transition="out" filter="dissolve">
                                      <p:cBhvr>
                                        <p:cTn id="16" dur="500"/>
                                        <p:tgtEl>
                                          <p:spTgt spid="10"/>
                                        </p:tgtEl>
                                      </p:cBhvr>
                                    </p:animEffect>
                                    <p:set>
                                      <p:cBhvr>
                                        <p:cTn id="17" dur="1" fill="hold">
                                          <p:stCondLst>
                                            <p:cond delay="499"/>
                                          </p:stCondLst>
                                        </p:cTn>
                                        <p:tgtEl>
                                          <p:spTgt spid="10"/>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9" presetClass="exit" presetSubtype="0" fill="hold" grpId="0" nodeType="clickEffect">
                                  <p:stCondLst>
                                    <p:cond delay="0"/>
                                  </p:stCondLst>
                                  <p:childTnLst>
                                    <p:animEffect transition="out" filter="dissolve">
                                      <p:cBhvr>
                                        <p:cTn id="21" dur="500"/>
                                        <p:tgtEl>
                                          <p:spTgt spid="11"/>
                                        </p:tgtEl>
                                      </p:cBhvr>
                                    </p:animEffect>
                                    <p:set>
                                      <p:cBhvr>
                                        <p:cTn id="22" dur="1" fill="hold">
                                          <p:stCondLst>
                                            <p:cond delay="499"/>
                                          </p:stCondLst>
                                        </p:cTn>
                                        <p:tgtEl>
                                          <p:spTgt spid="11"/>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9" presetClass="exit" presetSubtype="0" fill="hold" grpId="0" nodeType="clickEffect">
                                  <p:stCondLst>
                                    <p:cond delay="0"/>
                                  </p:stCondLst>
                                  <p:childTnLst>
                                    <p:animEffect transition="out" filter="dissolve">
                                      <p:cBhvr>
                                        <p:cTn id="26" dur="500"/>
                                        <p:tgtEl>
                                          <p:spTgt spid="12"/>
                                        </p:tgtEl>
                                      </p:cBhvr>
                                    </p:animEffect>
                                    <p:set>
                                      <p:cBhvr>
                                        <p:cTn id="27" dur="1" fill="hold">
                                          <p:stCondLst>
                                            <p:cond delay="499"/>
                                          </p:stCondLst>
                                        </p:cTn>
                                        <p:tgtEl>
                                          <p:spTgt spid="12"/>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9" presetClass="exit" presetSubtype="0" fill="hold" grpId="0" nodeType="clickEffect">
                                  <p:stCondLst>
                                    <p:cond delay="0"/>
                                  </p:stCondLst>
                                  <p:childTnLst>
                                    <p:animEffect transition="out" filter="dissolve">
                                      <p:cBhvr>
                                        <p:cTn id="31" dur="500"/>
                                        <p:tgtEl>
                                          <p:spTgt spid="13"/>
                                        </p:tgtEl>
                                      </p:cBhvr>
                                    </p:animEffect>
                                    <p:set>
                                      <p:cBhvr>
                                        <p:cTn id="32" dur="1" fill="hold">
                                          <p:stCondLst>
                                            <p:cond delay="499"/>
                                          </p:stCondLst>
                                        </p:cTn>
                                        <p:tgtEl>
                                          <p:spTgt spid="13"/>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9" presetClass="exit" presetSubtype="0" fill="hold" grpId="0" nodeType="clickEffect">
                                  <p:stCondLst>
                                    <p:cond delay="0"/>
                                  </p:stCondLst>
                                  <p:childTnLst>
                                    <p:animEffect transition="out" filter="dissolve">
                                      <p:cBhvr>
                                        <p:cTn id="36" dur="500"/>
                                        <p:tgtEl>
                                          <p:spTgt spid="14"/>
                                        </p:tgtEl>
                                      </p:cBhvr>
                                    </p:animEffect>
                                    <p:set>
                                      <p:cBhvr>
                                        <p:cTn id="37" dur="1" fill="hold">
                                          <p:stCondLst>
                                            <p:cond delay="499"/>
                                          </p:stCondLst>
                                        </p:cTn>
                                        <p:tgtEl>
                                          <p:spTgt spid="14"/>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9" presetClass="exit" presetSubtype="0" fill="hold" grpId="0" nodeType="clickEffect">
                                  <p:stCondLst>
                                    <p:cond delay="0"/>
                                  </p:stCondLst>
                                  <p:childTnLst>
                                    <p:animEffect transition="out" filter="dissolve">
                                      <p:cBhvr>
                                        <p:cTn id="41" dur="500"/>
                                        <p:tgtEl>
                                          <p:spTgt spid="15"/>
                                        </p:tgtEl>
                                      </p:cBhvr>
                                    </p:animEffect>
                                    <p:set>
                                      <p:cBhvr>
                                        <p:cTn id="42" dur="1" fill="hold">
                                          <p:stCondLst>
                                            <p:cond delay="499"/>
                                          </p:stCondLst>
                                        </p:cTn>
                                        <p:tgtEl>
                                          <p:spTgt spid="15"/>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9" presetClass="exit" presetSubtype="0" fill="hold" grpId="0" nodeType="clickEffect">
                                  <p:stCondLst>
                                    <p:cond delay="0"/>
                                  </p:stCondLst>
                                  <p:childTnLst>
                                    <p:animEffect transition="out" filter="dissolve">
                                      <p:cBhvr>
                                        <p:cTn id="46" dur="500"/>
                                        <p:tgtEl>
                                          <p:spTgt spid="16"/>
                                        </p:tgtEl>
                                      </p:cBhvr>
                                    </p:animEffect>
                                    <p:set>
                                      <p:cBhvr>
                                        <p:cTn id="47" dur="1" fill="hold">
                                          <p:stCondLst>
                                            <p:cond delay="499"/>
                                          </p:stCondLst>
                                        </p:cTn>
                                        <p:tgtEl>
                                          <p:spTgt spid="16"/>
                                        </p:tgtEl>
                                        <p:attrNameLst>
                                          <p:attrName>style.visibility</p:attrName>
                                        </p:attrNameLst>
                                      </p:cBhvr>
                                      <p:to>
                                        <p:strVal val="hidden"/>
                                      </p:to>
                                    </p:set>
                                  </p:childTnLst>
                                </p:cTn>
                              </p:par>
                            </p:childTnLst>
                          </p:cTn>
                        </p:par>
                      </p:childTnLst>
                    </p:cTn>
                  </p:par>
                  <p:par>
                    <p:cTn id="48" fill="hold">
                      <p:stCondLst>
                        <p:cond delay="indefinite"/>
                      </p:stCondLst>
                      <p:childTnLst>
                        <p:par>
                          <p:cTn id="49" fill="hold">
                            <p:stCondLst>
                              <p:cond delay="0"/>
                            </p:stCondLst>
                            <p:childTnLst>
                              <p:par>
                                <p:cTn id="50" presetID="9" presetClass="exit" presetSubtype="0" fill="hold" grpId="0" nodeType="clickEffect">
                                  <p:stCondLst>
                                    <p:cond delay="0"/>
                                  </p:stCondLst>
                                  <p:childTnLst>
                                    <p:animEffect transition="out" filter="dissolve">
                                      <p:cBhvr>
                                        <p:cTn id="51" dur="500"/>
                                        <p:tgtEl>
                                          <p:spTgt spid="17"/>
                                        </p:tgtEl>
                                      </p:cBhvr>
                                    </p:animEffect>
                                    <p:set>
                                      <p:cBhvr>
                                        <p:cTn id="52" dur="1" fill="hold">
                                          <p:stCondLst>
                                            <p:cond delay="499"/>
                                          </p:stCondLst>
                                        </p:cTn>
                                        <p:tgtEl>
                                          <p:spTgt spid="17"/>
                                        </p:tgtEl>
                                        <p:attrNameLst>
                                          <p:attrName>style.visibility</p:attrName>
                                        </p:attrNameLst>
                                      </p:cBhvr>
                                      <p:to>
                                        <p:strVal val="hidden"/>
                                      </p:to>
                                    </p:set>
                                  </p:childTnLst>
                                </p:cTn>
                              </p:par>
                            </p:childTnLst>
                          </p:cTn>
                        </p:par>
                      </p:childTnLst>
                    </p:cTn>
                  </p:par>
                  <p:par>
                    <p:cTn id="53" fill="hold">
                      <p:stCondLst>
                        <p:cond delay="indefinite"/>
                      </p:stCondLst>
                      <p:childTnLst>
                        <p:par>
                          <p:cTn id="54" fill="hold">
                            <p:stCondLst>
                              <p:cond delay="0"/>
                            </p:stCondLst>
                            <p:childTnLst>
                              <p:par>
                                <p:cTn id="55" presetID="9" presetClass="exit" presetSubtype="0" fill="hold" grpId="0" nodeType="clickEffect">
                                  <p:stCondLst>
                                    <p:cond delay="0"/>
                                  </p:stCondLst>
                                  <p:childTnLst>
                                    <p:animEffect transition="out" filter="dissolve">
                                      <p:cBhvr>
                                        <p:cTn id="56" dur="500"/>
                                        <p:tgtEl>
                                          <p:spTgt spid="18"/>
                                        </p:tgtEl>
                                      </p:cBhvr>
                                    </p:animEffect>
                                    <p:set>
                                      <p:cBhvr>
                                        <p:cTn id="57" dur="1" fill="hold">
                                          <p:stCondLst>
                                            <p:cond delay="499"/>
                                          </p:stCondLst>
                                        </p:cTn>
                                        <p:tgtEl>
                                          <p:spTgt spid="18"/>
                                        </p:tgtEl>
                                        <p:attrNameLst>
                                          <p:attrName>style.visibility</p:attrName>
                                        </p:attrNameLst>
                                      </p:cBhvr>
                                      <p:to>
                                        <p:strVal val="hidden"/>
                                      </p:to>
                                    </p:set>
                                  </p:childTnLst>
                                </p:cTn>
                              </p:par>
                            </p:childTnLst>
                          </p:cTn>
                        </p:par>
                      </p:childTnLst>
                    </p:cTn>
                  </p:par>
                  <p:par>
                    <p:cTn id="58" fill="hold">
                      <p:stCondLst>
                        <p:cond delay="indefinite"/>
                      </p:stCondLst>
                      <p:childTnLst>
                        <p:par>
                          <p:cTn id="59" fill="hold">
                            <p:stCondLst>
                              <p:cond delay="0"/>
                            </p:stCondLst>
                            <p:childTnLst>
                              <p:par>
                                <p:cTn id="60" presetID="9" presetClass="exit" presetSubtype="0" fill="hold" grpId="0" nodeType="clickEffect">
                                  <p:stCondLst>
                                    <p:cond delay="0"/>
                                  </p:stCondLst>
                                  <p:childTnLst>
                                    <p:animEffect transition="out" filter="dissolve">
                                      <p:cBhvr>
                                        <p:cTn id="61" dur="500"/>
                                        <p:tgtEl>
                                          <p:spTgt spid="19"/>
                                        </p:tgtEl>
                                      </p:cBhvr>
                                    </p:animEffect>
                                    <p:set>
                                      <p:cBhvr>
                                        <p:cTn id="62" dur="1" fill="hold">
                                          <p:stCondLst>
                                            <p:cond delay="499"/>
                                          </p:stCondLst>
                                        </p:cTn>
                                        <p:tgtEl>
                                          <p:spTgt spid="19"/>
                                        </p:tgtEl>
                                        <p:attrNameLst>
                                          <p:attrName>style.visibility</p:attrName>
                                        </p:attrNameLst>
                                      </p:cBhvr>
                                      <p:to>
                                        <p:strVal val="hidden"/>
                                      </p:to>
                                    </p:set>
                                  </p:childTnLst>
                                </p:cTn>
                              </p:par>
                            </p:childTnLst>
                          </p:cTn>
                        </p:par>
                      </p:childTnLst>
                    </p:cTn>
                  </p:par>
                  <p:par>
                    <p:cTn id="63" fill="hold">
                      <p:stCondLst>
                        <p:cond delay="indefinite"/>
                      </p:stCondLst>
                      <p:childTnLst>
                        <p:par>
                          <p:cTn id="64" fill="hold">
                            <p:stCondLst>
                              <p:cond delay="0"/>
                            </p:stCondLst>
                            <p:childTnLst>
                              <p:par>
                                <p:cTn id="65" presetID="9" presetClass="exit" presetSubtype="0" fill="hold" grpId="0" nodeType="clickEffect">
                                  <p:stCondLst>
                                    <p:cond delay="0"/>
                                  </p:stCondLst>
                                  <p:childTnLst>
                                    <p:animEffect transition="out" filter="dissolve">
                                      <p:cBhvr>
                                        <p:cTn id="66" dur="500"/>
                                        <p:tgtEl>
                                          <p:spTgt spid="20"/>
                                        </p:tgtEl>
                                      </p:cBhvr>
                                    </p:animEffect>
                                    <p:set>
                                      <p:cBhvr>
                                        <p:cTn id="67" dur="1" fill="hold">
                                          <p:stCondLst>
                                            <p:cond delay="499"/>
                                          </p:stCondLst>
                                        </p:cTn>
                                        <p:tgtEl>
                                          <p:spTgt spid="20"/>
                                        </p:tgtEl>
                                        <p:attrNameLst>
                                          <p:attrName>style.visibility</p:attrName>
                                        </p:attrNameLst>
                                      </p:cBhvr>
                                      <p:to>
                                        <p:strVal val="hidden"/>
                                      </p:to>
                                    </p:set>
                                  </p:childTnLst>
                                </p:cTn>
                              </p:par>
                            </p:childTnLst>
                          </p:cTn>
                        </p:par>
                      </p:childTnLst>
                    </p:cTn>
                  </p:par>
                  <p:par>
                    <p:cTn id="68" fill="hold">
                      <p:stCondLst>
                        <p:cond delay="indefinite"/>
                      </p:stCondLst>
                      <p:childTnLst>
                        <p:par>
                          <p:cTn id="69" fill="hold">
                            <p:stCondLst>
                              <p:cond delay="0"/>
                            </p:stCondLst>
                            <p:childTnLst>
                              <p:par>
                                <p:cTn id="70" presetID="9" presetClass="exit" presetSubtype="0" fill="hold" grpId="0" nodeType="clickEffect">
                                  <p:stCondLst>
                                    <p:cond delay="0"/>
                                  </p:stCondLst>
                                  <p:childTnLst>
                                    <p:animEffect transition="out" filter="dissolve">
                                      <p:cBhvr>
                                        <p:cTn id="71" dur="500"/>
                                        <p:tgtEl>
                                          <p:spTgt spid="21"/>
                                        </p:tgtEl>
                                      </p:cBhvr>
                                    </p:animEffect>
                                    <p:set>
                                      <p:cBhvr>
                                        <p:cTn id="72" dur="1" fill="hold">
                                          <p:stCondLst>
                                            <p:cond delay="499"/>
                                          </p:stCondLst>
                                        </p:cTn>
                                        <p:tgtEl>
                                          <p:spTgt spid="21"/>
                                        </p:tgtEl>
                                        <p:attrNameLst>
                                          <p:attrName>style.visibility</p:attrName>
                                        </p:attrNameLst>
                                      </p:cBhvr>
                                      <p:to>
                                        <p:strVal val="hidden"/>
                                      </p:to>
                                    </p:set>
                                  </p:childTnLst>
                                </p:cTn>
                              </p:par>
                            </p:childTnLst>
                          </p:cTn>
                        </p:par>
                      </p:childTnLst>
                    </p:cTn>
                  </p:par>
                  <p:par>
                    <p:cTn id="73" fill="hold">
                      <p:stCondLst>
                        <p:cond delay="indefinite"/>
                      </p:stCondLst>
                      <p:childTnLst>
                        <p:par>
                          <p:cTn id="74" fill="hold">
                            <p:stCondLst>
                              <p:cond delay="0"/>
                            </p:stCondLst>
                            <p:childTnLst>
                              <p:par>
                                <p:cTn id="75" presetID="9" presetClass="exit" presetSubtype="0" fill="hold" grpId="0" nodeType="clickEffect">
                                  <p:stCondLst>
                                    <p:cond delay="0"/>
                                  </p:stCondLst>
                                  <p:childTnLst>
                                    <p:animEffect transition="out" filter="dissolve">
                                      <p:cBhvr>
                                        <p:cTn id="76" dur="500"/>
                                        <p:tgtEl>
                                          <p:spTgt spid="22"/>
                                        </p:tgtEl>
                                      </p:cBhvr>
                                    </p:animEffect>
                                    <p:set>
                                      <p:cBhvr>
                                        <p:cTn id="77" dur="1" fill="hold">
                                          <p:stCondLst>
                                            <p:cond delay="499"/>
                                          </p:stCondLst>
                                        </p:cTn>
                                        <p:tgtEl>
                                          <p:spTgt spid="22"/>
                                        </p:tgtEl>
                                        <p:attrNameLst>
                                          <p:attrName>style.visibility</p:attrName>
                                        </p:attrNameLst>
                                      </p:cBhvr>
                                      <p:to>
                                        <p:strVal val="hidden"/>
                                      </p:to>
                                    </p:set>
                                  </p:childTnLst>
                                </p:cTn>
                              </p:par>
                            </p:childTnLst>
                          </p:cTn>
                        </p:par>
                      </p:childTnLst>
                    </p:cTn>
                  </p:par>
                  <p:par>
                    <p:cTn id="78" fill="hold">
                      <p:stCondLst>
                        <p:cond delay="indefinite"/>
                      </p:stCondLst>
                      <p:childTnLst>
                        <p:par>
                          <p:cTn id="79" fill="hold">
                            <p:stCondLst>
                              <p:cond delay="0"/>
                            </p:stCondLst>
                            <p:childTnLst>
                              <p:par>
                                <p:cTn id="80" presetID="9" presetClass="exit" presetSubtype="0" fill="hold" grpId="0" nodeType="clickEffect">
                                  <p:stCondLst>
                                    <p:cond delay="0"/>
                                  </p:stCondLst>
                                  <p:childTnLst>
                                    <p:animEffect transition="out" filter="dissolve">
                                      <p:cBhvr>
                                        <p:cTn id="81" dur="500"/>
                                        <p:tgtEl>
                                          <p:spTgt spid="23"/>
                                        </p:tgtEl>
                                      </p:cBhvr>
                                    </p:animEffect>
                                    <p:set>
                                      <p:cBhvr>
                                        <p:cTn id="82" dur="1" fill="hold">
                                          <p:stCondLst>
                                            <p:cond delay="499"/>
                                          </p:stCondLst>
                                        </p:cTn>
                                        <p:tgtEl>
                                          <p:spTgt spid="2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6" name="Rectangle 2"/>
          <p:cNvSpPr>
            <a:spLocks noChangeArrowheads="1"/>
          </p:cNvSpPr>
          <p:nvPr>
            <p:custDataLst>
              <p:tags r:id="rId1"/>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endParaRPr>
          </a:p>
          <a:p>
            <a:pPr marL="342900" indent="-342900">
              <a:spcBef>
                <a:spcPct val="20000"/>
              </a:spcBef>
            </a:pPr>
            <a:endParaRPr lang="en-US" sz="3200">
              <a:latin typeface="Times New Roman" pitchFamily="18" charset="0"/>
            </a:endParaRPr>
          </a:p>
          <a:p>
            <a:pPr marL="342900" indent="-342900">
              <a:spcBef>
                <a:spcPct val="20000"/>
              </a:spcBef>
            </a:pPr>
            <a:endParaRPr lang="en-US" sz="3200">
              <a:latin typeface="Times New Roman" pitchFamily="18" charset="0"/>
            </a:endParaRPr>
          </a:p>
        </p:txBody>
      </p:sp>
      <p:sp>
        <p:nvSpPr>
          <p:cNvPr id="84999" name="Rectangle 6"/>
          <p:cNvSpPr>
            <a:spLocks noChangeArrowheads="1"/>
          </p:cNvSpPr>
          <p:nvPr>
            <p:custDataLst>
              <p:tags r:id="rId2"/>
            </p:custDataLst>
          </p:nvPr>
        </p:nvSpPr>
        <p:spPr bwMode="auto">
          <a:xfrm>
            <a:off x="2362200" y="5943600"/>
            <a:ext cx="4759325"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20000"/>
              </a:spcBef>
              <a:buFontTx/>
              <a:buChar char="•"/>
            </a:pPr>
            <a:r>
              <a:rPr lang="en-US"/>
              <a:t> Multi-input XOR: Odd parity</a:t>
            </a:r>
          </a:p>
        </p:txBody>
      </p:sp>
      <p:sp>
        <p:nvSpPr>
          <p:cNvPr id="7" name="TextBox 6"/>
          <p:cNvSpPr txBox="1"/>
          <p:nvPr/>
        </p:nvSpPr>
        <p:spPr>
          <a:xfrm>
            <a:off x="457200" y="68759"/>
            <a:ext cx="7924800" cy="769441"/>
          </a:xfrm>
          <a:prstGeom prst="rect">
            <a:avLst/>
          </a:prstGeom>
          <a:noFill/>
        </p:spPr>
        <p:txBody>
          <a:bodyPr wrap="square" rtlCol="0">
            <a:spAutoFit/>
          </a:bodyPr>
          <a:lstStyle/>
          <a:p>
            <a:r>
              <a:rPr lang="en-US" sz="4400" dirty="0" err="1" smtClean="0">
                <a:solidFill>
                  <a:schemeClr val="bg1"/>
                </a:solidFill>
                <a:latin typeface="+mj-lt"/>
              </a:rPr>
              <a:t>SystemVerilog</a:t>
            </a:r>
            <a:r>
              <a:rPr lang="en-US" sz="4400" dirty="0" smtClean="0">
                <a:solidFill>
                  <a:schemeClr val="bg1"/>
                </a:solidFill>
                <a:latin typeface="+mj-lt"/>
              </a:rPr>
              <a:t> Description</a:t>
            </a:r>
            <a:endParaRPr lang="en-US" sz="4400" dirty="0">
              <a:solidFill>
                <a:schemeClr val="bg1"/>
              </a:solidFill>
              <a:latin typeface="+mj-lt"/>
            </a:endParaRPr>
          </a:p>
        </p:txBody>
      </p:sp>
      <p:sp>
        <p:nvSpPr>
          <p:cNvPr id="8" name="Rectangle 7"/>
          <p:cNvSpPr/>
          <p:nvPr/>
        </p:nvSpPr>
        <p:spPr>
          <a:xfrm>
            <a:off x="3429000" y="3581400"/>
            <a:ext cx="381000" cy="304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3429000" y="3810000"/>
            <a:ext cx="3810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3429000" y="4114800"/>
            <a:ext cx="381000" cy="304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3429000" y="4343400"/>
            <a:ext cx="3810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3429000" y="4648200"/>
            <a:ext cx="381000" cy="304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p:cNvSpPr/>
          <p:nvPr/>
        </p:nvSpPr>
        <p:spPr>
          <a:xfrm>
            <a:off x="3429000" y="4876800"/>
            <a:ext cx="3810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p:nvSpPr>
        <p:spPr>
          <a:xfrm>
            <a:off x="3429000" y="5181600"/>
            <a:ext cx="381000" cy="304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p:nvSpPr>
        <p:spPr>
          <a:xfrm>
            <a:off x="3429000" y="5410200"/>
            <a:ext cx="3810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p:cNvSpPr/>
          <p:nvPr/>
        </p:nvSpPr>
        <p:spPr>
          <a:xfrm>
            <a:off x="7010400" y="3505200"/>
            <a:ext cx="381000" cy="304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p:cNvSpPr/>
          <p:nvPr/>
        </p:nvSpPr>
        <p:spPr>
          <a:xfrm>
            <a:off x="7010400" y="3733800"/>
            <a:ext cx="3810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17"/>
          <p:cNvSpPr/>
          <p:nvPr/>
        </p:nvSpPr>
        <p:spPr>
          <a:xfrm>
            <a:off x="7010400" y="4038600"/>
            <a:ext cx="381000" cy="304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ectangle 18"/>
          <p:cNvSpPr/>
          <p:nvPr/>
        </p:nvSpPr>
        <p:spPr>
          <a:xfrm>
            <a:off x="7010400" y="4267200"/>
            <a:ext cx="3810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Rectangle 19"/>
          <p:cNvSpPr/>
          <p:nvPr/>
        </p:nvSpPr>
        <p:spPr>
          <a:xfrm>
            <a:off x="7010400" y="4572000"/>
            <a:ext cx="381000" cy="304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Rectangle 20"/>
          <p:cNvSpPr/>
          <p:nvPr/>
        </p:nvSpPr>
        <p:spPr>
          <a:xfrm>
            <a:off x="7010400" y="4800600"/>
            <a:ext cx="3810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Rectangle 21"/>
          <p:cNvSpPr/>
          <p:nvPr/>
        </p:nvSpPr>
        <p:spPr>
          <a:xfrm>
            <a:off x="7010400" y="5105400"/>
            <a:ext cx="381000" cy="304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Rectangle 22"/>
          <p:cNvSpPr/>
          <p:nvPr/>
        </p:nvSpPr>
        <p:spPr>
          <a:xfrm>
            <a:off x="7010400" y="5334000"/>
            <a:ext cx="3810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Rectangle 3"/>
          <p:cNvSpPr txBox="1">
            <a:spLocks noChangeArrowheads="1"/>
          </p:cNvSpPr>
          <p:nvPr>
            <p:custDataLst>
              <p:tags r:id="rId3"/>
            </p:custDataLst>
          </p:nvPr>
        </p:nvSpPr>
        <p:spPr>
          <a:xfrm>
            <a:off x="533400" y="1219200"/>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2000" dirty="0">
                <a:latin typeface="Courier New"/>
                <a:cs typeface="Courier New"/>
              </a:rPr>
              <a:t>module </a:t>
            </a:r>
            <a:r>
              <a:rPr lang="en-US" sz="2000" dirty="0" err="1">
                <a:latin typeface="Courier New"/>
                <a:cs typeface="Courier New"/>
              </a:rPr>
              <a:t>flopenr</a:t>
            </a:r>
            <a:r>
              <a:rPr lang="en-US" sz="2000" dirty="0">
                <a:latin typeface="Courier New"/>
                <a:cs typeface="Courier New"/>
              </a:rPr>
              <a:t> #(parameter WIDTH = </a:t>
            </a:r>
            <a:r>
              <a:rPr lang="en-US" sz="2000" dirty="0" smtClean="0">
                <a:latin typeface="Courier New"/>
                <a:cs typeface="Courier New"/>
              </a:rPr>
              <a:t>4)</a:t>
            </a:r>
            <a:endParaRPr lang="en-US" sz="2000" dirty="0">
              <a:latin typeface="Courier New"/>
              <a:cs typeface="Courier New"/>
            </a:endParaRPr>
          </a:p>
          <a:p>
            <a:pPr marL="0" indent="0">
              <a:buNone/>
            </a:pPr>
            <a:r>
              <a:rPr lang="en-US" sz="2000" dirty="0" smtClean="0">
                <a:latin typeface="Courier New"/>
                <a:cs typeface="Courier New"/>
              </a:rPr>
              <a:t>                (</a:t>
            </a:r>
            <a:r>
              <a:rPr lang="en-US" sz="2000" dirty="0">
                <a:latin typeface="Courier New"/>
                <a:cs typeface="Courier New"/>
              </a:rPr>
              <a:t>input </a:t>
            </a:r>
            <a:r>
              <a:rPr lang="en-US" sz="2000" dirty="0" smtClean="0">
                <a:latin typeface="Courier New"/>
                <a:cs typeface="Courier New"/>
              </a:rPr>
              <a:t> logic </a:t>
            </a:r>
            <a:r>
              <a:rPr lang="en-US" sz="2000" dirty="0" err="1">
                <a:latin typeface="Courier New"/>
                <a:cs typeface="Courier New"/>
              </a:rPr>
              <a:t>clk</a:t>
            </a:r>
            <a:r>
              <a:rPr lang="en-US" sz="2000" dirty="0">
                <a:latin typeface="Courier New"/>
                <a:cs typeface="Courier New"/>
              </a:rPr>
              <a:t>, reset, en,</a:t>
            </a:r>
          </a:p>
          <a:p>
            <a:pPr marL="0" indent="0">
              <a:buNone/>
            </a:pPr>
            <a:r>
              <a:rPr lang="en-US" sz="2000" dirty="0" smtClean="0">
                <a:latin typeface="Courier New"/>
                <a:cs typeface="Courier New"/>
              </a:rPr>
              <a:t>                 input  logic </a:t>
            </a:r>
            <a:r>
              <a:rPr lang="en-US" sz="2000" dirty="0">
                <a:latin typeface="Courier New"/>
                <a:cs typeface="Courier New"/>
              </a:rPr>
              <a:t>[WIDTH-1:0] d, </a:t>
            </a:r>
            <a:endParaRPr lang="en-US" sz="2000" dirty="0" smtClean="0">
              <a:latin typeface="Courier New"/>
              <a:cs typeface="Courier New"/>
            </a:endParaRPr>
          </a:p>
          <a:p>
            <a:pPr marL="0" indent="0">
              <a:buNone/>
            </a:pPr>
            <a:r>
              <a:rPr lang="en-US" sz="2000" dirty="0">
                <a:latin typeface="Courier New"/>
                <a:cs typeface="Courier New"/>
              </a:rPr>
              <a:t> </a:t>
            </a:r>
            <a:r>
              <a:rPr lang="en-US" sz="2000" dirty="0" smtClean="0">
                <a:latin typeface="Courier New"/>
                <a:cs typeface="Courier New"/>
              </a:rPr>
              <a:t>                output </a:t>
            </a:r>
            <a:r>
              <a:rPr lang="en-US" sz="2000" dirty="0">
                <a:latin typeface="Courier New"/>
                <a:cs typeface="Courier New"/>
              </a:rPr>
              <a:t>logic [WIDTH-1:0] q)</a:t>
            </a:r>
            <a:r>
              <a:rPr lang="en-US" sz="2000" dirty="0" smtClean="0">
                <a:latin typeface="Courier New"/>
                <a:cs typeface="Courier New"/>
              </a:rPr>
              <a:t>;</a:t>
            </a:r>
            <a:endParaRPr lang="en-US" sz="2000" dirty="0">
              <a:latin typeface="Courier New"/>
              <a:cs typeface="Courier New"/>
            </a:endParaRPr>
          </a:p>
          <a:p>
            <a:pPr marL="0" indent="0">
              <a:buNone/>
            </a:pPr>
            <a:r>
              <a:rPr lang="en-US" sz="2000" dirty="0" smtClean="0">
                <a:latin typeface="Courier New"/>
                <a:cs typeface="Courier New"/>
              </a:rPr>
              <a:t>  </a:t>
            </a:r>
            <a:r>
              <a:rPr lang="en-US" sz="2000" dirty="0" err="1" smtClean="0">
                <a:latin typeface="Courier New"/>
                <a:cs typeface="Courier New"/>
              </a:rPr>
              <a:t>always_ff</a:t>
            </a:r>
            <a:r>
              <a:rPr lang="en-US" sz="2000" dirty="0" smtClean="0">
                <a:latin typeface="Courier New"/>
                <a:cs typeface="Courier New"/>
              </a:rPr>
              <a:t> </a:t>
            </a:r>
            <a:r>
              <a:rPr lang="en-US" sz="2000" dirty="0">
                <a:latin typeface="Courier New"/>
                <a:cs typeface="Courier New"/>
              </a:rPr>
              <a:t>@(</a:t>
            </a:r>
            <a:r>
              <a:rPr lang="en-US" sz="2000" dirty="0" err="1">
                <a:latin typeface="Courier New"/>
                <a:cs typeface="Courier New"/>
              </a:rPr>
              <a:t>posedge</a:t>
            </a:r>
            <a:r>
              <a:rPr lang="en-US" sz="2000" dirty="0">
                <a:latin typeface="Courier New"/>
                <a:cs typeface="Courier New"/>
              </a:rPr>
              <a:t> </a:t>
            </a:r>
            <a:r>
              <a:rPr lang="en-US" sz="2000" dirty="0" err="1">
                <a:latin typeface="Courier New"/>
                <a:cs typeface="Courier New"/>
              </a:rPr>
              <a:t>clk</a:t>
            </a:r>
            <a:r>
              <a:rPr lang="en-US" sz="2000" dirty="0">
                <a:latin typeface="Courier New"/>
                <a:cs typeface="Courier New"/>
              </a:rPr>
              <a:t>, </a:t>
            </a:r>
            <a:r>
              <a:rPr lang="en-US" sz="2000" dirty="0" err="1">
                <a:latin typeface="Courier New"/>
                <a:cs typeface="Courier New"/>
              </a:rPr>
              <a:t>posedge</a:t>
            </a:r>
            <a:r>
              <a:rPr lang="en-US" sz="2000" dirty="0">
                <a:latin typeface="Courier New"/>
                <a:cs typeface="Courier New"/>
              </a:rPr>
              <a:t> reset) </a:t>
            </a:r>
            <a:endParaRPr lang="en-US" sz="2000" dirty="0" smtClean="0">
              <a:latin typeface="Courier New"/>
              <a:cs typeface="Courier New"/>
            </a:endParaRPr>
          </a:p>
          <a:p>
            <a:pPr marL="0" indent="0">
              <a:buNone/>
            </a:pPr>
            <a:r>
              <a:rPr lang="en-US" sz="2000" dirty="0">
                <a:latin typeface="Courier New"/>
                <a:cs typeface="Courier New"/>
              </a:rPr>
              <a:t> </a:t>
            </a:r>
            <a:r>
              <a:rPr lang="en-US" sz="2000" dirty="0" smtClean="0">
                <a:latin typeface="Courier New"/>
                <a:cs typeface="Courier New"/>
              </a:rPr>
              <a:t>   if </a:t>
            </a:r>
            <a:r>
              <a:rPr lang="en-US" sz="2000" dirty="0">
                <a:latin typeface="Courier New"/>
                <a:cs typeface="Courier New"/>
              </a:rPr>
              <a:t>(reset) q &lt;= 0;</a:t>
            </a:r>
          </a:p>
          <a:p>
            <a:pPr marL="0" indent="0">
              <a:buNone/>
            </a:pPr>
            <a:r>
              <a:rPr lang="en-US" sz="2000" dirty="0" smtClean="0">
                <a:latin typeface="Courier New"/>
                <a:cs typeface="Courier New"/>
              </a:rPr>
              <a:t>    else </a:t>
            </a:r>
            <a:r>
              <a:rPr lang="en-US" sz="2000" dirty="0">
                <a:latin typeface="Courier New"/>
                <a:cs typeface="Courier New"/>
              </a:rPr>
              <a:t>if (en) q &lt;= d;</a:t>
            </a:r>
          </a:p>
          <a:p>
            <a:pPr marL="0" indent="0">
              <a:buNone/>
            </a:pPr>
            <a:r>
              <a:rPr lang="en-US" sz="2000" dirty="0" err="1">
                <a:latin typeface="Courier New"/>
                <a:cs typeface="Courier New"/>
              </a:rPr>
              <a:t>endmodule</a:t>
            </a:r>
            <a:endParaRPr lang="en-US" sz="2000" dirty="0" smtClean="0">
              <a:latin typeface="Calibri"/>
              <a:cs typeface="Calibri"/>
            </a:endParaRPr>
          </a:p>
        </p:txBody>
      </p:sp>
    </p:spTree>
    <p:extLst>
      <p:ext uri="{BB962C8B-B14F-4D97-AF65-F5344CB8AC3E}">
        <p14:creationId xmlns:p14="http://schemas.microsoft.com/office/powerpoint/2010/main" val="2911430197"/>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grpId="0" nodeType="clickEffect">
                                  <p:stCondLst>
                                    <p:cond delay="0"/>
                                  </p:stCondLst>
                                  <p:childTnLst>
                                    <p:animEffect transition="out" filter="dissolve">
                                      <p:cBhvr>
                                        <p:cTn id="6" dur="500"/>
                                        <p:tgtEl>
                                          <p:spTgt spid="8"/>
                                        </p:tgtEl>
                                      </p:cBhvr>
                                    </p:animEffect>
                                    <p:set>
                                      <p:cBhvr>
                                        <p:cTn id="7" dur="1" fill="hold">
                                          <p:stCondLst>
                                            <p:cond delay="499"/>
                                          </p:stCondLst>
                                        </p:cTn>
                                        <p:tgtEl>
                                          <p:spTgt spid="8"/>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9" presetClass="exit" presetSubtype="0" fill="hold" grpId="0" nodeType="clickEffect">
                                  <p:stCondLst>
                                    <p:cond delay="0"/>
                                  </p:stCondLst>
                                  <p:childTnLst>
                                    <p:animEffect transition="out" filter="dissolve">
                                      <p:cBhvr>
                                        <p:cTn id="11" dur="500"/>
                                        <p:tgtEl>
                                          <p:spTgt spid="9"/>
                                        </p:tgtEl>
                                      </p:cBhvr>
                                    </p:animEffect>
                                    <p:set>
                                      <p:cBhvr>
                                        <p:cTn id="12" dur="1" fill="hold">
                                          <p:stCondLst>
                                            <p:cond delay="499"/>
                                          </p:stCondLst>
                                        </p:cTn>
                                        <p:tgtEl>
                                          <p:spTgt spid="9"/>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9" presetClass="exit" presetSubtype="0" fill="hold" grpId="0" nodeType="clickEffect">
                                  <p:stCondLst>
                                    <p:cond delay="0"/>
                                  </p:stCondLst>
                                  <p:childTnLst>
                                    <p:animEffect transition="out" filter="dissolve">
                                      <p:cBhvr>
                                        <p:cTn id="16" dur="500"/>
                                        <p:tgtEl>
                                          <p:spTgt spid="10"/>
                                        </p:tgtEl>
                                      </p:cBhvr>
                                    </p:animEffect>
                                    <p:set>
                                      <p:cBhvr>
                                        <p:cTn id="17" dur="1" fill="hold">
                                          <p:stCondLst>
                                            <p:cond delay="499"/>
                                          </p:stCondLst>
                                        </p:cTn>
                                        <p:tgtEl>
                                          <p:spTgt spid="10"/>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9" presetClass="exit" presetSubtype="0" fill="hold" grpId="0" nodeType="clickEffect">
                                  <p:stCondLst>
                                    <p:cond delay="0"/>
                                  </p:stCondLst>
                                  <p:childTnLst>
                                    <p:animEffect transition="out" filter="dissolve">
                                      <p:cBhvr>
                                        <p:cTn id="21" dur="500"/>
                                        <p:tgtEl>
                                          <p:spTgt spid="11"/>
                                        </p:tgtEl>
                                      </p:cBhvr>
                                    </p:animEffect>
                                    <p:set>
                                      <p:cBhvr>
                                        <p:cTn id="22" dur="1" fill="hold">
                                          <p:stCondLst>
                                            <p:cond delay="499"/>
                                          </p:stCondLst>
                                        </p:cTn>
                                        <p:tgtEl>
                                          <p:spTgt spid="11"/>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9" presetClass="exit" presetSubtype="0" fill="hold" grpId="0" nodeType="clickEffect">
                                  <p:stCondLst>
                                    <p:cond delay="0"/>
                                  </p:stCondLst>
                                  <p:childTnLst>
                                    <p:animEffect transition="out" filter="dissolve">
                                      <p:cBhvr>
                                        <p:cTn id="26" dur="500"/>
                                        <p:tgtEl>
                                          <p:spTgt spid="12"/>
                                        </p:tgtEl>
                                      </p:cBhvr>
                                    </p:animEffect>
                                    <p:set>
                                      <p:cBhvr>
                                        <p:cTn id="27" dur="1" fill="hold">
                                          <p:stCondLst>
                                            <p:cond delay="499"/>
                                          </p:stCondLst>
                                        </p:cTn>
                                        <p:tgtEl>
                                          <p:spTgt spid="12"/>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9" presetClass="exit" presetSubtype="0" fill="hold" grpId="0" nodeType="clickEffect">
                                  <p:stCondLst>
                                    <p:cond delay="0"/>
                                  </p:stCondLst>
                                  <p:childTnLst>
                                    <p:animEffect transition="out" filter="dissolve">
                                      <p:cBhvr>
                                        <p:cTn id="31" dur="500"/>
                                        <p:tgtEl>
                                          <p:spTgt spid="13"/>
                                        </p:tgtEl>
                                      </p:cBhvr>
                                    </p:animEffect>
                                    <p:set>
                                      <p:cBhvr>
                                        <p:cTn id="32" dur="1" fill="hold">
                                          <p:stCondLst>
                                            <p:cond delay="499"/>
                                          </p:stCondLst>
                                        </p:cTn>
                                        <p:tgtEl>
                                          <p:spTgt spid="13"/>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9" presetClass="exit" presetSubtype="0" fill="hold" grpId="0" nodeType="clickEffect">
                                  <p:stCondLst>
                                    <p:cond delay="0"/>
                                  </p:stCondLst>
                                  <p:childTnLst>
                                    <p:animEffect transition="out" filter="dissolve">
                                      <p:cBhvr>
                                        <p:cTn id="36" dur="500"/>
                                        <p:tgtEl>
                                          <p:spTgt spid="14"/>
                                        </p:tgtEl>
                                      </p:cBhvr>
                                    </p:animEffect>
                                    <p:set>
                                      <p:cBhvr>
                                        <p:cTn id="37" dur="1" fill="hold">
                                          <p:stCondLst>
                                            <p:cond delay="499"/>
                                          </p:stCondLst>
                                        </p:cTn>
                                        <p:tgtEl>
                                          <p:spTgt spid="14"/>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9" presetClass="exit" presetSubtype="0" fill="hold" grpId="0" nodeType="clickEffect">
                                  <p:stCondLst>
                                    <p:cond delay="0"/>
                                  </p:stCondLst>
                                  <p:childTnLst>
                                    <p:animEffect transition="out" filter="dissolve">
                                      <p:cBhvr>
                                        <p:cTn id="41" dur="500"/>
                                        <p:tgtEl>
                                          <p:spTgt spid="15"/>
                                        </p:tgtEl>
                                      </p:cBhvr>
                                    </p:animEffect>
                                    <p:set>
                                      <p:cBhvr>
                                        <p:cTn id="42" dur="1" fill="hold">
                                          <p:stCondLst>
                                            <p:cond delay="499"/>
                                          </p:stCondLst>
                                        </p:cTn>
                                        <p:tgtEl>
                                          <p:spTgt spid="15"/>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9" presetClass="exit" presetSubtype="0" fill="hold" grpId="0" nodeType="clickEffect">
                                  <p:stCondLst>
                                    <p:cond delay="0"/>
                                  </p:stCondLst>
                                  <p:childTnLst>
                                    <p:animEffect transition="out" filter="dissolve">
                                      <p:cBhvr>
                                        <p:cTn id="46" dur="500"/>
                                        <p:tgtEl>
                                          <p:spTgt spid="16"/>
                                        </p:tgtEl>
                                      </p:cBhvr>
                                    </p:animEffect>
                                    <p:set>
                                      <p:cBhvr>
                                        <p:cTn id="47" dur="1" fill="hold">
                                          <p:stCondLst>
                                            <p:cond delay="499"/>
                                          </p:stCondLst>
                                        </p:cTn>
                                        <p:tgtEl>
                                          <p:spTgt spid="16"/>
                                        </p:tgtEl>
                                        <p:attrNameLst>
                                          <p:attrName>style.visibility</p:attrName>
                                        </p:attrNameLst>
                                      </p:cBhvr>
                                      <p:to>
                                        <p:strVal val="hidden"/>
                                      </p:to>
                                    </p:set>
                                  </p:childTnLst>
                                </p:cTn>
                              </p:par>
                            </p:childTnLst>
                          </p:cTn>
                        </p:par>
                      </p:childTnLst>
                    </p:cTn>
                  </p:par>
                  <p:par>
                    <p:cTn id="48" fill="hold">
                      <p:stCondLst>
                        <p:cond delay="indefinite"/>
                      </p:stCondLst>
                      <p:childTnLst>
                        <p:par>
                          <p:cTn id="49" fill="hold">
                            <p:stCondLst>
                              <p:cond delay="0"/>
                            </p:stCondLst>
                            <p:childTnLst>
                              <p:par>
                                <p:cTn id="50" presetID="9" presetClass="exit" presetSubtype="0" fill="hold" grpId="0" nodeType="clickEffect">
                                  <p:stCondLst>
                                    <p:cond delay="0"/>
                                  </p:stCondLst>
                                  <p:childTnLst>
                                    <p:animEffect transition="out" filter="dissolve">
                                      <p:cBhvr>
                                        <p:cTn id="51" dur="500"/>
                                        <p:tgtEl>
                                          <p:spTgt spid="17"/>
                                        </p:tgtEl>
                                      </p:cBhvr>
                                    </p:animEffect>
                                    <p:set>
                                      <p:cBhvr>
                                        <p:cTn id="52" dur="1" fill="hold">
                                          <p:stCondLst>
                                            <p:cond delay="499"/>
                                          </p:stCondLst>
                                        </p:cTn>
                                        <p:tgtEl>
                                          <p:spTgt spid="17"/>
                                        </p:tgtEl>
                                        <p:attrNameLst>
                                          <p:attrName>style.visibility</p:attrName>
                                        </p:attrNameLst>
                                      </p:cBhvr>
                                      <p:to>
                                        <p:strVal val="hidden"/>
                                      </p:to>
                                    </p:set>
                                  </p:childTnLst>
                                </p:cTn>
                              </p:par>
                            </p:childTnLst>
                          </p:cTn>
                        </p:par>
                      </p:childTnLst>
                    </p:cTn>
                  </p:par>
                  <p:par>
                    <p:cTn id="53" fill="hold">
                      <p:stCondLst>
                        <p:cond delay="indefinite"/>
                      </p:stCondLst>
                      <p:childTnLst>
                        <p:par>
                          <p:cTn id="54" fill="hold">
                            <p:stCondLst>
                              <p:cond delay="0"/>
                            </p:stCondLst>
                            <p:childTnLst>
                              <p:par>
                                <p:cTn id="55" presetID="9" presetClass="exit" presetSubtype="0" fill="hold" grpId="0" nodeType="clickEffect">
                                  <p:stCondLst>
                                    <p:cond delay="0"/>
                                  </p:stCondLst>
                                  <p:childTnLst>
                                    <p:animEffect transition="out" filter="dissolve">
                                      <p:cBhvr>
                                        <p:cTn id="56" dur="500"/>
                                        <p:tgtEl>
                                          <p:spTgt spid="18"/>
                                        </p:tgtEl>
                                      </p:cBhvr>
                                    </p:animEffect>
                                    <p:set>
                                      <p:cBhvr>
                                        <p:cTn id="57" dur="1" fill="hold">
                                          <p:stCondLst>
                                            <p:cond delay="499"/>
                                          </p:stCondLst>
                                        </p:cTn>
                                        <p:tgtEl>
                                          <p:spTgt spid="18"/>
                                        </p:tgtEl>
                                        <p:attrNameLst>
                                          <p:attrName>style.visibility</p:attrName>
                                        </p:attrNameLst>
                                      </p:cBhvr>
                                      <p:to>
                                        <p:strVal val="hidden"/>
                                      </p:to>
                                    </p:set>
                                  </p:childTnLst>
                                </p:cTn>
                              </p:par>
                            </p:childTnLst>
                          </p:cTn>
                        </p:par>
                      </p:childTnLst>
                    </p:cTn>
                  </p:par>
                  <p:par>
                    <p:cTn id="58" fill="hold">
                      <p:stCondLst>
                        <p:cond delay="indefinite"/>
                      </p:stCondLst>
                      <p:childTnLst>
                        <p:par>
                          <p:cTn id="59" fill="hold">
                            <p:stCondLst>
                              <p:cond delay="0"/>
                            </p:stCondLst>
                            <p:childTnLst>
                              <p:par>
                                <p:cTn id="60" presetID="9" presetClass="exit" presetSubtype="0" fill="hold" grpId="0" nodeType="clickEffect">
                                  <p:stCondLst>
                                    <p:cond delay="0"/>
                                  </p:stCondLst>
                                  <p:childTnLst>
                                    <p:animEffect transition="out" filter="dissolve">
                                      <p:cBhvr>
                                        <p:cTn id="61" dur="500"/>
                                        <p:tgtEl>
                                          <p:spTgt spid="19"/>
                                        </p:tgtEl>
                                      </p:cBhvr>
                                    </p:animEffect>
                                    <p:set>
                                      <p:cBhvr>
                                        <p:cTn id="62" dur="1" fill="hold">
                                          <p:stCondLst>
                                            <p:cond delay="499"/>
                                          </p:stCondLst>
                                        </p:cTn>
                                        <p:tgtEl>
                                          <p:spTgt spid="19"/>
                                        </p:tgtEl>
                                        <p:attrNameLst>
                                          <p:attrName>style.visibility</p:attrName>
                                        </p:attrNameLst>
                                      </p:cBhvr>
                                      <p:to>
                                        <p:strVal val="hidden"/>
                                      </p:to>
                                    </p:set>
                                  </p:childTnLst>
                                </p:cTn>
                              </p:par>
                            </p:childTnLst>
                          </p:cTn>
                        </p:par>
                      </p:childTnLst>
                    </p:cTn>
                  </p:par>
                  <p:par>
                    <p:cTn id="63" fill="hold">
                      <p:stCondLst>
                        <p:cond delay="indefinite"/>
                      </p:stCondLst>
                      <p:childTnLst>
                        <p:par>
                          <p:cTn id="64" fill="hold">
                            <p:stCondLst>
                              <p:cond delay="0"/>
                            </p:stCondLst>
                            <p:childTnLst>
                              <p:par>
                                <p:cTn id="65" presetID="9" presetClass="exit" presetSubtype="0" fill="hold" grpId="0" nodeType="clickEffect">
                                  <p:stCondLst>
                                    <p:cond delay="0"/>
                                  </p:stCondLst>
                                  <p:childTnLst>
                                    <p:animEffect transition="out" filter="dissolve">
                                      <p:cBhvr>
                                        <p:cTn id="66" dur="500"/>
                                        <p:tgtEl>
                                          <p:spTgt spid="20"/>
                                        </p:tgtEl>
                                      </p:cBhvr>
                                    </p:animEffect>
                                    <p:set>
                                      <p:cBhvr>
                                        <p:cTn id="67" dur="1" fill="hold">
                                          <p:stCondLst>
                                            <p:cond delay="499"/>
                                          </p:stCondLst>
                                        </p:cTn>
                                        <p:tgtEl>
                                          <p:spTgt spid="20"/>
                                        </p:tgtEl>
                                        <p:attrNameLst>
                                          <p:attrName>style.visibility</p:attrName>
                                        </p:attrNameLst>
                                      </p:cBhvr>
                                      <p:to>
                                        <p:strVal val="hidden"/>
                                      </p:to>
                                    </p:set>
                                  </p:childTnLst>
                                </p:cTn>
                              </p:par>
                            </p:childTnLst>
                          </p:cTn>
                        </p:par>
                      </p:childTnLst>
                    </p:cTn>
                  </p:par>
                  <p:par>
                    <p:cTn id="68" fill="hold">
                      <p:stCondLst>
                        <p:cond delay="indefinite"/>
                      </p:stCondLst>
                      <p:childTnLst>
                        <p:par>
                          <p:cTn id="69" fill="hold">
                            <p:stCondLst>
                              <p:cond delay="0"/>
                            </p:stCondLst>
                            <p:childTnLst>
                              <p:par>
                                <p:cTn id="70" presetID="9" presetClass="exit" presetSubtype="0" fill="hold" grpId="0" nodeType="clickEffect">
                                  <p:stCondLst>
                                    <p:cond delay="0"/>
                                  </p:stCondLst>
                                  <p:childTnLst>
                                    <p:animEffect transition="out" filter="dissolve">
                                      <p:cBhvr>
                                        <p:cTn id="71" dur="500"/>
                                        <p:tgtEl>
                                          <p:spTgt spid="21"/>
                                        </p:tgtEl>
                                      </p:cBhvr>
                                    </p:animEffect>
                                    <p:set>
                                      <p:cBhvr>
                                        <p:cTn id="72" dur="1" fill="hold">
                                          <p:stCondLst>
                                            <p:cond delay="499"/>
                                          </p:stCondLst>
                                        </p:cTn>
                                        <p:tgtEl>
                                          <p:spTgt spid="21"/>
                                        </p:tgtEl>
                                        <p:attrNameLst>
                                          <p:attrName>style.visibility</p:attrName>
                                        </p:attrNameLst>
                                      </p:cBhvr>
                                      <p:to>
                                        <p:strVal val="hidden"/>
                                      </p:to>
                                    </p:set>
                                  </p:childTnLst>
                                </p:cTn>
                              </p:par>
                            </p:childTnLst>
                          </p:cTn>
                        </p:par>
                      </p:childTnLst>
                    </p:cTn>
                  </p:par>
                  <p:par>
                    <p:cTn id="73" fill="hold">
                      <p:stCondLst>
                        <p:cond delay="indefinite"/>
                      </p:stCondLst>
                      <p:childTnLst>
                        <p:par>
                          <p:cTn id="74" fill="hold">
                            <p:stCondLst>
                              <p:cond delay="0"/>
                            </p:stCondLst>
                            <p:childTnLst>
                              <p:par>
                                <p:cTn id="75" presetID="9" presetClass="exit" presetSubtype="0" fill="hold" grpId="0" nodeType="clickEffect">
                                  <p:stCondLst>
                                    <p:cond delay="0"/>
                                  </p:stCondLst>
                                  <p:childTnLst>
                                    <p:animEffect transition="out" filter="dissolve">
                                      <p:cBhvr>
                                        <p:cTn id="76" dur="500"/>
                                        <p:tgtEl>
                                          <p:spTgt spid="22"/>
                                        </p:tgtEl>
                                      </p:cBhvr>
                                    </p:animEffect>
                                    <p:set>
                                      <p:cBhvr>
                                        <p:cTn id="77" dur="1" fill="hold">
                                          <p:stCondLst>
                                            <p:cond delay="499"/>
                                          </p:stCondLst>
                                        </p:cTn>
                                        <p:tgtEl>
                                          <p:spTgt spid="22"/>
                                        </p:tgtEl>
                                        <p:attrNameLst>
                                          <p:attrName>style.visibility</p:attrName>
                                        </p:attrNameLst>
                                      </p:cBhvr>
                                      <p:to>
                                        <p:strVal val="hidden"/>
                                      </p:to>
                                    </p:set>
                                  </p:childTnLst>
                                </p:cTn>
                              </p:par>
                            </p:childTnLst>
                          </p:cTn>
                        </p:par>
                      </p:childTnLst>
                    </p:cTn>
                  </p:par>
                  <p:par>
                    <p:cTn id="78" fill="hold">
                      <p:stCondLst>
                        <p:cond delay="indefinite"/>
                      </p:stCondLst>
                      <p:childTnLst>
                        <p:par>
                          <p:cTn id="79" fill="hold">
                            <p:stCondLst>
                              <p:cond delay="0"/>
                            </p:stCondLst>
                            <p:childTnLst>
                              <p:par>
                                <p:cTn id="80" presetID="9" presetClass="exit" presetSubtype="0" fill="hold" grpId="0" nodeType="clickEffect">
                                  <p:stCondLst>
                                    <p:cond delay="0"/>
                                  </p:stCondLst>
                                  <p:childTnLst>
                                    <p:animEffect transition="out" filter="dissolve">
                                      <p:cBhvr>
                                        <p:cTn id="81" dur="500"/>
                                        <p:tgtEl>
                                          <p:spTgt spid="23"/>
                                        </p:tgtEl>
                                      </p:cBhvr>
                                    </p:animEffect>
                                    <p:set>
                                      <p:cBhvr>
                                        <p:cTn id="82" dur="1" fill="hold">
                                          <p:stCondLst>
                                            <p:cond delay="499"/>
                                          </p:stCondLst>
                                        </p:cTn>
                                        <p:tgtEl>
                                          <p:spTgt spid="2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0210" name="Rectangle 2"/>
          <p:cNvSpPr>
            <a:spLocks noChangeArrowheads="1"/>
          </p:cNvSpPr>
          <p:nvPr>
            <p:custDataLst>
              <p:tags r:id="rId1"/>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90212" name="Rectangle 4"/>
          <p:cNvSpPr>
            <a:spLocks noChangeArrowheads="1"/>
          </p:cNvSpPr>
          <p:nvPr>
            <p:custDataLst>
              <p:tags r:id="rId2"/>
            </p:custDataLst>
          </p:nvPr>
        </p:nvSpPr>
        <p:spPr bwMode="auto">
          <a:xfrm>
            <a:off x="533400" y="9906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2400" dirty="0">
                <a:latin typeface="+mj-lt"/>
                <a:cs typeface="Arial" charset="0"/>
              </a:rPr>
              <a:t>Breaks cyclic paths by </a:t>
            </a:r>
            <a:r>
              <a:rPr lang="en-US" sz="2400" b="1" dirty="0">
                <a:latin typeface="+mj-lt"/>
                <a:cs typeface="Arial" charset="0"/>
              </a:rPr>
              <a:t>inserting registers</a:t>
            </a:r>
          </a:p>
          <a:p>
            <a:pPr marL="342900" indent="-342900">
              <a:spcBef>
                <a:spcPct val="20000"/>
              </a:spcBef>
              <a:buFontTx/>
              <a:buChar char="•"/>
            </a:pPr>
            <a:r>
              <a:rPr lang="en-US" sz="2400" dirty="0" smtClean="0">
                <a:latin typeface="+mj-lt"/>
                <a:cs typeface="Arial" charset="0"/>
              </a:rPr>
              <a:t>Registers </a:t>
            </a:r>
            <a:r>
              <a:rPr lang="en-US" sz="2400" dirty="0">
                <a:latin typeface="+mj-lt"/>
                <a:cs typeface="Arial" charset="0"/>
              </a:rPr>
              <a:t>contain </a:t>
            </a:r>
            <a:r>
              <a:rPr lang="en-US" sz="2400" b="1" dirty="0" smtClean="0">
                <a:latin typeface="+mj-lt"/>
                <a:cs typeface="Arial" charset="0"/>
              </a:rPr>
              <a:t>state</a:t>
            </a:r>
            <a:r>
              <a:rPr lang="en-US" sz="2400" dirty="0" smtClean="0">
                <a:latin typeface="+mj-lt"/>
                <a:cs typeface="Arial" charset="0"/>
              </a:rPr>
              <a:t> </a:t>
            </a:r>
            <a:r>
              <a:rPr lang="en-US" sz="2400" dirty="0">
                <a:latin typeface="+mj-lt"/>
                <a:cs typeface="Arial" charset="0"/>
              </a:rPr>
              <a:t>of the system</a:t>
            </a:r>
          </a:p>
          <a:p>
            <a:pPr marL="342900" indent="-342900">
              <a:spcBef>
                <a:spcPct val="20000"/>
              </a:spcBef>
              <a:buFontTx/>
              <a:buChar char="•"/>
            </a:pPr>
            <a:r>
              <a:rPr lang="en-US" sz="2400" dirty="0" smtClean="0">
                <a:latin typeface="+mj-lt"/>
                <a:cs typeface="Arial" charset="0"/>
              </a:rPr>
              <a:t>State </a:t>
            </a:r>
            <a:r>
              <a:rPr lang="en-US" sz="2400" dirty="0">
                <a:latin typeface="+mj-lt"/>
                <a:cs typeface="Arial" charset="0"/>
              </a:rPr>
              <a:t>changes at </a:t>
            </a:r>
            <a:r>
              <a:rPr lang="en-US" sz="2400" dirty="0" smtClean="0">
                <a:latin typeface="+mj-lt"/>
                <a:cs typeface="Arial" charset="0"/>
              </a:rPr>
              <a:t>clock edge</a:t>
            </a:r>
            <a:r>
              <a:rPr lang="en-US" sz="2400" dirty="0">
                <a:latin typeface="+mj-lt"/>
                <a:cs typeface="Arial" charset="0"/>
              </a:rPr>
              <a:t>:</a:t>
            </a:r>
            <a:r>
              <a:rPr lang="en-US" sz="2400" dirty="0" smtClean="0">
                <a:latin typeface="+mj-lt"/>
                <a:cs typeface="Arial" charset="0"/>
              </a:rPr>
              <a:t> system </a:t>
            </a:r>
            <a:r>
              <a:rPr lang="en-US" sz="2400" b="1" dirty="0" smtClean="0">
                <a:latin typeface="+mj-lt"/>
                <a:cs typeface="Arial" charset="0"/>
              </a:rPr>
              <a:t>synchronized</a:t>
            </a:r>
            <a:r>
              <a:rPr lang="en-US" sz="2400" dirty="0" smtClean="0">
                <a:latin typeface="+mj-lt"/>
                <a:cs typeface="Arial" charset="0"/>
              </a:rPr>
              <a:t>  to the clock</a:t>
            </a:r>
            <a:endParaRPr lang="en-US" sz="2400" dirty="0">
              <a:latin typeface="+mj-lt"/>
              <a:cs typeface="Arial" charset="0"/>
            </a:endParaRPr>
          </a:p>
          <a:p>
            <a:pPr marL="342900" indent="-342900">
              <a:spcBef>
                <a:spcPct val="20000"/>
              </a:spcBef>
              <a:buFontTx/>
              <a:buChar char="•"/>
            </a:pPr>
            <a:r>
              <a:rPr lang="en-US" sz="2400" b="1" dirty="0">
                <a:latin typeface="+mj-lt"/>
                <a:cs typeface="Arial" charset="0"/>
              </a:rPr>
              <a:t>Rules</a:t>
            </a:r>
            <a:r>
              <a:rPr lang="en-US" sz="2400" dirty="0">
                <a:latin typeface="+mj-lt"/>
                <a:cs typeface="Arial" charset="0"/>
              </a:rPr>
              <a:t> of synchronous sequential circuit composition:</a:t>
            </a:r>
          </a:p>
          <a:p>
            <a:pPr marL="742950" lvl="1" indent="-285750">
              <a:spcBef>
                <a:spcPct val="20000"/>
              </a:spcBef>
              <a:buFontTx/>
              <a:buChar char="–"/>
            </a:pPr>
            <a:r>
              <a:rPr lang="en-US" sz="2000" dirty="0">
                <a:latin typeface="+mj-lt"/>
                <a:cs typeface="Arial" charset="0"/>
              </a:rPr>
              <a:t>Every circuit element is either a register or a combinational circuit</a:t>
            </a:r>
          </a:p>
          <a:p>
            <a:pPr marL="742950" lvl="1" indent="-285750">
              <a:spcBef>
                <a:spcPct val="20000"/>
              </a:spcBef>
              <a:buFontTx/>
              <a:buChar char="–"/>
            </a:pPr>
            <a:r>
              <a:rPr lang="en-US" sz="2000" dirty="0">
                <a:latin typeface="+mj-lt"/>
                <a:cs typeface="Arial" charset="0"/>
              </a:rPr>
              <a:t>At least one circuit element is a register</a:t>
            </a:r>
          </a:p>
          <a:p>
            <a:pPr marL="742950" lvl="1" indent="-285750">
              <a:spcBef>
                <a:spcPct val="20000"/>
              </a:spcBef>
              <a:buFontTx/>
              <a:buChar char="–"/>
            </a:pPr>
            <a:r>
              <a:rPr lang="en-US" sz="2000" dirty="0">
                <a:latin typeface="+mj-lt"/>
                <a:cs typeface="Arial" charset="0"/>
              </a:rPr>
              <a:t>All registers receive the same clock signal</a:t>
            </a:r>
          </a:p>
          <a:p>
            <a:pPr marL="742950" lvl="1" indent="-285750">
              <a:spcBef>
                <a:spcPct val="20000"/>
              </a:spcBef>
              <a:buFontTx/>
              <a:buChar char="–"/>
            </a:pPr>
            <a:r>
              <a:rPr lang="en-US" sz="2000" dirty="0">
                <a:latin typeface="+mj-lt"/>
                <a:cs typeface="Arial" charset="0"/>
              </a:rPr>
              <a:t>Every cyclic path contains at least one register</a:t>
            </a:r>
          </a:p>
          <a:p>
            <a:pPr marL="342900" indent="-342900">
              <a:spcBef>
                <a:spcPct val="20000"/>
              </a:spcBef>
              <a:buFontTx/>
              <a:buChar char="•"/>
            </a:pPr>
            <a:r>
              <a:rPr lang="en-US" sz="2400" dirty="0">
                <a:latin typeface="+mj-lt"/>
                <a:cs typeface="Arial" charset="0"/>
              </a:rPr>
              <a:t>Two common synchronous sequential circuits</a:t>
            </a:r>
          </a:p>
          <a:p>
            <a:pPr marL="742950" lvl="1" indent="-285750">
              <a:spcBef>
                <a:spcPct val="20000"/>
              </a:spcBef>
              <a:buFontTx/>
              <a:buChar char="–"/>
            </a:pPr>
            <a:r>
              <a:rPr lang="en-US" sz="2000" dirty="0">
                <a:latin typeface="+mj-lt"/>
                <a:cs typeface="Arial" charset="0"/>
              </a:rPr>
              <a:t>Finite State Machines (FSMs)</a:t>
            </a:r>
          </a:p>
          <a:p>
            <a:pPr marL="742950" lvl="1" indent="-285750">
              <a:spcBef>
                <a:spcPct val="20000"/>
              </a:spcBef>
              <a:buFontTx/>
              <a:buChar char="–"/>
            </a:pPr>
            <a:r>
              <a:rPr lang="en-US" sz="2000" dirty="0">
                <a:latin typeface="+mj-lt"/>
                <a:cs typeface="Arial" charset="0"/>
              </a:rPr>
              <a:t>Pipelines</a:t>
            </a:r>
          </a:p>
        </p:txBody>
      </p:sp>
      <p:sp>
        <p:nvSpPr>
          <p:cNvPr id="7" name="TextBox 6"/>
          <p:cNvSpPr txBox="1"/>
          <p:nvPr/>
        </p:nvSpPr>
        <p:spPr>
          <a:xfrm>
            <a:off x="457200" y="68759"/>
            <a:ext cx="7924800" cy="707886"/>
          </a:xfrm>
          <a:prstGeom prst="rect">
            <a:avLst/>
          </a:prstGeom>
          <a:noFill/>
        </p:spPr>
        <p:txBody>
          <a:bodyPr wrap="square" rtlCol="0">
            <a:spAutoFit/>
          </a:bodyPr>
          <a:lstStyle/>
          <a:p>
            <a:r>
              <a:rPr lang="en-US" sz="4000" dirty="0" smtClean="0">
                <a:solidFill>
                  <a:schemeClr val="bg1"/>
                </a:solidFill>
                <a:latin typeface="+mj-lt"/>
              </a:rPr>
              <a:t>Synchronous Sequential Logic Design</a:t>
            </a:r>
            <a:endParaRPr lang="en-US" sz="4000" dirty="0">
              <a:solidFill>
                <a:schemeClr val="bg1"/>
              </a:solidFill>
              <a:latin typeface="+mj-lt"/>
            </a:endParaRPr>
          </a:p>
        </p:txBody>
      </p:sp>
    </p:spTree>
    <p:extLst>
      <p:ext uri="{BB962C8B-B14F-4D97-AF65-F5344CB8AC3E}">
        <p14:creationId xmlns:p14="http://schemas.microsoft.com/office/powerpoint/2010/main" val="286517698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89198" name="Object 14"/>
          <p:cNvGraphicFramePr>
            <a:graphicFrameLocks noGrp="1" noChangeAspect="1"/>
          </p:cNvGraphicFramePr>
          <p:nvPr>
            <p:ph sz="half" idx="4294967295"/>
            <p:custDataLst>
              <p:tags r:id="rId2"/>
            </p:custDataLst>
            <p:extLst>
              <p:ext uri="{D42A27DB-BD31-4B8C-83A1-F6EECF244321}">
                <p14:modId xmlns:p14="http://schemas.microsoft.com/office/powerpoint/2010/main" val="542303431"/>
              </p:ext>
            </p:extLst>
          </p:nvPr>
        </p:nvGraphicFramePr>
        <p:xfrm>
          <a:off x="5867400" y="1408112"/>
          <a:ext cx="2542504" cy="1335088"/>
        </p:xfrm>
        <a:graphic>
          <a:graphicData uri="http://schemas.openxmlformats.org/presentationml/2006/ole">
            <mc:AlternateContent xmlns:mc="http://schemas.openxmlformats.org/markup-compatibility/2006">
              <mc:Choice xmlns:v="urn:schemas-microsoft-com:vml" Requires="v">
                <p:oleObj spid="_x0000_s149864" name="VISIO" r:id="rId9" imgW="1484640" imgH="779760" progId="Visio.Drawing.6">
                  <p:embed/>
                </p:oleObj>
              </mc:Choice>
              <mc:Fallback>
                <p:oleObj name="VISIO" r:id="rId9" imgW="1484640" imgH="779760" progId="Visio.Drawing.6">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867400" y="1408112"/>
                        <a:ext cx="2542504" cy="1335088"/>
                      </a:xfrm>
                      <a:prstGeom prst="rect">
                        <a:avLst/>
                      </a:prstGeom>
                    </p:spPr>
                  </p:pic>
                </p:oleObj>
              </mc:Fallback>
            </mc:AlternateContent>
          </a:graphicData>
        </a:graphic>
      </p:graphicFrame>
      <p:graphicFrame>
        <p:nvGraphicFramePr>
          <p:cNvPr id="989203" name="Object 19"/>
          <p:cNvGraphicFramePr>
            <a:graphicFrameLocks noGrp="1" noChangeAspect="1"/>
          </p:cNvGraphicFramePr>
          <p:nvPr>
            <p:ph sz="quarter" idx="4294967295"/>
            <p:custDataLst>
              <p:tags r:id="rId3"/>
            </p:custDataLst>
            <p:extLst>
              <p:ext uri="{D42A27DB-BD31-4B8C-83A1-F6EECF244321}">
                <p14:modId xmlns:p14="http://schemas.microsoft.com/office/powerpoint/2010/main" val="3525315993"/>
              </p:ext>
            </p:extLst>
          </p:nvPr>
        </p:nvGraphicFramePr>
        <p:xfrm>
          <a:off x="6248400" y="2895600"/>
          <a:ext cx="2590800" cy="1471913"/>
        </p:xfrm>
        <a:graphic>
          <a:graphicData uri="http://schemas.openxmlformats.org/presentationml/2006/ole">
            <mc:AlternateContent xmlns:mc="http://schemas.openxmlformats.org/markup-compatibility/2006">
              <mc:Choice xmlns:v="urn:schemas-microsoft-com:vml" Requires="v">
                <p:oleObj spid="_x0000_s149865" name="VISIO" r:id="rId11" imgW="1286640" imgH="730080" progId="Visio.Drawing.6">
                  <p:embed/>
                </p:oleObj>
              </mc:Choice>
              <mc:Fallback>
                <p:oleObj name="VISIO" r:id="rId11" imgW="1286640" imgH="730080" progId="Visio.Drawing.6">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248400" y="2895600"/>
                        <a:ext cx="2590800" cy="1471913"/>
                      </a:xfrm>
                      <a:prstGeom prst="rect">
                        <a:avLst/>
                      </a:prstGeom>
                    </p:spPr>
                  </p:pic>
                </p:oleObj>
              </mc:Fallback>
            </mc:AlternateContent>
          </a:graphicData>
        </a:graphic>
      </p:graphicFrame>
      <p:graphicFrame>
        <p:nvGraphicFramePr>
          <p:cNvPr id="989204" name="Object 20"/>
          <p:cNvGraphicFramePr>
            <a:graphicFrameLocks noGrp="1" noChangeAspect="1"/>
          </p:cNvGraphicFramePr>
          <p:nvPr>
            <p:ph sz="quarter" idx="4294967295"/>
            <p:custDataLst>
              <p:tags r:id="rId4"/>
            </p:custDataLst>
            <p:extLst>
              <p:ext uri="{D42A27DB-BD31-4B8C-83A1-F6EECF244321}">
                <p14:modId xmlns:p14="http://schemas.microsoft.com/office/powerpoint/2010/main" val="4223673909"/>
              </p:ext>
            </p:extLst>
          </p:nvPr>
        </p:nvGraphicFramePr>
        <p:xfrm>
          <a:off x="6248400" y="4399113"/>
          <a:ext cx="2895600" cy="1553369"/>
        </p:xfrm>
        <a:graphic>
          <a:graphicData uri="http://schemas.openxmlformats.org/presentationml/2006/ole">
            <mc:AlternateContent xmlns:mc="http://schemas.openxmlformats.org/markup-compatibility/2006">
              <mc:Choice xmlns:v="urn:schemas-microsoft-com:vml" Requires="v">
                <p:oleObj spid="_x0000_s149866" name="VISIO" r:id="rId13" imgW="1360440" imgH="730080" progId="Visio.Drawing.6">
                  <p:embed/>
                </p:oleObj>
              </mc:Choice>
              <mc:Fallback>
                <p:oleObj name="VISIO" r:id="rId13" imgW="1360440" imgH="730080" progId="Visio.Drawing.6">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248400" y="4399113"/>
                        <a:ext cx="2895600" cy="1553369"/>
                      </a:xfrm>
                      <a:prstGeom prst="rect">
                        <a:avLst/>
                      </a:prstGeom>
                    </p:spPr>
                  </p:pic>
                </p:oleObj>
              </mc:Fallback>
            </mc:AlternateContent>
          </a:graphicData>
        </a:graphic>
      </p:graphicFrame>
      <p:sp>
        <p:nvSpPr>
          <p:cNvPr id="989186" name="Rectangle 2"/>
          <p:cNvSpPr>
            <a:spLocks noChangeArrowheads="1"/>
          </p:cNvSpPr>
          <p:nvPr>
            <p:custDataLst>
              <p:tags r:id="rId5"/>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89188" name="Rectangle 4"/>
          <p:cNvSpPr>
            <a:spLocks noChangeArrowheads="1"/>
          </p:cNvSpPr>
          <p:nvPr>
            <p:custDataLst>
              <p:tags r:id="rId6"/>
            </p:custDataLst>
          </p:nvPr>
        </p:nvSpPr>
        <p:spPr bwMode="auto">
          <a:xfrm>
            <a:off x="457200" y="9906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buFontTx/>
              <a:buChar char="•"/>
            </a:pPr>
            <a:r>
              <a:rPr lang="en-US" sz="3200" dirty="0">
                <a:latin typeface="+mj-lt"/>
                <a:cs typeface="Arial" charset="0"/>
              </a:rPr>
              <a:t>Consists of:</a:t>
            </a:r>
          </a:p>
          <a:p>
            <a:pPr marL="742950" lvl="1" indent="-285750">
              <a:buFontTx/>
              <a:buChar char="–"/>
            </a:pPr>
            <a:r>
              <a:rPr lang="en-US" sz="3200" b="1" dirty="0">
                <a:latin typeface="+mj-lt"/>
                <a:cs typeface="Arial" charset="0"/>
              </a:rPr>
              <a:t>State </a:t>
            </a:r>
            <a:r>
              <a:rPr lang="en-US" sz="3200" b="1" dirty="0" smtClean="0">
                <a:latin typeface="+mj-lt"/>
                <a:cs typeface="Arial" charset="0"/>
              </a:rPr>
              <a:t>register</a:t>
            </a:r>
            <a:endParaRPr lang="en-US" sz="3200" b="1" dirty="0">
              <a:latin typeface="+mj-lt"/>
              <a:cs typeface="Arial" charset="0"/>
            </a:endParaRPr>
          </a:p>
          <a:p>
            <a:pPr marL="1143000" lvl="2" indent="-228600">
              <a:buFontTx/>
              <a:buChar char="•"/>
            </a:pPr>
            <a:r>
              <a:rPr lang="en-US" sz="2600" dirty="0">
                <a:latin typeface="+mj-lt"/>
                <a:cs typeface="Arial" charset="0"/>
              </a:rPr>
              <a:t>Stores </a:t>
            </a:r>
            <a:r>
              <a:rPr lang="en-US" sz="2600" dirty="0" smtClean="0">
                <a:latin typeface="+mj-lt"/>
                <a:cs typeface="Arial" charset="0"/>
              </a:rPr>
              <a:t>current state </a:t>
            </a:r>
            <a:endParaRPr lang="en-US" sz="2600" dirty="0">
              <a:latin typeface="+mj-lt"/>
              <a:cs typeface="Arial" charset="0"/>
            </a:endParaRPr>
          </a:p>
          <a:p>
            <a:pPr marL="1143000" lvl="2" indent="-228600">
              <a:buFontTx/>
              <a:buChar char="•"/>
            </a:pPr>
            <a:r>
              <a:rPr lang="en-US" sz="2600" dirty="0">
                <a:latin typeface="+mj-lt"/>
                <a:cs typeface="Arial" charset="0"/>
              </a:rPr>
              <a:t>Loads </a:t>
            </a:r>
            <a:r>
              <a:rPr lang="en-US" sz="2600" dirty="0" smtClean="0">
                <a:latin typeface="+mj-lt"/>
                <a:cs typeface="Arial" charset="0"/>
              </a:rPr>
              <a:t>next </a:t>
            </a:r>
            <a:r>
              <a:rPr lang="en-US" sz="2600" dirty="0">
                <a:latin typeface="+mj-lt"/>
                <a:cs typeface="Arial" charset="0"/>
              </a:rPr>
              <a:t>state at </a:t>
            </a:r>
            <a:r>
              <a:rPr lang="en-US" sz="2600" dirty="0" smtClean="0">
                <a:latin typeface="+mj-lt"/>
                <a:cs typeface="Arial" charset="0"/>
              </a:rPr>
              <a:t>clock edge</a:t>
            </a:r>
            <a:endParaRPr lang="en-US" sz="2600" dirty="0">
              <a:latin typeface="+mj-lt"/>
              <a:cs typeface="Arial" charset="0"/>
            </a:endParaRPr>
          </a:p>
          <a:p>
            <a:pPr marL="742950" lvl="1" indent="-285750">
              <a:buFontTx/>
              <a:buChar char="–"/>
            </a:pPr>
            <a:r>
              <a:rPr lang="en-US" sz="3200" b="1" dirty="0">
                <a:latin typeface="+mj-lt"/>
                <a:cs typeface="Arial" charset="0"/>
              </a:rPr>
              <a:t>Combinational </a:t>
            </a:r>
            <a:r>
              <a:rPr lang="en-US" sz="3200" b="1" dirty="0" smtClean="0">
                <a:latin typeface="+mj-lt"/>
                <a:cs typeface="Arial" charset="0"/>
              </a:rPr>
              <a:t>logic</a:t>
            </a:r>
            <a:endParaRPr lang="en-US" sz="3200" b="1" dirty="0">
              <a:latin typeface="+mj-lt"/>
              <a:cs typeface="Arial" charset="0"/>
            </a:endParaRPr>
          </a:p>
          <a:p>
            <a:pPr marL="1143000" lvl="2" indent="-228600">
              <a:buFontTx/>
              <a:buChar char="•"/>
            </a:pPr>
            <a:r>
              <a:rPr lang="en-US" sz="2600" dirty="0">
                <a:latin typeface="+mj-lt"/>
                <a:cs typeface="Arial" charset="0"/>
              </a:rPr>
              <a:t>Computes the next state</a:t>
            </a:r>
          </a:p>
          <a:p>
            <a:pPr marL="1143000" lvl="2" indent="-228600">
              <a:buFontTx/>
              <a:buChar char="•"/>
            </a:pPr>
            <a:r>
              <a:rPr lang="en-US" sz="2600" dirty="0">
                <a:latin typeface="+mj-lt"/>
                <a:cs typeface="Arial" charset="0"/>
              </a:rPr>
              <a:t>Computes the outputs</a:t>
            </a:r>
          </a:p>
        </p:txBody>
      </p:sp>
      <p:sp>
        <p:nvSpPr>
          <p:cNvPr id="10" name="TextBox 9"/>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Finite State Machine (FSM)</a:t>
            </a:r>
            <a:endParaRPr lang="en-US" sz="4400" dirty="0">
              <a:solidFill>
                <a:schemeClr val="bg1"/>
              </a:solidFill>
              <a:latin typeface="+mj-lt"/>
            </a:endParaRPr>
          </a:p>
        </p:txBody>
      </p:sp>
    </p:spTree>
    <p:extLst>
      <p:ext uri="{BB962C8B-B14F-4D97-AF65-F5344CB8AC3E}">
        <p14:creationId xmlns:p14="http://schemas.microsoft.com/office/powerpoint/2010/main" val="1378884621"/>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92262" name="Object 6"/>
          <p:cNvGraphicFramePr>
            <a:graphicFrameLocks noGrp="1" noChangeAspect="1"/>
          </p:cNvGraphicFramePr>
          <p:nvPr>
            <p:ph idx="4294967295"/>
            <p:custDataLst>
              <p:tags r:id="rId2"/>
            </p:custDataLst>
            <p:extLst>
              <p:ext uri="{D42A27DB-BD31-4B8C-83A1-F6EECF244321}">
                <p14:modId xmlns:p14="http://schemas.microsoft.com/office/powerpoint/2010/main" val="1133988460"/>
              </p:ext>
            </p:extLst>
          </p:nvPr>
        </p:nvGraphicFramePr>
        <p:xfrm>
          <a:off x="1905000" y="2667000"/>
          <a:ext cx="5029200" cy="3113516"/>
        </p:xfrm>
        <a:graphic>
          <a:graphicData uri="http://schemas.openxmlformats.org/presentationml/2006/ole">
            <mc:AlternateContent xmlns:mc="http://schemas.openxmlformats.org/markup-compatibility/2006">
              <mc:Choice xmlns:v="urn:schemas-microsoft-com:vml" Requires="v">
                <p:oleObj spid="_x0000_s150654" name="VISIO" r:id="rId7" imgW="2613600" imgH="1617480" progId="Visio.Drawing.6">
                  <p:embed/>
                </p:oleObj>
              </mc:Choice>
              <mc:Fallback>
                <p:oleObj name="VISIO" r:id="rId7" imgW="2613600" imgH="1617480" progId="Visio.Drawing.6">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905000" y="2667000"/>
                        <a:ext cx="5029200" cy="3113516"/>
                      </a:xfrm>
                      <a:prstGeom prst="rect">
                        <a:avLst/>
                      </a:prstGeom>
                    </p:spPr>
                  </p:pic>
                </p:oleObj>
              </mc:Fallback>
            </mc:AlternateContent>
          </a:graphicData>
        </a:graphic>
      </p:graphicFrame>
      <p:sp>
        <p:nvSpPr>
          <p:cNvPr id="992258"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92260" name="Rectangle 4"/>
          <p:cNvSpPr>
            <a:spLocks noChangeArrowheads="1"/>
          </p:cNvSpPr>
          <p:nvPr>
            <p:custDataLst>
              <p:tags r:id="rId4"/>
            </p:custDataLst>
          </p:nvPr>
        </p:nvSpPr>
        <p:spPr bwMode="auto">
          <a:xfrm>
            <a:off x="381000" y="9906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2400" b="1" dirty="0">
                <a:latin typeface="+mj-lt"/>
                <a:cs typeface="Arial" charset="0"/>
              </a:rPr>
              <a:t>Next state </a:t>
            </a:r>
            <a:r>
              <a:rPr lang="en-US" sz="2400" dirty="0" smtClean="0">
                <a:latin typeface="+mj-lt"/>
                <a:cs typeface="Arial" charset="0"/>
              </a:rPr>
              <a:t>determined </a:t>
            </a:r>
            <a:r>
              <a:rPr lang="en-US" sz="2400" dirty="0">
                <a:latin typeface="+mj-lt"/>
                <a:cs typeface="Arial" charset="0"/>
              </a:rPr>
              <a:t>by </a:t>
            </a:r>
            <a:r>
              <a:rPr lang="en-US" sz="2400" dirty="0" smtClean="0">
                <a:latin typeface="+mj-lt"/>
                <a:cs typeface="Arial" charset="0"/>
              </a:rPr>
              <a:t>current </a:t>
            </a:r>
            <a:r>
              <a:rPr lang="en-US" sz="2400" dirty="0">
                <a:latin typeface="+mj-lt"/>
                <a:cs typeface="Arial" charset="0"/>
              </a:rPr>
              <a:t>state and </a:t>
            </a:r>
            <a:r>
              <a:rPr lang="en-US" sz="2400" dirty="0" smtClean="0">
                <a:latin typeface="+mj-lt"/>
                <a:cs typeface="Arial" charset="0"/>
              </a:rPr>
              <a:t>inputs</a:t>
            </a:r>
            <a:endParaRPr lang="en-US" sz="2400" dirty="0">
              <a:latin typeface="+mj-lt"/>
              <a:cs typeface="Arial" charset="0"/>
            </a:endParaRPr>
          </a:p>
          <a:p>
            <a:pPr marL="342900" indent="-342900">
              <a:spcBef>
                <a:spcPct val="20000"/>
              </a:spcBef>
              <a:buFontTx/>
              <a:buChar char="•"/>
            </a:pPr>
            <a:r>
              <a:rPr lang="en-US" sz="2400" dirty="0">
                <a:latin typeface="+mj-lt"/>
                <a:cs typeface="Arial" charset="0"/>
              </a:rPr>
              <a:t>Two types of finite state machines differ in </a:t>
            </a:r>
            <a:r>
              <a:rPr lang="en-US" sz="2400" b="1" dirty="0" smtClean="0">
                <a:latin typeface="+mj-lt"/>
                <a:cs typeface="Arial" charset="0"/>
              </a:rPr>
              <a:t>output </a:t>
            </a:r>
            <a:r>
              <a:rPr lang="en-US" sz="2400" b="1" dirty="0">
                <a:latin typeface="+mj-lt"/>
                <a:cs typeface="Arial" charset="0"/>
              </a:rPr>
              <a:t>logic</a:t>
            </a:r>
            <a:r>
              <a:rPr lang="en-US" sz="2400" dirty="0">
                <a:latin typeface="+mj-lt"/>
                <a:cs typeface="Arial" charset="0"/>
              </a:rPr>
              <a:t>:</a:t>
            </a:r>
          </a:p>
          <a:p>
            <a:pPr marL="742950" lvl="1" indent="-285750">
              <a:spcBef>
                <a:spcPct val="20000"/>
              </a:spcBef>
              <a:buFontTx/>
              <a:buChar char="–"/>
            </a:pPr>
            <a:r>
              <a:rPr lang="en-US" sz="2000" b="1" dirty="0">
                <a:solidFill>
                  <a:schemeClr val="accent1"/>
                </a:solidFill>
                <a:latin typeface="+mj-lt"/>
                <a:cs typeface="Arial" charset="0"/>
              </a:rPr>
              <a:t>Moore FSM: </a:t>
            </a:r>
            <a:r>
              <a:rPr lang="en-US" sz="2000" dirty="0">
                <a:latin typeface="+mj-lt"/>
                <a:cs typeface="Arial" charset="0"/>
              </a:rPr>
              <a:t>outputs depend only on </a:t>
            </a:r>
            <a:r>
              <a:rPr lang="en-US" sz="2000" dirty="0" smtClean="0">
                <a:latin typeface="+mj-lt"/>
                <a:cs typeface="Arial" charset="0"/>
              </a:rPr>
              <a:t>current </a:t>
            </a:r>
            <a:r>
              <a:rPr lang="en-US" sz="2000" dirty="0">
                <a:latin typeface="+mj-lt"/>
                <a:cs typeface="Arial" charset="0"/>
              </a:rPr>
              <a:t>state</a:t>
            </a:r>
          </a:p>
          <a:p>
            <a:pPr marL="742950" lvl="1" indent="-285750">
              <a:spcBef>
                <a:spcPct val="20000"/>
              </a:spcBef>
              <a:buFontTx/>
              <a:buChar char="–"/>
            </a:pPr>
            <a:r>
              <a:rPr lang="en-US" sz="2000" b="1" dirty="0">
                <a:solidFill>
                  <a:schemeClr val="accent1"/>
                </a:solidFill>
                <a:latin typeface="+mj-lt"/>
                <a:cs typeface="Arial" charset="0"/>
              </a:rPr>
              <a:t>Mealy FSM: </a:t>
            </a:r>
            <a:r>
              <a:rPr lang="en-US" sz="2000" dirty="0">
                <a:latin typeface="+mj-lt"/>
                <a:cs typeface="Arial" charset="0"/>
              </a:rPr>
              <a:t>outputs depend on </a:t>
            </a:r>
            <a:r>
              <a:rPr lang="en-US" sz="2000" dirty="0" smtClean="0">
                <a:latin typeface="+mj-lt"/>
                <a:cs typeface="Arial" charset="0"/>
              </a:rPr>
              <a:t>current </a:t>
            </a:r>
            <a:r>
              <a:rPr lang="en-US" sz="2000" dirty="0">
                <a:latin typeface="+mj-lt"/>
                <a:cs typeface="Arial" charset="0"/>
              </a:rPr>
              <a:t>state </a:t>
            </a:r>
            <a:r>
              <a:rPr lang="en-US" sz="2000" i="1" dirty="0">
                <a:latin typeface="+mj-lt"/>
                <a:cs typeface="Arial" charset="0"/>
              </a:rPr>
              <a:t>and</a:t>
            </a:r>
            <a:r>
              <a:rPr lang="en-US" sz="2000" dirty="0">
                <a:latin typeface="+mj-lt"/>
                <a:cs typeface="Arial" charset="0"/>
              </a:rPr>
              <a:t> </a:t>
            </a:r>
            <a:r>
              <a:rPr lang="en-US" sz="2000" dirty="0" smtClean="0">
                <a:latin typeface="+mj-lt"/>
                <a:cs typeface="Arial" charset="0"/>
              </a:rPr>
              <a:t>inputs</a:t>
            </a:r>
            <a:endParaRPr lang="en-US" sz="2000" dirty="0">
              <a:latin typeface="+mj-lt"/>
              <a:cs typeface="Arial" charset="0"/>
            </a:endParaRPr>
          </a:p>
        </p:txBody>
      </p:sp>
      <p:sp>
        <p:nvSpPr>
          <p:cNvPr id="8" name="TextBox 7"/>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Finite State Machines (FSMs)</a:t>
            </a:r>
            <a:endParaRPr lang="en-US" sz="4400" dirty="0">
              <a:solidFill>
                <a:schemeClr val="bg1"/>
              </a:solidFill>
              <a:latin typeface="+mj-lt"/>
            </a:endParaRPr>
          </a:p>
        </p:txBody>
      </p:sp>
    </p:spTree>
    <p:extLst>
      <p:ext uri="{BB962C8B-B14F-4D97-AF65-F5344CB8AC3E}">
        <p14:creationId xmlns:p14="http://schemas.microsoft.com/office/powerpoint/2010/main" val="187923041"/>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3" name="Rectangle 3"/>
          <p:cNvSpPr>
            <a:spLocks noGrp="1" noChangeArrowheads="1"/>
          </p:cNvSpPr>
          <p:nvPr>
            <p:ph type="body" idx="4294967295"/>
            <p:custDataLst>
              <p:tags r:id="rId1"/>
            </p:custDataLst>
          </p:nvPr>
        </p:nvSpPr>
        <p:spPr>
          <a:xfrm>
            <a:off x="533400" y="1066800"/>
            <a:ext cx="8229600" cy="4525963"/>
          </a:xfrm>
        </p:spPr>
        <p:txBody>
          <a:bodyPr/>
          <a:lstStyle/>
          <a:p>
            <a:r>
              <a:rPr lang="en-US" dirty="0"/>
              <a:t>Outputs of sequential logic depend on current </a:t>
            </a:r>
            <a:r>
              <a:rPr lang="en-US" i="1" dirty="0"/>
              <a:t>and</a:t>
            </a:r>
            <a:r>
              <a:rPr lang="en-US" dirty="0"/>
              <a:t> prior input values – it has </a:t>
            </a:r>
            <a:r>
              <a:rPr lang="en-US" b="1" i="1" dirty="0"/>
              <a:t>memory</a:t>
            </a:r>
            <a:r>
              <a:rPr lang="en-US" dirty="0"/>
              <a:t>.</a:t>
            </a:r>
          </a:p>
          <a:p>
            <a:r>
              <a:rPr lang="en-US" dirty="0"/>
              <a:t>Some definitions:</a:t>
            </a:r>
          </a:p>
          <a:p>
            <a:pPr lvl="1"/>
            <a:r>
              <a:rPr lang="en-US" b="1" dirty="0">
                <a:solidFill>
                  <a:schemeClr val="accent1"/>
                </a:solidFill>
              </a:rPr>
              <a:t>State: </a:t>
            </a:r>
            <a:r>
              <a:rPr lang="en-US" dirty="0"/>
              <a:t>all the information about </a:t>
            </a:r>
            <a:r>
              <a:rPr lang="en-US" dirty="0" smtClean="0"/>
              <a:t>past inputs necessary </a:t>
            </a:r>
            <a:r>
              <a:rPr lang="en-US" dirty="0"/>
              <a:t>to explain its future behavior</a:t>
            </a:r>
          </a:p>
          <a:p>
            <a:pPr lvl="1"/>
            <a:r>
              <a:rPr lang="en-US" b="1" dirty="0">
                <a:solidFill>
                  <a:schemeClr val="accent1"/>
                </a:solidFill>
              </a:rPr>
              <a:t>Latches and flip-flops: </a:t>
            </a:r>
            <a:r>
              <a:rPr lang="en-US" dirty="0"/>
              <a:t>state elements that store one bit of state</a:t>
            </a:r>
          </a:p>
          <a:p>
            <a:pPr lvl="1"/>
            <a:r>
              <a:rPr lang="en-US" b="1" dirty="0">
                <a:solidFill>
                  <a:schemeClr val="accent1"/>
                </a:solidFill>
              </a:rPr>
              <a:t>Synchronous sequential circuits: </a:t>
            </a:r>
            <a:r>
              <a:rPr lang="en-US" dirty="0"/>
              <a:t>combinational logic followed by a bank of flip-flops</a:t>
            </a:r>
            <a:endParaRPr lang="en-GB" dirty="0"/>
          </a:p>
        </p:txBody>
      </p:sp>
      <p:sp>
        <p:nvSpPr>
          <p:cNvPr id="6" name="TextBox 5"/>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Introduction</a:t>
            </a:r>
            <a:endParaRPr lang="en-US" sz="4400" dirty="0">
              <a:solidFill>
                <a:schemeClr val="bg1"/>
              </a:solidFill>
              <a:latin typeface="+mj-lt"/>
            </a:endParaRPr>
          </a:p>
        </p:txBody>
      </p:sp>
    </p:spTree>
    <p:extLst>
      <p:ext uri="{BB962C8B-B14F-4D97-AF65-F5344CB8AC3E}">
        <p14:creationId xmlns:p14="http://schemas.microsoft.com/office/powerpoint/2010/main" val="2932275571"/>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95335" name="Object 7"/>
          <p:cNvGraphicFramePr>
            <a:graphicFrameLocks noGrp="1" noChangeAspect="1"/>
          </p:cNvGraphicFramePr>
          <p:nvPr>
            <p:ph idx="4294967295"/>
            <p:custDataLst>
              <p:tags r:id="rId2"/>
            </p:custDataLst>
            <p:extLst>
              <p:ext uri="{D42A27DB-BD31-4B8C-83A1-F6EECF244321}">
                <p14:modId xmlns:p14="http://schemas.microsoft.com/office/powerpoint/2010/main" val="2261354936"/>
              </p:ext>
            </p:extLst>
          </p:nvPr>
        </p:nvGraphicFramePr>
        <p:xfrm>
          <a:off x="3738562" y="2209800"/>
          <a:ext cx="4288067" cy="3657600"/>
        </p:xfrm>
        <a:graphic>
          <a:graphicData uri="http://schemas.openxmlformats.org/presentationml/2006/ole">
            <mc:AlternateContent xmlns:mc="http://schemas.openxmlformats.org/markup-compatibility/2006">
              <mc:Choice xmlns:v="urn:schemas-microsoft-com:vml" Requires="v">
                <p:oleObj spid="_x0000_s151677" name="VISIO" r:id="rId7" imgW="2278080" imgH="1943280" progId="Visio.Drawing.6">
                  <p:embed/>
                </p:oleObj>
              </mc:Choice>
              <mc:Fallback>
                <p:oleObj name="VISIO" r:id="rId7" imgW="2278080" imgH="1943280" progId="Visio.Drawing.6">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738562" y="2209800"/>
                        <a:ext cx="4288067" cy="3657600"/>
                      </a:xfrm>
                      <a:prstGeom prst="rect">
                        <a:avLst/>
                      </a:prstGeom>
                      <a:noFill/>
                      <a:ln>
                        <a:noFill/>
                      </a:ln>
                      <a:effectLst/>
                      <a:extLst/>
                    </p:spPr>
                  </p:pic>
                </p:oleObj>
              </mc:Fallback>
            </mc:AlternateContent>
          </a:graphicData>
        </a:graphic>
      </p:graphicFrame>
      <p:sp>
        <p:nvSpPr>
          <p:cNvPr id="995330"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95332" name="Rectangle 4"/>
          <p:cNvSpPr>
            <a:spLocks noChangeArrowheads="1"/>
          </p:cNvSpPr>
          <p:nvPr>
            <p:custDataLst>
              <p:tags r:id="rId4"/>
            </p:custDataLst>
          </p:nvPr>
        </p:nvSpPr>
        <p:spPr bwMode="auto">
          <a:xfrm>
            <a:off x="4572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3200" dirty="0">
                <a:latin typeface="+mj-lt"/>
                <a:cs typeface="Arial" charset="0"/>
              </a:rPr>
              <a:t>Traffic light controller</a:t>
            </a:r>
          </a:p>
          <a:p>
            <a:pPr marL="742950" lvl="1" indent="-285750">
              <a:spcBef>
                <a:spcPct val="20000"/>
              </a:spcBef>
              <a:buFontTx/>
              <a:buChar char="–"/>
            </a:pPr>
            <a:r>
              <a:rPr lang="en-US" sz="2600" dirty="0">
                <a:latin typeface="+mj-lt"/>
                <a:cs typeface="Arial" charset="0"/>
              </a:rPr>
              <a:t>Traffic sensors: </a:t>
            </a:r>
            <a:r>
              <a:rPr lang="en-US" sz="2600" i="1" dirty="0">
                <a:latin typeface="+mj-lt"/>
                <a:cs typeface="Arial" charset="0"/>
              </a:rPr>
              <a:t>T</a:t>
            </a:r>
            <a:r>
              <a:rPr lang="en-US" sz="2600" i="1" baseline="-25000" dirty="0">
                <a:latin typeface="+mj-lt"/>
                <a:cs typeface="Arial" charset="0"/>
              </a:rPr>
              <a:t>A</a:t>
            </a:r>
            <a:r>
              <a:rPr lang="en-US" sz="2600" dirty="0">
                <a:latin typeface="+mj-lt"/>
                <a:cs typeface="Arial" charset="0"/>
              </a:rPr>
              <a:t>, </a:t>
            </a:r>
            <a:r>
              <a:rPr lang="en-US" sz="2600" i="1" dirty="0">
                <a:latin typeface="+mj-lt"/>
                <a:cs typeface="Arial" charset="0"/>
              </a:rPr>
              <a:t>T</a:t>
            </a:r>
            <a:r>
              <a:rPr lang="en-US" sz="2600" i="1" baseline="-25000" dirty="0">
                <a:latin typeface="+mj-lt"/>
                <a:cs typeface="Arial" charset="0"/>
              </a:rPr>
              <a:t>B</a:t>
            </a:r>
            <a:r>
              <a:rPr lang="en-US" sz="2600" dirty="0">
                <a:latin typeface="+mj-lt"/>
                <a:cs typeface="Arial" charset="0"/>
              </a:rPr>
              <a:t> (TRUE when there’s traffic)</a:t>
            </a:r>
          </a:p>
          <a:p>
            <a:pPr marL="742950" lvl="1" indent="-285750">
              <a:spcBef>
                <a:spcPct val="20000"/>
              </a:spcBef>
              <a:buFontTx/>
              <a:buChar char="–"/>
            </a:pPr>
            <a:r>
              <a:rPr lang="en-US" sz="2600" dirty="0">
                <a:latin typeface="+mj-lt"/>
                <a:cs typeface="Arial" charset="0"/>
              </a:rPr>
              <a:t>Lights: </a:t>
            </a:r>
            <a:r>
              <a:rPr lang="en-US" sz="2600" i="1" dirty="0">
                <a:latin typeface="+mj-lt"/>
                <a:cs typeface="Arial" charset="0"/>
              </a:rPr>
              <a:t>L</a:t>
            </a:r>
            <a:r>
              <a:rPr lang="en-US" sz="2600" i="1" baseline="-25000" dirty="0">
                <a:latin typeface="+mj-lt"/>
                <a:cs typeface="Arial" charset="0"/>
              </a:rPr>
              <a:t>A</a:t>
            </a:r>
            <a:r>
              <a:rPr lang="en-US" sz="2600" dirty="0">
                <a:latin typeface="+mj-lt"/>
                <a:cs typeface="Arial" charset="0"/>
              </a:rPr>
              <a:t>, </a:t>
            </a:r>
            <a:r>
              <a:rPr lang="en-US" sz="2600" i="1" dirty="0">
                <a:latin typeface="+mj-lt"/>
                <a:cs typeface="Arial" charset="0"/>
              </a:rPr>
              <a:t>L</a:t>
            </a:r>
            <a:r>
              <a:rPr lang="en-US" sz="2600" i="1" baseline="-25000" dirty="0">
                <a:latin typeface="+mj-lt"/>
                <a:cs typeface="Arial" charset="0"/>
              </a:rPr>
              <a:t>B</a:t>
            </a:r>
          </a:p>
        </p:txBody>
      </p:sp>
      <p:sp>
        <p:nvSpPr>
          <p:cNvPr id="8" name="TextBox 7"/>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FSM Example</a:t>
            </a:r>
            <a:endParaRPr lang="en-US" sz="4400" dirty="0">
              <a:solidFill>
                <a:schemeClr val="bg1"/>
              </a:solidFill>
              <a:latin typeface="+mj-lt"/>
            </a:endParaRPr>
          </a:p>
        </p:txBody>
      </p:sp>
    </p:spTree>
    <p:extLst>
      <p:ext uri="{BB962C8B-B14F-4D97-AF65-F5344CB8AC3E}">
        <p14:creationId xmlns:p14="http://schemas.microsoft.com/office/powerpoint/2010/main" val="237305558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96358" name="Object 6"/>
          <p:cNvGraphicFramePr>
            <a:graphicFrameLocks noGrp="1" noChangeAspect="1"/>
          </p:cNvGraphicFramePr>
          <p:nvPr>
            <p:ph idx="4294967295"/>
            <p:custDataLst>
              <p:tags r:id="rId2"/>
            </p:custDataLst>
            <p:extLst>
              <p:ext uri="{D42A27DB-BD31-4B8C-83A1-F6EECF244321}">
                <p14:modId xmlns:p14="http://schemas.microsoft.com/office/powerpoint/2010/main" val="2964182797"/>
              </p:ext>
            </p:extLst>
          </p:nvPr>
        </p:nvGraphicFramePr>
        <p:xfrm>
          <a:off x="3581400" y="2057400"/>
          <a:ext cx="4679950" cy="3857625"/>
        </p:xfrm>
        <a:graphic>
          <a:graphicData uri="http://schemas.openxmlformats.org/presentationml/2006/ole">
            <mc:AlternateContent xmlns:mc="http://schemas.openxmlformats.org/markup-compatibility/2006">
              <mc:Choice xmlns:v="urn:schemas-microsoft-com:vml" Requires="v">
                <p:oleObj spid="_x0000_s152701" name="VISIO" r:id="rId7" imgW="1628640" imgH="1343160" progId="Visio.Drawing.6">
                  <p:embed/>
                </p:oleObj>
              </mc:Choice>
              <mc:Fallback>
                <p:oleObj name="VISIO" r:id="rId7" imgW="1628640" imgH="1343160" progId="Visio.Drawing.6">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581400" y="2057400"/>
                        <a:ext cx="4679950" cy="3857625"/>
                      </a:xfrm>
                      <a:prstGeom prst="rect">
                        <a:avLst/>
                      </a:prstGeom>
                    </p:spPr>
                  </p:pic>
                </p:oleObj>
              </mc:Fallback>
            </mc:AlternateContent>
          </a:graphicData>
        </a:graphic>
      </p:graphicFrame>
      <p:sp>
        <p:nvSpPr>
          <p:cNvPr id="996354"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96356" name="Rectangle 4"/>
          <p:cNvSpPr>
            <a:spLocks noChangeArrowheads="1"/>
          </p:cNvSpPr>
          <p:nvPr>
            <p:custDataLst>
              <p:tags r:id="rId4"/>
            </p:custDataLst>
          </p:nvPr>
        </p:nvSpPr>
        <p:spPr bwMode="auto">
          <a:xfrm>
            <a:off x="9144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3200" dirty="0">
                <a:latin typeface="+mj-lt"/>
                <a:cs typeface="Arial" charset="0"/>
              </a:rPr>
              <a:t>Inputs: </a:t>
            </a:r>
            <a:r>
              <a:rPr lang="en-US" sz="3200" i="1" dirty="0">
                <a:latin typeface="+mj-lt"/>
                <a:cs typeface="Arial" charset="0"/>
              </a:rPr>
              <a:t>CLK</a:t>
            </a:r>
            <a:r>
              <a:rPr lang="en-US" sz="3200" dirty="0">
                <a:latin typeface="+mj-lt"/>
                <a:cs typeface="Arial" charset="0"/>
              </a:rPr>
              <a:t>, </a:t>
            </a:r>
            <a:r>
              <a:rPr lang="en-US" sz="3200" i="1" dirty="0">
                <a:latin typeface="+mj-lt"/>
                <a:cs typeface="Arial" charset="0"/>
              </a:rPr>
              <a:t>Reset</a:t>
            </a:r>
            <a:r>
              <a:rPr lang="en-US" sz="3200" dirty="0">
                <a:latin typeface="+mj-lt"/>
                <a:cs typeface="Arial" charset="0"/>
              </a:rPr>
              <a:t>, </a:t>
            </a:r>
            <a:r>
              <a:rPr lang="en-US" sz="3200" i="1" dirty="0">
                <a:latin typeface="+mj-lt"/>
                <a:cs typeface="Arial" charset="0"/>
              </a:rPr>
              <a:t>T</a:t>
            </a:r>
            <a:r>
              <a:rPr lang="en-US" sz="3200" i="1" baseline="-25000" dirty="0">
                <a:latin typeface="+mj-lt"/>
                <a:cs typeface="Arial" charset="0"/>
              </a:rPr>
              <a:t>A</a:t>
            </a:r>
            <a:r>
              <a:rPr lang="en-US" sz="3200" dirty="0">
                <a:latin typeface="+mj-lt"/>
                <a:cs typeface="Arial" charset="0"/>
              </a:rPr>
              <a:t>, </a:t>
            </a:r>
            <a:r>
              <a:rPr lang="en-US" sz="3200" i="1" dirty="0">
                <a:latin typeface="+mj-lt"/>
                <a:cs typeface="Arial" charset="0"/>
              </a:rPr>
              <a:t>T</a:t>
            </a:r>
            <a:r>
              <a:rPr lang="en-US" sz="3200" i="1" baseline="-25000" dirty="0">
                <a:latin typeface="+mj-lt"/>
                <a:cs typeface="Arial" charset="0"/>
              </a:rPr>
              <a:t>B</a:t>
            </a:r>
          </a:p>
          <a:p>
            <a:pPr marL="342900" indent="-342900">
              <a:spcBef>
                <a:spcPct val="20000"/>
              </a:spcBef>
              <a:buFontTx/>
              <a:buChar char="•"/>
            </a:pPr>
            <a:r>
              <a:rPr lang="en-US" sz="3200" dirty="0">
                <a:latin typeface="+mj-lt"/>
                <a:cs typeface="Arial" charset="0"/>
              </a:rPr>
              <a:t>Outputs: </a:t>
            </a:r>
            <a:r>
              <a:rPr lang="en-US" sz="3200" i="1" dirty="0">
                <a:latin typeface="+mj-lt"/>
                <a:cs typeface="Arial" charset="0"/>
              </a:rPr>
              <a:t>L</a:t>
            </a:r>
            <a:r>
              <a:rPr lang="en-US" sz="3200" i="1" baseline="-25000" dirty="0">
                <a:latin typeface="+mj-lt"/>
                <a:cs typeface="Arial" charset="0"/>
              </a:rPr>
              <a:t>A</a:t>
            </a:r>
            <a:r>
              <a:rPr lang="en-US" sz="3200" dirty="0">
                <a:latin typeface="+mj-lt"/>
                <a:cs typeface="Arial" charset="0"/>
              </a:rPr>
              <a:t>, </a:t>
            </a:r>
            <a:r>
              <a:rPr lang="en-US" sz="3200" i="1" dirty="0">
                <a:latin typeface="+mj-lt"/>
                <a:cs typeface="Arial" charset="0"/>
              </a:rPr>
              <a:t>L</a:t>
            </a:r>
            <a:r>
              <a:rPr lang="en-US" sz="3200" i="1" baseline="-25000" dirty="0">
                <a:latin typeface="+mj-lt"/>
                <a:cs typeface="Arial" charset="0"/>
              </a:rPr>
              <a:t>B</a:t>
            </a:r>
          </a:p>
        </p:txBody>
      </p:sp>
      <p:sp>
        <p:nvSpPr>
          <p:cNvPr id="8" name="TextBox 7"/>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FSM Black Box</a:t>
            </a:r>
            <a:endParaRPr lang="en-US" sz="4400" dirty="0">
              <a:solidFill>
                <a:schemeClr val="bg1"/>
              </a:solidFill>
              <a:latin typeface="+mj-lt"/>
            </a:endParaRPr>
          </a:p>
        </p:txBody>
      </p:sp>
    </p:spTree>
    <p:extLst>
      <p:ext uri="{BB962C8B-B14F-4D97-AF65-F5344CB8AC3E}">
        <p14:creationId xmlns:p14="http://schemas.microsoft.com/office/powerpoint/2010/main" val="44461773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97385" name="Object 9"/>
          <p:cNvGraphicFramePr>
            <a:graphicFrameLocks noGrp="1" noChangeAspect="1"/>
          </p:cNvGraphicFramePr>
          <p:nvPr>
            <p:ph idx="4294967295"/>
            <p:custDataLst>
              <p:tags r:id="rId2"/>
            </p:custDataLst>
            <p:extLst>
              <p:ext uri="{D42A27DB-BD31-4B8C-83A1-F6EECF244321}">
                <p14:modId xmlns:p14="http://schemas.microsoft.com/office/powerpoint/2010/main" val="930495062"/>
              </p:ext>
            </p:extLst>
          </p:nvPr>
        </p:nvGraphicFramePr>
        <p:xfrm>
          <a:off x="4191000" y="1828800"/>
          <a:ext cx="4314825" cy="4298950"/>
        </p:xfrm>
        <a:graphic>
          <a:graphicData uri="http://schemas.openxmlformats.org/presentationml/2006/ole">
            <mc:AlternateContent xmlns:mc="http://schemas.openxmlformats.org/markup-compatibility/2006">
              <mc:Choice xmlns:v="urn:schemas-microsoft-com:vml" Requires="v">
                <p:oleObj spid="_x0000_s153724" name="VISIO" r:id="rId7" imgW="2000160" imgH="1992960" progId="Visio.Drawing.6">
                  <p:embed/>
                </p:oleObj>
              </mc:Choice>
              <mc:Fallback>
                <p:oleObj name="VISIO" r:id="rId7" imgW="2000160" imgH="1992960" progId="Visio.Drawing.6">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191000" y="1828800"/>
                        <a:ext cx="4314825" cy="4298950"/>
                      </a:xfrm>
                      <a:prstGeom prst="rect">
                        <a:avLst/>
                      </a:prstGeom>
                    </p:spPr>
                  </p:pic>
                </p:oleObj>
              </mc:Fallback>
            </mc:AlternateContent>
          </a:graphicData>
        </a:graphic>
      </p:graphicFrame>
      <p:sp>
        <p:nvSpPr>
          <p:cNvPr id="997378"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8" name="TextBox 7"/>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FSM State Transition Diagram</a:t>
            </a:r>
            <a:endParaRPr lang="en-US" sz="4400" dirty="0">
              <a:solidFill>
                <a:schemeClr val="bg1"/>
              </a:solidFill>
              <a:latin typeface="+mj-lt"/>
            </a:endParaRPr>
          </a:p>
        </p:txBody>
      </p:sp>
      <p:sp>
        <p:nvSpPr>
          <p:cNvPr id="6" name="Rectangle 4"/>
          <p:cNvSpPr>
            <a:spLocks noChangeArrowheads="1"/>
          </p:cNvSpPr>
          <p:nvPr>
            <p:custDataLst>
              <p:tags r:id="rId4"/>
            </p:custDataLst>
          </p:nvPr>
        </p:nvSpPr>
        <p:spPr bwMode="auto">
          <a:xfrm>
            <a:off x="5334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3200" b="1" dirty="0">
                <a:latin typeface="+mj-lt"/>
                <a:cs typeface="Arial" charset="0"/>
              </a:rPr>
              <a:t>Moore FSM: </a:t>
            </a:r>
            <a:r>
              <a:rPr lang="en-US" sz="3200" dirty="0">
                <a:latin typeface="+mj-lt"/>
                <a:cs typeface="Arial" charset="0"/>
              </a:rPr>
              <a:t>outputs labeled in each state</a:t>
            </a:r>
          </a:p>
          <a:p>
            <a:pPr marL="342900" indent="-342900">
              <a:spcBef>
                <a:spcPct val="20000"/>
              </a:spcBef>
              <a:buFontTx/>
              <a:buChar char="•"/>
            </a:pPr>
            <a:r>
              <a:rPr lang="en-US" sz="3200" b="1" dirty="0">
                <a:latin typeface="+mj-lt"/>
                <a:cs typeface="Arial" charset="0"/>
              </a:rPr>
              <a:t>States: </a:t>
            </a:r>
            <a:r>
              <a:rPr lang="en-US" sz="3200" dirty="0">
                <a:latin typeface="+mj-lt"/>
                <a:cs typeface="Arial" charset="0"/>
              </a:rPr>
              <a:t>Circles</a:t>
            </a:r>
          </a:p>
          <a:p>
            <a:pPr marL="342900" indent="-342900">
              <a:spcBef>
                <a:spcPct val="20000"/>
              </a:spcBef>
              <a:buFontTx/>
              <a:buChar char="•"/>
            </a:pPr>
            <a:r>
              <a:rPr lang="en-US" sz="3200" b="1" dirty="0">
                <a:latin typeface="+mj-lt"/>
                <a:cs typeface="Arial" charset="0"/>
              </a:rPr>
              <a:t>Transitions: </a:t>
            </a:r>
            <a:r>
              <a:rPr lang="en-US" sz="3200" dirty="0">
                <a:latin typeface="+mj-lt"/>
                <a:cs typeface="Arial" charset="0"/>
              </a:rPr>
              <a:t>Arcs</a:t>
            </a:r>
            <a:endParaRPr lang="en-US" sz="3200" i="1" baseline="-25000" dirty="0">
              <a:latin typeface="+mj-lt"/>
              <a:cs typeface="Arial" charset="0"/>
            </a:endParaRPr>
          </a:p>
        </p:txBody>
      </p:sp>
    </p:spTree>
    <p:extLst>
      <p:ext uri="{BB962C8B-B14F-4D97-AF65-F5344CB8AC3E}">
        <p14:creationId xmlns:p14="http://schemas.microsoft.com/office/powerpoint/2010/main" val="2892423744"/>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7378" name="Rectangle 2"/>
          <p:cNvSpPr>
            <a:spLocks noChangeArrowheads="1"/>
          </p:cNvSpPr>
          <p:nvPr>
            <p:custDataLst>
              <p:tags r:id="rId2"/>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97380" name="Rectangle 4"/>
          <p:cNvSpPr>
            <a:spLocks noChangeArrowheads="1"/>
          </p:cNvSpPr>
          <p:nvPr>
            <p:custDataLst>
              <p:tags r:id="rId3"/>
            </p:custDataLst>
          </p:nvPr>
        </p:nvSpPr>
        <p:spPr bwMode="auto">
          <a:xfrm>
            <a:off x="5334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3200" b="1" dirty="0">
                <a:latin typeface="+mj-lt"/>
                <a:cs typeface="Arial" charset="0"/>
              </a:rPr>
              <a:t>Moore FSM: </a:t>
            </a:r>
            <a:r>
              <a:rPr lang="en-US" sz="3200" dirty="0">
                <a:latin typeface="+mj-lt"/>
                <a:cs typeface="Arial" charset="0"/>
              </a:rPr>
              <a:t>outputs labeled in each state</a:t>
            </a:r>
          </a:p>
          <a:p>
            <a:pPr marL="342900" indent="-342900">
              <a:spcBef>
                <a:spcPct val="20000"/>
              </a:spcBef>
              <a:buFontTx/>
              <a:buChar char="•"/>
            </a:pPr>
            <a:r>
              <a:rPr lang="en-US" sz="3200" b="1" dirty="0">
                <a:latin typeface="+mj-lt"/>
                <a:cs typeface="Arial" charset="0"/>
              </a:rPr>
              <a:t>States: </a:t>
            </a:r>
            <a:r>
              <a:rPr lang="en-US" sz="3200" dirty="0">
                <a:latin typeface="+mj-lt"/>
                <a:cs typeface="Arial" charset="0"/>
              </a:rPr>
              <a:t>Circles</a:t>
            </a:r>
          </a:p>
          <a:p>
            <a:pPr marL="342900" indent="-342900">
              <a:spcBef>
                <a:spcPct val="20000"/>
              </a:spcBef>
              <a:buFontTx/>
              <a:buChar char="•"/>
            </a:pPr>
            <a:r>
              <a:rPr lang="en-US" sz="3200" b="1" dirty="0">
                <a:latin typeface="+mj-lt"/>
                <a:cs typeface="Arial" charset="0"/>
              </a:rPr>
              <a:t>Transitions: </a:t>
            </a:r>
            <a:r>
              <a:rPr lang="en-US" sz="3200" dirty="0">
                <a:latin typeface="+mj-lt"/>
                <a:cs typeface="Arial" charset="0"/>
              </a:rPr>
              <a:t>Arcs</a:t>
            </a:r>
            <a:endParaRPr lang="en-US" sz="3200" i="1" baseline="-25000" dirty="0">
              <a:latin typeface="+mj-lt"/>
              <a:cs typeface="Arial" charset="0"/>
            </a:endParaRPr>
          </a:p>
        </p:txBody>
      </p:sp>
      <p:sp>
        <p:nvSpPr>
          <p:cNvPr id="8" name="TextBox 7"/>
          <p:cNvSpPr txBox="1"/>
          <p:nvPr/>
        </p:nvSpPr>
        <p:spPr>
          <a:xfrm>
            <a:off x="457200" y="76200"/>
            <a:ext cx="7924800" cy="769441"/>
          </a:xfrm>
          <a:prstGeom prst="rect">
            <a:avLst/>
          </a:prstGeom>
          <a:noFill/>
        </p:spPr>
        <p:txBody>
          <a:bodyPr wrap="square" rtlCol="0">
            <a:spAutoFit/>
          </a:bodyPr>
          <a:lstStyle/>
          <a:p>
            <a:r>
              <a:rPr lang="en-US" sz="4400" dirty="0" smtClean="0">
                <a:solidFill>
                  <a:schemeClr val="bg1"/>
                </a:solidFill>
                <a:latin typeface="+mj-lt"/>
              </a:rPr>
              <a:t>FSM State Transition Diagram</a:t>
            </a:r>
            <a:endParaRPr lang="en-US" sz="4400" dirty="0">
              <a:solidFill>
                <a:schemeClr val="bg1"/>
              </a:solidFill>
              <a:latin typeface="+mj-lt"/>
            </a:endParaRPr>
          </a:p>
        </p:txBody>
      </p:sp>
      <p:graphicFrame>
        <p:nvGraphicFramePr>
          <p:cNvPr id="2" name="Object 1"/>
          <p:cNvGraphicFramePr>
            <a:graphicFrameLocks noChangeAspect="1"/>
          </p:cNvGraphicFramePr>
          <p:nvPr>
            <p:custDataLst>
              <p:tags r:id="rId4"/>
            </p:custDataLst>
            <p:extLst>
              <p:ext uri="{D42A27DB-BD31-4B8C-83A1-F6EECF244321}">
                <p14:modId xmlns:p14="http://schemas.microsoft.com/office/powerpoint/2010/main" val="841027920"/>
              </p:ext>
            </p:extLst>
          </p:nvPr>
        </p:nvGraphicFramePr>
        <p:xfrm>
          <a:off x="4267200" y="1676400"/>
          <a:ext cx="4314825" cy="4298950"/>
        </p:xfrm>
        <a:graphic>
          <a:graphicData uri="http://schemas.openxmlformats.org/presentationml/2006/ole">
            <mc:AlternateContent xmlns:mc="http://schemas.openxmlformats.org/markup-compatibility/2006">
              <mc:Choice xmlns:v="urn:schemas-microsoft-com:vml" Requires="v">
                <p:oleObj spid="_x0000_s204922" name="VISIO" r:id="rId7" imgW="2001299" imgH="1993667" progId="Visio.Drawing.6">
                  <p:embed/>
                </p:oleObj>
              </mc:Choice>
              <mc:Fallback>
                <p:oleObj name="VISIO" r:id="rId7" imgW="2001299" imgH="1993667" progId="Visio.Drawing.6">
                  <p:embed/>
                  <p:pic>
                    <p:nvPicPr>
                      <p:cNvPr id="0" name="Object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267200" y="1676400"/>
                        <a:ext cx="4314825" cy="429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49464373"/>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63268" name="Group 4"/>
          <p:cNvGraphicFramePr>
            <a:graphicFrameLocks noGrp="1"/>
          </p:cNvGraphicFramePr>
          <p:nvPr>
            <p:ph idx="4294967295"/>
            <p:custDataLst>
              <p:tags r:id="rId2"/>
            </p:custDataLst>
            <p:extLst>
              <p:ext uri="{D42A27DB-BD31-4B8C-83A1-F6EECF244321}">
                <p14:modId xmlns:p14="http://schemas.microsoft.com/office/powerpoint/2010/main" val="3648303366"/>
              </p:ext>
            </p:extLst>
          </p:nvPr>
        </p:nvGraphicFramePr>
        <p:xfrm>
          <a:off x="914400" y="1447800"/>
          <a:ext cx="5429250" cy="4023360"/>
        </p:xfrm>
        <a:graphic>
          <a:graphicData uri="http://schemas.openxmlformats.org/drawingml/2006/table">
            <a:tbl>
              <a:tblPr/>
              <a:tblGrid>
                <a:gridCol w="1357313"/>
                <a:gridCol w="1357312"/>
                <a:gridCol w="1357313"/>
                <a:gridCol w="1357312"/>
              </a:tblGrid>
              <a:tr h="762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bg1"/>
                          </a:solidFill>
                          <a:effectLst/>
                          <a:latin typeface="Times New Roman" pitchFamily="18" charset="0"/>
                          <a:cs typeface="Arial" charset="0"/>
                        </a:rPr>
                        <a:t>Current State</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bg1"/>
                          </a:solidFill>
                          <a:effectLst/>
                          <a:latin typeface="Times New Roman" pitchFamily="18" charset="0"/>
                          <a:cs typeface="Arial" charset="0"/>
                        </a:rPr>
                        <a:t>Inputs</a:t>
                      </a:r>
                    </a:p>
                  </a:txBody>
                  <a:tcPr anchor="b" horzOverflow="overflow">
                    <a:lnL w="1270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tc hMerge="1">
                  <a:txBody>
                    <a:bodyPr/>
                    <a:lstStyle/>
                    <a:p>
                      <a:endParaRPr lang="en-US"/>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bg1"/>
                          </a:solidFill>
                          <a:effectLst/>
                          <a:latin typeface="Times New Roman" pitchFamily="18" charset="0"/>
                          <a:cs typeface="Arial" charset="0"/>
                        </a:rPr>
                        <a:t>Next State</a:t>
                      </a:r>
                    </a:p>
                  </a:txBody>
                  <a:tcPr anchor="b" horzOverflow="overflow">
                    <a:lnL w="571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tr>
              <a:tr h="4572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1" u="none" strike="noStrike" cap="none" normalizeH="0" baseline="0" dirty="0" smtClean="0">
                          <a:ln>
                            <a:noFill/>
                          </a:ln>
                          <a:solidFill>
                            <a:schemeClr val="bg1"/>
                          </a:solidFill>
                          <a:effectLst/>
                          <a:latin typeface="Times New Roman" pitchFamily="18" charset="0"/>
                          <a:cs typeface="Arial" charset="0"/>
                        </a:rPr>
                        <a:t>S</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1" u="none" strike="noStrike" cap="none" normalizeH="0" baseline="0" dirty="0" smtClean="0">
                          <a:ln>
                            <a:noFill/>
                          </a:ln>
                          <a:solidFill>
                            <a:schemeClr val="bg1"/>
                          </a:solidFill>
                          <a:effectLst/>
                          <a:latin typeface="Times New Roman" pitchFamily="18" charset="0"/>
                          <a:cs typeface="Arial" charset="0"/>
                        </a:rPr>
                        <a:t>T</a:t>
                      </a:r>
                      <a:r>
                        <a:rPr kumimoji="0" lang="en-US" sz="2400" b="1" i="1" u="none" strike="noStrike" cap="none" normalizeH="0" baseline="-25000" dirty="0" smtClean="0">
                          <a:ln>
                            <a:noFill/>
                          </a:ln>
                          <a:solidFill>
                            <a:schemeClr val="bg1"/>
                          </a:solidFill>
                          <a:effectLst/>
                          <a:latin typeface="Times New Roman" pitchFamily="18" charset="0"/>
                          <a:cs typeface="Arial" charset="0"/>
                        </a:rPr>
                        <a:t>A</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1" u="none" strike="noStrike" cap="none" normalizeH="0" baseline="0" dirty="0" smtClean="0">
                          <a:ln>
                            <a:noFill/>
                          </a:ln>
                          <a:solidFill>
                            <a:schemeClr val="bg1"/>
                          </a:solidFill>
                          <a:effectLst/>
                          <a:latin typeface="Times New Roman" pitchFamily="18" charset="0"/>
                          <a:cs typeface="Arial" charset="0"/>
                        </a:rPr>
                        <a:t>T</a:t>
                      </a:r>
                      <a:r>
                        <a:rPr kumimoji="0" lang="en-US" sz="2400" b="1" i="1" u="none" strike="noStrike" cap="none" normalizeH="0" baseline="-25000" dirty="0" smtClean="0">
                          <a:ln>
                            <a:noFill/>
                          </a:ln>
                          <a:solidFill>
                            <a:schemeClr val="bg1"/>
                          </a:solidFill>
                          <a:effectLst/>
                          <a:latin typeface="Times New Roman" pitchFamily="18" charset="0"/>
                          <a:cs typeface="Arial" charset="0"/>
                        </a:rPr>
                        <a:t>B</a:t>
                      </a:r>
                    </a:p>
                  </a:txBody>
                  <a:tcPr anchor="b" horzOverflow="overflow">
                    <a:lnL w="1270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1" u="none" strike="noStrike" cap="none" normalizeH="0" baseline="0" dirty="0" smtClean="0">
                          <a:ln>
                            <a:noFill/>
                          </a:ln>
                          <a:solidFill>
                            <a:schemeClr val="bg1"/>
                          </a:solidFill>
                          <a:effectLst/>
                          <a:latin typeface="Times New Roman" pitchFamily="18" charset="0"/>
                          <a:cs typeface="Arial" charset="0"/>
                        </a:rPr>
                        <a:t>S</a:t>
                      </a:r>
                      <a:r>
                        <a:rPr kumimoji="0" lang="en-US" sz="2400" b="1" i="1" u="none" strike="noStrike" cap="none" normalizeH="0" baseline="0" dirty="0" smtClean="0">
                          <a:ln>
                            <a:noFill/>
                          </a:ln>
                          <a:solidFill>
                            <a:schemeClr val="bg1"/>
                          </a:solidFill>
                          <a:effectLst/>
                          <a:latin typeface="Times New Roman" pitchFamily="18" charset="0"/>
                          <a:cs typeface="Times New Roman" pitchFamily="18" charset="0"/>
                        </a:rPr>
                        <a:t>'</a:t>
                      </a:r>
                    </a:p>
                  </a:txBody>
                  <a:tcPr anchor="b" horzOverflow="overflow">
                    <a:lnL w="571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solidFill>
                      <a:srgbClr val="0070C0"/>
                    </a:solidFill>
                  </a:tcPr>
                </a:tc>
              </a:tr>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S0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X</a:t>
                      </a:r>
                    </a:p>
                  </a:txBody>
                  <a:tcPr anchor="b" horzOverflow="overflow">
                    <a:lnL w="1270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S1</a:t>
                      </a:r>
                    </a:p>
                  </a:txBody>
                  <a:tcPr anchor="b" horzOverflow="overflow">
                    <a:lnL w="571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00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S0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X</a:t>
                      </a:r>
                    </a:p>
                  </a:txBody>
                  <a:tcPr anchor="b" horzOverflow="overflow">
                    <a:lnL w="1270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S0</a:t>
                      </a:r>
                    </a:p>
                  </a:txBody>
                  <a:tcPr anchor="b" horzOverflow="overflow">
                    <a:lnL w="571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56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S1</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X</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X</a:t>
                      </a:r>
                    </a:p>
                  </a:txBody>
                  <a:tcPr anchor="b" horzOverflow="overflow">
                    <a:lnL w="1270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S2</a:t>
                      </a:r>
                    </a:p>
                  </a:txBody>
                  <a:tcPr anchor="b" horzOverflow="overflow">
                    <a:lnL w="571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56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S2</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X</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S3</a:t>
                      </a:r>
                    </a:p>
                  </a:txBody>
                  <a:tcPr anchor="b" horzOverflow="overflow">
                    <a:lnL w="571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56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S2</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X</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S2</a:t>
                      </a:r>
                    </a:p>
                  </a:txBody>
                  <a:tcPr anchor="b" horzOverflow="overflow">
                    <a:lnL w="571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92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S3</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X</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X</a:t>
                      </a:r>
                    </a:p>
                  </a:txBody>
                  <a:tcPr anchor="b" horzOverflow="overflow">
                    <a:lnL w="1270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S0</a:t>
                      </a:r>
                    </a:p>
                  </a:txBody>
                  <a:tcPr anchor="b" horzOverflow="overflow">
                    <a:lnL w="571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163266"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7" name="TextBox 6"/>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FSM State Transition Table</a:t>
            </a:r>
            <a:endParaRPr lang="en-US" sz="4400" dirty="0">
              <a:solidFill>
                <a:schemeClr val="bg1"/>
              </a:solidFill>
              <a:latin typeface="+mj-lt"/>
            </a:endParaRPr>
          </a:p>
        </p:txBody>
      </p:sp>
      <p:sp>
        <p:nvSpPr>
          <p:cNvPr id="5" name="Rectangle 4"/>
          <p:cNvSpPr/>
          <p:nvPr/>
        </p:nvSpPr>
        <p:spPr>
          <a:xfrm>
            <a:off x="5048250" y="2819400"/>
            <a:ext cx="1219200" cy="304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5048250" y="3276600"/>
            <a:ext cx="1219200" cy="304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5048250" y="3733800"/>
            <a:ext cx="1219200" cy="304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5048250" y="4191000"/>
            <a:ext cx="1219200" cy="304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5048250" y="4648200"/>
            <a:ext cx="1219200" cy="304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5048250" y="5105400"/>
            <a:ext cx="1219200" cy="304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aphicFrame>
        <p:nvGraphicFramePr>
          <p:cNvPr id="13" name="Object 12"/>
          <p:cNvGraphicFramePr>
            <a:graphicFrameLocks noChangeAspect="1"/>
          </p:cNvGraphicFramePr>
          <p:nvPr>
            <p:custDataLst>
              <p:tags r:id="rId4"/>
            </p:custDataLst>
            <p:extLst>
              <p:ext uri="{D42A27DB-BD31-4B8C-83A1-F6EECF244321}">
                <p14:modId xmlns:p14="http://schemas.microsoft.com/office/powerpoint/2010/main" val="1214146894"/>
              </p:ext>
            </p:extLst>
          </p:nvPr>
        </p:nvGraphicFramePr>
        <p:xfrm>
          <a:off x="6353175" y="2209800"/>
          <a:ext cx="2790825" cy="2780557"/>
        </p:xfrm>
        <a:graphic>
          <a:graphicData uri="http://schemas.openxmlformats.org/presentationml/2006/ole">
            <mc:AlternateContent xmlns:mc="http://schemas.openxmlformats.org/markup-compatibility/2006">
              <mc:Choice xmlns:v="urn:schemas-microsoft-com:vml" Requires="v">
                <p:oleObj spid="_x0000_s1066" name="VISIO" r:id="rId7" imgW="2001299" imgH="1993667" progId="Visio.Drawing.6">
                  <p:embed/>
                </p:oleObj>
              </mc:Choice>
              <mc:Fallback>
                <p:oleObj name="VISIO" r:id="rId7" imgW="2001299" imgH="1993667" progId="Visio.Drawing.6">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353175" y="2209800"/>
                        <a:ext cx="2790825" cy="2780557"/>
                      </a:xfrm>
                      <a:prstGeom prst="rect">
                        <a:avLst/>
                      </a:prstGeom>
                      <a:noFill/>
                      <a:ln>
                        <a:noFill/>
                      </a:ln>
                      <a:extLst/>
                    </p:spPr>
                  </p:pic>
                </p:oleObj>
              </mc:Fallback>
            </mc:AlternateContent>
          </a:graphicData>
        </a:graphic>
      </p:graphicFrame>
    </p:spTree>
    <p:extLst>
      <p:ext uri="{BB962C8B-B14F-4D97-AF65-F5344CB8AC3E}">
        <p14:creationId xmlns:p14="http://schemas.microsoft.com/office/powerpoint/2010/main" val="1335508653"/>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grpId="0" nodeType="clickEffect">
                                  <p:stCondLst>
                                    <p:cond delay="0"/>
                                  </p:stCondLst>
                                  <p:childTnLst>
                                    <p:animEffect transition="out" filter="dissolve">
                                      <p:cBhvr>
                                        <p:cTn id="6" dur="500"/>
                                        <p:tgtEl>
                                          <p:spTgt spid="5"/>
                                        </p:tgtEl>
                                      </p:cBhvr>
                                    </p:animEffect>
                                    <p:set>
                                      <p:cBhvr>
                                        <p:cTn id="7" dur="1" fill="hold">
                                          <p:stCondLst>
                                            <p:cond delay="499"/>
                                          </p:stCondLst>
                                        </p:cTn>
                                        <p:tgtEl>
                                          <p:spTgt spid="5"/>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9" presetClass="exit" presetSubtype="0" fill="hold" grpId="0" nodeType="clickEffect">
                                  <p:stCondLst>
                                    <p:cond delay="0"/>
                                  </p:stCondLst>
                                  <p:childTnLst>
                                    <p:animEffect transition="out" filter="dissolve">
                                      <p:cBhvr>
                                        <p:cTn id="11" dur="500"/>
                                        <p:tgtEl>
                                          <p:spTgt spid="8"/>
                                        </p:tgtEl>
                                      </p:cBhvr>
                                    </p:animEffect>
                                    <p:set>
                                      <p:cBhvr>
                                        <p:cTn id="12" dur="1" fill="hold">
                                          <p:stCondLst>
                                            <p:cond delay="499"/>
                                          </p:stCondLst>
                                        </p:cTn>
                                        <p:tgtEl>
                                          <p:spTgt spid="8"/>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9" presetClass="exit" presetSubtype="0" fill="hold" grpId="0" nodeType="clickEffect">
                                  <p:stCondLst>
                                    <p:cond delay="0"/>
                                  </p:stCondLst>
                                  <p:childTnLst>
                                    <p:animEffect transition="out" filter="dissolve">
                                      <p:cBhvr>
                                        <p:cTn id="16" dur="500"/>
                                        <p:tgtEl>
                                          <p:spTgt spid="9"/>
                                        </p:tgtEl>
                                      </p:cBhvr>
                                    </p:animEffect>
                                    <p:set>
                                      <p:cBhvr>
                                        <p:cTn id="17" dur="1" fill="hold">
                                          <p:stCondLst>
                                            <p:cond delay="499"/>
                                          </p:stCondLst>
                                        </p:cTn>
                                        <p:tgtEl>
                                          <p:spTgt spid="9"/>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9" presetClass="exit" presetSubtype="0" fill="hold" grpId="0" nodeType="clickEffect">
                                  <p:stCondLst>
                                    <p:cond delay="0"/>
                                  </p:stCondLst>
                                  <p:childTnLst>
                                    <p:animEffect transition="out" filter="dissolve">
                                      <p:cBhvr>
                                        <p:cTn id="21" dur="500"/>
                                        <p:tgtEl>
                                          <p:spTgt spid="10"/>
                                        </p:tgtEl>
                                      </p:cBhvr>
                                    </p:animEffect>
                                    <p:set>
                                      <p:cBhvr>
                                        <p:cTn id="22" dur="1" fill="hold">
                                          <p:stCondLst>
                                            <p:cond delay="499"/>
                                          </p:stCondLst>
                                        </p:cTn>
                                        <p:tgtEl>
                                          <p:spTgt spid="10"/>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9" presetClass="exit" presetSubtype="0" fill="hold" grpId="0" nodeType="clickEffect">
                                  <p:stCondLst>
                                    <p:cond delay="0"/>
                                  </p:stCondLst>
                                  <p:childTnLst>
                                    <p:animEffect transition="out" filter="dissolve">
                                      <p:cBhvr>
                                        <p:cTn id="26" dur="500"/>
                                        <p:tgtEl>
                                          <p:spTgt spid="11"/>
                                        </p:tgtEl>
                                      </p:cBhvr>
                                    </p:animEffect>
                                    <p:set>
                                      <p:cBhvr>
                                        <p:cTn id="27" dur="1" fill="hold">
                                          <p:stCondLst>
                                            <p:cond delay="499"/>
                                          </p:stCondLst>
                                        </p:cTn>
                                        <p:tgtEl>
                                          <p:spTgt spid="11"/>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9" presetClass="exit" presetSubtype="0" fill="hold" grpId="0" nodeType="clickEffect">
                                  <p:stCondLst>
                                    <p:cond delay="0"/>
                                  </p:stCondLst>
                                  <p:childTnLst>
                                    <p:animEffect transition="out" filter="dissolve">
                                      <p:cBhvr>
                                        <p:cTn id="31" dur="500"/>
                                        <p:tgtEl>
                                          <p:spTgt spid="12"/>
                                        </p:tgtEl>
                                      </p:cBhvr>
                                    </p:animEffect>
                                    <p:set>
                                      <p:cBhvr>
                                        <p:cTn id="32" dur="1" fill="hold">
                                          <p:stCondLst>
                                            <p:cond delay="499"/>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P spid="9" grpId="0" animBg="1"/>
      <p:bldP spid="10" grpId="0" animBg="1"/>
      <p:bldP spid="11" grpId="0" animBg="1"/>
      <p:bldP spid="12"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65316" name="Group 4"/>
          <p:cNvGraphicFramePr>
            <a:graphicFrameLocks noGrp="1"/>
          </p:cNvGraphicFramePr>
          <p:nvPr>
            <p:ph sz="half" idx="4294967295"/>
            <p:custDataLst>
              <p:tags r:id="rId2"/>
            </p:custDataLst>
            <p:extLst>
              <p:ext uri="{D42A27DB-BD31-4B8C-83A1-F6EECF244321}">
                <p14:modId xmlns:p14="http://schemas.microsoft.com/office/powerpoint/2010/main" val="2970594235"/>
              </p:ext>
            </p:extLst>
          </p:nvPr>
        </p:nvGraphicFramePr>
        <p:xfrm>
          <a:off x="457200" y="1366837"/>
          <a:ext cx="5715000" cy="3662363"/>
        </p:xfrm>
        <a:graphic>
          <a:graphicData uri="http://schemas.openxmlformats.org/drawingml/2006/table">
            <a:tbl>
              <a:tblPr/>
              <a:tblGrid>
                <a:gridCol w="1076739"/>
                <a:gridCol w="993913"/>
                <a:gridCol w="993913"/>
                <a:gridCol w="911087"/>
                <a:gridCol w="828261"/>
                <a:gridCol w="911087"/>
              </a:tblGrid>
              <a:tr h="250825">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bg1"/>
                          </a:solidFill>
                          <a:effectLst/>
                          <a:latin typeface="Times New Roman" pitchFamily="18" charset="0"/>
                          <a:cs typeface="Arial" charset="0"/>
                        </a:rPr>
                        <a:t>Current State</a:t>
                      </a:r>
                    </a:p>
                  </a:txBody>
                  <a:tcPr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solidFill>
                      <a:srgbClr val="0070C0"/>
                    </a:solidFill>
                  </a:tcPr>
                </a:tc>
                <a:tc hMerge="1">
                  <a:txBody>
                    <a:bodyPr/>
                    <a:lstStyle/>
                    <a:p>
                      <a:endParaRPr lang="en-US"/>
                    </a:p>
                  </a:txBody>
                  <a:tcPr/>
                </a:tc>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bg1"/>
                          </a:solidFill>
                          <a:effectLst/>
                          <a:latin typeface="Times New Roman" pitchFamily="18" charset="0"/>
                          <a:cs typeface="Arial" charset="0"/>
                        </a:rPr>
                        <a:t>Inputs</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solidFill>
                      <a:srgbClr val="0070C0"/>
                    </a:solidFill>
                  </a:tcPr>
                </a:tc>
                <a:tc hMerge="1">
                  <a:txBody>
                    <a:bodyPr/>
                    <a:lstStyle/>
                    <a:p>
                      <a:endParaRPr lang="en-US"/>
                    </a:p>
                  </a:txBody>
                  <a:tcPr/>
                </a:tc>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bg1"/>
                          </a:solidFill>
                          <a:effectLst/>
                          <a:latin typeface="Times New Roman" pitchFamily="18" charset="0"/>
                          <a:cs typeface="Arial" charset="0"/>
                        </a:rPr>
                        <a:t>Next State</a:t>
                      </a:r>
                    </a:p>
                  </a:txBody>
                  <a:tcPr anchor="b" horzOverflow="overflow">
                    <a:lnL w="381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solidFill>
                      <a:srgbClr val="0070C0"/>
                    </a:solidFill>
                  </a:tcPr>
                </a:tc>
                <a:tc hMerge="1">
                  <a:txBody>
                    <a:bodyPr/>
                    <a:lstStyle/>
                    <a:p>
                      <a:endParaRPr lang="en-US"/>
                    </a:p>
                  </a:txBody>
                  <a:tcPr/>
                </a:tc>
              </a:tr>
              <a:tr h="3063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1" u="none" strike="noStrike" cap="none" normalizeH="0" baseline="0" dirty="0" smtClean="0">
                          <a:ln>
                            <a:noFill/>
                          </a:ln>
                          <a:solidFill>
                            <a:schemeClr val="bg1"/>
                          </a:solidFill>
                          <a:effectLst/>
                          <a:latin typeface="Times New Roman" pitchFamily="18" charset="0"/>
                          <a:cs typeface="Arial" charset="0"/>
                        </a:rPr>
                        <a:t>S</a:t>
                      </a:r>
                      <a:r>
                        <a:rPr kumimoji="0" lang="en-US" sz="2400" b="1" i="0" u="none" strike="noStrike" cap="none" normalizeH="0" baseline="-25000" dirty="0" smtClean="0">
                          <a:ln>
                            <a:noFill/>
                          </a:ln>
                          <a:solidFill>
                            <a:schemeClr val="bg1"/>
                          </a:solidFill>
                          <a:effectLst/>
                          <a:latin typeface="Times New Roman" pitchFamily="18" charset="0"/>
                          <a:cs typeface="Arial" charset="0"/>
                        </a:rPr>
                        <a:t>1</a:t>
                      </a:r>
                    </a:p>
                  </a:txBody>
                  <a:tcPr anchor="b" horzOverflow="overflow">
                    <a:lnL w="28575" cap="flat" cmpd="sng" algn="ctr">
                      <a:solidFill>
                        <a:schemeClr val="tx1"/>
                      </a:solidFill>
                      <a:prstDash val="solid"/>
                      <a:round/>
                      <a:headEnd type="none" w="med" len="med"/>
                      <a:tailEnd type="none" w="med" len="med"/>
                    </a:lnL>
                    <a:lnR>
                      <a:noFill/>
                    </a:lnR>
                    <a:lnT>
                      <a:noFill/>
                    </a:lnT>
                    <a:lnB w="5715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1" u="none" strike="noStrike" cap="none" normalizeH="0" baseline="0" dirty="0" smtClean="0">
                          <a:ln>
                            <a:noFill/>
                          </a:ln>
                          <a:solidFill>
                            <a:schemeClr val="bg1"/>
                          </a:solidFill>
                          <a:effectLst/>
                          <a:latin typeface="Times New Roman" pitchFamily="18" charset="0"/>
                          <a:cs typeface="Arial" charset="0"/>
                        </a:rPr>
                        <a:t>S</a:t>
                      </a:r>
                      <a:r>
                        <a:rPr kumimoji="0" lang="en-US" sz="2400" b="1" i="0" u="none" strike="noStrike" cap="none" normalizeH="0" baseline="-25000" dirty="0" smtClean="0">
                          <a:ln>
                            <a:noFill/>
                          </a:ln>
                          <a:solidFill>
                            <a:schemeClr val="bg1"/>
                          </a:solidFill>
                          <a:effectLst/>
                          <a:latin typeface="Times New Roman" pitchFamily="18" charset="0"/>
                          <a:cs typeface="Arial" charset="0"/>
                        </a:rPr>
                        <a:t>0</a:t>
                      </a:r>
                    </a:p>
                  </a:txBody>
                  <a:tcPr anchor="b" horzOverflow="overflow">
                    <a:lnL>
                      <a:noFill/>
                    </a:lnL>
                    <a:lnR w="12700" cap="flat" cmpd="sng" algn="ctr">
                      <a:solidFill>
                        <a:schemeClr val="tx1"/>
                      </a:solidFill>
                      <a:prstDash val="solid"/>
                      <a:round/>
                      <a:headEnd type="none" w="med" len="med"/>
                      <a:tailEnd type="none" w="med" len="med"/>
                    </a:lnR>
                    <a:lnT>
                      <a:noFill/>
                    </a:lnT>
                    <a:lnB w="5715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1" u="none" strike="noStrike" cap="none" normalizeH="0" baseline="0" dirty="0" smtClean="0">
                          <a:ln>
                            <a:noFill/>
                          </a:ln>
                          <a:solidFill>
                            <a:schemeClr val="bg1"/>
                          </a:solidFill>
                          <a:effectLst/>
                          <a:latin typeface="Times New Roman" pitchFamily="18" charset="0"/>
                          <a:cs typeface="Arial" charset="0"/>
                        </a:rPr>
                        <a:t>T</a:t>
                      </a:r>
                      <a:r>
                        <a:rPr kumimoji="0" lang="en-US" sz="2400" b="1" i="1" u="none" strike="noStrike" cap="none" normalizeH="0" baseline="-25000" dirty="0" smtClean="0">
                          <a:ln>
                            <a:noFill/>
                          </a:ln>
                          <a:solidFill>
                            <a:schemeClr val="bg1"/>
                          </a:solidFill>
                          <a:effectLst/>
                          <a:latin typeface="Times New Roman" pitchFamily="18" charset="0"/>
                          <a:cs typeface="Arial" charset="0"/>
                        </a:rPr>
                        <a:t>A</a:t>
                      </a:r>
                    </a:p>
                  </a:txBody>
                  <a:tcPr anchor="b" horzOverflow="overflow">
                    <a:lnL w="12700" cap="flat" cmpd="sng" algn="ctr">
                      <a:solidFill>
                        <a:schemeClr val="tx1"/>
                      </a:solidFill>
                      <a:prstDash val="solid"/>
                      <a:round/>
                      <a:headEnd type="none" w="med" len="med"/>
                      <a:tailEnd type="none" w="med" len="med"/>
                    </a:lnL>
                    <a:lnR>
                      <a:noFill/>
                    </a:lnR>
                    <a:lnT>
                      <a:noFill/>
                    </a:lnT>
                    <a:lnB w="5715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1" u="none" strike="noStrike" cap="none" normalizeH="0" baseline="0" dirty="0" smtClean="0">
                          <a:ln>
                            <a:noFill/>
                          </a:ln>
                          <a:solidFill>
                            <a:schemeClr val="bg1"/>
                          </a:solidFill>
                          <a:effectLst/>
                          <a:latin typeface="Times New Roman" pitchFamily="18" charset="0"/>
                          <a:cs typeface="Arial" charset="0"/>
                        </a:rPr>
                        <a:t>T</a:t>
                      </a:r>
                      <a:r>
                        <a:rPr kumimoji="0" lang="en-US" sz="2400" b="1" i="1" u="none" strike="noStrike" cap="none" normalizeH="0" baseline="-25000" dirty="0" smtClean="0">
                          <a:ln>
                            <a:noFill/>
                          </a:ln>
                          <a:solidFill>
                            <a:schemeClr val="bg1"/>
                          </a:solidFill>
                          <a:effectLst/>
                          <a:latin typeface="Times New Roman" pitchFamily="18" charset="0"/>
                          <a:cs typeface="Arial" charset="0"/>
                        </a:rPr>
                        <a:t>B</a:t>
                      </a:r>
                    </a:p>
                  </a:txBody>
                  <a:tcPr anchor="b" horzOverflow="overflow">
                    <a:lnL>
                      <a:noFill/>
                    </a:lnL>
                    <a:lnR w="57150" cap="flat" cmpd="sng" algn="ctr">
                      <a:solidFill>
                        <a:schemeClr val="tx1"/>
                      </a:solidFill>
                      <a:prstDash val="solid"/>
                      <a:round/>
                      <a:headEnd type="none" w="med" len="med"/>
                      <a:tailEnd type="none" w="med" len="med"/>
                    </a:lnR>
                    <a:lnT>
                      <a:noFill/>
                    </a:lnT>
                    <a:lnB w="5715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1" u="none" strike="noStrike" cap="none" normalizeH="0" baseline="0" dirty="0" smtClean="0">
                          <a:ln>
                            <a:noFill/>
                          </a:ln>
                          <a:solidFill>
                            <a:schemeClr val="bg1"/>
                          </a:solidFill>
                          <a:effectLst/>
                          <a:latin typeface="Times New Roman" pitchFamily="18" charset="0"/>
                          <a:cs typeface="Arial" charset="0"/>
                        </a:rPr>
                        <a:t>S</a:t>
                      </a:r>
                      <a:r>
                        <a:rPr kumimoji="0" lang="en-US" sz="2400" b="1" i="1" u="none" strike="noStrike" cap="none" normalizeH="0" baseline="0" dirty="0" smtClean="0">
                          <a:ln>
                            <a:noFill/>
                          </a:ln>
                          <a:solidFill>
                            <a:schemeClr val="bg1"/>
                          </a:solidFill>
                          <a:effectLst/>
                          <a:latin typeface="Times New Roman" pitchFamily="18" charset="0"/>
                          <a:cs typeface="Times New Roman" pitchFamily="18" charset="0"/>
                        </a:rPr>
                        <a:t>'</a:t>
                      </a:r>
                      <a:r>
                        <a:rPr kumimoji="0" lang="en-US" sz="2400" b="1" i="0" u="none" strike="noStrike" cap="none" normalizeH="0" baseline="-25000" dirty="0" smtClean="0">
                          <a:ln>
                            <a:noFill/>
                          </a:ln>
                          <a:solidFill>
                            <a:schemeClr val="bg1"/>
                          </a:solidFill>
                          <a:effectLst/>
                          <a:latin typeface="Times New Roman" pitchFamily="18" charset="0"/>
                          <a:cs typeface="Times New Roman" pitchFamily="18" charset="0"/>
                        </a:rPr>
                        <a:t>1</a:t>
                      </a:r>
                    </a:p>
                  </a:txBody>
                  <a:tcPr anchor="b" horzOverflow="overflow">
                    <a:lnL w="57150" cap="flat" cmpd="sng" algn="ctr">
                      <a:solidFill>
                        <a:schemeClr val="tx1"/>
                      </a:solidFill>
                      <a:prstDash val="solid"/>
                      <a:round/>
                      <a:headEnd type="none" w="med" len="med"/>
                      <a:tailEnd type="none" w="med" len="med"/>
                    </a:lnL>
                    <a:lnR>
                      <a:noFill/>
                    </a:lnR>
                    <a:lnT>
                      <a:noFill/>
                    </a:lnT>
                    <a:lnB w="5715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1" u="none" strike="noStrike" cap="none" normalizeH="0" baseline="0" dirty="0" smtClean="0">
                          <a:ln>
                            <a:noFill/>
                          </a:ln>
                          <a:solidFill>
                            <a:schemeClr val="bg1"/>
                          </a:solidFill>
                          <a:effectLst/>
                          <a:latin typeface="Times New Roman" pitchFamily="18" charset="0"/>
                          <a:cs typeface="Arial" charset="0"/>
                        </a:rPr>
                        <a:t>S</a:t>
                      </a:r>
                      <a:r>
                        <a:rPr kumimoji="0" lang="en-US" sz="2400" b="1" i="1" u="none" strike="noStrike" cap="none" normalizeH="0" baseline="0" dirty="0" smtClean="0">
                          <a:ln>
                            <a:noFill/>
                          </a:ln>
                          <a:solidFill>
                            <a:schemeClr val="bg1"/>
                          </a:solidFill>
                          <a:effectLst/>
                          <a:latin typeface="Times New Roman" pitchFamily="18" charset="0"/>
                          <a:cs typeface="Times New Roman" pitchFamily="18" charset="0"/>
                        </a:rPr>
                        <a:t>'</a:t>
                      </a:r>
                      <a:r>
                        <a:rPr kumimoji="0" lang="en-US" sz="2400" b="1" i="0" u="none" strike="noStrike" cap="none" normalizeH="0" baseline="-25000" dirty="0" smtClean="0">
                          <a:ln>
                            <a:noFill/>
                          </a:ln>
                          <a:solidFill>
                            <a:schemeClr val="bg1"/>
                          </a:solidFill>
                          <a:effectLst/>
                          <a:latin typeface="Times New Roman" pitchFamily="18" charset="0"/>
                          <a:cs typeface="Times New Roman" pitchFamily="18" charset="0"/>
                        </a:rPr>
                        <a:t>0</a:t>
                      </a:r>
                    </a:p>
                  </a:txBody>
                  <a:tcPr anchor="b" horzOverflow="overflow">
                    <a:lnL>
                      <a:noFill/>
                    </a:lnL>
                    <a:lnR w="28575" cap="flat" cmpd="sng" algn="ctr">
                      <a:solidFill>
                        <a:schemeClr val="tx1"/>
                      </a:solidFill>
                      <a:prstDash val="solid"/>
                      <a:round/>
                      <a:headEnd type="none" w="med" len="med"/>
                      <a:tailEnd type="none" w="med" len="med"/>
                    </a:lnR>
                    <a:lnT>
                      <a:noFill/>
                    </a:lnT>
                    <a:lnB w="57150" cap="flat" cmpd="sng" algn="ctr">
                      <a:solidFill>
                        <a:schemeClr val="tx1"/>
                      </a:solidFill>
                      <a:prstDash val="solid"/>
                      <a:round/>
                      <a:headEnd type="none" w="med" len="med"/>
                      <a:tailEnd type="none" w="med" len="med"/>
                    </a:lnB>
                    <a:lnTlToBr>
                      <a:noFill/>
                    </a:lnTlToBr>
                    <a:lnBlToTr>
                      <a:noFill/>
                    </a:lnBlToTr>
                    <a:solidFill>
                      <a:srgbClr val="0070C0"/>
                    </a:solidFill>
                  </a:tcPr>
                </a:tc>
              </a:tr>
              <a:tr h="4603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0</a:t>
                      </a:r>
                    </a:p>
                  </a:txBody>
                  <a:tcPr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X</a:t>
                      </a:r>
                    </a:p>
                  </a:txBody>
                  <a:tcPr anchor="b" horzOverflow="overflow">
                    <a:lnL w="1270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0</a:t>
                      </a:r>
                    </a:p>
                  </a:txBody>
                  <a:tcPr anchor="b" horzOverflow="overflow">
                    <a:lnL w="571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72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X</a:t>
                      </a:r>
                    </a:p>
                  </a:txBody>
                  <a:tcPr anchor="b" horzOverflow="overflow">
                    <a:lnL w="1270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0</a:t>
                      </a:r>
                    </a:p>
                  </a:txBody>
                  <a:tcPr anchor="b" horzOverflow="overflow">
                    <a:lnL w="571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X</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X</a:t>
                      </a:r>
                    </a:p>
                  </a:txBody>
                  <a:tcPr anchor="b" horzOverflow="overflow">
                    <a:lnL w="1270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1</a:t>
                      </a:r>
                    </a:p>
                  </a:txBody>
                  <a:tcPr anchor="b" horzOverflow="overflow">
                    <a:lnL w="571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87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1</a:t>
                      </a:r>
                    </a:p>
                  </a:txBody>
                  <a:tcPr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X</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1</a:t>
                      </a:r>
                    </a:p>
                  </a:txBody>
                  <a:tcPr anchor="b" horzOverflow="overflow">
                    <a:lnL w="571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72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1</a:t>
                      </a:r>
                    </a:p>
                  </a:txBody>
                  <a:tcPr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X</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1</a:t>
                      </a:r>
                    </a:p>
                  </a:txBody>
                  <a:tcPr anchor="b" horzOverflow="overflow">
                    <a:lnL w="571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1</a:t>
                      </a:r>
                    </a:p>
                  </a:txBody>
                  <a:tcPr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X</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X</a:t>
                      </a:r>
                    </a:p>
                  </a:txBody>
                  <a:tcPr anchor="b" horzOverflow="overflow">
                    <a:lnL w="1270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0</a:t>
                      </a:r>
                    </a:p>
                  </a:txBody>
                  <a:tcPr anchor="b" horzOverflow="overflow">
                    <a:lnL w="571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1165381" name="Group 69"/>
          <p:cNvGraphicFramePr>
            <a:graphicFrameLocks noGrp="1"/>
          </p:cNvGraphicFramePr>
          <p:nvPr>
            <p:ph sz="half" idx="4294967295"/>
            <p:custDataLst>
              <p:tags r:id="rId3"/>
            </p:custDataLst>
            <p:extLst>
              <p:ext uri="{D42A27DB-BD31-4B8C-83A1-F6EECF244321}">
                <p14:modId xmlns:p14="http://schemas.microsoft.com/office/powerpoint/2010/main" val="1436228071"/>
              </p:ext>
            </p:extLst>
          </p:nvPr>
        </p:nvGraphicFramePr>
        <p:xfrm>
          <a:off x="6324600" y="1408112"/>
          <a:ext cx="2514600" cy="2859088"/>
        </p:xfrm>
        <a:graphic>
          <a:graphicData uri="http://schemas.openxmlformats.org/drawingml/2006/table">
            <a:tbl>
              <a:tblPr/>
              <a:tblGrid>
                <a:gridCol w="990600"/>
                <a:gridCol w="1524000"/>
              </a:tblGrid>
              <a:tr h="609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bg1"/>
                          </a:solidFill>
                          <a:effectLst/>
                          <a:latin typeface="Times New Roman" pitchFamily="18" charset="0"/>
                          <a:cs typeface="Arial" charset="0"/>
                        </a:rPr>
                        <a:t>State</a:t>
                      </a:r>
                    </a:p>
                  </a:txBody>
                  <a:tcPr anchor="b" horzOverflow="overflow">
                    <a:lnL w="28575"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bg1"/>
                          </a:solidFill>
                          <a:effectLst/>
                          <a:latin typeface="Times New Roman" pitchFamily="18" charset="0"/>
                          <a:cs typeface="Arial" charset="0"/>
                        </a:rPr>
                        <a:t>Encoding</a:t>
                      </a:r>
                    </a:p>
                  </a:txBody>
                  <a:tcPr anchor="b" horzOverflow="overflow">
                    <a:lnL w="571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solidFill>
                      <a:srgbClr val="0070C0"/>
                    </a:solidFill>
                  </a:tcPr>
                </a:tc>
              </a:tr>
              <a:tr h="5619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S0</a:t>
                      </a:r>
                    </a:p>
                  </a:txBody>
                  <a:tcPr anchor="b" horzOverflow="overflow">
                    <a:lnL w="28575"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00</a:t>
                      </a:r>
                    </a:p>
                  </a:txBody>
                  <a:tcPr anchor="b" horzOverflow="overflow">
                    <a:lnL w="571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35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S1</a:t>
                      </a:r>
                    </a:p>
                  </a:txBody>
                  <a:tcPr anchor="b" horzOverflow="overflow">
                    <a:lnL w="28575"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01</a:t>
                      </a:r>
                    </a:p>
                  </a:txBody>
                  <a:tcPr anchor="b" horzOverflow="overflow">
                    <a:lnL w="571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19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S2</a:t>
                      </a:r>
                    </a:p>
                  </a:txBody>
                  <a:tcPr anchor="b" horzOverflow="overflow">
                    <a:lnL w="28575"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10</a:t>
                      </a:r>
                    </a:p>
                  </a:txBody>
                  <a:tcPr anchor="b" horzOverflow="overflow">
                    <a:lnL w="571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19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S3</a:t>
                      </a:r>
                    </a:p>
                  </a:txBody>
                  <a:tcPr anchor="b" horzOverflow="overflow">
                    <a:lnL w="28575"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11</a:t>
                      </a:r>
                    </a:p>
                  </a:txBody>
                  <a:tcPr anchor="b" horzOverflow="overflow">
                    <a:lnL w="571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165314" name="Rectangle 2"/>
          <p:cNvSpPr>
            <a:spLocks noChangeArrowheads="1"/>
          </p:cNvSpPr>
          <p:nvPr>
            <p:custDataLst>
              <p:tags r:id="rId4"/>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4" name="TextBox 13"/>
          <p:cNvSpPr txBox="1"/>
          <p:nvPr/>
        </p:nvSpPr>
        <p:spPr>
          <a:xfrm>
            <a:off x="457200" y="68759"/>
            <a:ext cx="7924800" cy="738664"/>
          </a:xfrm>
          <a:prstGeom prst="rect">
            <a:avLst/>
          </a:prstGeom>
          <a:noFill/>
        </p:spPr>
        <p:txBody>
          <a:bodyPr wrap="square" rtlCol="0">
            <a:spAutoFit/>
          </a:bodyPr>
          <a:lstStyle/>
          <a:p>
            <a:r>
              <a:rPr lang="en-US" sz="4200" dirty="0" smtClean="0">
                <a:solidFill>
                  <a:schemeClr val="bg1"/>
                </a:solidFill>
                <a:latin typeface="+mj-lt"/>
              </a:rPr>
              <a:t>FSM Encoded State Transition Table</a:t>
            </a:r>
            <a:endParaRPr lang="en-US" sz="4200" dirty="0">
              <a:solidFill>
                <a:schemeClr val="bg1"/>
              </a:solidFill>
              <a:latin typeface="+mj-lt"/>
            </a:endParaRPr>
          </a:p>
        </p:txBody>
      </p:sp>
      <p:sp>
        <p:nvSpPr>
          <p:cNvPr id="6" name="Rectangle 91"/>
          <p:cNvSpPr>
            <a:spLocks noChangeArrowheads="1"/>
          </p:cNvSpPr>
          <p:nvPr>
            <p:custDataLst>
              <p:tags r:id="rId5"/>
            </p:custDataLst>
          </p:nvPr>
        </p:nvSpPr>
        <p:spPr bwMode="auto">
          <a:xfrm>
            <a:off x="1981200" y="5029200"/>
            <a:ext cx="35814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r>
              <a:rPr lang="en-US" sz="2400" b="1" i="1" dirty="0">
                <a:latin typeface="Times New Roman" pitchFamily="18" charset="0"/>
                <a:cs typeface="Arial" charset="0"/>
              </a:rPr>
              <a:t>S</a:t>
            </a:r>
            <a:r>
              <a:rPr lang="en-US" sz="2400" b="1" i="1" dirty="0">
                <a:latin typeface="Times New Roman" pitchFamily="18" charset="0"/>
                <a:cs typeface="Times New Roman" pitchFamily="18" charset="0"/>
              </a:rPr>
              <a:t>'</a:t>
            </a:r>
            <a:r>
              <a:rPr lang="en-US" sz="2400" b="1" baseline="-25000" dirty="0">
                <a:latin typeface="Times New Roman" pitchFamily="18" charset="0"/>
                <a:cs typeface="Arial" charset="0"/>
              </a:rPr>
              <a:t>1</a:t>
            </a:r>
            <a:r>
              <a:rPr lang="en-US" sz="2400" b="1" i="1" dirty="0">
                <a:latin typeface="Times New Roman" pitchFamily="18" charset="0"/>
                <a:cs typeface="Arial" charset="0"/>
              </a:rPr>
              <a:t> = S</a:t>
            </a:r>
            <a:r>
              <a:rPr lang="en-US" sz="2400" b="1" baseline="-25000" dirty="0">
                <a:latin typeface="Times New Roman" pitchFamily="18" charset="0"/>
                <a:cs typeface="Arial" charset="0"/>
              </a:rPr>
              <a:t>1</a:t>
            </a:r>
            <a:r>
              <a:rPr lang="en-US" sz="2400" b="1" i="1" dirty="0">
                <a:latin typeface="Times New Roman" pitchFamily="18" charset="0"/>
                <a:cs typeface="Arial" charset="0"/>
              </a:rPr>
              <a:t> </a:t>
            </a:r>
            <a:r>
              <a:rPr lang="en-US" sz="2400" b="1" i="1" dirty="0" err="1" smtClean="0">
                <a:latin typeface="Times New Roman" pitchFamily="18" charset="0"/>
                <a:cs typeface="Arial" charset="0"/>
              </a:rPr>
              <a:t>xor</a:t>
            </a:r>
            <a:r>
              <a:rPr lang="en-US" sz="2400" b="1" i="1" dirty="0" smtClean="0">
                <a:latin typeface="Times New Roman" pitchFamily="18" charset="0"/>
                <a:cs typeface="Arial" charset="0"/>
              </a:rPr>
              <a:t> </a:t>
            </a:r>
            <a:r>
              <a:rPr lang="en-US" sz="2400" b="1" i="1" dirty="0">
                <a:latin typeface="Times New Roman" pitchFamily="18" charset="0"/>
                <a:cs typeface="Arial" charset="0"/>
              </a:rPr>
              <a:t>S</a:t>
            </a:r>
            <a:r>
              <a:rPr lang="en-US" sz="2400" b="1" baseline="-25000" dirty="0">
                <a:latin typeface="Times New Roman" pitchFamily="18" charset="0"/>
                <a:cs typeface="Arial" charset="0"/>
              </a:rPr>
              <a:t>0</a:t>
            </a:r>
            <a:r>
              <a:rPr lang="en-US" sz="2400" b="1" i="1" dirty="0">
                <a:latin typeface="Times New Roman" pitchFamily="18" charset="0"/>
                <a:cs typeface="Arial" charset="0"/>
              </a:rPr>
              <a:t> </a:t>
            </a:r>
          </a:p>
          <a:p>
            <a:pPr marL="342900" indent="-342900">
              <a:spcBef>
                <a:spcPct val="20000"/>
              </a:spcBef>
            </a:pPr>
            <a:r>
              <a:rPr lang="en-US" sz="2400" b="1" i="1" dirty="0">
                <a:latin typeface="Times New Roman" pitchFamily="18" charset="0"/>
                <a:cs typeface="Arial" charset="0"/>
              </a:rPr>
              <a:t>S</a:t>
            </a:r>
            <a:r>
              <a:rPr lang="en-US" sz="2400" b="1" i="1" dirty="0">
                <a:latin typeface="Times New Roman" pitchFamily="18" charset="0"/>
                <a:cs typeface="Times New Roman" pitchFamily="18" charset="0"/>
              </a:rPr>
              <a:t>'</a:t>
            </a:r>
            <a:r>
              <a:rPr lang="en-US" sz="2400" b="1" baseline="-25000" dirty="0">
                <a:latin typeface="Times New Roman" pitchFamily="18" charset="0"/>
                <a:cs typeface="Arial" charset="0"/>
              </a:rPr>
              <a:t>0</a:t>
            </a:r>
            <a:r>
              <a:rPr lang="en-US" sz="2400" b="1" i="1" dirty="0">
                <a:latin typeface="Times New Roman" pitchFamily="18" charset="0"/>
                <a:cs typeface="Arial" charset="0"/>
              </a:rPr>
              <a:t> = S</a:t>
            </a:r>
            <a:r>
              <a:rPr lang="en-US" sz="2400" b="1" baseline="-25000" dirty="0">
                <a:latin typeface="Times New Roman" pitchFamily="18" charset="0"/>
                <a:cs typeface="Arial" charset="0"/>
              </a:rPr>
              <a:t>1</a:t>
            </a:r>
            <a:r>
              <a:rPr lang="en-US" sz="2400" b="1" i="1" dirty="0">
                <a:latin typeface="Times New Roman" pitchFamily="18" charset="0"/>
                <a:cs typeface="Arial" charset="0"/>
              </a:rPr>
              <a:t>S</a:t>
            </a:r>
            <a:r>
              <a:rPr lang="en-US" sz="2400" b="1" baseline="-25000" dirty="0">
                <a:latin typeface="Times New Roman" pitchFamily="18" charset="0"/>
                <a:cs typeface="Arial" charset="0"/>
              </a:rPr>
              <a:t>0</a:t>
            </a:r>
            <a:r>
              <a:rPr lang="en-US" sz="2400" b="1" i="1" dirty="0">
                <a:latin typeface="Times New Roman" pitchFamily="18" charset="0"/>
                <a:cs typeface="Arial" charset="0"/>
              </a:rPr>
              <a:t>T</a:t>
            </a:r>
            <a:r>
              <a:rPr lang="en-US" sz="2400" b="1" i="1" baseline="-25000" dirty="0">
                <a:latin typeface="Times New Roman" pitchFamily="18" charset="0"/>
                <a:cs typeface="Arial" charset="0"/>
              </a:rPr>
              <a:t>A</a:t>
            </a:r>
            <a:r>
              <a:rPr lang="en-US" sz="2400" b="1" i="1" dirty="0">
                <a:latin typeface="Times New Roman" pitchFamily="18" charset="0"/>
                <a:cs typeface="Arial" charset="0"/>
              </a:rPr>
              <a:t> + S</a:t>
            </a:r>
            <a:r>
              <a:rPr lang="en-US" sz="2400" b="1" baseline="-25000" dirty="0">
                <a:latin typeface="Times New Roman" pitchFamily="18" charset="0"/>
                <a:cs typeface="Arial" charset="0"/>
              </a:rPr>
              <a:t>1</a:t>
            </a:r>
            <a:r>
              <a:rPr lang="en-US" sz="2400" b="1" i="1" dirty="0">
                <a:latin typeface="Times New Roman" pitchFamily="18" charset="0"/>
                <a:cs typeface="Arial" charset="0"/>
              </a:rPr>
              <a:t>S</a:t>
            </a:r>
            <a:r>
              <a:rPr lang="en-US" sz="2400" b="1" baseline="-25000" dirty="0">
                <a:latin typeface="Times New Roman" pitchFamily="18" charset="0"/>
                <a:cs typeface="Arial" charset="0"/>
              </a:rPr>
              <a:t>0</a:t>
            </a:r>
            <a:r>
              <a:rPr lang="en-US" sz="2400" b="1" i="1" dirty="0">
                <a:latin typeface="Times New Roman" pitchFamily="18" charset="0"/>
                <a:cs typeface="Arial" charset="0"/>
              </a:rPr>
              <a:t>T</a:t>
            </a:r>
            <a:r>
              <a:rPr lang="en-US" sz="2400" b="1" i="1" baseline="-25000" dirty="0">
                <a:latin typeface="Times New Roman" pitchFamily="18" charset="0"/>
                <a:cs typeface="Arial" charset="0"/>
              </a:rPr>
              <a:t>B</a:t>
            </a:r>
          </a:p>
        </p:txBody>
      </p:sp>
      <p:sp>
        <p:nvSpPr>
          <p:cNvPr id="7" name="Line 92"/>
          <p:cNvSpPr>
            <a:spLocks noChangeShapeType="1"/>
          </p:cNvSpPr>
          <p:nvPr>
            <p:custDataLst>
              <p:tags r:id="rId6"/>
            </p:custDataLst>
          </p:nvPr>
        </p:nvSpPr>
        <p:spPr bwMode="auto">
          <a:xfrm>
            <a:off x="2743200" y="5561011"/>
            <a:ext cx="2286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 name="Line 93"/>
          <p:cNvSpPr>
            <a:spLocks noChangeShapeType="1"/>
          </p:cNvSpPr>
          <p:nvPr>
            <p:custDataLst>
              <p:tags r:id="rId7"/>
            </p:custDataLst>
          </p:nvPr>
        </p:nvSpPr>
        <p:spPr bwMode="auto">
          <a:xfrm>
            <a:off x="3048000" y="5561011"/>
            <a:ext cx="2286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 name="Line 94"/>
          <p:cNvSpPr>
            <a:spLocks noChangeShapeType="1"/>
          </p:cNvSpPr>
          <p:nvPr>
            <p:custDataLst>
              <p:tags r:id="rId8"/>
            </p:custDataLst>
          </p:nvPr>
        </p:nvSpPr>
        <p:spPr bwMode="auto">
          <a:xfrm>
            <a:off x="4191000" y="5551487"/>
            <a:ext cx="2286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 name="Line 95"/>
          <p:cNvSpPr>
            <a:spLocks noChangeShapeType="1"/>
          </p:cNvSpPr>
          <p:nvPr>
            <p:custDataLst>
              <p:tags r:id="rId9"/>
            </p:custDataLst>
          </p:nvPr>
        </p:nvSpPr>
        <p:spPr bwMode="auto">
          <a:xfrm>
            <a:off x="4495800" y="5551487"/>
            <a:ext cx="2286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 name="Line 93"/>
          <p:cNvSpPr>
            <a:spLocks noChangeShapeType="1"/>
          </p:cNvSpPr>
          <p:nvPr>
            <p:custDataLst>
              <p:tags r:id="rId10"/>
            </p:custDataLst>
          </p:nvPr>
        </p:nvSpPr>
        <p:spPr bwMode="auto">
          <a:xfrm>
            <a:off x="3352800" y="5561011"/>
            <a:ext cx="2286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 name="Rectangle 12"/>
          <p:cNvSpPr/>
          <p:nvPr/>
        </p:nvSpPr>
        <p:spPr>
          <a:xfrm>
            <a:off x="4572000" y="2362200"/>
            <a:ext cx="1447800" cy="304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p:nvSpPr>
        <p:spPr>
          <a:xfrm>
            <a:off x="4572000" y="2819400"/>
            <a:ext cx="1447800" cy="304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p:cNvSpPr/>
          <p:nvPr/>
        </p:nvSpPr>
        <p:spPr>
          <a:xfrm>
            <a:off x="4572000" y="3276600"/>
            <a:ext cx="1447800" cy="304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p:cNvSpPr/>
          <p:nvPr/>
        </p:nvSpPr>
        <p:spPr>
          <a:xfrm>
            <a:off x="4572000" y="3733800"/>
            <a:ext cx="1447800" cy="304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17"/>
          <p:cNvSpPr/>
          <p:nvPr/>
        </p:nvSpPr>
        <p:spPr>
          <a:xfrm>
            <a:off x="4572000" y="4191000"/>
            <a:ext cx="1447800" cy="304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ectangle 18"/>
          <p:cNvSpPr/>
          <p:nvPr/>
        </p:nvSpPr>
        <p:spPr>
          <a:xfrm>
            <a:off x="4572000" y="4648200"/>
            <a:ext cx="1447800" cy="304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Rectangle 19"/>
          <p:cNvSpPr/>
          <p:nvPr/>
        </p:nvSpPr>
        <p:spPr>
          <a:xfrm>
            <a:off x="2743200" y="5105400"/>
            <a:ext cx="14478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Rectangle 20"/>
          <p:cNvSpPr/>
          <p:nvPr/>
        </p:nvSpPr>
        <p:spPr>
          <a:xfrm>
            <a:off x="2743200" y="5486400"/>
            <a:ext cx="2133600" cy="457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aphicFrame>
        <p:nvGraphicFramePr>
          <p:cNvPr id="22" name="Object 21"/>
          <p:cNvGraphicFramePr>
            <a:graphicFrameLocks noChangeAspect="1"/>
          </p:cNvGraphicFramePr>
          <p:nvPr>
            <p:custDataLst>
              <p:tags r:id="rId11"/>
            </p:custDataLst>
            <p:extLst>
              <p:ext uri="{D42A27DB-BD31-4B8C-83A1-F6EECF244321}">
                <p14:modId xmlns:p14="http://schemas.microsoft.com/office/powerpoint/2010/main" val="1605076882"/>
              </p:ext>
            </p:extLst>
          </p:nvPr>
        </p:nvGraphicFramePr>
        <p:xfrm>
          <a:off x="6867567" y="4267200"/>
          <a:ext cx="1714458" cy="1708150"/>
        </p:xfrm>
        <a:graphic>
          <a:graphicData uri="http://schemas.openxmlformats.org/presentationml/2006/ole">
            <mc:AlternateContent xmlns:mc="http://schemas.openxmlformats.org/markup-compatibility/2006">
              <mc:Choice xmlns:v="urn:schemas-microsoft-com:vml" Requires="v">
                <p:oleObj spid="_x0000_s234536" name="VISIO" r:id="rId14" imgW="2001299" imgH="1993667" progId="Visio.Drawing.6">
                  <p:embed/>
                </p:oleObj>
              </mc:Choice>
              <mc:Fallback>
                <p:oleObj name="VISIO" r:id="rId14" imgW="2001299" imgH="1993667" progId="Visio.Drawing.6">
                  <p:embed/>
                  <p:pic>
                    <p:nvPicPr>
                      <p:cNvPr id="0" name=""/>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67567" y="4267200"/>
                        <a:ext cx="1714458" cy="1708150"/>
                      </a:xfrm>
                      <a:prstGeom prst="rect">
                        <a:avLst/>
                      </a:prstGeom>
                      <a:noFill/>
                      <a:ln>
                        <a:noFill/>
                      </a:ln>
                      <a:extLst/>
                    </p:spPr>
                  </p:pic>
                </p:oleObj>
              </mc:Fallback>
            </mc:AlternateContent>
          </a:graphicData>
        </a:graphic>
      </p:graphicFrame>
    </p:spTree>
    <p:extLst>
      <p:ext uri="{BB962C8B-B14F-4D97-AF65-F5344CB8AC3E}">
        <p14:creationId xmlns:p14="http://schemas.microsoft.com/office/powerpoint/2010/main" val="677712271"/>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grpId="0" nodeType="clickEffect">
                                  <p:stCondLst>
                                    <p:cond delay="0"/>
                                  </p:stCondLst>
                                  <p:childTnLst>
                                    <p:animEffect transition="out" filter="dissolve">
                                      <p:cBhvr>
                                        <p:cTn id="6" dur="500"/>
                                        <p:tgtEl>
                                          <p:spTgt spid="13"/>
                                        </p:tgtEl>
                                      </p:cBhvr>
                                    </p:animEffect>
                                    <p:set>
                                      <p:cBhvr>
                                        <p:cTn id="7" dur="1" fill="hold">
                                          <p:stCondLst>
                                            <p:cond delay="499"/>
                                          </p:stCondLst>
                                        </p:cTn>
                                        <p:tgtEl>
                                          <p:spTgt spid="13"/>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9" presetClass="exit" presetSubtype="0" fill="hold" grpId="0" nodeType="clickEffect">
                                  <p:stCondLst>
                                    <p:cond delay="0"/>
                                  </p:stCondLst>
                                  <p:childTnLst>
                                    <p:animEffect transition="out" filter="dissolve">
                                      <p:cBhvr>
                                        <p:cTn id="11" dur="500"/>
                                        <p:tgtEl>
                                          <p:spTgt spid="15"/>
                                        </p:tgtEl>
                                      </p:cBhvr>
                                    </p:animEffect>
                                    <p:set>
                                      <p:cBhvr>
                                        <p:cTn id="12" dur="1" fill="hold">
                                          <p:stCondLst>
                                            <p:cond delay="499"/>
                                          </p:stCondLst>
                                        </p:cTn>
                                        <p:tgtEl>
                                          <p:spTgt spid="15"/>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9" presetClass="exit" presetSubtype="0" fill="hold" grpId="0" nodeType="clickEffect">
                                  <p:stCondLst>
                                    <p:cond delay="0"/>
                                  </p:stCondLst>
                                  <p:childTnLst>
                                    <p:animEffect transition="out" filter="dissolve">
                                      <p:cBhvr>
                                        <p:cTn id="16" dur="500"/>
                                        <p:tgtEl>
                                          <p:spTgt spid="16"/>
                                        </p:tgtEl>
                                      </p:cBhvr>
                                    </p:animEffect>
                                    <p:set>
                                      <p:cBhvr>
                                        <p:cTn id="17" dur="1" fill="hold">
                                          <p:stCondLst>
                                            <p:cond delay="499"/>
                                          </p:stCondLst>
                                        </p:cTn>
                                        <p:tgtEl>
                                          <p:spTgt spid="16"/>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9" presetClass="exit" presetSubtype="0" fill="hold" grpId="0" nodeType="clickEffect">
                                  <p:stCondLst>
                                    <p:cond delay="0"/>
                                  </p:stCondLst>
                                  <p:childTnLst>
                                    <p:animEffect transition="out" filter="dissolve">
                                      <p:cBhvr>
                                        <p:cTn id="21" dur="500"/>
                                        <p:tgtEl>
                                          <p:spTgt spid="17"/>
                                        </p:tgtEl>
                                      </p:cBhvr>
                                    </p:animEffect>
                                    <p:set>
                                      <p:cBhvr>
                                        <p:cTn id="22" dur="1" fill="hold">
                                          <p:stCondLst>
                                            <p:cond delay="499"/>
                                          </p:stCondLst>
                                        </p:cTn>
                                        <p:tgtEl>
                                          <p:spTgt spid="17"/>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9" presetClass="exit" presetSubtype="0" fill="hold" grpId="0" nodeType="clickEffect">
                                  <p:stCondLst>
                                    <p:cond delay="0"/>
                                  </p:stCondLst>
                                  <p:childTnLst>
                                    <p:animEffect transition="out" filter="dissolve">
                                      <p:cBhvr>
                                        <p:cTn id="26" dur="500"/>
                                        <p:tgtEl>
                                          <p:spTgt spid="18"/>
                                        </p:tgtEl>
                                      </p:cBhvr>
                                    </p:animEffect>
                                    <p:set>
                                      <p:cBhvr>
                                        <p:cTn id="27" dur="1" fill="hold">
                                          <p:stCondLst>
                                            <p:cond delay="499"/>
                                          </p:stCondLst>
                                        </p:cTn>
                                        <p:tgtEl>
                                          <p:spTgt spid="18"/>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9" presetClass="exit" presetSubtype="0" fill="hold" grpId="0" nodeType="clickEffect">
                                  <p:stCondLst>
                                    <p:cond delay="0"/>
                                  </p:stCondLst>
                                  <p:childTnLst>
                                    <p:animEffect transition="out" filter="dissolve">
                                      <p:cBhvr>
                                        <p:cTn id="31" dur="500"/>
                                        <p:tgtEl>
                                          <p:spTgt spid="19"/>
                                        </p:tgtEl>
                                      </p:cBhvr>
                                    </p:animEffect>
                                    <p:set>
                                      <p:cBhvr>
                                        <p:cTn id="32" dur="1" fill="hold">
                                          <p:stCondLst>
                                            <p:cond delay="499"/>
                                          </p:stCondLst>
                                        </p:cTn>
                                        <p:tgtEl>
                                          <p:spTgt spid="19"/>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9" presetClass="exit" presetSubtype="0" fill="hold" grpId="0" nodeType="clickEffect">
                                  <p:stCondLst>
                                    <p:cond delay="0"/>
                                  </p:stCondLst>
                                  <p:childTnLst>
                                    <p:animEffect transition="out" filter="dissolve">
                                      <p:cBhvr>
                                        <p:cTn id="36" dur="500"/>
                                        <p:tgtEl>
                                          <p:spTgt spid="20"/>
                                        </p:tgtEl>
                                      </p:cBhvr>
                                    </p:animEffect>
                                    <p:set>
                                      <p:cBhvr>
                                        <p:cTn id="37" dur="1" fill="hold">
                                          <p:stCondLst>
                                            <p:cond delay="499"/>
                                          </p:stCondLst>
                                        </p:cTn>
                                        <p:tgtEl>
                                          <p:spTgt spid="20"/>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9" presetClass="exit" presetSubtype="0" fill="hold" grpId="0" nodeType="clickEffect">
                                  <p:stCondLst>
                                    <p:cond delay="0"/>
                                  </p:stCondLst>
                                  <p:childTnLst>
                                    <p:animEffect transition="out" filter="dissolve">
                                      <p:cBhvr>
                                        <p:cTn id="41" dur="500"/>
                                        <p:tgtEl>
                                          <p:spTgt spid="21"/>
                                        </p:tgtEl>
                                      </p:cBhvr>
                                    </p:animEffect>
                                    <p:set>
                                      <p:cBhvr>
                                        <p:cTn id="42" dur="1" fill="hold">
                                          <p:stCondLst>
                                            <p:cond delay="499"/>
                                          </p:stCondLst>
                                        </p:cTn>
                                        <p:tgtEl>
                                          <p:spTgt spid="2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5" grpId="0" animBg="1"/>
      <p:bldP spid="16" grpId="0" animBg="1"/>
      <p:bldP spid="17" grpId="0" animBg="1"/>
      <p:bldP spid="18" grpId="0" animBg="1"/>
      <p:bldP spid="19" grpId="0" animBg="1"/>
      <p:bldP spid="20" grpId="0" animBg="1"/>
      <p:bldP spid="21"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67363" name="Group 3"/>
          <p:cNvGraphicFramePr>
            <a:graphicFrameLocks noGrp="1"/>
          </p:cNvGraphicFramePr>
          <p:nvPr>
            <p:ph sz="half" idx="4294967295"/>
            <p:custDataLst>
              <p:tags r:id="rId2"/>
            </p:custDataLst>
            <p:extLst>
              <p:ext uri="{D42A27DB-BD31-4B8C-83A1-F6EECF244321}">
                <p14:modId xmlns:p14="http://schemas.microsoft.com/office/powerpoint/2010/main" val="2718132505"/>
              </p:ext>
            </p:extLst>
          </p:nvPr>
        </p:nvGraphicFramePr>
        <p:xfrm>
          <a:off x="381000" y="1447800"/>
          <a:ext cx="5524500" cy="2743200"/>
        </p:xfrm>
        <a:graphic>
          <a:graphicData uri="http://schemas.openxmlformats.org/drawingml/2006/table">
            <a:tbl>
              <a:tblPr/>
              <a:tblGrid>
                <a:gridCol w="1257300"/>
                <a:gridCol w="914400"/>
                <a:gridCol w="914400"/>
                <a:gridCol w="838200"/>
                <a:gridCol w="762000"/>
                <a:gridCol w="838200"/>
              </a:tblGrid>
              <a:tr h="233363">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bg1"/>
                          </a:solidFill>
                          <a:effectLst/>
                          <a:latin typeface="Times New Roman" pitchFamily="18" charset="0"/>
                          <a:cs typeface="Arial" charset="0"/>
                        </a:rPr>
                        <a:t>Current State</a:t>
                      </a:r>
                    </a:p>
                  </a:txBody>
                  <a:tcPr anchor="b" horzOverflow="overflow">
                    <a:lnL w="1270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tc hMerge="1">
                  <a:txBody>
                    <a:bodyPr/>
                    <a:lstStyle/>
                    <a:p>
                      <a:endParaRPr lang="en-US"/>
                    </a:p>
                  </a:txBody>
                  <a:tcPr/>
                </a:tc>
                <a:tc gridSpan="4">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bg1"/>
                          </a:solidFill>
                          <a:effectLst/>
                          <a:latin typeface="Times New Roman" pitchFamily="18" charset="0"/>
                          <a:cs typeface="Arial" charset="0"/>
                        </a:rPr>
                        <a:t>Outputs</a:t>
                      </a:r>
                    </a:p>
                  </a:txBody>
                  <a:tcPr anchor="b" horzOverflow="overflow">
                    <a:lnL w="571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3063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1" u="none" strike="noStrike" cap="none" normalizeH="0" baseline="0" dirty="0" smtClean="0">
                          <a:ln>
                            <a:noFill/>
                          </a:ln>
                          <a:solidFill>
                            <a:schemeClr val="bg1"/>
                          </a:solidFill>
                          <a:effectLst/>
                          <a:latin typeface="Times New Roman" pitchFamily="18" charset="0"/>
                          <a:cs typeface="Arial" charset="0"/>
                        </a:rPr>
                        <a:t>S</a:t>
                      </a:r>
                      <a:r>
                        <a:rPr kumimoji="0" lang="en-US" sz="2400" b="1" i="0" u="none" strike="noStrike" cap="none" normalizeH="0" baseline="-25000" dirty="0" smtClean="0">
                          <a:ln>
                            <a:noFill/>
                          </a:ln>
                          <a:solidFill>
                            <a:schemeClr val="bg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1" u="none" strike="noStrike" cap="none" normalizeH="0" baseline="0" dirty="0" smtClean="0">
                          <a:ln>
                            <a:noFill/>
                          </a:ln>
                          <a:solidFill>
                            <a:schemeClr val="bg1"/>
                          </a:solidFill>
                          <a:effectLst/>
                          <a:latin typeface="Times New Roman" pitchFamily="18" charset="0"/>
                          <a:cs typeface="Arial" charset="0"/>
                        </a:rPr>
                        <a:t>S</a:t>
                      </a:r>
                      <a:r>
                        <a:rPr kumimoji="0" lang="en-US" sz="2400" b="1" i="0" u="none" strike="noStrike" cap="none" normalizeH="0" baseline="-25000" dirty="0" smtClean="0">
                          <a:ln>
                            <a:noFill/>
                          </a:ln>
                          <a:solidFill>
                            <a:schemeClr val="bg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1" u="none" strike="noStrike" cap="none" normalizeH="0" baseline="0" dirty="0" smtClean="0">
                          <a:ln>
                            <a:noFill/>
                          </a:ln>
                          <a:solidFill>
                            <a:schemeClr val="bg1"/>
                          </a:solidFill>
                          <a:effectLst/>
                          <a:latin typeface="Times New Roman" pitchFamily="18" charset="0"/>
                          <a:cs typeface="Arial" charset="0"/>
                        </a:rPr>
                        <a:t>L</a:t>
                      </a:r>
                      <a:r>
                        <a:rPr kumimoji="0" lang="en-US" sz="2400" b="1" i="1" u="none" strike="noStrike" cap="none" normalizeH="0" baseline="-25000" dirty="0" smtClean="0">
                          <a:ln>
                            <a:noFill/>
                          </a:ln>
                          <a:solidFill>
                            <a:schemeClr val="bg1"/>
                          </a:solidFill>
                          <a:effectLst/>
                          <a:latin typeface="Times New Roman" pitchFamily="18" charset="0"/>
                          <a:cs typeface="Arial" charset="0"/>
                        </a:rPr>
                        <a:t>A</a:t>
                      </a:r>
                      <a:r>
                        <a:rPr kumimoji="0" lang="en-US" sz="2400" b="1" i="0" u="none" strike="noStrike" cap="none" normalizeH="0" baseline="-25000" dirty="0" smtClean="0">
                          <a:ln>
                            <a:noFill/>
                          </a:ln>
                          <a:solidFill>
                            <a:schemeClr val="bg1"/>
                          </a:solidFill>
                          <a:effectLst/>
                          <a:latin typeface="Times New Roman" pitchFamily="18" charset="0"/>
                          <a:cs typeface="Arial" charset="0"/>
                        </a:rPr>
                        <a:t>1</a:t>
                      </a:r>
                    </a:p>
                  </a:txBody>
                  <a:tcPr anchor="b" horzOverflow="overflow">
                    <a:lnL w="571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1" u="none" strike="noStrike" cap="none" normalizeH="0" baseline="0" dirty="0" smtClean="0">
                          <a:ln>
                            <a:noFill/>
                          </a:ln>
                          <a:solidFill>
                            <a:schemeClr val="bg1"/>
                          </a:solidFill>
                          <a:effectLst/>
                          <a:latin typeface="Times New Roman" pitchFamily="18" charset="0"/>
                          <a:cs typeface="Arial" charset="0"/>
                        </a:rPr>
                        <a:t>L</a:t>
                      </a:r>
                      <a:r>
                        <a:rPr kumimoji="0" lang="en-US" sz="2400" b="1" i="1" u="none" strike="noStrike" cap="none" normalizeH="0" baseline="-25000" dirty="0" smtClean="0">
                          <a:ln>
                            <a:noFill/>
                          </a:ln>
                          <a:solidFill>
                            <a:schemeClr val="bg1"/>
                          </a:solidFill>
                          <a:effectLst/>
                          <a:latin typeface="Times New Roman" pitchFamily="18" charset="0"/>
                          <a:cs typeface="Arial" charset="0"/>
                        </a:rPr>
                        <a:t>A</a:t>
                      </a:r>
                      <a:r>
                        <a:rPr kumimoji="0" lang="en-US" sz="2400" b="1" i="0" u="none" strike="noStrike" cap="none" normalizeH="0" baseline="-25000" dirty="0" smtClean="0">
                          <a:ln>
                            <a:noFill/>
                          </a:ln>
                          <a:solidFill>
                            <a:schemeClr val="bg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1" u="none" strike="noStrike" cap="none" normalizeH="0" baseline="0" dirty="0" smtClean="0">
                          <a:ln>
                            <a:noFill/>
                          </a:ln>
                          <a:solidFill>
                            <a:schemeClr val="bg1"/>
                          </a:solidFill>
                          <a:effectLst/>
                          <a:latin typeface="Times New Roman" pitchFamily="18" charset="0"/>
                          <a:cs typeface="Arial" charset="0"/>
                        </a:rPr>
                        <a:t>L</a:t>
                      </a:r>
                      <a:r>
                        <a:rPr kumimoji="0" lang="en-US" sz="2400" b="1" i="1" u="none" strike="noStrike" cap="none" normalizeH="0" baseline="-25000" dirty="0" smtClean="0">
                          <a:ln>
                            <a:noFill/>
                          </a:ln>
                          <a:solidFill>
                            <a:schemeClr val="bg1"/>
                          </a:solidFill>
                          <a:effectLst/>
                          <a:latin typeface="Times New Roman" pitchFamily="18" charset="0"/>
                          <a:cs typeface="Arial" charset="0"/>
                        </a:rPr>
                        <a:t>B</a:t>
                      </a:r>
                      <a:r>
                        <a:rPr kumimoji="0" lang="en-US" sz="2400" b="1" i="0" u="none" strike="noStrike" cap="none" normalizeH="0" baseline="-25000" dirty="0" smtClean="0">
                          <a:ln>
                            <a:noFill/>
                          </a:ln>
                          <a:solidFill>
                            <a:schemeClr val="bg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1" u="none" strike="noStrike" cap="none" normalizeH="0" baseline="0" dirty="0" smtClean="0">
                          <a:ln>
                            <a:noFill/>
                          </a:ln>
                          <a:solidFill>
                            <a:schemeClr val="bg1"/>
                          </a:solidFill>
                          <a:effectLst/>
                          <a:latin typeface="Times New Roman" pitchFamily="18" charset="0"/>
                          <a:cs typeface="Arial" charset="0"/>
                        </a:rPr>
                        <a:t>L</a:t>
                      </a:r>
                      <a:r>
                        <a:rPr kumimoji="0" lang="en-US" sz="2400" b="1" i="1" u="none" strike="noStrike" cap="none" normalizeH="0" baseline="-25000" dirty="0" smtClean="0">
                          <a:ln>
                            <a:noFill/>
                          </a:ln>
                          <a:solidFill>
                            <a:schemeClr val="bg1"/>
                          </a:solidFill>
                          <a:effectLst/>
                          <a:latin typeface="Times New Roman" pitchFamily="18" charset="0"/>
                          <a:cs typeface="Arial" charset="0"/>
                        </a:rPr>
                        <a:t>B</a:t>
                      </a:r>
                      <a:r>
                        <a:rPr kumimoji="0" lang="en-US" sz="2400" b="1" i="0" u="none" strike="noStrike" cap="none" normalizeH="0" baseline="-25000" dirty="0" smtClean="0">
                          <a:ln>
                            <a:noFill/>
                          </a:ln>
                          <a:solidFill>
                            <a:schemeClr val="bg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solidFill>
                      <a:srgbClr val="0070C0"/>
                    </a:solidFill>
                  </a:tcPr>
                </a:tc>
              </a:tr>
              <a:tr h="3841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0</a:t>
                      </a:r>
                    </a:p>
                  </a:txBody>
                  <a:tcPr anchor="b" horzOverflow="overflow">
                    <a:lnL w="571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57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0</a:t>
                      </a:r>
                    </a:p>
                  </a:txBody>
                  <a:tcPr anchor="b" horzOverflow="overflow">
                    <a:lnL w="571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73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1</a:t>
                      </a:r>
                    </a:p>
                  </a:txBody>
                  <a:tcPr anchor="b" horzOverflow="overflow">
                    <a:lnL w="571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127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1</a:t>
                      </a:r>
                    </a:p>
                  </a:txBody>
                  <a:tcPr anchor="b" horzOverflow="overflow">
                    <a:lnL w="571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1167411" name="Group 51"/>
          <p:cNvGraphicFramePr>
            <a:graphicFrameLocks noGrp="1"/>
          </p:cNvGraphicFramePr>
          <p:nvPr>
            <p:ph sz="half" idx="4294967295"/>
            <p:custDataLst>
              <p:tags r:id="rId3"/>
            </p:custDataLst>
            <p:extLst>
              <p:ext uri="{D42A27DB-BD31-4B8C-83A1-F6EECF244321}">
                <p14:modId xmlns:p14="http://schemas.microsoft.com/office/powerpoint/2010/main" val="3433571154"/>
              </p:ext>
            </p:extLst>
          </p:nvPr>
        </p:nvGraphicFramePr>
        <p:xfrm>
          <a:off x="6248400" y="1600200"/>
          <a:ext cx="2667000" cy="2297113"/>
        </p:xfrm>
        <a:graphic>
          <a:graphicData uri="http://schemas.openxmlformats.org/drawingml/2006/table">
            <a:tbl>
              <a:tblPr/>
              <a:tblGrid>
                <a:gridCol w="1219200"/>
                <a:gridCol w="1447800"/>
              </a:tblGrid>
              <a:tr h="609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bg1"/>
                          </a:solidFill>
                          <a:effectLst/>
                          <a:latin typeface="Times New Roman" pitchFamily="18" charset="0"/>
                          <a:cs typeface="Arial" charset="0"/>
                        </a:rPr>
                        <a:t>Output</a:t>
                      </a:r>
                    </a:p>
                  </a:txBody>
                  <a:tcPr anchor="b" horzOverflow="overflow">
                    <a:lnL w="28575"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bg1"/>
                          </a:solidFill>
                          <a:effectLst/>
                          <a:latin typeface="Times New Roman" pitchFamily="18" charset="0"/>
                          <a:cs typeface="Arial" charset="0"/>
                        </a:rPr>
                        <a:t>Encoding</a:t>
                      </a:r>
                    </a:p>
                  </a:txBody>
                  <a:tcPr anchor="b" horzOverflow="overflow">
                    <a:lnL w="571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solidFill>
                      <a:srgbClr val="0070C0"/>
                    </a:solidFill>
                  </a:tcPr>
                </a:tc>
              </a:tr>
              <a:tr h="5619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green</a:t>
                      </a:r>
                    </a:p>
                  </a:txBody>
                  <a:tcPr anchor="b" horzOverflow="overflow">
                    <a:lnL w="28575"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00</a:t>
                      </a:r>
                    </a:p>
                  </a:txBody>
                  <a:tcPr anchor="b" horzOverflow="overflow">
                    <a:lnL w="571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35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yellow</a:t>
                      </a:r>
                    </a:p>
                  </a:txBody>
                  <a:tcPr anchor="b" horzOverflow="overflow">
                    <a:lnL w="28575"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01</a:t>
                      </a:r>
                    </a:p>
                  </a:txBody>
                  <a:tcPr anchor="b" horzOverflow="overflow">
                    <a:lnL w="571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19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red</a:t>
                      </a:r>
                    </a:p>
                  </a:txBody>
                  <a:tcPr anchor="b" horzOverflow="overflow">
                    <a:lnL w="28575"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10</a:t>
                      </a:r>
                    </a:p>
                  </a:txBody>
                  <a:tcPr anchor="b" horzOverflow="overflow">
                    <a:lnL w="571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0" name="TextBox 9"/>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FSM Output Table</a:t>
            </a:r>
            <a:endParaRPr lang="en-US" sz="4400" dirty="0">
              <a:solidFill>
                <a:schemeClr val="bg1"/>
              </a:solidFill>
              <a:latin typeface="+mj-lt"/>
            </a:endParaRPr>
          </a:p>
        </p:txBody>
      </p:sp>
      <p:sp>
        <p:nvSpPr>
          <p:cNvPr id="5" name="Rectangle 70"/>
          <p:cNvSpPr>
            <a:spLocks noChangeArrowheads="1"/>
          </p:cNvSpPr>
          <p:nvPr>
            <p:custDataLst>
              <p:tags r:id="rId4"/>
            </p:custDataLst>
          </p:nvPr>
        </p:nvSpPr>
        <p:spPr bwMode="auto">
          <a:xfrm>
            <a:off x="2514600" y="4114800"/>
            <a:ext cx="2438400" cy="2057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r>
              <a:rPr lang="en-US" sz="2400" b="1" i="1" dirty="0">
                <a:latin typeface="Times New Roman" pitchFamily="18" charset="0"/>
                <a:cs typeface="Arial" charset="0"/>
              </a:rPr>
              <a:t>L</a:t>
            </a:r>
            <a:r>
              <a:rPr lang="en-US" sz="2400" b="1" i="1" baseline="-25000" dirty="0">
                <a:latin typeface="Times New Roman" pitchFamily="18" charset="0"/>
                <a:cs typeface="Arial" charset="0"/>
              </a:rPr>
              <a:t>A</a:t>
            </a:r>
            <a:r>
              <a:rPr lang="en-US" sz="2400" b="1" baseline="-25000" dirty="0">
                <a:latin typeface="Times New Roman" pitchFamily="18" charset="0"/>
                <a:cs typeface="Arial" charset="0"/>
              </a:rPr>
              <a:t>1</a:t>
            </a:r>
            <a:r>
              <a:rPr lang="en-US" sz="2400" b="1" i="1" dirty="0">
                <a:latin typeface="Times New Roman" pitchFamily="18" charset="0"/>
                <a:cs typeface="Arial" charset="0"/>
              </a:rPr>
              <a:t> = S</a:t>
            </a:r>
            <a:r>
              <a:rPr lang="en-US" sz="2400" b="1" baseline="-25000" dirty="0">
                <a:latin typeface="Times New Roman" pitchFamily="18" charset="0"/>
                <a:cs typeface="Arial" charset="0"/>
              </a:rPr>
              <a:t>1</a:t>
            </a:r>
            <a:endParaRPr lang="en-US" sz="2400" b="1" i="1" dirty="0">
              <a:latin typeface="Times New Roman" pitchFamily="18" charset="0"/>
              <a:cs typeface="Arial" charset="0"/>
            </a:endParaRPr>
          </a:p>
          <a:p>
            <a:pPr marL="342900" indent="-342900">
              <a:spcBef>
                <a:spcPct val="20000"/>
              </a:spcBef>
            </a:pPr>
            <a:r>
              <a:rPr lang="en-US" sz="2400" b="1" i="1" dirty="0">
                <a:latin typeface="Times New Roman" pitchFamily="18" charset="0"/>
                <a:cs typeface="Arial" charset="0"/>
              </a:rPr>
              <a:t>L</a:t>
            </a:r>
            <a:r>
              <a:rPr lang="en-US" sz="2400" b="1" i="1" baseline="-25000" dirty="0">
                <a:latin typeface="Times New Roman" pitchFamily="18" charset="0"/>
                <a:cs typeface="Arial" charset="0"/>
              </a:rPr>
              <a:t>A</a:t>
            </a:r>
            <a:r>
              <a:rPr lang="en-US" sz="2400" b="1" baseline="-25000" dirty="0">
                <a:latin typeface="Times New Roman" pitchFamily="18" charset="0"/>
                <a:cs typeface="Arial" charset="0"/>
              </a:rPr>
              <a:t>0</a:t>
            </a:r>
            <a:r>
              <a:rPr lang="en-US" sz="2400" b="1" i="1" dirty="0">
                <a:latin typeface="Times New Roman" pitchFamily="18" charset="0"/>
                <a:cs typeface="Arial" charset="0"/>
              </a:rPr>
              <a:t> = S</a:t>
            </a:r>
            <a:r>
              <a:rPr lang="en-US" sz="2400" b="1" baseline="-25000" dirty="0">
                <a:latin typeface="Times New Roman" pitchFamily="18" charset="0"/>
                <a:cs typeface="Arial" charset="0"/>
              </a:rPr>
              <a:t>1</a:t>
            </a:r>
            <a:r>
              <a:rPr lang="en-US" sz="2400" b="1" i="1" dirty="0">
                <a:latin typeface="Times New Roman" pitchFamily="18" charset="0"/>
                <a:cs typeface="Arial" charset="0"/>
              </a:rPr>
              <a:t>S</a:t>
            </a:r>
            <a:r>
              <a:rPr lang="en-US" sz="2400" b="1" baseline="-25000" dirty="0">
                <a:latin typeface="Times New Roman" pitchFamily="18" charset="0"/>
                <a:cs typeface="Arial" charset="0"/>
              </a:rPr>
              <a:t>0</a:t>
            </a:r>
          </a:p>
          <a:p>
            <a:pPr marL="342900" indent="-342900">
              <a:spcBef>
                <a:spcPct val="20000"/>
              </a:spcBef>
            </a:pPr>
            <a:r>
              <a:rPr lang="en-US" sz="2400" b="1" i="1" dirty="0">
                <a:latin typeface="Times New Roman" pitchFamily="18" charset="0"/>
                <a:cs typeface="Arial" charset="0"/>
              </a:rPr>
              <a:t>L</a:t>
            </a:r>
            <a:r>
              <a:rPr lang="en-US" sz="2400" b="1" i="1" baseline="-25000" dirty="0">
                <a:latin typeface="Times New Roman" pitchFamily="18" charset="0"/>
                <a:cs typeface="Arial" charset="0"/>
              </a:rPr>
              <a:t>B</a:t>
            </a:r>
            <a:r>
              <a:rPr lang="en-US" sz="2400" b="1" baseline="-25000" dirty="0">
                <a:latin typeface="Times New Roman" pitchFamily="18" charset="0"/>
                <a:cs typeface="Arial" charset="0"/>
              </a:rPr>
              <a:t>1</a:t>
            </a:r>
            <a:r>
              <a:rPr lang="en-US" sz="2400" b="1" i="1" dirty="0">
                <a:latin typeface="Times New Roman" pitchFamily="18" charset="0"/>
                <a:cs typeface="Arial" charset="0"/>
              </a:rPr>
              <a:t> = S</a:t>
            </a:r>
            <a:r>
              <a:rPr lang="en-US" sz="2400" b="1" baseline="-25000" dirty="0">
                <a:latin typeface="Times New Roman" pitchFamily="18" charset="0"/>
                <a:cs typeface="Arial" charset="0"/>
              </a:rPr>
              <a:t>1</a:t>
            </a:r>
            <a:endParaRPr lang="en-US" sz="2400" b="1" i="1" dirty="0">
              <a:latin typeface="Times New Roman" pitchFamily="18" charset="0"/>
              <a:cs typeface="Arial" charset="0"/>
            </a:endParaRPr>
          </a:p>
          <a:p>
            <a:pPr marL="342900" indent="-342900">
              <a:spcBef>
                <a:spcPct val="20000"/>
              </a:spcBef>
            </a:pPr>
            <a:r>
              <a:rPr lang="en-US" sz="2400" b="1" i="1" dirty="0">
                <a:latin typeface="Times New Roman" pitchFamily="18" charset="0"/>
                <a:cs typeface="Arial" charset="0"/>
              </a:rPr>
              <a:t>L</a:t>
            </a:r>
            <a:r>
              <a:rPr lang="en-US" sz="2400" b="1" i="1" baseline="-25000" dirty="0">
                <a:latin typeface="Times New Roman" pitchFamily="18" charset="0"/>
                <a:cs typeface="Arial" charset="0"/>
              </a:rPr>
              <a:t>B</a:t>
            </a:r>
            <a:r>
              <a:rPr lang="en-US" sz="2400" b="1" baseline="-25000" dirty="0">
                <a:latin typeface="Times New Roman" pitchFamily="18" charset="0"/>
                <a:cs typeface="Arial" charset="0"/>
              </a:rPr>
              <a:t>0</a:t>
            </a:r>
            <a:r>
              <a:rPr lang="en-US" sz="2400" b="1" i="1" dirty="0">
                <a:latin typeface="Times New Roman" pitchFamily="18" charset="0"/>
                <a:cs typeface="Arial" charset="0"/>
              </a:rPr>
              <a:t> = </a:t>
            </a:r>
            <a:r>
              <a:rPr lang="en-US" sz="2400" b="1" i="1" dirty="0" smtClean="0">
                <a:latin typeface="Times New Roman" pitchFamily="18" charset="0"/>
                <a:cs typeface="Arial" charset="0"/>
              </a:rPr>
              <a:t>S</a:t>
            </a:r>
            <a:r>
              <a:rPr lang="en-US" sz="2400" b="1" baseline="-25000" dirty="0" smtClean="0">
                <a:latin typeface="Times New Roman" pitchFamily="18" charset="0"/>
                <a:cs typeface="Arial" charset="0"/>
              </a:rPr>
              <a:t>1</a:t>
            </a:r>
            <a:r>
              <a:rPr lang="en-US" sz="2400" b="1" i="1" dirty="0" smtClean="0">
                <a:latin typeface="Times New Roman" pitchFamily="18" charset="0"/>
                <a:cs typeface="Arial" charset="0"/>
              </a:rPr>
              <a:t>S</a:t>
            </a:r>
            <a:r>
              <a:rPr lang="en-US" sz="2400" b="1" baseline="-25000" dirty="0" smtClean="0">
                <a:latin typeface="Times New Roman" pitchFamily="18" charset="0"/>
                <a:cs typeface="Arial" charset="0"/>
              </a:rPr>
              <a:t>0</a:t>
            </a:r>
            <a:endParaRPr lang="en-US" sz="2400" b="1" i="1" baseline="-25000" dirty="0">
              <a:latin typeface="Times New Roman" pitchFamily="18" charset="0"/>
              <a:cs typeface="Arial" charset="0"/>
            </a:endParaRPr>
          </a:p>
        </p:txBody>
      </p:sp>
      <p:sp>
        <p:nvSpPr>
          <p:cNvPr id="6" name="Line 71"/>
          <p:cNvSpPr>
            <a:spLocks noChangeShapeType="1"/>
          </p:cNvSpPr>
          <p:nvPr>
            <p:custDataLst>
              <p:tags r:id="rId5"/>
            </p:custDataLst>
          </p:nvPr>
        </p:nvSpPr>
        <p:spPr bwMode="auto">
          <a:xfrm>
            <a:off x="3352800" y="4648200"/>
            <a:ext cx="228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b="1"/>
          </a:p>
        </p:txBody>
      </p:sp>
      <p:sp>
        <p:nvSpPr>
          <p:cNvPr id="7" name="Line 72"/>
          <p:cNvSpPr>
            <a:spLocks noChangeShapeType="1"/>
          </p:cNvSpPr>
          <p:nvPr>
            <p:custDataLst>
              <p:tags r:id="rId6"/>
            </p:custDataLst>
          </p:nvPr>
        </p:nvSpPr>
        <p:spPr bwMode="auto">
          <a:xfrm>
            <a:off x="3352800" y="5105400"/>
            <a:ext cx="228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b="1"/>
          </a:p>
        </p:txBody>
      </p:sp>
      <p:sp>
        <p:nvSpPr>
          <p:cNvPr id="8" name="Rectangle 7"/>
          <p:cNvSpPr/>
          <p:nvPr/>
        </p:nvSpPr>
        <p:spPr>
          <a:xfrm>
            <a:off x="2590800" y="2438400"/>
            <a:ext cx="32004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2590800" y="2895600"/>
            <a:ext cx="32004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2590800" y="3352800"/>
            <a:ext cx="32004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2667000" y="3810000"/>
            <a:ext cx="32004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p:cNvSpPr/>
          <p:nvPr/>
        </p:nvSpPr>
        <p:spPr>
          <a:xfrm>
            <a:off x="3352800" y="4191000"/>
            <a:ext cx="8382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p:nvSpPr>
        <p:spPr>
          <a:xfrm>
            <a:off x="3352800" y="4572000"/>
            <a:ext cx="838200" cy="457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p:nvSpPr>
        <p:spPr>
          <a:xfrm>
            <a:off x="3352800" y="5029200"/>
            <a:ext cx="838200" cy="457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p:cNvSpPr/>
          <p:nvPr/>
        </p:nvSpPr>
        <p:spPr>
          <a:xfrm>
            <a:off x="3352800" y="5486400"/>
            <a:ext cx="8382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aphicFrame>
        <p:nvGraphicFramePr>
          <p:cNvPr id="17" name="Object 16"/>
          <p:cNvGraphicFramePr>
            <a:graphicFrameLocks noChangeAspect="1"/>
          </p:cNvGraphicFramePr>
          <p:nvPr>
            <p:custDataLst>
              <p:tags r:id="rId7"/>
            </p:custDataLst>
            <p:extLst>
              <p:ext uri="{D42A27DB-BD31-4B8C-83A1-F6EECF244321}">
                <p14:modId xmlns:p14="http://schemas.microsoft.com/office/powerpoint/2010/main" val="560879570"/>
              </p:ext>
            </p:extLst>
          </p:nvPr>
        </p:nvGraphicFramePr>
        <p:xfrm>
          <a:off x="6485161" y="3886200"/>
          <a:ext cx="2064998" cy="2057400"/>
        </p:xfrm>
        <a:graphic>
          <a:graphicData uri="http://schemas.openxmlformats.org/presentationml/2006/ole">
            <mc:AlternateContent xmlns:mc="http://schemas.openxmlformats.org/markup-compatibility/2006">
              <mc:Choice xmlns:v="urn:schemas-microsoft-com:vml" Requires="v">
                <p:oleObj spid="_x0000_s235559" name="VISIO" r:id="rId10" imgW="2001299" imgH="1993667" progId="Visio.Drawing.6">
                  <p:embed/>
                </p:oleObj>
              </mc:Choice>
              <mc:Fallback>
                <p:oleObj name="VISIO" r:id="rId10" imgW="2001299" imgH="1993667" progId="Visio.Drawing.6">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485161" y="3886200"/>
                        <a:ext cx="2064998" cy="2057400"/>
                      </a:xfrm>
                      <a:prstGeom prst="rect">
                        <a:avLst/>
                      </a:prstGeom>
                      <a:noFill/>
                      <a:ln>
                        <a:noFill/>
                      </a:ln>
                      <a:extLst/>
                    </p:spPr>
                  </p:pic>
                </p:oleObj>
              </mc:Fallback>
            </mc:AlternateContent>
          </a:graphicData>
        </a:graphic>
      </p:graphicFrame>
    </p:spTree>
    <p:extLst>
      <p:ext uri="{BB962C8B-B14F-4D97-AF65-F5344CB8AC3E}">
        <p14:creationId xmlns:p14="http://schemas.microsoft.com/office/powerpoint/2010/main" val="3287792531"/>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grpId="0" nodeType="clickEffect">
                                  <p:stCondLst>
                                    <p:cond delay="0"/>
                                  </p:stCondLst>
                                  <p:childTnLst>
                                    <p:animEffect transition="out" filter="dissolve">
                                      <p:cBhvr>
                                        <p:cTn id="6" dur="500"/>
                                        <p:tgtEl>
                                          <p:spTgt spid="8"/>
                                        </p:tgtEl>
                                      </p:cBhvr>
                                    </p:animEffect>
                                    <p:set>
                                      <p:cBhvr>
                                        <p:cTn id="7" dur="1" fill="hold">
                                          <p:stCondLst>
                                            <p:cond delay="499"/>
                                          </p:stCondLst>
                                        </p:cTn>
                                        <p:tgtEl>
                                          <p:spTgt spid="8"/>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9" presetClass="exit" presetSubtype="0" fill="hold" grpId="0" nodeType="clickEffect">
                                  <p:stCondLst>
                                    <p:cond delay="0"/>
                                  </p:stCondLst>
                                  <p:childTnLst>
                                    <p:animEffect transition="out" filter="dissolve">
                                      <p:cBhvr>
                                        <p:cTn id="11" dur="500"/>
                                        <p:tgtEl>
                                          <p:spTgt spid="9"/>
                                        </p:tgtEl>
                                      </p:cBhvr>
                                    </p:animEffect>
                                    <p:set>
                                      <p:cBhvr>
                                        <p:cTn id="12" dur="1" fill="hold">
                                          <p:stCondLst>
                                            <p:cond delay="499"/>
                                          </p:stCondLst>
                                        </p:cTn>
                                        <p:tgtEl>
                                          <p:spTgt spid="9"/>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9" presetClass="exit" presetSubtype="0" fill="hold" grpId="0" nodeType="clickEffect">
                                  <p:stCondLst>
                                    <p:cond delay="0"/>
                                  </p:stCondLst>
                                  <p:childTnLst>
                                    <p:animEffect transition="out" filter="dissolve">
                                      <p:cBhvr>
                                        <p:cTn id="16" dur="500"/>
                                        <p:tgtEl>
                                          <p:spTgt spid="11"/>
                                        </p:tgtEl>
                                      </p:cBhvr>
                                    </p:animEffect>
                                    <p:set>
                                      <p:cBhvr>
                                        <p:cTn id="17" dur="1" fill="hold">
                                          <p:stCondLst>
                                            <p:cond delay="499"/>
                                          </p:stCondLst>
                                        </p:cTn>
                                        <p:tgtEl>
                                          <p:spTgt spid="11"/>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9" presetClass="exit" presetSubtype="0" fill="hold" grpId="0" nodeType="clickEffect">
                                  <p:stCondLst>
                                    <p:cond delay="0"/>
                                  </p:stCondLst>
                                  <p:childTnLst>
                                    <p:animEffect transition="out" filter="dissolve">
                                      <p:cBhvr>
                                        <p:cTn id="21" dur="500"/>
                                        <p:tgtEl>
                                          <p:spTgt spid="12"/>
                                        </p:tgtEl>
                                      </p:cBhvr>
                                    </p:animEffect>
                                    <p:set>
                                      <p:cBhvr>
                                        <p:cTn id="22" dur="1" fill="hold">
                                          <p:stCondLst>
                                            <p:cond delay="499"/>
                                          </p:stCondLst>
                                        </p:cTn>
                                        <p:tgtEl>
                                          <p:spTgt spid="12"/>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9" presetClass="exit" presetSubtype="0" fill="hold" grpId="0" nodeType="clickEffect">
                                  <p:stCondLst>
                                    <p:cond delay="0"/>
                                  </p:stCondLst>
                                  <p:childTnLst>
                                    <p:animEffect transition="out" filter="dissolve">
                                      <p:cBhvr>
                                        <p:cTn id="26" dur="500"/>
                                        <p:tgtEl>
                                          <p:spTgt spid="13"/>
                                        </p:tgtEl>
                                      </p:cBhvr>
                                    </p:animEffect>
                                    <p:set>
                                      <p:cBhvr>
                                        <p:cTn id="27" dur="1" fill="hold">
                                          <p:stCondLst>
                                            <p:cond delay="499"/>
                                          </p:stCondLst>
                                        </p:cTn>
                                        <p:tgtEl>
                                          <p:spTgt spid="13"/>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9" presetClass="exit" presetSubtype="0" fill="hold" grpId="0" nodeType="clickEffect">
                                  <p:stCondLst>
                                    <p:cond delay="0"/>
                                  </p:stCondLst>
                                  <p:childTnLst>
                                    <p:animEffect transition="out" filter="dissolve">
                                      <p:cBhvr>
                                        <p:cTn id="31" dur="500"/>
                                        <p:tgtEl>
                                          <p:spTgt spid="14"/>
                                        </p:tgtEl>
                                      </p:cBhvr>
                                    </p:animEffect>
                                    <p:set>
                                      <p:cBhvr>
                                        <p:cTn id="32" dur="1" fill="hold">
                                          <p:stCondLst>
                                            <p:cond delay="499"/>
                                          </p:stCondLst>
                                        </p:cTn>
                                        <p:tgtEl>
                                          <p:spTgt spid="14"/>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9" presetClass="exit" presetSubtype="0" fill="hold" grpId="0" nodeType="clickEffect">
                                  <p:stCondLst>
                                    <p:cond delay="0"/>
                                  </p:stCondLst>
                                  <p:childTnLst>
                                    <p:animEffect transition="out" filter="dissolve">
                                      <p:cBhvr>
                                        <p:cTn id="36" dur="500"/>
                                        <p:tgtEl>
                                          <p:spTgt spid="15"/>
                                        </p:tgtEl>
                                      </p:cBhvr>
                                    </p:animEffect>
                                    <p:set>
                                      <p:cBhvr>
                                        <p:cTn id="37" dur="1" fill="hold">
                                          <p:stCondLst>
                                            <p:cond delay="499"/>
                                          </p:stCondLst>
                                        </p:cTn>
                                        <p:tgtEl>
                                          <p:spTgt spid="15"/>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9" presetClass="exit" presetSubtype="0" fill="hold" grpId="0" nodeType="clickEffect">
                                  <p:stCondLst>
                                    <p:cond delay="0"/>
                                  </p:stCondLst>
                                  <p:childTnLst>
                                    <p:animEffect transition="out" filter="dissolve">
                                      <p:cBhvr>
                                        <p:cTn id="41" dur="500"/>
                                        <p:tgtEl>
                                          <p:spTgt spid="16"/>
                                        </p:tgtEl>
                                      </p:cBhvr>
                                    </p:animEffect>
                                    <p:set>
                                      <p:cBhvr>
                                        <p:cTn id="42" dur="1" fill="hold">
                                          <p:stCondLst>
                                            <p:cond delay="499"/>
                                          </p:stCondLst>
                                        </p:cTn>
                                        <p:tgtEl>
                                          <p:spTgt spid="1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1" grpId="0" animBg="1"/>
      <p:bldP spid="12" grpId="0" animBg="1"/>
      <p:bldP spid="13" grpId="0" animBg="1"/>
      <p:bldP spid="14" grpId="0" animBg="1"/>
      <p:bldP spid="15" grpId="0" animBg="1"/>
      <p:bldP spid="16"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03595" name="Object 75"/>
          <p:cNvGraphicFramePr>
            <a:graphicFrameLocks noGrp="1" noChangeAspect="1"/>
          </p:cNvGraphicFramePr>
          <p:nvPr>
            <p:ph idx="4294967295"/>
            <p:custDataLst>
              <p:tags r:id="rId2"/>
            </p:custDataLst>
            <p:extLst>
              <p:ext uri="{D42A27DB-BD31-4B8C-83A1-F6EECF244321}">
                <p14:modId xmlns:p14="http://schemas.microsoft.com/office/powerpoint/2010/main" val="1239452427"/>
              </p:ext>
            </p:extLst>
          </p:nvPr>
        </p:nvGraphicFramePr>
        <p:xfrm>
          <a:off x="4800600" y="1371600"/>
          <a:ext cx="1922462" cy="3352800"/>
        </p:xfrm>
        <a:graphic>
          <a:graphicData uri="http://schemas.openxmlformats.org/presentationml/2006/ole">
            <mc:AlternateContent xmlns:mc="http://schemas.openxmlformats.org/markup-compatibility/2006">
              <mc:Choice xmlns:v="urn:schemas-microsoft-com:vml" Requires="v">
                <p:oleObj spid="_x0000_s155772" name="VISIO" r:id="rId5" imgW="769680" imgH="1343160" progId="Visio.Drawing.6">
                  <p:embed/>
                </p:oleObj>
              </mc:Choice>
              <mc:Fallback>
                <p:oleObj name="VISIO" r:id="rId5" imgW="769680" imgH="1343160" progId="Visio.Drawing.6">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00600" y="1371600"/>
                        <a:ext cx="1922462" cy="3352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 name="TextBox 5"/>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FSM Schematic: State Register</a:t>
            </a:r>
            <a:endParaRPr lang="en-US" sz="4400" dirty="0">
              <a:solidFill>
                <a:schemeClr val="bg1"/>
              </a:solidFill>
              <a:latin typeface="+mj-lt"/>
            </a:endParaRPr>
          </a:p>
        </p:txBody>
      </p:sp>
    </p:spTree>
    <p:extLst>
      <p:ext uri="{BB962C8B-B14F-4D97-AF65-F5344CB8AC3E}">
        <p14:creationId xmlns:p14="http://schemas.microsoft.com/office/powerpoint/2010/main" val="543282724"/>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05572" name="Object 4"/>
          <p:cNvGraphicFramePr>
            <a:graphicFrameLocks noGrp="1" noChangeAspect="1"/>
          </p:cNvGraphicFramePr>
          <p:nvPr>
            <p:ph sz="half" idx="4294967295"/>
            <p:custDataLst>
              <p:tags r:id="rId2"/>
            </p:custDataLst>
            <p:extLst>
              <p:ext uri="{D42A27DB-BD31-4B8C-83A1-F6EECF244321}">
                <p14:modId xmlns:p14="http://schemas.microsoft.com/office/powerpoint/2010/main" val="4093365772"/>
              </p:ext>
            </p:extLst>
          </p:nvPr>
        </p:nvGraphicFramePr>
        <p:xfrm>
          <a:off x="685800" y="1344612"/>
          <a:ext cx="6030913" cy="3989388"/>
        </p:xfrm>
        <a:graphic>
          <a:graphicData uri="http://schemas.openxmlformats.org/presentationml/2006/ole">
            <mc:AlternateContent xmlns:mc="http://schemas.openxmlformats.org/markup-compatibility/2006">
              <mc:Choice xmlns:v="urn:schemas-microsoft-com:vml" Requires="v">
                <p:oleObj spid="_x0000_s156796" name="VISIO" r:id="rId5" imgW="2461680" imgH="1628640" progId="Visio.Drawing.6">
                  <p:embed/>
                </p:oleObj>
              </mc:Choice>
              <mc:Fallback>
                <p:oleObj name="VISIO" r:id="rId5" imgW="2461680" imgH="1628640" progId="Visio.Drawing.6">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5800" y="1344612"/>
                        <a:ext cx="6030913" cy="398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 name="TextBox 5"/>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FSM Schematic: Next State Logic</a:t>
            </a:r>
            <a:endParaRPr lang="en-US" sz="4400" dirty="0">
              <a:solidFill>
                <a:schemeClr val="bg1"/>
              </a:solidFill>
              <a:latin typeface="+mj-lt"/>
            </a:endParaRPr>
          </a:p>
        </p:txBody>
      </p:sp>
    </p:spTree>
    <p:extLst>
      <p:ext uri="{BB962C8B-B14F-4D97-AF65-F5344CB8AC3E}">
        <p14:creationId xmlns:p14="http://schemas.microsoft.com/office/powerpoint/2010/main" val="686598860"/>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07620" name="Object 4"/>
          <p:cNvGraphicFramePr>
            <a:graphicFrameLocks noGrp="1" noChangeAspect="1"/>
          </p:cNvGraphicFramePr>
          <p:nvPr>
            <p:ph sz="half" idx="4294967295"/>
            <p:custDataLst>
              <p:tags r:id="rId2"/>
            </p:custDataLst>
          </p:nvPr>
        </p:nvGraphicFramePr>
        <p:xfrm>
          <a:off x="685800" y="1371600"/>
          <a:ext cx="8458200" cy="3937000"/>
        </p:xfrm>
        <a:graphic>
          <a:graphicData uri="http://schemas.openxmlformats.org/presentationml/2006/ole">
            <mc:AlternateContent xmlns:mc="http://schemas.openxmlformats.org/markup-compatibility/2006">
              <mc:Choice xmlns:v="urn:schemas-microsoft-com:vml" Requires="v">
                <p:oleObj spid="_x0000_s157820" name="VISIO" r:id="rId5" imgW="3498840" imgH="1628640" progId="Visio.Drawing.6">
                  <p:embed/>
                </p:oleObj>
              </mc:Choice>
              <mc:Fallback>
                <p:oleObj name="VISIO" r:id="rId5" imgW="3498840" imgH="1628640" progId="Visio.Drawing.6">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5800" y="1371600"/>
                        <a:ext cx="8458200" cy="3937000"/>
                      </a:xfrm>
                      <a:prstGeom prst="rect">
                        <a:avLst/>
                      </a:prstGeom>
                    </p:spPr>
                  </p:pic>
                </p:oleObj>
              </mc:Fallback>
            </mc:AlternateContent>
          </a:graphicData>
        </a:graphic>
      </p:graphicFrame>
      <p:sp>
        <p:nvSpPr>
          <p:cNvPr id="6" name="TextBox 5"/>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FSM Schematic: Output Logic</a:t>
            </a:r>
            <a:endParaRPr lang="en-US" sz="4400" dirty="0">
              <a:solidFill>
                <a:schemeClr val="bg1"/>
              </a:solidFill>
              <a:latin typeface="+mj-lt"/>
            </a:endParaRPr>
          </a:p>
        </p:txBody>
      </p:sp>
    </p:spTree>
    <p:extLst>
      <p:ext uri="{BB962C8B-B14F-4D97-AF65-F5344CB8AC3E}">
        <p14:creationId xmlns:p14="http://schemas.microsoft.com/office/powerpoint/2010/main" val="1867209079"/>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6418" name="Rectangle 2"/>
          <p:cNvSpPr>
            <a:spLocks noChangeArrowheads="1"/>
          </p:cNvSpPr>
          <p:nvPr>
            <p:custDataLst>
              <p:tags r:id="rId1"/>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56420" name="Rectangle 4"/>
          <p:cNvSpPr>
            <a:spLocks noChangeArrowheads="1"/>
          </p:cNvSpPr>
          <p:nvPr>
            <p:custDataLst>
              <p:tags r:id="rId2"/>
            </p:custDataLst>
          </p:nvPr>
        </p:nvSpPr>
        <p:spPr bwMode="auto">
          <a:xfrm>
            <a:off x="5334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3200" dirty="0" smtClean="0">
                <a:latin typeface="+mj-lt"/>
                <a:cs typeface="Arial" charset="0"/>
              </a:rPr>
              <a:t>Give sequence to events</a:t>
            </a:r>
          </a:p>
          <a:p>
            <a:pPr marL="342900" indent="-342900">
              <a:spcBef>
                <a:spcPct val="20000"/>
              </a:spcBef>
              <a:buFontTx/>
              <a:buChar char="•"/>
            </a:pPr>
            <a:r>
              <a:rPr lang="en-US" sz="3200" dirty="0" smtClean="0">
                <a:latin typeface="+mj-lt"/>
                <a:cs typeface="Arial" charset="0"/>
              </a:rPr>
              <a:t>Have memory (short-term)</a:t>
            </a:r>
          </a:p>
          <a:p>
            <a:pPr marL="342900" indent="-342900">
              <a:spcBef>
                <a:spcPct val="20000"/>
              </a:spcBef>
              <a:buFontTx/>
              <a:buChar char="•"/>
            </a:pPr>
            <a:r>
              <a:rPr lang="en-US" sz="3200" dirty="0" smtClean="0">
                <a:latin typeface="+mj-lt"/>
                <a:cs typeface="Arial" charset="0"/>
              </a:rPr>
              <a:t>Use feedback from output to input to store information</a:t>
            </a:r>
            <a:endParaRPr lang="en-US" sz="3200" dirty="0">
              <a:latin typeface="+mj-lt"/>
              <a:cs typeface="Arial" charset="0"/>
            </a:endParaRPr>
          </a:p>
        </p:txBody>
      </p:sp>
      <p:sp>
        <p:nvSpPr>
          <p:cNvPr id="7" name="TextBox 6"/>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Sequential Circuits</a:t>
            </a:r>
            <a:endParaRPr lang="en-US" sz="4400" dirty="0">
              <a:solidFill>
                <a:schemeClr val="bg1"/>
              </a:solidFill>
              <a:latin typeface="+mj-lt"/>
            </a:endParaRPr>
          </a:p>
        </p:txBody>
      </p:sp>
    </p:spTree>
    <p:extLst>
      <p:ext uri="{BB962C8B-B14F-4D97-AF65-F5344CB8AC3E}">
        <p14:creationId xmlns:p14="http://schemas.microsoft.com/office/powerpoint/2010/main" val="91046013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6" name="Rectangle 2"/>
          <p:cNvSpPr>
            <a:spLocks noChangeArrowheads="1"/>
          </p:cNvSpPr>
          <p:nvPr>
            <p:custDataLst>
              <p:tags r:id="rId1"/>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endParaRPr>
          </a:p>
          <a:p>
            <a:pPr marL="342900" indent="-342900">
              <a:spcBef>
                <a:spcPct val="20000"/>
              </a:spcBef>
            </a:pPr>
            <a:endParaRPr lang="en-US" sz="3200">
              <a:latin typeface="Times New Roman" pitchFamily="18" charset="0"/>
            </a:endParaRPr>
          </a:p>
          <a:p>
            <a:pPr marL="342900" indent="-342900">
              <a:spcBef>
                <a:spcPct val="20000"/>
              </a:spcBef>
            </a:pPr>
            <a:endParaRPr lang="en-US" sz="3200">
              <a:latin typeface="Times New Roman" pitchFamily="18" charset="0"/>
            </a:endParaRPr>
          </a:p>
        </p:txBody>
      </p:sp>
      <p:sp>
        <p:nvSpPr>
          <p:cNvPr id="84999" name="Rectangle 6"/>
          <p:cNvSpPr>
            <a:spLocks noChangeArrowheads="1"/>
          </p:cNvSpPr>
          <p:nvPr>
            <p:custDataLst>
              <p:tags r:id="rId2"/>
            </p:custDataLst>
          </p:nvPr>
        </p:nvSpPr>
        <p:spPr bwMode="auto">
          <a:xfrm>
            <a:off x="2362200" y="5943600"/>
            <a:ext cx="4759325"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20000"/>
              </a:spcBef>
              <a:buFontTx/>
              <a:buChar char="•"/>
            </a:pPr>
            <a:r>
              <a:rPr lang="en-US"/>
              <a:t> Multi-input XOR: Odd parity</a:t>
            </a:r>
          </a:p>
        </p:txBody>
      </p:sp>
      <p:sp>
        <p:nvSpPr>
          <p:cNvPr id="7" name="TextBox 6"/>
          <p:cNvSpPr txBox="1"/>
          <p:nvPr/>
        </p:nvSpPr>
        <p:spPr>
          <a:xfrm>
            <a:off x="457200" y="68759"/>
            <a:ext cx="7924800" cy="769441"/>
          </a:xfrm>
          <a:prstGeom prst="rect">
            <a:avLst/>
          </a:prstGeom>
          <a:noFill/>
        </p:spPr>
        <p:txBody>
          <a:bodyPr wrap="square" rtlCol="0">
            <a:spAutoFit/>
          </a:bodyPr>
          <a:lstStyle/>
          <a:p>
            <a:r>
              <a:rPr lang="en-US" sz="4400" dirty="0" err="1" smtClean="0">
                <a:solidFill>
                  <a:schemeClr val="bg1"/>
                </a:solidFill>
                <a:latin typeface="+mj-lt"/>
              </a:rPr>
              <a:t>SystemVerilog</a:t>
            </a:r>
            <a:r>
              <a:rPr lang="en-US" sz="4400" dirty="0" smtClean="0">
                <a:solidFill>
                  <a:schemeClr val="bg1"/>
                </a:solidFill>
                <a:latin typeface="+mj-lt"/>
              </a:rPr>
              <a:t> Description</a:t>
            </a:r>
            <a:endParaRPr lang="en-US" sz="4400" dirty="0">
              <a:solidFill>
                <a:schemeClr val="bg1"/>
              </a:solidFill>
              <a:latin typeface="+mj-lt"/>
            </a:endParaRPr>
          </a:p>
        </p:txBody>
      </p:sp>
      <p:sp>
        <p:nvSpPr>
          <p:cNvPr id="8" name="Rectangle 7"/>
          <p:cNvSpPr/>
          <p:nvPr/>
        </p:nvSpPr>
        <p:spPr>
          <a:xfrm>
            <a:off x="3429000" y="3581400"/>
            <a:ext cx="381000" cy="304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3429000" y="3810000"/>
            <a:ext cx="3810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3429000" y="4114800"/>
            <a:ext cx="381000" cy="304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3429000" y="4343400"/>
            <a:ext cx="3810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3429000" y="4648200"/>
            <a:ext cx="381000" cy="304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p:cNvSpPr/>
          <p:nvPr/>
        </p:nvSpPr>
        <p:spPr>
          <a:xfrm>
            <a:off x="3429000" y="4876800"/>
            <a:ext cx="3810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p:nvSpPr>
        <p:spPr>
          <a:xfrm>
            <a:off x="3429000" y="5181600"/>
            <a:ext cx="381000" cy="304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p:nvSpPr>
        <p:spPr>
          <a:xfrm>
            <a:off x="3429000" y="5410200"/>
            <a:ext cx="3810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p:cNvSpPr/>
          <p:nvPr/>
        </p:nvSpPr>
        <p:spPr>
          <a:xfrm>
            <a:off x="7010400" y="3505200"/>
            <a:ext cx="381000" cy="304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p:cNvSpPr/>
          <p:nvPr/>
        </p:nvSpPr>
        <p:spPr>
          <a:xfrm>
            <a:off x="7010400" y="3733800"/>
            <a:ext cx="3810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17"/>
          <p:cNvSpPr/>
          <p:nvPr/>
        </p:nvSpPr>
        <p:spPr>
          <a:xfrm>
            <a:off x="7010400" y="4038600"/>
            <a:ext cx="381000" cy="304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ectangle 18"/>
          <p:cNvSpPr/>
          <p:nvPr/>
        </p:nvSpPr>
        <p:spPr>
          <a:xfrm>
            <a:off x="7010400" y="4267200"/>
            <a:ext cx="3810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Rectangle 19"/>
          <p:cNvSpPr/>
          <p:nvPr/>
        </p:nvSpPr>
        <p:spPr>
          <a:xfrm>
            <a:off x="7010400" y="4572000"/>
            <a:ext cx="381000" cy="304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Rectangle 20"/>
          <p:cNvSpPr/>
          <p:nvPr/>
        </p:nvSpPr>
        <p:spPr>
          <a:xfrm>
            <a:off x="7010400" y="4800600"/>
            <a:ext cx="3810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Rectangle 21"/>
          <p:cNvSpPr/>
          <p:nvPr/>
        </p:nvSpPr>
        <p:spPr>
          <a:xfrm>
            <a:off x="7010400" y="5105400"/>
            <a:ext cx="381000" cy="304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Rectangle 22"/>
          <p:cNvSpPr/>
          <p:nvPr/>
        </p:nvSpPr>
        <p:spPr>
          <a:xfrm>
            <a:off x="7010400" y="5334000"/>
            <a:ext cx="3810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Rectangle 3"/>
          <p:cNvSpPr txBox="1">
            <a:spLocks noChangeArrowheads="1"/>
          </p:cNvSpPr>
          <p:nvPr>
            <p:custDataLst>
              <p:tags r:id="rId3"/>
            </p:custDataLst>
          </p:nvPr>
        </p:nvSpPr>
        <p:spPr>
          <a:xfrm>
            <a:off x="533400" y="1219200"/>
            <a:ext cx="8229600" cy="4525963"/>
          </a:xfrm>
          <a:prstGeom prst="rect">
            <a:avLst/>
          </a:prstGeom>
        </p:spPr>
        <p:txBody>
          <a:bodyPr vert="horz" lIns="91440" tIns="45720" rIns="91440" bIns="45720" rtlCol="0">
            <a:normAutofit fontScale="550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2000" dirty="0">
                <a:latin typeface="Courier New"/>
                <a:cs typeface="Courier New"/>
              </a:rPr>
              <a:t>module </a:t>
            </a:r>
            <a:r>
              <a:rPr lang="en-US" sz="2000" dirty="0" err="1" smtClean="0">
                <a:latin typeface="Courier New"/>
                <a:cs typeface="Courier New"/>
              </a:rPr>
              <a:t>trafficFSM</a:t>
            </a:r>
            <a:r>
              <a:rPr lang="en-US" sz="2000" dirty="0" smtClean="0">
                <a:latin typeface="Courier New"/>
                <a:cs typeface="Courier New"/>
              </a:rPr>
              <a:t>(</a:t>
            </a:r>
            <a:r>
              <a:rPr lang="en-US" sz="2000" dirty="0">
                <a:latin typeface="Courier New"/>
                <a:cs typeface="Courier New"/>
              </a:rPr>
              <a:t>input </a:t>
            </a:r>
            <a:r>
              <a:rPr lang="en-US" sz="2000" dirty="0" smtClean="0">
                <a:latin typeface="Courier New"/>
                <a:cs typeface="Courier New"/>
              </a:rPr>
              <a:t> logic       </a:t>
            </a:r>
            <a:r>
              <a:rPr lang="en-US" sz="2000" dirty="0" err="1" smtClean="0">
                <a:latin typeface="Courier New"/>
                <a:cs typeface="Courier New"/>
              </a:rPr>
              <a:t>clk</a:t>
            </a:r>
            <a:r>
              <a:rPr lang="en-US" sz="2000" dirty="0">
                <a:latin typeface="Courier New"/>
                <a:cs typeface="Courier New"/>
              </a:rPr>
              <a:t>, reset, </a:t>
            </a:r>
            <a:endParaRPr lang="en-US" sz="2000" dirty="0" smtClean="0">
              <a:latin typeface="Courier New"/>
              <a:cs typeface="Courier New"/>
            </a:endParaRPr>
          </a:p>
          <a:p>
            <a:pPr marL="0" indent="0">
              <a:buNone/>
            </a:pPr>
            <a:r>
              <a:rPr lang="en-US" sz="2000" dirty="0" smtClean="0">
                <a:latin typeface="Courier New"/>
                <a:cs typeface="Courier New"/>
              </a:rPr>
              <a:t>                  input  logic       ta, </a:t>
            </a:r>
            <a:r>
              <a:rPr lang="en-US" sz="2000" dirty="0" err="1" smtClean="0">
                <a:latin typeface="Courier New"/>
                <a:cs typeface="Courier New"/>
              </a:rPr>
              <a:t>tb</a:t>
            </a:r>
            <a:r>
              <a:rPr lang="en-US" sz="2000" dirty="0" smtClean="0">
                <a:latin typeface="Courier New"/>
                <a:cs typeface="Courier New"/>
              </a:rPr>
              <a:t>,</a:t>
            </a:r>
          </a:p>
          <a:p>
            <a:pPr marL="0" indent="0">
              <a:buNone/>
            </a:pPr>
            <a:r>
              <a:rPr lang="en-US" sz="2000" dirty="0">
                <a:latin typeface="Courier New"/>
                <a:cs typeface="Courier New"/>
              </a:rPr>
              <a:t> </a:t>
            </a:r>
            <a:r>
              <a:rPr lang="en-US" sz="2000" dirty="0" smtClean="0">
                <a:latin typeface="Courier New"/>
                <a:cs typeface="Courier New"/>
              </a:rPr>
              <a:t>                 output logic [1:0] la, </a:t>
            </a:r>
            <a:r>
              <a:rPr lang="en-US" sz="2000" dirty="0" err="1" smtClean="0">
                <a:latin typeface="Courier New"/>
                <a:cs typeface="Courier New"/>
              </a:rPr>
              <a:t>lb</a:t>
            </a:r>
            <a:r>
              <a:rPr lang="en-US" sz="2000" dirty="0" smtClean="0">
                <a:latin typeface="Courier New"/>
                <a:cs typeface="Courier New"/>
              </a:rPr>
              <a:t>);</a:t>
            </a:r>
            <a:endParaRPr lang="en-US" sz="2000" dirty="0">
              <a:latin typeface="Courier New"/>
              <a:cs typeface="Courier New"/>
            </a:endParaRPr>
          </a:p>
          <a:p>
            <a:pPr marL="0" indent="0">
              <a:buNone/>
            </a:pPr>
            <a:r>
              <a:rPr lang="en-US" sz="2000" dirty="0" smtClean="0">
                <a:latin typeface="Courier New"/>
                <a:cs typeface="Courier New"/>
              </a:rPr>
              <a:t>  logic [1:0] state, </a:t>
            </a:r>
            <a:r>
              <a:rPr lang="en-US" sz="2000" dirty="0" err="1" smtClean="0">
                <a:latin typeface="Courier New"/>
                <a:cs typeface="Courier New"/>
              </a:rPr>
              <a:t>nextstate</a:t>
            </a:r>
            <a:r>
              <a:rPr lang="en-US" sz="2000" dirty="0" smtClean="0">
                <a:latin typeface="Courier New"/>
                <a:cs typeface="Courier New"/>
              </a:rPr>
              <a:t>, </a:t>
            </a:r>
            <a:r>
              <a:rPr lang="en-US" sz="2000" dirty="0" err="1" smtClean="0">
                <a:latin typeface="Courier New"/>
                <a:cs typeface="Courier New"/>
              </a:rPr>
              <a:t>sb</a:t>
            </a:r>
            <a:r>
              <a:rPr lang="en-US" sz="2000" dirty="0" smtClean="0">
                <a:latin typeface="Courier New"/>
                <a:cs typeface="Courier New"/>
              </a:rPr>
              <a:t>;</a:t>
            </a:r>
          </a:p>
          <a:p>
            <a:pPr marL="0" indent="0">
              <a:buNone/>
            </a:pPr>
            <a:r>
              <a:rPr lang="en-US" sz="2000" dirty="0">
                <a:latin typeface="Courier New"/>
                <a:cs typeface="Courier New"/>
              </a:rPr>
              <a:t> </a:t>
            </a:r>
            <a:r>
              <a:rPr lang="en-US" sz="2000" dirty="0" smtClean="0">
                <a:latin typeface="Courier New"/>
                <a:cs typeface="Courier New"/>
              </a:rPr>
              <a:t> logic       tab, </a:t>
            </a:r>
            <a:r>
              <a:rPr lang="en-US" sz="2000" dirty="0" err="1" smtClean="0">
                <a:latin typeface="Courier New"/>
                <a:cs typeface="Courier New"/>
              </a:rPr>
              <a:t>tbb</a:t>
            </a:r>
            <a:r>
              <a:rPr lang="en-US" sz="2000" dirty="0" smtClean="0">
                <a:latin typeface="Courier New"/>
                <a:cs typeface="Courier New"/>
              </a:rPr>
              <a:t>, p1, p2;</a:t>
            </a:r>
          </a:p>
          <a:p>
            <a:pPr marL="0" indent="0">
              <a:buNone/>
            </a:pPr>
            <a:endParaRPr lang="en-US" sz="2000" dirty="0">
              <a:latin typeface="Courier New"/>
              <a:cs typeface="Courier New"/>
            </a:endParaRPr>
          </a:p>
          <a:p>
            <a:pPr marL="0" indent="0">
              <a:buNone/>
            </a:pPr>
            <a:r>
              <a:rPr lang="en-US" sz="2000" dirty="0" smtClean="0">
                <a:latin typeface="Courier New"/>
                <a:cs typeface="Courier New"/>
              </a:rPr>
              <a:t>  // state register</a:t>
            </a:r>
          </a:p>
          <a:p>
            <a:pPr marL="0" indent="0">
              <a:buNone/>
            </a:pPr>
            <a:r>
              <a:rPr lang="en-US" sz="2000" dirty="0">
                <a:latin typeface="Courier New"/>
                <a:cs typeface="Courier New"/>
              </a:rPr>
              <a:t> </a:t>
            </a:r>
            <a:r>
              <a:rPr lang="en-US" sz="2000" dirty="0" smtClean="0">
                <a:latin typeface="Courier New"/>
                <a:cs typeface="Courier New"/>
              </a:rPr>
              <a:t> </a:t>
            </a:r>
            <a:r>
              <a:rPr lang="en-US" sz="2000" dirty="0" err="1" smtClean="0">
                <a:latin typeface="Courier New"/>
                <a:cs typeface="Courier New"/>
              </a:rPr>
              <a:t>flopr</a:t>
            </a:r>
            <a:r>
              <a:rPr lang="en-US" sz="2000" dirty="0" smtClean="0">
                <a:latin typeface="Courier New"/>
                <a:cs typeface="Courier New"/>
              </a:rPr>
              <a:t> #(2) </a:t>
            </a:r>
            <a:r>
              <a:rPr lang="en-US" sz="2000" dirty="0" err="1" smtClean="0">
                <a:latin typeface="Courier New"/>
                <a:cs typeface="Courier New"/>
              </a:rPr>
              <a:t>statereg</a:t>
            </a:r>
            <a:r>
              <a:rPr lang="en-US" sz="2000" dirty="0" smtClean="0">
                <a:latin typeface="Courier New"/>
                <a:cs typeface="Courier New"/>
              </a:rPr>
              <a:t>(</a:t>
            </a:r>
            <a:r>
              <a:rPr lang="en-US" sz="2000" dirty="0" err="1" smtClean="0">
                <a:latin typeface="Courier New"/>
                <a:cs typeface="Courier New"/>
              </a:rPr>
              <a:t>clk</a:t>
            </a:r>
            <a:r>
              <a:rPr lang="en-US" sz="2000" dirty="0" smtClean="0">
                <a:latin typeface="Courier New"/>
                <a:cs typeface="Courier New"/>
              </a:rPr>
              <a:t>, reset, </a:t>
            </a:r>
            <a:r>
              <a:rPr lang="en-US" sz="2000" dirty="0" err="1" smtClean="0">
                <a:latin typeface="Courier New"/>
                <a:cs typeface="Courier New"/>
              </a:rPr>
              <a:t>nextstate</a:t>
            </a:r>
            <a:r>
              <a:rPr lang="en-US" sz="2000" dirty="0" smtClean="0">
                <a:latin typeface="Courier New"/>
                <a:cs typeface="Courier New"/>
              </a:rPr>
              <a:t>, state);</a:t>
            </a:r>
          </a:p>
          <a:p>
            <a:pPr marL="0" indent="0">
              <a:buNone/>
            </a:pPr>
            <a:endParaRPr lang="en-US" sz="2000" dirty="0">
              <a:latin typeface="Courier New"/>
              <a:cs typeface="Courier New"/>
            </a:endParaRPr>
          </a:p>
          <a:p>
            <a:pPr marL="0" indent="0">
              <a:buNone/>
            </a:pPr>
            <a:r>
              <a:rPr lang="en-US" sz="2000" dirty="0" smtClean="0">
                <a:latin typeface="Courier New"/>
                <a:cs typeface="Courier New"/>
              </a:rPr>
              <a:t>  // next state logic</a:t>
            </a:r>
          </a:p>
          <a:p>
            <a:pPr marL="0" indent="0">
              <a:buNone/>
            </a:pPr>
            <a:r>
              <a:rPr lang="en-US" sz="2000" dirty="0">
                <a:latin typeface="Courier New"/>
                <a:cs typeface="Courier New"/>
              </a:rPr>
              <a:t> </a:t>
            </a:r>
            <a:r>
              <a:rPr lang="en-US" sz="2000" dirty="0" smtClean="0">
                <a:latin typeface="Courier New"/>
                <a:cs typeface="Courier New"/>
              </a:rPr>
              <a:t> not n0(</a:t>
            </a:r>
            <a:r>
              <a:rPr lang="en-US" sz="2000" dirty="0" err="1">
                <a:latin typeface="Courier New"/>
                <a:cs typeface="Courier New"/>
              </a:rPr>
              <a:t>sb</a:t>
            </a:r>
            <a:r>
              <a:rPr lang="en-US" sz="2000" dirty="0" smtClean="0">
                <a:latin typeface="Courier New"/>
                <a:cs typeface="Courier New"/>
              </a:rPr>
              <a:t>[0]</a:t>
            </a:r>
            <a:r>
              <a:rPr lang="en-US" sz="2000" dirty="0">
                <a:latin typeface="Courier New"/>
                <a:cs typeface="Courier New"/>
              </a:rPr>
              <a:t>, s</a:t>
            </a:r>
            <a:r>
              <a:rPr lang="en-US" sz="2000" dirty="0" smtClean="0">
                <a:latin typeface="Courier New"/>
                <a:cs typeface="Courier New"/>
              </a:rPr>
              <a:t>[0]</a:t>
            </a:r>
            <a:r>
              <a:rPr lang="en-US" sz="2000" dirty="0">
                <a:latin typeface="Courier New"/>
                <a:cs typeface="Courier New"/>
              </a:rPr>
              <a:t>)</a:t>
            </a:r>
            <a:r>
              <a:rPr lang="en-US" sz="2000" dirty="0" smtClean="0">
                <a:latin typeface="Courier New"/>
                <a:cs typeface="Courier New"/>
              </a:rPr>
              <a:t>;</a:t>
            </a:r>
          </a:p>
          <a:p>
            <a:pPr marL="0" indent="0">
              <a:buNone/>
            </a:pPr>
            <a:r>
              <a:rPr lang="en-US" sz="2000" dirty="0">
                <a:latin typeface="Courier New"/>
                <a:cs typeface="Courier New"/>
              </a:rPr>
              <a:t> </a:t>
            </a:r>
            <a:r>
              <a:rPr lang="en-US" sz="2000" dirty="0" smtClean="0">
                <a:latin typeface="Courier New"/>
                <a:cs typeface="Courier New"/>
              </a:rPr>
              <a:t> not </a:t>
            </a:r>
            <a:r>
              <a:rPr lang="en-US" sz="2000" dirty="0">
                <a:latin typeface="Courier New"/>
                <a:cs typeface="Courier New"/>
              </a:rPr>
              <a:t>n1(</a:t>
            </a:r>
            <a:r>
              <a:rPr lang="en-US" sz="2000" dirty="0" err="1">
                <a:latin typeface="Courier New"/>
                <a:cs typeface="Courier New"/>
              </a:rPr>
              <a:t>sb</a:t>
            </a:r>
            <a:r>
              <a:rPr lang="en-US" sz="2000" dirty="0">
                <a:latin typeface="Courier New"/>
                <a:cs typeface="Courier New"/>
              </a:rPr>
              <a:t>[1], s[1]);</a:t>
            </a:r>
            <a:r>
              <a:rPr lang="en-US" sz="2000" dirty="0" smtClean="0">
                <a:latin typeface="Courier New"/>
                <a:cs typeface="Courier New"/>
              </a:rPr>
              <a:t>  </a:t>
            </a:r>
          </a:p>
          <a:p>
            <a:pPr marL="0" indent="0">
              <a:buNone/>
            </a:pPr>
            <a:r>
              <a:rPr lang="en-US" sz="2000" dirty="0">
                <a:latin typeface="Courier New"/>
                <a:cs typeface="Courier New"/>
              </a:rPr>
              <a:t> </a:t>
            </a:r>
            <a:r>
              <a:rPr lang="en-US" sz="2000" dirty="0" smtClean="0">
                <a:latin typeface="Courier New"/>
                <a:cs typeface="Courier New"/>
              </a:rPr>
              <a:t> not n2(tab, ta);</a:t>
            </a:r>
          </a:p>
          <a:p>
            <a:pPr marL="0" indent="0">
              <a:buNone/>
            </a:pPr>
            <a:r>
              <a:rPr lang="en-US" sz="2000" dirty="0">
                <a:latin typeface="Courier New"/>
                <a:cs typeface="Courier New"/>
              </a:rPr>
              <a:t> </a:t>
            </a:r>
            <a:r>
              <a:rPr lang="en-US" sz="2000" dirty="0" smtClean="0">
                <a:latin typeface="Courier New"/>
                <a:cs typeface="Courier New"/>
              </a:rPr>
              <a:t> not n3(</a:t>
            </a:r>
            <a:r>
              <a:rPr lang="en-US" sz="2000" dirty="0" err="1" smtClean="0">
                <a:latin typeface="Courier New"/>
                <a:cs typeface="Courier New"/>
              </a:rPr>
              <a:t>tbb</a:t>
            </a:r>
            <a:r>
              <a:rPr lang="en-US" sz="2000" dirty="0" smtClean="0">
                <a:latin typeface="Courier New"/>
                <a:cs typeface="Courier New"/>
              </a:rPr>
              <a:t>, </a:t>
            </a:r>
            <a:r>
              <a:rPr lang="en-US" sz="2000" dirty="0" err="1" smtClean="0">
                <a:latin typeface="Courier New"/>
                <a:cs typeface="Courier New"/>
              </a:rPr>
              <a:t>tb</a:t>
            </a:r>
            <a:r>
              <a:rPr lang="en-US" sz="2000" dirty="0" smtClean="0">
                <a:latin typeface="Courier New"/>
                <a:cs typeface="Courier New"/>
              </a:rPr>
              <a:t>);</a:t>
            </a:r>
          </a:p>
          <a:p>
            <a:pPr marL="0" indent="0">
              <a:buNone/>
            </a:pPr>
            <a:r>
              <a:rPr lang="en-US" sz="2000" dirty="0">
                <a:latin typeface="Courier New"/>
                <a:cs typeface="Courier New"/>
              </a:rPr>
              <a:t> </a:t>
            </a:r>
            <a:r>
              <a:rPr lang="en-US" sz="2000" dirty="0" smtClean="0">
                <a:latin typeface="Courier New"/>
                <a:cs typeface="Courier New"/>
              </a:rPr>
              <a:t> </a:t>
            </a:r>
            <a:r>
              <a:rPr lang="en-US" sz="2000" dirty="0" err="1" smtClean="0">
                <a:latin typeface="Courier New"/>
                <a:cs typeface="Courier New"/>
              </a:rPr>
              <a:t>xor</a:t>
            </a:r>
            <a:r>
              <a:rPr lang="en-US" sz="2000" dirty="0" smtClean="0">
                <a:latin typeface="Courier New"/>
                <a:cs typeface="Courier New"/>
              </a:rPr>
              <a:t> x1(</a:t>
            </a:r>
            <a:r>
              <a:rPr lang="en-US" sz="2000" dirty="0" err="1" smtClean="0">
                <a:latin typeface="Courier New"/>
                <a:cs typeface="Courier New"/>
              </a:rPr>
              <a:t>nextstate</a:t>
            </a:r>
            <a:r>
              <a:rPr lang="en-US" sz="2000" dirty="0" smtClean="0">
                <a:latin typeface="Courier New"/>
                <a:cs typeface="Courier New"/>
              </a:rPr>
              <a:t>[1], state[0], state[1]);</a:t>
            </a:r>
          </a:p>
          <a:p>
            <a:pPr marL="0" indent="0">
              <a:buNone/>
            </a:pPr>
            <a:r>
              <a:rPr lang="en-US" sz="2000" dirty="0">
                <a:latin typeface="Courier New"/>
                <a:cs typeface="Courier New"/>
              </a:rPr>
              <a:t> </a:t>
            </a:r>
            <a:r>
              <a:rPr lang="en-US" sz="2000" dirty="0" smtClean="0">
                <a:latin typeface="Courier New"/>
                <a:cs typeface="Courier New"/>
              </a:rPr>
              <a:t> and a1(p1, </a:t>
            </a:r>
            <a:r>
              <a:rPr lang="en-US" sz="2000" dirty="0" err="1" smtClean="0">
                <a:latin typeface="Courier New"/>
                <a:cs typeface="Courier New"/>
              </a:rPr>
              <a:t>sb</a:t>
            </a:r>
            <a:r>
              <a:rPr lang="en-US" sz="2000" dirty="0" smtClean="0">
                <a:latin typeface="Courier New"/>
                <a:cs typeface="Courier New"/>
              </a:rPr>
              <a:t>[0], </a:t>
            </a:r>
            <a:r>
              <a:rPr lang="en-US" sz="2000" dirty="0" err="1" smtClean="0">
                <a:latin typeface="Courier New"/>
                <a:cs typeface="Courier New"/>
              </a:rPr>
              <a:t>sb</a:t>
            </a:r>
            <a:r>
              <a:rPr lang="en-US" sz="2000" dirty="0" smtClean="0">
                <a:latin typeface="Courier New"/>
                <a:cs typeface="Courier New"/>
              </a:rPr>
              <a:t>[1], tab);</a:t>
            </a:r>
          </a:p>
          <a:p>
            <a:pPr marL="0" indent="0">
              <a:buNone/>
            </a:pPr>
            <a:r>
              <a:rPr lang="en-US" sz="2000" dirty="0">
                <a:latin typeface="Courier New"/>
                <a:cs typeface="Courier New"/>
              </a:rPr>
              <a:t> </a:t>
            </a:r>
            <a:r>
              <a:rPr lang="en-US" sz="2000" dirty="0" smtClean="0">
                <a:latin typeface="Courier New"/>
                <a:cs typeface="Courier New"/>
              </a:rPr>
              <a:t> and a2(p2, </a:t>
            </a:r>
            <a:r>
              <a:rPr lang="en-US" sz="2000" dirty="0" err="1" smtClean="0">
                <a:latin typeface="Courier New"/>
                <a:cs typeface="Courier New"/>
              </a:rPr>
              <a:t>sb</a:t>
            </a:r>
            <a:r>
              <a:rPr lang="en-US" sz="2000" dirty="0" smtClean="0">
                <a:latin typeface="Courier New"/>
                <a:cs typeface="Courier New"/>
              </a:rPr>
              <a:t>[0], s[1], </a:t>
            </a:r>
            <a:r>
              <a:rPr lang="en-US" sz="2000" dirty="0" err="1" smtClean="0">
                <a:latin typeface="Courier New"/>
                <a:cs typeface="Courier New"/>
              </a:rPr>
              <a:t>tbb</a:t>
            </a:r>
            <a:r>
              <a:rPr lang="en-US" sz="2000" dirty="0" smtClean="0">
                <a:latin typeface="Courier New"/>
                <a:cs typeface="Courier New"/>
              </a:rPr>
              <a:t>);</a:t>
            </a:r>
          </a:p>
          <a:p>
            <a:pPr marL="0" indent="0">
              <a:buNone/>
            </a:pPr>
            <a:r>
              <a:rPr lang="en-US" sz="2000" dirty="0">
                <a:latin typeface="Courier New"/>
                <a:cs typeface="Courier New"/>
              </a:rPr>
              <a:t> </a:t>
            </a:r>
            <a:r>
              <a:rPr lang="en-US" sz="2000" dirty="0" smtClean="0">
                <a:latin typeface="Courier New"/>
                <a:cs typeface="Courier New"/>
              </a:rPr>
              <a:t> or  o1(</a:t>
            </a:r>
            <a:r>
              <a:rPr lang="en-US" sz="2000" dirty="0" err="1" smtClean="0">
                <a:latin typeface="Courier New"/>
                <a:cs typeface="Courier New"/>
              </a:rPr>
              <a:t>nextstate</a:t>
            </a:r>
            <a:r>
              <a:rPr lang="en-US" sz="2000" dirty="0" smtClean="0">
                <a:latin typeface="Courier New"/>
                <a:cs typeface="Courier New"/>
              </a:rPr>
              <a:t>[0], p1, p2);</a:t>
            </a:r>
          </a:p>
          <a:p>
            <a:pPr marL="0" indent="0">
              <a:buNone/>
            </a:pPr>
            <a:endParaRPr lang="en-US" sz="2000" dirty="0">
              <a:latin typeface="Courier New"/>
              <a:cs typeface="Courier New"/>
            </a:endParaRPr>
          </a:p>
          <a:p>
            <a:pPr marL="0" indent="0">
              <a:buNone/>
            </a:pPr>
            <a:r>
              <a:rPr lang="en-US" sz="2000" dirty="0" smtClean="0">
                <a:latin typeface="Courier New"/>
                <a:cs typeface="Courier New"/>
              </a:rPr>
              <a:t>  // output logic</a:t>
            </a:r>
          </a:p>
          <a:p>
            <a:pPr marL="0" indent="0">
              <a:buNone/>
            </a:pPr>
            <a:r>
              <a:rPr lang="en-US" sz="2000" dirty="0">
                <a:latin typeface="Courier New"/>
                <a:cs typeface="Courier New"/>
              </a:rPr>
              <a:t> </a:t>
            </a:r>
            <a:r>
              <a:rPr lang="en-US" sz="2000" dirty="0" smtClean="0">
                <a:latin typeface="Courier New"/>
                <a:cs typeface="Courier New"/>
              </a:rPr>
              <a:t> </a:t>
            </a:r>
            <a:r>
              <a:rPr lang="en-US" sz="2000" dirty="0" err="1" smtClean="0">
                <a:latin typeface="Courier New"/>
                <a:cs typeface="Courier New"/>
              </a:rPr>
              <a:t>buf</a:t>
            </a:r>
            <a:r>
              <a:rPr lang="en-US" sz="2000" dirty="0" smtClean="0">
                <a:latin typeface="Courier New"/>
                <a:cs typeface="Courier New"/>
              </a:rPr>
              <a:t> b1(la[1], s[1]);</a:t>
            </a:r>
          </a:p>
          <a:p>
            <a:pPr marL="0" indent="0">
              <a:buNone/>
            </a:pPr>
            <a:r>
              <a:rPr lang="en-US" sz="2000" dirty="0">
                <a:latin typeface="Courier New"/>
                <a:cs typeface="Courier New"/>
              </a:rPr>
              <a:t> </a:t>
            </a:r>
            <a:r>
              <a:rPr lang="en-US" sz="2000" dirty="0" smtClean="0">
                <a:latin typeface="Courier New"/>
                <a:cs typeface="Courier New"/>
              </a:rPr>
              <a:t> and a3(la[0], s[0], </a:t>
            </a:r>
            <a:r>
              <a:rPr lang="en-US" sz="2000" dirty="0" err="1" smtClean="0">
                <a:latin typeface="Courier New"/>
                <a:cs typeface="Courier New"/>
              </a:rPr>
              <a:t>sb</a:t>
            </a:r>
            <a:r>
              <a:rPr lang="en-US" sz="2000" dirty="0" smtClean="0">
                <a:latin typeface="Courier New"/>
                <a:cs typeface="Courier New"/>
              </a:rPr>
              <a:t>[1]);</a:t>
            </a:r>
          </a:p>
          <a:p>
            <a:pPr marL="0" indent="0">
              <a:buNone/>
            </a:pPr>
            <a:r>
              <a:rPr lang="en-US" sz="2000" dirty="0">
                <a:latin typeface="Courier New"/>
                <a:cs typeface="Courier New"/>
              </a:rPr>
              <a:t> </a:t>
            </a:r>
            <a:r>
              <a:rPr lang="en-US" sz="2000" dirty="0" smtClean="0">
                <a:latin typeface="Courier New"/>
                <a:cs typeface="Courier New"/>
              </a:rPr>
              <a:t> </a:t>
            </a:r>
            <a:r>
              <a:rPr lang="en-US" sz="2000" dirty="0" err="1" smtClean="0">
                <a:latin typeface="Courier New"/>
                <a:cs typeface="Courier New"/>
              </a:rPr>
              <a:t>inv</a:t>
            </a:r>
            <a:r>
              <a:rPr lang="en-US" sz="2000" dirty="0" smtClean="0">
                <a:latin typeface="Courier New"/>
                <a:cs typeface="Courier New"/>
              </a:rPr>
              <a:t> n4(</a:t>
            </a:r>
            <a:r>
              <a:rPr lang="en-US" sz="2000" dirty="0" err="1" smtClean="0">
                <a:latin typeface="Courier New"/>
                <a:cs typeface="Courier New"/>
              </a:rPr>
              <a:t>lb</a:t>
            </a:r>
            <a:r>
              <a:rPr lang="en-US" sz="2000" dirty="0" smtClean="0">
                <a:latin typeface="Courier New"/>
                <a:cs typeface="Courier New"/>
              </a:rPr>
              <a:t>[1], s[1]);</a:t>
            </a:r>
          </a:p>
          <a:p>
            <a:pPr marL="0" indent="0">
              <a:buNone/>
            </a:pPr>
            <a:r>
              <a:rPr lang="en-US" sz="2000" dirty="0">
                <a:latin typeface="Courier New"/>
                <a:cs typeface="Courier New"/>
              </a:rPr>
              <a:t> </a:t>
            </a:r>
            <a:r>
              <a:rPr lang="en-US" sz="2000" dirty="0" smtClean="0">
                <a:latin typeface="Courier New"/>
                <a:cs typeface="Courier New"/>
              </a:rPr>
              <a:t> and a4(</a:t>
            </a:r>
            <a:r>
              <a:rPr lang="en-US" sz="2000" dirty="0" err="1" smtClean="0">
                <a:latin typeface="Courier New"/>
                <a:cs typeface="Courier New"/>
              </a:rPr>
              <a:t>lb</a:t>
            </a:r>
            <a:r>
              <a:rPr lang="en-US" sz="2000" dirty="0" smtClean="0">
                <a:latin typeface="Courier New"/>
                <a:cs typeface="Courier New"/>
              </a:rPr>
              <a:t>[0], s[0], s[1]);</a:t>
            </a:r>
            <a:endParaRPr lang="en-US" sz="2000" dirty="0">
              <a:latin typeface="Courier New"/>
              <a:cs typeface="Courier New"/>
            </a:endParaRPr>
          </a:p>
          <a:p>
            <a:pPr marL="0" indent="0">
              <a:buNone/>
            </a:pPr>
            <a:r>
              <a:rPr lang="en-US" sz="2000" dirty="0" err="1" smtClean="0">
                <a:latin typeface="Courier New"/>
                <a:cs typeface="Courier New"/>
              </a:rPr>
              <a:t>endmodule</a:t>
            </a:r>
            <a:endParaRPr lang="en-US" sz="2000" dirty="0" smtClean="0">
              <a:latin typeface="Calibri"/>
              <a:cs typeface="Calibri"/>
            </a:endParaRPr>
          </a:p>
        </p:txBody>
      </p:sp>
    </p:spTree>
    <p:extLst>
      <p:ext uri="{BB962C8B-B14F-4D97-AF65-F5344CB8AC3E}">
        <p14:creationId xmlns:p14="http://schemas.microsoft.com/office/powerpoint/2010/main" val="3989731962"/>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grpId="0" nodeType="clickEffect">
                                  <p:stCondLst>
                                    <p:cond delay="0"/>
                                  </p:stCondLst>
                                  <p:childTnLst>
                                    <p:animEffect transition="out" filter="dissolve">
                                      <p:cBhvr>
                                        <p:cTn id="6" dur="500"/>
                                        <p:tgtEl>
                                          <p:spTgt spid="8"/>
                                        </p:tgtEl>
                                      </p:cBhvr>
                                    </p:animEffect>
                                    <p:set>
                                      <p:cBhvr>
                                        <p:cTn id="7" dur="1" fill="hold">
                                          <p:stCondLst>
                                            <p:cond delay="499"/>
                                          </p:stCondLst>
                                        </p:cTn>
                                        <p:tgtEl>
                                          <p:spTgt spid="8"/>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9" presetClass="exit" presetSubtype="0" fill="hold" grpId="0" nodeType="clickEffect">
                                  <p:stCondLst>
                                    <p:cond delay="0"/>
                                  </p:stCondLst>
                                  <p:childTnLst>
                                    <p:animEffect transition="out" filter="dissolve">
                                      <p:cBhvr>
                                        <p:cTn id="11" dur="500"/>
                                        <p:tgtEl>
                                          <p:spTgt spid="9"/>
                                        </p:tgtEl>
                                      </p:cBhvr>
                                    </p:animEffect>
                                    <p:set>
                                      <p:cBhvr>
                                        <p:cTn id="12" dur="1" fill="hold">
                                          <p:stCondLst>
                                            <p:cond delay="499"/>
                                          </p:stCondLst>
                                        </p:cTn>
                                        <p:tgtEl>
                                          <p:spTgt spid="9"/>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9" presetClass="exit" presetSubtype="0" fill="hold" grpId="0" nodeType="clickEffect">
                                  <p:stCondLst>
                                    <p:cond delay="0"/>
                                  </p:stCondLst>
                                  <p:childTnLst>
                                    <p:animEffect transition="out" filter="dissolve">
                                      <p:cBhvr>
                                        <p:cTn id="16" dur="500"/>
                                        <p:tgtEl>
                                          <p:spTgt spid="10"/>
                                        </p:tgtEl>
                                      </p:cBhvr>
                                    </p:animEffect>
                                    <p:set>
                                      <p:cBhvr>
                                        <p:cTn id="17" dur="1" fill="hold">
                                          <p:stCondLst>
                                            <p:cond delay="499"/>
                                          </p:stCondLst>
                                        </p:cTn>
                                        <p:tgtEl>
                                          <p:spTgt spid="10"/>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9" presetClass="exit" presetSubtype="0" fill="hold" grpId="0" nodeType="clickEffect">
                                  <p:stCondLst>
                                    <p:cond delay="0"/>
                                  </p:stCondLst>
                                  <p:childTnLst>
                                    <p:animEffect transition="out" filter="dissolve">
                                      <p:cBhvr>
                                        <p:cTn id="21" dur="500"/>
                                        <p:tgtEl>
                                          <p:spTgt spid="11"/>
                                        </p:tgtEl>
                                      </p:cBhvr>
                                    </p:animEffect>
                                    <p:set>
                                      <p:cBhvr>
                                        <p:cTn id="22" dur="1" fill="hold">
                                          <p:stCondLst>
                                            <p:cond delay="499"/>
                                          </p:stCondLst>
                                        </p:cTn>
                                        <p:tgtEl>
                                          <p:spTgt spid="11"/>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9" presetClass="exit" presetSubtype="0" fill="hold" grpId="0" nodeType="clickEffect">
                                  <p:stCondLst>
                                    <p:cond delay="0"/>
                                  </p:stCondLst>
                                  <p:childTnLst>
                                    <p:animEffect transition="out" filter="dissolve">
                                      <p:cBhvr>
                                        <p:cTn id="26" dur="500"/>
                                        <p:tgtEl>
                                          <p:spTgt spid="12"/>
                                        </p:tgtEl>
                                      </p:cBhvr>
                                    </p:animEffect>
                                    <p:set>
                                      <p:cBhvr>
                                        <p:cTn id="27" dur="1" fill="hold">
                                          <p:stCondLst>
                                            <p:cond delay="499"/>
                                          </p:stCondLst>
                                        </p:cTn>
                                        <p:tgtEl>
                                          <p:spTgt spid="12"/>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9" presetClass="exit" presetSubtype="0" fill="hold" grpId="0" nodeType="clickEffect">
                                  <p:stCondLst>
                                    <p:cond delay="0"/>
                                  </p:stCondLst>
                                  <p:childTnLst>
                                    <p:animEffect transition="out" filter="dissolve">
                                      <p:cBhvr>
                                        <p:cTn id="31" dur="500"/>
                                        <p:tgtEl>
                                          <p:spTgt spid="13"/>
                                        </p:tgtEl>
                                      </p:cBhvr>
                                    </p:animEffect>
                                    <p:set>
                                      <p:cBhvr>
                                        <p:cTn id="32" dur="1" fill="hold">
                                          <p:stCondLst>
                                            <p:cond delay="499"/>
                                          </p:stCondLst>
                                        </p:cTn>
                                        <p:tgtEl>
                                          <p:spTgt spid="13"/>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9" presetClass="exit" presetSubtype="0" fill="hold" grpId="0" nodeType="clickEffect">
                                  <p:stCondLst>
                                    <p:cond delay="0"/>
                                  </p:stCondLst>
                                  <p:childTnLst>
                                    <p:animEffect transition="out" filter="dissolve">
                                      <p:cBhvr>
                                        <p:cTn id="36" dur="500"/>
                                        <p:tgtEl>
                                          <p:spTgt spid="14"/>
                                        </p:tgtEl>
                                      </p:cBhvr>
                                    </p:animEffect>
                                    <p:set>
                                      <p:cBhvr>
                                        <p:cTn id="37" dur="1" fill="hold">
                                          <p:stCondLst>
                                            <p:cond delay="499"/>
                                          </p:stCondLst>
                                        </p:cTn>
                                        <p:tgtEl>
                                          <p:spTgt spid="14"/>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9" presetClass="exit" presetSubtype="0" fill="hold" grpId="0" nodeType="clickEffect">
                                  <p:stCondLst>
                                    <p:cond delay="0"/>
                                  </p:stCondLst>
                                  <p:childTnLst>
                                    <p:animEffect transition="out" filter="dissolve">
                                      <p:cBhvr>
                                        <p:cTn id="41" dur="500"/>
                                        <p:tgtEl>
                                          <p:spTgt spid="15"/>
                                        </p:tgtEl>
                                      </p:cBhvr>
                                    </p:animEffect>
                                    <p:set>
                                      <p:cBhvr>
                                        <p:cTn id="42" dur="1" fill="hold">
                                          <p:stCondLst>
                                            <p:cond delay="499"/>
                                          </p:stCondLst>
                                        </p:cTn>
                                        <p:tgtEl>
                                          <p:spTgt spid="15"/>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9" presetClass="exit" presetSubtype="0" fill="hold" grpId="0" nodeType="clickEffect">
                                  <p:stCondLst>
                                    <p:cond delay="0"/>
                                  </p:stCondLst>
                                  <p:childTnLst>
                                    <p:animEffect transition="out" filter="dissolve">
                                      <p:cBhvr>
                                        <p:cTn id="46" dur="500"/>
                                        <p:tgtEl>
                                          <p:spTgt spid="16"/>
                                        </p:tgtEl>
                                      </p:cBhvr>
                                    </p:animEffect>
                                    <p:set>
                                      <p:cBhvr>
                                        <p:cTn id="47" dur="1" fill="hold">
                                          <p:stCondLst>
                                            <p:cond delay="499"/>
                                          </p:stCondLst>
                                        </p:cTn>
                                        <p:tgtEl>
                                          <p:spTgt spid="16"/>
                                        </p:tgtEl>
                                        <p:attrNameLst>
                                          <p:attrName>style.visibility</p:attrName>
                                        </p:attrNameLst>
                                      </p:cBhvr>
                                      <p:to>
                                        <p:strVal val="hidden"/>
                                      </p:to>
                                    </p:set>
                                  </p:childTnLst>
                                </p:cTn>
                              </p:par>
                            </p:childTnLst>
                          </p:cTn>
                        </p:par>
                      </p:childTnLst>
                    </p:cTn>
                  </p:par>
                  <p:par>
                    <p:cTn id="48" fill="hold">
                      <p:stCondLst>
                        <p:cond delay="indefinite"/>
                      </p:stCondLst>
                      <p:childTnLst>
                        <p:par>
                          <p:cTn id="49" fill="hold">
                            <p:stCondLst>
                              <p:cond delay="0"/>
                            </p:stCondLst>
                            <p:childTnLst>
                              <p:par>
                                <p:cTn id="50" presetID="9" presetClass="exit" presetSubtype="0" fill="hold" grpId="0" nodeType="clickEffect">
                                  <p:stCondLst>
                                    <p:cond delay="0"/>
                                  </p:stCondLst>
                                  <p:childTnLst>
                                    <p:animEffect transition="out" filter="dissolve">
                                      <p:cBhvr>
                                        <p:cTn id="51" dur="500"/>
                                        <p:tgtEl>
                                          <p:spTgt spid="17"/>
                                        </p:tgtEl>
                                      </p:cBhvr>
                                    </p:animEffect>
                                    <p:set>
                                      <p:cBhvr>
                                        <p:cTn id="52" dur="1" fill="hold">
                                          <p:stCondLst>
                                            <p:cond delay="499"/>
                                          </p:stCondLst>
                                        </p:cTn>
                                        <p:tgtEl>
                                          <p:spTgt spid="17"/>
                                        </p:tgtEl>
                                        <p:attrNameLst>
                                          <p:attrName>style.visibility</p:attrName>
                                        </p:attrNameLst>
                                      </p:cBhvr>
                                      <p:to>
                                        <p:strVal val="hidden"/>
                                      </p:to>
                                    </p:set>
                                  </p:childTnLst>
                                </p:cTn>
                              </p:par>
                            </p:childTnLst>
                          </p:cTn>
                        </p:par>
                      </p:childTnLst>
                    </p:cTn>
                  </p:par>
                  <p:par>
                    <p:cTn id="53" fill="hold">
                      <p:stCondLst>
                        <p:cond delay="indefinite"/>
                      </p:stCondLst>
                      <p:childTnLst>
                        <p:par>
                          <p:cTn id="54" fill="hold">
                            <p:stCondLst>
                              <p:cond delay="0"/>
                            </p:stCondLst>
                            <p:childTnLst>
                              <p:par>
                                <p:cTn id="55" presetID="9" presetClass="exit" presetSubtype="0" fill="hold" grpId="0" nodeType="clickEffect">
                                  <p:stCondLst>
                                    <p:cond delay="0"/>
                                  </p:stCondLst>
                                  <p:childTnLst>
                                    <p:animEffect transition="out" filter="dissolve">
                                      <p:cBhvr>
                                        <p:cTn id="56" dur="500"/>
                                        <p:tgtEl>
                                          <p:spTgt spid="18"/>
                                        </p:tgtEl>
                                      </p:cBhvr>
                                    </p:animEffect>
                                    <p:set>
                                      <p:cBhvr>
                                        <p:cTn id="57" dur="1" fill="hold">
                                          <p:stCondLst>
                                            <p:cond delay="499"/>
                                          </p:stCondLst>
                                        </p:cTn>
                                        <p:tgtEl>
                                          <p:spTgt spid="18"/>
                                        </p:tgtEl>
                                        <p:attrNameLst>
                                          <p:attrName>style.visibility</p:attrName>
                                        </p:attrNameLst>
                                      </p:cBhvr>
                                      <p:to>
                                        <p:strVal val="hidden"/>
                                      </p:to>
                                    </p:set>
                                  </p:childTnLst>
                                </p:cTn>
                              </p:par>
                            </p:childTnLst>
                          </p:cTn>
                        </p:par>
                      </p:childTnLst>
                    </p:cTn>
                  </p:par>
                  <p:par>
                    <p:cTn id="58" fill="hold">
                      <p:stCondLst>
                        <p:cond delay="indefinite"/>
                      </p:stCondLst>
                      <p:childTnLst>
                        <p:par>
                          <p:cTn id="59" fill="hold">
                            <p:stCondLst>
                              <p:cond delay="0"/>
                            </p:stCondLst>
                            <p:childTnLst>
                              <p:par>
                                <p:cTn id="60" presetID="9" presetClass="exit" presetSubtype="0" fill="hold" grpId="0" nodeType="clickEffect">
                                  <p:stCondLst>
                                    <p:cond delay="0"/>
                                  </p:stCondLst>
                                  <p:childTnLst>
                                    <p:animEffect transition="out" filter="dissolve">
                                      <p:cBhvr>
                                        <p:cTn id="61" dur="500"/>
                                        <p:tgtEl>
                                          <p:spTgt spid="19"/>
                                        </p:tgtEl>
                                      </p:cBhvr>
                                    </p:animEffect>
                                    <p:set>
                                      <p:cBhvr>
                                        <p:cTn id="62" dur="1" fill="hold">
                                          <p:stCondLst>
                                            <p:cond delay="499"/>
                                          </p:stCondLst>
                                        </p:cTn>
                                        <p:tgtEl>
                                          <p:spTgt spid="19"/>
                                        </p:tgtEl>
                                        <p:attrNameLst>
                                          <p:attrName>style.visibility</p:attrName>
                                        </p:attrNameLst>
                                      </p:cBhvr>
                                      <p:to>
                                        <p:strVal val="hidden"/>
                                      </p:to>
                                    </p:set>
                                  </p:childTnLst>
                                </p:cTn>
                              </p:par>
                            </p:childTnLst>
                          </p:cTn>
                        </p:par>
                      </p:childTnLst>
                    </p:cTn>
                  </p:par>
                  <p:par>
                    <p:cTn id="63" fill="hold">
                      <p:stCondLst>
                        <p:cond delay="indefinite"/>
                      </p:stCondLst>
                      <p:childTnLst>
                        <p:par>
                          <p:cTn id="64" fill="hold">
                            <p:stCondLst>
                              <p:cond delay="0"/>
                            </p:stCondLst>
                            <p:childTnLst>
                              <p:par>
                                <p:cTn id="65" presetID="9" presetClass="exit" presetSubtype="0" fill="hold" grpId="0" nodeType="clickEffect">
                                  <p:stCondLst>
                                    <p:cond delay="0"/>
                                  </p:stCondLst>
                                  <p:childTnLst>
                                    <p:animEffect transition="out" filter="dissolve">
                                      <p:cBhvr>
                                        <p:cTn id="66" dur="500"/>
                                        <p:tgtEl>
                                          <p:spTgt spid="20"/>
                                        </p:tgtEl>
                                      </p:cBhvr>
                                    </p:animEffect>
                                    <p:set>
                                      <p:cBhvr>
                                        <p:cTn id="67" dur="1" fill="hold">
                                          <p:stCondLst>
                                            <p:cond delay="499"/>
                                          </p:stCondLst>
                                        </p:cTn>
                                        <p:tgtEl>
                                          <p:spTgt spid="20"/>
                                        </p:tgtEl>
                                        <p:attrNameLst>
                                          <p:attrName>style.visibility</p:attrName>
                                        </p:attrNameLst>
                                      </p:cBhvr>
                                      <p:to>
                                        <p:strVal val="hidden"/>
                                      </p:to>
                                    </p:set>
                                  </p:childTnLst>
                                </p:cTn>
                              </p:par>
                            </p:childTnLst>
                          </p:cTn>
                        </p:par>
                      </p:childTnLst>
                    </p:cTn>
                  </p:par>
                  <p:par>
                    <p:cTn id="68" fill="hold">
                      <p:stCondLst>
                        <p:cond delay="indefinite"/>
                      </p:stCondLst>
                      <p:childTnLst>
                        <p:par>
                          <p:cTn id="69" fill="hold">
                            <p:stCondLst>
                              <p:cond delay="0"/>
                            </p:stCondLst>
                            <p:childTnLst>
                              <p:par>
                                <p:cTn id="70" presetID="9" presetClass="exit" presetSubtype="0" fill="hold" grpId="0" nodeType="clickEffect">
                                  <p:stCondLst>
                                    <p:cond delay="0"/>
                                  </p:stCondLst>
                                  <p:childTnLst>
                                    <p:animEffect transition="out" filter="dissolve">
                                      <p:cBhvr>
                                        <p:cTn id="71" dur="500"/>
                                        <p:tgtEl>
                                          <p:spTgt spid="21"/>
                                        </p:tgtEl>
                                      </p:cBhvr>
                                    </p:animEffect>
                                    <p:set>
                                      <p:cBhvr>
                                        <p:cTn id="72" dur="1" fill="hold">
                                          <p:stCondLst>
                                            <p:cond delay="499"/>
                                          </p:stCondLst>
                                        </p:cTn>
                                        <p:tgtEl>
                                          <p:spTgt spid="21"/>
                                        </p:tgtEl>
                                        <p:attrNameLst>
                                          <p:attrName>style.visibility</p:attrName>
                                        </p:attrNameLst>
                                      </p:cBhvr>
                                      <p:to>
                                        <p:strVal val="hidden"/>
                                      </p:to>
                                    </p:set>
                                  </p:childTnLst>
                                </p:cTn>
                              </p:par>
                            </p:childTnLst>
                          </p:cTn>
                        </p:par>
                      </p:childTnLst>
                    </p:cTn>
                  </p:par>
                  <p:par>
                    <p:cTn id="73" fill="hold">
                      <p:stCondLst>
                        <p:cond delay="indefinite"/>
                      </p:stCondLst>
                      <p:childTnLst>
                        <p:par>
                          <p:cTn id="74" fill="hold">
                            <p:stCondLst>
                              <p:cond delay="0"/>
                            </p:stCondLst>
                            <p:childTnLst>
                              <p:par>
                                <p:cTn id="75" presetID="9" presetClass="exit" presetSubtype="0" fill="hold" grpId="0" nodeType="clickEffect">
                                  <p:stCondLst>
                                    <p:cond delay="0"/>
                                  </p:stCondLst>
                                  <p:childTnLst>
                                    <p:animEffect transition="out" filter="dissolve">
                                      <p:cBhvr>
                                        <p:cTn id="76" dur="500"/>
                                        <p:tgtEl>
                                          <p:spTgt spid="22"/>
                                        </p:tgtEl>
                                      </p:cBhvr>
                                    </p:animEffect>
                                    <p:set>
                                      <p:cBhvr>
                                        <p:cTn id="77" dur="1" fill="hold">
                                          <p:stCondLst>
                                            <p:cond delay="499"/>
                                          </p:stCondLst>
                                        </p:cTn>
                                        <p:tgtEl>
                                          <p:spTgt spid="22"/>
                                        </p:tgtEl>
                                        <p:attrNameLst>
                                          <p:attrName>style.visibility</p:attrName>
                                        </p:attrNameLst>
                                      </p:cBhvr>
                                      <p:to>
                                        <p:strVal val="hidden"/>
                                      </p:to>
                                    </p:set>
                                  </p:childTnLst>
                                </p:cTn>
                              </p:par>
                            </p:childTnLst>
                          </p:cTn>
                        </p:par>
                      </p:childTnLst>
                    </p:cTn>
                  </p:par>
                  <p:par>
                    <p:cTn id="78" fill="hold">
                      <p:stCondLst>
                        <p:cond delay="indefinite"/>
                      </p:stCondLst>
                      <p:childTnLst>
                        <p:par>
                          <p:cTn id="79" fill="hold">
                            <p:stCondLst>
                              <p:cond delay="0"/>
                            </p:stCondLst>
                            <p:childTnLst>
                              <p:par>
                                <p:cTn id="80" presetID="9" presetClass="exit" presetSubtype="0" fill="hold" grpId="0" nodeType="clickEffect">
                                  <p:stCondLst>
                                    <p:cond delay="0"/>
                                  </p:stCondLst>
                                  <p:childTnLst>
                                    <p:animEffect transition="out" filter="dissolve">
                                      <p:cBhvr>
                                        <p:cTn id="81" dur="500"/>
                                        <p:tgtEl>
                                          <p:spTgt spid="23"/>
                                        </p:tgtEl>
                                      </p:cBhvr>
                                    </p:animEffect>
                                    <p:set>
                                      <p:cBhvr>
                                        <p:cTn id="82" dur="1" fill="hold">
                                          <p:stCondLst>
                                            <p:cond delay="499"/>
                                          </p:stCondLst>
                                        </p:cTn>
                                        <p:tgtEl>
                                          <p:spTgt spid="2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08644" name="Object 4"/>
          <p:cNvGraphicFramePr>
            <a:graphicFrameLocks noGrp="1" noChangeAspect="1"/>
          </p:cNvGraphicFramePr>
          <p:nvPr>
            <p:ph sz="half" idx="4294967295"/>
            <p:custDataLst>
              <p:tags r:id="rId2"/>
            </p:custDataLst>
            <p:extLst>
              <p:ext uri="{D42A27DB-BD31-4B8C-83A1-F6EECF244321}">
                <p14:modId xmlns:p14="http://schemas.microsoft.com/office/powerpoint/2010/main" val="2551334852"/>
              </p:ext>
            </p:extLst>
          </p:nvPr>
        </p:nvGraphicFramePr>
        <p:xfrm>
          <a:off x="228600" y="914400"/>
          <a:ext cx="8839200" cy="3295650"/>
        </p:xfrm>
        <a:graphic>
          <a:graphicData uri="http://schemas.openxmlformats.org/presentationml/2006/ole">
            <mc:AlternateContent xmlns:mc="http://schemas.openxmlformats.org/markup-compatibility/2006">
              <mc:Choice xmlns:v="urn:schemas-microsoft-com:vml" Requires="v">
                <p:oleObj spid="_x0000_s158962" name="VISIO" r:id="rId6" imgW="5529240" imgH="2543040" progId="Visio.Drawing.6">
                  <p:embed/>
                </p:oleObj>
              </mc:Choice>
              <mc:Fallback>
                <p:oleObj name="VISIO" r:id="rId6" imgW="5529240" imgH="2543040" progId="Visio.Drawing.6">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28600" y="914400"/>
                        <a:ext cx="8839200" cy="3295650"/>
                      </a:xfrm>
                      <a:prstGeom prst="rect">
                        <a:avLst/>
                      </a:prstGeom>
                    </p:spPr>
                  </p:pic>
                </p:oleObj>
              </mc:Fallback>
            </mc:AlternateContent>
          </a:graphicData>
        </a:graphic>
      </p:graphicFrame>
      <p:graphicFrame>
        <p:nvGraphicFramePr>
          <p:cNvPr id="1008645" name="Object 5"/>
          <p:cNvGraphicFramePr>
            <a:graphicFrameLocks noGrp="1" noChangeAspect="1"/>
          </p:cNvGraphicFramePr>
          <p:nvPr>
            <p:ph idx="4294967295"/>
            <p:custDataLst>
              <p:tags r:id="rId3"/>
            </p:custDataLst>
            <p:extLst>
              <p:ext uri="{D42A27DB-BD31-4B8C-83A1-F6EECF244321}">
                <p14:modId xmlns:p14="http://schemas.microsoft.com/office/powerpoint/2010/main" val="4192569777"/>
              </p:ext>
            </p:extLst>
          </p:nvPr>
        </p:nvGraphicFramePr>
        <p:xfrm>
          <a:off x="3657600" y="4046538"/>
          <a:ext cx="1903901" cy="1897062"/>
        </p:xfrm>
        <a:graphic>
          <a:graphicData uri="http://schemas.openxmlformats.org/presentationml/2006/ole">
            <mc:AlternateContent xmlns:mc="http://schemas.openxmlformats.org/markup-compatibility/2006">
              <mc:Choice xmlns:v="urn:schemas-microsoft-com:vml" Requires="v">
                <p:oleObj spid="_x0000_s158963" name="VISIO" r:id="rId8" imgW="2000160" imgH="1992960" progId="Visio.Drawing.6">
                  <p:embed/>
                </p:oleObj>
              </mc:Choice>
              <mc:Fallback>
                <p:oleObj name="VISIO" r:id="rId8" imgW="2000160" imgH="1992960" progId="Visio.Drawing.6">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657600" y="4046538"/>
                        <a:ext cx="1903901" cy="1897062"/>
                      </a:xfrm>
                      <a:prstGeom prst="rect">
                        <a:avLst/>
                      </a:prstGeom>
                      <a:noFill/>
                      <a:ln>
                        <a:noFill/>
                      </a:ln>
                      <a:effectLst/>
                      <a:extLst/>
                    </p:spPr>
                  </p:pic>
                </p:oleObj>
              </mc:Fallback>
            </mc:AlternateContent>
          </a:graphicData>
        </a:graphic>
      </p:graphicFrame>
      <p:sp>
        <p:nvSpPr>
          <p:cNvPr id="7" name="TextBox 6"/>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FSM Timing Diagram</a:t>
            </a:r>
            <a:endParaRPr lang="en-US" sz="4400" dirty="0">
              <a:solidFill>
                <a:schemeClr val="bg1"/>
              </a:solidFill>
              <a:latin typeface="+mj-lt"/>
            </a:endParaRPr>
          </a:p>
        </p:txBody>
      </p:sp>
    </p:spTree>
    <p:extLst>
      <p:ext uri="{BB962C8B-B14F-4D97-AF65-F5344CB8AC3E}">
        <p14:creationId xmlns:p14="http://schemas.microsoft.com/office/powerpoint/2010/main" val="1116794715"/>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9669" name="Rectangle 5"/>
          <p:cNvSpPr>
            <a:spLocks noChangeArrowheads="1"/>
          </p:cNvSpPr>
          <p:nvPr>
            <p:custDataLst>
              <p:tags r:id="rId1"/>
            </p:custDataLst>
          </p:nvPr>
        </p:nvSpPr>
        <p:spPr bwMode="auto">
          <a:xfrm>
            <a:off x="9144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3200" b="1" dirty="0">
                <a:latin typeface="+mj-lt"/>
                <a:cs typeface="Arial" charset="0"/>
              </a:rPr>
              <a:t>Binary</a:t>
            </a:r>
            <a:r>
              <a:rPr lang="en-US" sz="3200" dirty="0">
                <a:latin typeface="+mj-lt"/>
                <a:cs typeface="Arial" charset="0"/>
              </a:rPr>
              <a:t> encoding: </a:t>
            </a:r>
            <a:endParaRPr lang="en-US" sz="3200" dirty="0" smtClean="0">
              <a:latin typeface="+mj-lt"/>
              <a:cs typeface="Arial" charset="0"/>
            </a:endParaRPr>
          </a:p>
          <a:p>
            <a:pPr marL="742950" lvl="1" indent="-285750">
              <a:spcBef>
                <a:spcPct val="20000"/>
              </a:spcBef>
              <a:buFontTx/>
              <a:buChar char="–"/>
            </a:pPr>
            <a:r>
              <a:rPr lang="en-US" sz="2600" dirty="0" smtClean="0">
                <a:latin typeface="+mj-lt"/>
                <a:cs typeface="Arial" charset="0"/>
              </a:rPr>
              <a:t>i.e</a:t>
            </a:r>
            <a:r>
              <a:rPr lang="en-US" sz="2600" dirty="0">
                <a:latin typeface="+mj-lt"/>
                <a:cs typeface="Arial" charset="0"/>
              </a:rPr>
              <a:t>., for four states, 00, 01, 10, 11</a:t>
            </a:r>
          </a:p>
          <a:p>
            <a:pPr marL="342900" indent="-342900">
              <a:spcBef>
                <a:spcPct val="20000"/>
              </a:spcBef>
              <a:buFontTx/>
              <a:buChar char="•"/>
            </a:pPr>
            <a:r>
              <a:rPr lang="en-US" sz="3200" b="1" dirty="0">
                <a:latin typeface="+mj-lt"/>
                <a:cs typeface="Arial" charset="0"/>
              </a:rPr>
              <a:t>One-hot</a:t>
            </a:r>
            <a:r>
              <a:rPr lang="en-US" sz="3200" dirty="0">
                <a:latin typeface="+mj-lt"/>
                <a:cs typeface="Arial" charset="0"/>
              </a:rPr>
              <a:t> encoding</a:t>
            </a:r>
          </a:p>
          <a:p>
            <a:pPr marL="742950" lvl="1" indent="-285750">
              <a:spcBef>
                <a:spcPct val="20000"/>
              </a:spcBef>
              <a:buFontTx/>
              <a:buChar char="–"/>
            </a:pPr>
            <a:r>
              <a:rPr lang="en-US" sz="2600" dirty="0">
                <a:latin typeface="+mj-lt"/>
                <a:cs typeface="Arial" charset="0"/>
              </a:rPr>
              <a:t>One state bit per state</a:t>
            </a:r>
          </a:p>
          <a:p>
            <a:pPr marL="742950" lvl="1" indent="-285750">
              <a:spcBef>
                <a:spcPct val="20000"/>
              </a:spcBef>
              <a:buFontTx/>
              <a:buChar char="–"/>
            </a:pPr>
            <a:r>
              <a:rPr lang="en-US" sz="2600" dirty="0">
                <a:latin typeface="+mj-lt"/>
                <a:cs typeface="Arial" charset="0"/>
              </a:rPr>
              <a:t>Only one state bit </a:t>
            </a:r>
            <a:r>
              <a:rPr lang="en-US" sz="2600" dirty="0" smtClean="0">
                <a:latin typeface="+mj-lt"/>
                <a:cs typeface="Arial" charset="0"/>
              </a:rPr>
              <a:t>HIGH </a:t>
            </a:r>
            <a:r>
              <a:rPr lang="en-US" sz="2600" dirty="0">
                <a:latin typeface="+mj-lt"/>
                <a:cs typeface="Arial" charset="0"/>
              </a:rPr>
              <a:t>at once</a:t>
            </a:r>
          </a:p>
          <a:p>
            <a:pPr marL="742950" lvl="1" indent="-285750">
              <a:spcBef>
                <a:spcPct val="20000"/>
              </a:spcBef>
              <a:buFontTx/>
              <a:buChar char="–"/>
            </a:pPr>
            <a:r>
              <a:rPr lang="en-US" sz="2600" dirty="0" smtClean="0">
                <a:latin typeface="+mj-lt"/>
                <a:cs typeface="Arial" charset="0"/>
              </a:rPr>
              <a:t>i.e</a:t>
            </a:r>
            <a:r>
              <a:rPr lang="en-US" sz="2600" dirty="0">
                <a:latin typeface="+mj-lt"/>
                <a:cs typeface="Arial" charset="0"/>
              </a:rPr>
              <a:t>., for </a:t>
            </a:r>
            <a:r>
              <a:rPr lang="en-US" sz="2600" dirty="0" smtClean="0">
                <a:latin typeface="+mj-lt"/>
                <a:cs typeface="Arial" charset="0"/>
              </a:rPr>
              <a:t>4 </a:t>
            </a:r>
            <a:r>
              <a:rPr lang="en-US" sz="2600" dirty="0">
                <a:latin typeface="+mj-lt"/>
                <a:cs typeface="Arial" charset="0"/>
              </a:rPr>
              <a:t>states, 0001, 0010, 0100, 1000</a:t>
            </a:r>
          </a:p>
          <a:p>
            <a:pPr marL="742950" lvl="1" indent="-285750">
              <a:spcBef>
                <a:spcPct val="20000"/>
              </a:spcBef>
              <a:buFontTx/>
              <a:buChar char="–"/>
            </a:pPr>
            <a:r>
              <a:rPr lang="en-US" sz="2600" dirty="0">
                <a:latin typeface="+mj-lt"/>
                <a:cs typeface="Arial" charset="0"/>
              </a:rPr>
              <a:t>Requires more flip-flops</a:t>
            </a:r>
          </a:p>
          <a:p>
            <a:pPr marL="742950" lvl="1" indent="-285750">
              <a:spcBef>
                <a:spcPct val="20000"/>
              </a:spcBef>
              <a:buFontTx/>
              <a:buChar char="–"/>
            </a:pPr>
            <a:r>
              <a:rPr lang="en-US" sz="2600" dirty="0">
                <a:latin typeface="+mj-lt"/>
                <a:cs typeface="Arial" charset="0"/>
              </a:rPr>
              <a:t>Often next state and output logic is simpler</a:t>
            </a:r>
          </a:p>
        </p:txBody>
      </p:sp>
      <p:sp>
        <p:nvSpPr>
          <p:cNvPr id="6" name="TextBox 5"/>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FSM State Encoding</a:t>
            </a:r>
            <a:endParaRPr lang="en-US" sz="4400" dirty="0">
              <a:solidFill>
                <a:schemeClr val="bg1"/>
              </a:solidFill>
              <a:latin typeface="+mj-lt"/>
            </a:endParaRPr>
          </a:p>
        </p:txBody>
      </p:sp>
    </p:spTree>
    <p:extLst>
      <p:ext uri="{BB962C8B-B14F-4D97-AF65-F5344CB8AC3E}">
        <p14:creationId xmlns:p14="http://schemas.microsoft.com/office/powerpoint/2010/main" val="2425658499"/>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0691" name="Rectangle 3"/>
          <p:cNvSpPr>
            <a:spLocks noChangeArrowheads="1"/>
          </p:cNvSpPr>
          <p:nvPr>
            <p:custDataLst>
              <p:tags r:id="rId1"/>
            </p:custDataLst>
          </p:nvPr>
        </p:nvSpPr>
        <p:spPr bwMode="auto">
          <a:xfrm>
            <a:off x="5334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2400" dirty="0" smtClean="0">
                <a:latin typeface="+mj-lt"/>
                <a:cs typeface="Arial" charset="0"/>
              </a:rPr>
              <a:t>Alyssa P. Hacker has a snail that crawls down a paper tape with 1’s and 0’s on it. The snail smiles whenever the last two digits it has crawled over are 01.  Design Moore and Mealy FSMs of the snail’s brain.</a:t>
            </a:r>
            <a:endParaRPr lang="en-US" sz="2400" dirty="0">
              <a:latin typeface="+mj-lt"/>
              <a:cs typeface="Arial" charset="0"/>
            </a:endParaRPr>
          </a:p>
        </p:txBody>
      </p:sp>
      <p:sp>
        <p:nvSpPr>
          <p:cNvPr id="7" name="TextBox 6"/>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Moore vs. Mealy FSM</a:t>
            </a:r>
            <a:endParaRPr lang="en-US" sz="4400" dirty="0">
              <a:solidFill>
                <a:schemeClr val="bg1"/>
              </a:solidFill>
              <a:latin typeface="+mj-lt"/>
            </a:endParaRPr>
          </a:p>
        </p:txBody>
      </p:sp>
      <p:pic>
        <p:nvPicPr>
          <p:cNvPr id="15974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48400" y="2362200"/>
            <a:ext cx="1864360" cy="3495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1334106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1721" name="Rectangle 9"/>
          <p:cNvSpPr>
            <a:spLocks noChangeArrowheads="1"/>
          </p:cNvSpPr>
          <p:nvPr>
            <p:custDataLst>
              <p:tags r:id="rId2"/>
            </p:custDataLst>
          </p:nvPr>
        </p:nvSpPr>
        <p:spPr bwMode="auto">
          <a:xfrm>
            <a:off x="9144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2400" dirty="0">
              <a:latin typeface="Times New Roman" pitchFamily="18" charset="0"/>
              <a:cs typeface="Arial" charset="0"/>
            </a:endParaRPr>
          </a:p>
          <a:p>
            <a:pPr marL="342900" indent="-342900">
              <a:spcBef>
                <a:spcPct val="20000"/>
              </a:spcBef>
            </a:pPr>
            <a:endParaRPr lang="en-US" sz="2400" dirty="0">
              <a:latin typeface="Times New Roman" pitchFamily="18" charset="0"/>
              <a:cs typeface="Arial" charset="0"/>
            </a:endParaRPr>
          </a:p>
          <a:p>
            <a:pPr marL="342900" indent="-342900">
              <a:spcBef>
                <a:spcPct val="20000"/>
              </a:spcBef>
            </a:pPr>
            <a:endParaRPr lang="en-US" sz="2400" dirty="0">
              <a:latin typeface="Times New Roman" pitchFamily="18" charset="0"/>
              <a:cs typeface="Arial" charset="0"/>
            </a:endParaRPr>
          </a:p>
          <a:p>
            <a:pPr marL="342900" indent="-342900">
              <a:spcBef>
                <a:spcPct val="20000"/>
              </a:spcBef>
            </a:pPr>
            <a:endParaRPr lang="en-US" sz="2400" dirty="0">
              <a:latin typeface="Times New Roman" pitchFamily="18" charset="0"/>
              <a:cs typeface="Arial" charset="0"/>
            </a:endParaRPr>
          </a:p>
          <a:p>
            <a:pPr marL="342900" indent="-342900">
              <a:spcBef>
                <a:spcPct val="20000"/>
              </a:spcBef>
            </a:pPr>
            <a:endParaRPr lang="en-US" sz="2400" dirty="0">
              <a:latin typeface="Times New Roman" pitchFamily="18" charset="0"/>
              <a:cs typeface="Arial" charset="0"/>
            </a:endParaRPr>
          </a:p>
          <a:p>
            <a:pPr marL="342900" indent="-342900">
              <a:spcBef>
                <a:spcPct val="20000"/>
              </a:spcBef>
            </a:pPr>
            <a:endParaRPr lang="en-US" sz="1400" dirty="0">
              <a:latin typeface="Times New Roman" pitchFamily="18" charset="0"/>
              <a:cs typeface="Arial" charset="0"/>
            </a:endParaRPr>
          </a:p>
          <a:p>
            <a:pPr marL="342900" indent="-342900">
              <a:spcBef>
                <a:spcPct val="20000"/>
              </a:spcBef>
            </a:pPr>
            <a:endParaRPr lang="en-US" sz="2000" dirty="0" smtClean="0">
              <a:latin typeface="Times New Roman" pitchFamily="18" charset="0"/>
              <a:cs typeface="Arial" charset="0"/>
            </a:endParaRPr>
          </a:p>
          <a:p>
            <a:pPr marL="342900" indent="-342900">
              <a:spcBef>
                <a:spcPct val="20000"/>
              </a:spcBef>
            </a:pPr>
            <a:endParaRPr lang="en-US" sz="2000" dirty="0">
              <a:latin typeface="Times New Roman" pitchFamily="18" charset="0"/>
              <a:cs typeface="Arial" charset="0"/>
            </a:endParaRPr>
          </a:p>
          <a:p>
            <a:pPr marL="342900" indent="-342900">
              <a:spcBef>
                <a:spcPct val="20000"/>
              </a:spcBef>
            </a:pPr>
            <a:endParaRPr lang="en-US" sz="2000" dirty="0" smtClean="0">
              <a:latin typeface="Times New Roman" pitchFamily="18" charset="0"/>
              <a:cs typeface="Arial" charset="0"/>
            </a:endParaRPr>
          </a:p>
          <a:p>
            <a:pPr marL="342900" indent="-342900">
              <a:spcBef>
                <a:spcPct val="20000"/>
              </a:spcBef>
            </a:pPr>
            <a:endParaRPr lang="en-US" sz="2000" dirty="0">
              <a:latin typeface="Times New Roman" pitchFamily="18" charset="0"/>
              <a:cs typeface="Arial" charset="0"/>
            </a:endParaRPr>
          </a:p>
          <a:p>
            <a:pPr marL="342900" indent="-342900">
              <a:spcBef>
                <a:spcPct val="20000"/>
              </a:spcBef>
            </a:pPr>
            <a:endParaRPr lang="en-US" sz="2000" dirty="0" smtClean="0">
              <a:latin typeface="Times New Roman" pitchFamily="18" charset="0"/>
              <a:cs typeface="Arial" charset="0"/>
            </a:endParaRPr>
          </a:p>
          <a:p>
            <a:pPr marL="342900" indent="-342900">
              <a:spcBef>
                <a:spcPct val="20000"/>
              </a:spcBef>
            </a:pPr>
            <a:endParaRPr lang="en-US" sz="2000" dirty="0">
              <a:latin typeface="Times New Roman" pitchFamily="18" charset="0"/>
              <a:cs typeface="Arial" charset="0"/>
            </a:endParaRPr>
          </a:p>
          <a:p>
            <a:pPr marL="342900" indent="-342900">
              <a:spcBef>
                <a:spcPct val="20000"/>
              </a:spcBef>
            </a:pPr>
            <a:r>
              <a:rPr lang="en-US" sz="2000" dirty="0" smtClean="0">
                <a:latin typeface="Times New Roman" pitchFamily="18" charset="0"/>
                <a:cs typeface="Arial" charset="0"/>
              </a:rPr>
              <a:t>Mealy </a:t>
            </a:r>
            <a:r>
              <a:rPr lang="en-US" sz="2000" dirty="0">
                <a:latin typeface="Times New Roman" pitchFamily="18" charset="0"/>
                <a:cs typeface="Arial" charset="0"/>
              </a:rPr>
              <a:t>FSM: arcs indicate input/output</a:t>
            </a:r>
          </a:p>
        </p:txBody>
      </p:sp>
      <p:sp>
        <p:nvSpPr>
          <p:cNvPr id="8" name="TextBox 7"/>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State Transition Diagrams</a:t>
            </a:r>
            <a:endParaRPr lang="en-US" sz="4400" dirty="0">
              <a:solidFill>
                <a:schemeClr val="bg1"/>
              </a:solidFill>
              <a:latin typeface="+mj-lt"/>
            </a:endParaRPr>
          </a:p>
        </p:txBody>
      </p:sp>
      <p:graphicFrame>
        <p:nvGraphicFramePr>
          <p:cNvPr id="3" name="Object 2"/>
          <p:cNvGraphicFramePr>
            <a:graphicFrameLocks noChangeAspect="1"/>
          </p:cNvGraphicFramePr>
          <p:nvPr>
            <p:extLst>
              <p:ext uri="{D42A27DB-BD31-4B8C-83A1-F6EECF244321}">
                <p14:modId xmlns:p14="http://schemas.microsoft.com/office/powerpoint/2010/main" val="910793193"/>
              </p:ext>
            </p:extLst>
          </p:nvPr>
        </p:nvGraphicFramePr>
        <p:xfrm>
          <a:off x="990599" y="1371600"/>
          <a:ext cx="3873062" cy="2133600"/>
        </p:xfrm>
        <a:graphic>
          <a:graphicData uri="http://schemas.openxmlformats.org/presentationml/2006/ole">
            <mc:AlternateContent xmlns:mc="http://schemas.openxmlformats.org/markup-compatibility/2006">
              <mc:Choice xmlns:v="urn:schemas-microsoft-com:vml" Requires="v">
                <p:oleObj spid="_x0000_s160896" name="VISIO" r:id="rId5" imgW="2339280" imgH="1289160" progId="Visio.Drawing.6">
                  <p:embed/>
                </p:oleObj>
              </mc:Choice>
              <mc:Fallback>
                <p:oleObj name="VISIO" r:id="rId5" imgW="2339280" imgH="1289160" progId="Visio.Drawing.6">
                  <p:embed/>
                  <p:pic>
                    <p:nvPicPr>
                      <p:cNvPr id="0" name=""/>
                      <p:cNvPicPr/>
                      <p:nvPr/>
                    </p:nvPicPr>
                    <p:blipFill>
                      <a:blip r:embed="rId6"/>
                      <a:stretch>
                        <a:fillRect/>
                      </a:stretch>
                    </p:blipFill>
                    <p:spPr>
                      <a:xfrm>
                        <a:off x="990599" y="1371600"/>
                        <a:ext cx="3873062" cy="2133600"/>
                      </a:xfrm>
                      <a:prstGeom prst="rect">
                        <a:avLst/>
                      </a:prstGeom>
                    </p:spPr>
                  </p:pic>
                </p:oleObj>
              </mc:Fallback>
            </mc:AlternateContent>
          </a:graphicData>
        </a:graphic>
      </p:graphicFrame>
      <p:pic>
        <p:nvPicPr>
          <p:cNvPr id="160776" name="Picture 8"/>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14400" y="3657600"/>
            <a:ext cx="2467381" cy="2057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88488913"/>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69412" name="Group 4"/>
          <p:cNvGraphicFramePr>
            <a:graphicFrameLocks noGrp="1"/>
          </p:cNvGraphicFramePr>
          <p:nvPr>
            <p:ph sz="half" idx="4294967295"/>
            <p:custDataLst>
              <p:tags r:id="rId2"/>
            </p:custDataLst>
            <p:extLst>
              <p:ext uri="{D42A27DB-BD31-4B8C-83A1-F6EECF244321}">
                <p14:modId xmlns:p14="http://schemas.microsoft.com/office/powerpoint/2010/main" val="3305088236"/>
              </p:ext>
            </p:extLst>
          </p:nvPr>
        </p:nvGraphicFramePr>
        <p:xfrm>
          <a:off x="838200" y="1447800"/>
          <a:ext cx="4572000" cy="3656013"/>
        </p:xfrm>
        <a:graphic>
          <a:graphicData uri="http://schemas.openxmlformats.org/drawingml/2006/table">
            <a:tbl>
              <a:tblPr/>
              <a:tblGrid>
                <a:gridCol w="914400"/>
                <a:gridCol w="685800"/>
                <a:gridCol w="1371600"/>
                <a:gridCol w="838200"/>
                <a:gridCol w="762000"/>
              </a:tblGrid>
              <a:tr h="0">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bg1"/>
                          </a:solidFill>
                          <a:effectLst/>
                          <a:latin typeface="Times New Roman" pitchFamily="18" charset="0"/>
                          <a:cs typeface="Arial" charset="0"/>
                        </a:rPr>
                        <a:t>Current State</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a:noFill/>
                    </a:lnB>
                    <a:lnTlToBr>
                      <a:noFill/>
                    </a:lnTlToBr>
                    <a:lnBlToTr>
                      <a:noFill/>
                    </a:lnBlToTr>
                    <a:solidFill>
                      <a:srgbClr val="0070C0"/>
                    </a:solidFill>
                  </a:tcPr>
                </a:tc>
                <a:tc hMerge="1">
                  <a:txBody>
                    <a:bodyPr/>
                    <a:lstStyle/>
                    <a:p>
                      <a:endParaRPr lang="en-US"/>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bg1"/>
                          </a:solidFill>
                          <a:effectLst/>
                          <a:latin typeface="Times New Roman" pitchFamily="18" charset="0"/>
                          <a:cs typeface="Arial" charset="0"/>
                        </a:rPr>
                        <a:t>Inputs</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a:noFill/>
                    </a:lnB>
                    <a:lnTlToBr>
                      <a:noFill/>
                    </a:lnTlToBr>
                    <a:lnBlToTr>
                      <a:noFill/>
                    </a:lnBlToTr>
                    <a:solidFill>
                      <a:srgbClr val="0070C0"/>
                    </a:solidFill>
                  </a:tcPr>
                </a:tc>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bg1"/>
                          </a:solidFill>
                          <a:effectLst/>
                          <a:latin typeface="Times New Roman" pitchFamily="18" charset="0"/>
                          <a:cs typeface="Arial" charset="0"/>
                        </a:rPr>
                        <a:t>Next State</a:t>
                      </a:r>
                    </a:p>
                  </a:txBody>
                  <a:tcPr anchor="b"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a:noFill/>
                    </a:lnB>
                    <a:lnTlToBr>
                      <a:noFill/>
                    </a:lnTlToBr>
                    <a:lnBlToTr>
                      <a:noFill/>
                    </a:lnBlToTr>
                    <a:solidFill>
                      <a:srgbClr val="0070C0"/>
                    </a:solidFill>
                  </a:tcPr>
                </a:tc>
                <a:tc hMerge="1">
                  <a:txBody>
                    <a:bodyPr/>
                    <a:lstStyle/>
                    <a:p>
                      <a:endParaRPr lang="en-US"/>
                    </a:p>
                  </a:txBody>
                  <a:tcPr/>
                </a:tc>
              </a:tr>
              <a:tr h="3063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1" u="none" strike="noStrike" cap="none" normalizeH="0" baseline="0" smtClean="0">
                          <a:ln>
                            <a:noFill/>
                          </a:ln>
                          <a:solidFill>
                            <a:schemeClr val="bg1"/>
                          </a:solidFill>
                          <a:effectLst/>
                          <a:latin typeface="Times New Roman" pitchFamily="18" charset="0"/>
                          <a:cs typeface="Arial" charset="0"/>
                        </a:rPr>
                        <a:t>S</a:t>
                      </a:r>
                      <a:r>
                        <a:rPr kumimoji="0" lang="en-US" sz="2000" b="1" i="0" u="none" strike="noStrike" cap="none" normalizeH="0" baseline="-25000" smtClean="0">
                          <a:ln>
                            <a:noFill/>
                          </a:ln>
                          <a:solidFill>
                            <a:schemeClr val="bg1"/>
                          </a:solidFill>
                          <a:effectLst/>
                          <a:latin typeface="Times New Roman" pitchFamily="18" charset="0"/>
                          <a:cs typeface="Arial" charset="0"/>
                        </a:rPr>
                        <a:t>1</a:t>
                      </a:r>
                    </a:p>
                  </a:txBody>
                  <a:tcPr anchor="b" horzOverflow="overflow">
                    <a:lnL w="381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1" u="none" strike="noStrike" cap="none" normalizeH="0" baseline="0" smtClean="0">
                          <a:ln>
                            <a:noFill/>
                          </a:ln>
                          <a:solidFill>
                            <a:schemeClr val="bg1"/>
                          </a:solidFill>
                          <a:effectLst/>
                          <a:latin typeface="Times New Roman" pitchFamily="18" charset="0"/>
                          <a:cs typeface="Arial" charset="0"/>
                        </a:rPr>
                        <a:t>S</a:t>
                      </a:r>
                      <a:r>
                        <a:rPr kumimoji="0" lang="en-US" sz="2000" b="1" i="0" u="none" strike="noStrike" cap="none" normalizeH="0" baseline="-25000" smtClean="0">
                          <a:ln>
                            <a:noFill/>
                          </a:ln>
                          <a:solidFill>
                            <a:schemeClr val="bg1"/>
                          </a:solidFill>
                          <a:effectLst/>
                          <a:latin typeface="Times New Roman" pitchFamily="18" charset="0"/>
                          <a:cs typeface="Arial" charset="0"/>
                        </a:rPr>
                        <a:t>0</a:t>
                      </a:r>
                    </a:p>
                  </a:txBody>
                  <a:tcPr anchor="b" horzOverflow="overflow">
                    <a:lnL>
                      <a:noFill/>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1" u="none" strike="noStrike" cap="none" normalizeH="0" baseline="0" dirty="0" smtClean="0">
                          <a:ln>
                            <a:noFill/>
                          </a:ln>
                          <a:solidFill>
                            <a:schemeClr val="bg1"/>
                          </a:solidFill>
                          <a:effectLst/>
                          <a:latin typeface="Times New Roman" pitchFamily="18" charset="0"/>
                          <a:cs typeface="Arial" charset="0"/>
                        </a:rPr>
                        <a:t>A</a:t>
                      </a:r>
                      <a:endParaRPr kumimoji="0" lang="en-US" sz="2000" b="1" i="1" u="none" strike="noStrike" cap="none" normalizeH="0" baseline="-25000" dirty="0" smtClean="0">
                        <a:ln>
                          <a:noFill/>
                        </a:ln>
                        <a:solidFill>
                          <a:schemeClr val="bg1"/>
                        </a:solidFill>
                        <a:effectLst/>
                        <a:latin typeface="Times New Roman" pitchFamily="18" charset="0"/>
                        <a:cs typeface="Arial" charset="0"/>
                      </a:endParaRP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1" u="none" strike="noStrike" cap="none" normalizeH="0" baseline="0" dirty="0" smtClean="0">
                          <a:ln>
                            <a:noFill/>
                          </a:ln>
                          <a:solidFill>
                            <a:schemeClr val="bg1"/>
                          </a:solidFill>
                          <a:effectLst/>
                          <a:latin typeface="Times New Roman" pitchFamily="18" charset="0"/>
                          <a:cs typeface="Arial" charset="0"/>
                        </a:rPr>
                        <a:t>S</a:t>
                      </a:r>
                      <a:r>
                        <a:rPr kumimoji="0" lang="en-US" sz="2000" b="1" i="1" u="none" strike="noStrike" cap="none" normalizeH="0" baseline="0" dirty="0" smtClean="0">
                          <a:ln>
                            <a:noFill/>
                          </a:ln>
                          <a:solidFill>
                            <a:schemeClr val="bg1"/>
                          </a:solidFill>
                          <a:effectLst/>
                          <a:latin typeface="Times New Roman" pitchFamily="18" charset="0"/>
                          <a:cs typeface="Times New Roman" pitchFamily="18" charset="0"/>
                        </a:rPr>
                        <a:t>'</a:t>
                      </a:r>
                      <a:r>
                        <a:rPr kumimoji="0" lang="en-US" sz="2000" b="1" i="0" u="none" strike="noStrike" cap="none" normalizeH="0" baseline="-25000" dirty="0" smtClean="0">
                          <a:ln>
                            <a:noFill/>
                          </a:ln>
                          <a:solidFill>
                            <a:schemeClr val="bg1"/>
                          </a:solidFill>
                          <a:effectLst/>
                          <a:latin typeface="Times New Roman" pitchFamily="18" charset="0"/>
                          <a:cs typeface="Times New Roman" pitchFamily="18" charset="0"/>
                        </a:rPr>
                        <a:t>1</a:t>
                      </a:r>
                    </a:p>
                  </a:txBody>
                  <a:tcPr anchor="b" horzOverflow="overflow">
                    <a:lnL w="381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1" u="none" strike="noStrike" cap="none" normalizeH="0" baseline="0" dirty="0" smtClean="0">
                          <a:ln>
                            <a:noFill/>
                          </a:ln>
                          <a:solidFill>
                            <a:schemeClr val="bg1"/>
                          </a:solidFill>
                          <a:effectLst/>
                          <a:latin typeface="Times New Roman" pitchFamily="18" charset="0"/>
                          <a:cs typeface="Arial" charset="0"/>
                        </a:rPr>
                        <a:t>S</a:t>
                      </a:r>
                      <a:r>
                        <a:rPr kumimoji="0" lang="en-US" sz="2000" b="1" i="1" u="none" strike="noStrike" cap="none" normalizeH="0" baseline="0" dirty="0" smtClean="0">
                          <a:ln>
                            <a:noFill/>
                          </a:ln>
                          <a:solidFill>
                            <a:schemeClr val="bg1"/>
                          </a:solidFill>
                          <a:effectLst/>
                          <a:latin typeface="Times New Roman" pitchFamily="18" charset="0"/>
                          <a:cs typeface="Times New Roman" pitchFamily="18" charset="0"/>
                        </a:rPr>
                        <a:t>'</a:t>
                      </a:r>
                      <a:r>
                        <a:rPr kumimoji="0" lang="en-US" sz="2000" b="1" i="0" u="none" strike="noStrike" cap="none" normalizeH="0" baseline="-25000" dirty="0" smtClean="0">
                          <a:ln>
                            <a:noFill/>
                          </a:ln>
                          <a:solidFill>
                            <a:schemeClr val="bg1"/>
                          </a:solidFill>
                          <a:effectLst/>
                          <a:latin typeface="Times New Roman" pitchFamily="18" charset="0"/>
                          <a:cs typeface="Times New Roman" pitchFamily="18" charset="0"/>
                        </a:rPr>
                        <a:t>0</a:t>
                      </a:r>
                    </a:p>
                  </a:txBody>
                  <a:tcPr anchor="b" horzOverflow="overflow">
                    <a:lnL>
                      <a:noFill/>
                    </a:lnL>
                    <a:lnR w="381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tr>
              <a:tr h="3238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dirty="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a:r>
                        <a:rPr lang="en-US" dirty="0" smtClean="0"/>
                        <a:t>0</a:t>
                      </a:r>
                      <a:endParaRPr lang="en-US" dirty="0"/>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a:r>
                        <a:rPr lang="en-US" dirty="0" smtClean="0"/>
                        <a:t>1</a:t>
                      </a:r>
                      <a:endParaRPr lang="en-US" dirty="0"/>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254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dirty="0" smtClean="0">
                          <a:ln>
                            <a:noFill/>
                          </a:ln>
                          <a:solidFill>
                            <a:schemeClr val="tx1"/>
                          </a:solidFill>
                          <a:effectLst/>
                          <a:latin typeface="Times New Roman" pitchFamily="18" charset="0"/>
                          <a:cs typeface="Arial" charset="0"/>
                        </a:rPr>
                        <a:t>0</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dirty="0" smtClean="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a:r>
                        <a:rPr lang="en-US" dirty="0" smtClean="0"/>
                        <a:t>0</a:t>
                      </a:r>
                      <a:endParaRPr lang="en-US" dirty="0"/>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a:r>
                        <a:rPr lang="en-US" dirty="0" smtClean="0"/>
                        <a:t>0</a:t>
                      </a:r>
                      <a:endParaRPr lang="en-US" dirty="0"/>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270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dirty="0" smtClean="0">
                          <a:ln>
                            <a:noFill/>
                          </a:ln>
                          <a:solidFill>
                            <a:schemeClr val="tx1"/>
                          </a:solidFill>
                          <a:effectLst/>
                          <a:latin typeface="Times New Roman" pitchFamily="18" charset="0"/>
                          <a:cs typeface="Arial" charset="0"/>
                        </a:rPr>
                        <a:t>0</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smtClean="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dirty="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a:r>
                        <a:rPr lang="en-US" dirty="0" smtClean="0"/>
                        <a:t>0</a:t>
                      </a:r>
                      <a:endParaRPr lang="en-US" dirty="0"/>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a:r>
                        <a:rPr lang="en-US" dirty="0" smtClean="0"/>
                        <a:t>1</a:t>
                      </a:r>
                      <a:endParaRPr lang="en-US" dirty="0"/>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286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dirty="0" smtClean="0">
                          <a:ln>
                            <a:noFill/>
                          </a:ln>
                          <a:solidFill>
                            <a:schemeClr val="tx1"/>
                          </a:solidFill>
                          <a:effectLst/>
                          <a:latin typeface="Times New Roman" pitchFamily="18" charset="0"/>
                          <a:cs typeface="Arial" charset="0"/>
                        </a:rPr>
                        <a:t>0</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smtClean="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dirty="0" smtClean="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a:r>
                        <a:rPr lang="en-US" dirty="0" smtClean="0"/>
                        <a:t>1</a:t>
                      </a:r>
                      <a:endParaRPr lang="en-US" dirty="0"/>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a:r>
                        <a:rPr lang="en-US" dirty="0" smtClean="0"/>
                        <a:t>0</a:t>
                      </a:r>
                      <a:endParaRPr lang="en-US" dirty="0"/>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72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dirty="0" smtClean="0">
                          <a:ln>
                            <a:noFill/>
                          </a:ln>
                          <a:solidFill>
                            <a:schemeClr val="tx1"/>
                          </a:solidFill>
                          <a:effectLst/>
                          <a:latin typeface="Times New Roman" pitchFamily="18" charset="0"/>
                          <a:cs typeface="Arial" charset="0"/>
                        </a:rPr>
                        <a:t>1</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dirty="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a:r>
                        <a:rPr lang="en-US" dirty="0" smtClean="0"/>
                        <a:t>0</a:t>
                      </a:r>
                      <a:endParaRPr lang="en-US" dirty="0"/>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a:r>
                        <a:rPr lang="en-US" dirty="0" smtClean="0"/>
                        <a:t>1</a:t>
                      </a:r>
                      <a:endParaRPr lang="en-US" dirty="0"/>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56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dirty="0" smtClean="0">
                          <a:ln>
                            <a:noFill/>
                          </a:ln>
                          <a:solidFill>
                            <a:schemeClr val="tx1"/>
                          </a:solidFill>
                          <a:effectLst/>
                          <a:latin typeface="Times New Roman" pitchFamily="18" charset="0"/>
                          <a:cs typeface="Arial" charset="0"/>
                        </a:rPr>
                        <a:t>1</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smtClean="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algn="ctr"/>
                      <a:r>
                        <a:rPr lang="en-US" dirty="0" smtClean="0"/>
                        <a:t>0</a:t>
                      </a:r>
                      <a:endParaRPr lang="en-US" dirty="0"/>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algn="ctr"/>
                      <a:r>
                        <a:rPr lang="en-US" dirty="0" smtClean="0"/>
                        <a:t>0</a:t>
                      </a:r>
                      <a:endParaRPr lang="en-US" dirty="0"/>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1169515" name="Group 107"/>
          <p:cNvGraphicFramePr>
            <a:graphicFrameLocks noGrp="1"/>
          </p:cNvGraphicFramePr>
          <p:nvPr>
            <p:ph sz="half" idx="4294967295"/>
            <p:custDataLst>
              <p:tags r:id="rId3"/>
            </p:custDataLst>
            <p:extLst>
              <p:ext uri="{D42A27DB-BD31-4B8C-83A1-F6EECF244321}">
                <p14:modId xmlns:p14="http://schemas.microsoft.com/office/powerpoint/2010/main" val="1152117729"/>
              </p:ext>
            </p:extLst>
          </p:nvPr>
        </p:nvGraphicFramePr>
        <p:xfrm>
          <a:off x="6019800" y="1295400"/>
          <a:ext cx="2514600" cy="2297113"/>
        </p:xfrm>
        <a:graphic>
          <a:graphicData uri="http://schemas.openxmlformats.org/drawingml/2006/table">
            <a:tbl>
              <a:tblPr/>
              <a:tblGrid>
                <a:gridCol w="1066800"/>
                <a:gridCol w="1447800"/>
              </a:tblGrid>
              <a:tr h="609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bg1"/>
                          </a:solidFill>
                          <a:effectLst/>
                          <a:latin typeface="Times New Roman" pitchFamily="18" charset="0"/>
                          <a:cs typeface="Arial" charset="0"/>
                        </a:rPr>
                        <a:t>State</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bg1"/>
                          </a:solidFill>
                          <a:effectLst/>
                          <a:latin typeface="Times New Roman" pitchFamily="18" charset="0"/>
                          <a:cs typeface="Arial" charset="0"/>
                        </a:rPr>
                        <a:t>Encoding</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tr>
              <a:tr h="5619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S0</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00</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35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S1</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01</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19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S2</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10</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169410" name="Rectangle 2"/>
          <p:cNvSpPr>
            <a:spLocks noChangeArrowheads="1"/>
          </p:cNvSpPr>
          <p:nvPr>
            <p:custDataLst>
              <p:tags r:id="rId4"/>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8" name="TextBox 7"/>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Moore FSM State Transition Table</a:t>
            </a:r>
            <a:endParaRPr lang="en-US" sz="4400" dirty="0">
              <a:solidFill>
                <a:schemeClr val="bg1"/>
              </a:solidFill>
              <a:latin typeface="+mj-lt"/>
            </a:endParaRPr>
          </a:p>
        </p:txBody>
      </p:sp>
      <p:sp>
        <p:nvSpPr>
          <p:cNvPr id="6" name="Rectangle 44"/>
          <p:cNvSpPr>
            <a:spLocks noChangeArrowheads="1"/>
          </p:cNvSpPr>
          <p:nvPr>
            <p:custDataLst>
              <p:tags r:id="rId5"/>
            </p:custDataLst>
          </p:nvPr>
        </p:nvSpPr>
        <p:spPr bwMode="auto">
          <a:xfrm>
            <a:off x="6019800" y="4648200"/>
            <a:ext cx="1676400"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r>
              <a:rPr lang="en-US" sz="2400" b="1" i="1" dirty="0" smtClean="0">
                <a:latin typeface="Times New Roman" pitchFamily="18" charset="0"/>
                <a:cs typeface="Arial" charset="0"/>
              </a:rPr>
              <a:t>S</a:t>
            </a:r>
            <a:r>
              <a:rPr lang="en-US" sz="2400" b="1" baseline="-25000" dirty="0" smtClean="0">
                <a:latin typeface="Times New Roman" pitchFamily="18" charset="0"/>
                <a:cs typeface="Arial" charset="0"/>
              </a:rPr>
              <a:t>1</a:t>
            </a:r>
            <a:r>
              <a:rPr lang="en-US" sz="2400" b="1" baseline="30000" dirty="0" smtClean="0">
                <a:latin typeface="Courier (W1)" pitchFamily="49" charset="0"/>
                <a:cs typeface="Arial" charset="0"/>
              </a:rPr>
              <a:t>’</a:t>
            </a:r>
            <a:r>
              <a:rPr lang="en-US" sz="2400" b="1" i="1" dirty="0" smtClean="0">
                <a:latin typeface="Times New Roman" pitchFamily="18" charset="0"/>
                <a:cs typeface="Arial" charset="0"/>
              </a:rPr>
              <a:t> </a:t>
            </a:r>
            <a:r>
              <a:rPr lang="en-US" sz="2400" b="1" i="1" dirty="0">
                <a:latin typeface="Times New Roman" pitchFamily="18" charset="0"/>
                <a:cs typeface="Arial" charset="0"/>
              </a:rPr>
              <a:t>= </a:t>
            </a:r>
            <a:r>
              <a:rPr lang="en-US" sz="2400" b="1" i="1" dirty="0" smtClean="0">
                <a:latin typeface="Times New Roman" pitchFamily="18" charset="0"/>
                <a:cs typeface="Arial" charset="0"/>
              </a:rPr>
              <a:t>S</a:t>
            </a:r>
            <a:r>
              <a:rPr lang="en-US" sz="2400" b="1" baseline="-25000" dirty="0" smtClean="0">
                <a:latin typeface="Times New Roman" pitchFamily="18" charset="0"/>
                <a:cs typeface="Arial" charset="0"/>
              </a:rPr>
              <a:t>0</a:t>
            </a:r>
            <a:r>
              <a:rPr lang="en-US" sz="2400" b="1" i="1" dirty="0" smtClean="0">
                <a:latin typeface="Times New Roman" pitchFamily="18" charset="0"/>
                <a:cs typeface="Arial" charset="0"/>
              </a:rPr>
              <a:t>A</a:t>
            </a:r>
          </a:p>
          <a:p>
            <a:pPr marL="342900" indent="-342900">
              <a:spcBef>
                <a:spcPct val="20000"/>
              </a:spcBef>
            </a:pPr>
            <a:r>
              <a:rPr lang="en-US" sz="2400" b="1" i="1" dirty="0" smtClean="0">
                <a:latin typeface="Times New Roman" pitchFamily="18" charset="0"/>
                <a:cs typeface="Arial" charset="0"/>
              </a:rPr>
              <a:t>S</a:t>
            </a:r>
            <a:r>
              <a:rPr lang="en-US" sz="2400" b="1" baseline="-25000" dirty="0" smtClean="0">
                <a:latin typeface="Times New Roman" pitchFamily="18" charset="0"/>
                <a:cs typeface="Arial" charset="0"/>
              </a:rPr>
              <a:t>0</a:t>
            </a:r>
            <a:r>
              <a:rPr lang="en-US" sz="2400" b="1" baseline="30000" dirty="0" smtClean="0">
                <a:latin typeface="Courier (W1)" pitchFamily="49" charset="0"/>
                <a:cs typeface="Arial" charset="0"/>
              </a:rPr>
              <a:t>’</a:t>
            </a:r>
            <a:r>
              <a:rPr lang="en-US" sz="2400" b="1" i="1" dirty="0" smtClean="0">
                <a:latin typeface="Times New Roman" pitchFamily="18" charset="0"/>
                <a:cs typeface="Arial" charset="0"/>
              </a:rPr>
              <a:t> </a:t>
            </a:r>
            <a:r>
              <a:rPr lang="en-US" sz="2400" b="1" i="1" dirty="0">
                <a:latin typeface="Times New Roman" pitchFamily="18" charset="0"/>
                <a:cs typeface="Arial" charset="0"/>
              </a:rPr>
              <a:t>= </a:t>
            </a:r>
            <a:r>
              <a:rPr lang="en-US" sz="2400" b="1" i="1" dirty="0" smtClean="0">
                <a:latin typeface="Times New Roman" pitchFamily="18" charset="0"/>
                <a:cs typeface="Arial" charset="0"/>
              </a:rPr>
              <a:t>A</a:t>
            </a:r>
            <a:endParaRPr lang="en-US" sz="2400" b="1" i="1" baseline="-25000" dirty="0">
              <a:latin typeface="Times New Roman" pitchFamily="18" charset="0"/>
              <a:cs typeface="Arial" charset="0"/>
            </a:endParaRPr>
          </a:p>
        </p:txBody>
      </p:sp>
      <p:cxnSp>
        <p:nvCxnSpPr>
          <p:cNvPr id="3" name="Straight Connector 2"/>
          <p:cNvCxnSpPr/>
          <p:nvPr/>
        </p:nvCxnSpPr>
        <p:spPr>
          <a:xfrm>
            <a:off x="6858000" y="5181600"/>
            <a:ext cx="2286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3886200" y="2667000"/>
            <a:ext cx="14478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3886200" y="3048000"/>
            <a:ext cx="14478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3886200" y="3429000"/>
            <a:ext cx="14478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3886200" y="3810000"/>
            <a:ext cx="14478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p:cNvSpPr/>
          <p:nvPr/>
        </p:nvSpPr>
        <p:spPr>
          <a:xfrm>
            <a:off x="3886200" y="4267200"/>
            <a:ext cx="14478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p:nvSpPr>
        <p:spPr>
          <a:xfrm>
            <a:off x="3886200" y="4724400"/>
            <a:ext cx="14478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p:nvSpPr>
        <p:spPr>
          <a:xfrm>
            <a:off x="6705600" y="4724400"/>
            <a:ext cx="9906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p:cNvSpPr/>
          <p:nvPr/>
        </p:nvSpPr>
        <p:spPr>
          <a:xfrm>
            <a:off x="6705600" y="5105400"/>
            <a:ext cx="9906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aphicFrame>
        <p:nvGraphicFramePr>
          <p:cNvPr id="17" name="Object 16"/>
          <p:cNvGraphicFramePr>
            <a:graphicFrameLocks noChangeAspect="1"/>
          </p:cNvGraphicFramePr>
          <p:nvPr>
            <p:extLst>
              <p:ext uri="{D42A27DB-BD31-4B8C-83A1-F6EECF244321}">
                <p14:modId xmlns:p14="http://schemas.microsoft.com/office/powerpoint/2010/main" val="3607867549"/>
              </p:ext>
            </p:extLst>
          </p:nvPr>
        </p:nvGraphicFramePr>
        <p:xfrm>
          <a:off x="6248400" y="3657600"/>
          <a:ext cx="2057401" cy="1133385"/>
        </p:xfrm>
        <a:graphic>
          <a:graphicData uri="http://schemas.openxmlformats.org/presentationml/2006/ole">
            <mc:AlternateContent xmlns:mc="http://schemas.openxmlformats.org/markup-compatibility/2006">
              <mc:Choice xmlns:v="urn:schemas-microsoft-com:vml" Requires="v">
                <p:oleObj spid="_x0000_s236582" name="VISIO" r:id="rId8" imgW="2339280" imgH="1289160" progId="Visio.Drawing.6">
                  <p:embed/>
                </p:oleObj>
              </mc:Choice>
              <mc:Fallback>
                <p:oleObj name="VISIO" r:id="rId8" imgW="2339280" imgH="1289160" progId="Visio.Drawing.6">
                  <p:embed/>
                  <p:pic>
                    <p:nvPicPr>
                      <p:cNvPr id="0" name=""/>
                      <p:cNvPicPr/>
                      <p:nvPr/>
                    </p:nvPicPr>
                    <p:blipFill>
                      <a:blip r:embed="rId9"/>
                      <a:stretch>
                        <a:fillRect/>
                      </a:stretch>
                    </p:blipFill>
                    <p:spPr>
                      <a:xfrm>
                        <a:off x="6248400" y="3657600"/>
                        <a:ext cx="2057401" cy="1133385"/>
                      </a:xfrm>
                      <a:prstGeom prst="rect">
                        <a:avLst/>
                      </a:prstGeom>
                    </p:spPr>
                  </p:pic>
                </p:oleObj>
              </mc:Fallback>
            </mc:AlternateContent>
          </a:graphicData>
        </a:graphic>
      </p:graphicFrame>
    </p:spTree>
    <p:extLst>
      <p:ext uri="{BB962C8B-B14F-4D97-AF65-F5344CB8AC3E}">
        <p14:creationId xmlns:p14="http://schemas.microsoft.com/office/powerpoint/2010/main" val="181314277"/>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grpId="0" nodeType="clickEffect">
                                  <p:stCondLst>
                                    <p:cond delay="0"/>
                                  </p:stCondLst>
                                  <p:childTnLst>
                                    <p:animEffect transition="out" filter="dissolve">
                                      <p:cBhvr>
                                        <p:cTn id="6" dur="500"/>
                                        <p:tgtEl>
                                          <p:spTgt spid="9"/>
                                        </p:tgtEl>
                                      </p:cBhvr>
                                    </p:animEffect>
                                    <p:set>
                                      <p:cBhvr>
                                        <p:cTn id="7" dur="1" fill="hold">
                                          <p:stCondLst>
                                            <p:cond delay="499"/>
                                          </p:stCondLst>
                                        </p:cTn>
                                        <p:tgtEl>
                                          <p:spTgt spid="9"/>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9" presetClass="exit" presetSubtype="0" fill="hold" grpId="0" nodeType="clickEffect">
                                  <p:stCondLst>
                                    <p:cond delay="0"/>
                                  </p:stCondLst>
                                  <p:childTnLst>
                                    <p:animEffect transition="out" filter="dissolve">
                                      <p:cBhvr>
                                        <p:cTn id="11" dur="500"/>
                                        <p:tgtEl>
                                          <p:spTgt spid="10"/>
                                        </p:tgtEl>
                                      </p:cBhvr>
                                    </p:animEffect>
                                    <p:set>
                                      <p:cBhvr>
                                        <p:cTn id="12" dur="1" fill="hold">
                                          <p:stCondLst>
                                            <p:cond delay="499"/>
                                          </p:stCondLst>
                                        </p:cTn>
                                        <p:tgtEl>
                                          <p:spTgt spid="10"/>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9" presetClass="exit" presetSubtype="0" fill="hold" grpId="0" nodeType="clickEffect">
                                  <p:stCondLst>
                                    <p:cond delay="0"/>
                                  </p:stCondLst>
                                  <p:childTnLst>
                                    <p:animEffect transition="out" filter="dissolve">
                                      <p:cBhvr>
                                        <p:cTn id="16" dur="500"/>
                                        <p:tgtEl>
                                          <p:spTgt spid="11"/>
                                        </p:tgtEl>
                                      </p:cBhvr>
                                    </p:animEffect>
                                    <p:set>
                                      <p:cBhvr>
                                        <p:cTn id="17" dur="1" fill="hold">
                                          <p:stCondLst>
                                            <p:cond delay="499"/>
                                          </p:stCondLst>
                                        </p:cTn>
                                        <p:tgtEl>
                                          <p:spTgt spid="11"/>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9" presetClass="exit" presetSubtype="0" fill="hold" grpId="0" nodeType="clickEffect">
                                  <p:stCondLst>
                                    <p:cond delay="0"/>
                                  </p:stCondLst>
                                  <p:childTnLst>
                                    <p:animEffect transition="out" filter="dissolve">
                                      <p:cBhvr>
                                        <p:cTn id="21" dur="500"/>
                                        <p:tgtEl>
                                          <p:spTgt spid="12"/>
                                        </p:tgtEl>
                                      </p:cBhvr>
                                    </p:animEffect>
                                    <p:set>
                                      <p:cBhvr>
                                        <p:cTn id="22" dur="1" fill="hold">
                                          <p:stCondLst>
                                            <p:cond delay="499"/>
                                          </p:stCondLst>
                                        </p:cTn>
                                        <p:tgtEl>
                                          <p:spTgt spid="12"/>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9" presetClass="exit" presetSubtype="0" fill="hold" grpId="0" nodeType="clickEffect">
                                  <p:stCondLst>
                                    <p:cond delay="0"/>
                                  </p:stCondLst>
                                  <p:childTnLst>
                                    <p:animEffect transition="out" filter="dissolve">
                                      <p:cBhvr>
                                        <p:cTn id="26" dur="500"/>
                                        <p:tgtEl>
                                          <p:spTgt spid="13"/>
                                        </p:tgtEl>
                                      </p:cBhvr>
                                    </p:animEffect>
                                    <p:set>
                                      <p:cBhvr>
                                        <p:cTn id="27" dur="1" fill="hold">
                                          <p:stCondLst>
                                            <p:cond delay="499"/>
                                          </p:stCondLst>
                                        </p:cTn>
                                        <p:tgtEl>
                                          <p:spTgt spid="13"/>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9" presetClass="exit" presetSubtype="0" fill="hold" grpId="0" nodeType="clickEffect">
                                  <p:stCondLst>
                                    <p:cond delay="0"/>
                                  </p:stCondLst>
                                  <p:childTnLst>
                                    <p:animEffect transition="out" filter="dissolve">
                                      <p:cBhvr>
                                        <p:cTn id="31" dur="500"/>
                                        <p:tgtEl>
                                          <p:spTgt spid="14"/>
                                        </p:tgtEl>
                                      </p:cBhvr>
                                    </p:animEffect>
                                    <p:set>
                                      <p:cBhvr>
                                        <p:cTn id="32" dur="1" fill="hold">
                                          <p:stCondLst>
                                            <p:cond delay="499"/>
                                          </p:stCondLst>
                                        </p:cTn>
                                        <p:tgtEl>
                                          <p:spTgt spid="14"/>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9" presetClass="exit" presetSubtype="0" fill="hold" grpId="0" nodeType="clickEffect">
                                  <p:stCondLst>
                                    <p:cond delay="0"/>
                                  </p:stCondLst>
                                  <p:childTnLst>
                                    <p:animEffect transition="out" filter="dissolve">
                                      <p:cBhvr>
                                        <p:cTn id="36" dur="500"/>
                                        <p:tgtEl>
                                          <p:spTgt spid="15"/>
                                        </p:tgtEl>
                                      </p:cBhvr>
                                    </p:animEffect>
                                    <p:set>
                                      <p:cBhvr>
                                        <p:cTn id="37" dur="1" fill="hold">
                                          <p:stCondLst>
                                            <p:cond delay="499"/>
                                          </p:stCondLst>
                                        </p:cTn>
                                        <p:tgtEl>
                                          <p:spTgt spid="15"/>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9" presetClass="exit" presetSubtype="0" fill="hold" grpId="0" nodeType="clickEffect">
                                  <p:stCondLst>
                                    <p:cond delay="0"/>
                                  </p:stCondLst>
                                  <p:childTnLst>
                                    <p:animEffect transition="out" filter="dissolve">
                                      <p:cBhvr>
                                        <p:cTn id="41" dur="500"/>
                                        <p:tgtEl>
                                          <p:spTgt spid="16"/>
                                        </p:tgtEl>
                                      </p:cBhvr>
                                    </p:animEffect>
                                    <p:set>
                                      <p:cBhvr>
                                        <p:cTn id="42" dur="1" fill="hold">
                                          <p:stCondLst>
                                            <p:cond delay="499"/>
                                          </p:stCondLst>
                                        </p:cTn>
                                        <p:tgtEl>
                                          <p:spTgt spid="1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15" grpId="0" animBg="1"/>
      <p:bldP spid="16"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Moore FSM Output Table</a:t>
            </a:r>
            <a:endParaRPr lang="en-US" sz="4400" dirty="0">
              <a:solidFill>
                <a:schemeClr val="bg1"/>
              </a:solidFill>
              <a:latin typeface="+mj-lt"/>
            </a:endParaRPr>
          </a:p>
        </p:txBody>
      </p:sp>
      <p:sp>
        <p:nvSpPr>
          <p:cNvPr id="4" name="Rectangle 44"/>
          <p:cNvSpPr>
            <a:spLocks noChangeArrowheads="1"/>
          </p:cNvSpPr>
          <p:nvPr>
            <p:custDataLst>
              <p:tags r:id="rId2"/>
            </p:custDataLst>
          </p:nvPr>
        </p:nvSpPr>
        <p:spPr bwMode="auto">
          <a:xfrm>
            <a:off x="2514600" y="4648200"/>
            <a:ext cx="1676400"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r>
              <a:rPr lang="en-US" sz="2400" b="1" i="1" dirty="0">
                <a:latin typeface="Times New Roman" pitchFamily="18" charset="0"/>
                <a:cs typeface="Arial" charset="0"/>
              </a:rPr>
              <a:t>Y = </a:t>
            </a:r>
            <a:r>
              <a:rPr lang="en-US" sz="2400" b="1" i="1" dirty="0" smtClean="0">
                <a:latin typeface="Times New Roman" pitchFamily="18" charset="0"/>
                <a:cs typeface="Arial" charset="0"/>
              </a:rPr>
              <a:t>S</a:t>
            </a:r>
            <a:r>
              <a:rPr lang="en-US" sz="2400" b="1" baseline="-25000" dirty="0" smtClean="0">
                <a:latin typeface="Times New Roman" pitchFamily="18" charset="0"/>
                <a:cs typeface="Arial" charset="0"/>
              </a:rPr>
              <a:t>1</a:t>
            </a:r>
            <a:endParaRPr lang="en-US" sz="2400" b="1" i="1" baseline="-25000" dirty="0">
              <a:latin typeface="Times New Roman" pitchFamily="18" charset="0"/>
              <a:cs typeface="Arial" charset="0"/>
            </a:endParaRPr>
          </a:p>
        </p:txBody>
      </p:sp>
      <p:graphicFrame>
        <p:nvGraphicFramePr>
          <p:cNvPr id="5" name="Group 3"/>
          <p:cNvGraphicFramePr>
            <a:graphicFrameLocks/>
          </p:cNvGraphicFramePr>
          <p:nvPr>
            <p:custDataLst>
              <p:tags r:id="rId3"/>
            </p:custDataLst>
            <p:extLst>
              <p:ext uri="{D42A27DB-BD31-4B8C-83A1-F6EECF244321}">
                <p14:modId xmlns:p14="http://schemas.microsoft.com/office/powerpoint/2010/main" val="419409409"/>
              </p:ext>
            </p:extLst>
          </p:nvPr>
        </p:nvGraphicFramePr>
        <p:xfrm>
          <a:off x="1524001" y="1905000"/>
          <a:ext cx="3352800" cy="2286000"/>
        </p:xfrm>
        <a:graphic>
          <a:graphicData uri="http://schemas.openxmlformats.org/drawingml/2006/table">
            <a:tbl>
              <a:tblPr/>
              <a:tblGrid>
                <a:gridCol w="1219200"/>
                <a:gridCol w="914400"/>
                <a:gridCol w="1219200"/>
              </a:tblGrid>
              <a:tr h="233363">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bg1"/>
                          </a:solidFill>
                          <a:effectLst/>
                          <a:latin typeface="Times New Roman" pitchFamily="18" charset="0"/>
                          <a:cs typeface="Arial" charset="0"/>
                        </a:rPr>
                        <a:t>Current State</a:t>
                      </a:r>
                    </a:p>
                  </a:txBody>
                  <a:tcPr anchor="b"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a:noFill/>
                    </a:lnB>
                    <a:lnTlToBr>
                      <a:noFill/>
                    </a:lnTlToBr>
                    <a:lnBlToTr>
                      <a:noFill/>
                    </a:lnBlToTr>
                    <a:solidFill>
                      <a:srgbClr val="0070C0"/>
                    </a:solidFill>
                  </a:tcPr>
                </a:tc>
                <a:tc hMerge="1">
                  <a:txBody>
                    <a:bodyPr/>
                    <a:lstStyle/>
                    <a:p>
                      <a:endParaRPr lang="en-US"/>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bg1"/>
                          </a:solidFill>
                          <a:effectLst/>
                          <a:latin typeface="Times New Roman" pitchFamily="18" charset="0"/>
                          <a:cs typeface="Arial" charset="0"/>
                        </a:rPr>
                        <a:t>Output</a:t>
                      </a:r>
                    </a:p>
                  </a:txBody>
                  <a:tcPr anchor="b"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a:noFill/>
                    </a:lnB>
                    <a:lnTlToBr>
                      <a:noFill/>
                    </a:lnTlToBr>
                    <a:lnBlToTr>
                      <a:noFill/>
                    </a:lnBlToTr>
                    <a:solidFill>
                      <a:srgbClr val="0070C0"/>
                    </a:solidFill>
                  </a:tcPr>
                </a:tc>
              </a:tr>
              <a:tr h="3063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1" u="none" strike="noStrike" cap="none" normalizeH="0" baseline="0" smtClean="0">
                          <a:ln>
                            <a:noFill/>
                          </a:ln>
                          <a:solidFill>
                            <a:schemeClr val="bg1"/>
                          </a:solidFill>
                          <a:effectLst/>
                          <a:latin typeface="Times New Roman" pitchFamily="18" charset="0"/>
                          <a:cs typeface="Arial" charset="0"/>
                        </a:rPr>
                        <a:t>S</a:t>
                      </a:r>
                      <a:r>
                        <a:rPr kumimoji="0" lang="en-US" sz="2400" b="1" i="0" u="none" strike="noStrike" cap="none" normalizeH="0" baseline="-25000" smtClean="0">
                          <a:ln>
                            <a:noFill/>
                          </a:ln>
                          <a:solidFill>
                            <a:schemeClr val="bg1"/>
                          </a:solidFill>
                          <a:effectLst/>
                          <a:latin typeface="Times New Roman" pitchFamily="18" charset="0"/>
                          <a:cs typeface="Arial" charset="0"/>
                        </a:rPr>
                        <a:t>1</a:t>
                      </a:r>
                    </a:p>
                  </a:txBody>
                  <a:tcPr anchor="b" horzOverflow="overflow">
                    <a:lnL w="381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1" u="none" strike="noStrike" cap="none" normalizeH="0" baseline="0" dirty="0" smtClean="0">
                          <a:ln>
                            <a:noFill/>
                          </a:ln>
                          <a:solidFill>
                            <a:schemeClr val="bg1"/>
                          </a:solidFill>
                          <a:effectLst/>
                          <a:latin typeface="Times New Roman" pitchFamily="18" charset="0"/>
                          <a:cs typeface="Arial" charset="0"/>
                        </a:rPr>
                        <a:t>S</a:t>
                      </a:r>
                      <a:r>
                        <a:rPr kumimoji="0" lang="en-US" sz="2400" b="1" i="0" u="none" strike="noStrike" cap="none" normalizeH="0" baseline="-25000" dirty="0" smtClean="0">
                          <a:ln>
                            <a:noFill/>
                          </a:ln>
                          <a:solidFill>
                            <a:schemeClr val="bg1"/>
                          </a:solidFill>
                          <a:effectLst/>
                          <a:latin typeface="Times New Roman" pitchFamily="18" charset="0"/>
                          <a:cs typeface="Arial" charset="0"/>
                        </a:rPr>
                        <a:t>0</a:t>
                      </a:r>
                    </a:p>
                  </a:txBody>
                  <a:tcPr anchor="b" horzOverflow="overflow">
                    <a:lnL>
                      <a:noFill/>
                    </a:lnL>
                    <a:lnR w="381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1" u="none" strike="noStrike" cap="none" normalizeH="0" baseline="0" dirty="0" smtClean="0">
                          <a:ln>
                            <a:noFill/>
                          </a:ln>
                          <a:solidFill>
                            <a:schemeClr val="bg1"/>
                          </a:solidFill>
                          <a:effectLst/>
                          <a:latin typeface="Times New Roman" pitchFamily="18" charset="0"/>
                          <a:cs typeface="Arial" charset="0"/>
                        </a:rPr>
                        <a:t>Y</a:t>
                      </a:r>
                      <a:endParaRPr kumimoji="0" lang="en-US" sz="2400" b="1" i="0" u="none" strike="noStrike" cap="none" normalizeH="0" baseline="-25000" dirty="0" smtClean="0">
                        <a:ln>
                          <a:noFill/>
                        </a:ln>
                        <a:solidFill>
                          <a:schemeClr val="bg1"/>
                        </a:solidFill>
                        <a:effectLst/>
                        <a:latin typeface="Times New Roman" pitchFamily="18" charset="0"/>
                        <a:cs typeface="Arial" charset="0"/>
                      </a:endParaRPr>
                    </a:p>
                  </a:txBody>
                  <a:tcPr anchor="b"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tr>
              <a:tr h="3841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Times New Roman" panose="02020603050405020304" pitchFamily="18" charset="0"/>
                        </a:rPr>
                        <a:t>0</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a:r>
                        <a:rPr lang="en-US" sz="2400" dirty="0" smtClean="0">
                          <a:latin typeface="Times New Roman" panose="02020603050405020304" pitchFamily="18" charset="0"/>
                          <a:cs typeface="Times New Roman" panose="02020603050405020304" pitchFamily="18" charset="0"/>
                        </a:rPr>
                        <a:t>0</a:t>
                      </a:r>
                      <a:endParaRPr lang="en-US" sz="2400" dirty="0">
                        <a:latin typeface="Times New Roman" panose="02020603050405020304" pitchFamily="18" charset="0"/>
                        <a:cs typeface="Times New Roman" panose="02020603050405020304" pitchFamily="18" charset="0"/>
                      </a:endParaRPr>
                    </a:p>
                  </a:txBody>
                  <a:tcPr anchor="b"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57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Times New Roman" panose="02020603050405020304" pitchFamily="18" charset="0"/>
                        </a:rPr>
                        <a:t>1</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a:r>
                        <a:rPr lang="en-US" sz="2400" dirty="0" smtClean="0">
                          <a:latin typeface="Times New Roman" panose="02020603050405020304" pitchFamily="18" charset="0"/>
                          <a:cs typeface="Times New Roman" panose="02020603050405020304" pitchFamily="18" charset="0"/>
                        </a:rPr>
                        <a:t>0</a:t>
                      </a:r>
                      <a:endParaRPr lang="en-US" sz="2400" dirty="0">
                        <a:latin typeface="Times New Roman" panose="02020603050405020304" pitchFamily="18" charset="0"/>
                        <a:cs typeface="Times New Roman" panose="02020603050405020304" pitchFamily="18" charset="0"/>
                      </a:endParaRPr>
                    </a:p>
                  </a:txBody>
                  <a:tcPr anchor="b"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73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1</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Times New Roman" panose="02020603050405020304" pitchFamily="18" charset="0"/>
                        </a:rPr>
                        <a:t>0</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algn="ctr"/>
                      <a:r>
                        <a:rPr lang="en-US" sz="2400" dirty="0" smtClean="0">
                          <a:latin typeface="Times New Roman" panose="02020603050405020304" pitchFamily="18" charset="0"/>
                          <a:cs typeface="Times New Roman" panose="02020603050405020304" pitchFamily="18" charset="0"/>
                        </a:rPr>
                        <a:t>1</a:t>
                      </a:r>
                      <a:endParaRPr lang="en-US" sz="2400" dirty="0">
                        <a:latin typeface="Times New Roman" panose="02020603050405020304" pitchFamily="18" charset="0"/>
                        <a:cs typeface="Times New Roman" panose="02020603050405020304" pitchFamily="18" charset="0"/>
                      </a:endParaRPr>
                    </a:p>
                  </a:txBody>
                  <a:tcPr anchor="b"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6" name="Rectangle 5"/>
          <p:cNvSpPr/>
          <p:nvPr/>
        </p:nvSpPr>
        <p:spPr>
          <a:xfrm>
            <a:off x="3733800" y="2895600"/>
            <a:ext cx="9906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3733800" y="3276600"/>
            <a:ext cx="9906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3733800" y="3733800"/>
            <a:ext cx="9906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3048000" y="4724400"/>
            <a:ext cx="9906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aphicFrame>
        <p:nvGraphicFramePr>
          <p:cNvPr id="11" name="Object 10"/>
          <p:cNvGraphicFramePr>
            <a:graphicFrameLocks noChangeAspect="1"/>
          </p:cNvGraphicFramePr>
          <p:nvPr>
            <p:extLst>
              <p:ext uri="{D42A27DB-BD31-4B8C-83A1-F6EECF244321}">
                <p14:modId xmlns:p14="http://schemas.microsoft.com/office/powerpoint/2010/main" val="3459571195"/>
              </p:ext>
            </p:extLst>
          </p:nvPr>
        </p:nvGraphicFramePr>
        <p:xfrm>
          <a:off x="5105400" y="1752600"/>
          <a:ext cx="3873062" cy="2133600"/>
        </p:xfrm>
        <a:graphic>
          <a:graphicData uri="http://schemas.openxmlformats.org/presentationml/2006/ole">
            <mc:AlternateContent xmlns:mc="http://schemas.openxmlformats.org/markup-compatibility/2006">
              <mc:Choice xmlns:v="urn:schemas-microsoft-com:vml" Requires="v">
                <p:oleObj spid="_x0000_s237605" name="VISIO" r:id="rId6" imgW="2339280" imgH="1289160" progId="Visio.Drawing.6">
                  <p:embed/>
                </p:oleObj>
              </mc:Choice>
              <mc:Fallback>
                <p:oleObj name="VISIO" r:id="rId6" imgW="2339280" imgH="1289160" progId="Visio.Drawing.6">
                  <p:embed/>
                  <p:pic>
                    <p:nvPicPr>
                      <p:cNvPr id="0" name=""/>
                      <p:cNvPicPr/>
                      <p:nvPr/>
                    </p:nvPicPr>
                    <p:blipFill>
                      <a:blip r:embed="rId7"/>
                      <a:stretch>
                        <a:fillRect/>
                      </a:stretch>
                    </p:blipFill>
                    <p:spPr>
                      <a:xfrm>
                        <a:off x="5105400" y="1752600"/>
                        <a:ext cx="3873062" cy="2133600"/>
                      </a:xfrm>
                      <a:prstGeom prst="rect">
                        <a:avLst/>
                      </a:prstGeom>
                    </p:spPr>
                  </p:pic>
                </p:oleObj>
              </mc:Fallback>
            </mc:AlternateContent>
          </a:graphicData>
        </a:graphic>
      </p:graphicFrame>
    </p:spTree>
    <p:extLst>
      <p:ext uri="{BB962C8B-B14F-4D97-AF65-F5344CB8AC3E}">
        <p14:creationId xmlns:p14="http://schemas.microsoft.com/office/powerpoint/2010/main" val="2195821621"/>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grpId="0" nodeType="clickEffect">
                                  <p:stCondLst>
                                    <p:cond delay="0"/>
                                  </p:stCondLst>
                                  <p:childTnLst>
                                    <p:animEffect transition="out" filter="dissolve">
                                      <p:cBhvr>
                                        <p:cTn id="6" dur="500"/>
                                        <p:tgtEl>
                                          <p:spTgt spid="6"/>
                                        </p:tgtEl>
                                      </p:cBhvr>
                                    </p:animEffect>
                                    <p:set>
                                      <p:cBhvr>
                                        <p:cTn id="7" dur="1" fill="hold">
                                          <p:stCondLst>
                                            <p:cond delay="499"/>
                                          </p:stCondLst>
                                        </p:cTn>
                                        <p:tgtEl>
                                          <p:spTgt spid="6"/>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9" presetClass="exit" presetSubtype="0" fill="hold" grpId="0" nodeType="clickEffect">
                                  <p:stCondLst>
                                    <p:cond delay="0"/>
                                  </p:stCondLst>
                                  <p:childTnLst>
                                    <p:animEffect transition="out" filter="dissolve">
                                      <p:cBhvr>
                                        <p:cTn id="11" dur="500"/>
                                        <p:tgtEl>
                                          <p:spTgt spid="8"/>
                                        </p:tgtEl>
                                      </p:cBhvr>
                                    </p:animEffect>
                                    <p:set>
                                      <p:cBhvr>
                                        <p:cTn id="12" dur="1" fill="hold">
                                          <p:stCondLst>
                                            <p:cond delay="499"/>
                                          </p:stCondLst>
                                        </p:cTn>
                                        <p:tgtEl>
                                          <p:spTgt spid="8"/>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9" presetClass="exit" presetSubtype="0" fill="hold" grpId="0" nodeType="clickEffect">
                                  <p:stCondLst>
                                    <p:cond delay="0"/>
                                  </p:stCondLst>
                                  <p:childTnLst>
                                    <p:animEffect transition="out" filter="dissolve">
                                      <p:cBhvr>
                                        <p:cTn id="16" dur="500"/>
                                        <p:tgtEl>
                                          <p:spTgt spid="9"/>
                                        </p:tgtEl>
                                      </p:cBhvr>
                                    </p:animEffect>
                                    <p:set>
                                      <p:cBhvr>
                                        <p:cTn id="17" dur="1" fill="hold">
                                          <p:stCondLst>
                                            <p:cond delay="499"/>
                                          </p:stCondLst>
                                        </p:cTn>
                                        <p:tgtEl>
                                          <p:spTgt spid="9"/>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9" presetClass="exit" presetSubtype="0" fill="hold" grpId="0" nodeType="clickEffect">
                                  <p:stCondLst>
                                    <p:cond delay="0"/>
                                  </p:stCondLst>
                                  <p:childTnLst>
                                    <p:animEffect transition="out" filter="dissolve">
                                      <p:cBhvr>
                                        <p:cTn id="21" dur="500"/>
                                        <p:tgtEl>
                                          <p:spTgt spid="10"/>
                                        </p:tgtEl>
                                      </p:cBhvr>
                                    </p:animEffect>
                                    <p:set>
                                      <p:cBhvr>
                                        <p:cTn id="22" dur="1" fill="hold">
                                          <p:stCondLst>
                                            <p:cond delay="499"/>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9" grpId="0" animBg="1"/>
      <p:bldP spid="10"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18119" name="Group 263"/>
          <p:cNvGraphicFramePr>
            <a:graphicFrameLocks noGrp="1"/>
          </p:cNvGraphicFramePr>
          <p:nvPr>
            <p:ph sz="half" idx="4294967295"/>
            <p:custDataLst>
              <p:tags r:id="rId1"/>
            </p:custDataLst>
            <p:extLst>
              <p:ext uri="{D42A27DB-BD31-4B8C-83A1-F6EECF244321}">
                <p14:modId xmlns:p14="http://schemas.microsoft.com/office/powerpoint/2010/main" val="3906775993"/>
              </p:ext>
            </p:extLst>
          </p:nvPr>
        </p:nvGraphicFramePr>
        <p:xfrm>
          <a:off x="1143000" y="1524000"/>
          <a:ext cx="4343399" cy="2621280"/>
        </p:xfrm>
        <a:graphic>
          <a:graphicData uri="http://schemas.openxmlformats.org/drawingml/2006/table">
            <a:tbl>
              <a:tblPr/>
              <a:tblGrid>
                <a:gridCol w="1295400"/>
                <a:gridCol w="838200"/>
                <a:gridCol w="1066799"/>
                <a:gridCol w="1143000"/>
              </a:tblGrid>
              <a:tr h="3063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chemeClr val="bg1"/>
                          </a:solidFill>
                          <a:effectLst/>
                          <a:latin typeface="Times New Roman" pitchFamily="18" charset="0"/>
                          <a:cs typeface="Arial" charset="0"/>
                        </a:rPr>
                        <a:t>Current State</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chemeClr val="bg1"/>
                          </a:solidFill>
                          <a:effectLst/>
                          <a:latin typeface="Times New Roman" pitchFamily="18" charset="0"/>
                          <a:cs typeface="Arial" charset="0"/>
                        </a:rPr>
                        <a:t>Input</a:t>
                      </a:r>
                      <a:endParaRPr kumimoji="0" lang="en-US" sz="2000" b="1" i="1" u="none" strike="noStrike" cap="none" normalizeH="0" baseline="-25000" dirty="0" smtClean="0">
                        <a:ln>
                          <a:noFill/>
                        </a:ln>
                        <a:solidFill>
                          <a:schemeClr val="bg1"/>
                        </a:solidFill>
                        <a:effectLst/>
                        <a:latin typeface="Times New Roman" pitchFamily="18" charset="0"/>
                        <a:cs typeface="Arial" charset="0"/>
                      </a:endParaRP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chemeClr val="bg1"/>
                          </a:solidFill>
                          <a:effectLst/>
                          <a:latin typeface="Times New Roman" pitchFamily="18" charset="0"/>
                          <a:cs typeface="Arial" charset="0"/>
                        </a:rPr>
                        <a:t>Next State</a:t>
                      </a:r>
                      <a:endParaRPr kumimoji="0" lang="en-US" sz="2000" b="1" i="0" u="none" strike="noStrike" cap="none" normalizeH="0" baseline="-25000" dirty="0" smtClean="0">
                        <a:ln>
                          <a:noFill/>
                        </a:ln>
                        <a:solidFill>
                          <a:schemeClr val="bg1"/>
                        </a:solidFill>
                        <a:effectLst/>
                        <a:latin typeface="Times New Roman" pitchFamily="18" charset="0"/>
                        <a:cs typeface="Times New Roman" pitchFamily="18" charset="0"/>
                      </a:endParaRP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chemeClr val="bg1"/>
                          </a:solidFill>
                          <a:effectLst/>
                          <a:latin typeface="Times New Roman" pitchFamily="18" charset="0"/>
                          <a:cs typeface="Arial" charset="0"/>
                        </a:rPr>
                        <a:t>Output</a:t>
                      </a:r>
                      <a:endParaRPr kumimoji="0" lang="en-US" sz="2000" b="1" i="0" u="none" strike="noStrike" cap="none" normalizeH="0" baseline="-25000" dirty="0" smtClean="0">
                        <a:ln>
                          <a:noFill/>
                        </a:ln>
                        <a:solidFill>
                          <a:schemeClr val="bg1"/>
                        </a:solidFill>
                        <a:effectLst/>
                        <a:latin typeface="Times New Roman" pitchFamily="18" charset="0"/>
                        <a:cs typeface="Times New Roman" pitchFamily="18" charset="0"/>
                      </a:endParaRP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tr>
              <a:tr h="3063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1" u="none" strike="noStrike" cap="none" normalizeH="0" baseline="0" smtClean="0">
                          <a:ln>
                            <a:noFill/>
                          </a:ln>
                          <a:solidFill>
                            <a:schemeClr val="bg1"/>
                          </a:solidFill>
                          <a:effectLst/>
                          <a:latin typeface="Times New Roman" pitchFamily="18" charset="0"/>
                          <a:cs typeface="Arial" charset="0"/>
                        </a:rPr>
                        <a:t>S</a:t>
                      </a:r>
                      <a:r>
                        <a:rPr kumimoji="0" lang="en-US" sz="2000" b="1" i="0" u="none" strike="noStrike" cap="none" normalizeH="0" baseline="-25000" smtClean="0">
                          <a:ln>
                            <a:noFill/>
                          </a:ln>
                          <a:solidFill>
                            <a:schemeClr val="bg1"/>
                          </a:solidFill>
                          <a:effectLst/>
                          <a:latin typeface="Times New Roman" pitchFamily="18" charset="0"/>
                          <a:cs typeface="Arial" charset="0"/>
                        </a:rPr>
                        <a:t>0</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1" u="none" strike="noStrike" cap="none" normalizeH="0" baseline="0" dirty="0" smtClean="0">
                          <a:ln>
                            <a:noFill/>
                          </a:ln>
                          <a:solidFill>
                            <a:schemeClr val="bg1"/>
                          </a:solidFill>
                          <a:effectLst/>
                          <a:latin typeface="Times New Roman" pitchFamily="18" charset="0"/>
                          <a:cs typeface="Arial" charset="0"/>
                        </a:rPr>
                        <a:t>A</a:t>
                      </a:r>
                      <a:endParaRPr kumimoji="0" lang="en-US" sz="2000" b="1" i="1" u="none" strike="noStrike" cap="none" normalizeH="0" baseline="-25000" dirty="0" smtClean="0">
                        <a:ln>
                          <a:noFill/>
                        </a:ln>
                        <a:solidFill>
                          <a:schemeClr val="bg1"/>
                        </a:solidFill>
                        <a:effectLst/>
                        <a:latin typeface="Times New Roman" pitchFamily="18" charset="0"/>
                        <a:cs typeface="Arial" charset="0"/>
                      </a:endParaRP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1" u="none" strike="noStrike" cap="none" normalizeH="0" baseline="0" dirty="0" smtClean="0">
                          <a:ln>
                            <a:noFill/>
                          </a:ln>
                          <a:solidFill>
                            <a:schemeClr val="bg1"/>
                          </a:solidFill>
                          <a:effectLst/>
                          <a:latin typeface="Times New Roman" pitchFamily="18" charset="0"/>
                          <a:cs typeface="Arial" charset="0"/>
                        </a:rPr>
                        <a:t>S</a:t>
                      </a:r>
                      <a:r>
                        <a:rPr kumimoji="0" lang="en-US" sz="2000" b="1" i="1" u="none" strike="noStrike" cap="none" normalizeH="0" baseline="0" dirty="0" smtClean="0">
                          <a:ln>
                            <a:noFill/>
                          </a:ln>
                          <a:solidFill>
                            <a:schemeClr val="bg1"/>
                          </a:solidFill>
                          <a:effectLst/>
                          <a:latin typeface="Times New Roman" pitchFamily="18" charset="0"/>
                          <a:cs typeface="Times New Roman" pitchFamily="18" charset="0"/>
                        </a:rPr>
                        <a:t>'</a:t>
                      </a:r>
                      <a:r>
                        <a:rPr kumimoji="0" lang="en-US" sz="2000" b="1" i="0" u="none" strike="noStrike" cap="none" normalizeH="0" baseline="-25000" dirty="0" smtClean="0">
                          <a:ln>
                            <a:noFill/>
                          </a:ln>
                          <a:solidFill>
                            <a:schemeClr val="bg1"/>
                          </a:solidFill>
                          <a:effectLst/>
                          <a:latin typeface="Times New Roman" pitchFamily="18" charset="0"/>
                          <a:cs typeface="Times New Roman" pitchFamily="18" charset="0"/>
                        </a:rPr>
                        <a:t>0</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1" u="none" strike="noStrike" cap="none" normalizeH="0" baseline="0" dirty="0" smtClean="0">
                          <a:ln>
                            <a:noFill/>
                          </a:ln>
                          <a:solidFill>
                            <a:schemeClr val="bg1"/>
                          </a:solidFill>
                          <a:effectLst/>
                          <a:latin typeface="Times New Roman" pitchFamily="18" charset="0"/>
                          <a:cs typeface="Arial" charset="0"/>
                        </a:rPr>
                        <a:t>Y</a:t>
                      </a:r>
                      <a:endParaRPr kumimoji="0" lang="en-US" sz="2000" b="1" i="0" u="none" strike="noStrike" cap="none" normalizeH="0" baseline="-25000" dirty="0" smtClean="0">
                        <a:ln>
                          <a:noFill/>
                        </a:ln>
                        <a:solidFill>
                          <a:schemeClr val="bg1"/>
                        </a:solidFill>
                        <a:effectLst/>
                        <a:latin typeface="Times New Roman" pitchFamily="18" charset="0"/>
                        <a:cs typeface="Times New Roman" pitchFamily="18" charset="0"/>
                      </a:endParaRP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tr>
              <a:tr h="3238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dirty="0" smtClean="0">
                          <a:ln>
                            <a:noFill/>
                          </a:ln>
                          <a:solidFill>
                            <a:schemeClr val="tx1"/>
                          </a:solidFill>
                          <a:effectLst/>
                          <a:latin typeface="Times New Roman" pitchFamily="18" charset="0"/>
                          <a:cs typeface="Arial" charset="0"/>
                        </a:rPr>
                        <a:t>1</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dirty="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254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smtClean="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dirty="0" smtClean="0">
                          <a:ln>
                            <a:noFill/>
                          </a:ln>
                          <a:solidFill>
                            <a:schemeClr val="tx1"/>
                          </a:solidFill>
                          <a:effectLst/>
                          <a:latin typeface="Times New Roman" pitchFamily="18" charset="0"/>
                          <a:cs typeface="Arial" charset="0"/>
                        </a:rPr>
                        <a:t>0</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dirty="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270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smtClean="0">
                          <a:ln>
                            <a:noFill/>
                          </a:ln>
                          <a:solidFill>
                            <a:schemeClr val="tx1"/>
                          </a:solidFill>
                          <a:effectLst/>
                          <a:latin typeface="Times New Roman" pitchFamily="18" charset="0"/>
                          <a:cs typeface="Arial" charset="0"/>
                        </a:rPr>
                        <a:t>1</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dirty="0" smtClean="0">
                          <a:ln>
                            <a:noFill/>
                          </a:ln>
                          <a:solidFill>
                            <a:schemeClr val="tx1"/>
                          </a:solidFill>
                          <a:effectLst/>
                          <a:latin typeface="Times New Roman" pitchFamily="18" charset="0"/>
                          <a:cs typeface="Arial" charset="0"/>
                        </a:rPr>
                        <a:t>1</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dirty="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286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smtClean="0">
                          <a:ln>
                            <a:noFill/>
                          </a:ln>
                          <a:solidFill>
                            <a:schemeClr val="tx1"/>
                          </a:solidFill>
                          <a:effectLst/>
                          <a:latin typeface="Times New Roman" pitchFamily="18" charset="0"/>
                          <a:cs typeface="Arial" charset="0"/>
                        </a:rPr>
                        <a:t>1</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smtClean="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dirty="0" smtClean="0">
                          <a:ln>
                            <a:noFill/>
                          </a:ln>
                          <a:solidFill>
                            <a:schemeClr val="tx1"/>
                          </a:solidFill>
                          <a:effectLst/>
                          <a:latin typeface="Times New Roman" pitchFamily="18" charset="0"/>
                          <a:cs typeface="Arial" charset="0"/>
                        </a:rPr>
                        <a:t>0</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dirty="0" smtClean="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1017988" name="Group 132"/>
          <p:cNvGraphicFramePr>
            <a:graphicFrameLocks noGrp="1"/>
          </p:cNvGraphicFramePr>
          <p:nvPr>
            <p:ph sz="half" idx="4294967295"/>
            <p:custDataLst>
              <p:tags r:id="rId2"/>
            </p:custDataLst>
            <p:extLst>
              <p:ext uri="{D42A27DB-BD31-4B8C-83A1-F6EECF244321}">
                <p14:modId xmlns:p14="http://schemas.microsoft.com/office/powerpoint/2010/main" val="1252558694"/>
              </p:ext>
            </p:extLst>
          </p:nvPr>
        </p:nvGraphicFramePr>
        <p:xfrm>
          <a:off x="5715000" y="2133600"/>
          <a:ext cx="2514600" cy="1735138"/>
        </p:xfrm>
        <a:graphic>
          <a:graphicData uri="http://schemas.openxmlformats.org/drawingml/2006/table">
            <a:tbl>
              <a:tblPr/>
              <a:tblGrid>
                <a:gridCol w="990600"/>
                <a:gridCol w="1524000"/>
              </a:tblGrid>
              <a:tr h="609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bg1"/>
                          </a:solidFill>
                          <a:effectLst/>
                          <a:latin typeface="Times New Roman" pitchFamily="18" charset="0"/>
                          <a:cs typeface="Arial" charset="0"/>
                        </a:rPr>
                        <a:t>State</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bg1"/>
                          </a:solidFill>
                          <a:effectLst/>
                          <a:latin typeface="Times New Roman" pitchFamily="18" charset="0"/>
                          <a:cs typeface="Arial" charset="0"/>
                        </a:rPr>
                        <a:t>Encoding</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tr>
              <a:tr h="5619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S0</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35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S1</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017858"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 name="TextBox 8"/>
          <p:cNvSpPr txBox="1"/>
          <p:nvPr/>
        </p:nvSpPr>
        <p:spPr>
          <a:xfrm>
            <a:off x="457200" y="152400"/>
            <a:ext cx="8686800" cy="677108"/>
          </a:xfrm>
          <a:prstGeom prst="rect">
            <a:avLst/>
          </a:prstGeom>
          <a:noFill/>
        </p:spPr>
        <p:txBody>
          <a:bodyPr wrap="square" rtlCol="0">
            <a:spAutoFit/>
          </a:bodyPr>
          <a:lstStyle/>
          <a:p>
            <a:r>
              <a:rPr lang="en-US" sz="3800" dirty="0" smtClean="0">
                <a:solidFill>
                  <a:schemeClr val="bg1"/>
                </a:solidFill>
                <a:latin typeface="+mj-lt"/>
              </a:rPr>
              <a:t>Mealy FSM State Transition &amp; Output Table</a:t>
            </a:r>
            <a:endParaRPr lang="en-US" sz="3800" dirty="0">
              <a:solidFill>
                <a:schemeClr val="bg1"/>
              </a:solidFill>
              <a:latin typeface="+mj-lt"/>
            </a:endParaRPr>
          </a:p>
        </p:txBody>
      </p:sp>
      <p:sp>
        <p:nvSpPr>
          <p:cNvPr id="6" name="Rectangle 44"/>
          <p:cNvSpPr>
            <a:spLocks noChangeArrowheads="1"/>
          </p:cNvSpPr>
          <p:nvPr>
            <p:custDataLst>
              <p:tags r:id="rId4"/>
            </p:custDataLst>
          </p:nvPr>
        </p:nvSpPr>
        <p:spPr bwMode="auto">
          <a:xfrm>
            <a:off x="2438400" y="4495800"/>
            <a:ext cx="1676400"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r>
              <a:rPr lang="en-US" sz="2400" b="1" i="1" dirty="0" smtClean="0">
                <a:latin typeface="Times New Roman" pitchFamily="18" charset="0"/>
                <a:cs typeface="Arial" charset="0"/>
              </a:rPr>
              <a:t>S</a:t>
            </a:r>
            <a:r>
              <a:rPr lang="en-US" sz="2400" b="1" baseline="-25000" dirty="0" smtClean="0">
                <a:latin typeface="Times New Roman" pitchFamily="18" charset="0"/>
                <a:cs typeface="Arial" charset="0"/>
              </a:rPr>
              <a:t>0</a:t>
            </a:r>
            <a:r>
              <a:rPr lang="en-US" sz="2400" b="1" baseline="30000" dirty="0" smtClean="0">
                <a:latin typeface="Courier (W1)" pitchFamily="49" charset="0"/>
                <a:cs typeface="Arial" charset="0"/>
              </a:rPr>
              <a:t>’</a:t>
            </a:r>
            <a:r>
              <a:rPr lang="en-US" sz="2400" b="1" i="1" dirty="0" smtClean="0">
                <a:latin typeface="Times New Roman" pitchFamily="18" charset="0"/>
                <a:cs typeface="Arial" charset="0"/>
              </a:rPr>
              <a:t> </a:t>
            </a:r>
            <a:r>
              <a:rPr lang="en-US" sz="2400" b="1" i="1" dirty="0">
                <a:latin typeface="Times New Roman" pitchFamily="18" charset="0"/>
                <a:cs typeface="Arial" charset="0"/>
              </a:rPr>
              <a:t>= </a:t>
            </a:r>
            <a:r>
              <a:rPr lang="en-US" sz="2400" b="1" i="1" dirty="0" smtClean="0">
                <a:latin typeface="Times New Roman" pitchFamily="18" charset="0"/>
                <a:cs typeface="Arial" charset="0"/>
              </a:rPr>
              <a:t> A</a:t>
            </a:r>
          </a:p>
          <a:p>
            <a:pPr marL="342900" indent="-342900">
              <a:spcBef>
                <a:spcPct val="20000"/>
              </a:spcBef>
            </a:pPr>
            <a:r>
              <a:rPr lang="en-US" sz="2400" b="1" i="1" dirty="0" smtClean="0">
                <a:latin typeface="Times New Roman" pitchFamily="18" charset="0"/>
                <a:cs typeface="Arial" charset="0"/>
              </a:rPr>
              <a:t>Y </a:t>
            </a:r>
            <a:r>
              <a:rPr lang="en-US" sz="2400" b="1" i="1" dirty="0">
                <a:latin typeface="Times New Roman" pitchFamily="18" charset="0"/>
                <a:cs typeface="Arial" charset="0"/>
              </a:rPr>
              <a:t>= S</a:t>
            </a:r>
            <a:r>
              <a:rPr lang="en-US" sz="2400" b="1" baseline="-25000" dirty="0">
                <a:latin typeface="Times New Roman" pitchFamily="18" charset="0"/>
                <a:cs typeface="Arial" charset="0"/>
              </a:rPr>
              <a:t>0 </a:t>
            </a:r>
            <a:r>
              <a:rPr lang="en-US" sz="2400" b="1" i="1" dirty="0" smtClean="0">
                <a:latin typeface="Times New Roman" pitchFamily="18" charset="0"/>
                <a:cs typeface="Arial" charset="0"/>
              </a:rPr>
              <a:t>A</a:t>
            </a:r>
            <a:endParaRPr lang="en-US" sz="2400" b="1" i="1" baseline="-25000" dirty="0">
              <a:latin typeface="Times New Roman" pitchFamily="18" charset="0"/>
              <a:cs typeface="Arial" charset="0"/>
            </a:endParaRPr>
          </a:p>
        </p:txBody>
      </p:sp>
      <p:cxnSp>
        <p:nvCxnSpPr>
          <p:cNvPr id="3" name="Straight Connector 2"/>
          <p:cNvCxnSpPr/>
          <p:nvPr/>
        </p:nvCxnSpPr>
        <p:spPr>
          <a:xfrm>
            <a:off x="3352800" y="4572000"/>
            <a:ext cx="228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3352800" y="2743200"/>
            <a:ext cx="2057400" cy="2286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3352800" y="3124200"/>
            <a:ext cx="2057400" cy="2286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3352800" y="3505200"/>
            <a:ext cx="2057400" cy="2286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3352800" y="3886200"/>
            <a:ext cx="2057400" cy="2286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p:cNvSpPr/>
          <p:nvPr/>
        </p:nvSpPr>
        <p:spPr>
          <a:xfrm>
            <a:off x="3200400" y="4495800"/>
            <a:ext cx="1066800" cy="457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p:nvSpPr>
        <p:spPr>
          <a:xfrm>
            <a:off x="2971800" y="4953000"/>
            <a:ext cx="1066800" cy="457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5" name="Picture 8"/>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791200" y="3886200"/>
            <a:ext cx="2467381" cy="2057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30866555"/>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grpId="0" nodeType="clickEffect">
                                  <p:stCondLst>
                                    <p:cond delay="0"/>
                                  </p:stCondLst>
                                  <p:childTnLst>
                                    <p:animEffect transition="out" filter="dissolve">
                                      <p:cBhvr>
                                        <p:cTn id="6" dur="500"/>
                                        <p:tgtEl>
                                          <p:spTgt spid="8"/>
                                        </p:tgtEl>
                                      </p:cBhvr>
                                    </p:animEffect>
                                    <p:set>
                                      <p:cBhvr>
                                        <p:cTn id="7" dur="1" fill="hold">
                                          <p:stCondLst>
                                            <p:cond delay="499"/>
                                          </p:stCondLst>
                                        </p:cTn>
                                        <p:tgtEl>
                                          <p:spTgt spid="8"/>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9" presetClass="exit" presetSubtype="0" fill="hold" grpId="0" nodeType="clickEffect">
                                  <p:stCondLst>
                                    <p:cond delay="0"/>
                                  </p:stCondLst>
                                  <p:childTnLst>
                                    <p:animEffect transition="out" filter="dissolve">
                                      <p:cBhvr>
                                        <p:cTn id="11" dur="500"/>
                                        <p:tgtEl>
                                          <p:spTgt spid="10"/>
                                        </p:tgtEl>
                                      </p:cBhvr>
                                    </p:animEffect>
                                    <p:set>
                                      <p:cBhvr>
                                        <p:cTn id="12" dur="1" fill="hold">
                                          <p:stCondLst>
                                            <p:cond delay="499"/>
                                          </p:stCondLst>
                                        </p:cTn>
                                        <p:tgtEl>
                                          <p:spTgt spid="10"/>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9" presetClass="exit" presetSubtype="0" fill="hold" grpId="0" nodeType="clickEffect">
                                  <p:stCondLst>
                                    <p:cond delay="0"/>
                                  </p:stCondLst>
                                  <p:childTnLst>
                                    <p:animEffect transition="out" filter="dissolve">
                                      <p:cBhvr>
                                        <p:cTn id="16" dur="500"/>
                                        <p:tgtEl>
                                          <p:spTgt spid="11"/>
                                        </p:tgtEl>
                                      </p:cBhvr>
                                    </p:animEffect>
                                    <p:set>
                                      <p:cBhvr>
                                        <p:cTn id="17" dur="1" fill="hold">
                                          <p:stCondLst>
                                            <p:cond delay="499"/>
                                          </p:stCondLst>
                                        </p:cTn>
                                        <p:tgtEl>
                                          <p:spTgt spid="11"/>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9" presetClass="exit" presetSubtype="0" fill="hold" grpId="0" nodeType="clickEffect">
                                  <p:stCondLst>
                                    <p:cond delay="0"/>
                                  </p:stCondLst>
                                  <p:childTnLst>
                                    <p:animEffect transition="out" filter="dissolve">
                                      <p:cBhvr>
                                        <p:cTn id="21" dur="500"/>
                                        <p:tgtEl>
                                          <p:spTgt spid="12"/>
                                        </p:tgtEl>
                                      </p:cBhvr>
                                    </p:animEffect>
                                    <p:set>
                                      <p:cBhvr>
                                        <p:cTn id="22" dur="1" fill="hold">
                                          <p:stCondLst>
                                            <p:cond delay="499"/>
                                          </p:stCondLst>
                                        </p:cTn>
                                        <p:tgtEl>
                                          <p:spTgt spid="12"/>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9" presetClass="exit" presetSubtype="0" fill="hold" grpId="0" nodeType="clickEffect">
                                  <p:stCondLst>
                                    <p:cond delay="0"/>
                                  </p:stCondLst>
                                  <p:childTnLst>
                                    <p:animEffect transition="out" filter="dissolve">
                                      <p:cBhvr>
                                        <p:cTn id="26" dur="500"/>
                                        <p:tgtEl>
                                          <p:spTgt spid="13"/>
                                        </p:tgtEl>
                                      </p:cBhvr>
                                    </p:animEffect>
                                    <p:set>
                                      <p:cBhvr>
                                        <p:cTn id="27" dur="1" fill="hold">
                                          <p:stCondLst>
                                            <p:cond delay="499"/>
                                          </p:stCondLst>
                                        </p:cTn>
                                        <p:tgtEl>
                                          <p:spTgt spid="13"/>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9" presetClass="exit" presetSubtype="0" fill="hold" grpId="0" nodeType="clickEffect">
                                  <p:stCondLst>
                                    <p:cond delay="0"/>
                                  </p:stCondLst>
                                  <p:childTnLst>
                                    <p:animEffect transition="out" filter="dissolve">
                                      <p:cBhvr>
                                        <p:cTn id="31" dur="500"/>
                                        <p:tgtEl>
                                          <p:spTgt spid="14"/>
                                        </p:tgtEl>
                                      </p:cBhvr>
                                    </p:animEffect>
                                    <p:set>
                                      <p:cBhvr>
                                        <p:cTn id="32" dur="1" fill="hold">
                                          <p:stCondLst>
                                            <p:cond delay="499"/>
                                          </p:stCondLst>
                                        </p:cTn>
                                        <p:tgtEl>
                                          <p:spTgt spid="1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11" grpId="0" animBg="1"/>
      <p:bldP spid="12" grpId="0" animBg="1"/>
      <p:bldP spid="13" grpId="0" animBg="1"/>
      <p:bldP spid="14"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8882" name="Rectangle 2"/>
          <p:cNvSpPr>
            <a:spLocks noChangeArrowheads="1"/>
          </p:cNvSpPr>
          <p:nvPr>
            <p:custDataLst>
              <p:tags r:id="rId1"/>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7" name="TextBox 6"/>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Moore					Mealy</a:t>
            </a:r>
            <a:endParaRPr lang="en-US" sz="4400" dirty="0">
              <a:solidFill>
                <a:schemeClr val="bg1"/>
              </a:solidFill>
              <a:latin typeface="+mj-lt"/>
            </a:endParaRPr>
          </a:p>
        </p:txBody>
      </p:sp>
      <p:pic>
        <p:nvPicPr>
          <p:cNvPr id="161800" name="Picture 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28600" y="1447800"/>
            <a:ext cx="4266855"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2000" y="2057400"/>
            <a:ext cx="4384088" cy="29592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59832699"/>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Moore &amp; Mealy Timing Diagram</a:t>
            </a:r>
            <a:endParaRPr lang="en-US" sz="4400" dirty="0">
              <a:solidFill>
                <a:schemeClr val="bg1"/>
              </a:solidFill>
              <a:latin typeface="+mj-lt"/>
            </a:endParaRPr>
          </a:p>
        </p:txBody>
      </p:sp>
      <p:graphicFrame>
        <p:nvGraphicFramePr>
          <p:cNvPr id="3" name="Object 2"/>
          <p:cNvGraphicFramePr>
            <a:graphicFrameLocks noChangeAspect="1"/>
          </p:cNvGraphicFramePr>
          <p:nvPr>
            <p:extLst>
              <p:ext uri="{D42A27DB-BD31-4B8C-83A1-F6EECF244321}">
                <p14:modId xmlns:p14="http://schemas.microsoft.com/office/powerpoint/2010/main" val="1572445487"/>
              </p:ext>
            </p:extLst>
          </p:nvPr>
        </p:nvGraphicFramePr>
        <p:xfrm>
          <a:off x="228600" y="1371600"/>
          <a:ext cx="8557429" cy="3429000"/>
        </p:xfrm>
        <a:graphic>
          <a:graphicData uri="http://schemas.openxmlformats.org/presentationml/2006/ole">
            <mc:AlternateContent xmlns:mc="http://schemas.openxmlformats.org/markup-compatibility/2006">
              <mc:Choice xmlns:v="urn:schemas-microsoft-com:vml" Requires="v">
                <p:oleObj spid="_x0000_s163964" name="VISIO" r:id="rId4" imgW="5859000" imgH="2348280" progId="Visio.Drawing.6">
                  <p:embed/>
                </p:oleObj>
              </mc:Choice>
              <mc:Fallback>
                <p:oleObj name="VISIO" r:id="rId4" imgW="5859000" imgH="2348280" progId="Visio.Drawing.6">
                  <p:embed/>
                  <p:pic>
                    <p:nvPicPr>
                      <p:cNvPr id="0" name=""/>
                      <p:cNvPicPr/>
                      <p:nvPr/>
                    </p:nvPicPr>
                    <p:blipFill>
                      <a:blip r:embed="rId5"/>
                      <a:stretch>
                        <a:fillRect/>
                      </a:stretch>
                    </p:blipFill>
                    <p:spPr>
                      <a:xfrm>
                        <a:off x="228600" y="1371600"/>
                        <a:ext cx="8557429" cy="3429000"/>
                      </a:xfrm>
                      <a:prstGeom prst="rect">
                        <a:avLst/>
                      </a:prstGeom>
                    </p:spPr>
                  </p:pic>
                </p:oleObj>
              </mc:Fallback>
            </mc:AlternateContent>
          </a:graphicData>
        </a:graphic>
      </p:graphicFrame>
    </p:spTree>
    <p:extLst>
      <p:ext uri="{BB962C8B-B14F-4D97-AF65-F5344CB8AC3E}">
        <p14:creationId xmlns:p14="http://schemas.microsoft.com/office/powerpoint/2010/main" val="3561184101"/>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7442" name="Rectangle 2"/>
          <p:cNvSpPr>
            <a:spLocks noChangeArrowheads="1"/>
          </p:cNvSpPr>
          <p:nvPr>
            <p:custDataLst>
              <p:tags r:id="rId1"/>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57444" name="Rectangle 4"/>
          <p:cNvSpPr>
            <a:spLocks noChangeArrowheads="1"/>
          </p:cNvSpPr>
          <p:nvPr>
            <p:custDataLst>
              <p:tags r:id="rId2"/>
            </p:custDataLst>
          </p:nvPr>
        </p:nvSpPr>
        <p:spPr bwMode="auto">
          <a:xfrm>
            <a:off x="5334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3200" dirty="0">
                <a:latin typeface="+mj-lt"/>
                <a:cs typeface="Arial" charset="0"/>
              </a:rPr>
              <a:t>The state of a circuit influences its future behavior</a:t>
            </a:r>
          </a:p>
          <a:p>
            <a:pPr marL="342900" indent="-342900">
              <a:spcBef>
                <a:spcPct val="20000"/>
              </a:spcBef>
              <a:buFontTx/>
              <a:buChar char="•"/>
            </a:pPr>
            <a:r>
              <a:rPr lang="en-US" sz="3200" dirty="0">
                <a:latin typeface="+mj-lt"/>
                <a:cs typeface="Arial" charset="0"/>
              </a:rPr>
              <a:t>State elements store state</a:t>
            </a:r>
          </a:p>
          <a:p>
            <a:pPr marL="742950" lvl="1" indent="-285750">
              <a:spcBef>
                <a:spcPct val="20000"/>
              </a:spcBef>
              <a:buFontTx/>
              <a:buChar char="–"/>
            </a:pPr>
            <a:r>
              <a:rPr lang="en-US" sz="2800" dirty="0" err="1">
                <a:latin typeface="+mj-lt"/>
                <a:cs typeface="Arial" charset="0"/>
              </a:rPr>
              <a:t>Bistable</a:t>
            </a:r>
            <a:r>
              <a:rPr lang="en-US" sz="2800" dirty="0">
                <a:latin typeface="+mj-lt"/>
                <a:cs typeface="Arial" charset="0"/>
              </a:rPr>
              <a:t> circuit</a:t>
            </a:r>
          </a:p>
          <a:p>
            <a:pPr marL="742950" lvl="1" indent="-285750">
              <a:spcBef>
                <a:spcPct val="20000"/>
              </a:spcBef>
              <a:buFontTx/>
              <a:buChar char="–"/>
            </a:pPr>
            <a:r>
              <a:rPr lang="en-US" sz="2800" dirty="0">
                <a:latin typeface="+mj-lt"/>
                <a:cs typeface="Arial" charset="0"/>
              </a:rPr>
              <a:t>SR Latch</a:t>
            </a:r>
          </a:p>
          <a:p>
            <a:pPr marL="742950" lvl="1" indent="-285750">
              <a:spcBef>
                <a:spcPct val="20000"/>
              </a:spcBef>
              <a:buFontTx/>
              <a:buChar char="–"/>
            </a:pPr>
            <a:r>
              <a:rPr lang="en-US" sz="2800" dirty="0">
                <a:latin typeface="+mj-lt"/>
                <a:cs typeface="Arial" charset="0"/>
              </a:rPr>
              <a:t>D Latch</a:t>
            </a:r>
          </a:p>
          <a:p>
            <a:pPr marL="742950" lvl="1" indent="-285750">
              <a:spcBef>
                <a:spcPct val="20000"/>
              </a:spcBef>
              <a:buFontTx/>
              <a:buChar char="–"/>
            </a:pPr>
            <a:r>
              <a:rPr lang="en-US" sz="2800" dirty="0">
                <a:latin typeface="+mj-lt"/>
                <a:cs typeface="Arial" charset="0"/>
              </a:rPr>
              <a:t>D Flip-flop</a:t>
            </a:r>
          </a:p>
        </p:txBody>
      </p:sp>
      <p:sp>
        <p:nvSpPr>
          <p:cNvPr id="7" name="TextBox 6"/>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State Elements</a:t>
            </a:r>
            <a:endParaRPr lang="en-US" sz="4400" dirty="0">
              <a:solidFill>
                <a:schemeClr val="bg1"/>
              </a:solidFill>
              <a:latin typeface="+mj-lt"/>
            </a:endParaRPr>
          </a:p>
        </p:txBody>
      </p:sp>
    </p:spTree>
    <p:extLst>
      <p:ext uri="{BB962C8B-B14F-4D97-AF65-F5344CB8AC3E}">
        <p14:creationId xmlns:p14="http://schemas.microsoft.com/office/powerpoint/2010/main" val="19516590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04" name="Rectangle 4"/>
          <p:cNvSpPr>
            <a:spLocks noGrp="1" noChangeArrowheads="1"/>
          </p:cNvSpPr>
          <p:nvPr>
            <p:ph idx="4294967295"/>
            <p:custDataLst>
              <p:tags r:id="rId1"/>
            </p:custDataLst>
          </p:nvPr>
        </p:nvSpPr>
        <p:spPr>
          <a:xfrm>
            <a:off x="457200" y="1036637"/>
            <a:ext cx="8229600" cy="4525963"/>
          </a:xfrm>
        </p:spPr>
        <p:txBody>
          <a:bodyPr/>
          <a:lstStyle/>
          <a:p>
            <a:r>
              <a:rPr lang="en-US" dirty="0"/>
              <a:t>Break complex FSMs into smaller interacting FSMs</a:t>
            </a:r>
          </a:p>
          <a:p>
            <a:r>
              <a:rPr lang="en-US" dirty="0"/>
              <a:t>Example: Modify </a:t>
            </a:r>
            <a:r>
              <a:rPr lang="en-US" dirty="0" smtClean="0"/>
              <a:t>traffic </a:t>
            </a:r>
            <a:r>
              <a:rPr lang="en-US" dirty="0"/>
              <a:t>light controller to have </a:t>
            </a:r>
            <a:r>
              <a:rPr lang="en-US" dirty="0" smtClean="0"/>
              <a:t>Parade </a:t>
            </a:r>
            <a:r>
              <a:rPr lang="en-US" dirty="0"/>
              <a:t>Mode.</a:t>
            </a:r>
          </a:p>
          <a:p>
            <a:pPr lvl="1"/>
            <a:r>
              <a:rPr lang="en-US" dirty="0" smtClean="0"/>
              <a:t>Two </a:t>
            </a:r>
            <a:r>
              <a:rPr lang="en-US" dirty="0"/>
              <a:t>more inputs: </a:t>
            </a:r>
            <a:r>
              <a:rPr lang="en-US" i="1" dirty="0"/>
              <a:t>P</a:t>
            </a:r>
            <a:r>
              <a:rPr lang="en-US" dirty="0"/>
              <a:t>, </a:t>
            </a:r>
            <a:r>
              <a:rPr lang="en-US" i="1" dirty="0"/>
              <a:t>R</a:t>
            </a:r>
          </a:p>
          <a:p>
            <a:pPr lvl="1"/>
            <a:r>
              <a:rPr lang="en-US" dirty="0"/>
              <a:t>When </a:t>
            </a:r>
            <a:r>
              <a:rPr lang="en-US" b="1" i="1" dirty="0"/>
              <a:t>P</a:t>
            </a:r>
            <a:r>
              <a:rPr lang="en-US" b="1" dirty="0"/>
              <a:t> = 1</a:t>
            </a:r>
            <a:r>
              <a:rPr lang="en-US" dirty="0"/>
              <a:t>, </a:t>
            </a:r>
            <a:r>
              <a:rPr lang="en-US" dirty="0" smtClean="0"/>
              <a:t>enter </a:t>
            </a:r>
            <a:r>
              <a:rPr lang="en-US" dirty="0"/>
              <a:t>Parade Mode </a:t>
            </a:r>
            <a:r>
              <a:rPr lang="en-US" dirty="0" smtClean="0"/>
              <a:t>&amp; </a:t>
            </a:r>
            <a:r>
              <a:rPr lang="en-US" dirty="0"/>
              <a:t>Bravado </a:t>
            </a:r>
            <a:r>
              <a:rPr lang="en-US" dirty="0" smtClean="0"/>
              <a:t>Blvd </a:t>
            </a:r>
            <a:r>
              <a:rPr lang="en-US" dirty="0"/>
              <a:t>light stays </a:t>
            </a:r>
            <a:r>
              <a:rPr lang="en-US" dirty="0" smtClean="0"/>
              <a:t>green</a:t>
            </a:r>
            <a:endParaRPr lang="en-US" dirty="0"/>
          </a:p>
          <a:p>
            <a:pPr lvl="1"/>
            <a:r>
              <a:rPr lang="en-US" dirty="0"/>
              <a:t>When </a:t>
            </a:r>
            <a:r>
              <a:rPr lang="en-US" b="1" i="1" dirty="0"/>
              <a:t>R</a:t>
            </a:r>
            <a:r>
              <a:rPr lang="en-US" b="1" dirty="0"/>
              <a:t> = 1</a:t>
            </a:r>
            <a:r>
              <a:rPr lang="en-US" dirty="0"/>
              <a:t>, </a:t>
            </a:r>
            <a:r>
              <a:rPr lang="en-US" dirty="0" smtClean="0"/>
              <a:t>leave </a:t>
            </a:r>
            <a:r>
              <a:rPr lang="en-US" dirty="0"/>
              <a:t>Parade Mode</a:t>
            </a:r>
          </a:p>
        </p:txBody>
      </p:sp>
      <p:sp>
        <p:nvSpPr>
          <p:cNvPr id="6" name="TextBox 5"/>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Factoring State Machines</a:t>
            </a:r>
            <a:endParaRPr lang="en-US" sz="4400" dirty="0">
              <a:solidFill>
                <a:schemeClr val="bg1"/>
              </a:solidFill>
              <a:latin typeface="+mj-lt"/>
            </a:endParaRPr>
          </a:p>
        </p:txBody>
      </p:sp>
    </p:spTree>
    <p:extLst>
      <p:ext uri="{BB962C8B-B14F-4D97-AF65-F5344CB8AC3E}">
        <p14:creationId xmlns:p14="http://schemas.microsoft.com/office/powerpoint/2010/main" val="867016382"/>
      </p:ext>
    </p:extLst>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027" name="Rectangle 3"/>
          <p:cNvSpPr>
            <a:spLocks noGrp="1" noChangeArrowheads="1"/>
          </p:cNvSpPr>
          <p:nvPr>
            <p:ph sz="half" idx="4294967295"/>
            <p:custDataLst>
              <p:tags r:id="rId2"/>
            </p:custDataLst>
          </p:nvPr>
        </p:nvSpPr>
        <p:spPr>
          <a:xfrm>
            <a:off x="914400" y="1219200"/>
            <a:ext cx="7696200" cy="4953000"/>
          </a:xfrm>
        </p:spPr>
        <p:txBody>
          <a:bodyPr/>
          <a:lstStyle/>
          <a:p>
            <a:pPr>
              <a:buFontTx/>
              <a:buNone/>
            </a:pPr>
            <a:r>
              <a:rPr lang="en-US" b="1" dirty="0" err="1">
                <a:solidFill>
                  <a:srgbClr val="0070C0"/>
                </a:solidFill>
              </a:rPr>
              <a:t>Unfactored</a:t>
            </a:r>
            <a:r>
              <a:rPr lang="en-US" b="1" dirty="0">
                <a:solidFill>
                  <a:srgbClr val="0070C0"/>
                </a:solidFill>
              </a:rPr>
              <a:t> FSM</a:t>
            </a:r>
          </a:p>
          <a:p>
            <a:pPr>
              <a:buFontTx/>
              <a:buNone/>
            </a:pPr>
            <a:endParaRPr lang="en-US" b="1" dirty="0">
              <a:solidFill>
                <a:srgbClr val="0070C0"/>
              </a:solidFill>
            </a:endParaRPr>
          </a:p>
          <a:p>
            <a:pPr>
              <a:buFontTx/>
              <a:buNone/>
            </a:pPr>
            <a:endParaRPr lang="en-US" b="1" dirty="0">
              <a:solidFill>
                <a:srgbClr val="0070C0"/>
              </a:solidFill>
            </a:endParaRPr>
          </a:p>
          <a:p>
            <a:pPr>
              <a:buFontTx/>
              <a:buNone/>
            </a:pPr>
            <a:r>
              <a:rPr lang="en-US" b="1" dirty="0">
                <a:solidFill>
                  <a:srgbClr val="0070C0"/>
                </a:solidFill>
              </a:rPr>
              <a:t>Factored FSM</a:t>
            </a:r>
          </a:p>
        </p:txBody>
      </p:sp>
      <p:graphicFrame>
        <p:nvGraphicFramePr>
          <p:cNvPr id="1025030" name="Object 6"/>
          <p:cNvGraphicFramePr>
            <a:graphicFrameLocks noGrp="1" noChangeAspect="1"/>
          </p:cNvGraphicFramePr>
          <p:nvPr>
            <p:ph sz="quarter" idx="4294967295"/>
            <p:custDataLst>
              <p:tags r:id="rId3"/>
            </p:custDataLst>
            <p:extLst>
              <p:ext uri="{D42A27DB-BD31-4B8C-83A1-F6EECF244321}">
                <p14:modId xmlns:p14="http://schemas.microsoft.com/office/powerpoint/2010/main" val="514483545"/>
              </p:ext>
            </p:extLst>
          </p:nvPr>
        </p:nvGraphicFramePr>
        <p:xfrm>
          <a:off x="3886200" y="1066800"/>
          <a:ext cx="2676525" cy="1268413"/>
        </p:xfrm>
        <a:graphic>
          <a:graphicData uri="http://schemas.openxmlformats.org/presentationml/2006/ole">
            <mc:AlternateContent xmlns:mc="http://schemas.openxmlformats.org/markup-compatibility/2006">
              <mc:Choice xmlns:v="urn:schemas-microsoft-com:vml" Requires="v">
                <p:oleObj spid="_x0000_s165108" name="VISIO" r:id="rId7" imgW="1542960" imgH="732600" progId="Visio.Drawing.6">
                  <p:embed/>
                </p:oleObj>
              </mc:Choice>
              <mc:Fallback>
                <p:oleObj name="VISIO" r:id="rId7" imgW="1542960" imgH="732600" progId="Visio.Drawing.6">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886200" y="1066800"/>
                        <a:ext cx="2676525" cy="1268413"/>
                      </a:xfrm>
                      <a:prstGeom prst="rect">
                        <a:avLst/>
                      </a:prstGeom>
                    </p:spPr>
                  </p:pic>
                </p:oleObj>
              </mc:Fallback>
            </mc:AlternateContent>
          </a:graphicData>
        </a:graphic>
      </p:graphicFrame>
      <p:graphicFrame>
        <p:nvGraphicFramePr>
          <p:cNvPr id="1025031" name="Object 7"/>
          <p:cNvGraphicFramePr>
            <a:graphicFrameLocks noGrp="1" noChangeAspect="1"/>
          </p:cNvGraphicFramePr>
          <p:nvPr>
            <p:ph sz="quarter" idx="4294967295"/>
            <p:custDataLst>
              <p:tags r:id="rId4"/>
            </p:custDataLst>
            <p:extLst>
              <p:ext uri="{D42A27DB-BD31-4B8C-83A1-F6EECF244321}">
                <p14:modId xmlns:p14="http://schemas.microsoft.com/office/powerpoint/2010/main" val="35374887"/>
              </p:ext>
            </p:extLst>
          </p:nvPr>
        </p:nvGraphicFramePr>
        <p:xfrm>
          <a:off x="4114800" y="2590800"/>
          <a:ext cx="2338387" cy="3276600"/>
        </p:xfrm>
        <a:graphic>
          <a:graphicData uri="http://schemas.openxmlformats.org/presentationml/2006/ole">
            <mc:AlternateContent xmlns:mc="http://schemas.openxmlformats.org/markup-compatibility/2006">
              <mc:Choice xmlns:v="urn:schemas-microsoft-com:vml" Requires="v">
                <p:oleObj spid="_x0000_s165109" name="VISIO" r:id="rId9" imgW="1542960" imgH="2161440" progId="Visio.Drawing.6">
                  <p:embed/>
                </p:oleObj>
              </mc:Choice>
              <mc:Fallback>
                <p:oleObj name="VISIO" r:id="rId9" imgW="1542960" imgH="2161440" progId="Visio.Drawing.6">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114800" y="2590800"/>
                        <a:ext cx="2338387" cy="3276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 name="TextBox 7"/>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Parade FSM</a:t>
            </a:r>
            <a:endParaRPr lang="en-US" sz="4400" dirty="0">
              <a:solidFill>
                <a:schemeClr val="bg1"/>
              </a:solidFill>
              <a:latin typeface="+mj-lt"/>
            </a:endParaRPr>
          </a:p>
        </p:txBody>
      </p:sp>
    </p:spTree>
    <p:extLst>
      <p:ext uri="{BB962C8B-B14F-4D97-AF65-F5344CB8AC3E}">
        <p14:creationId xmlns:p14="http://schemas.microsoft.com/office/powerpoint/2010/main" val="785903453"/>
      </p:ext>
    </p:extLst>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57200" y="68759"/>
            <a:ext cx="7924800" cy="769441"/>
          </a:xfrm>
          <a:prstGeom prst="rect">
            <a:avLst/>
          </a:prstGeom>
          <a:noFill/>
        </p:spPr>
        <p:txBody>
          <a:bodyPr wrap="square" rtlCol="0">
            <a:spAutoFit/>
          </a:bodyPr>
          <a:lstStyle/>
          <a:p>
            <a:r>
              <a:rPr lang="en-US" sz="4400" dirty="0" err="1" smtClean="0">
                <a:solidFill>
                  <a:schemeClr val="bg1"/>
                </a:solidFill>
                <a:latin typeface="+mj-lt"/>
              </a:rPr>
              <a:t>Unfactored</a:t>
            </a:r>
            <a:r>
              <a:rPr lang="en-US" sz="4400" dirty="0" smtClean="0">
                <a:solidFill>
                  <a:schemeClr val="bg1"/>
                </a:solidFill>
                <a:latin typeface="+mj-lt"/>
              </a:rPr>
              <a:t> FSM</a:t>
            </a:r>
            <a:endParaRPr lang="en-US" sz="4400" dirty="0">
              <a:solidFill>
                <a:schemeClr val="bg1"/>
              </a:solidFill>
              <a:latin typeface="+mj-lt"/>
            </a:endParaRPr>
          </a:p>
        </p:txBody>
      </p:sp>
      <p:grpSp>
        <p:nvGrpSpPr>
          <p:cNvPr id="3" name="Group 2"/>
          <p:cNvGrpSpPr/>
          <p:nvPr/>
        </p:nvGrpSpPr>
        <p:grpSpPr>
          <a:xfrm>
            <a:off x="457200" y="990600"/>
            <a:ext cx="7696200" cy="4883347"/>
            <a:chOff x="457200" y="990600"/>
            <a:chExt cx="7696200" cy="4883347"/>
          </a:xfrm>
        </p:grpSpPr>
        <p:pic>
          <p:nvPicPr>
            <p:cNvPr id="165914" name="Picture 2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400" y="990600"/>
              <a:ext cx="7239000" cy="48833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457200" y="5105400"/>
              <a:ext cx="1371600" cy="76854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894933522"/>
      </p:ext>
    </p:extLst>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30148" name="Object 4"/>
          <p:cNvGraphicFramePr>
            <a:graphicFrameLocks noGrp="1" noChangeAspect="1"/>
          </p:cNvGraphicFramePr>
          <p:nvPr>
            <p:ph idx="4294967295"/>
            <p:custDataLst>
              <p:tags r:id="rId2"/>
            </p:custDataLst>
            <p:extLst>
              <p:ext uri="{D42A27DB-BD31-4B8C-83A1-F6EECF244321}">
                <p14:modId xmlns:p14="http://schemas.microsoft.com/office/powerpoint/2010/main" val="4084888728"/>
              </p:ext>
            </p:extLst>
          </p:nvPr>
        </p:nvGraphicFramePr>
        <p:xfrm>
          <a:off x="990600" y="1447800"/>
          <a:ext cx="7772400" cy="4027487"/>
        </p:xfrm>
        <a:graphic>
          <a:graphicData uri="http://schemas.openxmlformats.org/presentationml/2006/ole">
            <mc:AlternateContent xmlns:mc="http://schemas.openxmlformats.org/markup-compatibility/2006">
              <mc:Choice xmlns:v="urn:schemas-microsoft-com:vml" Requires="v">
                <p:oleObj spid="_x0000_s167036" name="VISIO" r:id="rId5" imgW="4286160" imgH="2221560" progId="Visio.Drawing.6">
                  <p:embed/>
                </p:oleObj>
              </mc:Choice>
              <mc:Fallback>
                <p:oleObj name="VISIO" r:id="rId5" imgW="4286160" imgH="2221560" progId="Visio.Drawing.6">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90600" y="1447800"/>
                        <a:ext cx="7772400" cy="4027487"/>
                      </a:xfrm>
                      <a:prstGeom prst="rect">
                        <a:avLst/>
                      </a:prstGeom>
                    </p:spPr>
                  </p:pic>
                </p:oleObj>
              </mc:Fallback>
            </mc:AlternateContent>
          </a:graphicData>
        </a:graphic>
      </p:graphicFrame>
      <p:sp>
        <p:nvSpPr>
          <p:cNvPr id="6" name="TextBox 5"/>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Factored FSM</a:t>
            </a:r>
            <a:endParaRPr lang="en-US" sz="4400" dirty="0">
              <a:solidFill>
                <a:schemeClr val="bg1"/>
              </a:solidFill>
              <a:latin typeface="+mj-lt"/>
            </a:endParaRPr>
          </a:p>
        </p:txBody>
      </p:sp>
    </p:spTree>
    <p:extLst>
      <p:ext uri="{BB962C8B-B14F-4D97-AF65-F5344CB8AC3E}">
        <p14:creationId xmlns:p14="http://schemas.microsoft.com/office/powerpoint/2010/main" val="230149218"/>
      </p:ext>
    </p:extLst>
  </p:cSld>
  <p:clrMapOvr>
    <a:masterClrMapping/>
  </p:clrMapOvr>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5636" name="Rectangle 4"/>
          <p:cNvSpPr>
            <a:spLocks noChangeArrowheads="1"/>
          </p:cNvSpPr>
          <p:nvPr>
            <p:custDataLst>
              <p:tags r:id="rId1"/>
            </p:custDataLst>
          </p:nvPr>
        </p:nvSpPr>
        <p:spPr bwMode="auto">
          <a:xfrm>
            <a:off x="533400" y="990600"/>
            <a:ext cx="83058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533400" indent="-533400">
              <a:buFont typeface="+mj-lt"/>
              <a:buAutoNum type="arabicPeriod"/>
            </a:pPr>
            <a:r>
              <a:rPr lang="en-US" sz="2600" dirty="0">
                <a:latin typeface="+mj-lt"/>
                <a:cs typeface="Arial" charset="0"/>
              </a:rPr>
              <a:t>Identify </a:t>
            </a:r>
            <a:r>
              <a:rPr lang="en-US" sz="2600" dirty="0" smtClean="0">
                <a:latin typeface="+mj-lt"/>
                <a:cs typeface="Arial" charset="0"/>
              </a:rPr>
              <a:t>inputs </a:t>
            </a:r>
            <a:r>
              <a:rPr lang="en-US" sz="2600" dirty="0">
                <a:latin typeface="+mj-lt"/>
                <a:cs typeface="Arial" charset="0"/>
              </a:rPr>
              <a:t>and outputs</a:t>
            </a:r>
          </a:p>
          <a:p>
            <a:pPr marL="533400" indent="-533400">
              <a:buFont typeface="+mj-lt"/>
              <a:buAutoNum type="arabicPeriod"/>
            </a:pPr>
            <a:r>
              <a:rPr lang="en-US" sz="2600" dirty="0">
                <a:latin typeface="+mj-lt"/>
                <a:cs typeface="Arial" charset="0"/>
              </a:rPr>
              <a:t>Sketch </a:t>
            </a:r>
            <a:r>
              <a:rPr lang="en-US" sz="2600" dirty="0" smtClean="0">
                <a:latin typeface="+mj-lt"/>
                <a:cs typeface="Arial" charset="0"/>
              </a:rPr>
              <a:t>state </a:t>
            </a:r>
            <a:r>
              <a:rPr lang="en-US" sz="2600" dirty="0">
                <a:latin typeface="+mj-lt"/>
                <a:cs typeface="Arial" charset="0"/>
              </a:rPr>
              <a:t>transition diagram</a:t>
            </a:r>
          </a:p>
          <a:p>
            <a:pPr marL="533400" indent="-533400">
              <a:buFont typeface="+mj-lt"/>
              <a:buAutoNum type="arabicPeriod"/>
            </a:pPr>
            <a:r>
              <a:rPr lang="en-US" sz="2600" dirty="0">
                <a:latin typeface="+mj-lt"/>
                <a:cs typeface="Arial" charset="0"/>
              </a:rPr>
              <a:t>Write </a:t>
            </a:r>
            <a:r>
              <a:rPr lang="en-US" sz="2600" dirty="0" smtClean="0">
                <a:latin typeface="+mj-lt"/>
                <a:cs typeface="Arial" charset="0"/>
              </a:rPr>
              <a:t>state </a:t>
            </a:r>
            <a:r>
              <a:rPr lang="en-US" sz="2600" dirty="0">
                <a:latin typeface="+mj-lt"/>
                <a:cs typeface="Arial" charset="0"/>
              </a:rPr>
              <a:t>transition table</a:t>
            </a:r>
          </a:p>
          <a:p>
            <a:pPr marL="533400" indent="-533400">
              <a:buFont typeface="+mj-lt"/>
              <a:buAutoNum type="arabicPeriod"/>
            </a:pPr>
            <a:r>
              <a:rPr lang="en-US" sz="2600" dirty="0">
                <a:latin typeface="+mj-lt"/>
                <a:cs typeface="Arial" charset="0"/>
              </a:rPr>
              <a:t>Select state encodings</a:t>
            </a:r>
          </a:p>
          <a:p>
            <a:pPr marL="533400" indent="-533400">
              <a:buFont typeface="+mj-lt"/>
              <a:buAutoNum type="arabicPeriod"/>
            </a:pPr>
            <a:r>
              <a:rPr lang="en-US" sz="2600" dirty="0">
                <a:latin typeface="+mj-lt"/>
                <a:cs typeface="Arial" charset="0"/>
              </a:rPr>
              <a:t>For </a:t>
            </a:r>
            <a:r>
              <a:rPr lang="en-US" sz="2600" dirty="0" smtClean="0">
                <a:latin typeface="+mj-lt"/>
                <a:cs typeface="Arial" charset="0"/>
              </a:rPr>
              <a:t>Moore </a:t>
            </a:r>
            <a:r>
              <a:rPr lang="en-US" sz="2600" dirty="0">
                <a:latin typeface="+mj-lt"/>
                <a:cs typeface="Arial" charset="0"/>
              </a:rPr>
              <a:t>machine:</a:t>
            </a:r>
          </a:p>
          <a:p>
            <a:pPr marL="914400" lvl="1" indent="-457200">
              <a:buFont typeface="+mj-lt"/>
              <a:buAutoNum type="alphaLcPeriod"/>
            </a:pPr>
            <a:r>
              <a:rPr lang="en-US" sz="2200" dirty="0">
                <a:latin typeface="+mj-lt"/>
                <a:cs typeface="Arial" charset="0"/>
              </a:rPr>
              <a:t>Rewrite </a:t>
            </a:r>
            <a:r>
              <a:rPr lang="en-US" sz="2200" dirty="0" smtClean="0">
                <a:latin typeface="+mj-lt"/>
                <a:cs typeface="Arial" charset="0"/>
              </a:rPr>
              <a:t>state </a:t>
            </a:r>
            <a:r>
              <a:rPr lang="en-US" sz="2200" dirty="0">
                <a:latin typeface="+mj-lt"/>
                <a:cs typeface="Arial" charset="0"/>
              </a:rPr>
              <a:t>transition table with </a:t>
            </a:r>
            <a:r>
              <a:rPr lang="en-US" sz="2200" dirty="0" smtClean="0">
                <a:latin typeface="+mj-lt"/>
                <a:cs typeface="Arial" charset="0"/>
              </a:rPr>
              <a:t>state </a:t>
            </a:r>
            <a:r>
              <a:rPr lang="en-US" sz="2200" dirty="0">
                <a:latin typeface="+mj-lt"/>
                <a:cs typeface="Arial" charset="0"/>
              </a:rPr>
              <a:t>encodings</a:t>
            </a:r>
          </a:p>
          <a:p>
            <a:pPr marL="914400" lvl="1" indent="-457200">
              <a:buFont typeface="+mj-lt"/>
              <a:buAutoNum type="alphaLcPeriod"/>
            </a:pPr>
            <a:r>
              <a:rPr lang="en-US" sz="2200" dirty="0">
                <a:latin typeface="+mj-lt"/>
                <a:cs typeface="Arial" charset="0"/>
              </a:rPr>
              <a:t>Write </a:t>
            </a:r>
            <a:r>
              <a:rPr lang="en-US" sz="2200" dirty="0" smtClean="0">
                <a:latin typeface="+mj-lt"/>
                <a:cs typeface="Arial" charset="0"/>
              </a:rPr>
              <a:t>output </a:t>
            </a:r>
            <a:r>
              <a:rPr lang="en-US" sz="2200" dirty="0">
                <a:latin typeface="+mj-lt"/>
                <a:cs typeface="Arial" charset="0"/>
              </a:rPr>
              <a:t>table</a:t>
            </a:r>
          </a:p>
          <a:p>
            <a:r>
              <a:rPr lang="en-US" sz="2600" dirty="0" smtClean="0">
                <a:latin typeface="+mj-lt"/>
                <a:cs typeface="Arial" charset="0"/>
              </a:rPr>
              <a:t>5.    For </a:t>
            </a:r>
            <a:r>
              <a:rPr lang="en-US" sz="2600" dirty="0">
                <a:latin typeface="+mj-lt"/>
                <a:cs typeface="Arial" charset="0"/>
              </a:rPr>
              <a:t>a Mealy machine:</a:t>
            </a:r>
          </a:p>
          <a:p>
            <a:pPr lvl="1"/>
            <a:r>
              <a:rPr lang="en-US" sz="2200" dirty="0" smtClean="0">
                <a:latin typeface="+mj-lt"/>
                <a:cs typeface="Arial" charset="0"/>
              </a:rPr>
              <a:t>	Rewrite combined </a:t>
            </a:r>
            <a:r>
              <a:rPr lang="en-US" sz="2200" dirty="0">
                <a:latin typeface="+mj-lt"/>
                <a:cs typeface="Arial" charset="0"/>
              </a:rPr>
              <a:t>state transition and output table with </a:t>
            </a:r>
            <a:r>
              <a:rPr lang="en-US" sz="2200" dirty="0" smtClean="0">
                <a:latin typeface="+mj-lt"/>
                <a:cs typeface="Arial" charset="0"/>
              </a:rPr>
              <a:t>state 	encodings</a:t>
            </a:r>
            <a:endParaRPr lang="en-US" sz="2200" dirty="0">
              <a:latin typeface="+mj-lt"/>
              <a:cs typeface="Arial" charset="0"/>
            </a:endParaRPr>
          </a:p>
          <a:p>
            <a:r>
              <a:rPr lang="en-US" sz="2600" dirty="0" smtClean="0">
                <a:latin typeface="+mj-lt"/>
                <a:cs typeface="Arial" charset="0"/>
              </a:rPr>
              <a:t>6.    Write </a:t>
            </a:r>
            <a:r>
              <a:rPr lang="en-US" sz="2600" dirty="0">
                <a:latin typeface="+mj-lt"/>
                <a:cs typeface="Arial" charset="0"/>
              </a:rPr>
              <a:t>Boolean equations for </a:t>
            </a:r>
            <a:r>
              <a:rPr lang="en-US" sz="2600" dirty="0" smtClean="0">
                <a:latin typeface="+mj-lt"/>
                <a:cs typeface="Arial" charset="0"/>
              </a:rPr>
              <a:t>next </a:t>
            </a:r>
            <a:r>
              <a:rPr lang="en-US" sz="2600" dirty="0">
                <a:latin typeface="+mj-lt"/>
                <a:cs typeface="Arial" charset="0"/>
              </a:rPr>
              <a:t>state and output logic</a:t>
            </a:r>
          </a:p>
          <a:p>
            <a:r>
              <a:rPr lang="en-US" sz="2600" dirty="0" smtClean="0">
                <a:latin typeface="+mj-lt"/>
                <a:cs typeface="Arial" charset="0"/>
              </a:rPr>
              <a:t>7.    Sketch </a:t>
            </a:r>
            <a:r>
              <a:rPr lang="en-US" sz="2600" dirty="0">
                <a:latin typeface="+mj-lt"/>
                <a:cs typeface="Arial" charset="0"/>
              </a:rPr>
              <a:t>the circuit schematic</a:t>
            </a:r>
          </a:p>
        </p:txBody>
      </p:sp>
      <p:sp>
        <p:nvSpPr>
          <p:cNvPr id="7" name="TextBox 6"/>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FSM Design Procedure</a:t>
            </a:r>
            <a:endParaRPr lang="en-US" sz="4400" dirty="0">
              <a:solidFill>
                <a:schemeClr val="bg1"/>
              </a:solidFill>
              <a:latin typeface="+mj-lt"/>
            </a:endParaRPr>
          </a:p>
        </p:txBody>
      </p:sp>
    </p:spTree>
    <p:extLst>
      <p:ext uri="{BB962C8B-B14F-4D97-AF65-F5344CB8AC3E}">
        <p14:creationId xmlns:p14="http://schemas.microsoft.com/office/powerpoint/2010/main" val="2114665085"/>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2195" name="Rectangle 3"/>
          <p:cNvSpPr>
            <a:spLocks noChangeArrowheads="1"/>
          </p:cNvSpPr>
          <p:nvPr>
            <p:custDataLst>
              <p:tags r:id="rId1"/>
            </p:custDataLst>
          </p:nvPr>
        </p:nvSpPr>
        <p:spPr bwMode="auto">
          <a:xfrm>
            <a:off x="9144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533400" indent="-533400">
              <a:spcBef>
                <a:spcPct val="20000"/>
              </a:spcBef>
              <a:buFontTx/>
              <a:buChar char="•"/>
            </a:pPr>
            <a:r>
              <a:rPr lang="en-US" sz="3200" dirty="0">
                <a:latin typeface="+mj-lt"/>
                <a:cs typeface="Arial" charset="0"/>
              </a:rPr>
              <a:t>Flip-flop samples </a:t>
            </a:r>
            <a:r>
              <a:rPr lang="en-US" sz="3200" i="1" dirty="0">
                <a:latin typeface="+mj-lt"/>
                <a:cs typeface="Arial" charset="0"/>
              </a:rPr>
              <a:t>D</a:t>
            </a:r>
            <a:r>
              <a:rPr lang="en-US" sz="3200" dirty="0">
                <a:latin typeface="+mj-lt"/>
                <a:cs typeface="Arial" charset="0"/>
              </a:rPr>
              <a:t> at clock edge</a:t>
            </a:r>
          </a:p>
          <a:p>
            <a:pPr marL="533400" indent="-533400">
              <a:spcBef>
                <a:spcPct val="20000"/>
              </a:spcBef>
              <a:buFontTx/>
              <a:buChar char="•"/>
            </a:pPr>
            <a:r>
              <a:rPr lang="en-US" sz="3200" i="1" dirty="0">
                <a:latin typeface="+mj-lt"/>
                <a:cs typeface="Arial" charset="0"/>
              </a:rPr>
              <a:t>D</a:t>
            </a:r>
            <a:r>
              <a:rPr lang="en-US" sz="3200" dirty="0">
                <a:latin typeface="+mj-lt"/>
                <a:cs typeface="Arial" charset="0"/>
              </a:rPr>
              <a:t> must be stable </a:t>
            </a:r>
            <a:r>
              <a:rPr lang="en-US" sz="3200" dirty="0" smtClean="0">
                <a:latin typeface="+mj-lt"/>
                <a:cs typeface="Arial" charset="0"/>
              </a:rPr>
              <a:t>when </a:t>
            </a:r>
            <a:r>
              <a:rPr lang="en-US" sz="3200" dirty="0">
                <a:latin typeface="+mj-lt"/>
                <a:cs typeface="Arial" charset="0"/>
              </a:rPr>
              <a:t>sampled</a:t>
            </a:r>
          </a:p>
          <a:p>
            <a:pPr marL="533400" indent="-533400">
              <a:spcBef>
                <a:spcPct val="20000"/>
              </a:spcBef>
              <a:buFontTx/>
              <a:buChar char="•"/>
            </a:pPr>
            <a:r>
              <a:rPr lang="en-US" sz="3200" dirty="0">
                <a:latin typeface="+mj-lt"/>
                <a:cs typeface="Arial" charset="0"/>
              </a:rPr>
              <a:t>Similar to a photograph, </a:t>
            </a:r>
            <a:r>
              <a:rPr lang="en-US" sz="3200" i="1" dirty="0">
                <a:latin typeface="+mj-lt"/>
                <a:cs typeface="Arial" charset="0"/>
              </a:rPr>
              <a:t>D</a:t>
            </a:r>
            <a:r>
              <a:rPr lang="en-US" sz="3200" dirty="0">
                <a:latin typeface="+mj-lt"/>
                <a:cs typeface="Arial" charset="0"/>
              </a:rPr>
              <a:t> must be stable around </a:t>
            </a:r>
            <a:r>
              <a:rPr lang="en-US" sz="3200" dirty="0" smtClean="0">
                <a:latin typeface="+mj-lt"/>
                <a:cs typeface="Arial" charset="0"/>
              </a:rPr>
              <a:t>clock </a:t>
            </a:r>
            <a:r>
              <a:rPr lang="en-US" sz="3200" dirty="0">
                <a:latin typeface="+mj-lt"/>
                <a:cs typeface="Arial" charset="0"/>
              </a:rPr>
              <a:t>edge</a:t>
            </a:r>
          </a:p>
          <a:p>
            <a:pPr marL="533400" indent="-533400">
              <a:spcBef>
                <a:spcPct val="20000"/>
              </a:spcBef>
              <a:buFontTx/>
              <a:buChar char="•"/>
            </a:pPr>
            <a:r>
              <a:rPr lang="en-US" sz="3200" dirty="0">
                <a:latin typeface="+mj-lt"/>
                <a:cs typeface="Arial" charset="0"/>
              </a:rPr>
              <a:t>If </a:t>
            </a:r>
            <a:r>
              <a:rPr lang="en-US" sz="3200" dirty="0" smtClean="0">
                <a:latin typeface="+mj-lt"/>
                <a:cs typeface="Arial" charset="0"/>
              </a:rPr>
              <a:t>not, </a:t>
            </a:r>
            <a:r>
              <a:rPr lang="en-US" sz="3200" dirty="0" err="1">
                <a:latin typeface="+mj-lt"/>
                <a:cs typeface="Arial" charset="0"/>
              </a:rPr>
              <a:t>metastability</a:t>
            </a:r>
            <a:r>
              <a:rPr lang="en-US" sz="3200" dirty="0">
                <a:latin typeface="+mj-lt"/>
                <a:cs typeface="Arial" charset="0"/>
              </a:rPr>
              <a:t> can occur</a:t>
            </a:r>
          </a:p>
        </p:txBody>
      </p:sp>
      <p:sp>
        <p:nvSpPr>
          <p:cNvPr id="7" name="TextBox 6"/>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Timing</a:t>
            </a:r>
            <a:endParaRPr lang="en-US" sz="4400" dirty="0">
              <a:solidFill>
                <a:schemeClr val="bg1"/>
              </a:solidFill>
              <a:latin typeface="+mj-lt"/>
            </a:endParaRPr>
          </a:p>
        </p:txBody>
      </p:sp>
    </p:spTree>
    <p:extLst>
      <p:ext uri="{BB962C8B-B14F-4D97-AF65-F5344CB8AC3E}">
        <p14:creationId xmlns:p14="http://schemas.microsoft.com/office/powerpoint/2010/main" val="268278784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24708" name="Object 4"/>
          <p:cNvGraphicFramePr>
            <a:graphicFrameLocks noGrp="1" noChangeAspect="1"/>
          </p:cNvGraphicFramePr>
          <p:nvPr>
            <p:ph sz="half" idx="4294967295"/>
            <p:custDataLst>
              <p:tags r:id="rId2"/>
            </p:custDataLst>
            <p:extLst>
              <p:ext uri="{D42A27DB-BD31-4B8C-83A1-F6EECF244321}">
                <p14:modId xmlns:p14="http://schemas.microsoft.com/office/powerpoint/2010/main" val="2007352683"/>
              </p:ext>
            </p:extLst>
          </p:nvPr>
        </p:nvGraphicFramePr>
        <p:xfrm>
          <a:off x="2209800" y="3124200"/>
          <a:ext cx="4572000" cy="2809875"/>
        </p:xfrm>
        <a:graphic>
          <a:graphicData uri="http://schemas.openxmlformats.org/presentationml/2006/ole">
            <mc:AlternateContent xmlns:mc="http://schemas.openxmlformats.org/markup-compatibility/2006">
              <mc:Choice xmlns:v="urn:schemas-microsoft-com:vml" Requires="v">
                <p:oleObj spid="_x0000_s168063" name="VISIO" r:id="rId6" imgW="1968120" imgH="1209240" progId="Visio.Drawing.6">
                  <p:embed/>
                </p:oleObj>
              </mc:Choice>
              <mc:Fallback>
                <p:oleObj name="VISIO" r:id="rId6" imgW="1968120" imgH="1209240" progId="Visio.Drawing.6">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209800" y="3124200"/>
                        <a:ext cx="4572000" cy="2809875"/>
                      </a:xfrm>
                      <a:prstGeom prst="rect">
                        <a:avLst/>
                      </a:prstGeom>
                    </p:spPr>
                  </p:pic>
                </p:oleObj>
              </mc:Fallback>
            </mc:AlternateContent>
          </a:graphicData>
        </a:graphic>
      </p:graphicFrame>
      <p:sp>
        <p:nvSpPr>
          <p:cNvPr id="1224707" name="Rectangle 3"/>
          <p:cNvSpPr>
            <a:spLocks noChangeArrowheads="1"/>
          </p:cNvSpPr>
          <p:nvPr>
            <p:custDataLst>
              <p:tags r:id="rId3"/>
            </p:custDataLst>
          </p:nvPr>
        </p:nvSpPr>
        <p:spPr bwMode="auto">
          <a:xfrm>
            <a:off x="6096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2400" b="1" dirty="0">
                <a:solidFill>
                  <a:srgbClr val="0070C0"/>
                </a:solidFill>
                <a:latin typeface="+mj-lt"/>
                <a:cs typeface="Arial" charset="0"/>
              </a:rPr>
              <a:t>Setup time: </a:t>
            </a:r>
            <a:r>
              <a:rPr lang="en-US" sz="2400" i="1" dirty="0" err="1">
                <a:latin typeface="+mj-lt"/>
                <a:cs typeface="Arial" charset="0"/>
              </a:rPr>
              <a:t>t</a:t>
            </a:r>
            <a:r>
              <a:rPr lang="en-US" sz="2400" baseline="-25000" dirty="0" err="1">
                <a:latin typeface="+mj-lt"/>
                <a:cs typeface="Arial" charset="0"/>
              </a:rPr>
              <a:t>setup</a:t>
            </a:r>
            <a:r>
              <a:rPr lang="en-US" sz="2400" b="1" dirty="0">
                <a:solidFill>
                  <a:schemeClr val="accent2"/>
                </a:solidFill>
                <a:latin typeface="+mj-lt"/>
                <a:cs typeface="Arial" charset="0"/>
              </a:rPr>
              <a:t> </a:t>
            </a:r>
            <a:r>
              <a:rPr lang="en-US" sz="2400" dirty="0">
                <a:latin typeface="+mj-lt"/>
                <a:cs typeface="Arial" charset="0"/>
              </a:rPr>
              <a:t>= time </a:t>
            </a:r>
            <a:r>
              <a:rPr lang="en-US" sz="2400" i="1" dirty="0">
                <a:latin typeface="+mj-lt"/>
                <a:cs typeface="Arial" charset="0"/>
              </a:rPr>
              <a:t>before</a:t>
            </a:r>
            <a:r>
              <a:rPr lang="en-US" sz="2400" dirty="0">
                <a:latin typeface="+mj-lt"/>
                <a:cs typeface="Arial" charset="0"/>
              </a:rPr>
              <a:t> </a:t>
            </a:r>
            <a:r>
              <a:rPr lang="en-US" sz="2400" dirty="0" smtClean="0">
                <a:latin typeface="+mj-lt"/>
                <a:cs typeface="Arial" charset="0"/>
              </a:rPr>
              <a:t>clock </a:t>
            </a:r>
            <a:r>
              <a:rPr lang="en-US" sz="2400" dirty="0">
                <a:latin typeface="+mj-lt"/>
                <a:cs typeface="Arial" charset="0"/>
              </a:rPr>
              <a:t>edge </a:t>
            </a:r>
            <a:r>
              <a:rPr lang="en-US" sz="2400" dirty="0" smtClean="0">
                <a:latin typeface="+mj-lt"/>
                <a:cs typeface="Arial" charset="0"/>
              </a:rPr>
              <a:t>data </a:t>
            </a:r>
            <a:r>
              <a:rPr lang="en-US" sz="2400" dirty="0">
                <a:latin typeface="+mj-lt"/>
                <a:cs typeface="Arial" charset="0"/>
              </a:rPr>
              <a:t>must be stable (i.e. not changing)</a:t>
            </a:r>
          </a:p>
          <a:p>
            <a:pPr marL="342900" indent="-342900">
              <a:spcBef>
                <a:spcPct val="20000"/>
              </a:spcBef>
              <a:buFontTx/>
              <a:buChar char="•"/>
            </a:pPr>
            <a:r>
              <a:rPr lang="en-US" sz="2400" b="1" dirty="0">
                <a:solidFill>
                  <a:srgbClr val="0070C0"/>
                </a:solidFill>
                <a:latin typeface="+mj-lt"/>
                <a:cs typeface="Arial" charset="0"/>
              </a:rPr>
              <a:t>Hold time:</a:t>
            </a:r>
            <a:r>
              <a:rPr lang="en-US" sz="2400" dirty="0">
                <a:solidFill>
                  <a:srgbClr val="0070C0"/>
                </a:solidFill>
                <a:latin typeface="+mj-lt"/>
                <a:cs typeface="Arial" charset="0"/>
              </a:rPr>
              <a:t> </a:t>
            </a:r>
            <a:r>
              <a:rPr lang="en-US" sz="2400" i="1" dirty="0" err="1">
                <a:latin typeface="+mj-lt"/>
                <a:cs typeface="Arial" charset="0"/>
              </a:rPr>
              <a:t>t</a:t>
            </a:r>
            <a:r>
              <a:rPr lang="en-US" sz="2400" baseline="-25000" dirty="0" err="1">
                <a:latin typeface="+mj-lt"/>
                <a:cs typeface="Arial" charset="0"/>
              </a:rPr>
              <a:t>hold</a:t>
            </a:r>
            <a:r>
              <a:rPr lang="en-US" sz="2400" b="1" dirty="0">
                <a:solidFill>
                  <a:schemeClr val="accent2"/>
                </a:solidFill>
                <a:latin typeface="+mj-lt"/>
                <a:cs typeface="Arial" charset="0"/>
              </a:rPr>
              <a:t> </a:t>
            </a:r>
            <a:r>
              <a:rPr lang="en-US" sz="2400" dirty="0">
                <a:latin typeface="+mj-lt"/>
                <a:cs typeface="Arial" charset="0"/>
              </a:rPr>
              <a:t>= time </a:t>
            </a:r>
            <a:r>
              <a:rPr lang="en-US" sz="2400" i="1" dirty="0">
                <a:latin typeface="+mj-lt"/>
                <a:cs typeface="Arial" charset="0"/>
              </a:rPr>
              <a:t>after</a:t>
            </a:r>
            <a:r>
              <a:rPr lang="en-US" sz="2400" dirty="0">
                <a:latin typeface="+mj-lt"/>
                <a:cs typeface="Arial" charset="0"/>
              </a:rPr>
              <a:t> </a:t>
            </a:r>
            <a:r>
              <a:rPr lang="en-US" sz="2400" dirty="0" smtClean="0">
                <a:latin typeface="+mj-lt"/>
                <a:cs typeface="Arial" charset="0"/>
              </a:rPr>
              <a:t>clock </a:t>
            </a:r>
            <a:r>
              <a:rPr lang="en-US" sz="2400" dirty="0">
                <a:latin typeface="+mj-lt"/>
                <a:cs typeface="Arial" charset="0"/>
              </a:rPr>
              <a:t>edge </a:t>
            </a:r>
            <a:r>
              <a:rPr lang="en-US" sz="2400" dirty="0" smtClean="0">
                <a:latin typeface="+mj-lt"/>
                <a:cs typeface="Arial" charset="0"/>
              </a:rPr>
              <a:t>data </a:t>
            </a:r>
            <a:r>
              <a:rPr lang="en-US" sz="2400" dirty="0">
                <a:latin typeface="+mj-lt"/>
                <a:cs typeface="Arial" charset="0"/>
              </a:rPr>
              <a:t>must be stable</a:t>
            </a:r>
          </a:p>
          <a:p>
            <a:pPr marL="342900" indent="-342900">
              <a:spcBef>
                <a:spcPct val="20000"/>
              </a:spcBef>
              <a:buFontTx/>
              <a:buChar char="•"/>
            </a:pPr>
            <a:r>
              <a:rPr lang="en-US" sz="2400" b="1" dirty="0">
                <a:solidFill>
                  <a:srgbClr val="0070C0"/>
                </a:solidFill>
                <a:latin typeface="+mj-lt"/>
                <a:cs typeface="Arial" charset="0"/>
              </a:rPr>
              <a:t>Aperture time:</a:t>
            </a:r>
            <a:r>
              <a:rPr lang="en-US" sz="2400" b="1" dirty="0">
                <a:solidFill>
                  <a:schemeClr val="accent1"/>
                </a:solidFill>
                <a:latin typeface="+mj-lt"/>
                <a:cs typeface="Arial" charset="0"/>
              </a:rPr>
              <a:t> </a:t>
            </a:r>
            <a:r>
              <a:rPr lang="en-US" sz="2400" i="1" dirty="0">
                <a:latin typeface="+mj-lt"/>
                <a:cs typeface="Arial" charset="0"/>
              </a:rPr>
              <a:t>t</a:t>
            </a:r>
            <a:r>
              <a:rPr lang="en-US" sz="2400" i="1" baseline="-25000" dirty="0">
                <a:latin typeface="+mj-lt"/>
                <a:cs typeface="Arial" charset="0"/>
              </a:rPr>
              <a:t>a</a:t>
            </a:r>
            <a:r>
              <a:rPr lang="en-US" sz="2400" b="1" dirty="0">
                <a:solidFill>
                  <a:schemeClr val="accent2"/>
                </a:solidFill>
                <a:latin typeface="+mj-lt"/>
                <a:cs typeface="Arial" charset="0"/>
              </a:rPr>
              <a:t> </a:t>
            </a:r>
            <a:r>
              <a:rPr lang="en-US" sz="2400" dirty="0">
                <a:latin typeface="+mj-lt"/>
                <a:cs typeface="Arial" charset="0"/>
              </a:rPr>
              <a:t>= time </a:t>
            </a:r>
            <a:r>
              <a:rPr lang="en-US" sz="2400" i="1" dirty="0">
                <a:latin typeface="+mj-lt"/>
                <a:cs typeface="Arial" charset="0"/>
              </a:rPr>
              <a:t>around</a:t>
            </a:r>
            <a:r>
              <a:rPr lang="en-US" sz="2400" dirty="0">
                <a:latin typeface="+mj-lt"/>
                <a:cs typeface="Arial" charset="0"/>
              </a:rPr>
              <a:t> clock edge </a:t>
            </a:r>
            <a:r>
              <a:rPr lang="en-US" sz="2400" dirty="0" smtClean="0">
                <a:latin typeface="+mj-lt"/>
                <a:cs typeface="Arial" charset="0"/>
              </a:rPr>
              <a:t>data </a:t>
            </a:r>
            <a:r>
              <a:rPr lang="en-US" sz="2400" dirty="0">
                <a:latin typeface="+mj-lt"/>
                <a:cs typeface="Arial" charset="0"/>
              </a:rPr>
              <a:t>must be stable (</a:t>
            </a:r>
            <a:r>
              <a:rPr lang="en-US" sz="2400" i="1" dirty="0">
                <a:latin typeface="+mj-lt"/>
                <a:cs typeface="Arial" charset="0"/>
              </a:rPr>
              <a:t>t</a:t>
            </a:r>
            <a:r>
              <a:rPr lang="en-US" sz="2400" i="1" baseline="-25000" dirty="0">
                <a:latin typeface="+mj-lt"/>
                <a:cs typeface="Arial" charset="0"/>
              </a:rPr>
              <a:t>a</a:t>
            </a:r>
            <a:r>
              <a:rPr lang="en-US" sz="2400" dirty="0">
                <a:latin typeface="+mj-lt"/>
                <a:cs typeface="Arial" charset="0"/>
              </a:rPr>
              <a:t> = </a:t>
            </a:r>
            <a:r>
              <a:rPr lang="en-US" sz="2400" i="1" dirty="0" err="1">
                <a:latin typeface="+mj-lt"/>
                <a:cs typeface="Arial" charset="0"/>
              </a:rPr>
              <a:t>t</a:t>
            </a:r>
            <a:r>
              <a:rPr lang="en-US" sz="2400" baseline="-25000" dirty="0" err="1">
                <a:latin typeface="+mj-lt"/>
                <a:cs typeface="Arial" charset="0"/>
              </a:rPr>
              <a:t>setup</a:t>
            </a:r>
            <a:r>
              <a:rPr lang="en-US" sz="2400" dirty="0">
                <a:latin typeface="+mj-lt"/>
                <a:cs typeface="Arial" charset="0"/>
              </a:rPr>
              <a:t> +  </a:t>
            </a:r>
            <a:r>
              <a:rPr lang="en-US" sz="2400" i="1" dirty="0" err="1">
                <a:latin typeface="+mj-lt"/>
                <a:cs typeface="Arial" charset="0"/>
              </a:rPr>
              <a:t>t</a:t>
            </a:r>
            <a:r>
              <a:rPr lang="en-US" sz="2400" baseline="-25000" dirty="0" err="1">
                <a:latin typeface="+mj-lt"/>
                <a:cs typeface="Arial" charset="0"/>
              </a:rPr>
              <a:t>hold</a:t>
            </a:r>
            <a:r>
              <a:rPr lang="en-US" sz="2400" dirty="0">
                <a:latin typeface="+mj-lt"/>
                <a:cs typeface="Arial" charset="0"/>
              </a:rPr>
              <a:t>)</a:t>
            </a:r>
          </a:p>
        </p:txBody>
      </p:sp>
      <p:sp>
        <p:nvSpPr>
          <p:cNvPr id="9" name="TextBox 8"/>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Input Timing Constraints</a:t>
            </a:r>
            <a:endParaRPr lang="en-US" sz="4400" dirty="0">
              <a:solidFill>
                <a:schemeClr val="bg1"/>
              </a:solidFill>
              <a:latin typeface="+mj-lt"/>
            </a:endParaRPr>
          </a:p>
        </p:txBody>
      </p:sp>
    </p:spTree>
    <p:extLst>
      <p:ext uri="{BB962C8B-B14F-4D97-AF65-F5344CB8AC3E}">
        <p14:creationId xmlns:p14="http://schemas.microsoft.com/office/powerpoint/2010/main" val="1081099904"/>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26756" name="Object 4"/>
          <p:cNvGraphicFramePr>
            <a:graphicFrameLocks noGrp="1" noChangeAspect="1"/>
          </p:cNvGraphicFramePr>
          <p:nvPr>
            <p:ph sz="half" idx="4294967295"/>
            <p:custDataLst>
              <p:tags r:id="rId2"/>
            </p:custDataLst>
            <p:extLst>
              <p:ext uri="{D42A27DB-BD31-4B8C-83A1-F6EECF244321}">
                <p14:modId xmlns:p14="http://schemas.microsoft.com/office/powerpoint/2010/main" val="1699424127"/>
              </p:ext>
            </p:extLst>
          </p:nvPr>
        </p:nvGraphicFramePr>
        <p:xfrm>
          <a:off x="2057400" y="3046413"/>
          <a:ext cx="4953000" cy="3354387"/>
        </p:xfrm>
        <a:graphic>
          <a:graphicData uri="http://schemas.openxmlformats.org/presentationml/2006/ole">
            <mc:AlternateContent xmlns:mc="http://schemas.openxmlformats.org/markup-compatibility/2006">
              <mc:Choice xmlns:v="urn:schemas-microsoft-com:vml" Requires="v">
                <p:oleObj spid="_x0000_s169087" name="VISIO" r:id="rId6" imgW="1912680" imgH="1294920" progId="Visio.Drawing.6">
                  <p:embed/>
                </p:oleObj>
              </mc:Choice>
              <mc:Fallback>
                <p:oleObj name="VISIO" r:id="rId6" imgW="1912680" imgH="1294920" progId="Visio.Drawing.6">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057400" y="3046413"/>
                        <a:ext cx="4953000" cy="3354387"/>
                      </a:xfrm>
                      <a:prstGeom prst="rect">
                        <a:avLst/>
                      </a:prstGeom>
                    </p:spPr>
                  </p:pic>
                </p:oleObj>
              </mc:Fallback>
            </mc:AlternateContent>
          </a:graphicData>
        </a:graphic>
      </p:graphicFrame>
      <p:sp>
        <p:nvSpPr>
          <p:cNvPr id="1226755" name="Rectangle 3"/>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2400" b="1" dirty="0">
                <a:solidFill>
                  <a:srgbClr val="0070C0"/>
                </a:solidFill>
                <a:latin typeface="+mj-lt"/>
                <a:cs typeface="Arial" charset="0"/>
              </a:rPr>
              <a:t>Propagation delay:</a:t>
            </a:r>
            <a:r>
              <a:rPr lang="en-US" sz="2400" dirty="0">
                <a:solidFill>
                  <a:schemeClr val="accent1"/>
                </a:solidFill>
                <a:latin typeface="+mj-lt"/>
                <a:cs typeface="Arial" charset="0"/>
              </a:rPr>
              <a:t> </a:t>
            </a:r>
            <a:r>
              <a:rPr lang="en-US" sz="2400" b="1" i="1" dirty="0" err="1">
                <a:latin typeface="+mj-lt"/>
                <a:cs typeface="Arial" charset="0"/>
              </a:rPr>
              <a:t>t</a:t>
            </a:r>
            <a:r>
              <a:rPr lang="en-US" sz="2400" b="1" i="1" baseline="-25000" dirty="0" err="1">
                <a:latin typeface="+mj-lt"/>
                <a:cs typeface="Arial" charset="0"/>
              </a:rPr>
              <a:t>pcq</a:t>
            </a:r>
            <a:r>
              <a:rPr lang="en-US" sz="2400" dirty="0">
                <a:latin typeface="+mj-lt"/>
                <a:cs typeface="Arial" charset="0"/>
              </a:rPr>
              <a:t> = time after clock edge that the output </a:t>
            </a:r>
            <a:r>
              <a:rPr lang="en-US" sz="2400" i="1" dirty="0">
                <a:latin typeface="+mj-lt"/>
                <a:cs typeface="Arial" charset="0"/>
              </a:rPr>
              <a:t>Q</a:t>
            </a:r>
            <a:r>
              <a:rPr lang="en-US" sz="2400" dirty="0">
                <a:latin typeface="+mj-lt"/>
                <a:cs typeface="Arial" charset="0"/>
              </a:rPr>
              <a:t> is guaranteed to be stable (i.e., to stop changing)</a:t>
            </a:r>
          </a:p>
          <a:p>
            <a:pPr marL="342900" indent="-342900">
              <a:spcBef>
                <a:spcPct val="20000"/>
              </a:spcBef>
              <a:buFontTx/>
              <a:buChar char="•"/>
            </a:pPr>
            <a:r>
              <a:rPr lang="en-US" sz="2400" b="1" dirty="0">
                <a:solidFill>
                  <a:srgbClr val="0070C0"/>
                </a:solidFill>
                <a:latin typeface="+mj-lt"/>
                <a:cs typeface="Arial" charset="0"/>
              </a:rPr>
              <a:t>Contamination delay:</a:t>
            </a:r>
            <a:r>
              <a:rPr lang="en-US" sz="2400" dirty="0">
                <a:solidFill>
                  <a:schemeClr val="accent1"/>
                </a:solidFill>
                <a:latin typeface="+mj-lt"/>
                <a:cs typeface="Arial" charset="0"/>
              </a:rPr>
              <a:t> </a:t>
            </a:r>
            <a:r>
              <a:rPr lang="en-US" sz="2400" b="1" i="1" dirty="0" err="1">
                <a:latin typeface="+mj-lt"/>
                <a:cs typeface="Arial" charset="0"/>
              </a:rPr>
              <a:t>t</a:t>
            </a:r>
            <a:r>
              <a:rPr lang="en-US" sz="2400" b="1" i="1" baseline="-25000" dirty="0" err="1">
                <a:latin typeface="+mj-lt"/>
                <a:cs typeface="Arial" charset="0"/>
              </a:rPr>
              <a:t>ccq</a:t>
            </a:r>
            <a:r>
              <a:rPr lang="en-US" sz="2400" dirty="0">
                <a:latin typeface="+mj-lt"/>
                <a:cs typeface="Arial" charset="0"/>
              </a:rPr>
              <a:t> = time after clock edge that </a:t>
            </a:r>
            <a:r>
              <a:rPr lang="en-US" sz="2400" i="1" dirty="0">
                <a:latin typeface="+mj-lt"/>
                <a:cs typeface="Arial" charset="0"/>
              </a:rPr>
              <a:t>Q</a:t>
            </a:r>
            <a:r>
              <a:rPr lang="en-US" sz="2400" dirty="0">
                <a:latin typeface="+mj-lt"/>
                <a:cs typeface="Arial" charset="0"/>
              </a:rPr>
              <a:t> might be unstable (i.e., start changing)</a:t>
            </a:r>
          </a:p>
        </p:txBody>
      </p:sp>
      <p:sp>
        <p:nvSpPr>
          <p:cNvPr id="7" name="TextBox 6"/>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Output Timing Parameters</a:t>
            </a:r>
            <a:endParaRPr lang="en-US" sz="4400" dirty="0">
              <a:solidFill>
                <a:schemeClr val="bg1"/>
              </a:solidFill>
              <a:latin typeface="+mj-lt"/>
            </a:endParaRPr>
          </a:p>
        </p:txBody>
      </p:sp>
    </p:spTree>
    <p:extLst>
      <p:ext uri="{BB962C8B-B14F-4D97-AF65-F5344CB8AC3E}">
        <p14:creationId xmlns:p14="http://schemas.microsoft.com/office/powerpoint/2010/main" val="3118303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7555" name="Rectangle 3"/>
          <p:cNvSpPr>
            <a:spLocks noChangeArrowheads="1"/>
          </p:cNvSpPr>
          <p:nvPr>
            <p:custDataLst>
              <p:tags r:id="rId1"/>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3200" dirty="0" smtClean="0">
                <a:latin typeface="+mj-lt"/>
                <a:cs typeface="Arial" charset="0"/>
              </a:rPr>
              <a:t>Synchronous </a:t>
            </a:r>
            <a:r>
              <a:rPr lang="en-US" sz="3200" dirty="0">
                <a:latin typeface="+mj-lt"/>
                <a:cs typeface="Arial" charset="0"/>
              </a:rPr>
              <a:t>sequential circuit </a:t>
            </a:r>
            <a:r>
              <a:rPr lang="en-US" sz="3200" dirty="0" smtClean="0">
                <a:latin typeface="+mj-lt"/>
                <a:cs typeface="Arial" charset="0"/>
              </a:rPr>
              <a:t>inputs must </a:t>
            </a:r>
            <a:r>
              <a:rPr lang="en-US" sz="3200" dirty="0">
                <a:latin typeface="+mj-lt"/>
                <a:cs typeface="Arial" charset="0"/>
              </a:rPr>
              <a:t>be stable during </a:t>
            </a:r>
            <a:r>
              <a:rPr lang="en-US" sz="3200" dirty="0" smtClean="0">
                <a:latin typeface="+mj-lt"/>
                <a:cs typeface="Arial" charset="0"/>
              </a:rPr>
              <a:t>aperture </a:t>
            </a:r>
            <a:r>
              <a:rPr lang="en-US" sz="3200" dirty="0">
                <a:latin typeface="+mj-lt"/>
                <a:cs typeface="Arial" charset="0"/>
              </a:rPr>
              <a:t>(setup and hold) time around </a:t>
            </a:r>
            <a:r>
              <a:rPr lang="en-US" sz="3200" dirty="0" smtClean="0">
                <a:latin typeface="+mj-lt"/>
                <a:cs typeface="Arial" charset="0"/>
              </a:rPr>
              <a:t>clock edge</a:t>
            </a:r>
            <a:endParaRPr lang="en-US" sz="3200" dirty="0">
              <a:latin typeface="+mj-lt"/>
              <a:cs typeface="Arial" charset="0"/>
            </a:endParaRPr>
          </a:p>
          <a:p>
            <a:pPr marL="342900" indent="-342900">
              <a:spcBef>
                <a:spcPct val="20000"/>
              </a:spcBef>
              <a:buFontTx/>
              <a:buChar char="•"/>
            </a:pPr>
            <a:r>
              <a:rPr lang="en-US" sz="3200" dirty="0">
                <a:latin typeface="+mj-lt"/>
                <a:cs typeface="Arial" charset="0"/>
              </a:rPr>
              <a:t>Specifically, </a:t>
            </a:r>
            <a:r>
              <a:rPr lang="en-US" sz="3200" dirty="0" smtClean="0">
                <a:latin typeface="+mj-lt"/>
                <a:cs typeface="Arial" charset="0"/>
              </a:rPr>
              <a:t>inputs </a:t>
            </a:r>
            <a:r>
              <a:rPr lang="en-US" sz="3200" dirty="0">
                <a:latin typeface="+mj-lt"/>
                <a:cs typeface="Arial" charset="0"/>
              </a:rPr>
              <a:t>must be stable</a:t>
            </a:r>
          </a:p>
          <a:p>
            <a:pPr marL="742950" lvl="1" indent="-285750">
              <a:spcBef>
                <a:spcPct val="20000"/>
              </a:spcBef>
              <a:buFontTx/>
              <a:buChar char="–"/>
            </a:pPr>
            <a:r>
              <a:rPr lang="en-US" sz="2600" dirty="0">
                <a:latin typeface="+mj-lt"/>
                <a:cs typeface="Arial" charset="0"/>
              </a:rPr>
              <a:t>at least </a:t>
            </a:r>
            <a:r>
              <a:rPr lang="en-US" sz="2600" i="1" dirty="0" err="1">
                <a:latin typeface="+mj-lt"/>
                <a:cs typeface="Arial" charset="0"/>
              </a:rPr>
              <a:t>t</a:t>
            </a:r>
            <a:r>
              <a:rPr lang="en-US" sz="2600" baseline="-25000" dirty="0" err="1">
                <a:latin typeface="+mj-lt"/>
                <a:cs typeface="Arial" charset="0"/>
              </a:rPr>
              <a:t>setup</a:t>
            </a:r>
            <a:r>
              <a:rPr lang="en-US" sz="2600" dirty="0">
                <a:latin typeface="+mj-lt"/>
                <a:cs typeface="Arial" charset="0"/>
              </a:rPr>
              <a:t> before the clock edge</a:t>
            </a:r>
          </a:p>
          <a:p>
            <a:pPr marL="742950" lvl="1" indent="-285750">
              <a:spcBef>
                <a:spcPct val="20000"/>
              </a:spcBef>
              <a:buFontTx/>
              <a:buChar char="–"/>
            </a:pPr>
            <a:r>
              <a:rPr lang="en-US" sz="2600" dirty="0">
                <a:latin typeface="+mj-lt"/>
                <a:cs typeface="Arial" charset="0"/>
              </a:rPr>
              <a:t>at least until </a:t>
            </a:r>
            <a:r>
              <a:rPr lang="en-US" sz="2600" i="1" dirty="0" err="1">
                <a:latin typeface="+mj-lt"/>
                <a:cs typeface="Arial" charset="0"/>
              </a:rPr>
              <a:t>t</a:t>
            </a:r>
            <a:r>
              <a:rPr lang="en-US" sz="2600" baseline="-25000" dirty="0" err="1">
                <a:latin typeface="+mj-lt"/>
                <a:cs typeface="Arial" charset="0"/>
              </a:rPr>
              <a:t>hold</a:t>
            </a:r>
            <a:r>
              <a:rPr lang="en-US" sz="2600" dirty="0">
                <a:latin typeface="+mj-lt"/>
                <a:cs typeface="Arial" charset="0"/>
              </a:rPr>
              <a:t> after the clock edge</a:t>
            </a:r>
          </a:p>
        </p:txBody>
      </p:sp>
      <p:sp>
        <p:nvSpPr>
          <p:cNvPr id="6" name="TextBox 5"/>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Dynamic Discipline</a:t>
            </a:r>
            <a:endParaRPr lang="en-US" sz="4400" dirty="0">
              <a:solidFill>
                <a:schemeClr val="bg1"/>
              </a:solidFill>
              <a:latin typeface="+mj-lt"/>
            </a:endParaRPr>
          </a:p>
        </p:txBody>
      </p:sp>
    </p:spTree>
    <p:extLst>
      <p:ext uri="{BB962C8B-B14F-4D97-AF65-F5344CB8AC3E}">
        <p14:creationId xmlns:p14="http://schemas.microsoft.com/office/powerpoint/2010/main" val="2264520970"/>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46" name="Rectangle 6"/>
          <p:cNvSpPr>
            <a:spLocks noGrp="1" noChangeArrowheads="1"/>
          </p:cNvSpPr>
          <p:nvPr>
            <p:ph sz="half" idx="4294967295"/>
            <p:custDataLst>
              <p:tags r:id="rId2"/>
            </p:custDataLst>
          </p:nvPr>
        </p:nvSpPr>
        <p:spPr>
          <a:xfrm>
            <a:off x="609600" y="1066800"/>
            <a:ext cx="8077200" cy="4953000"/>
          </a:xfrm>
        </p:spPr>
        <p:txBody>
          <a:bodyPr>
            <a:normAutofit/>
          </a:bodyPr>
          <a:lstStyle/>
          <a:p>
            <a:r>
              <a:rPr lang="en-US" dirty="0"/>
              <a:t>The delay between registers has a </a:t>
            </a:r>
            <a:r>
              <a:rPr lang="en-US" b="1" dirty="0"/>
              <a:t>minimum</a:t>
            </a:r>
            <a:r>
              <a:rPr lang="en-US" dirty="0"/>
              <a:t> and </a:t>
            </a:r>
            <a:r>
              <a:rPr lang="en-US" b="1" dirty="0"/>
              <a:t>maximum</a:t>
            </a:r>
            <a:r>
              <a:rPr lang="en-US" dirty="0"/>
              <a:t> delay, dependent on the delays of the circuit elements</a:t>
            </a:r>
          </a:p>
        </p:txBody>
      </p:sp>
      <p:graphicFrame>
        <p:nvGraphicFramePr>
          <p:cNvPr id="1034247" name="Object 7"/>
          <p:cNvGraphicFramePr>
            <a:graphicFrameLocks noGrp="1" noChangeAspect="1"/>
          </p:cNvGraphicFramePr>
          <p:nvPr>
            <p:ph sz="half" idx="4294967295"/>
            <p:custDataLst>
              <p:tags r:id="rId3"/>
            </p:custDataLst>
            <p:extLst>
              <p:ext uri="{D42A27DB-BD31-4B8C-83A1-F6EECF244321}">
                <p14:modId xmlns:p14="http://schemas.microsoft.com/office/powerpoint/2010/main" val="1595242235"/>
              </p:ext>
            </p:extLst>
          </p:nvPr>
        </p:nvGraphicFramePr>
        <p:xfrm>
          <a:off x="2546322" y="2514600"/>
          <a:ext cx="3854478" cy="3384786"/>
        </p:xfrm>
        <a:graphic>
          <a:graphicData uri="http://schemas.openxmlformats.org/presentationml/2006/ole">
            <mc:AlternateContent xmlns:mc="http://schemas.openxmlformats.org/markup-compatibility/2006">
              <mc:Choice xmlns:v="urn:schemas-microsoft-com:vml" Requires="v">
                <p:oleObj spid="_x0000_s170110" name="VISIO" r:id="rId8" imgW="1952280" imgH="1714680" progId="Visio.Drawing.6">
                  <p:embed/>
                </p:oleObj>
              </mc:Choice>
              <mc:Fallback>
                <p:oleObj name="VISIO" r:id="rId8" imgW="1952280" imgH="1714680" progId="Visio.Drawing.6">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546322" y="2514600"/>
                        <a:ext cx="3854478" cy="3384786"/>
                      </a:xfrm>
                      <a:prstGeom prst="rect">
                        <a:avLst/>
                      </a:prstGeom>
                      <a:noFill/>
                      <a:ln>
                        <a:noFill/>
                      </a:ln>
                      <a:effectLst/>
                      <a:extLst/>
                    </p:spPr>
                  </p:pic>
                </p:oleObj>
              </mc:Fallback>
            </mc:AlternateContent>
          </a:graphicData>
        </a:graphic>
      </p:graphicFrame>
      <p:sp>
        <p:nvSpPr>
          <p:cNvPr id="1034242" name="Rectangle 2"/>
          <p:cNvSpPr>
            <a:spLocks noChangeArrowheads="1"/>
          </p:cNvSpPr>
          <p:nvPr>
            <p:custDataLst>
              <p:tags r:id="rId4"/>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034244" name="Rectangle 4"/>
          <p:cNvSpPr>
            <a:spLocks noChangeArrowheads="1"/>
          </p:cNvSpPr>
          <p:nvPr>
            <p:custDataLst>
              <p:tags r:id="rId5"/>
            </p:custDataLst>
          </p:nvPr>
        </p:nvSpPr>
        <p:spPr bwMode="auto">
          <a:xfrm>
            <a:off x="0" y="24669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9" name="TextBox 8"/>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Dynamic Discipline</a:t>
            </a:r>
            <a:endParaRPr lang="en-US" sz="4400" dirty="0">
              <a:solidFill>
                <a:schemeClr val="bg1"/>
              </a:solidFill>
              <a:latin typeface="+mj-lt"/>
            </a:endParaRPr>
          </a:p>
        </p:txBody>
      </p:sp>
    </p:spTree>
    <p:extLst>
      <p:ext uri="{BB962C8B-B14F-4D97-AF65-F5344CB8AC3E}">
        <p14:creationId xmlns:p14="http://schemas.microsoft.com/office/powerpoint/2010/main" val="194261110"/>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58470" name="Object 6"/>
          <p:cNvGraphicFramePr>
            <a:graphicFrameLocks noGrp="1" noChangeAspect="1"/>
          </p:cNvGraphicFramePr>
          <p:nvPr>
            <p:ph idx="4294967295"/>
            <p:custDataLst>
              <p:tags r:id="rId2"/>
            </p:custDataLst>
            <p:extLst>
              <p:ext uri="{D42A27DB-BD31-4B8C-83A1-F6EECF244321}">
                <p14:modId xmlns:p14="http://schemas.microsoft.com/office/powerpoint/2010/main" val="3604959006"/>
              </p:ext>
            </p:extLst>
          </p:nvPr>
        </p:nvGraphicFramePr>
        <p:xfrm>
          <a:off x="1943100" y="3582649"/>
          <a:ext cx="5867400" cy="2051050"/>
        </p:xfrm>
        <a:graphic>
          <a:graphicData uri="http://schemas.openxmlformats.org/presentationml/2006/ole">
            <mc:AlternateContent xmlns:mc="http://schemas.openxmlformats.org/markup-compatibility/2006">
              <mc:Choice xmlns:v="urn:schemas-microsoft-com:vml" Requires="v">
                <p:oleObj spid="_x0000_s127101" name="VISIO" r:id="rId8" imgW="2060280" imgH="720360" progId="Visio.Drawing.6">
                  <p:embed/>
                </p:oleObj>
              </mc:Choice>
              <mc:Fallback>
                <p:oleObj name="VISIO" r:id="rId8" imgW="2060280" imgH="720360" progId="Visio.Drawing.6">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943100" y="3582649"/>
                        <a:ext cx="5867400" cy="2051050"/>
                      </a:xfrm>
                      <a:prstGeom prst="rect">
                        <a:avLst/>
                      </a:prstGeom>
                    </p:spPr>
                  </p:pic>
                </p:oleObj>
              </mc:Fallback>
            </mc:AlternateContent>
          </a:graphicData>
        </a:graphic>
      </p:graphicFrame>
      <p:sp>
        <p:nvSpPr>
          <p:cNvPr id="958466"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58469" name="Rectangle 5"/>
          <p:cNvSpPr>
            <a:spLocks noChangeArrowheads="1"/>
          </p:cNvSpPr>
          <p:nvPr>
            <p:custDataLst>
              <p:tags r:id="rId4"/>
            </p:custDataLst>
          </p:nvPr>
        </p:nvSpPr>
        <p:spPr bwMode="auto">
          <a:xfrm>
            <a:off x="914400" y="1254177"/>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3200" dirty="0">
                <a:latin typeface="+mj-lt"/>
                <a:cs typeface="Arial" charset="0"/>
              </a:rPr>
              <a:t>Fundamental building block of other state elements</a:t>
            </a:r>
          </a:p>
          <a:p>
            <a:pPr marL="342900" indent="-342900">
              <a:spcBef>
                <a:spcPct val="20000"/>
              </a:spcBef>
              <a:buFontTx/>
              <a:buChar char="•"/>
            </a:pPr>
            <a:r>
              <a:rPr lang="en-US" sz="3200" dirty="0">
                <a:latin typeface="+mj-lt"/>
                <a:cs typeface="Arial" charset="0"/>
              </a:rPr>
              <a:t>Two outputs: </a:t>
            </a:r>
            <a:r>
              <a:rPr lang="en-US" sz="3200" i="1" dirty="0">
                <a:latin typeface="+mj-lt"/>
                <a:cs typeface="Arial" charset="0"/>
              </a:rPr>
              <a:t>Q</a:t>
            </a:r>
            <a:r>
              <a:rPr lang="en-US" sz="3200" dirty="0">
                <a:latin typeface="+mj-lt"/>
                <a:cs typeface="Arial" charset="0"/>
              </a:rPr>
              <a:t>, </a:t>
            </a:r>
            <a:r>
              <a:rPr lang="en-US" sz="3200" i="1" dirty="0">
                <a:latin typeface="+mj-lt"/>
                <a:cs typeface="Arial" charset="0"/>
              </a:rPr>
              <a:t>Q</a:t>
            </a:r>
          </a:p>
          <a:p>
            <a:pPr marL="342900" indent="-342900">
              <a:spcBef>
                <a:spcPct val="20000"/>
              </a:spcBef>
              <a:buFontTx/>
              <a:buChar char="•"/>
            </a:pPr>
            <a:r>
              <a:rPr lang="en-US" sz="3200" dirty="0">
                <a:latin typeface="+mj-lt"/>
                <a:cs typeface="Arial" charset="0"/>
              </a:rPr>
              <a:t>No inputs</a:t>
            </a:r>
          </a:p>
        </p:txBody>
      </p:sp>
      <p:sp>
        <p:nvSpPr>
          <p:cNvPr id="958476" name="Line 12"/>
          <p:cNvSpPr>
            <a:spLocks noChangeShapeType="1"/>
          </p:cNvSpPr>
          <p:nvPr>
            <p:custDataLst>
              <p:tags r:id="rId5"/>
            </p:custDataLst>
          </p:nvPr>
        </p:nvSpPr>
        <p:spPr bwMode="auto">
          <a:xfrm>
            <a:off x="4038600" y="2438400"/>
            <a:ext cx="304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 name="TextBox 8"/>
          <p:cNvSpPr txBox="1"/>
          <p:nvPr/>
        </p:nvSpPr>
        <p:spPr>
          <a:xfrm>
            <a:off x="457200" y="68759"/>
            <a:ext cx="7924800" cy="769441"/>
          </a:xfrm>
          <a:prstGeom prst="rect">
            <a:avLst/>
          </a:prstGeom>
          <a:noFill/>
        </p:spPr>
        <p:txBody>
          <a:bodyPr wrap="square" rtlCol="0">
            <a:spAutoFit/>
          </a:bodyPr>
          <a:lstStyle/>
          <a:p>
            <a:r>
              <a:rPr lang="en-US" sz="4400" dirty="0" err="1" smtClean="0">
                <a:solidFill>
                  <a:schemeClr val="bg1"/>
                </a:solidFill>
                <a:latin typeface="+mj-lt"/>
              </a:rPr>
              <a:t>Bistable</a:t>
            </a:r>
            <a:r>
              <a:rPr lang="en-US" sz="4400" dirty="0" smtClean="0">
                <a:solidFill>
                  <a:schemeClr val="bg1"/>
                </a:solidFill>
                <a:latin typeface="+mj-lt"/>
              </a:rPr>
              <a:t> Circuit</a:t>
            </a:r>
            <a:endParaRPr lang="en-US" sz="4400" dirty="0">
              <a:solidFill>
                <a:schemeClr val="bg1"/>
              </a:solidFill>
              <a:latin typeface="+mj-lt"/>
            </a:endParaRPr>
          </a:p>
        </p:txBody>
      </p:sp>
    </p:spTree>
    <p:extLst>
      <p:ext uri="{BB962C8B-B14F-4D97-AF65-F5344CB8AC3E}">
        <p14:creationId xmlns:p14="http://schemas.microsoft.com/office/powerpoint/2010/main" val="1623116280"/>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04" name="Rectangle 4"/>
          <p:cNvSpPr>
            <a:spLocks noGrp="1" noChangeArrowheads="1"/>
          </p:cNvSpPr>
          <p:nvPr>
            <p:ph sz="half" idx="4294967295"/>
            <p:custDataLst>
              <p:tags r:id="rId2"/>
            </p:custDataLst>
          </p:nvPr>
        </p:nvSpPr>
        <p:spPr>
          <a:xfrm>
            <a:off x="533400" y="1066800"/>
            <a:ext cx="7543800" cy="4953000"/>
          </a:xfrm>
        </p:spPr>
        <p:txBody>
          <a:bodyPr>
            <a:normAutofit/>
          </a:bodyPr>
          <a:lstStyle/>
          <a:p>
            <a:r>
              <a:rPr lang="en-US" sz="2600" dirty="0"/>
              <a:t>Depends </a:t>
            </a:r>
            <a:r>
              <a:rPr lang="en-US" sz="2600" dirty="0" smtClean="0"/>
              <a:t>on the </a:t>
            </a:r>
            <a:r>
              <a:rPr lang="en-US" sz="2600" b="1" dirty="0" smtClean="0">
                <a:solidFill>
                  <a:srgbClr val="0070C0"/>
                </a:solidFill>
              </a:rPr>
              <a:t>maximum</a:t>
            </a:r>
            <a:r>
              <a:rPr lang="en-US" sz="2600" dirty="0" smtClean="0">
                <a:solidFill>
                  <a:srgbClr val="0070C0"/>
                </a:solidFill>
              </a:rPr>
              <a:t> </a:t>
            </a:r>
            <a:r>
              <a:rPr lang="en-US" sz="2600" dirty="0"/>
              <a:t>delay from register R1 through </a:t>
            </a:r>
            <a:r>
              <a:rPr lang="en-US" sz="2600" dirty="0" smtClean="0"/>
              <a:t>combinational </a:t>
            </a:r>
            <a:r>
              <a:rPr lang="en-US" sz="2600" dirty="0"/>
              <a:t>logic to R2</a:t>
            </a:r>
          </a:p>
          <a:p>
            <a:r>
              <a:rPr lang="en-US" sz="2600" dirty="0" smtClean="0"/>
              <a:t>The input to register R2 must be stable at least </a:t>
            </a:r>
            <a:r>
              <a:rPr lang="en-US" sz="2600" i="1" dirty="0" err="1" smtClean="0"/>
              <a:t>t</a:t>
            </a:r>
            <a:r>
              <a:rPr lang="en-US" sz="2600" baseline="-25000" dirty="0" err="1" smtClean="0"/>
              <a:t>setup</a:t>
            </a:r>
            <a:r>
              <a:rPr lang="en-US" sz="2600" dirty="0" smtClean="0"/>
              <a:t> before clock edge</a:t>
            </a:r>
            <a:endParaRPr lang="en-US" sz="2600" dirty="0"/>
          </a:p>
        </p:txBody>
      </p:sp>
      <p:graphicFrame>
        <p:nvGraphicFramePr>
          <p:cNvPr id="1177606" name="Object 6"/>
          <p:cNvGraphicFramePr>
            <a:graphicFrameLocks noGrp="1" noChangeAspect="1"/>
          </p:cNvGraphicFramePr>
          <p:nvPr>
            <p:ph sz="half" idx="4294967295"/>
            <p:custDataLst>
              <p:tags r:id="rId3"/>
            </p:custDataLst>
            <p:extLst>
              <p:ext uri="{D42A27DB-BD31-4B8C-83A1-F6EECF244321}">
                <p14:modId xmlns:p14="http://schemas.microsoft.com/office/powerpoint/2010/main" val="1568354263"/>
              </p:ext>
            </p:extLst>
          </p:nvPr>
        </p:nvGraphicFramePr>
        <p:xfrm>
          <a:off x="1160585" y="2667000"/>
          <a:ext cx="3844238" cy="3248025"/>
        </p:xfrm>
        <a:graphic>
          <a:graphicData uri="http://schemas.openxmlformats.org/presentationml/2006/ole">
            <mc:AlternateContent xmlns:mc="http://schemas.openxmlformats.org/markup-compatibility/2006">
              <mc:Choice xmlns:v="urn:schemas-microsoft-com:vml" Requires="v">
                <p:oleObj spid="_x0000_s224357" name="VISIO" r:id="rId10" imgW="1952280" imgH="1649880" progId="Visio.Drawing.6">
                  <p:embed/>
                </p:oleObj>
              </mc:Choice>
              <mc:Fallback>
                <p:oleObj name="VISIO" r:id="rId10" imgW="1952280" imgH="1649880" progId="Visio.Drawing.6">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160585" y="2667000"/>
                        <a:ext cx="3844238" cy="3248025"/>
                      </a:xfrm>
                      <a:prstGeom prst="rect">
                        <a:avLst/>
                      </a:prstGeom>
                      <a:noFill/>
                      <a:ln>
                        <a:noFill/>
                      </a:ln>
                      <a:effectLst/>
                      <a:extLst/>
                    </p:spPr>
                  </p:pic>
                </p:oleObj>
              </mc:Fallback>
            </mc:AlternateContent>
          </a:graphicData>
        </a:graphic>
      </p:graphicFrame>
      <p:sp>
        <p:nvSpPr>
          <p:cNvPr id="1177602" name="Rectangle 2"/>
          <p:cNvSpPr>
            <a:spLocks noChangeArrowheads="1"/>
          </p:cNvSpPr>
          <p:nvPr>
            <p:custDataLst>
              <p:tags r:id="rId4"/>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177605" name="Rectangle 5"/>
          <p:cNvSpPr>
            <a:spLocks noChangeArrowheads="1"/>
          </p:cNvSpPr>
          <p:nvPr>
            <p:custDataLst>
              <p:tags r:id="rId5"/>
            </p:custDataLst>
          </p:nvPr>
        </p:nvSpPr>
        <p:spPr bwMode="auto">
          <a:xfrm>
            <a:off x="0" y="24669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177607" name="Rectangle 7"/>
          <p:cNvSpPr>
            <a:spLocks noChangeArrowheads="1"/>
          </p:cNvSpPr>
          <p:nvPr>
            <p:custDataLst>
              <p:tags r:id="rId6"/>
            </p:custDataLst>
          </p:nvPr>
        </p:nvSpPr>
        <p:spPr bwMode="auto">
          <a:xfrm>
            <a:off x="5562600" y="3429000"/>
            <a:ext cx="33528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r>
              <a:rPr lang="en-US" sz="2800" b="1" i="1" dirty="0" err="1">
                <a:solidFill>
                  <a:srgbClr val="0070C0"/>
                </a:solidFill>
                <a:latin typeface="Times New Roman" pitchFamily="18" charset="0"/>
                <a:cs typeface="Arial" charset="0"/>
              </a:rPr>
              <a:t>T</a:t>
            </a:r>
            <a:r>
              <a:rPr lang="en-US" sz="2800" b="1" i="1" baseline="-25000" dirty="0" err="1">
                <a:solidFill>
                  <a:srgbClr val="0070C0"/>
                </a:solidFill>
                <a:latin typeface="Times New Roman" pitchFamily="18" charset="0"/>
                <a:cs typeface="Arial" charset="0"/>
              </a:rPr>
              <a:t>c</a:t>
            </a:r>
            <a:r>
              <a:rPr lang="en-US" sz="2800" b="1" dirty="0">
                <a:solidFill>
                  <a:srgbClr val="0070C0"/>
                </a:solidFill>
                <a:latin typeface="Times New Roman" pitchFamily="18" charset="0"/>
                <a:cs typeface="Arial" charset="0"/>
              </a:rPr>
              <a:t> ≥ </a:t>
            </a:r>
            <a:r>
              <a:rPr lang="en-US" sz="2800" b="1" i="1" dirty="0" err="1">
                <a:solidFill>
                  <a:srgbClr val="0070C0"/>
                </a:solidFill>
                <a:latin typeface="Times New Roman" pitchFamily="18" charset="0"/>
                <a:cs typeface="Arial" charset="0"/>
              </a:rPr>
              <a:t>t</a:t>
            </a:r>
            <a:r>
              <a:rPr lang="en-US" sz="2800" b="1" i="1" baseline="-25000" dirty="0" err="1">
                <a:solidFill>
                  <a:srgbClr val="0070C0"/>
                </a:solidFill>
                <a:latin typeface="Times New Roman" pitchFamily="18" charset="0"/>
                <a:cs typeface="Arial" charset="0"/>
              </a:rPr>
              <a:t>pcq</a:t>
            </a:r>
            <a:r>
              <a:rPr lang="en-US" sz="2800" b="1" dirty="0">
                <a:solidFill>
                  <a:srgbClr val="0070C0"/>
                </a:solidFill>
                <a:latin typeface="Times New Roman" pitchFamily="18" charset="0"/>
                <a:cs typeface="Arial" charset="0"/>
              </a:rPr>
              <a:t> + </a:t>
            </a:r>
            <a:r>
              <a:rPr lang="en-US" sz="2800" b="1" i="1" dirty="0" err="1">
                <a:solidFill>
                  <a:srgbClr val="0070C0"/>
                </a:solidFill>
                <a:latin typeface="Times New Roman" pitchFamily="18" charset="0"/>
                <a:cs typeface="Arial" charset="0"/>
              </a:rPr>
              <a:t>t</a:t>
            </a:r>
            <a:r>
              <a:rPr lang="en-US" sz="2800" b="1" i="1" baseline="-25000" dirty="0" err="1">
                <a:solidFill>
                  <a:srgbClr val="0070C0"/>
                </a:solidFill>
                <a:latin typeface="Times New Roman" pitchFamily="18" charset="0"/>
                <a:cs typeface="Arial" charset="0"/>
              </a:rPr>
              <a:t>pd</a:t>
            </a:r>
            <a:r>
              <a:rPr lang="en-US" sz="2800" b="1" dirty="0">
                <a:solidFill>
                  <a:srgbClr val="0070C0"/>
                </a:solidFill>
                <a:latin typeface="Times New Roman" pitchFamily="18" charset="0"/>
                <a:cs typeface="Arial" charset="0"/>
              </a:rPr>
              <a:t> + </a:t>
            </a:r>
            <a:r>
              <a:rPr lang="en-US" sz="2800" b="1" i="1" dirty="0" err="1">
                <a:solidFill>
                  <a:srgbClr val="0070C0"/>
                </a:solidFill>
                <a:latin typeface="Times New Roman" pitchFamily="18" charset="0"/>
                <a:cs typeface="Arial" charset="0"/>
              </a:rPr>
              <a:t>t</a:t>
            </a:r>
            <a:r>
              <a:rPr lang="en-US" sz="2800" b="1" baseline="-25000" dirty="0" err="1">
                <a:solidFill>
                  <a:srgbClr val="0070C0"/>
                </a:solidFill>
                <a:latin typeface="Times New Roman" pitchFamily="18" charset="0"/>
                <a:cs typeface="Arial" charset="0"/>
              </a:rPr>
              <a:t>setup</a:t>
            </a:r>
            <a:endParaRPr lang="en-US" sz="2800" b="1" baseline="-25000" dirty="0">
              <a:solidFill>
                <a:srgbClr val="0070C0"/>
              </a:solidFill>
              <a:latin typeface="Times New Roman" pitchFamily="18" charset="0"/>
              <a:cs typeface="Arial" charset="0"/>
            </a:endParaRPr>
          </a:p>
          <a:p>
            <a:pPr marL="342900" indent="-342900">
              <a:spcBef>
                <a:spcPct val="20000"/>
              </a:spcBef>
            </a:pPr>
            <a:r>
              <a:rPr lang="en-US" sz="2800" b="1" i="1" dirty="0" err="1">
                <a:solidFill>
                  <a:srgbClr val="0070C0"/>
                </a:solidFill>
                <a:latin typeface="Times New Roman" pitchFamily="18" charset="0"/>
                <a:cs typeface="Arial" charset="0"/>
              </a:rPr>
              <a:t>t</a:t>
            </a:r>
            <a:r>
              <a:rPr lang="en-US" sz="2800" b="1" i="1" baseline="-25000" dirty="0" err="1">
                <a:solidFill>
                  <a:srgbClr val="0070C0"/>
                </a:solidFill>
                <a:latin typeface="Times New Roman" pitchFamily="18" charset="0"/>
                <a:cs typeface="Arial" charset="0"/>
              </a:rPr>
              <a:t>pd</a:t>
            </a:r>
            <a:r>
              <a:rPr lang="en-US" sz="2800" b="1" dirty="0">
                <a:solidFill>
                  <a:srgbClr val="0070C0"/>
                </a:solidFill>
                <a:latin typeface="Times New Roman" pitchFamily="18" charset="0"/>
                <a:cs typeface="Arial" charset="0"/>
              </a:rPr>
              <a:t> ≤ </a:t>
            </a:r>
            <a:r>
              <a:rPr lang="en-US" sz="2800" b="1" i="1" dirty="0" err="1">
                <a:solidFill>
                  <a:srgbClr val="0070C0"/>
                </a:solidFill>
                <a:latin typeface="Times New Roman" pitchFamily="18" charset="0"/>
                <a:cs typeface="Arial" charset="0"/>
              </a:rPr>
              <a:t>T</a:t>
            </a:r>
            <a:r>
              <a:rPr lang="en-US" sz="2800" b="1" i="1" baseline="-25000" dirty="0" err="1">
                <a:solidFill>
                  <a:srgbClr val="0070C0"/>
                </a:solidFill>
                <a:latin typeface="Times New Roman" pitchFamily="18" charset="0"/>
                <a:cs typeface="Arial" charset="0"/>
              </a:rPr>
              <a:t>c</a:t>
            </a:r>
            <a:r>
              <a:rPr lang="en-US" sz="2800" b="1" dirty="0">
                <a:solidFill>
                  <a:srgbClr val="0070C0"/>
                </a:solidFill>
                <a:latin typeface="Times New Roman" pitchFamily="18" charset="0"/>
                <a:cs typeface="Arial" charset="0"/>
              </a:rPr>
              <a:t> – (</a:t>
            </a:r>
            <a:r>
              <a:rPr lang="en-US" sz="2800" b="1" i="1" dirty="0" err="1">
                <a:solidFill>
                  <a:srgbClr val="0070C0"/>
                </a:solidFill>
                <a:latin typeface="Times New Roman" pitchFamily="18" charset="0"/>
                <a:cs typeface="Arial" charset="0"/>
              </a:rPr>
              <a:t>t</a:t>
            </a:r>
            <a:r>
              <a:rPr lang="en-US" sz="2800" b="1" i="1" baseline="-25000" dirty="0" err="1">
                <a:solidFill>
                  <a:srgbClr val="0070C0"/>
                </a:solidFill>
                <a:latin typeface="Times New Roman" pitchFamily="18" charset="0"/>
                <a:cs typeface="Arial" charset="0"/>
              </a:rPr>
              <a:t>pcq</a:t>
            </a:r>
            <a:r>
              <a:rPr lang="en-US" sz="2800" b="1" dirty="0">
                <a:solidFill>
                  <a:srgbClr val="0070C0"/>
                </a:solidFill>
                <a:latin typeface="Times New Roman" pitchFamily="18" charset="0"/>
                <a:cs typeface="Arial" charset="0"/>
              </a:rPr>
              <a:t> + </a:t>
            </a:r>
            <a:r>
              <a:rPr lang="en-US" sz="2800" b="1" i="1" dirty="0" err="1">
                <a:solidFill>
                  <a:srgbClr val="0070C0"/>
                </a:solidFill>
                <a:latin typeface="Times New Roman" pitchFamily="18" charset="0"/>
                <a:cs typeface="Arial" charset="0"/>
              </a:rPr>
              <a:t>t</a:t>
            </a:r>
            <a:r>
              <a:rPr lang="en-US" sz="2800" b="1" baseline="-25000" dirty="0" err="1">
                <a:solidFill>
                  <a:srgbClr val="0070C0"/>
                </a:solidFill>
                <a:latin typeface="Times New Roman" pitchFamily="18" charset="0"/>
                <a:cs typeface="Arial" charset="0"/>
              </a:rPr>
              <a:t>setup</a:t>
            </a:r>
            <a:r>
              <a:rPr lang="en-US" sz="2800" b="1" dirty="0">
                <a:solidFill>
                  <a:srgbClr val="0070C0"/>
                </a:solidFill>
                <a:latin typeface="Times New Roman" pitchFamily="18" charset="0"/>
                <a:cs typeface="Arial" charset="0"/>
              </a:rPr>
              <a:t>)</a:t>
            </a:r>
            <a:endParaRPr lang="en-US" sz="2800" b="1" baseline="-25000" dirty="0">
              <a:solidFill>
                <a:srgbClr val="0070C0"/>
              </a:solidFill>
              <a:latin typeface="Times New Roman" pitchFamily="18" charset="0"/>
              <a:cs typeface="Times New Roman" pitchFamily="18" charset="0"/>
            </a:endParaRPr>
          </a:p>
          <a:p>
            <a:pPr marL="342900" indent="-342900">
              <a:spcBef>
                <a:spcPct val="20000"/>
              </a:spcBef>
            </a:pPr>
            <a:endParaRPr lang="en-US" sz="2800" b="1" baseline="-25000" dirty="0">
              <a:solidFill>
                <a:srgbClr val="0070C0"/>
              </a:solidFill>
              <a:latin typeface="Times New Roman" pitchFamily="18" charset="0"/>
              <a:cs typeface="Times New Roman" pitchFamily="18" charset="0"/>
            </a:endParaRPr>
          </a:p>
        </p:txBody>
      </p:sp>
      <p:sp>
        <p:nvSpPr>
          <p:cNvPr id="1177608" name="Rectangle 8"/>
          <p:cNvSpPr>
            <a:spLocks noChangeArrowheads="1"/>
          </p:cNvSpPr>
          <p:nvPr>
            <p:custDataLst>
              <p:tags r:id="rId7"/>
            </p:custDataLst>
          </p:nvPr>
        </p:nvSpPr>
        <p:spPr bwMode="auto">
          <a:xfrm>
            <a:off x="5486400" y="3352800"/>
            <a:ext cx="3352800" cy="1371600"/>
          </a:xfrm>
          <a:prstGeom prst="rect">
            <a:avLst/>
          </a:prstGeom>
          <a:noFill/>
          <a:ln w="19050">
            <a:solidFill>
              <a:schemeClr val="accent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b="1">
              <a:solidFill>
                <a:srgbClr val="0070C0"/>
              </a:solidFill>
            </a:endParaRPr>
          </a:p>
        </p:txBody>
      </p:sp>
      <p:sp>
        <p:nvSpPr>
          <p:cNvPr id="11" name="TextBox 10"/>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Setup Time Constraint</a:t>
            </a:r>
            <a:endParaRPr lang="en-US" sz="4400" dirty="0">
              <a:solidFill>
                <a:schemeClr val="bg1"/>
              </a:solidFill>
              <a:latin typeface="+mj-lt"/>
            </a:endParaRPr>
          </a:p>
        </p:txBody>
      </p:sp>
      <p:sp>
        <p:nvSpPr>
          <p:cNvPr id="2" name="Rectangle 1"/>
          <p:cNvSpPr/>
          <p:nvPr/>
        </p:nvSpPr>
        <p:spPr>
          <a:xfrm>
            <a:off x="5194214" y="5333999"/>
            <a:ext cx="3797386" cy="461665"/>
          </a:xfrm>
          <a:prstGeom prst="rect">
            <a:avLst/>
          </a:prstGeom>
        </p:spPr>
        <p:txBody>
          <a:bodyPr wrap="none">
            <a:spAutoFit/>
          </a:bodyPr>
          <a:lstStyle/>
          <a:p>
            <a:r>
              <a:rPr lang="en-US" sz="2400" dirty="0"/>
              <a:t> </a:t>
            </a:r>
            <a:r>
              <a:rPr lang="en-US" sz="2000" b="1" dirty="0">
                <a:solidFill>
                  <a:srgbClr val="0070C0"/>
                </a:solidFill>
                <a:latin typeface="Times New Roman" pitchFamily="18" charset="0"/>
                <a:cs typeface="Arial" charset="0"/>
              </a:rPr>
              <a:t>(</a:t>
            </a:r>
            <a:r>
              <a:rPr lang="en-US" sz="2000" b="1" i="1" dirty="0" err="1">
                <a:solidFill>
                  <a:srgbClr val="0070C0"/>
                </a:solidFill>
                <a:latin typeface="Times New Roman" pitchFamily="18" charset="0"/>
                <a:cs typeface="Arial" charset="0"/>
              </a:rPr>
              <a:t>t</a:t>
            </a:r>
            <a:r>
              <a:rPr lang="en-US" sz="2000" b="1" i="1" baseline="-25000" dirty="0" err="1">
                <a:solidFill>
                  <a:srgbClr val="0070C0"/>
                </a:solidFill>
                <a:latin typeface="Times New Roman" pitchFamily="18" charset="0"/>
                <a:cs typeface="Arial" charset="0"/>
              </a:rPr>
              <a:t>pcq</a:t>
            </a:r>
            <a:r>
              <a:rPr lang="en-US" sz="2000" b="1" dirty="0">
                <a:solidFill>
                  <a:srgbClr val="0070C0"/>
                </a:solidFill>
                <a:latin typeface="Times New Roman" pitchFamily="18" charset="0"/>
                <a:cs typeface="Arial" charset="0"/>
              </a:rPr>
              <a:t> + </a:t>
            </a:r>
            <a:r>
              <a:rPr lang="en-US" sz="2000" b="1" i="1" dirty="0" err="1">
                <a:solidFill>
                  <a:srgbClr val="0070C0"/>
                </a:solidFill>
                <a:latin typeface="Times New Roman" pitchFamily="18" charset="0"/>
                <a:cs typeface="Arial" charset="0"/>
              </a:rPr>
              <a:t>t</a:t>
            </a:r>
            <a:r>
              <a:rPr lang="en-US" sz="2000" b="1" baseline="-25000" dirty="0" err="1">
                <a:solidFill>
                  <a:srgbClr val="0070C0"/>
                </a:solidFill>
                <a:latin typeface="Times New Roman" pitchFamily="18" charset="0"/>
                <a:cs typeface="Arial" charset="0"/>
              </a:rPr>
              <a:t>setup</a:t>
            </a:r>
            <a:r>
              <a:rPr lang="en-US" sz="2000" b="1" dirty="0" smtClean="0">
                <a:solidFill>
                  <a:srgbClr val="0070C0"/>
                </a:solidFill>
                <a:latin typeface="Times New Roman" pitchFamily="18" charset="0"/>
                <a:cs typeface="Arial" charset="0"/>
              </a:rPr>
              <a:t>)</a:t>
            </a:r>
            <a:r>
              <a:rPr lang="en-US" sz="2000" b="1" dirty="0" smtClean="0">
                <a:solidFill>
                  <a:srgbClr val="0070C0"/>
                </a:solidFill>
              </a:rPr>
              <a:t>: </a:t>
            </a:r>
            <a:r>
              <a:rPr lang="en-US" sz="2000" i="1" dirty="0" smtClean="0"/>
              <a:t>sequencing overhead</a:t>
            </a:r>
            <a:endParaRPr lang="en-US" i="1" baseline="-25000" dirty="0">
              <a:solidFill>
                <a:schemeClr val="accent1"/>
              </a:solidFill>
              <a:latin typeface="Times New Roman" pitchFamily="18" charset="0"/>
              <a:cs typeface="Times New Roman" pitchFamily="18" charset="0"/>
            </a:endParaRPr>
          </a:p>
        </p:txBody>
      </p:sp>
      <p:sp>
        <p:nvSpPr>
          <p:cNvPr id="10" name="Rectangle 9"/>
          <p:cNvSpPr/>
          <p:nvPr/>
        </p:nvSpPr>
        <p:spPr>
          <a:xfrm>
            <a:off x="6324600" y="3581400"/>
            <a:ext cx="2438400" cy="457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6324600" y="4038600"/>
            <a:ext cx="2438400" cy="457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8637035"/>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grpId="0" nodeType="clickEffect">
                                  <p:stCondLst>
                                    <p:cond delay="0"/>
                                  </p:stCondLst>
                                  <p:childTnLst>
                                    <p:animEffect transition="out" filter="dissolve">
                                      <p:cBhvr>
                                        <p:cTn id="6" dur="500"/>
                                        <p:tgtEl>
                                          <p:spTgt spid="10"/>
                                        </p:tgtEl>
                                      </p:cBhvr>
                                    </p:animEffect>
                                    <p:set>
                                      <p:cBhvr>
                                        <p:cTn id="7" dur="1" fill="hold">
                                          <p:stCondLst>
                                            <p:cond delay="499"/>
                                          </p:stCondLst>
                                        </p:cTn>
                                        <p:tgtEl>
                                          <p:spTgt spid="10"/>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9" presetClass="exit" presetSubtype="0" fill="hold" grpId="0" nodeType="clickEffect">
                                  <p:stCondLst>
                                    <p:cond delay="0"/>
                                  </p:stCondLst>
                                  <p:childTnLst>
                                    <p:animEffect transition="out" filter="dissolve">
                                      <p:cBhvr>
                                        <p:cTn id="11" dur="500"/>
                                        <p:tgtEl>
                                          <p:spTgt spid="12"/>
                                        </p:tgtEl>
                                      </p:cBhvr>
                                    </p:animEffect>
                                    <p:set>
                                      <p:cBhvr>
                                        <p:cTn id="12" dur="1" fill="hold">
                                          <p:stCondLst>
                                            <p:cond delay="499"/>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1700" name="Rectangle 4"/>
          <p:cNvSpPr>
            <a:spLocks noGrp="1" noChangeArrowheads="1"/>
          </p:cNvSpPr>
          <p:nvPr>
            <p:ph sz="half" idx="4294967295"/>
            <p:custDataLst>
              <p:tags r:id="rId2"/>
            </p:custDataLst>
          </p:nvPr>
        </p:nvSpPr>
        <p:spPr>
          <a:xfrm>
            <a:off x="457200" y="990600"/>
            <a:ext cx="7543800" cy="4953000"/>
          </a:xfrm>
        </p:spPr>
        <p:txBody>
          <a:bodyPr>
            <a:normAutofit/>
          </a:bodyPr>
          <a:lstStyle/>
          <a:p>
            <a:r>
              <a:rPr lang="en-US" sz="2600" dirty="0"/>
              <a:t>Depends on the </a:t>
            </a:r>
            <a:r>
              <a:rPr lang="en-US" sz="2600" b="1" dirty="0">
                <a:solidFill>
                  <a:srgbClr val="0070C0"/>
                </a:solidFill>
              </a:rPr>
              <a:t>minimum</a:t>
            </a:r>
            <a:r>
              <a:rPr lang="en-US" sz="2600" dirty="0">
                <a:solidFill>
                  <a:srgbClr val="0070C0"/>
                </a:solidFill>
              </a:rPr>
              <a:t> </a:t>
            </a:r>
            <a:r>
              <a:rPr lang="en-US" sz="2600" dirty="0"/>
              <a:t>delay from register R1 through the combinational logic to R2</a:t>
            </a:r>
          </a:p>
          <a:p>
            <a:r>
              <a:rPr lang="en-US" sz="2600" dirty="0"/>
              <a:t>The input to register R2 must be stable for at least </a:t>
            </a:r>
            <a:r>
              <a:rPr lang="en-US" sz="2600" i="1" dirty="0" err="1"/>
              <a:t>t</a:t>
            </a:r>
            <a:r>
              <a:rPr lang="en-US" sz="2600" baseline="-25000" dirty="0" err="1"/>
              <a:t>hold</a:t>
            </a:r>
            <a:r>
              <a:rPr lang="en-US" sz="2600" dirty="0"/>
              <a:t> after the clock edge</a:t>
            </a:r>
          </a:p>
        </p:txBody>
      </p:sp>
      <p:graphicFrame>
        <p:nvGraphicFramePr>
          <p:cNvPr id="1181704" name="Object 8"/>
          <p:cNvGraphicFramePr>
            <a:graphicFrameLocks noGrp="1" noChangeAspect="1"/>
          </p:cNvGraphicFramePr>
          <p:nvPr>
            <p:ph sz="half" idx="4294967295"/>
            <p:custDataLst>
              <p:tags r:id="rId3"/>
            </p:custDataLst>
            <p:extLst>
              <p:ext uri="{D42A27DB-BD31-4B8C-83A1-F6EECF244321}">
                <p14:modId xmlns:p14="http://schemas.microsoft.com/office/powerpoint/2010/main" val="758360967"/>
              </p:ext>
            </p:extLst>
          </p:nvPr>
        </p:nvGraphicFramePr>
        <p:xfrm>
          <a:off x="1536150" y="2584450"/>
          <a:ext cx="3493050" cy="3359150"/>
        </p:xfrm>
        <a:graphic>
          <a:graphicData uri="http://schemas.openxmlformats.org/presentationml/2006/ole">
            <mc:AlternateContent xmlns:mc="http://schemas.openxmlformats.org/markup-compatibility/2006">
              <mc:Choice xmlns:v="urn:schemas-microsoft-com:vml" Requires="v">
                <p:oleObj spid="_x0000_s226405" name="VISIO" r:id="rId10" imgW="1952280" imgH="1878480" progId="Visio.Drawing.6">
                  <p:embed/>
                </p:oleObj>
              </mc:Choice>
              <mc:Fallback>
                <p:oleObj name="VISIO" r:id="rId10" imgW="1952280" imgH="1878480" progId="Visio.Drawing.6">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536150" y="2584450"/>
                        <a:ext cx="3493050" cy="3359150"/>
                      </a:xfrm>
                      <a:prstGeom prst="rect">
                        <a:avLst/>
                      </a:prstGeom>
                    </p:spPr>
                  </p:pic>
                </p:oleObj>
              </mc:Fallback>
            </mc:AlternateContent>
          </a:graphicData>
        </a:graphic>
      </p:graphicFrame>
      <p:sp>
        <p:nvSpPr>
          <p:cNvPr id="1181698" name="Rectangle 2"/>
          <p:cNvSpPr>
            <a:spLocks noChangeArrowheads="1"/>
          </p:cNvSpPr>
          <p:nvPr>
            <p:custDataLst>
              <p:tags r:id="rId4"/>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181701" name="Rectangle 5"/>
          <p:cNvSpPr>
            <a:spLocks noChangeArrowheads="1"/>
          </p:cNvSpPr>
          <p:nvPr>
            <p:custDataLst>
              <p:tags r:id="rId5"/>
            </p:custDataLst>
          </p:nvPr>
        </p:nvSpPr>
        <p:spPr bwMode="auto">
          <a:xfrm>
            <a:off x="0" y="24669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181702" name="Rectangle 6"/>
          <p:cNvSpPr>
            <a:spLocks noChangeArrowheads="1"/>
          </p:cNvSpPr>
          <p:nvPr>
            <p:custDataLst>
              <p:tags r:id="rId6"/>
            </p:custDataLst>
          </p:nvPr>
        </p:nvSpPr>
        <p:spPr bwMode="auto">
          <a:xfrm>
            <a:off x="6172200" y="3429000"/>
            <a:ext cx="2286000" cy="99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r>
              <a:rPr lang="en-US" sz="2800" b="1" i="1" dirty="0" err="1">
                <a:solidFill>
                  <a:srgbClr val="0070C0"/>
                </a:solidFill>
                <a:latin typeface="Times New Roman" pitchFamily="18" charset="0"/>
                <a:cs typeface="Arial" charset="0"/>
              </a:rPr>
              <a:t>t</a:t>
            </a:r>
            <a:r>
              <a:rPr lang="en-US" sz="2800" b="1" baseline="-25000" dirty="0" err="1">
                <a:solidFill>
                  <a:srgbClr val="0070C0"/>
                </a:solidFill>
                <a:latin typeface="Times New Roman" pitchFamily="18" charset="0"/>
                <a:cs typeface="Arial" charset="0"/>
              </a:rPr>
              <a:t>hold</a:t>
            </a:r>
            <a:r>
              <a:rPr lang="en-US" sz="2800" b="1" dirty="0">
                <a:solidFill>
                  <a:srgbClr val="0070C0"/>
                </a:solidFill>
                <a:latin typeface="Times New Roman" pitchFamily="18" charset="0"/>
                <a:cs typeface="Arial" charset="0"/>
              </a:rPr>
              <a:t> &lt; </a:t>
            </a:r>
            <a:r>
              <a:rPr lang="en-US" sz="2800" b="1" i="1" dirty="0" err="1">
                <a:solidFill>
                  <a:srgbClr val="0070C0"/>
                </a:solidFill>
                <a:latin typeface="Times New Roman" pitchFamily="18" charset="0"/>
                <a:cs typeface="Arial" charset="0"/>
              </a:rPr>
              <a:t>t</a:t>
            </a:r>
            <a:r>
              <a:rPr lang="en-US" sz="2800" b="1" i="1" baseline="-25000" dirty="0" err="1">
                <a:solidFill>
                  <a:srgbClr val="0070C0"/>
                </a:solidFill>
                <a:latin typeface="Times New Roman" pitchFamily="18" charset="0"/>
                <a:cs typeface="Arial" charset="0"/>
              </a:rPr>
              <a:t>ccq</a:t>
            </a:r>
            <a:r>
              <a:rPr lang="en-US" sz="2800" b="1" dirty="0">
                <a:solidFill>
                  <a:srgbClr val="0070C0"/>
                </a:solidFill>
                <a:latin typeface="Times New Roman" pitchFamily="18" charset="0"/>
                <a:cs typeface="Arial" charset="0"/>
              </a:rPr>
              <a:t> + </a:t>
            </a:r>
            <a:r>
              <a:rPr lang="en-US" sz="2800" b="1" i="1" dirty="0" err="1">
                <a:solidFill>
                  <a:srgbClr val="0070C0"/>
                </a:solidFill>
                <a:latin typeface="Times New Roman" pitchFamily="18" charset="0"/>
                <a:cs typeface="Arial" charset="0"/>
              </a:rPr>
              <a:t>t</a:t>
            </a:r>
            <a:r>
              <a:rPr lang="en-US" sz="2800" b="1" i="1" baseline="-25000" dirty="0" err="1">
                <a:solidFill>
                  <a:srgbClr val="0070C0"/>
                </a:solidFill>
                <a:latin typeface="Times New Roman" pitchFamily="18" charset="0"/>
                <a:cs typeface="Arial" charset="0"/>
              </a:rPr>
              <a:t>cd</a:t>
            </a:r>
            <a:endParaRPr lang="en-US" sz="2800" b="1" baseline="-25000" dirty="0">
              <a:solidFill>
                <a:srgbClr val="0070C0"/>
              </a:solidFill>
              <a:latin typeface="Times New Roman" pitchFamily="18" charset="0"/>
              <a:cs typeface="Arial" charset="0"/>
            </a:endParaRPr>
          </a:p>
          <a:p>
            <a:pPr marL="342900" indent="-342900">
              <a:spcBef>
                <a:spcPct val="20000"/>
              </a:spcBef>
            </a:pPr>
            <a:r>
              <a:rPr lang="en-US" sz="2800" b="1" i="1" dirty="0" err="1">
                <a:solidFill>
                  <a:srgbClr val="0070C0"/>
                </a:solidFill>
                <a:latin typeface="Times New Roman" pitchFamily="18" charset="0"/>
                <a:cs typeface="Arial" charset="0"/>
              </a:rPr>
              <a:t>t</a:t>
            </a:r>
            <a:r>
              <a:rPr lang="en-US" sz="2800" b="1" i="1" baseline="-25000" dirty="0" err="1">
                <a:solidFill>
                  <a:srgbClr val="0070C0"/>
                </a:solidFill>
                <a:latin typeface="Times New Roman" pitchFamily="18" charset="0"/>
                <a:cs typeface="Arial" charset="0"/>
              </a:rPr>
              <a:t>cd</a:t>
            </a:r>
            <a:r>
              <a:rPr lang="en-US" sz="2800" b="1" dirty="0">
                <a:solidFill>
                  <a:srgbClr val="0070C0"/>
                </a:solidFill>
                <a:latin typeface="Times New Roman" pitchFamily="18" charset="0"/>
                <a:cs typeface="Arial" charset="0"/>
              </a:rPr>
              <a:t> &gt; </a:t>
            </a:r>
            <a:r>
              <a:rPr lang="en-US" sz="2800" b="1" i="1" dirty="0" err="1">
                <a:solidFill>
                  <a:srgbClr val="0070C0"/>
                </a:solidFill>
                <a:latin typeface="Times New Roman" pitchFamily="18" charset="0"/>
                <a:cs typeface="Arial" charset="0"/>
              </a:rPr>
              <a:t>t</a:t>
            </a:r>
            <a:r>
              <a:rPr lang="en-US" sz="2800" b="1" baseline="-25000" dirty="0" err="1">
                <a:solidFill>
                  <a:srgbClr val="0070C0"/>
                </a:solidFill>
                <a:latin typeface="Times New Roman" pitchFamily="18" charset="0"/>
                <a:cs typeface="Arial" charset="0"/>
              </a:rPr>
              <a:t>hold</a:t>
            </a:r>
            <a:r>
              <a:rPr lang="en-US" sz="2800" b="1" baseline="-25000" dirty="0">
                <a:solidFill>
                  <a:srgbClr val="0070C0"/>
                </a:solidFill>
                <a:latin typeface="Times New Roman" pitchFamily="18" charset="0"/>
                <a:cs typeface="Arial" charset="0"/>
              </a:rPr>
              <a:t> </a:t>
            </a:r>
            <a:r>
              <a:rPr lang="en-US" sz="2800" b="1" dirty="0">
                <a:solidFill>
                  <a:srgbClr val="0070C0"/>
                </a:solidFill>
                <a:latin typeface="Times New Roman" pitchFamily="18" charset="0"/>
                <a:cs typeface="Arial" charset="0"/>
              </a:rPr>
              <a:t>- </a:t>
            </a:r>
            <a:r>
              <a:rPr lang="en-US" sz="2800" b="1" i="1" dirty="0" err="1">
                <a:solidFill>
                  <a:srgbClr val="0070C0"/>
                </a:solidFill>
                <a:latin typeface="Times New Roman" pitchFamily="18" charset="0"/>
                <a:cs typeface="Arial" charset="0"/>
              </a:rPr>
              <a:t>t</a:t>
            </a:r>
            <a:r>
              <a:rPr lang="en-US" sz="2800" b="1" i="1" baseline="-25000" dirty="0" err="1">
                <a:solidFill>
                  <a:srgbClr val="0070C0"/>
                </a:solidFill>
                <a:latin typeface="Times New Roman" pitchFamily="18" charset="0"/>
                <a:cs typeface="Arial" charset="0"/>
              </a:rPr>
              <a:t>ccq</a:t>
            </a:r>
            <a:r>
              <a:rPr lang="en-US" sz="2800" b="1" dirty="0">
                <a:solidFill>
                  <a:srgbClr val="0070C0"/>
                </a:solidFill>
                <a:latin typeface="Times New Roman" pitchFamily="18" charset="0"/>
                <a:cs typeface="Arial" charset="0"/>
              </a:rPr>
              <a:t> </a:t>
            </a:r>
          </a:p>
        </p:txBody>
      </p:sp>
      <p:sp>
        <p:nvSpPr>
          <p:cNvPr id="1181703" name="Rectangle 7"/>
          <p:cNvSpPr>
            <a:spLocks noChangeArrowheads="1"/>
          </p:cNvSpPr>
          <p:nvPr>
            <p:custDataLst>
              <p:tags r:id="rId7"/>
            </p:custDataLst>
          </p:nvPr>
        </p:nvSpPr>
        <p:spPr bwMode="auto">
          <a:xfrm>
            <a:off x="5943600" y="3429000"/>
            <a:ext cx="2590800" cy="1219200"/>
          </a:xfrm>
          <a:prstGeom prst="rect">
            <a:avLst/>
          </a:prstGeom>
          <a:noFill/>
          <a:ln w="19050">
            <a:solidFill>
              <a:schemeClr val="accent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b="1">
              <a:solidFill>
                <a:srgbClr val="0070C0"/>
              </a:solidFill>
            </a:endParaRPr>
          </a:p>
        </p:txBody>
      </p:sp>
      <p:sp>
        <p:nvSpPr>
          <p:cNvPr id="11" name="TextBox 10"/>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Hold Time Constraint</a:t>
            </a:r>
            <a:endParaRPr lang="en-US" sz="4400" dirty="0">
              <a:solidFill>
                <a:schemeClr val="bg1"/>
              </a:solidFill>
              <a:latin typeface="+mj-lt"/>
            </a:endParaRPr>
          </a:p>
        </p:txBody>
      </p:sp>
      <p:sp>
        <p:nvSpPr>
          <p:cNvPr id="9" name="Rectangle 8"/>
          <p:cNvSpPr/>
          <p:nvPr/>
        </p:nvSpPr>
        <p:spPr>
          <a:xfrm>
            <a:off x="7086600" y="3505200"/>
            <a:ext cx="1371600" cy="5334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6934200" y="4038600"/>
            <a:ext cx="1371600" cy="457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76860061"/>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grpId="0" nodeType="clickEffect">
                                  <p:stCondLst>
                                    <p:cond delay="0"/>
                                  </p:stCondLst>
                                  <p:childTnLst>
                                    <p:animEffect transition="out" filter="dissolve">
                                      <p:cBhvr>
                                        <p:cTn id="6" dur="500"/>
                                        <p:tgtEl>
                                          <p:spTgt spid="9"/>
                                        </p:tgtEl>
                                      </p:cBhvr>
                                    </p:animEffect>
                                    <p:set>
                                      <p:cBhvr>
                                        <p:cTn id="7" dur="1" fill="hold">
                                          <p:stCondLst>
                                            <p:cond delay="499"/>
                                          </p:stCondLst>
                                        </p:cTn>
                                        <p:tgtEl>
                                          <p:spTgt spid="9"/>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9" presetClass="exit" presetSubtype="0" fill="hold" grpId="0" nodeType="clickEffect">
                                  <p:stCondLst>
                                    <p:cond delay="0"/>
                                  </p:stCondLst>
                                  <p:childTnLst>
                                    <p:animEffect transition="out" filter="dissolve">
                                      <p:cBhvr>
                                        <p:cTn id="11" dur="500"/>
                                        <p:tgtEl>
                                          <p:spTgt spid="10"/>
                                        </p:tgtEl>
                                      </p:cBhvr>
                                    </p:animEffect>
                                    <p:set>
                                      <p:cBhvr>
                                        <p:cTn id="12" dur="1" fill="hold">
                                          <p:stCondLst>
                                            <p:cond delay="499"/>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83748" name="Object 4"/>
          <p:cNvGraphicFramePr>
            <a:graphicFrameLocks noGrp="1" noChangeAspect="1"/>
          </p:cNvGraphicFramePr>
          <p:nvPr>
            <p:ph sz="half" idx="4294967295"/>
            <p:custDataLst>
              <p:tags r:id="rId2"/>
            </p:custDataLst>
            <p:extLst>
              <p:ext uri="{D42A27DB-BD31-4B8C-83A1-F6EECF244321}">
                <p14:modId xmlns:p14="http://schemas.microsoft.com/office/powerpoint/2010/main" val="129557639"/>
              </p:ext>
            </p:extLst>
          </p:nvPr>
        </p:nvGraphicFramePr>
        <p:xfrm>
          <a:off x="1364456" y="1143000"/>
          <a:ext cx="4205288" cy="2757488"/>
        </p:xfrm>
        <a:graphic>
          <a:graphicData uri="http://schemas.openxmlformats.org/presentationml/2006/ole">
            <mc:AlternateContent xmlns:mc="http://schemas.openxmlformats.org/markup-compatibility/2006">
              <mc:Choice xmlns:v="urn:schemas-microsoft-com:vml" Requires="v">
                <p:oleObj spid="_x0000_s228643" name="VISIO" r:id="rId12" imgW="2314440" imgH="1517400" progId="Visio.Drawing.6">
                  <p:embed/>
                </p:oleObj>
              </mc:Choice>
              <mc:Fallback>
                <p:oleObj name="VISIO" r:id="rId12" imgW="2314440" imgH="1517400" progId="Visio.Drawing.6">
                  <p:embed/>
                  <p:pic>
                    <p:nvPicPr>
                      <p:cNvPr id="0" nam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364456" y="1143000"/>
                        <a:ext cx="4205288" cy="2757488"/>
                      </a:xfrm>
                      <a:prstGeom prst="rect">
                        <a:avLst/>
                      </a:prstGeom>
                    </p:spPr>
                  </p:pic>
                </p:oleObj>
              </mc:Fallback>
            </mc:AlternateContent>
          </a:graphicData>
        </a:graphic>
      </p:graphicFrame>
      <p:graphicFrame>
        <p:nvGraphicFramePr>
          <p:cNvPr id="1183749" name="Object 5"/>
          <p:cNvGraphicFramePr>
            <a:graphicFrameLocks noGrp="1" noChangeAspect="1"/>
          </p:cNvGraphicFramePr>
          <p:nvPr>
            <p:ph sz="quarter" idx="4294967295"/>
            <p:custDataLst>
              <p:tags r:id="rId3"/>
            </p:custDataLst>
            <p:extLst>
              <p:ext uri="{D42A27DB-BD31-4B8C-83A1-F6EECF244321}">
                <p14:modId xmlns:p14="http://schemas.microsoft.com/office/powerpoint/2010/main" val="2648032001"/>
              </p:ext>
            </p:extLst>
          </p:nvPr>
        </p:nvGraphicFramePr>
        <p:xfrm>
          <a:off x="6400800" y="2822697"/>
          <a:ext cx="152400" cy="731838"/>
        </p:xfrm>
        <a:graphic>
          <a:graphicData uri="http://schemas.openxmlformats.org/presentationml/2006/ole">
            <mc:AlternateContent xmlns:mc="http://schemas.openxmlformats.org/markup-compatibility/2006">
              <mc:Choice xmlns:v="urn:schemas-microsoft-com:vml" Requires="v">
                <p:oleObj spid="_x0000_s228644" name="VISIO" r:id="rId14" imgW="104040" imgH="504000" progId="Visio.Drawing.6">
                  <p:embed/>
                </p:oleObj>
              </mc:Choice>
              <mc:Fallback>
                <p:oleObj name="VISIO" r:id="rId14" imgW="104040" imgH="504000" progId="Visio.Drawing.6">
                  <p:embed/>
                  <p:pic>
                    <p:nvPicPr>
                      <p:cNvPr id="0" name=""/>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400800" y="2822697"/>
                        <a:ext cx="152400" cy="731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183752" name="Object 8"/>
          <p:cNvGraphicFramePr>
            <a:graphicFrameLocks noGrp="1" noChangeAspect="1"/>
          </p:cNvGraphicFramePr>
          <p:nvPr>
            <p:ph sz="quarter" idx="4294967295"/>
            <p:custDataLst>
              <p:tags r:id="rId4"/>
            </p:custDataLst>
            <p:extLst>
              <p:ext uri="{D42A27DB-BD31-4B8C-83A1-F6EECF244321}">
                <p14:modId xmlns:p14="http://schemas.microsoft.com/office/powerpoint/2010/main" val="3332202623"/>
              </p:ext>
            </p:extLst>
          </p:nvPr>
        </p:nvGraphicFramePr>
        <p:xfrm>
          <a:off x="6019800" y="2576512"/>
          <a:ext cx="495300" cy="1157288"/>
        </p:xfrm>
        <a:graphic>
          <a:graphicData uri="http://schemas.openxmlformats.org/presentationml/2006/ole">
            <mc:AlternateContent xmlns:mc="http://schemas.openxmlformats.org/markup-compatibility/2006">
              <mc:Choice xmlns:v="urn:schemas-microsoft-com:vml" Requires="v">
                <p:oleObj spid="_x0000_s228645" name="VISIO" r:id="rId16" imgW="257040" imgH="600120" progId="Visio.Drawing.6">
                  <p:embed/>
                </p:oleObj>
              </mc:Choice>
              <mc:Fallback>
                <p:oleObj name="VISIO" r:id="rId16" imgW="257040" imgH="600120" progId="Visio.Drawing.6">
                  <p:embed/>
                  <p:pic>
                    <p:nvPicPr>
                      <p:cNvPr id="0" name=""/>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6019800" y="2576512"/>
                        <a:ext cx="495300" cy="1157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83746" name="Rectangle 2"/>
          <p:cNvSpPr>
            <a:spLocks noChangeArrowheads="1"/>
          </p:cNvSpPr>
          <p:nvPr>
            <p:custDataLst>
              <p:tags r:id="rId5"/>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183750" name="Rectangle 6"/>
          <p:cNvSpPr>
            <a:spLocks noChangeArrowheads="1"/>
          </p:cNvSpPr>
          <p:nvPr>
            <p:custDataLst>
              <p:tags r:id="rId6"/>
            </p:custDataLst>
          </p:nvPr>
        </p:nvSpPr>
        <p:spPr bwMode="auto">
          <a:xfrm>
            <a:off x="0" y="24669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183751" name="Text Box 7"/>
          <p:cNvSpPr txBox="1">
            <a:spLocks noChangeArrowheads="1"/>
          </p:cNvSpPr>
          <p:nvPr>
            <p:custDataLst>
              <p:tags r:id="rId7"/>
            </p:custDataLst>
          </p:nvPr>
        </p:nvSpPr>
        <p:spPr bwMode="auto">
          <a:xfrm>
            <a:off x="5562600" y="1066800"/>
            <a:ext cx="3200400" cy="24006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sz="2400" b="1" dirty="0"/>
              <a:t>Timing Characteristics</a:t>
            </a:r>
          </a:p>
          <a:p>
            <a:r>
              <a:rPr lang="en-US" sz="1800" i="1" dirty="0"/>
              <a:t>	</a:t>
            </a:r>
            <a:r>
              <a:rPr lang="en-US" sz="1800" i="1" dirty="0" err="1"/>
              <a:t>t</a:t>
            </a:r>
            <a:r>
              <a:rPr lang="en-US" sz="1800" i="1" baseline="-25000" dirty="0" err="1"/>
              <a:t>ccq</a:t>
            </a:r>
            <a:r>
              <a:rPr lang="en-US" sz="1800" dirty="0"/>
              <a:t> </a:t>
            </a:r>
            <a:r>
              <a:rPr lang="en-US" sz="1800" dirty="0" smtClean="0"/>
              <a:t>   = </a:t>
            </a:r>
            <a:r>
              <a:rPr lang="en-US" sz="1800" dirty="0"/>
              <a:t>30 </a:t>
            </a:r>
            <a:r>
              <a:rPr lang="en-US" sz="1800" dirty="0" err="1"/>
              <a:t>ps</a:t>
            </a:r>
            <a:endParaRPr lang="en-US" sz="1800" dirty="0"/>
          </a:p>
          <a:p>
            <a:r>
              <a:rPr lang="en-US" sz="1800" i="1" dirty="0"/>
              <a:t>	</a:t>
            </a:r>
            <a:r>
              <a:rPr lang="en-US" sz="1800" i="1" dirty="0" err="1"/>
              <a:t>t</a:t>
            </a:r>
            <a:r>
              <a:rPr lang="en-US" sz="1800" i="1" baseline="-25000" dirty="0" err="1"/>
              <a:t>pcq</a:t>
            </a:r>
            <a:r>
              <a:rPr lang="en-US" sz="1800" dirty="0"/>
              <a:t> </a:t>
            </a:r>
            <a:r>
              <a:rPr lang="en-US" sz="1800" dirty="0" smtClean="0"/>
              <a:t>   = </a:t>
            </a:r>
            <a:r>
              <a:rPr lang="en-US" sz="1800" dirty="0"/>
              <a:t>50 </a:t>
            </a:r>
            <a:r>
              <a:rPr lang="en-US" sz="1800" dirty="0" err="1"/>
              <a:t>ps</a:t>
            </a:r>
            <a:endParaRPr lang="en-US" sz="1800" dirty="0"/>
          </a:p>
          <a:p>
            <a:r>
              <a:rPr lang="en-US" sz="1800" i="1" dirty="0"/>
              <a:t>	</a:t>
            </a:r>
            <a:r>
              <a:rPr lang="en-US" sz="1800" i="1" dirty="0" err="1"/>
              <a:t>t</a:t>
            </a:r>
            <a:r>
              <a:rPr lang="en-US" sz="1800" baseline="-25000" dirty="0" err="1"/>
              <a:t>setup</a:t>
            </a:r>
            <a:r>
              <a:rPr lang="en-US" sz="1800" dirty="0"/>
              <a:t> </a:t>
            </a:r>
            <a:r>
              <a:rPr lang="en-US" sz="1800" dirty="0" smtClean="0"/>
              <a:t> = </a:t>
            </a:r>
            <a:r>
              <a:rPr lang="en-US" sz="1800" dirty="0"/>
              <a:t>60 </a:t>
            </a:r>
            <a:r>
              <a:rPr lang="en-US" sz="1800" dirty="0" err="1"/>
              <a:t>ps</a:t>
            </a:r>
            <a:endParaRPr lang="en-US" sz="1800" dirty="0"/>
          </a:p>
          <a:p>
            <a:r>
              <a:rPr lang="en-US" sz="1800" i="1" dirty="0"/>
              <a:t>	</a:t>
            </a:r>
            <a:r>
              <a:rPr lang="en-US" sz="1800" i="1" dirty="0" err="1"/>
              <a:t>t</a:t>
            </a:r>
            <a:r>
              <a:rPr lang="en-US" sz="1800" baseline="-25000" dirty="0" err="1"/>
              <a:t>hold</a:t>
            </a:r>
            <a:r>
              <a:rPr lang="en-US" sz="1800" dirty="0"/>
              <a:t> </a:t>
            </a:r>
            <a:r>
              <a:rPr lang="en-US" sz="1800" dirty="0" smtClean="0"/>
              <a:t>   = </a:t>
            </a:r>
            <a:r>
              <a:rPr lang="en-US" sz="1800" dirty="0"/>
              <a:t>70 </a:t>
            </a:r>
            <a:r>
              <a:rPr lang="en-US" sz="1800" dirty="0" err="1"/>
              <a:t>ps</a:t>
            </a:r>
            <a:endParaRPr lang="en-US" sz="1800" dirty="0"/>
          </a:p>
          <a:p>
            <a:endParaRPr lang="en-US" sz="1800" dirty="0"/>
          </a:p>
          <a:p>
            <a:r>
              <a:rPr lang="en-US" sz="1800" i="1" dirty="0"/>
              <a:t>	</a:t>
            </a:r>
            <a:r>
              <a:rPr lang="en-US" sz="1800" i="1" dirty="0" err="1"/>
              <a:t>t</a:t>
            </a:r>
            <a:r>
              <a:rPr lang="en-US" sz="1800" i="1" baseline="-25000" dirty="0" err="1"/>
              <a:t>pd</a:t>
            </a:r>
            <a:r>
              <a:rPr lang="en-US" sz="1800" dirty="0"/>
              <a:t> </a:t>
            </a:r>
            <a:r>
              <a:rPr lang="en-US" sz="1800" dirty="0" smtClean="0"/>
              <a:t>     = </a:t>
            </a:r>
            <a:r>
              <a:rPr lang="en-US" sz="1800" dirty="0"/>
              <a:t>35 </a:t>
            </a:r>
            <a:r>
              <a:rPr lang="en-US" sz="1800" dirty="0" err="1"/>
              <a:t>ps</a:t>
            </a:r>
            <a:endParaRPr lang="en-US" sz="1800" dirty="0"/>
          </a:p>
          <a:p>
            <a:r>
              <a:rPr lang="en-US" sz="1800" i="1" dirty="0"/>
              <a:t>	</a:t>
            </a:r>
            <a:r>
              <a:rPr lang="en-US" sz="1800" i="1" dirty="0" err="1"/>
              <a:t>t</a:t>
            </a:r>
            <a:r>
              <a:rPr lang="en-US" sz="1800" i="1" baseline="-25000" dirty="0" err="1"/>
              <a:t>cd</a:t>
            </a:r>
            <a:r>
              <a:rPr lang="en-US" sz="1800" dirty="0"/>
              <a:t> </a:t>
            </a:r>
            <a:r>
              <a:rPr lang="en-US" sz="1800" dirty="0" smtClean="0"/>
              <a:t>     = </a:t>
            </a:r>
            <a:r>
              <a:rPr lang="en-US" sz="1800" dirty="0"/>
              <a:t>25 </a:t>
            </a:r>
            <a:r>
              <a:rPr lang="en-US" sz="1800" dirty="0" err="1"/>
              <a:t>ps</a:t>
            </a:r>
            <a:endParaRPr lang="en-US" sz="1800" dirty="0"/>
          </a:p>
        </p:txBody>
      </p:sp>
      <p:sp>
        <p:nvSpPr>
          <p:cNvPr id="1183753" name="Text Box 9"/>
          <p:cNvSpPr txBox="1">
            <a:spLocks noChangeArrowheads="1"/>
          </p:cNvSpPr>
          <p:nvPr>
            <p:custDataLst>
              <p:tags r:id="rId8"/>
            </p:custDataLst>
          </p:nvPr>
        </p:nvSpPr>
        <p:spPr bwMode="auto">
          <a:xfrm>
            <a:off x="1524000" y="4002087"/>
            <a:ext cx="3581400" cy="2170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600" i="1" dirty="0" err="1"/>
              <a:t>t</a:t>
            </a:r>
            <a:r>
              <a:rPr lang="en-US" sz="1600" i="1" baseline="-25000" dirty="0" err="1"/>
              <a:t>pd</a:t>
            </a:r>
            <a:r>
              <a:rPr lang="en-US" sz="1600" dirty="0"/>
              <a:t> = 3 x 35 </a:t>
            </a:r>
            <a:r>
              <a:rPr lang="en-US" sz="1600" dirty="0" err="1"/>
              <a:t>ps</a:t>
            </a:r>
            <a:r>
              <a:rPr lang="en-US" sz="1600" dirty="0"/>
              <a:t> = 105 </a:t>
            </a:r>
            <a:r>
              <a:rPr lang="en-US" sz="1600" dirty="0" err="1"/>
              <a:t>ps</a:t>
            </a:r>
            <a:endParaRPr lang="en-US" sz="1600" dirty="0"/>
          </a:p>
          <a:p>
            <a:pPr>
              <a:spcBef>
                <a:spcPct val="50000"/>
              </a:spcBef>
            </a:pPr>
            <a:r>
              <a:rPr lang="en-US" sz="1600" i="1" dirty="0" err="1"/>
              <a:t>t</a:t>
            </a:r>
            <a:r>
              <a:rPr lang="en-US" sz="1600" i="1" baseline="-25000" dirty="0" err="1"/>
              <a:t>cd</a:t>
            </a:r>
            <a:r>
              <a:rPr lang="en-US" sz="1600" dirty="0"/>
              <a:t> = 25 </a:t>
            </a:r>
            <a:r>
              <a:rPr lang="en-US" sz="1600" dirty="0" err="1"/>
              <a:t>ps</a:t>
            </a:r>
            <a:endParaRPr lang="en-US" sz="1600" dirty="0"/>
          </a:p>
          <a:p>
            <a:pPr>
              <a:spcBef>
                <a:spcPct val="50000"/>
              </a:spcBef>
            </a:pPr>
            <a:r>
              <a:rPr lang="en-US" sz="1600" b="1" dirty="0">
                <a:solidFill>
                  <a:srgbClr val="0070C0"/>
                </a:solidFill>
              </a:rPr>
              <a:t>Setup time constraint:</a:t>
            </a:r>
          </a:p>
          <a:p>
            <a:pPr>
              <a:spcBef>
                <a:spcPct val="50000"/>
              </a:spcBef>
            </a:pPr>
            <a:r>
              <a:rPr lang="en-US" sz="1600" i="1" dirty="0"/>
              <a:t> </a:t>
            </a:r>
            <a:r>
              <a:rPr lang="en-US" sz="1600" i="1" dirty="0" err="1"/>
              <a:t>T</a:t>
            </a:r>
            <a:r>
              <a:rPr lang="en-US" sz="1600" i="1" baseline="-25000" dirty="0" err="1"/>
              <a:t>c</a:t>
            </a:r>
            <a:r>
              <a:rPr lang="en-US" sz="1600" dirty="0"/>
              <a:t> </a:t>
            </a:r>
            <a:r>
              <a:rPr lang="en-US" sz="1600" dirty="0">
                <a:cs typeface="Arial" charset="0"/>
              </a:rPr>
              <a:t>≥</a:t>
            </a:r>
            <a:r>
              <a:rPr lang="en-US" sz="1600" dirty="0"/>
              <a:t> (50 + 105 + 60) </a:t>
            </a:r>
            <a:r>
              <a:rPr lang="en-US" sz="1600" dirty="0" err="1"/>
              <a:t>ps</a:t>
            </a:r>
            <a:r>
              <a:rPr lang="en-US" sz="1600" dirty="0"/>
              <a:t> = 215 </a:t>
            </a:r>
            <a:r>
              <a:rPr lang="en-US" sz="1600" dirty="0" err="1"/>
              <a:t>ps</a:t>
            </a:r>
            <a:endParaRPr lang="en-US" sz="1600" dirty="0"/>
          </a:p>
          <a:p>
            <a:pPr>
              <a:spcBef>
                <a:spcPct val="50000"/>
              </a:spcBef>
            </a:pPr>
            <a:r>
              <a:rPr lang="en-US" sz="1600" dirty="0"/>
              <a:t> </a:t>
            </a:r>
            <a:r>
              <a:rPr lang="en-US" sz="1600" i="1" dirty="0"/>
              <a:t>f</a:t>
            </a:r>
            <a:r>
              <a:rPr lang="en-US" sz="1600" i="1" baseline="-25000" dirty="0"/>
              <a:t>c</a:t>
            </a:r>
            <a:r>
              <a:rPr lang="en-US" sz="1600" dirty="0"/>
              <a:t> = 1/</a:t>
            </a:r>
            <a:r>
              <a:rPr lang="en-US" sz="1600" i="1" dirty="0" err="1"/>
              <a:t>T</a:t>
            </a:r>
            <a:r>
              <a:rPr lang="en-US" sz="1600" i="1" baseline="-25000" dirty="0" err="1"/>
              <a:t>c</a:t>
            </a:r>
            <a:r>
              <a:rPr lang="en-US" sz="1600" dirty="0"/>
              <a:t> = 4.65 GHz</a:t>
            </a:r>
          </a:p>
          <a:p>
            <a:pPr>
              <a:spcBef>
                <a:spcPct val="50000"/>
              </a:spcBef>
            </a:pPr>
            <a:endParaRPr lang="en-US" sz="1600" dirty="0"/>
          </a:p>
        </p:txBody>
      </p:sp>
      <p:sp>
        <p:nvSpPr>
          <p:cNvPr id="1183754" name="Text Box 10"/>
          <p:cNvSpPr txBox="1">
            <a:spLocks noChangeArrowheads="1"/>
          </p:cNvSpPr>
          <p:nvPr>
            <p:custDataLst>
              <p:tags r:id="rId9"/>
            </p:custDataLst>
          </p:nvPr>
        </p:nvSpPr>
        <p:spPr bwMode="auto">
          <a:xfrm>
            <a:off x="5181600" y="4724400"/>
            <a:ext cx="3581400" cy="1069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600" b="1" dirty="0">
                <a:solidFill>
                  <a:srgbClr val="0070C0"/>
                </a:solidFill>
              </a:rPr>
              <a:t>Hold time constraint:</a:t>
            </a:r>
          </a:p>
          <a:p>
            <a:pPr>
              <a:spcBef>
                <a:spcPct val="50000"/>
              </a:spcBef>
            </a:pPr>
            <a:r>
              <a:rPr lang="en-US" sz="1600" i="1" dirty="0"/>
              <a:t> </a:t>
            </a:r>
            <a:r>
              <a:rPr lang="en-US" sz="1600" i="1" dirty="0" err="1"/>
              <a:t>t</a:t>
            </a:r>
            <a:r>
              <a:rPr lang="en-US" sz="1600" baseline="-25000" dirty="0" err="1"/>
              <a:t>ccq</a:t>
            </a:r>
            <a:r>
              <a:rPr lang="en-US" sz="1600" dirty="0"/>
              <a:t> + </a:t>
            </a:r>
            <a:r>
              <a:rPr lang="en-US" sz="1600" i="1" dirty="0" err="1"/>
              <a:t>t</a:t>
            </a:r>
            <a:r>
              <a:rPr lang="en-US" sz="1600" i="1" baseline="-25000" dirty="0" err="1"/>
              <a:t>cd</a:t>
            </a:r>
            <a:r>
              <a:rPr lang="en-US" sz="1600" dirty="0"/>
              <a:t> </a:t>
            </a:r>
            <a:r>
              <a:rPr lang="en-US" sz="1600" dirty="0" smtClean="0"/>
              <a:t> &gt;  </a:t>
            </a:r>
            <a:r>
              <a:rPr lang="en-US" sz="1600" i="1" dirty="0" err="1"/>
              <a:t>t</a:t>
            </a:r>
            <a:r>
              <a:rPr lang="en-US" sz="1600" baseline="-25000" dirty="0" err="1"/>
              <a:t>hold</a:t>
            </a:r>
            <a:r>
              <a:rPr lang="en-US" sz="1600" dirty="0"/>
              <a:t> ?</a:t>
            </a:r>
          </a:p>
          <a:p>
            <a:pPr>
              <a:spcBef>
                <a:spcPct val="50000"/>
              </a:spcBef>
            </a:pPr>
            <a:r>
              <a:rPr lang="en-US" sz="1600" dirty="0"/>
              <a:t> (30 + 25) </a:t>
            </a:r>
            <a:r>
              <a:rPr lang="en-US" sz="1600" dirty="0" err="1"/>
              <a:t>ps</a:t>
            </a:r>
            <a:r>
              <a:rPr lang="en-US" sz="1600" dirty="0"/>
              <a:t> &gt; 70 </a:t>
            </a:r>
            <a:r>
              <a:rPr lang="en-US" sz="1600" dirty="0" err="1"/>
              <a:t>ps</a:t>
            </a:r>
            <a:r>
              <a:rPr lang="en-US" sz="1600" dirty="0"/>
              <a:t> ?  </a:t>
            </a:r>
            <a:r>
              <a:rPr lang="en-US" sz="1600" b="1" dirty="0">
                <a:solidFill>
                  <a:srgbClr val="C00000"/>
                </a:solidFill>
              </a:rPr>
              <a:t>No!</a:t>
            </a:r>
          </a:p>
        </p:txBody>
      </p:sp>
      <p:sp>
        <p:nvSpPr>
          <p:cNvPr id="14" name="TextBox 13"/>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Timing Analysis</a:t>
            </a:r>
            <a:endParaRPr lang="en-US" sz="4400" dirty="0">
              <a:solidFill>
                <a:schemeClr val="bg1"/>
              </a:solidFill>
              <a:latin typeface="+mj-lt"/>
            </a:endParaRPr>
          </a:p>
        </p:txBody>
      </p:sp>
      <p:sp>
        <p:nvSpPr>
          <p:cNvPr id="11" name="Rectangle 10"/>
          <p:cNvSpPr/>
          <p:nvPr/>
        </p:nvSpPr>
        <p:spPr>
          <a:xfrm>
            <a:off x="1981200" y="5105400"/>
            <a:ext cx="2286000" cy="304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2438400" y="5486400"/>
            <a:ext cx="2286000" cy="304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p:cNvSpPr/>
          <p:nvPr/>
        </p:nvSpPr>
        <p:spPr>
          <a:xfrm>
            <a:off x="5257800" y="5486400"/>
            <a:ext cx="2286000" cy="304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93015402"/>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grpId="0" nodeType="clickEffect">
                                  <p:stCondLst>
                                    <p:cond delay="0"/>
                                  </p:stCondLst>
                                  <p:childTnLst>
                                    <p:animEffect transition="out" filter="dissolve">
                                      <p:cBhvr>
                                        <p:cTn id="6" dur="500"/>
                                        <p:tgtEl>
                                          <p:spTgt spid="11"/>
                                        </p:tgtEl>
                                      </p:cBhvr>
                                    </p:animEffect>
                                    <p:set>
                                      <p:cBhvr>
                                        <p:cTn id="7" dur="1" fill="hold">
                                          <p:stCondLst>
                                            <p:cond delay="499"/>
                                          </p:stCondLst>
                                        </p:cTn>
                                        <p:tgtEl>
                                          <p:spTgt spid="11"/>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9" presetClass="exit" presetSubtype="0" fill="hold" grpId="0" nodeType="clickEffect">
                                  <p:stCondLst>
                                    <p:cond delay="0"/>
                                  </p:stCondLst>
                                  <p:childTnLst>
                                    <p:animEffect transition="out" filter="dissolve">
                                      <p:cBhvr>
                                        <p:cTn id="11" dur="500"/>
                                        <p:tgtEl>
                                          <p:spTgt spid="12"/>
                                        </p:tgtEl>
                                      </p:cBhvr>
                                    </p:animEffect>
                                    <p:set>
                                      <p:cBhvr>
                                        <p:cTn id="12" dur="1" fill="hold">
                                          <p:stCondLst>
                                            <p:cond delay="499"/>
                                          </p:stCondLst>
                                        </p:cTn>
                                        <p:tgtEl>
                                          <p:spTgt spid="12"/>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9" presetClass="exit" presetSubtype="0" fill="hold" grpId="0" nodeType="clickEffect">
                                  <p:stCondLst>
                                    <p:cond delay="0"/>
                                  </p:stCondLst>
                                  <p:childTnLst>
                                    <p:animEffect transition="out" filter="dissolve">
                                      <p:cBhvr>
                                        <p:cTn id="16" dur="500"/>
                                        <p:tgtEl>
                                          <p:spTgt spid="13"/>
                                        </p:tgtEl>
                                      </p:cBhvr>
                                    </p:animEffect>
                                    <p:set>
                                      <p:cBhvr>
                                        <p:cTn id="17" dur="1" fill="hold">
                                          <p:stCondLst>
                                            <p:cond delay="499"/>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83749" name="Object 5"/>
          <p:cNvGraphicFramePr>
            <a:graphicFrameLocks noGrp="1" noChangeAspect="1"/>
          </p:cNvGraphicFramePr>
          <p:nvPr>
            <p:ph sz="quarter" idx="4294967295"/>
            <p:custDataLst>
              <p:tags r:id="rId2"/>
            </p:custDataLst>
            <p:extLst>
              <p:ext uri="{D42A27DB-BD31-4B8C-83A1-F6EECF244321}">
                <p14:modId xmlns:p14="http://schemas.microsoft.com/office/powerpoint/2010/main" val="2388942406"/>
              </p:ext>
            </p:extLst>
          </p:nvPr>
        </p:nvGraphicFramePr>
        <p:xfrm>
          <a:off x="6400800" y="2836985"/>
          <a:ext cx="152400" cy="731838"/>
        </p:xfrm>
        <a:graphic>
          <a:graphicData uri="http://schemas.openxmlformats.org/presentationml/2006/ole">
            <mc:AlternateContent xmlns:mc="http://schemas.openxmlformats.org/markup-compatibility/2006">
              <mc:Choice xmlns:v="urn:schemas-microsoft-com:vml" Requires="v">
                <p:oleObj spid="_x0000_s229667" name="VISIO" r:id="rId13" imgW="104040" imgH="504000" progId="Visio.Drawing.6">
                  <p:embed/>
                </p:oleObj>
              </mc:Choice>
              <mc:Fallback>
                <p:oleObj name="VISIO" r:id="rId13" imgW="104040" imgH="504000" progId="Visio.Drawing.6">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400800" y="2836985"/>
                        <a:ext cx="152400" cy="731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183752" name="Object 8"/>
          <p:cNvGraphicFramePr>
            <a:graphicFrameLocks noGrp="1" noChangeAspect="1"/>
          </p:cNvGraphicFramePr>
          <p:nvPr>
            <p:ph sz="quarter" idx="4294967295"/>
            <p:custDataLst>
              <p:tags r:id="rId3"/>
            </p:custDataLst>
            <p:extLst>
              <p:ext uri="{D42A27DB-BD31-4B8C-83A1-F6EECF244321}">
                <p14:modId xmlns:p14="http://schemas.microsoft.com/office/powerpoint/2010/main" val="1881026248"/>
              </p:ext>
            </p:extLst>
          </p:nvPr>
        </p:nvGraphicFramePr>
        <p:xfrm>
          <a:off x="6019800" y="2590800"/>
          <a:ext cx="495300" cy="1157288"/>
        </p:xfrm>
        <a:graphic>
          <a:graphicData uri="http://schemas.openxmlformats.org/presentationml/2006/ole">
            <mc:AlternateContent xmlns:mc="http://schemas.openxmlformats.org/markup-compatibility/2006">
              <mc:Choice xmlns:v="urn:schemas-microsoft-com:vml" Requires="v">
                <p:oleObj spid="_x0000_s229668" name="VISIO" r:id="rId15" imgW="257040" imgH="600120" progId="Visio.Drawing.6">
                  <p:embed/>
                </p:oleObj>
              </mc:Choice>
              <mc:Fallback>
                <p:oleObj name="VISIO" r:id="rId15" imgW="257040" imgH="600120" progId="Visio.Drawing.6">
                  <p:embed/>
                  <p:pic>
                    <p:nvPicPr>
                      <p:cNvPr id="0" name=""/>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6019800" y="2590800"/>
                        <a:ext cx="495300" cy="1157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83746" name="Rectangle 2"/>
          <p:cNvSpPr>
            <a:spLocks noChangeArrowheads="1"/>
          </p:cNvSpPr>
          <p:nvPr>
            <p:custDataLst>
              <p:tags r:id="rId4"/>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183750" name="Rectangle 6"/>
          <p:cNvSpPr>
            <a:spLocks noChangeArrowheads="1"/>
          </p:cNvSpPr>
          <p:nvPr>
            <p:custDataLst>
              <p:tags r:id="rId5"/>
            </p:custDataLst>
          </p:nvPr>
        </p:nvSpPr>
        <p:spPr bwMode="auto">
          <a:xfrm>
            <a:off x="0" y="24669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183751" name="Text Box 7"/>
          <p:cNvSpPr txBox="1">
            <a:spLocks noChangeArrowheads="1"/>
          </p:cNvSpPr>
          <p:nvPr>
            <p:custDataLst>
              <p:tags r:id="rId6"/>
            </p:custDataLst>
          </p:nvPr>
        </p:nvSpPr>
        <p:spPr bwMode="auto">
          <a:xfrm>
            <a:off x="5562600" y="1066800"/>
            <a:ext cx="3200400" cy="24006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sz="2400" b="1" dirty="0"/>
              <a:t>Timing Characteristics</a:t>
            </a:r>
          </a:p>
          <a:p>
            <a:r>
              <a:rPr lang="en-US" sz="1800" i="1" dirty="0"/>
              <a:t>	</a:t>
            </a:r>
            <a:r>
              <a:rPr lang="en-US" sz="1800" i="1" dirty="0" err="1"/>
              <a:t>t</a:t>
            </a:r>
            <a:r>
              <a:rPr lang="en-US" sz="1800" i="1" baseline="-25000" dirty="0" err="1"/>
              <a:t>ccq</a:t>
            </a:r>
            <a:r>
              <a:rPr lang="en-US" sz="1800" dirty="0"/>
              <a:t> </a:t>
            </a:r>
            <a:r>
              <a:rPr lang="en-US" sz="1800" dirty="0" smtClean="0"/>
              <a:t>   = </a:t>
            </a:r>
            <a:r>
              <a:rPr lang="en-US" sz="1800" dirty="0"/>
              <a:t>30 </a:t>
            </a:r>
            <a:r>
              <a:rPr lang="en-US" sz="1800" dirty="0" err="1"/>
              <a:t>ps</a:t>
            </a:r>
            <a:endParaRPr lang="en-US" sz="1800" dirty="0"/>
          </a:p>
          <a:p>
            <a:r>
              <a:rPr lang="en-US" sz="1800" i="1" dirty="0"/>
              <a:t>	</a:t>
            </a:r>
            <a:r>
              <a:rPr lang="en-US" sz="1800" i="1" dirty="0" err="1"/>
              <a:t>t</a:t>
            </a:r>
            <a:r>
              <a:rPr lang="en-US" sz="1800" i="1" baseline="-25000" dirty="0" err="1"/>
              <a:t>pcq</a:t>
            </a:r>
            <a:r>
              <a:rPr lang="en-US" sz="1800" dirty="0"/>
              <a:t> </a:t>
            </a:r>
            <a:r>
              <a:rPr lang="en-US" sz="1800" dirty="0" smtClean="0"/>
              <a:t>   = </a:t>
            </a:r>
            <a:r>
              <a:rPr lang="en-US" sz="1800" dirty="0"/>
              <a:t>50 </a:t>
            </a:r>
            <a:r>
              <a:rPr lang="en-US" sz="1800" dirty="0" err="1"/>
              <a:t>ps</a:t>
            </a:r>
            <a:endParaRPr lang="en-US" sz="1800" dirty="0"/>
          </a:p>
          <a:p>
            <a:r>
              <a:rPr lang="en-US" sz="1800" i="1" dirty="0"/>
              <a:t>	</a:t>
            </a:r>
            <a:r>
              <a:rPr lang="en-US" sz="1800" i="1" dirty="0" err="1"/>
              <a:t>t</a:t>
            </a:r>
            <a:r>
              <a:rPr lang="en-US" sz="1800" baseline="-25000" dirty="0" err="1"/>
              <a:t>setup</a:t>
            </a:r>
            <a:r>
              <a:rPr lang="en-US" sz="1800" dirty="0"/>
              <a:t> </a:t>
            </a:r>
            <a:r>
              <a:rPr lang="en-US" sz="1800" dirty="0" smtClean="0"/>
              <a:t> = </a:t>
            </a:r>
            <a:r>
              <a:rPr lang="en-US" sz="1800" dirty="0"/>
              <a:t>60 </a:t>
            </a:r>
            <a:r>
              <a:rPr lang="en-US" sz="1800" dirty="0" err="1"/>
              <a:t>ps</a:t>
            </a:r>
            <a:endParaRPr lang="en-US" sz="1800" dirty="0"/>
          </a:p>
          <a:p>
            <a:r>
              <a:rPr lang="en-US" sz="1800" i="1" dirty="0"/>
              <a:t>	</a:t>
            </a:r>
            <a:r>
              <a:rPr lang="en-US" sz="1800" i="1" dirty="0" err="1"/>
              <a:t>t</a:t>
            </a:r>
            <a:r>
              <a:rPr lang="en-US" sz="1800" baseline="-25000" dirty="0" err="1"/>
              <a:t>hold</a:t>
            </a:r>
            <a:r>
              <a:rPr lang="en-US" sz="1800" dirty="0"/>
              <a:t> </a:t>
            </a:r>
            <a:r>
              <a:rPr lang="en-US" sz="1800" dirty="0" smtClean="0"/>
              <a:t>   = </a:t>
            </a:r>
            <a:r>
              <a:rPr lang="en-US" sz="1800" dirty="0"/>
              <a:t>70 </a:t>
            </a:r>
            <a:r>
              <a:rPr lang="en-US" sz="1800" dirty="0" err="1"/>
              <a:t>ps</a:t>
            </a:r>
            <a:endParaRPr lang="en-US" sz="1800" dirty="0"/>
          </a:p>
          <a:p>
            <a:endParaRPr lang="en-US" sz="1800" dirty="0"/>
          </a:p>
          <a:p>
            <a:r>
              <a:rPr lang="en-US" sz="1800" i="1" dirty="0"/>
              <a:t>	</a:t>
            </a:r>
            <a:r>
              <a:rPr lang="en-US" sz="1800" i="1" dirty="0" err="1"/>
              <a:t>t</a:t>
            </a:r>
            <a:r>
              <a:rPr lang="en-US" sz="1800" i="1" baseline="-25000" dirty="0" err="1"/>
              <a:t>pd</a:t>
            </a:r>
            <a:r>
              <a:rPr lang="en-US" sz="1800" dirty="0"/>
              <a:t> </a:t>
            </a:r>
            <a:r>
              <a:rPr lang="en-US" sz="1800" dirty="0" smtClean="0"/>
              <a:t>     = </a:t>
            </a:r>
            <a:r>
              <a:rPr lang="en-US" sz="1800" dirty="0"/>
              <a:t>35 </a:t>
            </a:r>
            <a:r>
              <a:rPr lang="en-US" sz="1800" dirty="0" err="1"/>
              <a:t>ps</a:t>
            </a:r>
            <a:endParaRPr lang="en-US" sz="1800" dirty="0"/>
          </a:p>
          <a:p>
            <a:r>
              <a:rPr lang="en-US" sz="1800" i="1" dirty="0"/>
              <a:t>	</a:t>
            </a:r>
            <a:r>
              <a:rPr lang="en-US" sz="1800" i="1" dirty="0" err="1"/>
              <a:t>t</a:t>
            </a:r>
            <a:r>
              <a:rPr lang="en-US" sz="1800" i="1" baseline="-25000" dirty="0" err="1"/>
              <a:t>cd</a:t>
            </a:r>
            <a:r>
              <a:rPr lang="en-US" sz="1800" dirty="0"/>
              <a:t> </a:t>
            </a:r>
            <a:r>
              <a:rPr lang="en-US" sz="1800" dirty="0" smtClean="0"/>
              <a:t>     = </a:t>
            </a:r>
            <a:r>
              <a:rPr lang="en-US" sz="1800" dirty="0"/>
              <a:t>25 </a:t>
            </a:r>
            <a:r>
              <a:rPr lang="en-US" sz="1800" dirty="0" err="1"/>
              <a:t>ps</a:t>
            </a:r>
            <a:endParaRPr lang="en-US" sz="1800" dirty="0"/>
          </a:p>
        </p:txBody>
      </p:sp>
      <p:sp>
        <p:nvSpPr>
          <p:cNvPr id="1183753" name="Text Box 9"/>
          <p:cNvSpPr txBox="1">
            <a:spLocks noChangeArrowheads="1"/>
          </p:cNvSpPr>
          <p:nvPr>
            <p:custDataLst>
              <p:tags r:id="rId7"/>
            </p:custDataLst>
          </p:nvPr>
        </p:nvSpPr>
        <p:spPr bwMode="auto">
          <a:xfrm>
            <a:off x="1676400" y="4038600"/>
            <a:ext cx="3581400" cy="2170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600" i="1" dirty="0" err="1"/>
              <a:t>t</a:t>
            </a:r>
            <a:r>
              <a:rPr lang="en-US" sz="1600" i="1" baseline="-25000" dirty="0" err="1"/>
              <a:t>pd</a:t>
            </a:r>
            <a:r>
              <a:rPr lang="en-US" sz="1600" dirty="0"/>
              <a:t> = 3 x 35 </a:t>
            </a:r>
            <a:r>
              <a:rPr lang="en-US" sz="1600" dirty="0" err="1"/>
              <a:t>ps</a:t>
            </a:r>
            <a:r>
              <a:rPr lang="en-US" sz="1600" dirty="0"/>
              <a:t> = 105 </a:t>
            </a:r>
            <a:r>
              <a:rPr lang="en-US" sz="1600" dirty="0" err="1"/>
              <a:t>ps</a:t>
            </a:r>
            <a:endParaRPr lang="en-US" sz="1600" dirty="0"/>
          </a:p>
          <a:p>
            <a:pPr>
              <a:spcBef>
                <a:spcPct val="50000"/>
              </a:spcBef>
            </a:pPr>
            <a:r>
              <a:rPr lang="en-US" sz="1600" i="1" dirty="0" err="1"/>
              <a:t>t</a:t>
            </a:r>
            <a:r>
              <a:rPr lang="en-US" sz="1600" i="1" baseline="-25000" dirty="0" err="1"/>
              <a:t>cd</a:t>
            </a:r>
            <a:r>
              <a:rPr lang="en-US" sz="1600" dirty="0"/>
              <a:t> = </a:t>
            </a:r>
            <a:r>
              <a:rPr lang="en-US" sz="1600" dirty="0" smtClean="0"/>
              <a:t>2 </a:t>
            </a:r>
            <a:r>
              <a:rPr lang="en-US" sz="1600" dirty="0"/>
              <a:t>x </a:t>
            </a:r>
            <a:r>
              <a:rPr lang="en-US" sz="1600" dirty="0" smtClean="0"/>
              <a:t>25 </a:t>
            </a:r>
            <a:r>
              <a:rPr lang="en-US" sz="1600" dirty="0" err="1" smtClean="0"/>
              <a:t>ps</a:t>
            </a:r>
            <a:r>
              <a:rPr lang="en-US" sz="1600" dirty="0" smtClean="0"/>
              <a:t> = 50 </a:t>
            </a:r>
            <a:r>
              <a:rPr lang="en-US" sz="1600" dirty="0" err="1" smtClean="0"/>
              <a:t>ps</a:t>
            </a:r>
            <a:endParaRPr lang="en-US" sz="1600" dirty="0"/>
          </a:p>
          <a:p>
            <a:pPr>
              <a:spcBef>
                <a:spcPct val="50000"/>
              </a:spcBef>
            </a:pPr>
            <a:r>
              <a:rPr lang="en-US" sz="1600" b="1" dirty="0">
                <a:solidFill>
                  <a:schemeClr val="accent1"/>
                </a:solidFill>
              </a:rPr>
              <a:t>Setup time constraint:</a:t>
            </a:r>
          </a:p>
          <a:p>
            <a:pPr>
              <a:spcBef>
                <a:spcPct val="50000"/>
              </a:spcBef>
            </a:pPr>
            <a:r>
              <a:rPr lang="en-US" sz="1600" i="1" dirty="0"/>
              <a:t> </a:t>
            </a:r>
            <a:r>
              <a:rPr lang="en-US" sz="1600" i="1" dirty="0" err="1"/>
              <a:t>T</a:t>
            </a:r>
            <a:r>
              <a:rPr lang="en-US" sz="1600" i="1" baseline="-25000" dirty="0" err="1"/>
              <a:t>c</a:t>
            </a:r>
            <a:r>
              <a:rPr lang="en-US" sz="1600" dirty="0"/>
              <a:t> </a:t>
            </a:r>
            <a:r>
              <a:rPr lang="en-US" sz="1600" dirty="0">
                <a:cs typeface="Arial" charset="0"/>
              </a:rPr>
              <a:t>≥</a:t>
            </a:r>
            <a:r>
              <a:rPr lang="en-US" sz="1600" dirty="0"/>
              <a:t> (50 + 105 + 60) </a:t>
            </a:r>
            <a:r>
              <a:rPr lang="en-US" sz="1600" dirty="0" err="1"/>
              <a:t>ps</a:t>
            </a:r>
            <a:r>
              <a:rPr lang="en-US" sz="1600" dirty="0"/>
              <a:t> = 215 </a:t>
            </a:r>
            <a:r>
              <a:rPr lang="en-US" sz="1600" dirty="0" err="1"/>
              <a:t>ps</a:t>
            </a:r>
            <a:endParaRPr lang="en-US" sz="1600" dirty="0"/>
          </a:p>
          <a:p>
            <a:pPr>
              <a:spcBef>
                <a:spcPct val="50000"/>
              </a:spcBef>
            </a:pPr>
            <a:r>
              <a:rPr lang="en-US" sz="1600" dirty="0"/>
              <a:t> </a:t>
            </a:r>
            <a:r>
              <a:rPr lang="en-US" sz="1600" i="1" dirty="0"/>
              <a:t>f</a:t>
            </a:r>
            <a:r>
              <a:rPr lang="en-US" sz="1600" i="1" baseline="-25000" dirty="0"/>
              <a:t>c</a:t>
            </a:r>
            <a:r>
              <a:rPr lang="en-US" sz="1600" dirty="0"/>
              <a:t> = 1/</a:t>
            </a:r>
            <a:r>
              <a:rPr lang="en-US" sz="1600" i="1" dirty="0" err="1"/>
              <a:t>T</a:t>
            </a:r>
            <a:r>
              <a:rPr lang="en-US" sz="1600" i="1" baseline="-25000" dirty="0" err="1"/>
              <a:t>c</a:t>
            </a:r>
            <a:r>
              <a:rPr lang="en-US" sz="1600" dirty="0"/>
              <a:t> = 4.65 GHz</a:t>
            </a:r>
          </a:p>
          <a:p>
            <a:pPr>
              <a:spcBef>
                <a:spcPct val="50000"/>
              </a:spcBef>
            </a:pPr>
            <a:endParaRPr lang="en-US" sz="1600" dirty="0"/>
          </a:p>
        </p:txBody>
      </p:sp>
      <p:sp>
        <p:nvSpPr>
          <p:cNvPr id="1183754" name="Text Box 10"/>
          <p:cNvSpPr txBox="1">
            <a:spLocks noChangeArrowheads="1"/>
          </p:cNvSpPr>
          <p:nvPr>
            <p:custDataLst>
              <p:tags r:id="rId8"/>
            </p:custDataLst>
          </p:nvPr>
        </p:nvSpPr>
        <p:spPr bwMode="auto">
          <a:xfrm>
            <a:off x="5181600" y="4797425"/>
            <a:ext cx="3581400" cy="1069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600" b="1" dirty="0">
                <a:solidFill>
                  <a:schemeClr val="accent1"/>
                </a:solidFill>
              </a:rPr>
              <a:t>Hold time constraint:</a:t>
            </a:r>
          </a:p>
          <a:p>
            <a:pPr>
              <a:spcBef>
                <a:spcPct val="50000"/>
              </a:spcBef>
            </a:pPr>
            <a:r>
              <a:rPr lang="en-US" sz="1600" i="1" dirty="0"/>
              <a:t> </a:t>
            </a:r>
            <a:r>
              <a:rPr lang="en-US" sz="1600" i="1" dirty="0" err="1"/>
              <a:t>t</a:t>
            </a:r>
            <a:r>
              <a:rPr lang="en-US" sz="1600" baseline="-25000" dirty="0" err="1"/>
              <a:t>ccq</a:t>
            </a:r>
            <a:r>
              <a:rPr lang="en-US" sz="1600" dirty="0"/>
              <a:t> + </a:t>
            </a:r>
            <a:r>
              <a:rPr lang="en-US" sz="1600" i="1" dirty="0" err="1"/>
              <a:t>t</a:t>
            </a:r>
            <a:r>
              <a:rPr lang="en-US" sz="1600" i="1" baseline="-25000" dirty="0" err="1"/>
              <a:t>cd</a:t>
            </a:r>
            <a:r>
              <a:rPr lang="en-US" sz="1600" dirty="0"/>
              <a:t> &gt; </a:t>
            </a:r>
            <a:r>
              <a:rPr lang="en-US" sz="1600" i="1" dirty="0" err="1"/>
              <a:t>t</a:t>
            </a:r>
            <a:r>
              <a:rPr lang="en-US" sz="1600" baseline="-25000" dirty="0" err="1"/>
              <a:t>hold</a:t>
            </a:r>
            <a:r>
              <a:rPr lang="en-US" sz="1600" dirty="0"/>
              <a:t> ?</a:t>
            </a:r>
          </a:p>
          <a:p>
            <a:pPr>
              <a:spcBef>
                <a:spcPct val="50000"/>
              </a:spcBef>
            </a:pPr>
            <a:r>
              <a:rPr lang="en-US" sz="1600" dirty="0"/>
              <a:t> (30 + </a:t>
            </a:r>
            <a:r>
              <a:rPr lang="en-US" sz="1600" dirty="0" smtClean="0"/>
              <a:t>50) </a:t>
            </a:r>
            <a:r>
              <a:rPr lang="en-US" sz="1600" dirty="0" err="1"/>
              <a:t>ps</a:t>
            </a:r>
            <a:r>
              <a:rPr lang="en-US" sz="1600" dirty="0"/>
              <a:t> &gt; 70 </a:t>
            </a:r>
            <a:r>
              <a:rPr lang="en-US" sz="1600" dirty="0" err="1"/>
              <a:t>ps</a:t>
            </a:r>
            <a:r>
              <a:rPr lang="en-US" sz="1600" dirty="0"/>
              <a:t> ?  </a:t>
            </a:r>
            <a:r>
              <a:rPr lang="en-US" sz="1600" b="1" dirty="0" smtClean="0">
                <a:solidFill>
                  <a:srgbClr val="C00000"/>
                </a:solidFill>
              </a:rPr>
              <a:t>Yes!</a:t>
            </a:r>
            <a:endParaRPr lang="en-US" sz="1600" b="1" dirty="0">
              <a:solidFill>
                <a:srgbClr val="C00000"/>
              </a:solidFill>
            </a:endParaRPr>
          </a:p>
        </p:txBody>
      </p:sp>
      <p:sp>
        <p:nvSpPr>
          <p:cNvPr id="14" name="TextBox 13"/>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Timing Analysis</a:t>
            </a:r>
            <a:endParaRPr lang="en-US" sz="4400" dirty="0">
              <a:solidFill>
                <a:schemeClr val="bg1"/>
              </a:solidFill>
              <a:latin typeface="+mj-lt"/>
            </a:endParaRPr>
          </a:p>
        </p:txBody>
      </p:sp>
      <p:graphicFrame>
        <p:nvGraphicFramePr>
          <p:cNvPr id="2" name="Object 1"/>
          <p:cNvGraphicFramePr>
            <a:graphicFrameLocks noChangeAspect="1"/>
          </p:cNvGraphicFramePr>
          <p:nvPr>
            <p:custDataLst>
              <p:tags r:id="rId9"/>
            </p:custDataLst>
            <p:extLst>
              <p:ext uri="{D42A27DB-BD31-4B8C-83A1-F6EECF244321}">
                <p14:modId xmlns:p14="http://schemas.microsoft.com/office/powerpoint/2010/main" val="3672458747"/>
              </p:ext>
            </p:extLst>
          </p:nvPr>
        </p:nvGraphicFramePr>
        <p:xfrm>
          <a:off x="1143000" y="1371600"/>
          <a:ext cx="3810000" cy="2498725"/>
        </p:xfrm>
        <a:graphic>
          <a:graphicData uri="http://schemas.openxmlformats.org/presentationml/2006/ole">
            <mc:AlternateContent xmlns:mc="http://schemas.openxmlformats.org/markup-compatibility/2006">
              <mc:Choice xmlns:v="urn:schemas-microsoft-com:vml" Requires="v">
                <p:oleObj spid="_x0000_s229669" name="VISIO" r:id="rId17" imgW="2315768" imgH="1517385" progId="Visio.Drawing.6">
                  <p:embed/>
                </p:oleObj>
              </mc:Choice>
              <mc:Fallback>
                <p:oleObj name="VISIO" r:id="rId17" imgW="2315768" imgH="1517385" progId="Visio.Drawing.6">
                  <p:embed/>
                  <p:pic>
                    <p:nvPicPr>
                      <p:cNvPr id="0" name=""/>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1143000" y="1371600"/>
                        <a:ext cx="3810000" cy="249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2" name="Text Box 12"/>
          <p:cNvSpPr txBox="1">
            <a:spLocks noChangeArrowheads="1"/>
          </p:cNvSpPr>
          <p:nvPr>
            <p:custDataLst>
              <p:tags r:id="rId10"/>
            </p:custDataLst>
          </p:nvPr>
        </p:nvSpPr>
        <p:spPr bwMode="auto">
          <a:xfrm>
            <a:off x="914400" y="1081088"/>
            <a:ext cx="35814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800" b="1" dirty="0">
                <a:solidFill>
                  <a:srgbClr val="0070C0"/>
                </a:solidFill>
              </a:rPr>
              <a:t>Add buffers to the short paths:</a:t>
            </a:r>
          </a:p>
        </p:txBody>
      </p:sp>
      <p:sp>
        <p:nvSpPr>
          <p:cNvPr id="13" name="Rectangle 12"/>
          <p:cNvSpPr/>
          <p:nvPr/>
        </p:nvSpPr>
        <p:spPr>
          <a:xfrm>
            <a:off x="2133600" y="5181600"/>
            <a:ext cx="2286000" cy="304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p:nvSpPr>
        <p:spPr>
          <a:xfrm>
            <a:off x="2590800" y="5562600"/>
            <a:ext cx="2286000" cy="304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p:cNvSpPr/>
          <p:nvPr/>
        </p:nvSpPr>
        <p:spPr>
          <a:xfrm>
            <a:off x="5257800" y="5562600"/>
            <a:ext cx="2286000" cy="304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14180175"/>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grpId="0" nodeType="clickEffect">
                                  <p:stCondLst>
                                    <p:cond delay="0"/>
                                  </p:stCondLst>
                                  <p:childTnLst>
                                    <p:animEffect transition="out" filter="dissolve">
                                      <p:cBhvr>
                                        <p:cTn id="6" dur="500"/>
                                        <p:tgtEl>
                                          <p:spTgt spid="13"/>
                                        </p:tgtEl>
                                      </p:cBhvr>
                                    </p:animEffect>
                                    <p:set>
                                      <p:cBhvr>
                                        <p:cTn id="7" dur="1" fill="hold">
                                          <p:stCondLst>
                                            <p:cond delay="499"/>
                                          </p:stCondLst>
                                        </p:cTn>
                                        <p:tgtEl>
                                          <p:spTgt spid="13"/>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9" presetClass="exit" presetSubtype="0" fill="hold" grpId="0" nodeType="clickEffect">
                                  <p:stCondLst>
                                    <p:cond delay="0"/>
                                  </p:stCondLst>
                                  <p:childTnLst>
                                    <p:animEffect transition="out" filter="dissolve">
                                      <p:cBhvr>
                                        <p:cTn id="11" dur="500"/>
                                        <p:tgtEl>
                                          <p:spTgt spid="15"/>
                                        </p:tgtEl>
                                      </p:cBhvr>
                                    </p:animEffect>
                                    <p:set>
                                      <p:cBhvr>
                                        <p:cTn id="12" dur="1" fill="hold">
                                          <p:stCondLst>
                                            <p:cond delay="499"/>
                                          </p:stCondLst>
                                        </p:cTn>
                                        <p:tgtEl>
                                          <p:spTgt spid="15"/>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9" presetClass="exit" presetSubtype="0" fill="hold" grpId="0" nodeType="clickEffect">
                                  <p:stCondLst>
                                    <p:cond delay="0"/>
                                  </p:stCondLst>
                                  <p:childTnLst>
                                    <p:animEffect transition="out" filter="dissolve">
                                      <p:cBhvr>
                                        <p:cTn id="16" dur="500"/>
                                        <p:tgtEl>
                                          <p:spTgt spid="16"/>
                                        </p:tgtEl>
                                      </p:cBhvr>
                                    </p:animEffect>
                                    <p:set>
                                      <p:cBhvr>
                                        <p:cTn id="17" dur="1" fill="hold">
                                          <p:stCondLst>
                                            <p:cond delay="499"/>
                                          </p:stCondLst>
                                        </p:cTn>
                                        <p:tgtEl>
                                          <p:spTgt spid="1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5" grpId="0" animBg="1"/>
      <p:bldP spid="16"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6772" name="Rectangle 4"/>
          <p:cNvSpPr>
            <a:spLocks noGrp="1" noChangeArrowheads="1"/>
          </p:cNvSpPr>
          <p:nvPr>
            <p:ph sz="half" idx="4294967295"/>
            <p:custDataLst>
              <p:tags r:id="rId2"/>
            </p:custDataLst>
          </p:nvPr>
        </p:nvSpPr>
        <p:spPr>
          <a:xfrm>
            <a:off x="533400" y="1066800"/>
            <a:ext cx="7543800" cy="4953000"/>
          </a:xfrm>
        </p:spPr>
        <p:txBody>
          <a:bodyPr>
            <a:normAutofit/>
          </a:bodyPr>
          <a:lstStyle/>
          <a:p>
            <a:r>
              <a:rPr lang="en-US" sz="2600" dirty="0"/>
              <a:t>The clock doesn’t arrive at all registers at </a:t>
            </a:r>
            <a:r>
              <a:rPr lang="en-US" sz="2600" dirty="0" smtClean="0"/>
              <a:t>same </a:t>
            </a:r>
            <a:r>
              <a:rPr lang="en-US" sz="2600" dirty="0"/>
              <a:t>time</a:t>
            </a:r>
          </a:p>
          <a:p>
            <a:r>
              <a:rPr lang="en-US" sz="2600" b="1" dirty="0" smtClean="0"/>
              <a:t>Skew:</a:t>
            </a:r>
            <a:r>
              <a:rPr lang="en-US" sz="2600" dirty="0" smtClean="0"/>
              <a:t> difference </a:t>
            </a:r>
            <a:r>
              <a:rPr lang="en-US" sz="2600" dirty="0"/>
              <a:t>between two clock edges</a:t>
            </a:r>
          </a:p>
          <a:p>
            <a:r>
              <a:rPr lang="en-US" sz="2600" dirty="0" smtClean="0"/>
              <a:t>Perform </a:t>
            </a:r>
            <a:r>
              <a:rPr lang="en-US" sz="2600" b="1" dirty="0" smtClean="0"/>
              <a:t>worst </a:t>
            </a:r>
            <a:r>
              <a:rPr lang="en-US" sz="2600" b="1" dirty="0"/>
              <a:t>case </a:t>
            </a:r>
            <a:r>
              <a:rPr lang="en-US" sz="2600" b="1" dirty="0" smtClean="0"/>
              <a:t>analysis </a:t>
            </a:r>
            <a:r>
              <a:rPr lang="en-US" sz="2600" dirty="0" smtClean="0"/>
              <a:t>to </a:t>
            </a:r>
            <a:r>
              <a:rPr lang="en-US" sz="2600" dirty="0"/>
              <a:t>guarantee </a:t>
            </a:r>
            <a:r>
              <a:rPr lang="en-US" sz="2600" dirty="0" smtClean="0"/>
              <a:t>dynamic </a:t>
            </a:r>
            <a:r>
              <a:rPr lang="en-US" sz="2600" dirty="0"/>
              <a:t>discipline is not violated for any register – many registers in a system!</a:t>
            </a:r>
          </a:p>
        </p:txBody>
      </p:sp>
      <p:graphicFrame>
        <p:nvGraphicFramePr>
          <p:cNvPr id="1056778" name="Object 10"/>
          <p:cNvGraphicFramePr>
            <a:graphicFrameLocks noGrp="1" noChangeAspect="1"/>
          </p:cNvGraphicFramePr>
          <p:nvPr>
            <p:ph sz="half" idx="4294967295"/>
            <p:custDataLst>
              <p:tags r:id="rId3"/>
            </p:custDataLst>
            <p:extLst>
              <p:ext uri="{D42A27DB-BD31-4B8C-83A1-F6EECF244321}">
                <p14:modId xmlns:p14="http://schemas.microsoft.com/office/powerpoint/2010/main" val="153380785"/>
              </p:ext>
            </p:extLst>
          </p:nvPr>
        </p:nvGraphicFramePr>
        <p:xfrm>
          <a:off x="3048000" y="3124200"/>
          <a:ext cx="3391680" cy="2874963"/>
        </p:xfrm>
        <a:graphic>
          <a:graphicData uri="http://schemas.openxmlformats.org/presentationml/2006/ole">
            <mc:AlternateContent xmlns:mc="http://schemas.openxmlformats.org/markup-compatibility/2006">
              <mc:Choice xmlns:v="urn:schemas-microsoft-com:vml" Requires="v">
                <p:oleObj spid="_x0000_s181374" name="VISIO" r:id="rId8" imgW="2321280" imgH="1967400" progId="Visio.Drawing.6">
                  <p:embed/>
                </p:oleObj>
              </mc:Choice>
              <mc:Fallback>
                <p:oleObj name="VISIO" r:id="rId8" imgW="2321280" imgH="1967400" progId="Visio.Drawing.6">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048000" y="3124200"/>
                        <a:ext cx="3391680" cy="2874963"/>
                      </a:xfrm>
                      <a:prstGeom prst="rect">
                        <a:avLst/>
                      </a:prstGeom>
                      <a:noFill/>
                      <a:ln>
                        <a:noFill/>
                      </a:ln>
                      <a:effectLst/>
                      <a:extLst/>
                    </p:spPr>
                  </p:pic>
                </p:oleObj>
              </mc:Fallback>
            </mc:AlternateContent>
          </a:graphicData>
        </a:graphic>
      </p:graphicFrame>
      <p:sp>
        <p:nvSpPr>
          <p:cNvPr id="1056770" name="Rectangle 2"/>
          <p:cNvSpPr>
            <a:spLocks noChangeArrowheads="1"/>
          </p:cNvSpPr>
          <p:nvPr>
            <p:custDataLst>
              <p:tags r:id="rId4"/>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056773" name="Rectangle 5"/>
          <p:cNvSpPr>
            <a:spLocks noChangeArrowheads="1"/>
          </p:cNvSpPr>
          <p:nvPr>
            <p:custDataLst>
              <p:tags r:id="rId5"/>
            </p:custDataLst>
          </p:nvPr>
        </p:nvSpPr>
        <p:spPr bwMode="auto">
          <a:xfrm>
            <a:off x="0" y="24669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9" name="TextBox 8"/>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Clock Skew</a:t>
            </a:r>
            <a:endParaRPr lang="en-US" sz="4400" dirty="0">
              <a:solidFill>
                <a:schemeClr val="bg1"/>
              </a:solidFill>
              <a:latin typeface="+mj-lt"/>
            </a:endParaRPr>
          </a:p>
        </p:txBody>
      </p:sp>
    </p:spTree>
    <p:extLst>
      <p:ext uri="{BB962C8B-B14F-4D97-AF65-F5344CB8AC3E}">
        <p14:creationId xmlns:p14="http://schemas.microsoft.com/office/powerpoint/2010/main" val="2662023514"/>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9892" name="Rectangle 4"/>
          <p:cNvSpPr>
            <a:spLocks noGrp="1" noChangeArrowheads="1"/>
          </p:cNvSpPr>
          <p:nvPr>
            <p:ph sz="half" idx="4294967295"/>
            <p:custDataLst>
              <p:tags r:id="rId2"/>
            </p:custDataLst>
          </p:nvPr>
        </p:nvSpPr>
        <p:spPr>
          <a:xfrm>
            <a:off x="457200" y="1066800"/>
            <a:ext cx="7848600" cy="4953000"/>
          </a:xfrm>
        </p:spPr>
        <p:txBody>
          <a:bodyPr>
            <a:normAutofit/>
          </a:bodyPr>
          <a:lstStyle/>
          <a:p>
            <a:r>
              <a:rPr lang="en-US" dirty="0"/>
              <a:t>In the worst case, CLK2 is earlier than CLK1</a:t>
            </a:r>
          </a:p>
        </p:txBody>
      </p:sp>
      <p:graphicFrame>
        <p:nvGraphicFramePr>
          <p:cNvPr id="1189896" name="Object 8"/>
          <p:cNvGraphicFramePr>
            <a:graphicFrameLocks noGrp="1" noChangeAspect="1"/>
          </p:cNvGraphicFramePr>
          <p:nvPr>
            <p:ph sz="half" idx="4294967295"/>
            <p:custDataLst>
              <p:tags r:id="rId3"/>
            </p:custDataLst>
            <p:extLst>
              <p:ext uri="{D42A27DB-BD31-4B8C-83A1-F6EECF244321}">
                <p14:modId xmlns:p14="http://schemas.microsoft.com/office/powerpoint/2010/main" val="1197301213"/>
              </p:ext>
            </p:extLst>
          </p:nvPr>
        </p:nvGraphicFramePr>
        <p:xfrm>
          <a:off x="762000" y="1752600"/>
          <a:ext cx="4495800" cy="4108450"/>
        </p:xfrm>
        <a:graphic>
          <a:graphicData uri="http://schemas.openxmlformats.org/presentationml/2006/ole">
            <mc:AlternateContent xmlns:mc="http://schemas.openxmlformats.org/markup-compatibility/2006">
              <mc:Choice xmlns:v="urn:schemas-microsoft-com:vml" Requires="v">
                <p:oleObj spid="_x0000_s231524" name="VISIO" r:id="rId10" imgW="2157480" imgH="1971720" progId="Visio.Drawing.6">
                  <p:embed/>
                </p:oleObj>
              </mc:Choice>
              <mc:Fallback>
                <p:oleObj name="VISIO" r:id="rId10" imgW="2157480" imgH="1971720" progId="Visio.Drawing.6">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62000" y="1752600"/>
                        <a:ext cx="4495800" cy="410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89890" name="Rectangle 2"/>
          <p:cNvSpPr>
            <a:spLocks noChangeArrowheads="1"/>
          </p:cNvSpPr>
          <p:nvPr>
            <p:custDataLst>
              <p:tags r:id="rId4"/>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189893" name="Rectangle 5"/>
          <p:cNvSpPr>
            <a:spLocks noChangeArrowheads="1"/>
          </p:cNvSpPr>
          <p:nvPr>
            <p:custDataLst>
              <p:tags r:id="rId5"/>
            </p:custDataLst>
          </p:nvPr>
        </p:nvSpPr>
        <p:spPr bwMode="auto">
          <a:xfrm>
            <a:off x="0" y="24669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189894" name="Rectangle 6"/>
          <p:cNvSpPr>
            <a:spLocks noChangeArrowheads="1"/>
          </p:cNvSpPr>
          <p:nvPr>
            <p:custDataLst>
              <p:tags r:id="rId6"/>
            </p:custDataLst>
          </p:nvPr>
        </p:nvSpPr>
        <p:spPr bwMode="auto">
          <a:xfrm>
            <a:off x="5181600" y="3429000"/>
            <a:ext cx="372758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r>
              <a:rPr lang="en-US" sz="2400" b="1" i="1" dirty="0" err="1">
                <a:solidFill>
                  <a:srgbClr val="0070C0"/>
                </a:solidFill>
                <a:latin typeface="Times New Roman" pitchFamily="18" charset="0"/>
                <a:cs typeface="Arial" charset="0"/>
              </a:rPr>
              <a:t>T</a:t>
            </a:r>
            <a:r>
              <a:rPr lang="en-US" sz="2400" b="1" i="1" baseline="-25000" dirty="0" err="1">
                <a:solidFill>
                  <a:srgbClr val="0070C0"/>
                </a:solidFill>
                <a:latin typeface="Times New Roman" pitchFamily="18" charset="0"/>
                <a:cs typeface="Arial" charset="0"/>
              </a:rPr>
              <a:t>c</a:t>
            </a:r>
            <a:r>
              <a:rPr lang="en-US" sz="2400" b="1" dirty="0">
                <a:solidFill>
                  <a:srgbClr val="0070C0"/>
                </a:solidFill>
                <a:latin typeface="Times New Roman" pitchFamily="18" charset="0"/>
                <a:cs typeface="Arial" charset="0"/>
              </a:rPr>
              <a:t> ≥ </a:t>
            </a:r>
            <a:r>
              <a:rPr lang="en-US" sz="2400" b="1" i="1" dirty="0" err="1">
                <a:solidFill>
                  <a:srgbClr val="0070C0"/>
                </a:solidFill>
                <a:latin typeface="Times New Roman" pitchFamily="18" charset="0"/>
                <a:cs typeface="Arial" charset="0"/>
              </a:rPr>
              <a:t>t</a:t>
            </a:r>
            <a:r>
              <a:rPr lang="en-US" sz="2400" b="1" i="1" baseline="-25000" dirty="0" err="1">
                <a:solidFill>
                  <a:srgbClr val="0070C0"/>
                </a:solidFill>
                <a:latin typeface="Times New Roman" pitchFamily="18" charset="0"/>
                <a:cs typeface="Arial" charset="0"/>
              </a:rPr>
              <a:t>pcq</a:t>
            </a:r>
            <a:r>
              <a:rPr lang="en-US" sz="2400" b="1" dirty="0">
                <a:solidFill>
                  <a:srgbClr val="0070C0"/>
                </a:solidFill>
                <a:latin typeface="Times New Roman" pitchFamily="18" charset="0"/>
                <a:cs typeface="Arial" charset="0"/>
              </a:rPr>
              <a:t> + </a:t>
            </a:r>
            <a:r>
              <a:rPr lang="en-US" sz="2400" b="1" i="1" dirty="0" err="1">
                <a:solidFill>
                  <a:srgbClr val="0070C0"/>
                </a:solidFill>
                <a:latin typeface="Times New Roman" pitchFamily="18" charset="0"/>
                <a:cs typeface="Arial" charset="0"/>
              </a:rPr>
              <a:t>t</a:t>
            </a:r>
            <a:r>
              <a:rPr lang="en-US" sz="2400" b="1" i="1" baseline="-25000" dirty="0" err="1">
                <a:solidFill>
                  <a:srgbClr val="0070C0"/>
                </a:solidFill>
                <a:latin typeface="Times New Roman" pitchFamily="18" charset="0"/>
                <a:cs typeface="Arial" charset="0"/>
              </a:rPr>
              <a:t>pd</a:t>
            </a:r>
            <a:r>
              <a:rPr lang="en-US" sz="2400" b="1" dirty="0">
                <a:solidFill>
                  <a:srgbClr val="0070C0"/>
                </a:solidFill>
                <a:latin typeface="Times New Roman" pitchFamily="18" charset="0"/>
                <a:cs typeface="Arial" charset="0"/>
              </a:rPr>
              <a:t> + </a:t>
            </a:r>
            <a:r>
              <a:rPr lang="en-US" sz="2400" b="1" i="1" dirty="0" err="1">
                <a:solidFill>
                  <a:srgbClr val="0070C0"/>
                </a:solidFill>
                <a:latin typeface="Times New Roman" pitchFamily="18" charset="0"/>
                <a:cs typeface="Arial" charset="0"/>
              </a:rPr>
              <a:t>t</a:t>
            </a:r>
            <a:r>
              <a:rPr lang="en-US" sz="2400" b="1" baseline="-25000" dirty="0" err="1">
                <a:solidFill>
                  <a:srgbClr val="0070C0"/>
                </a:solidFill>
                <a:latin typeface="Times New Roman" pitchFamily="18" charset="0"/>
                <a:cs typeface="Arial" charset="0"/>
              </a:rPr>
              <a:t>setup</a:t>
            </a:r>
            <a:r>
              <a:rPr lang="en-US" sz="2400" b="1" dirty="0">
                <a:solidFill>
                  <a:srgbClr val="0070C0"/>
                </a:solidFill>
                <a:latin typeface="Times New Roman" pitchFamily="18" charset="0"/>
                <a:cs typeface="Arial" charset="0"/>
              </a:rPr>
              <a:t> + </a:t>
            </a:r>
            <a:r>
              <a:rPr lang="en-US" sz="2400" b="1" i="1" dirty="0" err="1">
                <a:solidFill>
                  <a:srgbClr val="0070C0"/>
                </a:solidFill>
                <a:latin typeface="Times New Roman" pitchFamily="18" charset="0"/>
                <a:cs typeface="Arial" charset="0"/>
              </a:rPr>
              <a:t>t</a:t>
            </a:r>
            <a:r>
              <a:rPr lang="en-US" sz="2400" b="1" baseline="-25000" dirty="0" err="1">
                <a:solidFill>
                  <a:srgbClr val="0070C0"/>
                </a:solidFill>
                <a:latin typeface="Times New Roman" pitchFamily="18" charset="0"/>
                <a:cs typeface="Arial" charset="0"/>
              </a:rPr>
              <a:t>skew</a:t>
            </a:r>
            <a:endParaRPr lang="en-US" sz="2400" b="1" baseline="-25000" dirty="0">
              <a:solidFill>
                <a:srgbClr val="0070C0"/>
              </a:solidFill>
              <a:latin typeface="Times New Roman" pitchFamily="18" charset="0"/>
              <a:cs typeface="Arial" charset="0"/>
            </a:endParaRPr>
          </a:p>
          <a:p>
            <a:pPr marL="342900" indent="-342900">
              <a:spcBef>
                <a:spcPct val="20000"/>
              </a:spcBef>
            </a:pPr>
            <a:r>
              <a:rPr lang="en-US" sz="2400" b="1" i="1" dirty="0" err="1">
                <a:solidFill>
                  <a:srgbClr val="0070C0"/>
                </a:solidFill>
                <a:latin typeface="Times New Roman" pitchFamily="18" charset="0"/>
                <a:cs typeface="Arial" charset="0"/>
              </a:rPr>
              <a:t>t</a:t>
            </a:r>
            <a:r>
              <a:rPr lang="en-US" sz="2400" b="1" i="1" baseline="-25000" dirty="0" err="1">
                <a:solidFill>
                  <a:srgbClr val="0070C0"/>
                </a:solidFill>
                <a:latin typeface="Times New Roman" pitchFamily="18" charset="0"/>
                <a:cs typeface="Arial" charset="0"/>
              </a:rPr>
              <a:t>pd</a:t>
            </a:r>
            <a:r>
              <a:rPr lang="en-US" sz="2400" b="1" dirty="0">
                <a:solidFill>
                  <a:srgbClr val="0070C0"/>
                </a:solidFill>
                <a:latin typeface="Times New Roman" pitchFamily="18" charset="0"/>
                <a:cs typeface="Arial" charset="0"/>
              </a:rPr>
              <a:t> ≤ </a:t>
            </a:r>
            <a:r>
              <a:rPr lang="en-US" sz="2400" b="1" i="1" dirty="0" err="1">
                <a:solidFill>
                  <a:srgbClr val="0070C0"/>
                </a:solidFill>
                <a:latin typeface="Times New Roman" pitchFamily="18" charset="0"/>
                <a:cs typeface="Arial" charset="0"/>
              </a:rPr>
              <a:t>T</a:t>
            </a:r>
            <a:r>
              <a:rPr lang="en-US" sz="2400" b="1" i="1" baseline="-25000" dirty="0" err="1">
                <a:solidFill>
                  <a:srgbClr val="0070C0"/>
                </a:solidFill>
                <a:latin typeface="Times New Roman" pitchFamily="18" charset="0"/>
                <a:cs typeface="Arial" charset="0"/>
              </a:rPr>
              <a:t>c</a:t>
            </a:r>
            <a:r>
              <a:rPr lang="en-US" sz="2400" b="1" dirty="0">
                <a:solidFill>
                  <a:srgbClr val="0070C0"/>
                </a:solidFill>
                <a:latin typeface="Times New Roman" pitchFamily="18" charset="0"/>
                <a:cs typeface="Arial" charset="0"/>
              </a:rPr>
              <a:t> – (</a:t>
            </a:r>
            <a:r>
              <a:rPr lang="en-US" sz="2400" b="1" i="1" dirty="0" err="1">
                <a:solidFill>
                  <a:srgbClr val="0070C0"/>
                </a:solidFill>
                <a:latin typeface="Times New Roman" pitchFamily="18" charset="0"/>
                <a:cs typeface="Arial" charset="0"/>
              </a:rPr>
              <a:t>t</a:t>
            </a:r>
            <a:r>
              <a:rPr lang="en-US" sz="2400" b="1" i="1" baseline="-25000" dirty="0" err="1">
                <a:solidFill>
                  <a:srgbClr val="0070C0"/>
                </a:solidFill>
                <a:latin typeface="Times New Roman" pitchFamily="18" charset="0"/>
                <a:cs typeface="Arial" charset="0"/>
              </a:rPr>
              <a:t>pcq</a:t>
            </a:r>
            <a:r>
              <a:rPr lang="en-US" sz="2400" b="1" dirty="0">
                <a:solidFill>
                  <a:srgbClr val="0070C0"/>
                </a:solidFill>
                <a:latin typeface="Times New Roman" pitchFamily="18" charset="0"/>
                <a:cs typeface="Arial" charset="0"/>
              </a:rPr>
              <a:t> + </a:t>
            </a:r>
            <a:r>
              <a:rPr lang="en-US" sz="2400" b="1" i="1" dirty="0" err="1">
                <a:solidFill>
                  <a:srgbClr val="0070C0"/>
                </a:solidFill>
                <a:latin typeface="Times New Roman" pitchFamily="18" charset="0"/>
                <a:cs typeface="Arial" charset="0"/>
              </a:rPr>
              <a:t>t</a:t>
            </a:r>
            <a:r>
              <a:rPr lang="en-US" sz="2400" b="1" baseline="-25000" dirty="0" err="1">
                <a:solidFill>
                  <a:srgbClr val="0070C0"/>
                </a:solidFill>
                <a:latin typeface="Times New Roman" pitchFamily="18" charset="0"/>
                <a:cs typeface="Arial" charset="0"/>
              </a:rPr>
              <a:t>setup</a:t>
            </a:r>
            <a:r>
              <a:rPr lang="en-US" sz="2400" b="1" baseline="-25000" dirty="0">
                <a:solidFill>
                  <a:srgbClr val="0070C0"/>
                </a:solidFill>
                <a:latin typeface="Times New Roman" pitchFamily="18" charset="0"/>
                <a:cs typeface="Arial" charset="0"/>
              </a:rPr>
              <a:t> </a:t>
            </a:r>
            <a:r>
              <a:rPr lang="en-US" sz="2400" b="1" dirty="0">
                <a:solidFill>
                  <a:srgbClr val="0070C0"/>
                </a:solidFill>
                <a:latin typeface="Times New Roman" pitchFamily="18" charset="0"/>
                <a:cs typeface="Arial" charset="0"/>
              </a:rPr>
              <a:t>+ </a:t>
            </a:r>
            <a:r>
              <a:rPr lang="en-US" sz="2400" b="1" i="1" dirty="0" err="1">
                <a:solidFill>
                  <a:srgbClr val="0070C0"/>
                </a:solidFill>
                <a:latin typeface="Times New Roman" pitchFamily="18" charset="0"/>
                <a:cs typeface="Arial" charset="0"/>
              </a:rPr>
              <a:t>t</a:t>
            </a:r>
            <a:r>
              <a:rPr lang="en-US" sz="2400" b="1" baseline="-25000" dirty="0" err="1">
                <a:solidFill>
                  <a:srgbClr val="0070C0"/>
                </a:solidFill>
                <a:latin typeface="Times New Roman" pitchFamily="18" charset="0"/>
                <a:cs typeface="Arial" charset="0"/>
              </a:rPr>
              <a:t>skew</a:t>
            </a:r>
            <a:r>
              <a:rPr lang="en-US" sz="2400" b="1" dirty="0">
                <a:solidFill>
                  <a:srgbClr val="0070C0"/>
                </a:solidFill>
                <a:latin typeface="Times New Roman" pitchFamily="18" charset="0"/>
                <a:cs typeface="Arial" charset="0"/>
              </a:rPr>
              <a:t>)</a:t>
            </a:r>
            <a:endParaRPr lang="en-US" sz="2400" b="1" baseline="-25000" dirty="0">
              <a:solidFill>
                <a:srgbClr val="0070C0"/>
              </a:solidFill>
              <a:latin typeface="Times New Roman" pitchFamily="18" charset="0"/>
              <a:cs typeface="Times New Roman" pitchFamily="18" charset="0"/>
            </a:endParaRPr>
          </a:p>
          <a:p>
            <a:pPr marL="342900" indent="-342900">
              <a:spcBef>
                <a:spcPct val="20000"/>
              </a:spcBef>
            </a:pPr>
            <a:endParaRPr lang="en-US" sz="2400" b="1" baseline="-25000" dirty="0">
              <a:solidFill>
                <a:srgbClr val="0070C0"/>
              </a:solidFill>
              <a:latin typeface="Times New Roman" pitchFamily="18" charset="0"/>
              <a:cs typeface="Times New Roman" pitchFamily="18" charset="0"/>
            </a:endParaRPr>
          </a:p>
        </p:txBody>
      </p:sp>
      <p:sp>
        <p:nvSpPr>
          <p:cNvPr id="1189895" name="Rectangle 7"/>
          <p:cNvSpPr>
            <a:spLocks noChangeArrowheads="1"/>
          </p:cNvSpPr>
          <p:nvPr>
            <p:custDataLst>
              <p:tags r:id="rId7"/>
            </p:custDataLst>
          </p:nvPr>
        </p:nvSpPr>
        <p:spPr bwMode="auto">
          <a:xfrm>
            <a:off x="5181600" y="3352800"/>
            <a:ext cx="3886200" cy="1371600"/>
          </a:xfrm>
          <a:prstGeom prst="rect">
            <a:avLst/>
          </a:prstGeom>
          <a:noFill/>
          <a:ln w="19050">
            <a:solidFill>
              <a:schemeClr val="accent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b="1">
              <a:solidFill>
                <a:srgbClr val="0070C0"/>
              </a:solidFill>
            </a:endParaRPr>
          </a:p>
        </p:txBody>
      </p:sp>
      <p:sp>
        <p:nvSpPr>
          <p:cNvPr id="11" name="TextBox 10"/>
          <p:cNvSpPr txBox="1"/>
          <p:nvPr/>
        </p:nvSpPr>
        <p:spPr>
          <a:xfrm>
            <a:off x="457200" y="76558"/>
            <a:ext cx="7924800" cy="769441"/>
          </a:xfrm>
          <a:prstGeom prst="rect">
            <a:avLst/>
          </a:prstGeom>
          <a:noFill/>
        </p:spPr>
        <p:txBody>
          <a:bodyPr wrap="square" rtlCol="0">
            <a:spAutoFit/>
          </a:bodyPr>
          <a:lstStyle/>
          <a:p>
            <a:r>
              <a:rPr lang="en-US" sz="4400" dirty="0" smtClean="0">
                <a:solidFill>
                  <a:schemeClr val="bg1"/>
                </a:solidFill>
                <a:latin typeface="+mj-lt"/>
              </a:rPr>
              <a:t>Setup Time Constraint with Skew</a:t>
            </a:r>
            <a:endParaRPr lang="en-US" sz="4400" dirty="0">
              <a:solidFill>
                <a:schemeClr val="bg1"/>
              </a:solidFill>
              <a:latin typeface="+mj-lt"/>
            </a:endParaRPr>
          </a:p>
        </p:txBody>
      </p:sp>
      <p:sp>
        <p:nvSpPr>
          <p:cNvPr id="13" name="Rectangle 12"/>
          <p:cNvSpPr/>
          <p:nvPr/>
        </p:nvSpPr>
        <p:spPr>
          <a:xfrm>
            <a:off x="5867400" y="3505200"/>
            <a:ext cx="3124200" cy="457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p:nvSpPr>
        <p:spPr>
          <a:xfrm>
            <a:off x="5867400" y="3962400"/>
            <a:ext cx="3124200" cy="457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02436139"/>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grpId="0" nodeType="clickEffect">
                                  <p:stCondLst>
                                    <p:cond delay="0"/>
                                  </p:stCondLst>
                                  <p:childTnLst>
                                    <p:animEffect transition="out" filter="dissolve">
                                      <p:cBhvr>
                                        <p:cTn id="6" dur="500"/>
                                        <p:tgtEl>
                                          <p:spTgt spid="13"/>
                                        </p:tgtEl>
                                      </p:cBhvr>
                                    </p:animEffect>
                                    <p:set>
                                      <p:cBhvr>
                                        <p:cTn id="7" dur="1" fill="hold">
                                          <p:stCondLst>
                                            <p:cond delay="499"/>
                                          </p:stCondLst>
                                        </p:cTn>
                                        <p:tgtEl>
                                          <p:spTgt spid="13"/>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9" presetClass="exit" presetSubtype="0" fill="hold" grpId="0" nodeType="clickEffect">
                                  <p:stCondLst>
                                    <p:cond delay="0"/>
                                  </p:stCondLst>
                                  <p:childTnLst>
                                    <p:animEffect transition="out" filter="dissolve">
                                      <p:cBhvr>
                                        <p:cTn id="11" dur="500"/>
                                        <p:tgtEl>
                                          <p:spTgt spid="14"/>
                                        </p:tgtEl>
                                      </p:cBhvr>
                                    </p:animEffect>
                                    <p:set>
                                      <p:cBhvr>
                                        <p:cTn id="12" dur="1" fill="hold">
                                          <p:stCondLst>
                                            <p:cond delay="499"/>
                                          </p:stCondLst>
                                        </p:cTn>
                                        <p:tgtEl>
                                          <p:spTgt spid="1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3988" name="Rectangle 4"/>
          <p:cNvSpPr>
            <a:spLocks noGrp="1" noChangeArrowheads="1"/>
          </p:cNvSpPr>
          <p:nvPr>
            <p:ph sz="half" idx="4294967295"/>
            <p:custDataLst>
              <p:tags r:id="rId2"/>
            </p:custDataLst>
          </p:nvPr>
        </p:nvSpPr>
        <p:spPr>
          <a:xfrm>
            <a:off x="609600" y="990600"/>
            <a:ext cx="7543800" cy="4953000"/>
          </a:xfrm>
        </p:spPr>
        <p:txBody>
          <a:bodyPr>
            <a:normAutofit/>
          </a:bodyPr>
          <a:lstStyle/>
          <a:p>
            <a:r>
              <a:rPr lang="en-US" dirty="0"/>
              <a:t>In the worst case, CLK2 is later than CLK1</a:t>
            </a:r>
          </a:p>
        </p:txBody>
      </p:sp>
      <p:graphicFrame>
        <p:nvGraphicFramePr>
          <p:cNvPr id="1193992" name="Object 8"/>
          <p:cNvGraphicFramePr>
            <a:graphicFrameLocks noGrp="1" noChangeAspect="1"/>
          </p:cNvGraphicFramePr>
          <p:nvPr>
            <p:ph sz="half" idx="4294967295"/>
            <p:custDataLst>
              <p:tags r:id="rId3"/>
            </p:custDataLst>
            <p:extLst>
              <p:ext uri="{D42A27DB-BD31-4B8C-83A1-F6EECF244321}">
                <p14:modId xmlns:p14="http://schemas.microsoft.com/office/powerpoint/2010/main" val="2443128745"/>
              </p:ext>
            </p:extLst>
          </p:nvPr>
        </p:nvGraphicFramePr>
        <p:xfrm>
          <a:off x="906462" y="1524000"/>
          <a:ext cx="4275138" cy="4419600"/>
        </p:xfrm>
        <a:graphic>
          <a:graphicData uri="http://schemas.openxmlformats.org/presentationml/2006/ole">
            <mc:AlternateContent xmlns:mc="http://schemas.openxmlformats.org/markup-compatibility/2006">
              <mc:Choice xmlns:v="urn:schemas-microsoft-com:vml" Requires="v">
                <p:oleObj spid="_x0000_s233572" name="VISIO" r:id="rId10" imgW="2128680" imgH="2200320" progId="Visio.Drawing.6">
                  <p:embed/>
                </p:oleObj>
              </mc:Choice>
              <mc:Fallback>
                <p:oleObj name="VISIO" r:id="rId10" imgW="2128680" imgH="2200320" progId="Visio.Drawing.6">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906462" y="1524000"/>
                        <a:ext cx="4275138" cy="4419600"/>
                      </a:xfrm>
                      <a:prstGeom prst="rect">
                        <a:avLst/>
                      </a:prstGeom>
                    </p:spPr>
                  </p:pic>
                </p:oleObj>
              </mc:Fallback>
            </mc:AlternateContent>
          </a:graphicData>
        </a:graphic>
      </p:graphicFrame>
      <p:sp>
        <p:nvSpPr>
          <p:cNvPr id="1193986" name="Rectangle 2"/>
          <p:cNvSpPr>
            <a:spLocks noChangeArrowheads="1"/>
          </p:cNvSpPr>
          <p:nvPr>
            <p:custDataLst>
              <p:tags r:id="rId4"/>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193989" name="Rectangle 5"/>
          <p:cNvSpPr>
            <a:spLocks noChangeArrowheads="1"/>
          </p:cNvSpPr>
          <p:nvPr>
            <p:custDataLst>
              <p:tags r:id="rId5"/>
            </p:custDataLst>
          </p:nvPr>
        </p:nvSpPr>
        <p:spPr bwMode="auto">
          <a:xfrm>
            <a:off x="0" y="24669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193990" name="Rectangle 6"/>
          <p:cNvSpPr>
            <a:spLocks noChangeArrowheads="1"/>
          </p:cNvSpPr>
          <p:nvPr>
            <p:custDataLst>
              <p:tags r:id="rId6"/>
            </p:custDataLst>
          </p:nvPr>
        </p:nvSpPr>
        <p:spPr bwMode="auto">
          <a:xfrm>
            <a:off x="5257800" y="3429000"/>
            <a:ext cx="3200400" cy="99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r>
              <a:rPr lang="en-US" sz="2800" b="1" i="1" dirty="0" err="1">
                <a:solidFill>
                  <a:srgbClr val="0070C0"/>
                </a:solidFill>
                <a:latin typeface="Times New Roman" pitchFamily="18" charset="0"/>
                <a:cs typeface="Arial" charset="0"/>
              </a:rPr>
              <a:t>t</a:t>
            </a:r>
            <a:r>
              <a:rPr lang="en-US" sz="2800" b="1" i="1" baseline="-25000" dirty="0" err="1">
                <a:solidFill>
                  <a:srgbClr val="0070C0"/>
                </a:solidFill>
                <a:latin typeface="Times New Roman" pitchFamily="18" charset="0"/>
                <a:cs typeface="Arial" charset="0"/>
              </a:rPr>
              <a:t>ccq</a:t>
            </a:r>
            <a:r>
              <a:rPr lang="en-US" sz="2800" b="1" dirty="0">
                <a:solidFill>
                  <a:srgbClr val="0070C0"/>
                </a:solidFill>
                <a:latin typeface="Times New Roman" pitchFamily="18" charset="0"/>
                <a:cs typeface="Arial" charset="0"/>
              </a:rPr>
              <a:t> + </a:t>
            </a:r>
            <a:r>
              <a:rPr lang="en-US" sz="2800" b="1" i="1" dirty="0" err="1">
                <a:solidFill>
                  <a:srgbClr val="0070C0"/>
                </a:solidFill>
                <a:latin typeface="Times New Roman" pitchFamily="18" charset="0"/>
                <a:cs typeface="Arial" charset="0"/>
              </a:rPr>
              <a:t>t</a:t>
            </a:r>
            <a:r>
              <a:rPr lang="en-US" sz="2800" b="1" i="1" baseline="-25000" dirty="0" err="1">
                <a:solidFill>
                  <a:srgbClr val="0070C0"/>
                </a:solidFill>
                <a:latin typeface="Times New Roman" pitchFamily="18" charset="0"/>
                <a:cs typeface="Arial" charset="0"/>
              </a:rPr>
              <a:t>cd</a:t>
            </a:r>
            <a:r>
              <a:rPr lang="en-US" sz="2800" b="1" dirty="0">
                <a:solidFill>
                  <a:srgbClr val="0070C0"/>
                </a:solidFill>
                <a:latin typeface="Times New Roman" pitchFamily="18" charset="0"/>
                <a:cs typeface="Arial" charset="0"/>
              </a:rPr>
              <a:t> &gt; </a:t>
            </a:r>
            <a:r>
              <a:rPr lang="en-US" sz="2800" b="1" i="1" dirty="0" err="1">
                <a:solidFill>
                  <a:srgbClr val="0070C0"/>
                </a:solidFill>
                <a:latin typeface="Times New Roman" pitchFamily="18" charset="0"/>
                <a:cs typeface="Arial" charset="0"/>
              </a:rPr>
              <a:t>t</a:t>
            </a:r>
            <a:r>
              <a:rPr lang="en-US" sz="2800" b="1" baseline="-25000" dirty="0" err="1">
                <a:solidFill>
                  <a:srgbClr val="0070C0"/>
                </a:solidFill>
                <a:latin typeface="Times New Roman" pitchFamily="18" charset="0"/>
                <a:cs typeface="Arial" charset="0"/>
              </a:rPr>
              <a:t>hold</a:t>
            </a:r>
            <a:r>
              <a:rPr lang="en-US" sz="2800" b="1" baseline="-25000" dirty="0">
                <a:solidFill>
                  <a:srgbClr val="0070C0"/>
                </a:solidFill>
                <a:latin typeface="Times New Roman" pitchFamily="18" charset="0"/>
                <a:cs typeface="Arial" charset="0"/>
              </a:rPr>
              <a:t> </a:t>
            </a:r>
            <a:r>
              <a:rPr lang="en-US" sz="2800" b="1" dirty="0">
                <a:solidFill>
                  <a:srgbClr val="0070C0"/>
                </a:solidFill>
                <a:latin typeface="Times New Roman" pitchFamily="18" charset="0"/>
                <a:cs typeface="Arial" charset="0"/>
              </a:rPr>
              <a:t>+ </a:t>
            </a:r>
            <a:r>
              <a:rPr lang="en-US" sz="2800" b="1" i="1" dirty="0" err="1">
                <a:solidFill>
                  <a:srgbClr val="0070C0"/>
                </a:solidFill>
                <a:latin typeface="Times New Roman" pitchFamily="18" charset="0"/>
                <a:cs typeface="Arial" charset="0"/>
              </a:rPr>
              <a:t>t</a:t>
            </a:r>
            <a:r>
              <a:rPr lang="en-US" sz="2800" b="1" baseline="-25000" dirty="0" err="1">
                <a:solidFill>
                  <a:srgbClr val="0070C0"/>
                </a:solidFill>
                <a:latin typeface="Times New Roman" pitchFamily="18" charset="0"/>
                <a:cs typeface="Arial" charset="0"/>
              </a:rPr>
              <a:t>skew</a:t>
            </a:r>
            <a:endParaRPr lang="en-US" sz="2800" b="1" baseline="-25000" dirty="0">
              <a:solidFill>
                <a:srgbClr val="0070C0"/>
              </a:solidFill>
              <a:latin typeface="Times New Roman" pitchFamily="18" charset="0"/>
              <a:cs typeface="Arial" charset="0"/>
            </a:endParaRPr>
          </a:p>
          <a:p>
            <a:pPr marL="342900" indent="-342900">
              <a:spcBef>
                <a:spcPct val="20000"/>
              </a:spcBef>
            </a:pPr>
            <a:r>
              <a:rPr lang="en-US" sz="2800" b="1" i="1" dirty="0" err="1">
                <a:solidFill>
                  <a:srgbClr val="0070C0"/>
                </a:solidFill>
                <a:latin typeface="Times New Roman" pitchFamily="18" charset="0"/>
                <a:cs typeface="Arial" charset="0"/>
              </a:rPr>
              <a:t>t</a:t>
            </a:r>
            <a:r>
              <a:rPr lang="en-US" sz="2800" b="1" i="1" baseline="-25000" dirty="0" err="1">
                <a:solidFill>
                  <a:srgbClr val="0070C0"/>
                </a:solidFill>
                <a:latin typeface="Times New Roman" pitchFamily="18" charset="0"/>
                <a:cs typeface="Arial" charset="0"/>
              </a:rPr>
              <a:t>cd</a:t>
            </a:r>
            <a:r>
              <a:rPr lang="en-US" sz="2800" b="1" dirty="0">
                <a:solidFill>
                  <a:srgbClr val="0070C0"/>
                </a:solidFill>
                <a:latin typeface="Times New Roman" pitchFamily="18" charset="0"/>
                <a:cs typeface="Arial" charset="0"/>
              </a:rPr>
              <a:t> &gt; </a:t>
            </a:r>
            <a:r>
              <a:rPr lang="en-US" sz="2800" b="1" i="1" dirty="0" err="1">
                <a:solidFill>
                  <a:srgbClr val="0070C0"/>
                </a:solidFill>
                <a:latin typeface="Times New Roman" pitchFamily="18" charset="0"/>
                <a:cs typeface="Arial" charset="0"/>
              </a:rPr>
              <a:t>t</a:t>
            </a:r>
            <a:r>
              <a:rPr lang="en-US" sz="2800" b="1" baseline="-25000" dirty="0" err="1">
                <a:solidFill>
                  <a:srgbClr val="0070C0"/>
                </a:solidFill>
                <a:latin typeface="Times New Roman" pitchFamily="18" charset="0"/>
                <a:cs typeface="Arial" charset="0"/>
              </a:rPr>
              <a:t>hold</a:t>
            </a:r>
            <a:r>
              <a:rPr lang="en-US" sz="2800" b="1" baseline="-25000" dirty="0">
                <a:solidFill>
                  <a:srgbClr val="0070C0"/>
                </a:solidFill>
                <a:latin typeface="Times New Roman" pitchFamily="18" charset="0"/>
                <a:cs typeface="Arial" charset="0"/>
              </a:rPr>
              <a:t> </a:t>
            </a:r>
            <a:r>
              <a:rPr lang="en-US" sz="2800" b="1" dirty="0">
                <a:solidFill>
                  <a:srgbClr val="0070C0"/>
                </a:solidFill>
                <a:latin typeface="Times New Roman" pitchFamily="18" charset="0"/>
                <a:cs typeface="Arial" charset="0"/>
              </a:rPr>
              <a:t>+ </a:t>
            </a:r>
            <a:r>
              <a:rPr lang="en-US" sz="2800" b="1" i="1" dirty="0" err="1">
                <a:solidFill>
                  <a:srgbClr val="0070C0"/>
                </a:solidFill>
                <a:latin typeface="Times New Roman" pitchFamily="18" charset="0"/>
                <a:cs typeface="Arial" charset="0"/>
              </a:rPr>
              <a:t>t</a:t>
            </a:r>
            <a:r>
              <a:rPr lang="en-US" sz="2800" b="1" baseline="-25000" dirty="0" err="1">
                <a:solidFill>
                  <a:srgbClr val="0070C0"/>
                </a:solidFill>
                <a:latin typeface="Times New Roman" pitchFamily="18" charset="0"/>
                <a:cs typeface="Arial" charset="0"/>
              </a:rPr>
              <a:t>skew</a:t>
            </a:r>
            <a:r>
              <a:rPr lang="en-US" sz="2800" b="1" baseline="-25000" dirty="0">
                <a:solidFill>
                  <a:srgbClr val="0070C0"/>
                </a:solidFill>
                <a:latin typeface="Times New Roman" pitchFamily="18" charset="0"/>
                <a:cs typeface="Arial" charset="0"/>
              </a:rPr>
              <a:t> </a:t>
            </a:r>
            <a:r>
              <a:rPr lang="en-US" sz="2800" b="1" dirty="0">
                <a:solidFill>
                  <a:srgbClr val="0070C0"/>
                </a:solidFill>
                <a:latin typeface="Times New Roman" pitchFamily="18" charset="0"/>
                <a:cs typeface="Arial" charset="0"/>
              </a:rPr>
              <a:t>– </a:t>
            </a:r>
            <a:r>
              <a:rPr lang="en-US" sz="2800" b="1" i="1" dirty="0" err="1">
                <a:solidFill>
                  <a:srgbClr val="0070C0"/>
                </a:solidFill>
                <a:latin typeface="Times New Roman" pitchFamily="18" charset="0"/>
                <a:cs typeface="Arial" charset="0"/>
              </a:rPr>
              <a:t>t</a:t>
            </a:r>
            <a:r>
              <a:rPr lang="en-US" sz="2800" b="1" i="1" baseline="-25000" dirty="0" err="1">
                <a:solidFill>
                  <a:srgbClr val="0070C0"/>
                </a:solidFill>
                <a:latin typeface="Times New Roman" pitchFamily="18" charset="0"/>
                <a:cs typeface="Arial" charset="0"/>
              </a:rPr>
              <a:t>ccq</a:t>
            </a:r>
            <a:r>
              <a:rPr lang="en-US" sz="2800" b="1" dirty="0">
                <a:solidFill>
                  <a:srgbClr val="0070C0"/>
                </a:solidFill>
                <a:latin typeface="Times New Roman" pitchFamily="18" charset="0"/>
                <a:cs typeface="Arial" charset="0"/>
              </a:rPr>
              <a:t> </a:t>
            </a:r>
          </a:p>
        </p:txBody>
      </p:sp>
      <p:sp>
        <p:nvSpPr>
          <p:cNvPr id="1193991" name="Rectangle 7"/>
          <p:cNvSpPr>
            <a:spLocks noChangeArrowheads="1"/>
          </p:cNvSpPr>
          <p:nvPr>
            <p:custDataLst>
              <p:tags r:id="rId7"/>
            </p:custDataLst>
          </p:nvPr>
        </p:nvSpPr>
        <p:spPr bwMode="auto">
          <a:xfrm>
            <a:off x="5257800" y="3429000"/>
            <a:ext cx="3276600" cy="1219200"/>
          </a:xfrm>
          <a:prstGeom prst="rect">
            <a:avLst/>
          </a:prstGeom>
          <a:noFill/>
          <a:ln w="19050">
            <a:solidFill>
              <a:schemeClr val="accent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b="1">
              <a:solidFill>
                <a:srgbClr val="0070C0"/>
              </a:solidFill>
            </a:endParaRPr>
          </a:p>
        </p:txBody>
      </p:sp>
      <p:sp>
        <p:nvSpPr>
          <p:cNvPr id="11" name="TextBox 10"/>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Hold Time Constraint with Skew</a:t>
            </a:r>
            <a:endParaRPr lang="en-US" sz="4400" dirty="0">
              <a:solidFill>
                <a:schemeClr val="bg1"/>
              </a:solidFill>
              <a:latin typeface="+mj-lt"/>
            </a:endParaRPr>
          </a:p>
        </p:txBody>
      </p:sp>
      <p:sp>
        <p:nvSpPr>
          <p:cNvPr id="10" name="Rectangle 9"/>
          <p:cNvSpPr/>
          <p:nvPr/>
        </p:nvSpPr>
        <p:spPr>
          <a:xfrm>
            <a:off x="5334000" y="3581400"/>
            <a:ext cx="3124200" cy="457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6019800" y="4038600"/>
            <a:ext cx="2438400" cy="457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06816535"/>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grpId="0" nodeType="clickEffect">
                                  <p:stCondLst>
                                    <p:cond delay="0"/>
                                  </p:stCondLst>
                                  <p:childTnLst>
                                    <p:animEffect transition="out" filter="dissolve">
                                      <p:cBhvr>
                                        <p:cTn id="6" dur="500"/>
                                        <p:tgtEl>
                                          <p:spTgt spid="10"/>
                                        </p:tgtEl>
                                      </p:cBhvr>
                                    </p:animEffect>
                                    <p:set>
                                      <p:cBhvr>
                                        <p:cTn id="7" dur="1" fill="hold">
                                          <p:stCondLst>
                                            <p:cond delay="499"/>
                                          </p:stCondLst>
                                        </p:cTn>
                                        <p:tgtEl>
                                          <p:spTgt spid="10"/>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9" presetClass="exit" presetSubtype="0" fill="hold" grpId="0" nodeType="clickEffect">
                                  <p:stCondLst>
                                    <p:cond delay="0"/>
                                  </p:stCondLst>
                                  <p:childTnLst>
                                    <p:animEffect transition="out" filter="dissolve">
                                      <p:cBhvr>
                                        <p:cTn id="11" dur="500"/>
                                        <p:tgtEl>
                                          <p:spTgt spid="12"/>
                                        </p:tgtEl>
                                      </p:cBhvr>
                                    </p:animEffect>
                                    <p:set>
                                      <p:cBhvr>
                                        <p:cTn id="12" dur="1" fill="hold">
                                          <p:stCondLst>
                                            <p:cond delay="499"/>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61897" name="Object 9"/>
          <p:cNvGraphicFramePr>
            <a:graphicFrameLocks noGrp="1" noChangeAspect="1"/>
          </p:cNvGraphicFramePr>
          <p:nvPr>
            <p:ph sz="half" idx="4294967295"/>
            <p:custDataLst>
              <p:tags r:id="rId2"/>
            </p:custDataLst>
            <p:extLst>
              <p:ext uri="{D42A27DB-BD31-4B8C-83A1-F6EECF244321}">
                <p14:modId xmlns:p14="http://schemas.microsoft.com/office/powerpoint/2010/main" val="1357914871"/>
              </p:ext>
            </p:extLst>
          </p:nvPr>
        </p:nvGraphicFramePr>
        <p:xfrm>
          <a:off x="5558487" y="1066800"/>
          <a:ext cx="2747313" cy="4800600"/>
        </p:xfrm>
        <a:graphic>
          <a:graphicData uri="http://schemas.openxmlformats.org/presentationml/2006/ole">
            <mc:AlternateContent xmlns:mc="http://schemas.openxmlformats.org/markup-compatibility/2006">
              <mc:Choice xmlns:v="urn:schemas-microsoft-com:vml" Requires="v">
                <p:oleObj spid="_x0000_s188662" name="VISIO" r:id="rId10" imgW="1457280" imgH="2546280" progId="Visio.Drawing.6">
                  <p:embed/>
                </p:oleObj>
              </mc:Choice>
              <mc:Fallback>
                <p:oleObj name="VISIO" r:id="rId10" imgW="1457280" imgH="2546280" progId="Visio.Drawing.6">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558487" y="1066800"/>
                        <a:ext cx="2747313" cy="4800600"/>
                      </a:xfrm>
                      <a:prstGeom prst="rect">
                        <a:avLst/>
                      </a:prstGeom>
                      <a:noFill/>
                      <a:ln>
                        <a:noFill/>
                      </a:ln>
                      <a:effectLst/>
                    </p:spPr>
                  </p:pic>
                </p:oleObj>
              </mc:Fallback>
            </mc:AlternateContent>
          </a:graphicData>
        </a:graphic>
      </p:graphicFrame>
      <p:graphicFrame>
        <p:nvGraphicFramePr>
          <p:cNvPr id="1061899" name="Object 11"/>
          <p:cNvGraphicFramePr>
            <a:graphicFrameLocks noGrp="1" noChangeAspect="1"/>
          </p:cNvGraphicFramePr>
          <p:nvPr>
            <p:ph sz="half" idx="4294967295"/>
            <p:custDataLst>
              <p:tags r:id="rId3"/>
            </p:custDataLst>
            <p:extLst>
              <p:ext uri="{D42A27DB-BD31-4B8C-83A1-F6EECF244321}">
                <p14:modId xmlns:p14="http://schemas.microsoft.com/office/powerpoint/2010/main" val="2323907319"/>
              </p:ext>
            </p:extLst>
          </p:nvPr>
        </p:nvGraphicFramePr>
        <p:xfrm>
          <a:off x="2095500" y="2434737"/>
          <a:ext cx="2667000" cy="2259013"/>
        </p:xfrm>
        <a:graphic>
          <a:graphicData uri="http://schemas.openxmlformats.org/presentationml/2006/ole">
            <mc:AlternateContent xmlns:mc="http://schemas.openxmlformats.org/markup-compatibility/2006">
              <mc:Choice xmlns:v="urn:schemas-microsoft-com:vml" Requires="v">
                <p:oleObj spid="_x0000_s188663" name="VISIO" r:id="rId12" imgW="914400" imgH="774720" progId="Visio.Drawing.6">
                  <p:embed/>
                </p:oleObj>
              </mc:Choice>
              <mc:Fallback>
                <p:oleObj name="VISIO" r:id="rId12" imgW="914400" imgH="774720" progId="Visio.Drawing.6">
                  <p:embed/>
                  <p:pic>
                    <p:nvPicPr>
                      <p:cNvPr id="0" nam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095500" y="2434737"/>
                        <a:ext cx="2667000" cy="2259013"/>
                      </a:xfrm>
                      <a:prstGeom prst="rect">
                        <a:avLst/>
                      </a:prstGeom>
                    </p:spPr>
                  </p:pic>
                </p:oleObj>
              </mc:Fallback>
            </mc:AlternateContent>
          </a:graphicData>
        </a:graphic>
      </p:graphicFrame>
      <p:sp>
        <p:nvSpPr>
          <p:cNvPr id="1061890" name="Rectangle 2"/>
          <p:cNvSpPr>
            <a:spLocks noChangeArrowheads="1"/>
          </p:cNvSpPr>
          <p:nvPr>
            <p:custDataLst>
              <p:tags r:id="rId4"/>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061893" name="Rectangle 5"/>
          <p:cNvSpPr>
            <a:spLocks noChangeArrowheads="1"/>
          </p:cNvSpPr>
          <p:nvPr>
            <p:custDataLst>
              <p:tags r:id="rId5"/>
            </p:custDataLst>
          </p:nvPr>
        </p:nvSpPr>
        <p:spPr bwMode="auto">
          <a:xfrm>
            <a:off x="0" y="24669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061894" name="Rectangle 6"/>
          <p:cNvSpPr>
            <a:spLocks noChangeArrowheads="1"/>
          </p:cNvSpPr>
          <p:nvPr>
            <p:custDataLst>
              <p:tags r:id="rId6"/>
            </p:custDataLst>
          </p:nvPr>
        </p:nvSpPr>
        <p:spPr bwMode="auto">
          <a:xfrm>
            <a:off x="533400" y="1066800"/>
            <a:ext cx="5486400" cy="495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pPr>
            <a:r>
              <a:rPr lang="en-US" sz="2600" b="1" dirty="0">
                <a:latin typeface="+mj-lt"/>
                <a:cs typeface="Arial" charset="0"/>
              </a:rPr>
              <a:t>Asynchronous</a:t>
            </a:r>
            <a:r>
              <a:rPr lang="en-US" sz="2600" dirty="0">
                <a:latin typeface="+mj-lt"/>
                <a:cs typeface="Arial" charset="0"/>
              </a:rPr>
              <a:t> (for example, user) </a:t>
            </a:r>
            <a:r>
              <a:rPr lang="en-US" sz="2600" b="1" dirty="0">
                <a:latin typeface="+mj-lt"/>
                <a:cs typeface="Arial" charset="0"/>
              </a:rPr>
              <a:t>inputs</a:t>
            </a:r>
            <a:r>
              <a:rPr lang="en-US" sz="2600" dirty="0">
                <a:latin typeface="+mj-lt"/>
                <a:cs typeface="Arial" charset="0"/>
              </a:rPr>
              <a:t> might violate the dynamic discipline</a:t>
            </a:r>
          </a:p>
        </p:txBody>
      </p:sp>
      <p:pic>
        <p:nvPicPr>
          <p:cNvPr id="1061904" name="Picture 16"/>
          <p:cNvPicPr>
            <a:picLocks noChangeAspect="1" noChangeArrowheads="1"/>
          </p:cNvPicPr>
          <p:nvPr>
            <p:custDataLst>
              <p:tags r:id="rId7"/>
            </p:custDataLst>
          </p:nvPr>
        </p:nvPicPr>
        <p:blipFill>
          <a:blip r:embed="rId14" cstate="print">
            <a:extLst>
              <a:ext uri="{28A0092B-C50C-407E-A947-70E740481C1C}">
                <a14:useLocalDpi xmlns:a14="http://schemas.microsoft.com/office/drawing/2010/main" val="0"/>
              </a:ext>
            </a:extLst>
          </a:blip>
          <a:srcRect/>
          <a:stretch>
            <a:fillRect/>
          </a:stretch>
        </p:blipFill>
        <p:spPr bwMode="auto">
          <a:xfrm flipH="1">
            <a:off x="609600" y="2895600"/>
            <a:ext cx="1572175" cy="26392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extBox 10"/>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Violating the Dynamic Discipline</a:t>
            </a:r>
            <a:endParaRPr lang="en-US" sz="4400" dirty="0">
              <a:solidFill>
                <a:schemeClr val="bg1"/>
              </a:solidFill>
              <a:latin typeface="+mj-lt"/>
            </a:endParaRPr>
          </a:p>
        </p:txBody>
      </p:sp>
    </p:spTree>
    <p:extLst>
      <p:ext uri="{BB962C8B-B14F-4D97-AF65-F5344CB8AC3E}">
        <p14:creationId xmlns:p14="http://schemas.microsoft.com/office/powerpoint/2010/main" val="266709963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62922" name="Object 10"/>
          <p:cNvGraphicFramePr>
            <a:graphicFrameLocks noGrp="1" noChangeAspect="1"/>
          </p:cNvGraphicFramePr>
          <p:nvPr>
            <p:ph idx="4294967295"/>
            <p:custDataLst>
              <p:tags r:id="rId2"/>
            </p:custDataLst>
            <p:extLst>
              <p:ext uri="{D42A27DB-BD31-4B8C-83A1-F6EECF244321}">
                <p14:modId xmlns:p14="http://schemas.microsoft.com/office/powerpoint/2010/main" val="1947696227"/>
              </p:ext>
            </p:extLst>
          </p:nvPr>
        </p:nvGraphicFramePr>
        <p:xfrm>
          <a:off x="2895600" y="3810000"/>
          <a:ext cx="3676650" cy="1898650"/>
        </p:xfrm>
        <a:graphic>
          <a:graphicData uri="http://schemas.openxmlformats.org/presentationml/2006/ole">
            <mc:AlternateContent xmlns:mc="http://schemas.openxmlformats.org/markup-compatibility/2006">
              <mc:Choice xmlns:v="urn:schemas-microsoft-com:vml" Requires="v">
                <p:oleObj spid="_x0000_s189565" name="VISIO" r:id="rId8" imgW="1257480" imgH="649800" progId="Visio.Drawing.6">
                  <p:embed/>
                </p:oleObj>
              </mc:Choice>
              <mc:Fallback>
                <p:oleObj name="VISIO" r:id="rId8" imgW="1257480" imgH="649800" progId="Visio.Drawing.6">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895600" y="3810000"/>
                        <a:ext cx="3676650" cy="1898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62914"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062916" name="Rectangle 4"/>
          <p:cNvSpPr>
            <a:spLocks noChangeArrowheads="1"/>
          </p:cNvSpPr>
          <p:nvPr>
            <p:custDataLst>
              <p:tags r:id="rId4"/>
            </p:custDataLst>
          </p:nvPr>
        </p:nvSpPr>
        <p:spPr bwMode="auto">
          <a:xfrm>
            <a:off x="0" y="24669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062917" name="Rectangle 5"/>
          <p:cNvSpPr>
            <a:spLocks noChangeArrowheads="1"/>
          </p:cNvSpPr>
          <p:nvPr>
            <p:custDataLst>
              <p:tags r:id="rId5"/>
            </p:custDataLst>
          </p:nvPr>
        </p:nvSpPr>
        <p:spPr bwMode="auto">
          <a:xfrm>
            <a:off x="533400" y="1066800"/>
            <a:ext cx="7543800" cy="495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2600" b="1" dirty="0" err="1" smtClean="0">
                <a:latin typeface="+mj-lt"/>
                <a:cs typeface="Arial" charset="0"/>
              </a:rPr>
              <a:t>Bistable</a:t>
            </a:r>
            <a:r>
              <a:rPr lang="en-US" sz="2600" b="1" dirty="0" smtClean="0">
                <a:latin typeface="+mj-lt"/>
                <a:cs typeface="Arial" charset="0"/>
              </a:rPr>
              <a:t> devices: </a:t>
            </a:r>
            <a:r>
              <a:rPr lang="en-US" sz="2600" dirty="0" smtClean="0">
                <a:latin typeface="+mj-lt"/>
                <a:cs typeface="Arial" charset="0"/>
              </a:rPr>
              <a:t>two </a:t>
            </a:r>
            <a:r>
              <a:rPr lang="en-US" sz="2600" dirty="0">
                <a:latin typeface="+mj-lt"/>
                <a:cs typeface="Arial" charset="0"/>
              </a:rPr>
              <a:t>stable </a:t>
            </a:r>
            <a:r>
              <a:rPr lang="en-US" sz="2600" dirty="0" smtClean="0">
                <a:latin typeface="+mj-lt"/>
                <a:cs typeface="Arial" charset="0"/>
              </a:rPr>
              <a:t>states, </a:t>
            </a:r>
            <a:r>
              <a:rPr lang="en-US" sz="2600" dirty="0">
                <a:latin typeface="+mj-lt"/>
                <a:cs typeface="Arial" charset="0"/>
              </a:rPr>
              <a:t>and a metastable state between them</a:t>
            </a:r>
          </a:p>
          <a:p>
            <a:pPr marL="342900" indent="-342900">
              <a:spcBef>
                <a:spcPct val="20000"/>
              </a:spcBef>
              <a:buFontTx/>
              <a:buChar char="•"/>
            </a:pPr>
            <a:r>
              <a:rPr lang="en-US" sz="2600" b="1" dirty="0" smtClean="0">
                <a:latin typeface="+mj-lt"/>
                <a:cs typeface="Arial" charset="0"/>
              </a:rPr>
              <a:t>Flip-flop: </a:t>
            </a:r>
            <a:r>
              <a:rPr lang="en-US" sz="2600" dirty="0" smtClean="0">
                <a:latin typeface="+mj-lt"/>
                <a:cs typeface="Arial" charset="0"/>
              </a:rPr>
              <a:t>two </a:t>
            </a:r>
            <a:r>
              <a:rPr lang="en-US" sz="2600" dirty="0">
                <a:latin typeface="+mj-lt"/>
                <a:cs typeface="Arial" charset="0"/>
              </a:rPr>
              <a:t>stable states (1 and 0) and one metastable state</a:t>
            </a:r>
          </a:p>
          <a:p>
            <a:pPr marL="342900" indent="-342900">
              <a:spcBef>
                <a:spcPct val="20000"/>
              </a:spcBef>
              <a:buFontTx/>
              <a:buChar char="•"/>
            </a:pPr>
            <a:r>
              <a:rPr lang="en-US" sz="2600" dirty="0">
                <a:latin typeface="+mj-lt"/>
                <a:cs typeface="Arial" charset="0"/>
              </a:rPr>
              <a:t>If </a:t>
            </a:r>
            <a:r>
              <a:rPr lang="en-US" sz="2600" dirty="0" smtClean="0">
                <a:latin typeface="+mj-lt"/>
                <a:cs typeface="Arial" charset="0"/>
              </a:rPr>
              <a:t>flip-flop </a:t>
            </a:r>
            <a:r>
              <a:rPr lang="en-US" sz="2600" dirty="0">
                <a:latin typeface="+mj-lt"/>
                <a:cs typeface="Arial" charset="0"/>
              </a:rPr>
              <a:t>lands in </a:t>
            </a:r>
            <a:r>
              <a:rPr lang="en-US" sz="2600" dirty="0" smtClean="0">
                <a:latin typeface="+mj-lt"/>
                <a:cs typeface="Arial" charset="0"/>
              </a:rPr>
              <a:t>metastable </a:t>
            </a:r>
            <a:r>
              <a:rPr lang="en-US" sz="2600" dirty="0">
                <a:latin typeface="+mj-lt"/>
                <a:cs typeface="Arial" charset="0"/>
              </a:rPr>
              <a:t>state, </a:t>
            </a:r>
            <a:r>
              <a:rPr lang="en-US" sz="2600" dirty="0" smtClean="0">
                <a:latin typeface="+mj-lt"/>
                <a:cs typeface="Arial" charset="0"/>
              </a:rPr>
              <a:t>could </a:t>
            </a:r>
            <a:r>
              <a:rPr lang="en-US" sz="2600" dirty="0">
                <a:latin typeface="+mj-lt"/>
                <a:cs typeface="Arial" charset="0"/>
              </a:rPr>
              <a:t>stay there for an undetermined amount of time</a:t>
            </a:r>
          </a:p>
        </p:txBody>
      </p:sp>
      <p:sp>
        <p:nvSpPr>
          <p:cNvPr id="9" name="TextBox 8"/>
          <p:cNvSpPr txBox="1"/>
          <p:nvPr/>
        </p:nvSpPr>
        <p:spPr>
          <a:xfrm>
            <a:off x="457200" y="68759"/>
            <a:ext cx="7924800" cy="769441"/>
          </a:xfrm>
          <a:prstGeom prst="rect">
            <a:avLst/>
          </a:prstGeom>
          <a:noFill/>
        </p:spPr>
        <p:txBody>
          <a:bodyPr wrap="square" rtlCol="0">
            <a:spAutoFit/>
          </a:bodyPr>
          <a:lstStyle/>
          <a:p>
            <a:r>
              <a:rPr lang="en-US" sz="4400" dirty="0" err="1" smtClean="0">
                <a:solidFill>
                  <a:schemeClr val="bg1"/>
                </a:solidFill>
                <a:latin typeface="+mj-lt"/>
              </a:rPr>
              <a:t>Metastability</a:t>
            </a:r>
            <a:endParaRPr lang="en-US" sz="4400" dirty="0">
              <a:solidFill>
                <a:schemeClr val="bg1"/>
              </a:solidFill>
              <a:latin typeface="+mj-lt"/>
            </a:endParaRPr>
          </a:p>
        </p:txBody>
      </p:sp>
    </p:spTree>
    <p:extLst>
      <p:ext uri="{BB962C8B-B14F-4D97-AF65-F5344CB8AC3E}">
        <p14:creationId xmlns:p14="http://schemas.microsoft.com/office/powerpoint/2010/main" val="172610656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38341" name="Object 5"/>
          <p:cNvGraphicFramePr>
            <a:graphicFrameLocks noGrp="1" noChangeAspect="1"/>
          </p:cNvGraphicFramePr>
          <p:nvPr>
            <p:ph idx="4294967295"/>
            <p:custDataLst>
              <p:tags r:id="rId2"/>
            </p:custDataLst>
            <p:extLst>
              <p:ext uri="{D42A27DB-BD31-4B8C-83A1-F6EECF244321}">
                <p14:modId xmlns:p14="http://schemas.microsoft.com/office/powerpoint/2010/main" val="3881567984"/>
              </p:ext>
            </p:extLst>
          </p:nvPr>
        </p:nvGraphicFramePr>
        <p:xfrm>
          <a:off x="3276600" y="1905000"/>
          <a:ext cx="1981200" cy="1484313"/>
        </p:xfrm>
        <a:graphic>
          <a:graphicData uri="http://schemas.openxmlformats.org/presentationml/2006/ole">
            <mc:AlternateContent xmlns:mc="http://schemas.openxmlformats.org/markup-compatibility/2006">
              <mc:Choice xmlns:v="urn:schemas-microsoft-com:vml" Requires="v">
                <p:oleObj spid="_x0000_s190589" name="VISIO" r:id="rId9" imgW="1057320" imgH="828720" progId="Visio.Drawing.6">
                  <p:embed/>
                </p:oleObj>
              </mc:Choice>
              <mc:Fallback>
                <p:oleObj name="VISIO" r:id="rId9" imgW="1057320" imgH="828720" progId="Visio.Drawing.6">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276600" y="1905000"/>
                        <a:ext cx="1981200" cy="1484313"/>
                      </a:xfrm>
                      <a:prstGeom prst="rect">
                        <a:avLst/>
                      </a:prstGeom>
                    </p:spPr>
                  </p:pic>
                </p:oleObj>
              </mc:Fallback>
            </mc:AlternateContent>
          </a:graphicData>
        </a:graphic>
      </p:graphicFrame>
      <p:sp>
        <p:nvSpPr>
          <p:cNvPr id="1038338"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p:txBody>
      </p:sp>
      <p:sp>
        <p:nvSpPr>
          <p:cNvPr id="1038340" name="Rectangle 4"/>
          <p:cNvSpPr>
            <a:spLocks noChangeArrowheads="1"/>
          </p:cNvSpPr>
          <p:nvPr>
            <p:custDataLst>
              <p:tags r:id="rId4"/>
            </p:custDataLst>
          </p:nvPr>
        </p:nvSpPr>
        <p:spPr bwMode="auto">
          <a:xfrm>
            <a:off x="0" y="24669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038342" name="Rectangle 6"/>
          <p:cNvSpPr>
            <a:spLocks noChangeArrowheads="1"/>
          </p:cNvSpPr>
          <p:nvPr>
            <p:custDataLst>
              <p:tags r:id="rId5"/>
            </p:custDataLst>
          </p:nvPr>
        </p:nvSpPr>
        <p:spPr bwMode="auto">
          <a:xfrm>
            <a:off x="609600" y="1066800"/>
            <a:ext cx="75438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2600" dirty="0" smtClean="0">
                <a:latin typeface="+mj-lt"/>
                <a:cs typeface="Arial" charset="0"/>
              </a:rPr>
              <a:t>Flip-flop </a:t>
            </a:r>
            <a:r>
              <a:rPr lang="en-US" sz="2600" dirty="0">
                <a:latin typeface="+mj-lt"/>
                <a:cs typeface="Arial" charset="0"/>
              </a:rPr>
              <a:t>has </a:t>
            </a:r>
            <a:r>
              <a:rPr lang="en-US" sz="2600" b="1" dirty="0" smtClean="0">
                <a:latin typeface="+mj-lt"/>
                <a:cs typeface="Arial" charset="0"/>
              </a:rPr>
              <a:t>feedback</a:t>
            </a:r>
            <a:r>
              <a:rPr lang="en-US" sz="2600" dirty="0" smtClean="0">
                <a:latin typeface="+mj-lt"/>
                <a:cs typeface="Arial" charset="0"/>
              </a:rPr>
              <a:t>: </a:t>
            </a:r>
            <a:r>
              <a:rPr lang="en-US" sz="2600" dirty="0">
                <a:latin typeface="+mj-lt"/>
                <a:cs typeface="Arial" charset="0"/>
              </a:rPr>
              <a:t>if </a:t>
            </a:r>
            <a:r>
              <a:rPr lang="en-US" sz="2600" i="1" dirty="0">
                <a:latin typeface="+mj-lt"/>
                <a:cs typeface="Arial" charset="0"/>
              </a:rPr>
              <a:t>Q</a:t>
            </a:r>
            <a:r>
              <a:rPr lang="en-US" sz="2600" dirty="0">
                <a:latin typeface="+mj-lt"/>
                <a:cs typeface="Arial" charset="0"/>
              </a:rPr>
              <a:t> is somewhere between 1 and 0, </a:t>
            </a:r>
            <a:r>
              <a:rPr lang="en-US" sz="2600" dirty="0" smtClean="0">
                <a:latin typeface="+mj-lt"/>
                <a:cs typeface="Arial" charset="0"/>
              </a:rPr>
              <a:t>cross-coupled </a:t>
            </a:r>
            <a:r>
              <a:rPr lang="en-US" sz="2600" dirty="0">
                <a:latin typeface="+mj-lt"/>
                <a:cs typeface="Arial" charset="0"/>
              </a:rPr>
              <a:t>gates </a:t>
            </a:r>
            <a:r>
              <a:rPr lang="en-US" sz="2600" dirty="0" smtClean="0">
                <a:latin typeface="+mj-lt"/>
                <a:cs typeface="Arial" charset="0"/>
              </a:rPr>
              <a:t>drive output </a:t>
            </a:r>
            <a:r>
              <a:rPr lang="en-US" sz="2600" dirty="0">
                <a:latin typeface="+mj-lt"/>
                <a:cs typeface="Arial" charset="0"/>
              </a:rPr>
              <a:t>to either rail (1 or </a:t>
            </a:r>
            <a:r>
              <a:rPr lang="en-US" sz="2600" dirty="0" smtClean="0">
                <a:latin typeface="+mj-lt"/>
                <a:cs typeface="Arial" charset="0"/>
              </a:rPr>
              <a:t>0)</a:t>
            </a:r>
            <a:endParaRPr lang="en-US" sz="2600" dirty="0">
              <a:latin typeface="+mj-lt"/>
              <a:cs typeface="Arial" charset="0"/>
            </a:endParaRPr>
          </a:p>
        </p:txBody>
      </p:sp>
      <p:sp>
        <p:nvSpPr>
          <p:cNvPr id="1038343" name="Rectangle 7"/>
          <p:cNvSpPr>
            <a:spLocks noChangeArrowheads="1"/>
          </p:cNvSpPr>
          <p:nvPr>
            <p:custDataLst>
              <p:tags r:id="rId6"/>
            </p:custDataLst>
          </p:nvPr>
        </p:nvSpPr>
        <p:spPr bwMode="auto">
          <a:xfrm>
            <a:off x="609600" y="3276600"/>
            <a:ext cx="7543800" cy="2514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2400" b="1" dirty="0" smtClean="0">
                <a:latin typeface="+mj-lt"/>
                <a:cs typeface="Arial" charset="0"/>
              </a:rPr>
              <a:t>Metastable signal:</a:t>
            </a:r>
            <a:r>
              <a:rPr lang="en-US" sz="2400" dirty="0" smtClean="0">
                <a:latin typeface="+mj-lt"/>
                <a:cs typeface="Arial" charset="0"/>
              </a:rPr>
              <a:t> if </a:t>
            </a:r>
            <a:r>
              <a:rPr lang="en-US" sz="2400" dirty="0">
                <a:latin typeface="+mj-lt"/>
                <a:cs typeface="Arial" charset="0"/>
              </a:rPr>
              <a:t>it hasn’t resolved to 1 or 0</a:t>
            </a:r>
          </a:p>
          <a:p>
            <a:pPr marL="342900" indent="-342900">
              <a:spcBef>
                <a:spcPct val="20000"/>
              </a:spcBef>
              <a:buFontTx/>
              <a:buChar char="•"/>
            </a:pPr>
            <a:r>
              <a:rPr lang="en-US" sz="2400" dirty="0" smtClean="0">
                <a:latin typeface="+mj-lt"/>
                <a:cs typeface="Arial" charset="0"/>
              </a:rPr>
              <a:t>If </a:t>
            </a:r>
            <a:r>
              <a:rPr lang="en-US" sz="2400" dirty="0">
                <a:latin typeface="+mj-lt"/>
                <a:cs typeface="Arial" charset="0"/>
              </a:rPr>
              <a:t>flip-flop input changes at </a:t>
            </a:r>
            <a:r>
              <a:rPr lang="en-US" sz="2400" dirty="0" smtClean="0">
                <a:latin typeface="+mj-lt"/>
                <a:cs typeface="Arial" charset="0"/>
              </a:rPr>
              <a:t>random </a:t>
            </a:r>
            <a:r>
              <a:rPr lang="en-US" sz="2400" dirty="0">
                <a:latin typeface="+mj-lt"/>
                <a:cs typeface="Arial" charset="0"/>
              </a:rPr>
              <a:t>time, </a:t>
            </a:r>
            <a:r>
              <a:rPr lang="en-US" sz="2400" b="1" dirty="0" smtClean="0">
                <a:latin typeface="+mj-lt"/>
                <a:cs typeface="Arial" charset="0"/>
              </a:rPr>
              <a:t>probability </a:t>
            </a:r>
            <a:r>
              <a:rPr lang="en-US" sz="2400" b="1" dirty="0">
                <a:latin typeface="+mj-lt"/>
                <a:cs typeface="Arial" charset="0"/>
              </a:rPr>
              <a:t>that </a:t>
            </a:r>
            <a:r>
              <a:rPr lang="en-US" sz="2400" b="1" dirty="0" smtClean="0">
                <a:latin typeface="+mj-lt"/>
                <a:cs typeface="Arial" charset="0"/>
              </a:rPr>
              <a:t>output </a:t>
            </a:r>
            <a:r>
              <a:rPr lang="en-US" sz="2400" b="1" i="1" dirty="0">
                <a:latin typeface="+mj-lt"/>
                <a:cs typeface="Arial" charset="0"/>
              </a:rPr>
              <a:t>Q</a:t>
            </a:r>
            <a:r>
              <a:rPr lang="en-US" sz="2400" b="1" dirty="0">
                <a:latin typeface="+mj-lt"/>
                <a:cs typeface="Arial" charset="0"/>
              </a:rPr>
              <a:t> is metastable</a:t>
            </a:r>
            <a:r>
              <a:rPr lang="en-US" sz="2400" dirty="0">
                <a:latin typeface="+mj-lt"/>
                <a:cs typeface="Arial" charset="0"/>
              </a:rPr>
              <a:t> after waiting some time, </a:t>
            </a:r>
            <a:r>
              <a:rPr lang="en-US" sz="2400" i="1" dirty="0" smtClean="0">
                <a:latin typeface="+mj-lt"/>
                <a:cs typeface="Arial" charset="0"/>
              </a:rPr>
              <a:t>t</a:t>
            </a:r>
            <a:r>
              <a:rPr lang="en-US" sz="2400" dirty="0">
                <a:latin typeface="+mj-lt"/>
                <a:cs typeface="Arial" charset="0"/>
              </a:rPr>
              <a:t>:</a:t>
            </a:r>
          </a:p>
          <a:p>
            <a:pPr marL="342900" indent="-342900">
              <a:spcBef>
                <a:spcPct val="20000"/>
              </a:spcBef>
            </a:pPr>
            <a:r>
              <a:rPr lang="en-US" sz="2000" b="1" dirty="0">
                <a:latin typeface="+mj-lt"/>
                <a:cs typeface="Arial" charset="0"/>
              </a:rPr>
              <a:t>                                    P(</a:t>
            </a:r>
            <a:r>
              <a:rPr lang="en-US" sz="2000" b="1" i="1" dirty="0" err="1">
                <a:latin typeface="+mj-lt"/>
                <a:cs typeface="Arial" charset="0"/>
              </a:rPr>
              <a:t>t</a:t>
            </a:r>
            <a:r>
              <a:rPr lang="en-US" sz="2000" b="1" baseline="-25000" dirty="0" err="1">
                <a:latin typeface="+mj-lt"/>
                <a:cs typeface="Arial" charset="0"/>
              </a:rPr>
              <a:t>res</a:t>
            </a:r>
            <a:r>
              <a:rPr lang="en-US" sz="2000" b="1" dirty="0">
                <a:latin typeface="+mj-lt"/>
                <a:cs typeface="Arial" charset="0"/>
              </a:rPr>
              <a:t> &gt; </a:t>
            </a:r>
            <a:r>
              <a:rPr lang="en-US" sz="2000" b="1" i="1" dirty="0">
                <a:latin typeface="+mj-lt"/>
                <a:cs typeface="Arial" charset="0"/>
              </a:rPr>
              <a:t>t</a:t>
            </a:r>
            <a:r>
              <a:rPr lang="en-US" sz="2000" b="1" dirty="0">
                <a:latin typeface="+mj-lt"/>
                <a:cs typeface="Arial" charset="0"/>
              </a:rPr>
              <a:t>) = (</a:t>
            </a:r>
            <a:r>
              <a:rPr lang="en-US" sz="2000" b="1" i="1" dirty="0">
                <a:latin typeface="+mj-lt"/>
                <a:cs typeface="Arial" charset="0"/>
              </a:rPr>
              <a:t>T</a:t>
            </a:r>
            <a:r>
              <a:rPr lang="en-US" sz="2000" b="1" baseline="-25000" dirty="0">
                <a:latin typeface="+mj-lt"/>
                <a:cs typeface="Arial" charset="0"/>
              </a:rPr>
              <a:t>0</a:t>
            </a:r>
            <a:r>
              <a:rPr lang="en-US" sz="2000" b="1" dirty="0">
                <a:latin typeface="+mj-lt"/>
                <a:cs typeface="Arial" charset="0"/>
              </a:rPr>
              <a:t>/</a:t>
            </a:r>
            <a:r>
              <a:rPr lang="en-US" sz="2000" b="1" i="1" dirty="0" err="1">
                <a:latin typeface="+mj-lt"/>
                <a:cs typeface="Arial" charset="0"/>
              </a:rPr>
              <a:t>T</a:t>
            </a:r>
            <a:r>
              <a:rPr lang="en-US" sz="2000" b="1" i="1" baseline="-25000" dirty="0" err="1">
                <a:latin typeface="+mj-lt"/>
                <a:cs typeface="Arial" charset="0"/>
              </a:rPr>
              <a:t>c</a:t>
            </a:r>
            <a:r>
              <a:rPr lang="en-US" sz="2000" b="1" i="1" baseline="-25000" dirty="0">
                <a:latin typeface="+mj-lt"/>
                <a:cs typeface="Arial" charset="0"/>
              </a:rPr>
              <a:t> </a:t>
            </a:r>
            <a:r>
              <a:rPr lang="en-US" sz="2000" b="1" dirty="0">
                <a:latin typeface="+mj-lt"/>
                <a:cs typeface="Arial" charset="0"/>
              </a:rPr>
              <a:t>) e</a:t>
            </a:r>
            <a:r>
              <a:rPr lang="en-US" sz="2000" b="1" baseline="30000" dirty="0">
                <a:latin typeface="+mj-lt"/>
                <a:cs typeface="Arial" charset="0"/>
              </a:rPr>
              <a:t>-</a:t>
            </a:r>
            <a:r>
              <a:rPr lang="en-US" sz="2000" b="1" i="1" baseline="30000" dirty="0">
                <a:latin typeface="+mj-lt"/>
                <a:cs typeface="Arial" charset="0"/>
              </a:rPr>
              <a:t>t</a:t>
            </a:r>
            <a:r>
              <a:rPr lang="en-US" sz="2000" b="1" baseline="30000" dirty="0">
                <a:latin typeface="+mj-lt"/>
                <a:cs typeface="Arial" charset="0"/>
              </a:rPr>
              <a:t>/</a:t>
            </a:r>
            <a:r>
              <a:rPr lang="el-GR" sz="2000" b="1" baseline="30000" dirty="0" smtClean="0">
                <a:latin typeface="+mj-lt"/>
                <a:cs typeface="Times New Roman" pitchFamily="18" charset="0"/>
              </a:rPr>
              <a:t>τ</a:t>
            </a:r>
            <a:endParaRPr lang="en-US" sz="2000" b="1" baseline="30000" dirty="0" smtClean="0">
              <a:latin typeface="+mj-lt"/>
              <a:cs typeface="Times New Roman" pitchFamily="18" charset="0"/>
            </a:endParaRPr>
          </a:p>
          <a:p>
            <a:pPr marL="342900" indent="-342900">
              <a:spcBef>
                <a:spcPct val="20000"/>
              </a:spcBef>
            </a:pPr>
            <a:endParaRPr lang="en-US" sz="1200" i="1" dirty="0" smtClean="0">
              <a:latin typeface="+mj-lt"/>
              <a:cs typeface="Arial" charset="0"/>
            </a:endParaRPr>
          </a:p>
          <a:p>
            <a:pPr marL="342900" indent="-342900">
              <a:spcBef>
                <a:spcPct val="20000"/>
              </a:spcBef>
            </a:pPr>
            <a:r>
              <a:rPr lang="en-US" sz="2000" i="1" dirty="0" smtClean="0">
                <a:latin typeface="+mj-lt"/>
                <a:cs typeface="Arial" charset="0"/>
              </a:rPr>
              <a:t> </a:t>
            </a:r>
            <a:r>
              <a:rPr lang="en-US" sz="2000" i="1" dirty="0">
                <a:latin typeface="+mj-lt"/>
                <a:cs typeface="Arial" charset="0"/>
              </a:rPr>
              <a:t>			</a:t>
            </a:r>
            <a:r>
              <a:rPr lang="en-US" sz="2000" i="1" dirty="0" err="1">
                <a:latin typeface="+mj-lt"/>
                <a:cs typeface="Arial" charset="0"/>
              </a:rPr>
              <a:t>t</a:t>
            </a:r>
            <a:r>
              <a:rPr lang="en-US" sz="2000" baseline="-25000" dirty="0" err="1">
                <a:latin typeface="+mj-lt"/>
                <a:cs typeface="Arial" charset="0"/>
              </a:rPr>
              <a:t>res</a:t>
            </a:r>
            <a:r>
              <a:rPr lang="en-US" sz="2000" dirty="0">
                <a:latin typeface="+mj-lt"/>
                <a:cs typeface="Arial" charset="0"/>
              </a:rPr>
              <a:t>    :  time to resolve to 1 or 0</a:t>
            </a:r>
          </a:p>
          <a:p>
            <a:pPr marL="342900" indent="-342900">
              <a:spcBef>
                <a:spcPct val="20000"/>
              </a:spcBef>
            </a:pPr>
            <a:r>
              <a:rPr lang="en-US" sz="2000" i="1" dirty="0">
                <a:latin typeface="+mj-lt"/>
                <a:cs typeface="Arial" charset="0"/>
              </a:rPr>
              <a:t>      		T</a:t>
            </a:r>
            <a:r>
              <a:rPr lang="en-US" sz="2000" baseline="-25000" dirty="0">
                <a:latin typeface="+mj-lt"/>
                <a:cs typeface="Arial" charset="0"/>
              </a:rPr>
              <a:t>0</a:t>
            </a:r>
            <a:r>
              <a:rPr lang="en-US" sz="2000" dirty="0">
                <a:latin typeface="+mj-lt"/>
                <a:cs typeface="Arial" charset="0"/>
              </a:rPr>
              <a:t>, </a:t>
            </a:r>
            <a:r>
              <a:rPr lang="el-GR" sz="2000" dirty="0">
                <a:latin typeface="+mj-lt"/>
                <a:cs typeface="Times New Roman" pitchFamily="18" charset="0"/>
              </a:rPr>
              <a:t>τ</a:t>
            </a:r>
            <a:r>
              <a:rPr lang="en-US" sz="2000" dirty="0">
                <a:latin typeface="+mj-lt"/>
                <a:cs typeface="Times New Roman" pitchFamily="18" charset="0"/>
              </a:rPr>
              <a:t> :  properties of the circuit</a:t>
            </a:r>
            <a:endParaRPr lang="el-GR" sz="2000" dirty="0">
              <a:latin typeface="+mj-lt"/>
              <a:cs typeface="Times New Roman" pitchFamily="18" charset="0"/>
            </a:endParaRPr>
          </a:p>
          <a:p>
            <a:pPr marL="342900" indent="-342900">
              <a:spcBef>
                <a:spcPct val="20000"/>
              </a:spcBef>
            </a:pPr>
            <a:endParaRPr lang="el-GR" sz="2000" baseline="30000" dirty="0">
              <a:latin typeface="+mj-lt"/>
              <a:cs typeface="Times New Roman" pitchFamily="18" charset="0"/>
            </a:endParaRPr>
          </a:p>
        </p:txBody>
      </p:sp>
      <p:sp>
        <p:nvSpPr>
          <p:cNvPr id="10" name="TextBox 9"/>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Flip-Flop Internals</a:t>
            </a:r>
            <a:endParaRPr lang="en-US" sz="4400" dirty="0">
              <a:solidFill>
                <a:schemeClr val="bg1"/>
              </a:solidFill>
              <a:latin typeface="+mj-lt"/>
            </a:endParaRPr>
          </a:p>
        </p:txBody>
      </p:sp>
    </p:spTree>
    <p:extLst>
      <p:ext uri="{BB962C8B-B14F-4D97-AF65-F5344CB8AC3E}">
        <p14:creationId xmlns:p14="http://schemas.microsoft.com/office/powerpoint/2010/main" val="20315641"/>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69739" name="Object 11"/>
          <p:cNvGraphicFramePr>
            <a:graphicFrameLocks noGrp="1" noChangeAspect="1"/>
          </p:cNvGraphicFramePr>
          <p:nvPr>
            <p:ph sz="half" idx="4294967295"/>
            <p:custDataLst>
              <p:tags r:id="rId2"/>
            </p:custDataLst>
            <p:extLst>
              <p:ext uri="{D42A27DB-BD31-4B8C-83A1-F6EECF244321}">
                <p14:modId xmlns:p14="http://schemas.microsoft.com/office/powerpoint/2010/main" val="1442188651"/>
              </p:ext>
            </p:extLst>
          </p:nvPr>
        </p:nvGraphicFramePr>
        <p:xfrm>
          <a:off x="6553200" y="1295400"/>
          <a:ext cx="1752600" cy="1484313"/>
        </p:xfrm>
        <a:graphic>
          <a:graphicData uri="http://schemas.openxmlformats.org/presentationml/2006/ole">
            <mc:AlternateContent xmlns:mc="http://schemas.openxmlformats.org/markup-compatibility/2006">
              <mc:Choice xmlns:v="urn:schemas-microsoft-com:vml" Requires="v">
                <p:oleObj spid="_x0000_s128246" name="VISIO" r:id="rId12" imgW="914400" imgH="774720" progId="Visio.Drawing.6">
                  <p:embed/>
                </p:oleObj>
              </mc:Choice>
              <mc:Fallback>
                <p:oleObj name="VISIO" r:id="rId12" imgW="914400" imgH="774720" progId="Visio.Drawing.6">
                  <p:embed/>
                  <p:pic>
                    <p:nvPicPr>
                      <p:cNvPr id="0" nam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553200" y="1295400"/>
                        <a:ext cx="1752600" cy="148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969741" name="Object 13"/>
          <p:cNvGraphicFramePr>
            <a:graphicFrameLocks noGrp="1" noChangeAspect="1"/>
          </p:cNvGraphicFramePr>
          <p:nvPr>
            <p:ph sz="half" idx="4294967295"/>
            <p:custDataLst>
              <p:tags r:id="rId3"/>
            </p:custDataLst>
            <p:extLst>
              <p:ext uri="{D42A27DB-BD31-4B8C-83A1-F6EECF244321}">
                <p14:modId xmlns:p14="http://schemas.microsoft.com/office/powerpoint/2010/main" val="2548980041"/>
              </p:ext>
            </p:extLst>
          </p:nvPr>
        </p:nvGraphicFramePr>
        <p:xfrm>
          <a:off x="6553200" y="3124200"/>
          <a:ext cx="1752600" cy="1484313"/>
        </p:xfrm>
        <a:graphic>
          <a:graphicData uri="http://schemas.openxmlformats.org/presentationml/2006/ole">
            <mc:AlternateContent xmlns:mc="http://schemas.openxmlformats.org/markup-compatibility/2006">
              <mc:Choice xmlns:v="urn:schemas-microsoft-com:vml" Requires="v">
                <p:oleObj spid="_x0000_s128247" name="VISIO" r:id="rId14" imgW="914400" imgH="774720" progId="Visio.Drawing.6">
                  <p:embed/>
                </p:oleObj>
              </mc:Choice>
              <mc:Fallback>
                <p:oleObj name="VISIO" r:id="rId14" imgW="914400" imgH="774720" progId="Visio.Drawing.6">
                  <p:embed/>
                  <p:pic>
                    <p:nvPicPr>
                      <p:cNvPr id="0" name=""/>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553200" y="3124200"/>
                        <a:ext cx="1752600" cy="148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969730" name="Rectangle 2"/>
          <p:cNvSpPr>
            <a:spLocks noChangeArrowheads="1"/>
          </p:cNvSpPr>
          <p:nvPr>
            <p:custDataLst>
              <p:tags r:id="rId4"/>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69732" name="Rectangle 4"/>
          <p:cNvSpPr>
            <a:spLocks noChangeArrowheads="1"/>
          </p:cNvSpPr>
          <p:nvPr>
            <p:custDataLst>
              <p:tags r:id="rId5"/>
            </p:custDataLst>
          </p:nvPr>
        </p:nvSpPr>
        <p:spPr bwMode="auto">
          <a:xfrm>
            <a:off x="381000" y="914400"/>
            <a:ext cx="8077200" cy="5181600"/>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3200" dirty="0">
                <a:latin typeface="+mj-lt"/>
                <a:cs typeface="Arial" charset="0"/>
              </a:rPr>
              <a:t>Consider the two possible cases:</a:t>
            </a:r>
          </a:p>
          <a:p>
            <a:pPr marL="742950" lvl="1" indent="-285750">
              <a:spcBef>
                <a:spcPct val="20000"/>
              </a:spcBef>
              <a:buFontTx/>
              <a:buChar char="–"/>
            </a:pPr>
            <a:r>
              <a:rPr lang="en-US" sz="2800" b="1" i="1" dirty="0">
                <a:solidFill>
                  <a:schemeClr val="accent1"/>
                </a:solidFill>
                <a:latin typeface="+mj-lt"/>
                <a:cs typeface="Arial" charset="0"/>
              </a:rPr>
              <a:t>Q</a:t>
            </a:r>
            <a:r>
              <a:rPr lang="en-US" sz="2800" b="1" dirty="0">
                <a:solidFill>
                  <a:schemeClr val="accent1"/>
                </a:solidFill>
                <a:latin typeface="+mj-lt"/>
                <a:cs typeface="Arial" charset="0"/>
              </a:rPr>
              <a:t> = 0: </a:t>
            </a:r>
            <a:endParaRPr lang="en-US" sz="2800" b="1" dirty="0" smtClean="0">
              <a:solidFill>
                <a:schemeClr val="accent1"/>
              </a:solidFill>
              <a:latin typeface="+mj-lt"/>
              <a:cs typeface="Arial" charset="0"/>
            </a:endParaRPr>
          </a:p>
          <a:p>
            <a:pPr lvl="1">
              <a:spcBef>
                <a:spcPct val="20000"/>
              </a:spcBef>
            </a:pPr>
            <a:r>
              <a:rPr lang="en-US" sz="2800" b="1" dirty="0" smtClean="0">
                <a:solidFill>
                  <a:schemeClr val="accent1"/>
                </a:solidFill>
                <a:latin typeface="+mj-lt"/>
                <a:cs typeface="Arial" charset="0"/>
              </a:rPr>
              <a:t>   </a:t>
            </a:r>
            <a:r>
              <a:rPr lang="en-US" sz="2800" dirty="0" smtClean="0">
                <a:latin typeface="+mj-lt"/>
                <a:cs typeface="Arial" charset="0"/>
              </a:rPr>
              <a:t>then </a:t>
            </a:r>
            <a:r>
              <a:rPr lang="en-US" sz="2800" i="1" dirty="0">
                <a:latin typeface="+mj-lt"/>
                <a:cs typeface="Arial" charset="0"/>
              </a:rPr>
              <a:t>Q</a:t>
            </a:r>
            <a:r>
              <a:rPr lang="en-US" sz="2800" dirty="0">
                <a:latin typeface="+mj-lt"/>
                <a:cs typeface="Arial" charset="0"/>
              </a:rPr>
              <a:t> = 0</a:t>
            </a:r>
            <a:r>
              <a:rPr lang="en-US" sz="2800" dirty="0" smtClean="0">
                <a:latin typeface="+mj-lt"/>
                <a:cs typeface="Arial" charset="0"/>
              </a:rPr>
              <a:t>, </a:t>
            </a:r>
            <a:r>
              <a:rPr lang="en-US" sz="2800" i="1" dirty="0" smtClean="0">
                <a:latin typeface="+mj-lt"/>
                <a:cs typeface="Arial" charset="0"/>
              </a:rPr>
              <a:t>Q</a:t>
            </a:r>
            <a:r>
              <a:rPr lang="en-US" sz="2800" dirty="0" smtClean="0">
                <a:latin typeface="+mj-lt"/>
                <a:cs typeface="Arial" charset="0"/>
              </a:rPr>
              <a:t> </a:t>
            </a:r>
            <a:r>
              <a:rPr lang="en-US" sz="2800" dirty="0">
                <a:latin typeface="+mj-lt"/>
                <a:cs typeface="Arial" charset="0"/>
              </a:rPr>
              <a:t>= </a:t>
            </a:r>
            <a:r>
              <a:rPr lang="en-US" sz="2800" dirty="0" smtClean="0">
                <a:latin typeface="+mj-lt"/>
                <a:cs typeface="Arial" charset="0"/>
              </a:rPr>
              <a:t>1 </a:t>
            </a:r>
            <a:r>
              <a:rPr lang="en-US" sz="2800" dirty="0">
                <a:latin typeface="+mj-lt"/>
                <a:cs typeface="Arial" charset="0"/>
              </a:rPr>
              <a:t>(consistent)</a:t>
            </a:r>
          </a:p>
          <a:p>
            <a:pPr lvl="1">
              <a:spcBef>
                <a:spcPct val="20000"/>
              </a:spcBef>
            </a:pPr>
            <a:endParaRPr lang="en-US" sz="2800" dirty="0">
              <a:latin typeface="+mj-lt"/>
              <a:cs typeface="Arial" charset="0"/>
            </a:endParaRPr>
          </a:p>
          <a:p>
            <a:pPr marL="742950" lvl="1" indent="-285750">
              <a:spcBef>
                <a:spcPct val="20000"/>
              </a:spcBef>
              <a:buFontTx/>
              <a:buChar char="–"/>
            </a:pPr>
            <a:r>
              <a:rPr lang="en-US" sz="2800" b="1" i="1" dirty="0">
                <a:solidFill>
                  <a:schemeClr val="accent1"/>
                </a:solidFill>
                <a:latin typeface="+mj-lt"/>
                <a:cs typeface="Arial" charset="0"/>
              </a:rPr>
              <a:t>Q</a:t>
            </a:r>
            <a:r>
              <a:rPr lang="en-US" sz="2800" b="1" dirty="0">
                <a:solidFill>
                  <a:schemeClr val="accent1"/>
                </a:solidFill>
                <a:latin typeface="+mj-lt"/>
                <a:cs typeface="Arial" charset="0"/>
              </a:rPr>
              <a:t> = 1: </a:t>
            </a:r>
            <a:endParaRPr lang="en-US" sz="2800" b="1" dirty="0" smtClean="0">
              <a:solidFill>
                <a:schemeClr val="accent1"/>
              </a:solidFill>
              <a:latin typeface="+mj-lt"/>
              <a:cs typeface="Arial" charset="0"/>
            </a:endParaRPr>
          </a:p>
          <a:p>
            <a:pPr lvl="1">
              <a:spcBef>
                <a:spcPct val="20000"/>
              </a:spcBef>
            </a:pPr>
            <a:r>
              <a:rPr lang="en-US" sz="2800" b="1" dirty="0">
                <a:solidFill>
                  <a:schemeClr val="accent1"/>
                </a:solidFill>
                <a:latin typeface="+mj-lt"/>
                <a:cs typeface="Arial" charset="0"/>
              </a:rPr>
              <a:t> </a:t>
            </a:r>
            <a:r>
              <a:rPr lang="en-US" sz="2800" b="1" dirty="0" smtClean="0">
                <a:solidFill>
                  <a:schemeClr val="accent1"/>
                </a:solidFill>
                <a:latin typeface="+mj-lt"/>
                <a:cs typeface="Arial" charset="0"/>
              </a:rPr>
              <a:t>  </a:t>
            </a:r>
            <a:r>
              <a:rPr lang="en-US" sz="2800" dirty="0" smtClean="0">
                <a:latin typeface="+mj-lt"/>
                <a:cs typeface="Arial" charset="0"/>
              </a:rPr>
              <a:t>then </a:t>
            </a:r>
            <a:r>
              <a:rPr lang="en-US" sz="2800" i="1" dirty="0">
                <a:latin typeface="+mj-lt"/>
                <a:cs typeface="Arial" charset="0"/>
              </a:rPr>
              <a:t>Q</a:t>
            </a:r>
            <a:r>
              <a:rPr lang="en-US" sz="2800" dirty="0">
                <a:latin typeface="+mj-lt"/>
                <a:cs typeface="Arial" charset="0"/>
              </a:rPr>
              <a:t> = 1</a:t>
            </a:r>
            <a:r>
              <a:rPr lang="en-US" sz="2800" dirty="0" smtClean="0">
                <a:latin typeface="+mj-lt"/>
                <a:cs typeface="Arial" charset="0"/>
              </a:rPr>
              <a:t>, </a:t>
            </a:r>
            <a:r>
              <a:rPr lang="en-US" sz="2800" i="1" dirty="0" smtClean="0">
                <a:latin typeface="+mj-lt"/>
                <a:cs typeface="Arial" charset="0"/>
              </a:rPr>
              <a:t>Q</a:t>
            </a:r>
            <a:r>
              <a:rPr lang="en-US" sz="2800" dirty="0" smtClean="0">
                <a:latin typeface="+mj-lt"/>
                <a:cs typeface="Arial" charset="0"/>
              </a:rPr>
              <a:t> </a:t>
            </a:r>
            <a:r>
              <a:rPr lang="en-US" sz="2800" dirty="0">
                <a:latin typeface="+mj-lt"/>
                <a:cs typeface="Arial" charset="0"/>
              </a:rPr>
              <a:t>= </a:t>
            </a:r>
            <a:r>
              <a:rPr lang="en-US" sz="2800" dirty="0" smtClean="0">
                <a:latin typeface="+mj-lt"/>
                <a:cs typeface="Arial" charset="0"/>
              </a:rPr>
              <a:t>0 </a:t>
            </a:r>
            <a:r>
              <a:rPr lang="en-US" sz="2800" dirty="0">
                <a:latin typeface="+mj-lt"/>
                <a:cs typeface="Arial" charset="0"/>
              </a:rPr>
              <a:t>(consistent</a:t>
            </a:r>
            <a:r>
              <a:rPr lang="en-US" sz="2800" dirty="0" smtClean="0">
                <a:latin typeface="+mj-lt"/>
                <a:cs typeface="Arial" charset="0"/>
              </a:rPr>
              <a:t>)</a:t>
            </a:r>
          </a:p>
          <a:p>
            <a:pPr lvl="1">
              <a:spcBef>
                <a:spcPct val="20000"/>
              </a:spcBef>
            </a:pPr>
            <a:endParaRPr lang="en-US" sz="2800" dirty="0">
              <a:latin typeface="+mj-lt"/>
              <a:cs typeface="Arial" charset="0"/>
            </a:endParaRPr>
          </a:p>
          <a:p>
            <a:pPr lvl="1">
              <a:spcBef>
                <a:spcPct val="20000"/>
              </a:spcBef>
            </a:pPr>
            <a:endParaRPr lang="en-US" sz="700" dirty="0">
              <a:latin typeface="+mj-lt"/>
              <a:cs typeface="Arial" charset="0"/>
            </a:endParaRPr>
          </a:p>
          <a:p>
            <a:pPr marL="342900" indent="-342900">
              <a:spcBef>
                <a:spcPct val="20000"/>
              </a:spcBef>
              <a:buFontTx/>
              <a:buChar char="•"/>
            </a:pPr>
            <a:r>
              <a:rPr lang="en-US" sz="2600" dirty="0" smtClean="0">
                <a:latin typeface="+mj-lt"/>
                <a:cs typeface="Arial" charset="0"/>
              </a:rPr>
              <a:t>Stores </a:t>
            </a:r>
            <a:r>
              <a:rPr lang="en-US" sz="2600" dirty="0">
                <a:latin typeface="+mj-lt"/>
                <a:cs typeface="Arial" charset="0"/>
              </a:rPr>
              <a:t>1 bit of state in the state variable, Q (or </a:t>
            </a:r>
            <a:r>
              <a:rPr lang="en-US" sz="2600" dirty="0" smtClean="0">
                <a:latin typeface="+mj-lt"/>
                <a:cs typeface="Arial" charset="0"/>
              </a:rPr>
              <a:t>Q)</a:t>
            </a:r>
            <a:endParaRPr lang="en-US" sz="2600" dirty="0">
              <a:latin typeface="+mj-lt"/>
              <a:cs typeface="Arial" charset="0"/>
            </a:endParaRPr>
          </a:p>
          <a:p>
            <a:pPr marL="342900" indent="-342900">
              <a:spcBef>
                <a:spcPct val="20000"/>
              </a:spcBef>
              <a:buFontTx/>
              <a:buChar char="•"/>
            </a:pPr>
            <a:r>
              <a:rPr lang="en-US" sz="2600" dirty="0">
                <a:latin typeface="+mj-lt"/>
                <a:cs typeface="Arial" charset="0"/>
              </a:rPr>
              <a:t>But there are </a:t>
            </a:r>
            <a:r>
              <a:rPr lang="en-US" sz="2600" b="1" dirty="0">
                <a:solidFill>
                  <a:srgbClr val="C00000"/>
                </a:solidFill>
                <a:latin typeface="+mj-lt"/>
                <a:cs typeface="Arial" charset="0"/>
              </a:rPr>
              <a:t>no inputs to control the state</a:t>
            </a:r>
          </a:p>
        </p:txBody>
      </p:sp>
      <p:sp>
        <p:nvSpPr>
          <p:cNvPr id="969734" name="Line 6"/>
          <p:cNvSpPr>
            <a:spLocks noChangeShapeType="1"/>
          </p:cNvSpPr>
          <p:nvPr>
            <p:custDataLst>
              <p:tags r:id="rId6"/>
            </p:custDataLst>
          </p:nvPr>
        </p:nvSpPr>
        <p:spPr bwMode="auto">
          <a:xfrm>
            <a:off x="2895600" y="2133600"/>
            <a:ext cx="15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69735" name="Line 7"/>
          <p:cNvSpPr>
            <a:spLocks noChangeShapeType="1"/>
          </p:cNvSpPr>
          <p:nvPr>
            <p:custDataLst>
              <p:tags r:id="rId7"/>
            </p:custDataLst>
          </p:nvPr>
        </p:nvSpPr>
        <p:spPr bwMode="auto">
          <a:xfrm>
            <a:off x="2514600" y="2362200"/>
            <a:ext cx="15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69736" name="Line 8"/>
          <p:cNvSpPr>
            <a:spLocks noChangeShapeType="1"/>
          </p:cNvSpPr>
          <p:nvPr>
            <p:custDataLst>
              <p:tags r:id="rId8"/>
            </p:custDataLst>
          </p:nvPr>
        </p:nvSpPr>
        <p:spPr bwMode="auto">
          <a:xfrm>
            <a:off x="7086600" y="4456113"/>
            <a:ext cx="15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 name="TextBox 11"/>
          <p:cNvSpPr txBox="1"/>
          <p:nvPr/>
        </p:nvSpPr>
        <p:spPr>
          <a:xfrm>
            <a:off x="457200" y="68759"/>
            <a:ext cx="7924800" cy="769441"/>
          </a:xfrm>
          <a:prstGeom prst="rect">
            <a:avLst/>
          </a:prstGeom>
          <a:noFill/>
        </p:spPr>
        <p:txBody>
          <a:bodyPr wrap="square" rtlCol="0">
            <a:spAutoFit/>
          </a:bodyPr>
          <a:lstStyle/>
          <a:p>
            <a:r>
              <a:rPr lang="en-US" sz="4400" dirty="0" err="1" smtClean="0">
                <a:solidFill>
                  <a:schemeClr val="bg1"/>
                </a:solidFill>
                <a:latin typeface="+mj-lt"/>
              </a:rPr>
              <a:t>Bistable</a:t>
            </a:r>
            <a:r>
              <a:rPr lang="en-US" sz="4400" dirty="0" smtClean="0">
                <a:solidFill>
                  <a:schemeClr val="bg1"/>
                </a:solidFill>
                <a:latin typeface="+mj-lt"/>
              </a:rPr>
              <a:t> Circuit Analysis</a:t>
            </a:r>
            <a:endParaRPr lang="en-US" sz="4400" dirty="0">
              <a:solidFill>
                <a:schemeClr val="bg1"/>
              </a:solidFill>
              <a:latin typeface="+mj-lt"/>
            </a:endParaRPr>
          </a:p>
        </p:txBody>
      </p:sp>
      <p:sp>
        <p:nvSpPr>
          <p:cNvPr id="13" name="Line 7"/>
          <p:cNvSpPr>
            <a:spLocks noChangeShapeType="1"/>
          </p:cNvSpPr>
          <p:nvPr>
            <p:custDataLst>
              <p:tags r:id="rId9"/>
            </p:custDataLst>
          </p:nvPr>
        </p:nvSpPr>
        <p:spPr bwMode="auto">
          <a:xfrm>
            <a:off x="2895600" y="3657600"/>
            <a:ext cx="15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 name="Rectangle 10"/>
          <p:cNvSpPr/>
          <p:nvPr/>
        </p:nvSpPr>
        <p:spPr>
          <a:xfrm>
            <a:off x="7696200" y="2133600"/>
            <a:ext cx="1524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p:nvSpPr>
        <p:spPr>
          <a:xfrm>
            <a:off x="6705600" y="1600200"/>
            <a:ext cx="1524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p:nvSpPr>
        <p:spPr>
          <a:xfrm>
            <a:off x="3429000" y="2057400"/>
            <a:ext cx="1981200" cy="5334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p:cNvSpPr/>
          <p:nvPr/>
        </p:nvSpPr>
        <p:spPr>
          <a:xfrm>
            <a:off x="7696200" y="3962400"/>
            <a:ext cx="1524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p:cNvSpPr/>
          <p:nvPr/>
        </p:nvSpPr>
        <p:spPr>
          <a:xfrm>
            <a:off x="6705600" y="3429000"/>
            <a:ext cx="1524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17"/>
          <p:cNvSpPr/>
          <p:nvPr/>
        </p:nvSpPr>
        <p:spPr>
          <a:xfrm>
            <a:off x="3352800" y="3505200"/>
            <a:ext cx="2057400" cy="5334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78863221"/>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grpId="0" nodeType="clickEffect">
                                  <p:stCondLst>
                                    <p:cond delay="0"/>
                                  </p:stCondLst>
                                  <p:childTnLst>
                                    <p:animEffect transition="out" filter="dissolve">
                                      <p:cBhvr>
                                        <p:cTn id="6" dur="500"/>
                                        <p:tgtEl>
                                          <p:spTgt spid="11"/>
                                        </p:tgtEl>
                                      </p:cBhvr>
                                    </p:animEffect>
                                    <p:set>
                                      <p:cBhvr>
                                        <p:cTn id="7" dur="1" fill="hold">
                                          <p:stCondLst>
                                            <p:cond delay="499"/>
                                          </p:stCondLst>
                                        </p:cTn>
                                        <p:tgtEl>
                                          <p:spTgt spid="11"/>
                                        </p:tgtEl>
                                        <p:attrNameLst>
                                          <p:attrName>style.visibility</p:attrName>
                                        </p:attrNameLst>
                                      </p:cBhvr>
                                      <p:to>
                                        <p:strVal val="hidden"/>
                                      </p:to>
                                    </p:set>
                                  </p:childTnLst>
                                </p:cTn>
                              </p:par>
                              <p:par>
                                <p:cTn id="8" presetID="9" presetClass="exit" presetSubtype="0" fill="hold" grpId="0" nodeType="withEffect">
                                  <p:stCondLst>
                                    <p:cond delay="0"/>
                                  </p:stCondLst>
                                  <p:childTnLst>
                                    <p:animEffect transition="out" filter="dissolve">
                                      <p:cBhvr>
                                        <p:cTn id="9" dur="500"/>
                                        <p:tgtEl>
                                          <p:spTgt spid="14"/>
                                        </p:tgtEl>
                                      </p:cBhvr>
                                    </p:animEffect>
                                    <p:set>
                                      <p:cBhvr>
                                        <p:cTn id="10" dur="1" fill="hold">
                                          <p:stCondLst>
                                            <p:cond delay="499"/>
                                          </p:stCondLst>
                                        </p:cTn>
                                        <p:tgtEl>
                                          <p:spTgt spid="14"/>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9" presetClass="exit" presetSubtype="0" fill="hold" grpId="0" nodeType="clickEffect">
                                  <p:stCondLst>
                                    <p:cond delay="0"/>
                                  </p:stCondLst>
                                  <p:childTnLst>
                                    <p:animEffect transition="out" filter="dissolve">
                                      <p:cBhvr>
                                        <p:cTn id="14" dur="500"/>
                                        <p:tgtEl>
                                          <p:spTgt spid="15"/>
                                        </p:tgtEl>
                                      </p:cBhvr>
                                    </p:animEffect>
                                    <p:set>
                                      <p:cBhvr>
                                        <p:cTn id="15" dur="1" fill="hold">
                                          <p:stCondLst>
                                            <p:cond delay="499"/>
                                          </p:stCondLst>
                                        </p:cTn>
                                        <p:tgtEl>
                                          <p:spTgt spid="15"/>
                                        </p:tgtEl>
                                        <p:attrNameLst>
                                          <p:attrName>style.visibility</p:attrName>
                                        </p:attrNameLst>
                                      </p:cBhvr>
                                      <p:to>
                                        <p:strVal val="hidden"/>
                                      </p:to>
                                    </p:set>
                                  </p:childTnLst>
                                </p:cTn>
                              </p:par>
                            </p:childTnLst>
                          </p:cTn>
                        </p:par>
                      </p:childTnLst>
                    </p:cTn>
                  </p:par>
                  <p:par>
                    <p:cTn id="16" fill="hold">
                      <p:stCondLst>
                        <p:cond delay="indefinite"/>
                      </p:stCondLst>
                      <p:childTnLst>
                        <p:par>
                          <p:cTn id="17" fill="hold">
                            <p:stCondLst>
                              <p:cond delay="0"/>
                            </p:stCondLst>
                            <p:childTnLst>
                              <p:par>
                                <p:cTn id="18" presetID="9" presetClass="exit" presetSubtype="0" fill="hold" grpId="0" nodeType="clickEffect">
                                  <p:stCondLst>
                                    <p:cond delay="0"/>
                                  </p:stCondLst>
                                  <p:childTnLst>
                                    <p:animEffect transition="out" filter="dissolve">
                                      <p:cBhvr>
                                        <p:cTn id="19" dur="500"/>
                                        <p:tgtEl>
                                          <p:spTgt spid="16"/>
                                        </p:tgtEl>
                                      </p:cBhvr>
                                    </p:animEffect>
                                    <p:set>
                                      <p:cBhvr>
                                        <p:cTn id="20" dur="1" fill="hold">
                                          <p:stCondLst>
                                            <p:cond delay="499"/>
                                          </p:stCondLst>
                                        </p:cTn>
                                        <p:tgtEl>
                                          <p:spTgt spid="16"/>
                                        </p:tgtEl>
                                        <p:attrNameLst>
                                          <p:attrName>style.visibility</p:attrName>
                                        </p:attrNameLst>
                                      </p:cBhvr>
                                      <p:to>
                                        <p:strVal val="hidden"/>
                                      </p:to>
                                    </p:set>
                                  </p:childTnLst>
                                </p:cTn>
                              </p:par>
                              <p:par>
                                <p:cTn id="21" presetID="9" presetClass="exit" presetSubtype="0" fill="hold" grpId="0" nodeType="withEffect">
                                  <p:stCondLst>
                                    <p:cond delay="0"/>
                                  </p:stCondLst>
                                  <p:childTnLst>
                                    <p:animEffect transition="out" filter="dissolve">
                                      <p:cBhvr>
                                        <p:cTn id="22" dur="500"/>
                                        <p:tgtEl>
                                          <p:spTgt spid="17"/>
                                        </p:tgtEl>
                                      </p:cBhvr>
                                    </p:animEffect>
                                    <p:set>
                                      <p:cBhvr>
                                        <p:cTn id="23" dur="1" fill="hold">
                                          <p:stCondLst>
                                            <p:cond delay="499"/>
                                          </p:stCondLst>
                                        </p:cTn>
                                        <p:tgtEl>
                                          <p:spTgt spid="17"/>
                                        </p:tgtEl>
                                        <p:attrNameLst>
                                          <p:attrName>style.visibility</p:attrName>
                                        </p:attrNameLst>
                                      </p:cBhvr>
                                      <p:to>
                                        <p:strVal val="hidden"/>
                                      </p:to>
                                    </p:set>
                                  </p:childTnLst>
                                </p:cTn>
                              </p:par>
                            </p:childTnLst>
                          </p:cTn>
                        </p:par>
                      </p:childTnLst>
                    </p:cTn>
                  </p:par>
                  <p:par>
                    <p:cTn id="24" fill="hold">
                      <p:stCondLst>
                        <p:cond delay="indefinite"/>
                      </p:stCondLst>
                      <p:childTnLst>
                        <p:par>
                          <p:cTn id="25" fill="hold">
                            <p:stCondLst>
                              <p:cond delay="0"/>
                            </p:stCondLst>
                            <p:childTnLst>
                              <p:par>
                                <p:cTn id="26" presetID="9" presetClass="exit" presetSubtype="0" fill="hold" grpId="0" nodeType="clickEffect">
                                  <p:stCondLst>
                                    <p:cond delay="0"/>
                                  </p:stCondLst>
                                  <p:childTnLst>
                                    <p:animEffect transition="out" filter="dissolve">
                                      <p:cBhvr>
                                        <p:cTn id="27" dur="500"/>
                                        <p:tgtEl>
                                          <p:spTgt spid="18"/>
                                        </p:tgtEl>
                                      </p:cBhvr>
                                    </p:animEffect>
                                    <p:set>
                                      <p:cBhvr>
                                        <p:cTn id="28" dur="1" fill="hold">
                                          <p:stCondLst>
                                            <p:cond delay="499"/>
                                          </p:stCondLst>
                                        </p:cTn>
                                        <p:tgtEl>
                                          <p:spTgt spid="1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4" grpId="0" animBg="1"/>
      <p:bldP spid="15" grpId="0" animBg="1"/>
      <p:bldP spid="16" grpId="0" animBg="1"/>
      <p:bldP spid="17" grpId="0" animBg="1"/>
      <p:bldP spid="18" grpId="0" animBg="1"/>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1410" name="Rectangle 2"/>
          <p:cNvSpPr>
            <a:spLocks noChangeArrowheads="1"/>
          </p:cNvSpPr>
          <p:nvPr>
            <p:custDataLst>
              <p:tags r:id="rId1"/>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041413" name="Rectangle 5"/>
          <p:cNvSpPr>
            <a:spLocks noChangeArrowheads="1"/>
          </p:cNvSpPr>
          <p:nvPr>
            <p:custDataLst>
              <p:tags r:id="rId2"/>
            </p:custDataLst>
          </p:nvPr>
        </p:nvSpPr>
        <p:spPr bwMode="auto">
          <a:xfrm>
            <a:off x="0" y="24669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041417" name="Rectangle 9"/>
          <p:cNvSpPr>
            <a:spLocks noChangeArrowheads="1"/>
          </p:cNvSpPr>
          <p:nvPr>
            <p:custDataLst>
              <p:tags r:id="rId3"/>
            </p:custDataLst>
          </p:nvPr>
        </p:nvSpPr>
        <p:spPr bwMode="auto">
          <a:xfrm>
            <a:off x="914400" y="1219200"/>
            <a:ext cx="7543800" cy="502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lgn="just">
              <a:spcBef>
                <a:spcPct val="20000"/>
              </a:spcBef>
              <a:buFontTx/>
              <a:buChar char="•"/>
            </a:pPr>
            <a:r>
              <a:rPr lang="en-US" sz="2600" b="1" dirty="0">
                <a:solidFill>
                  <a:srgbClr val="0070C0"/>
                </a:solidFill>
                <a:latin typeface="+mj-lt"/>
                <a:cs typeface="Arial" charset="0"/>
              </a:rPr>
              <a:t>Intuitively:</a:t>
            </a:r>
          </a:p>
          <a:p>
            <a:pPr lvl="1" algn="just">
              <a:spcBef>
                <a:spcPct val="20000"/>
              </a:spcBef>
            </a:pPr>
            <a:r>
              <a:rPr lang="en-US" sz="2000" b="1" i="1" dirty="0" smtClean="0">
                <a:solidFill>
                  <a:srgbClr val="0070C0"/>
                </a:solidFill>
                <a:latin typeface="+mj-lt"/>
                <a:cs typeface="Arial" charset="0"/>
              </a:rPr>
              <a:t>T</a:t>
            </a:r>
            <a:r>
              <a:rPr lang="en-US" sz="2000" b="1" baseline="-25000" dirty="0" smtClean="0">
                <a:solidFill>
                  <a:srgbClr val="0070C0"/>
                </a:solidFill>
                <a:latin typeface="+mj-lt"/>
                <a:cs typeface="Arial" charset="0"/>
              </a:rPr>
              <a:t>0</a:t>
            </a:r>
            <a:r>
              <a:rPr lang="en-US" sz="2000" b="1" dirty="0" smtClean="0">
                <a:solidFill>
                  <a:srgbClr val="0070C0"/>
                </a:solidFill>
                <a:latin typeface="+mj-lt"/>
                <a:cs typeface="Arial" charset="0"/>
              </a:rPr>
              <a:t>/</a:t>
            </a:r>
            <a:r>
              <a:rPr lang="en-US" sz="2000" b="1" i="1" dirty="0" err="1" smtClean="0">
                <a:solidFill>
                  <a:srgbClr val="0070C0"/>
                </a:solidFill>
                <a:latin typeface="+mj-lt"/>
                <a:cs typeface="Arial" charset="0"/>
              </a:rPr>
              <a:t>T</a:t>
            </a:r>
            <a:r>
              <a:rPr lang="en-US" sz="2000" b="1" baseline="-25000" dirty="0" err="1" smtClean="0">
                <a:solidFill>
                  <a:srgbClr val="0070C0"/>
                </a:solidFill>
                <a:latin typeface="+mj-lt"/>
                <a:cs typeface="Arial" charset="0"/>
              </a:rPr>
              <a:t>c</a:t>
            </a:r>
            <a:r>
              <a:rPr lang="en-US" sz="2000" b="1" dirty="0" smtClean="0">
                <a:solidFill>
                  <a:srgbClr val="0070C0"/>
                </a:solidFill>
                <a:latin typeface="+mj-lt"/>
                <a:cs typeface="Arial" charset="0"/>
              </a:rPr>
              <a:t>: </a:t>
            </a:r>
            <a:r>
              <a:rPr lang="en-US" sz="2000" dirty="0">
                <a:latin typeface="+mj-lt"/>
                <a:cs typeface="Arial" charset="0"/>
              </a:rPr>
              <a:t>probability </a:t>
            </a:r>
            <a:r>
              <a:rPr lang="en-US" sz="2000" dirty="0" smtClean="0">
                <a:latin typeface="+mj-lt"/>
                <a:cs typeface="Arial" charset="0"/>
              </a:rPr>
              <a:t>input </a:t>
            </a:r>
            <a:r>
              <a:rPr lang="en-US" sz="2000" dirty="0">
                <a:latin typeface="+mj-lt"/>
                <a:cs typeface="Arial" charset="0"/>
              </a:rPr>
              <a:t>changes at a bad </a:t>
            </a:r>
            <a:r>
              <a:rPr lang="en-US" sz="2000" dirty="0" smtClean="0">
                <a:latin typeface="+mj-lt"/>
                <a:cs typeface="Arial" charset="0"/>
              </a:rPr>
              <a:t>time (during aperture)</a:t>
            </a:r>
            <a:endParaRPr lang="en-US" sz="2000" dirty="0">
              <a:latin typeface="+mj-lt"/>
              <a:cs typeface="Arial" charset="0"/>
            </a:endParaRPr>
          </a:p>
          <a:p>
            <a:pPr marL="342900" indent="-342900">
              <a:spcBef>
                <a:spcPct val="20000"/>
              </a:spcBef>
            </a:pPr>
            <a:r>
              <a:rPr lang="en-US" sz="2000" dirty="0">
                <a:latin typeface="+mj-lt"/>
                <a:cs typeface="Arial" charset="0"/>
              </a:rPr>
              <a:t>                                    P(</a:t>
            </a:r>
            <a:r>
              <a:rPr lang="en-US" sz="2000" i="1" dirty="0" err="1">
                <a:latin typeface="+mj-lt"/>
                <a:cs typeface="Arial" charset="0"/>
              </a:rPr>
              <a:t>t</a:t>
            </a:r>
            <a:r>
              <a:rPr lang="en-US" sz="2000" baseline="-25000" dirty="0" err="1">
                <a:latin typeface="+mj-lt"/>
                <a:cs typeface="Arial" charset="0"/>
              </a:rPr>
              <a:t>res</a:t>
            </a:r>
            <a:r>
              <a:rPr lang="en-US" sz="2000" dirty="0">
                <a:latin typeface="+mj-lt"/>
                <a:cs typeface="Arial" charset="0"/>
              </a:rPr>
              <a:t> &gt; </a:t>
            </a:r>
            <a:r>
              <a:rPr lang="en-US" sz="2000" i="1" dirty="0">
                <a:latin typeface="+mj-lt"/>
                <a:cs typeface="Arial" charset="0"/>
              </a:rPr>
              <a:t>t</a:t>
            </a:r>
            <a:r>
              <a:rPr lang="en-US" sz="2000" dirty="0">
                <a:latin typeface="+mj-lt"/>
                <a:cs typeface="Arial" charset="0"/>
              </a:rPr>
              <a:t>) = </a:t>
            </a:r>
            <a:r>
              <a:rPr lang="en-US" sz="2000" b="1" dirty="0">
                <a:solidFill>
                  <a:schemeClr val="accent1"/>
                </a:solidFill>
                <a:latin typeface="+mj-lt"/>
                <a:cs typeface="Arial" charset="0"/>
              </a:rPr>
              <a:t>(</a:t>
            </a:r>
            <a:r>
              <a:rPr lang="en-US" sz="2000" b="1" i="1" dirty="0">
                <a:solidFill>
                  <a:schemeClr val="accent1"/>
                </a:solidFill>
                <a:latin typeface="+mj-lt"/>
                <a:cs typeface="Arial" charset="0"/>
              </a:rPr>
              <a:t>T</a:t>
            </a:r>
            <a:r>
              <a:rPr lang="en-US" sz="2000" b="1" baseline="-25000" dirty="0">
                <a:solidFill>
                  <a:schemeClr val="accent1"/>
                </a:solidFill>
                <a:latin typeface="+mj-lt"/>
                <a:cs typeface="Arial" charset="0"/>
              </a:rPr>
              <a:t>0</a:t>
            </a:r>
            <a:r>
              <a:rPr lang="en-US" sz="2000" b="1" dirty="0">
                <a:solidFill>
                  <a:schemeClr val="accent1"/>
                </a:solidFill>
                <a:latin typeface="+mj-lt"/>
                <a:cs typeface="Arial" charset="0"/>
              </a:rPr>
              <a:t>/</a:t>
            </a:r>
            <a:r>
              <a:rPr lang="en-US" sz="2000" b="1" i="1" dirty="0" err="1">
                <a:solidFill>
                  <a:schemeClr val="accent1"/>
                </a:solidFill>
                <a:latin typeface="+mj-lt"/>
                <a:cs typeface="Arial" charset="0"/>
              </a:rPr>
              <a:t>T</a:t>
            </a:r>
            <a:r>
              <a:rPr lang="en-US" sz="2000" b="1" i="1" baseline="-25000" dirty="0" err="1">
                <a:solidFill>
                  <a:schemeClr val="accent1"/>
                </a:solidFill>
                <a:latin typeface="+mj-lt"/>
                <a:cs typeface="Arial" charset="0"/>
              </a:rPr>
              <a:t>c</a:t>
            </a:r>
            <a:r>
              <a:rPr lang="en-US" sz="2000" b="1" i="1" baseline="-25000" dirty="0">
                <a:solidFill>
                  <a:schemeClr val="accent1"/>
                </a:solidFill>
                <a:latin typeface="+mj-lt"/>
                <a:cs typeface="Arial" charset="0"/>
              </a:rPr>
              <a:t> </a:t>
            </a:r>
            <a:r>
              <a:rPr lang="en-US" sz="2000" b="1" dirty="0">
                <a:solidFill>
                  <a:schemeClr val="accent1"/>
                </a:solidFill>
                <a:latin typeface="+mj-lt"/>
                <a:cs typeface="Arial" charset="0"/>
              </a:rPr>
              <a:t>) </a:t>
            </a:r>
            <a:r>
              <a:rPr lang="en-US" sz="2000" dirty="0">
                <a:latin typeface="+mj-lt"/>
                <a:cs typeface="Arial" charset="0"/>
              </a:rPr>
              <a:t>e</a:t>
            </a:r>
            <a:r>
              <a:rPr lang="en-US" sz="2000" baseline="30000" dirty="0">
                <a:latin typeface="+mj-lt"/>
                <a:cs typeface="Arial" charset="0"/>
              </a:rPr>
              <a:t>-</a:t>
            </a:r>
            <a:r>
              <a:rPr lang="en-US" sz="2000" i="1" baseline="30000" dirty="0">
                <a:latin typeface="+mj-lt"/>
                <a:cs typeface="Arial" charset="0"/>
              </a:rPr>
              <a:t>t</a:t>
            </a:r>
            <a:r>
              <a:rPr lang="en-US" sz="2000" baseline="30000" dirty="0">
                <a:latin typeface="+mj-lt"/>
                <a:cs typeface="Arial" charset="0"/>
              </a:rPr>
              <a:t>/</a:t>
            </a:r>
            <a:r>
              <a:rPr lang="el-GR" sz="2000" baseline="30000" dirty="0">
                <a:latin typeface="+mj-lt"/>
                <a:cs typeface="Times New Roman" pitchFamily="18" charset="0"/>
              </a:rPr>
              <a:t>τ</a:t>
            </a:r>
            <a:endParaRPr lang="en-US" sz="2400" dirty="0">
              <a:latin typeface="+mj-lt"/>
              <a:cs typeface="Arial" charset="0"/>
            </a:endParaRPr>
          </a:p>
          <a:p>
            <a:pPr marL="742950" lvl="1" indent="-285750" algn="just">
              <a:spcBef>
                <a:spcPct val="20000"/>
              </a:spcBef>
              <a:buFontTx/>
              <a:buChar char="–"/>
            </a:pPr>
            <a:endParaRPr lang="en-US" sz="2000" dirty="0">
              <a:latin typeface="+mj-lt"/>
              <a:cs typeface="Arial" charset="0"/>
            </a:endParaRPr>
          </a:p>
          <a:p>
            <a:pPr lvl="1">
              <a:spcBef>
                <a:spcPct val="20000"/>
              </a:spcBef>
            </a:pPr>
            <a:r>
              <a:rPr lang="el-GR" sz="2000" b="1" dirty="0" smtClean="0">
                <a:solidFill>
                  <a:srgbClr val="0070C0"/>
                </a:solidFill>
                <a:latin typeface="+mj-lt"/>
                <a:cs typeface="Times New Roman" pitchFamily="18" charset="0"/>
              </a:rPr>
              <a:t>τ</a:t>
            </a:r>
            <a:r>
              <a:rPr lang="en-US" sz="2000" b="1" dirty="0" smtClean="0">
                <a:solidFill>
                  <a:srgbClr val="0070C0"/>
                </a:solidFill>
                <a:latin typeface="+mj-lt"/>
                <a:cs typeface="Arial" charset="0"/>
              </a:rPr>
              <a:t>: </a:t>
            </a:r>
            <a:r>
              <a:rPr lang="en-US" sz="2000" dirty="0">
                <a:latin typeface="+mj-lt"/>
                <a:cs typeface="Arial" charset="0"/>
              </a:rPr>
              <a:t>time constant </a:t>
            </a:r>
            <a:r>
              <a:rPr lang="en-US" sz="2000" dirty="0" smtClean="0">
                <a:latin typeface="+mj-lt"/>
                <a:cs typeface="Arial" charset="0"/>
              </a:rPr>
              <a:t>for </a:t>
            </a:r>
            <a:r>
              <a:rPr lang="en-US" sz="2000" dirty="0">
                <a:latin typeface="+mj-lt"/>
                <a:cs typeface="Arial" charset="0"/>
              </a:rPr>
              <a:t>how fast </a:t>
            </a:r>
            <a:r>
              <a:rPr lang="en-US" sz="2000" dirty="0" smtClean="0">
                <a:latin typeface="+mj-lt"/>
                <a:cs typeface="Arial" charset="0"/>
              </a:rPr>
              <a:t>flip-flop </a:t>
            </a:r>
            <a:r>
              <a:rPr lang="en-US" sz="2000" dirty="0">
                <a:latin typeface="+mj-lt"/>
                <a:cs typeface="Arial" charset="0"/>
              </a:rPr>
              <a:t>moves away from </a:t>
            </a:r>
            <a:r>
              <a:rPr lang="en-US" sz="2000" dirty="0" err="1" smtClean="0">
                <a:latin typeface="+mj-lt"/>
                <a:cs typeface="Arial" charset="0"/>
              </a:rPr>
              <a:t>metastability</a:t>
            </a:r>
            <a:endParaRPr lang="en-US" sz="1800" dirty="0">
              <a:latin typeface="+mj-lt"/>
              <a:cs typeface="Arial" charset="0"/>
            </a:endParaRPr>
          </a:p>
          <a:p>
            <a:pPr marL="342900" indent="-342900">
              <a:spcBef>
                <a:spcPct val="20000"/>
              </a:spcBef>
            </a:pPr>
            <a:r>
              <a:rPr lang="en-US" sz="2000" dirty="0">
                <a:latin typeface="+mj-lt"/>
                <a:cs typeface="Arial" charset="0"/>
              </a:rPr>
              <a:t>                                    P(</a:t>
            </a:r>
            <a:r>
              <a:rPr lang="en-US" sz="2000" i="1" dirty="0" err="1">
                <a:latin typeface="+mj-lt"/>
                <a:cs typeface="Arial" charset="0"/>
              </a:rPr>
              <a:t>t</a:t>
            </a:r>
            <a:r>
              <a:rPr lang="en-US" sz="2000" baseline="-25000" dirty="0" err="1">
                <a:latin typeface="+mj-lt"/>
                <a:cs typeface="Arial" charset="0"/>
              </a:rPr>
              <a:t>res</a:t>
            </a:r>
            <a:r>
              <a:rPr lang="en-US" sz="2000" dirty="0">
                <a:latin typeface="+mj-lt"/>
                <a:cs typeface="Arial" charset="0"/>
              </a:rPr>
              <a:t> &gt; </a:t>
            </a:r>
            <a:r>
              <a:rPr lang="en-US" sz="2000" i="1" dirty="0">
                <a:latin typeface="+mj-lt"/>
                <a:cs typeface="Arial" charset="0"/>
              </a:rPr>
              <a:t>t</a:t>
            </a:r>
            <a:r>
              <a:rPr lang="en-US" sz="2000" dirty="0">
                <a:latin typeface="+mj-lt"/>
                <a:cs typeface="Arial" charset="0"/>
              </a:rPr>
              <a:t>) = (</a:t>
            </a:r>
            <a:r>
              <a:rPr lang="en-US" sz="2000" i="1" dirty="0">
                <a:latin typeface="+mj-lt"/>
                <a:cs typeface="Arial" charset="0"/>
              </a:rPr>
              <a:t>T</a:t>
            </a:r>
            <a:r>
              <a:rPr lang="en-US" sz="2000" baseline="-25000" dirty="0">
                <a:latin typeface="+mj-lt"/>
                <a:cs typeface="Arial" charset="0"/>
              </a:rPr>
              <a:t>0</a:t>
            </a:r>
            <a:r>
              <a:rPr lang="en-US" sz="2000" dirty="0">
                <a:latin typeface="+mj-lt"/>
                <a:cs typeface="Arial" charset="0"/>
              </a:rPr>
              <a:t>/</a:t>
            </a:r>
            <a:r>
              <a:rPr lang="en-US" sz="2000" i="1" dirty="0" err="1">
                <a:latin typeface="+mj-lt"/>
                <a:cs typeface="Arial" charset="0"/>
              </a:rPr>
              <a:t>T</a:t>
            </a:r>
            <a:r>
              <a:rPr lang="en-US" sz="2000" i="1" baseline="-25000" dirty="0" err="1">
                <a:latin typeface="+mj-lt"/>
                <a:cs typeface="Arial" charset="0"/>
              </a:rPr>
              <a:t>c</a:t>
            </a:r>
            <a:r>
              <a:rPr lang="en-US" sz="2000" i="1" baseline="-25000" dirty="0">
                <a:latin typeface="+mj-lt"/>
                <a:cs typeface="Arial" charset="0"/>
              </a:rPr>
              <a:t> </a:t>
            </a:r>
            <a:r>
              <a:rPr lang="en-US" sz="2000" dirty="0">
                <a:latin typeface="+mj-lt"/>
                <a:cs typeface="Arial" charset="0"/>
              </a:rPr>
              <a:t>) </a:t>
            </a:r>
            <a:r>
              <a:rPr lang="en-US" sz="2000" b="1" dirty="0">
                <a:solidFill>
                  <a:schemeClr val="accent1"/>
                </a:solidFill>
                <a:latin typeface="+mj-lt"/>
                <a:cs typeface="Arial" charset="0"/>
              </a:rPr>
              <a:t>e</a:t>
            </a:r>
            <a:r>
              <a:rPr lang="en-US" sz="2000" b="1" baseline="30000" dirty="0">
                <a:solidFill>
                  <a:schemeClr val="accent1"/>
                </a:solidFill>
                <a:latin typeface="+mj-lt"/>
                <a:cs typeface="Arial" charset="0"/>
              </a:rPr>
              <a:t>-</a:t>
            </a:r>
            <a:r>
              <a:rPr lang="en-US" sz="2000" b="1" i="1" baseline="30000" dirty="0">
                <a:solidFill>
                  <a:schemeClr val="accent1"/>
                </a:solidFill>
                <a:latin typeface="+mj-lt"/>
                <a:cs typeface="Arial" charset="0"/>
              </a:rPr>
              <a:t>t</a:t>
            </a:r>
            <a:r>
              <a:rPr lang="en-US" sz="2000" b="1" baseline="30000" dirty="0">
                <a:solidFill>
                  <a:schemeClr val="accent1"/>
                </a:solidFill>
                <a:latin typeface="+mj-lt"/>
                <a:cs typeface="Arial" charset="0"/>
              </a:rPr>
              <a:t>/</a:t>
            </a:r>
            <a:r>
              <a:rPr lang="el-GR" sz="2000" b="1" baseline="30000" dirty="0">
                <a:solidFill>
                  <a:schemeClr val="accent1"/>
                </a:solidFill>
                <a:latin typeface="+mj-lt"/>
                <a:cs typeface="Times New Roman" pitchFamily="18" charset="0"/>
              </a:rPr>
              <a:t>τ</a:t>
            </a:r>
            <a:endParaRPr lang="en-US" sz="2000" b="1" baseline="30000" dirty="0">
              <a:solidFill>
                <a:schemeClr val="accent1"/>
              </a:solidFill>
              <a:latin typeface="+mj-lt"/>
              <a:cs typeface="Times New Roman" pitchFamily="18" charset="0"/>
            </a:endParaRPr>
          </a:p>
          <a:p>
            <a:pPr marL="342900" indent="-342900">
              <a:spcBef>
                <a:spcPct val="20000"/>
              </a:spcBef>
            </a:pPr>
            <a:endParaRPr lang="en-US" sz="2000" i="1" dirty="0">
              <a:latin typeface="+mj-lt"/>
              <a:cs typeface="Arial" charset="0"/>
            </a:endParaRPr>
          </a:p>
          <a:p>
            <a:pPr marL="342900" indent="-342900">
              <a:spcBef>
                <a:spcPct val="20000"/>
              </a:spcBef>
              <a:buFontTx/>
              <a:buChar char="•"/>
            </a:pPr>
            <a:r>
              <a:rPr lang="en-US" sz="2400" dirty="0" smtClean="0">
                <a:latin typeface="+mj-lt"/>
                <a:cs typeface="Arial" charset="0"/>
              </a:rPr>
              <a:t>If </a:t>
            </a:r>
            <a:r>
              <a:rPr lang="en-US" sz="2400" dirty="0">
                <a:latin typeface="+mj-lt"/>
                <a:cs typeface="Arial" charset="0"/>
              </a:rPr>
              <a:t>flip-flop samples </a:t>
            </a:r>
            <a:r>
              <a:rPr lang="en-US" sz="2400" dirty="0" smtClean="0">
                <a:latin typeface="+mj-lt"/>
                <a:cs typeface="Arial" charset="0"/>
              </a:rPr>
              <a:t>metastable </a:t>
            </a:r>
            <a:r>
              <a:rPr lang="en-US" sz="2400" dirty="0">
                <a:latin typeface="+mj-lt"/>
                <a:cs typeface="Arial" charset="0"/>
              </a:rPr>
              <a:t>input, if you wait long enough (</a:t>
            </a:r>
            <a:r>
              <a:rPr lang="en-US" sz="2400" i="1" dirty="0">
                <a:latin typeface="+mj-lt"/>
                <a:cs typeface="Arial" charset="0"/>
              </a:rPr>
              <a:t>t</a:t>
            </a:r>
            <a:r>
              <a:rPr lang="en-US" sz="2400" dirty="0">
                <a:latin typeface="+mj-lt"/>
                <a:cs typeface="Arial" charset="0"/>
              </a:rPr>
              <a:t>), the output will have resolved to 1 or 0 with high probability.</a:t>
            </a:r>
          </a:p>
          <a:p>
            <a:pPr marL="342900" indent="-342900">
              <a:spcBef>
                <a:spcPct val="20000"/>
              </a:spcBef>
            </a:pPr>
            <a:endParaRPr lang="el-GR" sz="2400" baseline="30000" dirty="0">
              <a:latin typeface="+mj-lt"/>
              <a:cs typeface="Times New Roman" pitchFamily="18" charset="0"/>
            </a:endParaRPr>
          </a:p>
        </p:txBody>
      </p:sp>
      <p:sp>
        <p:nvSpPr>
          <p:cNvPr id="8" name="TextBox 7"/>
          <p:cNvSpPr txBox="1"/>
          <p:nvPr/>
        </p:nvSpPr>
        <p:spPr>
          <a:xfrm>
            <a:off x="457200" y="68759"/>
            <a:ext cx="7924800" cy="769441"/>
          </a:xfrm>
          <a:prstGeom prst="rect">
            <a:avLst/>
          </a:prstGeom>
          <a:noFill/>
        </p:spPr>
        <p:txBody>
          <a:bodyPr wrap="square" rtlCol="0">
            <a:spAutoFit/>
          </a:bodyPr>
          <a:lstStyle/>
          <a:p>
            <a:r>
              <a:rPr lang="en-US" sz="4400" dirty="0" err="1" smtClean="0">
                <a:solidFill>
                  <a:schemeClr val="bg1"/>
                </a:solidFill>
                <a:latin typeface="+mj-lt"/>
              </a:rPr>
              <a:t>Metastability</a:t>
            </a:r>
            <a:endParaRPr lang="en-US" sz="4400" dirty="0">
              <a:solidFill>
                <a:schemeClr val="bg1"/>
              </a:solidFill>
              <a:latin typeface="+mj-lt"/>
            </a:endParaRPr>
          </a:p>
        </p:txBody>
      </p:sp>
    </p:spTree>
    <p:extLst>
      <p:ext uri="{BB962C8B-B14F-4D97-AF65-F5344CB8AC3E}">
        <p14:creationId xmlns:p14="http://schemas.microsoft.com/office/powerpoint/2010/main" val="14409017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43461" name="Object 5"/>
          <p:cNvGraphicFramePr>
            <a:graphicFrameLocks noGrp="1" noChangeAspect="1"/>
          </p:cNvGraphicFramePr>
          <p:nvPr>
            <p:ph sz="half" idx="4294967295"/>
            <p:custDataLst>
              <p:tags r:id="rId2"/>
            </p:custDataLst>
            <p:extLst>
              <p:ext uri="{D42A27DB-BD31-4B8C-83A1-F6EECF244321}">
                <p14:modId xmlns:p14="http://schemas.microsoft.com/office/powerpoint/2010/main" val="2300944689"/>
              </p:ext>
            </p:extLst>
          </p:nvPr>
        </p:nvGraphicFramePr>
        <p:xfrm>
          <a:off x="3352800" y="3581400"/>
          <a:ext cx="2057400" cy="1854200"/>
        </p:xfrm>
        <a:graphic>
          <a:graphicData uri="http://schemas.openxmlformats.org/presentationml/2006/ole">
            <mc:AlternateContent xmlns:mc="http://schemas.openxmlformats.org/markup-compatibility/2006">
              <mc:Choice xmlns:v="urn:schemas-microsoft-com:vml" Requires="v">
                <p:oleObj spid="_x0000_s191613" name="VISIO" r:id="rId8" imgW="828720" imgH="780840" progId="Visio.Drawing.6">
                  <p:embed/>
                </p:oleObj>
              </mc:Choice>
              <mc:Fallback>
                <p:oleObj name="VISIO" r:id="rId8" imgW="828720" imgH="780840" progId="Visio.Drawing.6">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352800" y="3581400"/>
                        <a:ext cx="2057400" cy="1854200"/>
                      </a:xfrm>
                      <a:prstGeom prst="rect">
                        <a:avLst/>
                      </a:prstGeom>
                    </p:spPr>
                  </p:pic>
                </p:oleObj>
              </mc:Fallback>
            </mc:AlternateContent>
          </a:graphicData>
        </a:graphic>
      </p:graphicFrame>
      <p:sp>
        <p:nvSpPr>
          <p:cNvPr id="1043458"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043460" name="Rectangle 4"/>
          <p:cNvSpPr>
            <a:spLocks noChangeArrowheads="1"/>
          </p:cNvSpPr>
          <p:nvPr>
            <p:custDataLst>
              <p:tags r:id="rId4"/>
            </p:custDataLst>
          </p:nvPr>
        </p:nvSpPr>
        <p:spPr bwMode="auto">
          <a:xfrm>
            <a:off x="0" y="24669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043462" name="Rectangle 6"/>
          <p:cNvSpPr>
            <a:spLocks noChangeArrowheads="1"/>
          </p:cNvSpPr>
          <p:nvPr>
            <p:custDataLst>
              <p:tags r:id="rId5"/>
            </p:custDataLst>
          </p:nvPr>
        </p:nvSpPr>
        <p:spPr bwMode="auto">
          <a:xfrm>
            <a:off x="914400" y="1219200"/>
            <a:ext cx="7543800" cy="502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2400" b="1" dirty="0">
                <a:latin typeface="+mj-lt"/>
                <a:cs typeface="Arial" charset="0"/>
              </a:rPr>
              <a:t>Asynchronous inputs </a:t>
            </a:r>
            <a:r>
              <a:rPr lang="en-US" sz="2400" b="1" dirty="0" smtClean="0">
                <a:latin typeface="+mj-lt"/>
                <a:cs typeface="Arial" charset="0"/>
              </a:rPr>
              <a:t>are </a:t>
            </a:r>
            <a:r>
              <a:rPr lang="en-US" sz="2400" b="1" dirty="0">
                <a:latin typeface="+mj-lt"/>
                <a:cs typeface="Arial" charset="0"/>
              </a:rPr>
              <a:t>inevitable </a:t>
            </a:r>
            <a:r>
              <a:rPr lang="en-US" sz="2400" dirty="0">
                <a:latin typeface="+mj-lt"/>
                <a:cs typeface="Arial" charset="0"/>
              </a:rPr>
              <a:t>(user interfaces, systems with different clocks interacting, etc</a:t>
            </a:r>
            <a:r>
              <a:rPr lang="en-US" sz="2400" dirty="0" smtClean="0">
                <a:latin typeface="+mj-lt"/>
                <a:cs typeface="Arial" charset="0"/>
              </a:rPr>
              <a:t>.)</a:t>
            </a:r>
            <a:endParaRPr lang="en-US" sz="2400" dirty="0">
              <a:latin typeface="+mj-lt"/>
              <a:cs typeface="Arial" charset="0"/>
            </a:endParaRPr>
          </a:p>
          <a:p>
            <a:pPr marL="342900" indent="-342900">
              <a:spcBef>
                <a:spcPct val="20000"/>
              </a:spcBef>
              <a:buFontTx/>
              <a:buChar char="•"/>
            </a:pPr>
            <a:r>
              <a:rPr lang="en-US" sz="2400" b="1" dirty="0" smtClean="0">
                <a:latin typeface="+mj-lt"/>
                <a:cs typeface="Arial" charset="0"/>
              </a:rPr>
              <a:t>Synchronizer goal: </a:t>
            </a:r>
            <a:r>
              <a:rPr lang="en-US" sz="2400" dirty="0" smtClean="0">
                <a:latin typeface="+mj-lt"/>
                <a:cs typeface="Arial" charset="0"/>
              </a:rPr>
              <a:t>make </a:t>
            </a:r>
            <a:r>
              <a:rPr lang="en-US" sz="2400" dirty="0">
                <a:latin typeface="+mj-lt"/>
                <a:cs typeface="Arial" charset="0"/>
              </a:rPr>
              <a:t>the probability of failure (the output </a:t>
            </a:r>
            <a:r>
              <a:rPr lang="en-US" sz="2400" i="1" dirty="0">
                <a:latin typeface="+mj-lt"/>
                <a:cs typeface="Arial" charset="0"/>
              </a:rPr>
              <a:t>Q</a:t>
            </a:r>
            <a:r>
              <a:rPr lang="en-US" sz="2400" dirty="0">
                <a:latin typeface="+mj-lt"/>
                <a:cs typeface="Arial" charset="0"/>
              </a:rPr>
              <a:t> still being metastable) </a:t>
            </a:r>
            <a:r>
              <a:rPr lang="en-US" sz="2400" dirty="0" smtClean="0">
                <a:latin typeface="+mj-lt"/>
                <a:cs typeface="Arial" charset="0"/>
              </a:rPr>
              <a:t>low</a:t>
            </a:r>
            <a:endParaRPr lang="en-US" sz="2400" dirty="0">
              <a:latin typeface="+mj-lt"/>
              <a:cs typeface="Arial" charset="0"/>
            </a:endParaRPr>
          </a:p>
          <a:p>
            <a:pPr marL="342900" indent="-342900">
              <a:spcBef>
                <a:spcPct val="20000"/>
              </a:spcBef>
              <a:buFontTx/>
              <a:buChar char="•"/>
            </a:pPr>
            <a:r>
              <a:rPr lang="en-US" sz="2400" dirty="0" smtClean="0">
                <a:latin typeface="+mj-lt"/>
                <a:cs typeface="Arial" charset="0"/>
              </a:rPr>
              <a:t>Synchronizer cannot </a:t>
            </a:r>
            <a:r>
              <a:rPr lang="en-US" sz="2400" dirty="0">
                <a:latin typeface="+mj-lt"/>
                <a:cs typeface="Arial" charset="0"/>
              </a:rPr>
              <a:t>make the probability of failure </a:t>
            </a:r>
            <a:r>
              <a:rPr lang="en-US" sz="2400" dirty="0" smtClean="0">
                <a:latin typeface="+mj-lt"/>
                <a:cs typeface="Arial" charset="0"/>
              </a:rPr>
              <a:t>0</a:t>
            </a:r>
            <a:endParaRPr lang="en-US" sz="2000" baseline="30000" dirty="0">
              <a:solidFill>
                <a:schemeClr val="accent2"/>
              </a:solidFill>
              <a:latin typeface="+mj-lt"/>
              <a:cs typeface="Times New Roman" pitchFamily="18" charset="0"/>
            </a:endParaRPr>
          </a:p>
        </p:txBody>
      </p:sp>
      <p:sp>
        <p:nvSpPr>
          <p:cNvPr id="9" name="TextBox 8"/>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Synchronizers</a:t>
            </a:r>
            <a:endParaRPr lang="en-US" sz="4400" dirty="0">
              <a:solidFill>
                <a:schemeClr val="bg1"/>
              </a:solidFill>
              <a:latin typeface="+mj-lt"/>
            </a:endParaRPr>
          </a:p>
        </p:txBody>
      </p:sp>
    </p:spTree>
    <p:extLst>
      <p:ext uri="{BB962C8B-B14F-4D97-AF65-F5344CB8AC3E}">
        <p14:creationId xmlns:p14="http://schemas.microsoft.com/office/powerpoint/2010/main" val="2160343124"/>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44488" name="Object 8"/>
          <p:cNvGraphicFramePr>
            <a:graphicFrameLocks noGrp="1" noChangeAspect="1"/>
          </p:cNvGraphicFramePr>
          <p:nvPr>
            <p:ph sz="half" idx="4294967295"/>
            <p:custDataLst>
              <p:tags r:id="rId2"/>
            </p:custDataLst>
            <p:extLst>
              <p:ext uri="{D42A27DB-BD31-4B8C-83A1-F6EECF244321}">
                <p14:modId xmlns:p14="http://schemas.microsoft.com/office/powerpoint/2010/main" val="1939982444"/>
              </p:ext>
            </p:extLst>
          </p:nvPr>
        </p:nvGraphicFramePr>
        <p:xfrm>
          <a:off x="2209800" y="2409620"/>
          <a:ext cx="3962400" cy="3416505"/>
        </p:xfrm>
        <a:graphic>
          <a:graphicData uri="http://schemas.openxmlformats.org/presentationml/2006/ole">
            <mc:AlternateContent xmlns:mc="http://schemas.openxmlformats.org/markup-compatibility/2006">
              <mc:Choice xmlns:v="urn:schemas-microsoft-com:vml" Requires="v">
                <p:oleObj spid="_x0000_s192637" name="VISIO" r:id="rId9" imgW="2486160" imgH="2143080" progId="Visio.Drawing.6">
                  <p:embed/>
                </p:oleObj>
              </mc:Choice>
              <mc:Fallback>
                <p:oleObj name="VISIO" r:id="rId9" imgW="2486160" imgH="2143080" progId="Visio.Drawing.6">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209800" y="2409620"/>
                        <a:ext cx="3962400" cy="3416505"/>
                      </a:xfrm>
                      <a:prstGeom prst="rect">
                        <a:avLst/>
                      </a:prstGeom>
                    </p:spPr>
                  </p:pic>
                </p:oleObj>
              </mc:Fallback>
            </mc:AlternateContent>
          </a:graphicData>
        </a:graphic>
      </p:graphicFrame>
      <p:sp>
        <p:nvSpPr>
          <p:cNvPr id="1044482"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044484" name="Rectangle 4"/>
          <p:cNvSpPr>
            <a:spLocks noChangeArrowheads="1"/>
          </p:cNvSpPr>
          <p:nvPr>
            <p:custDataLst>
              <p:tags r:id="rId4"/>
            </p:custDataLst>
          </p:nvPr>
        </p:nvSpPr>
        <p:spPr bwMode="auto">
          <a:xfrm>
            <a:off x="0" y="24669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044486" name="Rectangle 6"/>
          <p:cNvSpPr>
            <a:spLocks noChangeArrowheads="1"/>
          </p:cNvSpPr>
          <p:nvPr>
            <p:custDataLst>
              <p:tags r:id="rId5"/>
            </p:custDataLst>
          </p:nvPr>
        </p:nvSpPr>
        <p:spPr bwMode="auto">
          <a:xfrm>
            <a:off x="0" y="30765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044489" name="Rectangle 9"/>
          <p:cNvSpPr>
            <a:spLocks noChangeArrowheads="1"/>
          </p:cNvSpPr>
          <p:nvPr>
            <p:custDataLst>
              <p:tags r:id="rId6"/>
            </p:custDataLst>
          </p:nvPr>
        </p:nvSpPr>
        <p:spPr bwMode="auto">
          <a:xfrm>
            <a:off x="685800" y="1066800"/>
            <a:ext cx="7543800" cy="502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2600" dirty="0" smtClean="0">
                <a:latin typeface="+mj-lt"/>
                <a:cs typeface="Arial" charset="0"/>
              </a:rPr>
              <a:t>Synchronizer: built </a:t>
            </a:r>
            <a:r>
              <a:rPr lang="en-US" sz="2600" dirty="0">
                <a:latin typeface="+mj-lt"/>
                <a:cs typeface="Arial" charset="0"/>
              </a:rPr>
              <a:t>with two back-to-back </a:t>
            </a:r>
            <a:r>
              <a:rPr lang="en-US" sz="2600" dirty="0" smtClean="0">
                <a:latin typeface="+mj-lt"/>
                <a:cs typeface="Arial" charset="0"/>
              </a:rPr>
              <a:t>flip-flops</a:t>
            </a:r>
            <a:endParaRPr lang="en-US" sz="2600" dirty="0">
              <a:latin typeface="+mj-lt"/>
              <a:cs typeface="Arial" charset="0"/>
            </a:endParaRPr>
          </a:p>
          <a:p>
            <a:pPr marL="342900" indent="-342900">
              <a:spcBef>
                <a:spcPct val="20000"/>
              </a:spcBef>
              <a:buFontTx/>
              <a:buChar char="•"/>
            </a:pPr>
            <a:r>
              <a:rPr lang="en-US" sz="2600" dirty="0" smtClean="0">
                <a:latin typeface="+mj-lt"/>
                <a:cs typeface="Arial" charset="0"/>
              </a:rPr>
              <a:t>Suppose D is transitioning when sampled by F1</a:t>
            </a:r>
          </a:p>
          <a:p>
            <a:pPr marL="342900" indent="-342900">
              <a:spcBef>
                <a:spcPct val="20000"/>
              </a:spcBef>
              <a:buFontTx/>
              <a:buChar char="•"/>
            </a:pPr>
            <a:r>
              <a:rPr lang="en-US" sz="2600" dirty="0" smtClean="0">
                <a:latin typeface="+mj-lt"/>
                <a:cs typeface="Arial" charset="0"/>
              </a:rPr>
              <a:t>Internal </a:t>
            </a:r>
            <a:r>
              <a:rPr lang="en-US" sz="2600" dirty="0">
                <a:latin typeface="+mj-lt"/>
                <a:cs typeface="Arial" charset="0"/>
              </a:rPr>
              <a:t>signal D2 </a:t>
            </a:r>
            <a:r>
              <a:rPr lang="en-US" sz="2600" dirty="0" smtClean="0">
                <a:latin typeface="+mj-lt"/>
                <a:cs typeface="Arial" charset="0"/>
              </a:rPr>
              <a:t>has </a:t>
            </a:r>
            <a:r>
              <a:rPr lang="en-US" sz="2600" dirty="0">
                <a:latin typeface="+mj-lt"/>
                <a:cs typeface="Arial" charset="0"/>
              </a:rPr>
              <a:t>(</a:t>
            </a:r>
            <a:r>
              <a:rPr lang="en-US" sz="2600" i="1" dirty="0" err="1">
                <a:latin typeface="+mj-lt"/>
                <a:cs typeface="Arial" charset="0"/>
              </a:rPr>
              <a:t>T</a:t>
            </a:r>
            <a:r>
              <a:rPr lang="en-US" sz="2600" i="1" baseline="-25000" dirty="0" err="1">
                <a:latin typeface="+mj-lt"/>
                <a:cs typeface="Arial" charset="0"/>
              </a:rPr>
              <a:t>c</a:t>
            </a:r>
            <a:r>
              <a:rPr lang="en-US" sz="2600" dirty="0">
                <a:latin typeface="+mj-lt"/>
                <a:cs typeface="Arial" charset="0"/>
              </a:rPr>
              <a:t> - </a:t>
            </a:r>
            <a:r>
              <a:rPr lang="en-US" sz="2600" i="1" dirty="0" err="1">
                <a:latin typeface="+mj-lt"/>
                <a:cs typeface="Arial" charset="0"/>
              </a:rPr>
              <a:t>t</a:t>
            </a:r>
            <a:r>
              <a:rPr lang="en-US" sz="2600" baseline="-25000" dirty="0" err="1">
                <a:latin typeface="+mj-lt"/>
                <a:cs typeface="Arial" charset="0"/>
              </a:rPr>
              <a:t>setup</a:t>
            </a:r>
            <a:r>
              <a:rPr lang="en-US" sz="2600" dirty="0">
                <a:latin typeface="+mj-lt"/>
                <a:cs typeface="Arial" charset="0"/>
              </a:rPr>
              <a:t>) </a:t>
            </a:r>
            <a:r>
              <a:rPr lang="en-US" sz="2600" dirty="0" smtClean="0">
                <a:latin typeface="+mj-lt"/>
                <a:cs typeface="Arial" charset="0"/>
              </a:rPr>
              <a:t>time to resolve to </a:t>
            </a:r>
            <a:r>
              <a:rPr lang="en-US" sz="2600" dirty="0">
                <a:latin typeface="+mj-lt"/>
                <a:cs typeface="Arial" charset="0"/>
              </a:rPr>
              <a:t>1 or </a:t>
            </a:r>
            <a:r>
              <a:rPr lang="en-US" sz="2600" dirty="0" smtClean="0">
                <a:latin typeface="+mj-lt"/>
                <a:cs typeface="Arial" charset="0"/>
              </a:rPr>
              <a:t>0</a:t>
            </a:r>
            <a:endParaRPr lang="en-US" sz="2600" dirty="0">
              <a:latin typeface="+mj-lt"/>
              <a:cs typeface="Arial" charset="0"/>
            </a:endParaRPr>
          </a:p>
        </p:txBody>
      </p:sp>
      <p:sp>
        <p:nvSpPr>
          <p:cNvPr id="10" name="TextBox 9"/>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Synchronizer Internals</a:t>
            </a:r>
            <a:endParaRPr lang="en-US" sz="4400" dirty="0">
              <a:solidFill>
                <a:schemeClr val="bg1"/>
              </a:solidFill>
              <a:latin typeface="+mj-lt"/>
            </a:endParaRPr>
          </a:p>
        </p:txBody>
      </p:sp>
    </p:spTree>
    <p:extLst>
      <p:ext uri="{BB962C8B-B14F-4D97-AF65-F5344CB8AC3E}">
        <p14:creationId xmlns:p14="http://schemas.microsoft.com/office/powerpoint/2010/main" val="199773421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64966" name="Object 6"/>
          <p:cNvGraphicFramePr>
            <a:graphicFrameLocks noGrp="1" noChangeAspect="1"/>
          </p:cNvGraphicFramePr>
          <p:nvPr>
            <p:ph sz="half" idx="4294967295"/>
            <p:custDataLst>
              <p:tags r:id="rId2"/>
            </p:custDataLst>
            <p:extLst>
              <p:ext uri="{D42A27DB-BD31-4B8C-83A1-F6EECF244321}">
                <p14:modId xmlns:p14="http://schemas.microsoft.com/office/powerpoint/2010/main" val="522085177"/>
              </p:ext>
            </p:extLst>
          </p:nvPr>
        </p:nvGraphicFramePr>
        <p:xfrm>
          <a:off x="2057400" y="1981200"/>
          <a:ext cx="4587234" cy="3954462"/>
        </p:xfrm>
        <a:graphic>
          <a:graphicData uri="http://schemas.openxmlformats.org/presentationml/2006/ole">
            <mc:AlternateContent xmlns:mc="http://schemas.openxmlformats.org/markup-compatibility/2006">
              <mc:Choice xmlns:v="urn:schemas-microsoft-com:vml" Requires="v">
                <p:oleObj spid="_x0000_s193660" name="VISIO" r:id="rId8" imgW="2486160" imgH="2143080" progId="Visio.Drawing.6">
                  <p:embed/>
                </p:oleObj>
              </mc:Choice>
              <mc:Fallback>
                <p:oleObj name="VISIO" r:id="rId8" imgW="2486160" imgH="2143080" progId="Visio.Drawing.6">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057400" y="1981200"/>
                        <a:ext cx="4587234" cy="3954462"/>
                      </a:xfrm>
                      <a:prstGeom prst="rect">
                        <a:avLst/>
                      </a:prstGeom>
                    </p:spPr>
                  </p:pic>
                </p:oleObj>
              </mc:Fallback>
            </mc:AlternateContent>
          </a:graphicData>
        </a:graphic>
      </p:graphicFrame>
      <p:sp>
        <p:nvSpPr>
          <p:cNvPr id="1064962"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064965" name="Rectangle 5"/>
          <p:cNvSpPr>
            <a:spLocks noChangeArrowheads="1"/>
          </p:cNvSpPr>
          <p:nvPr>
            <p:custDataLst>
              <p:tags r:id="rId4"/>
            </p:custDataLst>
          </p:nvPr>
        </p:nvSpPr>
        <p:spPr bwMode="auto">
          <a:xfrm>
            <a:off x="0" y="30765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064968" name="Rectangle 8"/>
          <p:cNvSpPr>
            <a:spLocks noChangeArrowheads="1"/>
          </p:cNvSpPr>
          <p:nvPr>
            <p:custDataLst>
              <p:tags r:id="rId5"/>
            </p:custDataLst>
          </p:nvPr>
        </p:nvSpPr>
        <p:spPr bwMode="auto">
          <a:xfrm>
            <a:off x="685800" y="990600"/>
            <a:ext cx="8077200" cy="2514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r>
              <a:rPr lang="en-US" sz="2600" dirty="0">
                <a:latin typeface="Times New Roman" pitchFamily="18" charset="0"/>
                <a:cs typeface="Arial" charset="0"/>
              </a:rPr>
              <a:t>For each sample, </a:t>
            </a:r>
            <a:r>
              <a:rPr lang="en-US" sz="2600" dirty="0" smtClean="0">
                <a:latin typeface="Times New Roman" pitchFamily="18" charset="0"/>
                <a:cs typeface="Arial" charset="0"/>
              </a:rPr>
              <a:t>probability </a:t>
            </a:r>
            <a:r>
              <a:rPr lang="en-US" sz="2600" dirty="0">
                <a:latin typeface="Times New Roman" pitchFamily="18" charset="0"/>
                <a:cs typeface="Arial" charset="0"/>
              </a:rPr>
              <a:t>of failure </a:t>
            </a:r>
            <a:r>
              <a:rPr lang="en-US" sz="2600" dirty="0" smtClean="0">
                <a:latin typeface="Times New Roman" pitchFamily="18" charset="0"/>
                <a:cs typeface="Arial" charset="0"/>
              </a:rPr>
              <a:t>is</a:t>
            </a:r>
            <a:r>
              <a:rPr lang="en-US" sz="2600" dirty="0">
                <a:latin typeface="Times New Roman" pitchFamily="18" charset="0"/>
                <a:cs typeface="Arial" charset="0"/>
              </a:rPr>
              <a:t>:</a:t>
            </a:r>
          </a:p>
          <a:p>
            <a:pPr marL="342900" indent="-342900">
              <a:spcBef>
                <a:spcPct val="20000"/>
              </a:spcBef>
            </a:pPr>
            <a:r>
              <a:rPr lang="en-US" sz="2000" dirty="0">
                <a:latin typeface="Times New Roman" pitchFamily="18" charset="0"/>
                <a:cs typeface="Arial" charset="0"/>
              </a:rPr>
              <a:t>                   </a:t>
            </a:r>
            <a:r>
              <a:rPr lang="en-US" sz="3200" b="1" dirty="0">
                <a:latin typeface="Times New Roman" pitchFamily="18" charset="0"/>
                <a:cs typeface="Arial" charset="0"/>
              </a:rPr>
              <a:t>P(failure) = (</a:t>
            </a:r>
            <a:r>
              <a:rPr lang="en-US" sz="3200" b="1" i="1" dirty="0">
                <a:latin typeface="Times New Roman" pitchFamily="18" charset="0"/>
                <a:cs typeface="Arial" charset="0"/>
              </a:rPr>
              <a:t>T</a:t>
            </a:r>
            <a:r>
              <a:rPr lang="en-US" sz="3200" b="1" baseline="-25000" dirty="0">
                <a:latin typeface="Times New Roman" pitchFamily="18" charset="0"/>
                <a:cs typeface="Arial" charset="0"/>
              </a:rPr>
              <a:t>0</a:t>
            </a:r>
            <a:r>
              <a:rPr lang="en-US" sz="3200" b="1" dirty="0">
                <a:latin typeface="Times New Roman" pitchFamily="18" charset="0"/>
                <a:cs typeface="Arial" charset="0"/>
              </a:rPr>
              <a:t>/</a:t>
            </a:r>
            <a:r>
              <a:rPr lang="en-US" sz="3200" b="1" i="1" dirty="0" err="1">
                <a:latin typeface="Times New Roman" pitchFamily="18" charset="0"/>
                <a:cs typeface="Arial" charset="0"/>
              </a:rPr>
              <a:t>T</a:t>
            </a:r>
            <a:r>
              <a:rPr lang="en-US" sz="3200" b="1" i="1" baseline="-25000" dirty="0" err="1">
                <a:latin typeface="Times New Roman" pitchFamily="18" charset="0"/>
                <a:cs typeface="Arial" charset="0"/>
              </a:rPr>
              <a:t>c</a:t>
            </a:r>
            <a:r>
              <a:rPr lang="en-US" sz="3200" b="1" i="1" baseline="-25000" dirty="0">
                <a:latin typeface="Times New Roman" pitchFamily="18" charset="0"/>
                <a:cs typeface="Arial" charset="0"/>
              </a:rPr>
              <a:t> </a:t>
            </a:r>
            <a:r>
              <a:rPr lang="en-US" sz="3200" b="1" dirty="0">
                <a:latin typeface="Times New Roman" pitchFamily="18" charset="0"/>
                <a:cs typeface="Arial" charset="0"/>
              </a:rPr>
              <a:t>) e</a:t>
            </a:r>
            <a:r>
              <a:rPr lang="en-US" sz="3200" b="1" baseline="30000" dirty="0">
                <a:latin typeface="Times New Roman" pitchFamily="18" charset="0"/>
                <a:cs typeface="Arial" charset="0"/>
              </a:rPr>
              <a:t>-</a:t>
            </a:r>
            <a:r>
              <a:rPr lang="en-US" sz="3200" b="1" i="1" baseline="30000" dirty="0" smtClean="0">
                <a:latin typeface="Times New Roman" pitchFamily="18" charset="0"/>
                <a:cs typeface="Arial" charset="0"/>
              </a:rPr>
              <a:t>(</a:t>
            </a:r>
            <a:r>
              <a:rPr lang="en-US" sz="3200" b="1" i="1" baseline="30000" dirty="0" err="1" smtClean="0">
                <a:latin typeface="Times New Roman" pitchFamily="18" charset="0"/>
                <a:cs typeface="Arial" charset="0"/>
              </a:rPr>
              <a:t>T</a:t>
            </a:r>
            <a:r>
              <a:rPr lang="en-US" sz="2000" b="1" i="1" baseline="30000" dirty="0" err="1" smtClean="0">
                <a:latin typeface="Times New Roman" pitchFamily="18" charset="0"/>
                <a:cs typeface="Arial" charset="0"/>
              </a:rPr>
              <a:t>c</a:t>
            </a:r>
            <a:r>
              <a:rPr lang="en-US" sz="3200" b="1" i="1" baseline="-25000" dirty="0" smtClean="0">
                <a:latin typeface="Times New Roman" pitchFamily="18" charset="0"/>
                <a:cs typeface="Arial" charset="0"/>
              </a:rPr>
              <a:t> </a:t>
            </a:r>
            <a:r>
              <a:rPr lang="en-US" sz="3200" b="1" i="1" baseline="30000" dirty="0">
                <a:latin typeface="Times New Roman" pitchFamily="18" charset="0"/>
                <a:cs typeface="Arial" charset="0"/>
              </a:rPr>
              <a:t>-  </a:t>
            </a:r>
            <a:r>
              <a:rPr lang="en-US" sz="3200" b="1" i="1" baseline="30000" dirty="0" err="1" smtClean="0">
                <a:latin typeface="Times New Roman" pitchFamily="18" charset="0"/>
                <a:cs typeface="Arial" charset="0"/>
              </a:rPr>
              <a:t>t</a:t>
            </a:r>
            <a:r>
              <a:rPr lang="en-US" sz="2000" b="1" i="1" baseline="30000" dirty="0" err="1" smtClean="0">
                <a:latin typeface="Times New Roman" pitchFamily="18" charset="0"/>
                <a:cs typeface="Arial" charset="0"/>
              </a:rPr>
              <a:t>setup</a:t>
            </a:r>
            <a:r>
              <a:rPr lang="en-US" sz="3200" b="1" i="1" baseline="30000" dirty="0" smtClean="0">
                <a:latin typeface="Times New Roman" pitchFamily="18" charset="0"/>
                <a:cs typeface="Arial" charset="0"/>
              </a:rPr>
              <a:t>)</a:t>
            </a:r>
            <a:r>
              <a:rPr lang="en-US" sz="3200" b="1" baseline="30000" dirty="0" smtClean="0">
                <a:latin typeface="Times New Roman" pitchFamily="18" charset="0"/>
                <a:cs typeface="Arial" charset="0"/>
              </a:rPr>
              <a:t>/</a:t>
            </a:r>
            <a:r>
              <a:rPr lang="el-GR" sz="3200" b="1" baseline="30000" dirty="0">
                <a:latin typeface="Times New Roman" pitchFamily="18" charset="0"/>
                <a:cs typeface="Times New Roman" pitchFamily="18" charset="0"/>
              </a:rPr>
              <a:t>τ</a:t>
            </a:r>
            <a:endParaRPr lang="en-US" sz="3200" b="1" baseline="30000" dirty="0">
              <a:latin typeface="Times New Roman" pitchFamily="18" charset="0"/>
              <a:cs typeface="Times New Roman" pitchFamily="18" charset="0"/>
            </a:endParaRPr>
          </a:p>
        </p:txBody>
      </p:sp>
      <p:sp>
        <p:nvSpPr>
          <p:cNvPr id="10" name="TextBox 9"/>
          <p:cNvSpPr txBox="1"/>
          <p:nvPr/>
        </p:nvSpPr>
        <p:spPr>
          <a:xfrm>
            <a:off x="457200" y="68759"/>
            <a:ext cx="8382000" cy="769441"/>
          </a:xfrm>
          <a:prstGeom prst="rect">
            <a:avLst/>
          </a:prstGeom>
          <a:noFill/>
        </p:spPr>
        <p:txBody>
          <a:bodyPr wrap="square" rtlCol="0">
            <a:spAutoFit/>
          </a:bodyPr>
          <a:lstStyle/>
          <a:p>
            <a:r>
              <a:rPr lang="en-US" sz="4400" dirty="0" smtClean="0">
                <a:solidFill>
                  <a:schemeClr val="bg1"/>
                </a:solidFill>
                <a:latin typeface="+mj-lt"/>
              </a:rPr>
              <a:t>Synchronizer Probability of Failure</a:t>
            </a:r>
            <a:endParaRPr lang="en-US" sz="4400" dirty="0">
              <a:solidFill>
                <a:schemeClr val="bg1"/>
              </a:solidFill>
              <a:latin typeface="+mj-lt"/>
            </a:endParaRPr>
          </a:p>
        </p:txBody>
      </p:sp>
    </p:spTree>
    <p:extLst>
      <p:ext uri="{BB962C8B-B14F-4D97-AF65-F5344CB8AC3E}">
        <p14:creationId xmlns:p14="http://schemas.microsoft.com/office/powerpoint/2010/main" val="115163380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5986" name="Rectangle 2"/>
          <p:cNvSpPr>
            <a:spLocks noChangeArrowheads="1"/>
          </p:cNvSpPr>
          <p:nvPr>
            <p:custDataLst>
              <p:tags r:id="rId1"/>
            </p:custDataLst>
          </p:nvPr>
        </p:nvSpPr>
        <p:spPr bwMode="auto">
          <a:xfrm>
            <a:off x="304800" y="9144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mj-lt"/>
              <a:cs typeface="Arial" charset="0"/>
            </a:endParaRPr>
          </a:p>
          <a:p>
            <a:pPr marL="342900" indent="-342900">
              <a:spcBef>
                <a:spcPct val="20000"/>
              </a:spcBef>
            </a:pPr>
            <a:endParaRPr lang="en-US" sz="3200">
              <a:latin typeface="+mj-lt"/>
              <a:cs typeface="Arial" charset="0"/>
            </a:endParaRPr>
          </a:p>
          <a:p>
            <a:pPr marL="342900" indent="-342900">
              <a:spcBef>
                <a:spcPct val="20000"/>
              </a:spcBef>
            </a:pPr>
            <a:endParaRPr lang="en-US" sz="3200">
              <a:latin typeface="+mj-lt"/>
              <a:cs typeface="Arial" charset="0"/>
            </a:endParaRPr>
          </a:p>
        </p:txBody>
      </p:sp>
      <p:sp>
        <p:nvSpPr>
          <p:cNvPr id="1065988" name="Rectangle 4"/>
          <p:cNvSpPr>
            <a:spLocks noChangeArrowheads="1"/>
          </p:cNvSpPr>
          <p:nvPr>
            <p:custDataLst>
              <p:tags r:id="rId2"/>
            </p:custDataLst>
          </p:nvPr>
        </p:nvSpPr>
        <p:spPr bwMode="auto">
          <a:xfrm>
            <a:off x="-228600" y="2129909"/>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latin typeface="+mj-lt"/>
            </a:endParaRPr>
          </a:p>
        </p:txBody>
      </p:sp>
      <p:sp>
        <p:nvSpPr>
          <p:cNvPr id="1065989" name="Rectangle 5"/>
          <p:cNvSpPr>
            <a:spLocks noChangeArrowheads="1"/>
          </p:cNvSpPr>
          <p:nvPr>
            <p:custDataLst>
              <p:tags r:id="rId3"/>
            </p:custDataLst>
          </p:nvPr>
        </p:nvSpPr>
        <p:spPr bwMode="auto">
          <a:xfrm>
            <a:off x="-228600" y="2739509"/>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latin typeface="+mj-lt"/>
            </a:endParaRPr>
          </a:p>
        </p:txBody>
      </p:sp>
      <p:sp>
        <p:nvSpPr>
          <p:cNvPr id="1065991" name="Rectangle 7"/>
          <p:cNvSpPr>
            <a:spLocks noChangeArrowheads="1"/>
          </p:cNvSpPr>
          <p:nvPr>
            <p:custDataLst>
              <p:tags r:id="rId4"/>
            </p:custDataLst>
          </p:nvPr>
        </p:nvSpPr>
        <p:spPr bwMode="auto">
          <a:xfrm>
            <a:off x="685800" y="1143000"/>
            <a:ext cx="8305800" cy="464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2600" dirty="0">
                <a:latin typeface="+mj-lt"/>
                <a:cs typeface="Arial" charset="0"/>
              </a:rPr>
              <a:t>If </a:t>
            </a:r>
            <a:r>
              <a:rPr lang="en-US" sz="2600" dirty="0" smtClean="0">
                <a:latin typeface="+mj-lt"/>
                <a:cs typeface="Arial" charset="0"/>
              </a:rPr>
              <a:t>asynchronous </a:t>
            </a:r>
            <a:r>
              <a:rPr lang="en-US" sz="2600" dirty="0">
                <a:latin typeface="+mj-lt"/>
                <a:cs typeface="Arial" charset="0"/>
              </a:rPr>
              <a:t>input changes once per second, </a:t>
            </a:r>
            <a:r>
              <a:rPr lang="en-US" sz="2600" dirty="0" smtClean="0">
                <a:latin typeface="+mj-lt"/>
                <a:cs typeface="Arial" charset="0"/>
              </a:rPr>
              <a:t>probability </a:t>
            </a:r>
            <a:r>
              <a:rPr lang="en-US" sz="2600" dirty="0">
                <a:latin typeface="+mj-lt"/>
                <a:cs typeface="Arial" charset="0"/>
              </a:rPr>
              <a:t>of failure per second </a:t>
            </a:r>
            <a:r>
              <a:rPr lang="en-US" sz="2600" dirty="0" smtClean="0">
                <a:latin typeface="+mj-lt"/>
                <a:cs typeface="Arial" charset="0"/>
              </a:rPr>
              <a:t>is </a:t>
            </a:r>
            <a:r>
              <a:rPr lang="en-US" sz="2600" i="1" dirty="0" smtClean="0">
                <a:latin typeface="+mj-lt"/>
                <a:cs typeface="Arial" charset="0"/>
              </a:rPr>
              <a:t>P</a:t>
            </a:r>
            <a:r>
              <a:rPr lang="en-US" sz="2600" dirty="0" smtClean="0">
                <a:latin typeface="+mj-lt"/>
                <a:cs typeface="Arial" charset="0"/>
              </a:rPr>
              <a:t>(failure</a:t>
            </a:r>
            <a:r>
              <a:rPr lang="en-US" sz="2600" dirty="0">
                <a:latin typeface="+mj-lt"/>
                <a:cs typeface="Arial" charset="0"/>
              </a:rPr>
              <a:t>).</a:t>
            </a:r>
          </a:p>
          <a:p>
            <a:pPr marL="342900" indent="-342900">
              <a:spcBef>
                <a:spcPct val="20000"/>
              </a:spcBef>
              <a:buFontTx/>
              <a:buChar char="•"/>
            </a:pPr>
            <a:r>
              <a:rPr lang="en-US" sz="2600" dirty="0" smtClean="0">
                <a:latin typeface="+mj-lt"/>
                <a:cs typeface="Arial" charset="0"/>
              </a:rPr>
              <a:t>If input </a:t>
            </a:r>
            <a:r>
              <a:rPr lang="en-US" sz="2600" dirty="0">
                <a:latin typeface="+mj-lt"/>
                <a:cs typeface="Arial" charset="0"/>
              </a:rPr>
              <a:t>changes </a:t>
            </a:r>
            <a:r>
              <a:rPr lang="en-US" sz="2600" i="1" dirty="0">
                <a:latin typeface="+mj-lt"/>
                <a:cs typeface="Arial" charset="0"/>
              </a:rPr>
              <a:t>N</a:t>
            </a:r>
            <a:r>
              <a:rPr lang="en-US" sz="2600" dirty="0">
                <a:latin typeface="+mj-lt"/>
                <a:cs typeface="Arial" charset="0"/>
              </a:rPr>
              <a:t> times per second, </a:t>
            </a:r>
            <a:r>
              <a:rPr lang="en-US" sz="2600" dirty="0" smtClean="0">
                <a:latin typeface="+mj-lt"/>
                <a:cs typeface="Arial" charset="0"/>
              </a:rPr>
              <a:t>probability </a:t>
            </a:r>
            <a:r>
              <a:rPr lang="en-US" sz="2600" dirty="0">
                <a:latin typeface="+mj-lt"/>
                <a:cs typeface="Arial" charset="0"/>
              </a:rPr>
              <a:t>of failure per second </a:t>
            </a:r>
            <a:r>
              <a:rPr lang="en-US" sz="2600" dirty="0" smtClean="0">
                <a:latin typeface="+mj-lt"/>
                <a:cs typeface="Arial" charset="0"/>
              </a:rPr>
              <a:t>is</a:t>
            </a:r>
            <a:r>
              <a:rPr lang="en-US" sz="2600" dirty="0">
                <a:latin typeface="+mj-lt"/>
                <a:cs typeface="Arial" charset="0"/>
              </a:rPr>
              <a:t>:</a:t>
            </a:r>
          </a:p>
          <a:p>
            <a:pPr marL="342900" indent="-342900">
              <a:spcBef>
                <a:spcPct val="20000"/>
              </a:spcBef>
            </a:pPr>
            <a:r>
              <a:rPr lang="en-US" sz="2000" dirty="0">
                <a:solidFill>
                  <a:srgbClr val="0070C0"/>
                </a:solidFill>
                <a:latin typeface="+mj-lt"/>
                <a:cs typeface="Arial" charset="0"/>
              </a:rPr>
              <a:t>         </a:t>
            </a:r>
            <a:r>
              <a:rPr lang="en-US" sz="3200" b="1" i="1" dirty="0">
                <a:solidFill>
                  <a:srgbClr val="0070C0"/>
                </a:solidFill>
                <a:latin typeface="+mj-lt"/>
                <a:cs typeface="Arial" charset="0"/>
              </a:rPr>
              <a:t>P</a:t>
            </a:r>
            <a:r>
              <a:rPr lang="en-US" sz="3200" b="1" dirty="0">
                <a:solidFill>
                  <a:srgbClr val="0070C0"/>
                </a:solidFill>
                <a:latin typeface="+mj-lt"/>
                <a:cs typeface="Arial" charset="0"/>
              </a:rPr>
              <a:t>(failure)/second = (</a:t>
            </a:r>
            <a:r>
              <a:rPr lang="en-US" sz="3200" b="1" i="1" dirty="0">
                <a:solidFill>
                  <a:srgbClr val="0070C0"/>
                </a:solidFill>
                <a:latin typeface="+mj-lt"/>
                <a:cs typeface="Arial" charset="0"/>
              </a:rPr>
              <a:t>NT</a:t>
            </a:r>
            <a:r>
              <a:rPr lang="en-US" sz="3200" b="1" baseline="-25000" dirty="0">
                <a:solidFill>
                  <a:srgbClr val="0070C0"/>
                </a:solidFill>
                <a:latin typeface="+mj-lt"/>
                <a:cs typeface="Arial" charset="0"/>
              </a:rPr>
              <a:t>0</a:t>
            </a:r>
            <a:r>
              <a:rPr lang="en-US" sz="3200" b="1" dirty="0">
                <a:solidFill>
                  <a:srgbClr val="0070C0"/>
                </a:solidFill>
                <a:latin typeface="+mj-lt"/>
                <a:cs typeface="Arial" charset="0"/>
              </a:rPr>
              <a:t>/</a:t>
            </a:r>
            <a:r>
              <a:rPr lang="en-US" sz="3200" b="1" i="1" dirty="0" err="1">
                <a:solidFill>
                  <a:srgbClr val="0070C0"/>
                </a:solidFill>
                <a:latin typeface="+mj-lt"/>
                <a:cs typeface="Arial" charset="0"/>
              </a:rPr>
              <a:t>T</a:t>
            </a:r>
            <a:r>
              <a:rPr lang="en-US" sz="3200" b="1" i="1" baseline="-25000" dirty="0" err="1">
                <a:solidFill>
                  <a:srgbClr val="0070C0"/>
                </a:solidFill>
                <a:latin typeface="+mj-lt"/>
                <a:cs typeface="Arial" charset="0"/>
              </a:rPr>
              <a:t>c</a:t>
            </a:r>
            <a:r>
              <a:rPr lang="en-US" sz="3200" b="1" dirty="0">
                <a:solidFill>
                  <a:srgbClr val="0070C0"/>
                </a:solidFill>
                <a:latin typeface="+mj-lt"/>
                <a:cs typeface="Arial" charset="0"/>
              </a:rPr>
              <a:t>) e</a:t>
            </a:r>
            <a:r>
              <a:rPr lang="en-US" sz="3200" b="1" baseline="30000" dirty="0">
                <a:solidFill>
                  <a:srgbClr val="0070C0"/>
                </a:solidFill>
                <a:latin typeface="+mj-lt"/>
                <a:cs typeface="Arial" charset="0"/>
              </a:rPr>
              <a:t>-</a:t>
            </a:r>
            <a:r>
              <a:rPr lang="en-US" sz="3200" b="1" i="1" baseline="30000" dirty="0">
                <a:solidFill>
                  <a:srgbClr val="0070C0"/>
                </a:solidFill>
                <a:latin typeface="+mj-lt"/>
                <a:cs typeface="Arial" charset="0"/>
              </a:rPr>
              <a:t>(</a:t>
            </a:r>
            <a:r>
              <a:rPr lang="en-US" sz="3200" b="1" i="1" baseline="30000" dirty="0" err="1" smtClean="0">
                <a:solidFill>
                  <a:srgbClr val="0070C0"/>
                </a:solidFill>
                <a:latin typeface="+mj-lt"/>
                <a:cs typeface="Arial" charset="0"/>
              </a:rPr>
              <a:t>T</a:t>
            </a:r>
            <a:r>
              <a:rPr lang="en-US" sz="2000" b="1" i="1" baseline="30000" dirty="0" err="1" smtClean="0">
                <a:solidFill>
                  <a:srgbClr val="0070C0"/>
                </a:solidFill>
                <a:latin typeface="+mj-lt"/>
                <a:cs typeface="Arial" charset="0"/>
              </a:rPr>
              <a:t>c</a:t>
            </a:r>
            <a:r>
              <a:rPr lang="en-US" sz="3200" b="1" i="1" baseline="-25000" dirty="0" smtClean="0">
                <a:solidFill>
                  <a:srgbClr val="0070C0"/>
                </a:solidFill>
                <a:latin typeface="+mj-lt"/>
                <a:cs typeface="Arial" charset="0"/>
              </a:rPr>
              <a:t> </a:t>
            </a:r>
            <a:r>
              <a:rPr lang="en-US" sz="3200" b="1" i="1" baseline="30000" dirty="0">
                <a:solidFill>
                  <a:srgbClr val="0070C0"/>
                </a:solidFill>
                <a:latin typeface="+mj-lt"/>
                <a:cs typeface="Arial" charset="0"/>
              </a:rPr>
              <a:t>-  </a:t>
            </a:r>
            <a:r>
              <a:rPr lang="en-US" sz="3200" b="1" i="1" baseline="30000" dirty="0" err="1" smtClean="0">
                <a:solidFill>
                  <a:srgbClr val="0070C0"/>
                </a:solidFill>
                <a:latin typeface="+mj-lt"/>
                <a:cs typeface="Arial" charset="0"/>
              </a:rPr>
              <a:t>t</a:t>
            </a:r>
            <a:r>
              <a:rPr lang="en-US" sz="2000" b="1" i="1" baseline="30000" dirty="0" err="1" smtClean="0">
                <a:solidFill>
                  <a:srgbClr val="0070C0"/>
                </a:solidFill>
                <a:latin typeface="+mj-lt"/>
                <a:cs typeface="Arial" charset="0"/>
              </a:rPr>
              <a:t>setup</a:t>
            </a:r>
            <a:r>
              <a:rPr lang="en-US" sz="3200" b="1" i="1" baseline="30000" dirty="0" smtClean="0">
                <a:solidFill>
                  <a:srgbClr val="0070C0"/>
                </a:solidFill>
                <a:latin typeface="+mj-lt"/>
                <a:cs typeface="Arial" charset="0"/>
              </a:rPr>
              <a:t>)</a:t>
            </a:r>
            <a:r>
              <a:rPr lang="en-US" sz="3200" b="1" baseline="30000" dirty="0" smtClean="0">
                <a:solidFill>
                  <a:srgbClr val="0070C0"/>
                </a:solidFill>
                <a:latin typeface="+mj-lt"/>
                <a:cs typeface="Arial" charset="0"/>
              </a:rPr>
              <a:t>/</a:t>
            </a:r>
            <a:r>
              <a:rPr lang="el-GR" sz="3200" b="1" baseline="30000" dirty="0">
                <a:solidFill>
                  <a:srgbClr val="0070C0"/>
                </a:solidFill>
                <a:latin typeface="+mj-lt"/>
                <a:cs typeface="Times New Roman" pitchFamily="18" charset="0"/>
              </a:rPr>
              <a:t>τ</a:t>
            </a:r>
            <a:endParaRPr lang="en-US" sz="3200" b="1" baseline="30000" dirty="0">
              <a:solidFill>
                <a:srgbClr val="0070C0"/>
              </a:solidFill>
              <a:latin typeface="+mj-lt"/>
              <a:cs typeface="Times New Roman" pitchFamily="18" charset="0"/>
            </a:endParaRPr>
          </a:p>
          <a:p>
            <a:pPr marL="342900" indent="-342900">
              <a:spcBef>
                <a:spcPct val="20000"/>
              </a:spcBef>
            </a:pPr>
            <a:endParaRPr lang="en-US" sz="2000" baseline="30000" dirty="0">
              <a:latin typeface="+mj-lt"/>
              <a:cs typeface="Times New Roman" pitchFamily="18" charset="0"/>
            </a:endParaRPr>
          </a:p>
          <a:p>
            <a:pPr marL="342900" indent="-342900">
              <a:spcBef>
                <a:spcPct val="20000"/>
              </a:spcBef>
              <a:buFontTx/>
              <a:buChar char="•"/>
            </a:pPr>
            <a:r>
              <a:rPr lang="en-US" sz="2600" dirty="0" smtClean="0">
                <a:latin typeface="+mj-lt"/>
                <a:cs typeface="Arial" charset="0"/>
              </a:rPr>
              <a:t>Synchronizer </a:t>
            </a:r>
            <a:r>
              <a:rPr lang="en-US" sz="2600" dirty="0">
                <a:latin typeface="+mj-lt"/>
                <a:cs typeface="Arial" charset="0"/>
              </a:rPr>
              <a:t>fails, on average, 1/[</a:t>
            </a:r>
            <a:r>
              <a:rPr lang="en-US" sz="2600" i="1" dirty="0">
                <a:latin typeface="+mj-lt"/>
                <a:cs typeface="Arial" charset="0"/>
              </a:rPr>
              <a:t>P</a:t>
            </a:r>
            <a:r>
              <a:rPr lang="en-US" sz="2600" dirty="0">
                <a:latin typeface="+mj-lt"/>
                <a:cs typeface="Arial" charset="0"/>
              </a:rPr>
              <a:t>(failure)/second]</a:t>
            </a:r>
          </a:p>
          <a:p>
            <a:pPr marL="342900" indent="-342900">
              <a:spcBef>
                <a:spcPct val="20000"/>
              </a:spcBef>
              <a:buFontTx/>
              <a:buChar char="•"/>
            </a:pPr>
            <a:r>
              <a:rPr lang="en-US" sz="2600" dirty="0" smtClean="0">
                <a:latin typeface="+mj-lt"/>
                <a:cs typeface="Arial" charset="0"/>
              </a:rPr>
              <a:t>Called </a:t>
            </a:r>
            <a:r>
              <a:rPr lang="en-US" sz="2600" b="1" i="1" dirty="0">
                <a:latin typeface="+mj-lt"/>
                <a:cs typeface="Arial" charset="0"/>
              </a:rPr>
              <a:t>mean time between failures</a:t>
            </a:r>
            <a:r>
              <a:rPr lang="en-US" sz="2600" dirty="0">
                <a:latin typeface="+mj-lt"/>
                <a:cs typeface="Arial" charset="0"/>
              </a:rPr>
              <a:t>, MTBF:</a:t>
            </a:r>
          </a:p>
          <a:p>
            <a:pPr marL="342900" indent="-342900">
              <a:spcBef>
                <a:spcPct val="20000"/>
              </a:spcBef>
              <a:buFontTx/>
              <a:buChar char="•"/>
            </a:pPr>
            <a:endParaRPr lang="en-US" sz="2000" dirty="0">
              <a:latin typeface="+mj-lt"/>
              <a:cs typeface="Arial" charset="0"/>
            </a:endParaRPr>
          </a:p>
          <a:p>
            <a:pPr marL="342900" indent="-342900">
              <a:spcBef>
                <a:spcPct val="20000"/>
              </a:spcBef>
            </a:pPr>
            <a:r>
              <a:rPr lang="en-US" b="1" dirty="0">
                <a:latin typeface="+mj-lt"/>
                <a:cs typeface="Arial" charset="0"/>
              </a:rPr>
              <a:t> </a:t>
            </a:r>
            <a:r>
              <a:rPr lang="en-US" sz="2800" b="1" dirty="0">
                <a:solidFill>
                  <a:srgbClr val="0070C0"/>
                </a:solidFill>
                <a:latin typeface="+mj-lt"/>
                <a:cs typeface="Arial" charset="0"/>
              </a:rPr>
              <a:t>MTBF = 1/[</a:t>
            </a:r>
            <a:r>
              <a:rPr lang="en-US" sz="2800" b="1" i="1" dirty="0">
                <a:solidFill>
                  <a:srgbClr val="0070C0"/>
                </a:solidFill>
                <a:latin typeface="+mj-lt"/>
                <a:cs typeface="Arial" charset="0"/>
              </a:rPr>
              <a:t>P</a:t>
            </a:r>
            <a:r>
              <a:rPr lang="en-US" sz="2800" b="1" dirty="0">
                <a:solidFill>
                  <a:srgbClr val="0070C0"/>
                </a:solidFill>
                <a:latin typeface="+mj-lt"/>
                <a:cs typeface="Arial" charset="0"/>
              </a:rPr>
              <a:t>(failure)/second] = (</a:t>
            </a:r>
            <a:r>
              <a:rPr lang="en-US" sz="2800" b="1" i="1" dirty="0" err="1">
                <a:solidFill>
                  <a:srgbClr val="0070C0"/>
                </a:solidFill>
                <a:latin typeface="+mj-lt"/>
                <a:cs typeface="Arial" charset="0"/>
              </a:rPr>
              <a:t>T</a:t>
            </a:r>
            <a:r>
              <a:rPr lang="en-US" sz="2800" b="1" i="1" baseline="-25000" dirty="0" err="1">
                <a:solidFill>
                  <a:srgbClr val="0070C0"/>
                </a:solidFill>
                <a:latin typeface="+mj-lt"/>
                <a:cs typeface="Arial" charset="0"/>
              </a:rPr>
              <a:t>c</a:t>
            </a:r>
            <a:r>
              <a:rPr lang="en-US" sz="2800" b="1" dirty="0">
                <a:solidFill>
                  <a:srgbClr val="0070C0"/>
                </a:solidFill>
                <a:latin typeface="+mj-lt"/>
                <a:cs typeface="Arial" charset="0"/>
              </a:rPr>
              <a:t>/</a:t>
            </a:r>
            <a:r>
              <a:rPr lang="en-US" sz="2800" b="1" i="1" dirty="0">
                <a:solidFill>
                  <a:srgbClr val="0070C0"/>
                </a:solidFill>
                <a:latin typeface="+mj-lt"/>
                <a:cs typeface="Arial" charset="0"/>
              </a:rPr>
              <a:t>NT</a:t>
            </a:r>
            <a:r>
              <a:rPr lang="en-US" sz="2800" b="1" baseline="-25000" dirty="0">
                <a:solidFill>
                  <a:srgbClr val="0070C0"/>
                </a:solidFill>
                <a:latin typeface="+mj-lt"/>
                <a:cs typeface="Arial" charset="0"/>
              </a:rPr>
              <a:t>0</a:t>
            </a:r>
            <a:r>
              <a:rPr lang="en-US" sz="2800" b="1" dirty="0">
                <a:solidFill>
                  <a:srgbClr val="0070C0"/>
                </a:solidFill>
                <a:latin typeface="+mj-lt"/>
                <a:cs typeface="Arial" charset="0"/>
              </a:rPr>
              <a:t>) </a:t>
            </a:r>
            <a:r>
              <a:rPr lang="en-US" sz="2800" b="1" dirty="0" smtClean="0">
                <a:solidFill>
                  <a:srgbClr val="0070C0"/>
                </a:solidFill>
                <a:latin typeface="+mj-lt"/>
                <a:cs typeface="Arial" charset="0"/>
              </a:rPr>
              <a:t>e</a:t>
            </a:r>
            <a:r>
              <a:rPr lang="en-US" sz="2800" b="1" i="1" baseline="30000" dirty="0" smtClean="0">
                <a:solidFill>
                  <a:srgbClr val="0070C0"/>
                </a:solidFill>
                <a:latin typeface="+mj-lt"/>
                <a:cs typeface="Arial" charset="0"/>
              </a:rPr>
              <a:t>(</a:t>
            </a:r>
            <a:r>
              <a:rPr lang="en-US" sz="2800" b="1" i="1" baseline="30000" dirty="0" err="1" smtClean="0">
                <a:solidFill>
                  <a:srgbClr val="0070C0"/>
                </a:solidFill>
                <a:latin typeface="+mj-lt"/>
                <a:cs typeface="Arial" charset="0"/>
              </a:rPr>
              <a:t>T</a:t>
            </a:r>
            <a:r>
              <a:rPr lang="en-US" sz="2000" b="1" i="1" baseline="30000" dirty="0" err="1" smtClean="0">
                <a:solidFill>
                  <a:srgbClr val="0070C0"/>
                </a:solidFill>
                <a:latin typeface="+mj-lt"/>
                <a:cs typeface="Arial" charset="0"/>
              </a:rPr>
              <a:t>c</a:t>
            </a:r>
            <a:r>
              <a:rPr lang="en-US" sz="2800" b="1" i="1" baseline="-25000" dirty="0" smtClean="0">
                <a:solidFill>
                  <a:srgbClr val="0070C0"/>
                </a:solidFill>
                <a:latin typeface="+mj-lt"/>
                <a:cs typeface="Arial" charset="0"/>
              </a:rPr>
              <a:t> </a:t>
            </a:r>
            <a:r>
              <a:rPr lang="en-US" sz="2800" b="1" i="1" baseline="30000" dirty="0">
                <a:solidFill>
                  <a:srgbClr val="0070C0"/>
                </a:solidFill>
                <a:latin typeface="+mj-lt"/>
                <a:cs typeface="Arial" charset="0"/>
              </a:rPr>
              <a:t>-  </a:t>
            </a:r>
            <a:r>
              <a:rPr lang="en-US" sz="2800" b="1" i="1" baseline="30000" dirty="0" err="1" smtClean="0">
                <a:solidFill>
                  <a:srgbClr val="0070C0"/>
                </a:solidFill>
                <a:latin typeface="+mj-lt"/>
                <a:cs typeface="Arial" charset="0"/>
              </a:rPr>
              <a:t>t</a:t>
            </a:r>
            <a:r>
              <a:rPr lang="en-US" sz="2000" b="1" i="1" baseline="30000" dirty="0" err="1" smtClean="0">
                <a:solidFill>
                  <a:srgbClr val="0070C0"/>
                </a:solidFill>
                <a:latin typeface="+mj-lt"/>
                <a:cs typeface="Arial" charset="0"/>
              </a:rPr>
              <a:t>setup</a:t>
            </a:r>
            <a:r>
              <a:rPr lang="en-US" sz="2800" b="1" i="1" baseline="30000" dirty="0" smtClean="0">
                <a:solidFill>
                  <a:srgbClr val="0070C0"/>
                </a:solidFill>
                <a:latin typeface="+mj-lt"/>
                <a:cs typeface="Arial" charset="0"/>
              </a:rPr>
              <a:t>)</a:t>
            </a:r>
            <a:r>
              <a:rPr lang="en-US" sz="2800" b="1" baseline="30000" dirty="0" smtClean="0">
                <a:solidFill>
                  <a:srgbClr val="0070C0"/>
                </a:solidFill>
                <a:latin typeface="+mj-lt"/>
                <a:cs typeface="Arial" charset="0"/>
              </a:rPr>
              <a:t>/</a:t>
            </a:r>
            <a:r>
              <a:rPr lang="el-GR" sz="2800" b="1" baseline="30000" dirty="0">
                <a:solidFill>
                  <a:srgbClr val="0070C0"/>
                </a:solidFill>
                <a:latin typeface="+mj-lt"/>
                <a:cs typeface="Times New Roman" pitchFamily="18" charset="0"/>
              </a:rPr>
              <a:t>τ</a:t>
            </a:r>
            <a:endParaRPr lang="en-US" sz="2800" b="1" baseline="30000" dirty="0">
              <a:solidFill>
                <a:srgbClr val="0070C0"/>
              </a:solidFill>
              <a:latin typeface="+mj-lt"/>
              <a:cs typeface="Times New Roman" pitchFamily="18" charset="0"/>
            </a:endParaRPr>
          </a:p>
          <a:p>
            <a:pPr marL="342900" indent="-342900">
              <a:spcBef>
                <a:spcPct val="20000"/>
              </a:spcBef>
            </a:pPr>
            <a:endParaRPr lang="en-US" sz="2800" baseline="30000" dirty="0">
              <a:latin typeface="+mj-lt"/>
              <a:cs typeface="Times New Roman" pitchFamily="18" charset="0"/>
            </a:endParaRPr>
          </a:p>
        </p:txBody>
      </p:sp>
      <p:sp>
        <p:nvSpPr>
          <p:cNvPr id="1065993" name="Rectangle 9"/>
          <p:cNvSpPr>
            <a:spLocks noChangeArrowheads="1"/>
          </p:cNvSpPr>
          <p:nvPr>
            <p:custDataLst>
              <p:tags r:id="rId5"/>
            </p:custDataLst>
          </p:nvPr>
        </p:nvSpPr>
        <p:spPr bwMode="auto">
          <a:xfrm>
            <a:off x="712177" y="4876800"/>
            <a:ext cx="8050823" cy="838200"/>
          </a:xfrm>
          <a:prstGeom prst="rect">
            <a:avLst/>
          </a:prstGeom>
          <a:noFill/>
          <a:ln w="19050">
            <a:solidFill>
              <a:schemeClr val="accent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065994" name="Rectangle 10"/>
          <p:cNvSpPr>
            <a:spLocks noChangeArrowheads="1"/>
          </p:cNvSpPr>
          <p:nvPr>
            <p:custDataLst>
              <p:tags r:id="rId6"/>
            </p:custDataLst>
          </p:nvPr>
        </p:nvSpPr>
        <p:spPr bwMode="auto">
          <a:xfrm>
            <a:off x="851388" y="2886808"/>
            <a:ext cx="7772400" cy="685800"/>
          </a:xfrm>
          <a:prstGeom prst="rect">
            <a:avLst/>
          </a:prstGeom>
          <a:noFill/>
          <a:ln w="19050">
            <a:solidFill>
              <a:schemeClr val="accent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1" name="TextBox 10"/>
          <p:cNvSpPr txBox="1"/>
          <p:nvPr/>
        </p:nvSpPr>
        <p:spPr>
          <a:xfrm>
            <a:off x="457200" y="146447"/>
            <a:ext cx="8534400" cy="677108"/>
          </a:xfrm>
          <a:prstGeom prst="rect">
            <a:avLst/>
          </a:prstGeom>
          <a:noFill/>
        </p:spPr>
        <p:txBody>
          <a:bodyPr wrap="square" rtlCol="0">
            <a:spAutoFit/>
          </a:bodyPr>
          <a:lstStyle/>
          <a:p>
            <a:r>
              <a:rPr lang="en-US" sz="3800" dirty="0" smtClean="0">
                <a:solidFill>
                  <a:schemeClr val="bg1"/>
                </a:solidFill>
                <a:latin typeface="+mj-lt"/>
              </a:rPr>
              <a:t>Synchronizer Mean Time Between Failures</a:t>
            </a:r>
            <a:endParaRPr lang="en-US" sz="3800" dirty="0">
              <a:solidFill>
                <a:schemeClr val="bg1"/>
              </a:solidFill>
              <a:latin typeface="+mj-lt"/>
            </a:endParaRPr>
          </a:p>
        </p:txBody>
      </p:sp>
    </p:spTree>
    <p:extLst>
      <p:ext uri="{BB962C8B-B14F-4D97-AF65-F5344CB8AC3E}">
        <p14:creationId xmlns:p14="http://schemas.microsoft.com/office/powerpoint/2010/main" val="335498034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98085" name="Object 5"/>
          <p:cNvGraphicFramePr>
            <a:graphicFrameLocks noGrp="1" noChangeAspect="1"/>
          </p:cNvGraphicFramePr>
          <p:nvPr>
            <p:ph sz="half" idx="4294967295"/>
            <p:custDataLst>
              <p:tags r:id="rId2"/>
            </p:custDataLst>
            <p:extLst>
              <p:ext uri="{D42A27DB-BD31-4B8C-83A1-F6EECF244321}">
                <p14:modId xmlns:p14="http://schemas.microsoft.com/office/powerpoint/2010/main" val="4228183612"/>
              </p:ext>
            </p:extLst>
          </p:nvPr>
        </p:nvGraphicFramePr>
        <p:xfrm>
          <a:off x="1752600" y="960437"/>
          <a:ext cx="5334000" cy="1506538"/>
        </p:xfrm>
        <a:graphic>
          <a:graphicData uri="http://schemas.openxmlformats.org/presentationml/2006/ole">
            <mc:AlternateContent xmlns:mc="http://schemas.openxmlformats.org/markup-compatibility/2006">
              <mc:Choice xmlns:v="urn:schemas-microsoft-com:vml" Requires="v">
                <p:oleObj spid="_x0000_s195708" name="VISIO" r:id="rId8" imgW="2428920" imgH="685800" progId="Visio.Drawing.6">
                  <p:embed/>
                </p:oleObj>
              </mc:Choice>
              <mc:Fallback>
                <p:oleObj name="VISIO" r:id="rId8" imgW="2428920" imgH="685800" progId="Visio.Drawing.6">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752600" y="960437"/>
                        <a:ext cx="5334000" cy="1506538"/>
                      </a:xfrm>
                      <a:prstGeom prst="rect">
                        <a:avLst/>
                      </a:prstGeom>
                    </p:spPr>
                  </p:pic>
                </p:oleObj>
              </mc:Fallback>
            </mc:AlternateContent>
          </a:graphicData>
        </a:graphic>
      </p:graphicFrame>
      <p:sp>
        <p:nvSpPr>
          <p:cNvPr id="1198082"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198084" name="Rectangle 4"/>
          <p:cNvSpPr>
            <a:spLocks noChangeArrowheads="1"/>
          </p:cNvSpPr>
          <p:nvPr>
            <p:custDataLst>
              <p:tags r:id="rId4"/>
            </p:custDataLst>
          </p:nvPr>
        </p:nvSpPr>
        <p:spPr bwMode="auto">
          <a:xfrm>
            <a:off x="0" y="24669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198086" name="Rectangle 6"/>
          <p:cNvSpPr>
            <a:spLocks noChangeArrowheads="1"/>
          </p:cNvSpPr>
          <p:nvPr>
            <p:custDataLst>
              <p:tags r:id="rId5"/>
            </p:custDataLst>
          </p:nvPr>
        </p:nvSpPr>
        <p:spPr bwMode="auto">
          <a:xfrm>
            <a:off x="685800" y="2590800"/>
            <a:ext cx="8305800" cy="3124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2000" dirty="0">
                <a:latin typeface="Times New Roman" pitchFamily="18" charset="0"/>
                <a:cs typeface="Arial" charset="0"/>
              </a:rPr>
              <a:t>Suppose:  	</a:t>
            </a:r>
            <a:r>
              <a:rPr lang="en-US" sz="2000" i="1" dirty="0" err="1">
                <a:latin typeface="Times New Roman" pitchFamily="18" charset="0"/>
                <a:cs typeface="Arial" charset="0"/>
              </a:rPr>
              <a:t>T</a:t>
            </a:r>
            <a:r>
              <a:rPr lang="en-US" sz="2000" i="1" baseline="-25000" dirty="0" err="1">
                <a:latin typeface="Times New Roman" pitchFamily="18" charset="0"/>
                <a:cs typeface="Arial" charset="0"/>
              </a:rPr>
              <a:t>c</a:t>
            </a:r>
            <a:r>
              <a:rPr lang="en-US" sz="2000" dirty="0">
                <a:latin typeface="Times New Roman" pitchFamily="18" charset="0"/>
                <a:cs typeface="Arial" charset="0"/>
              </a:rPr>
              <a:t>    = 1/500 MHz = 2 ns	</a:t>
            </a:r>
            <a:r>
              <a:rPr lang="el-GR" sz="2000" dirty="0">
                <a:latin typeface="Times New Roman" pitchFamily="18" charset="0"/>
                <a:cs typeface="Times New Roman" pitchFamily="18" charset="0"/>
              </a:rPr>
              <a:t>τ</a:t>
            </a:r>
            <a:r>
              <a:rPr lang="en-US" sz="2000" dirty="0">
                <a:latin typeface="Times New Roman" pitchFamily="18" charset="0"/>
                <a:cs typeface="Times New Roman" pitchFamily="18" charset="0"/>
              </a:rPr>
              <a:t>      = 200 </a:t>
            </a:r>
            <a:r>
              <a:rPr lang="en-US" sz="2000" dirty="0" err="1">
                <a:latin typeface="Times New Roman" pitchFamily="18" charset="0"/>
                <a:cs typeface="Times New Roman" pitchFamily="18" charset="0"/>
              </a:rPr>
              <a:t>ps</a:t>
            </a:r>
            <a:endParaRPr lang="el-GR" sz="2000" dirty="0">
              <a:latin typeface="Times New Roman" pitchFamily="18" charset="0"/>
              <a:cs typeface="Times New Roman" pitchFamily="18" charset="0"/>
            </a:endParaRPr>
          </a:p>
          <a:p>
            <a:pPr marL="342900" indent="-342900">
              <a:spcBef>
                <a:spcPct val="20000"/>
              </a:spcBef>
            </a:pPr>
            <a:r>
              <a:rPr lang="en-US" sz="2000" dirty="0">
                <a:latin typeface="Times New Roman" pitchFamily="18" charset="0"/>
                <a:cs typeface="Arial" charset="0"/>
              </a:rPr>
              <a:t>			</a:t>
            </a:r>
            <a:r>
              <a:rPr lang="en-US" sz="2000" i="1" dirty="0">
                <a:latin typeface="Times New Roman" pitchFamily="18" charset="0"/>
                <a:cs typeface="Arial" charset="0"/>
              </a:rPr>
              <a:t>T</a:t>
            </a:r>
            <a:r>
              <a:rPr lang="en-US" sz="2000" baseline="-25000" dirty="0">
                <a:latin typeface="Times New Roman" pitchFamily="18" charset="0"/>
                <a:cs typeface="Arial" charset="0"/>
              </a:rPr>
              <a:t>0</a:t>
            </a:r>
            <a:r>
              <a:rPr lang="en-US" sz="2000" dirty="0">
                <a:latin typeface="Times New Roman" pitchFamily="18" charset="0"/>
                <a:cs typeface="Arial" charset="0"/>
              </a:rPr>
              <a:t>    = 150 </a:t>
            </a:r>
            <a:r>
              <a:rPr lang="en-US" sz="2000" dirty="0" err="1">
                <a:latin typeface="Times New Roman" pitchFamily="18" charset="0"/>
                <a:cs typeface="Arial" charset="0"/>
              </a:rPr>
              <a:t>ps</a:t>
            </a:r>
            <a:r>
              <a:rPr lang="en-US" sz="2000" dirty="0">
                <a:latin typeface="Times New Roman" pitchFamily="18" charset="0"/>
                <a:cs typeface="Arial" charset="0"/>
              </a:rPr>
              <a:t>		</a:t>
            </a:r>
            <a:r>
              <a:rPr lang="en-US" sz="2000" i="1" dirty="0" err="1">
                <a:latin typeface="Times New Roman" pitchFamily="18" charset="0"/>
                <a:cs typeface="Arial" charset="0"/>
              </a:rPr>
              <a:t>t</a:t>
            </a:r>
            <a:r>
              <a:rPr lang="en-US" sz="2000" baseline="-25000" dirty="0" err="1">
                <a:latin typeface="Times New Roman" pitchFamily="18" charset="0"/>
                <a:cs typeface="Arial" charset="0"/>
              </a:rPr>
              <a:t>setup</a:t>
            </a:r>
            <a:r>
              <a:rPr lang="en-US" sz="2000" dirty="0">
                <a:latin typeface="Times New Roman" pitchFamily="18" charset="0"/>
                <a:cs typeface="Arial" charset="0"/>
              </a:rPr>
              <a:t> = 100 </a:t>
            </a:r>
            <a:r>
              <a:rPr lang="en-US" sz="2000" dirty="0" err="1">
                <a:latin typeface="Times New Roman" pitchFamily="18" charset="0"/>
                <a:cs typeface="Arial" charset="0"/>
              </a:rPr>
              <a:t>ps</a:t>
            </a:r>
            <a:endParaRPr lang="en-US" sz="2000" dirty="0">
              <a:latin typeface="Times New Roman" pitchFamily="18" charset="0"/>
              <a:cs typeface="Arial" charset="0"/>
            </a:endParaRPr>
          </a:p>
          <a:p>
            <a:pPr marL="342900" indent="-342900">
              <a:spcBef>
                <a:spcPct val="20000"/>
              </a:spcBef>
            </a:pPr>
            <a:r>
              <a:rPr lang="en-US" sz="2000" dirty="0">
                <a:latin typeface="Times New Roman" pitchFamily="18" charset="0"/>
                <a:cs typeface="Arial" charset="0"/>
              </a:rPr>
              <a:t>                             </a:t>
            </a:r>
            <a:r>
              <a:rPr lang="en-US" sz="2000" i="1" dirty="0">
                <a:latin typeface="Times New Roman" pitchFamily="18" charset="0"/>
                <a:cs typeface="Arial" charset="0"/>
              </a:rPr>
              <a:t>N</a:t>
            </a:r>
            <a:r>
              <a:rPr lang="en-US" sz="2000" dirty="0">
                <a:latin typeface="Times New Roman" pitchFamily="18" charset="0"/>
                <a:cs typeface="Arial" charset="0"/>
              </a:rPr>
              <a:t>     = </a:t>
            </a:r>
            <a:r>
              <a:rPr lang="en-US" sz="2000" dirty="0" smtClean="0">
                <a:latin typeface="Times New Roman" pitchFamily="18" charset="0"/>
                <a:cs typeface="Arial" charset="0"/>
              </a:rPr>
              <a:t>10 events </a:t>
            </a:r>
            <a:r>
              <a:rPr lang="en-US" sz="2000" dirty="0">
                <a:latin typeface="Times New Roman" pitchFamily="18" charset="0"/>
                <a:cs typeface="Arial" charset="0"/>
              </a:rPr>
              <a:t>per second</a:t>
            </a:r>
          </a:p>
          <a:p>
            <a:pPr marL="342900" indent="-342900">
              <a:spcBef>
                <a:spcPct val="20000"/>
              </a:spcBef>
              <a:buFontTx/>
              <a:buChar char="•"/>
            </a:pPr>
            <a:r>
              <a:rPr lang="en-US" sz="2000" dirty="0">
                <a:latin typeface="Times New Roman" pitchFamily="18" charset="0"/>
                <a:cs typeface="Arial" charset="0"/>
              </a:rPr>
              <a:t>What is the probability of failure? MTBF?</a:t>
            </a:r>
          </a:p>
          <a:p>
            <a:pPr marL="342900" indent="-342900">
              <a:spcBef>
                <a:spcPct val="20000"/>
              </a:spcBef>
            </a:pPr>
            <a:r>
              <a:rPr lang="en-US" sz="2000" dirty="0">
                <a:latin typeface="Times New Roman" pitchFamily="18" charset="0"/>
                <a:cs typeface="Arial" charset="0"/>
              </a:rPr>
              <a:t>                                   </a:t>
            </a:r>
            <a:r>
              <a:rPr lang="en-US" sz="2000" i="1" dirty="0">
                <a:latin typeface="Times New Roman" pitchFamily="18" charset="0"/>
                <a:cs typeface="Arial" charset="0"/>
              </a:rPr>
              <a:t>P</a:t>
            </a:r>
            <a:r>
              <a:rPr lang="en-US" sz="2000" dirty="0">
                <a:latin typeface="Times New Roman" pitchFamily="18" charset="0"/>
                <a:cs typeface="Arial" charset="0"/>
              </a:rPr>
              <a:t>(failure) = (150 ps/2 ns) e</a:t>
            </a:r>
            <a:r>
              <a:rPr lang="en-US" sz="2000" baseline="30000" dirty="0">
                <a:latin typeface="Times New Roman" pitchFamily="18" charset="0"/>
                <a:cs typeface="Arial" charset="0"/>
              </a:rPr>
              <a:t>-</a:t>
            </a:r>
            <a:r>
              <a:rPr lang="en-US" sz="2000" i="1" baseline="30000" dirty="0">
                <a:latin typeface="Times New Roman" pitchFamily="18" charset="0"/>
                <a:cs typeface="Arial" charset="0"/>
              </a:rPr>
              <a:t>(</a:t>
            </a:r>
            <a:r>
              <a:rPr lang="en-US" sz="2000" baseline="30000" dirty="0">
                <a:latin typeface="Times New Roman" pitchFamily="18" charset="0"/>
                <a:cs typeface="Arial" charset="0"/>
              </a:rPr>
              <a:t>1.9 ns</a:t>
            </a:r>
            <a:r>
              <a:rPr lang="en-US" sz="2000" i="1" baseline="30000" dirty="0">
                <a:latin typeface="Times New Roman" pitchFamily="18" charset="0"/>
                <a:cs typeface="Arial" charset="0"/>
              </a:rPr>
              <a:t>)</a:t>
            </a:r>
            <a:r>
              <a:rPr lang="en-US" sz="2000" baseline="30000" dirty="0">
                <a:latin typeface="Times New Roman" pitchFamily="18" charset="0"/>
                <a:cs typeface="Arial" charset="0"/>
              </a:rPr>
              <a:t>/</a:t>
            </a:r>
            <a:r>
              <a:rPr lang="en-US" sz="2000" baseline="30000" dirty="0">
                <a:latin typeface="Times New Roman" pitchFamily="18" charset="0"/>
                <a:cs typeface="Times New Roman" pitchFamily="18" charset="0"/>
              </a:rPr>
              <a:t>200 </a:t>
            </a:r>
            <a:r>
              <a:rPr lang="en-US" sz="2000" baseline="30000" dirty="0" err="1">
                <a:latin typeface="Times New Roman" pitchFamily="18" charset="0"/>
                <a:cs typeface="Times New Roman" pitchFamily="18" charset="0"/>
              </a:rPr>
              <a:t>ps</a:t>
            </a:r>
            <a:endParaRPr lang="en-US" sz="2000" dirty="0">
              <a:latin typeface="Times New Roman" pitchFamily="18" charset="0"/>
              <a:cs typeface="Times New Roman" pitchFamily="18" charset="0"/>
            </a:endParaRPr>
          </a:p>
          <a:p>
            <a:pPr marL="342900" indent="-342900">
              <a:spcBef>
                <a:spcPct val="20000"/>
              </a:spcBef>
            </a:pPr>
            <a:r>
              <a:rPr lang="en-US" sz="2000" baseline="30000" dirty="0">
                <a:latin typeface="Times New Roman" pitchFamily="18" charset="0"/>
                <a:cs typeface="Times New Roman" pitchFamily="18" charset="0"/>
              </a:rPr>
              <a:t>                                                                               </a:t>
            </a:r>
            <a:r>
              <a:rPr lang="en-US" sz="2000" dirty="0">
                <a:latin typeface="Times New Roman" pitchFamily="18" charset="0"/>
                <a:cs typeface="Times New Roman" pitchFamily="18" charset="0"/>
              </a:rPr>
              <a:t>= </a:t>
            </a:r>
            <a:r>
              <a:rPr lang="en-US" sz="2000" b="1" dirty="0">
                <a:solidFill>
                  <a:schemeClr val="accent1"/>
                </a:solidFill>
                <a:latin typeface="Times New Roman" pitchFamily="18" charset="0"/>
                <a:cs typeface="Times New Roman" pitchFamily="18" charset="0"/>
              </a:rPr>
              <a:t>5.6 × 10</a:t>
            </a:r>
            <a:r>
              <a:rPr lang="en-US" sz="2000" b="1" baseline="30000" dirty="0">
                <a:solidFill>
                  <a:schemeClr val="accent1"/>
                </a:solidFill>
                <a:latin typeface="Times New Roman" pitchFamily="18" charset="0"/>
                <a:cs typeface="Times New Roman" pitchFamily="18" charset="0"/>
              </a:rPr>
              <a:t>-6</a:t>
            </a:r>
          </a:p>
          <a:p>
            <a:pPr marL="342900" indent="-342900">
              <a:spcBef>
                <a:spcPct val="20000"/>
              </a:spcBef>
            </a:pPr>
            <a:r>
              <a:rPr lang="en-US" sz="2000" baseline="30000" dirty="0">
                <a:latin typeface="Times New Roman" pitchFamily="18" charset="0"/>
                <a:cs typeface="Times New Roman" pitchFamily="18" charset="0"/>
              </a:rPr>
              <a:t>                                  </a:t>
            </a:r>
            <a:r>
              <a:rPr lang="en-US" sz="2000" i="1" dirty="0">
                <a:latin typeface="Times New Roman" pitchFamily="18" charset="0"/>
                <a:cs typeface="Arial" charset="0"/>
              </a:rPr>
              <a:t>P</a:t>
            </a:r>
            <a:r>
              <a:rPr lang="en-US" sz="2000" dirty="0">
                <a:latin typeface="Times New Roman" pitchFamily="18" charset="0"/>
                <a:cs typeface="Arial" charset="0"/>
              </a:rPr>
              <a:t>(failure)/second = 10 </a:t>
            </a:r>
            <a:r>
              <a:rPr lang="en-US" sz="2000" dirty="0">
                <a:latin typeface="Times New Roman" pitchFamily="18" charset="0"/>
                <a:cs typeface="Times New Roman" pitchFamily="18" charset="0"/>
              </a:rPr>
              <a:t>× </a:t>
            </a:r>
            <a:r>
              <a:rPr lang="en-US" sz="2000" dirty="0">
                <a:latin typeface="Times New Roman" pitchFamily="18" charset="0"/>
                <a:cs typeface="Arial" charset="0"/>
              </a:rPr>
              <a:t>(</a:t>
            </a:r>
            <a:r>
              <a:rPr lang="en-US" sz="2000" dirty="0">
                <a:latin typeface="Times New Roman" pitchFamily="18" charset="0"/>
                <a:cs typeface="Times New Roman" pitchFamily="18" charset="0"/>
              </a:rPr>
              <a:t>5.6 × 10</a:t>
            </a:r>
            <a:r>
              <a:rPr lang="en-US" sz="2000" baseline="30000" dirty="0">
                <a:latin typeface="Times New Roman" pitchFamily="18" charset="0"/>
                <a:cs typeface="Times New Roman" pitchFamily="18" charset="0"/>
              </a:rPr>
              <a:t>-6 </a:t>
            </a:r>
            <a:r>
              <a:rPr lang="en-US" sz="2000" dirty="0">
                <a:latin typeface="Times New Roman" pitchFamily="18" charset="0"/>
                <a:cs typeface="Arial" charset="0"/>
              </a:rPr>
              <a:t>)</a:t>
            </a:r>
            <a:endParaRPr lang="en-US" sz="2000" dirty="0">
              <a:latin typeface="Times New Roman" pitchFamily="18" charset="0"/>
              <a:cs typeface="Times New Roman" pitchFamily="18" charset="0"/>
            </a:endParaRPr>
          </a:p>
          <a:p>
            <a:pPr marL="342900" indent="-342900">
              <a:spcBef>
                <a:spcPct val="20000"/>
              </a:spcBef>
            </a:pPr>
            <a:r>
              <a:rPr lang="en-US" sz="2000" baseline="30000" dirty="0">
                <a:latin typeface="Times New Roman" pitchFamily="18" charset="0"/>
                <a:cs typeface="Times New Roman" pitchFamily="18" charset="0"/>
              </a:rPr>
              <a:t>                                                                               </a:t>
            </a:r>
            <a:r>
              <a:rPr lang="en-US" sz="2000" dirty="0">
                <a:latin typeface="Times New Roman" pitchFamily="18" charset="0"/>
                <a:cs typeface="Times New Roman" pitchFamily="18" charset="0"/>
              </a:rPr>
              <a:t>= 5.6 × 10</a:t>
            </a:r>
            <a:r>
              <a:rPr lang="en-US" sz="2000" baseline="30000" dirty="0">
                <a:latin typeface="Times New Roman" pitchFamily="18" charset="0"/>
                <a:cs typeface="Times New Roman" pitchFamily="18" charset="0"/>
              </a:rPr>
              <a:t>-5</a:t>
            </a:r>
            <a:r>
              <a:rPr lang="en-US" sz="2000" dirty="0">
                <a:latin typeface="Times New Roman" pitchFamily="18" charset="0"/>
                <a:cs typeface="Times New Roman" pitchFamily="18" charset="0"/>
              </a:rPr>
              <a:t> / second</a:t>
            </a:r>
            <a:endParaRPr lang="en-US" sz="2000" baseline="30000" dirty="0">
              <a:latin typeface="Times New Roman" pitchFamily="18" charset="0"/>
              <a:cs typeface="Times New Roman" pitchFamily="18" charset="0"/>
            </a:endParaRPr>
          </a:p>
          <a:p>
            <a:pPr marL="342900" indent="-342900">
              <a:spcBef>
                <a:spcPct val="20000"/>
              </a:spcBef>
            </a:pPr>
            <a:r>
              <a:rPr lang="en-US" sz="2000" baseline="30000" dirty="0">
                <a:latin typeface="Times New Roman" pitchFamily="18" charset="0"/>
                <a:cs typeface="Times New Roman" pitchFamily="18" charset="0"/>
              </a:rPr>
              <a:t>      			            </a:t>
            </a:r>
            <a:r>
              <a:rPr lang="en-US" sz="2000" dirty="0">
                <a:latin typeface="Times New Roman" pitchFamily="18" charset="0"/>
                <a:cs typeface="Arial" charset="0"/>
              </a:rPr>
              <a:t>MTBF    = 1/[P(failure)/second] ≈ </a:t>
            </a:r>
            <a:r>
              <a:rPr lang="en-US" sz="2000" b="1" dirty="0">
                <a:solidFill>
                  <a:schemeClr val="accent1"/>
                </a:solidFill>
                <a:latin typeface="Times New Roman" pitchFamily="18" charset="0"/>
                <a:cs typeface="Arial" charset="0"/>
              </a:rPr>
              <a:t>5 hours</a:t>
            </a:r>
          </a:p>
        </p:txBody>
      </p:sp>
      <p:sp>
        <p:nvSpPr>
          <p:cNvPr id="9" name="TextBox 8"/>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Example Synchronizer</a:t>
            </a:r>
            <a:endParaRPr lang="en-US" sz="4400" dirty="0">
              <a:solidFill>
                <a:schemeClr val="bg1"/>
              </a:solidFill>
              <a:latin typeface="+mj-lt"/>
            </a:endParaRPr>
          </a:p>
        </p:txBody>
      </p:sp>
    </p:spTree>
    <p:extLst>
      <p:ext uri="{BB962C8B-B14F-4D97-AF65-F5344CB8AC3E}">
        <p14:creationId xmlns:p14="http://schemas.microsoft.com/office/powerpoint/2010/main" val="95360744"/>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6530" name="Rectangle 2"/>
          <p:cNvSpPr>
            <a:spLocks noChangeArrowheads="1"/>
          </p:cNvSpPr>
          <p:nvPr>
            <p:custDataLst>
              <p:tags r:id="rId1"/>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046532" name="Rectangle 4"/>
          <p:cNvSpPr>
            <a:spLocks noChangeArrowheads="1"/>
          </p:cNvSpPr>
          <p:nvPr>
            <p:custDataLst>
              <p:tags r:id="rId2"/>
            </p:custDataLst>
          </p:nvPr>
        </p:nvSpPr>
        <p:spPr bwMode="auto">
          <a:xfrm>
            <a:off x="0" y="24669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046534" name="Rectangle 6"/>
          <p:cNvSpPr>
            <a:spLocks noChangeArrowheads="1"/>
          </p:cNvSpPr>
          <p:nvPr>
            <p:custDataLst>
              <p:tags r:id="rId3"/>
            </p:custDataLst>
          </p:nvPr>
        </p:nvSpPr>
        <p:spPr bwMode="auto">
          <a:xfrm>
            <a:off x="0" y="30765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046536" name="Rectangle 8"/>
          <p:cNvSpPr>
            <a:spLocks noChangeArrowheads="1"/>
          </p:cNvSpPr>
          <p:nvPr>
            <p:custDataLst>
              <p:tags r:id="rId4"/>
            </p:custDataLst>
          </p:nvPr>
        </p:nvSpPr>
        <p:spPr bwMode="auto">
          <a:xfrm>
            <a:off x="533400" y="1143000"/>
            <a:ext cx="8305800" cy="464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3200" b="1" dirty="0">
                <a:latin typeface="+mj-lt"/>
                <a:cs typeface="Arial" charset="0"/>
              </a:rPr>
              <a:t>Two types of parallelism:</a:t>
            </a:r>
          </a:p>
          <a:p>
            <a:pPr marL="742950" lvl="1" indent="-285750">
              <a:spcBef>
                <a:spcPct val="20000"/>
              </a:spcBef>
              <a:buFontTx/>
              <a:buChar char="–"/>
            </a:pPr>
            <a:r>
              <a:rPr lang="en-US" sz="2600" b="1" dirty="0">
                <a:solidFill>
                  <a:schemeClr val="accent1"/>
                </a:solidFill>
                <a:latin typeface="+mj-lt"/>
                <a:cs typeface="Arial" charset="0"/>
              </a:rPr>
              <a:t>Spatial parallelism</a:t>
            </a:r>
          </a:p>
          <a:p>
            <a:pPr marL="1143000" lvl="2" indent="-228600">
              <a:spcBef>
                <a:spcPct val="20000"/>
              </a:spcBef>
              <a:buFontTx/>
              <a:buChar char="•"/>
            </a:pPr>
            <a:r>
              <a:rPr lang="en-US" sz="2600" dirty="0">
                <a:latin typeface="+mj-lt"/>
                <a:cs typeface="Arial" charset="0"/>
              </a:rPr>
              <a:t>duplicate hardware performs multiple tasks at once</a:t>
            </a:r>
          </a:p>
          <a:p>
            <a:pPr marL="742950" lvl="1" indent="-285750">
              <a:spcBef>
                <a:spcPct val="20000"/>
              </a:spcBef>
              <a:buFontTx/>
              <a:buChar char="–"/>
            </a:pPr>
            <a:r>
              <a:rPr lang="en-US" sz="2600" b="1" dirty="0">
                <a:solidFill>
                  <a:schemeClr val="accent1"/>
                </a:solidFill>
                <a:latin typeface="+mj-lt"/>
                <a:cs typeface="Arial" charset="0"/>
              </a:rPr>
              <a:t>Temporal parallelism</a:t>
            </a:r>
          </a:p>
          <a:p>
            <a:pPr marL="1143000" lvl="2" indent="-228600">
              <a:spcBef>
                <a:spcPct val="20000"/>
              </a:spcBef>
              <a:buFontTx/>
              <a:buChar char="•"/>
            </a:pPr>
            <a:r>
              <a:rPr lang="en-US" sz="2600" dirty="0">
                <a:latin typeface="+mj-lt"/>
                <a:cs typeface="Arial" charset="0"/>
              </a:rPr>
              <a:t>task is broken into multiple stages</a:t>
            </a:r>
          </a:p>
          <a:p>
            <a:pPr marL="1143000" lvl="2" indent="-228600">
              <a:spcBef>
                <a:spcPct val="20000"/>
              </a:spcBef>
              <a:buFontTx/>
              <a:buChar char="•"/>
            </a:pPr>
            <a:r>
              <a:rPr lang="en-US" sz="2600" dirty="0">
                <a:latin typeface="+mj-lt"/>
                <a:cs typeface="Arial" charset="0"/>
              </a:rPr>
              <a:t>also called pipelining</a:t>
            </a:r>
          </a:p>
          <a:p>
            <a:pPr marL="1143000" lvl="2" indent="-228600">
              <a:spcBef>
                <a:spcPct val="20000"/>
              </a:spcBef>
              <a:buFontTx/>
              <a:buChar char="•"/>
            </a:pPr>
            <a:r>
              <a:rPr lang="en-US" sz="2600" dirty="0">
                <a:latin typeface="+mj-lt"/>
                <a:cs typeface="Arial" charset="0"/>
              </a:rPr>
              <a:t>for example, an assembly line</a:t>
            </a:r>
            <a:endParaRPr lang="en-US" sz="2600" baseline="30000" dirty="0">
              <a:latin typeface="+mj-lt"/>
              <a:cs typeface="Times New Roman" pitchFamily="18" charset="0"/>
            </a:endParaRPr>
          </a:p>
        </p:txBody>
      </p:sp>
      <p:sp>
        <p:nvSpPr>
          <p:cNvPr id="9" name="TextBox 8"/>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Parallelism</a:t>
            </a:r>
            <a:endParaRPr lang="en-US" sz="4400" dirty="0">
              <a:solidFill>
                <a:schemeClr val="bg1"/>
              </a:solidFill>
              <a:latin typeface="+mj-lt"/>
            </a:endParaRPr>
          </a:p>
        </p:txBody>
      </p:sp>
    </p:spTree>
    <p:extLst>
      <p:ext uri="{BB962C8B-B14F-4D97-AF65-F5344CB8AC3E}">
        <p14:creationId xmlns:p14="http://schemas.microsoft.com/office/powerpoint/2010/main" val="618467690"/>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2658" name="Rectangle 2"/>
          <p:cNvSpPr>
            <a:spLocks noChangeArrowheads="1"/>
          </p:cNvSpPr>
          <p:nvPr>
            <p:custDataLst>
              <p:tags r:id="rId1"/>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222660" name="Rectangle 4"/>
          <p:cNvSpPr>
            <a:spLocks noChangeArrowheads="1"/>
          </p:cNvSpPr>
          <p:nvPr>
            <p:custDataLst>
              <p:tags r:id="rId2"/>
            </p:custDataLst>
          </p:nvPr>
        </p:nvSpPr>
        <p:spPr bwMode="auto">
          <a:xfrm>
            <a:off x="0" y="24669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222661" name="Rectangle 5"/>
          <p:cNvSpPr>
            <a:spLocks noChangeArrowheads="1"/>
          </p:cNvSpPr>
          <p:nvPr>
            <p:custDataLst>
              <p:tags r:id="rId3"/>
            </p:custDataLst>
          </p:nvPr>
        </p:nvSpPr>
        <p:spPr bwMode="auto">
          <a:xfrm>
            <a:off x="0" y="30765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222662" name="Rectangle 6"/>
          <p:cNvSpPr>
            <a:spLocks noChangeArrowheads="1"/>
          </p:cNvSpPr>
          <p:nvPr>
            <p:custDataLst>
              <p:tags r:id="rId4"/>
            </p:custDataLst>
          </p:nvPr>
        </p:nvSpPr>
        <p:spPr bwMode="auto">
          <a:xfrm>
            <a:off x="533400" y="1143000"/>
            <a:ext cx="7962900" cy="464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3200" b="1" dirty="0" smtClean="0">
                <a:solidFill>
                  <a:srgbClr val="0070C0"/>
                </a:solidFill>
                <a:latin typeface="+mj-lt"/>
                <a:cs typeface="Arial" charset="0"/>
              </a:rPr>
              <a:t>Token</a:t>
            </a:r>
            <a:r>
              <a:rPr lang="en-US" sz="3200" b="1" dirty="0">
                <a:solidFill>
                  <a:srgbClr val="0070C0"/>
                </a:solidFill>
                <a:latin typeface="+mj-lt"/>
                <a:cs typeface="Arial" charset="0"/>
              </a:rPr>
              <a:t>:</a:t>
            </a:r>
            <a:r>
              <a:rPr lang="en-US" sz="3200" dirty="0">
                <a:solidFill>
                  <a:schemeClr val="accent1"/>
                </a:solidFill>
                <a:latin typeface="+mj-lt"/>
                <a:cs typeface="Arial" charset="0"/>
              </a:rPr>
              <a:t> </a:t>
            </a:r>
            <a:r>
              <a:rPr lang="en-US" sz="3200" dirty="0" smtClean="0">
                <a:latin typeface="+mj-lt"/>
                <a:cs typeface="Arial" charset="0"/>
              </a:rPr>
              <a:t>Group of </a:t>
            </a:r>
            <a:r>
              <a:rPr lang="en-US" sz="3200" dirty="0">
                <a:latin typeface="+mj-lt"/>
                <a:cs typeface="Arial" charset="0"/>
              </a:rPr>
              <a:t>inputs processed to produce </a:t>
            </a:r>
            <a:r>
              <a:rPr lang="en-US" sz="3200" dirty="0" smtClean="0">
                <a:latin typeface="+mj-lt"/>
                <a:cs typeface="Arial" charset="0"/>
              </a:rPr>
              <a:t>group </a:t>
            </a:r>
            <a:r>
              <a:rPr lang="en-US" sz="3200" dirty="0">
                <a:latin typeface="+mj-lt"/>
                <a:cs typeface="Arial" charset="0"/>
              </a:rPr>
              <a:t>of </a:t>
            </a:r>
            <a:r>
              <a:rPr lang="en-US" sz="3200" dirty="0" smtClean="0">
                <a:latin typeface="+mj-lt"/>
                <a:cs typeface="Arial" charset="0"/>
              </a:rPr>
              <a:t>outputs</a:t>
            </a:r>
          </a:p>
          <a:p>
            <a:pPr marL="342900" indent="-342900">
              <a:spcBef>
                <a:spcPct val="20000"/>
              </a:spcBef>
              <a:buFontTx/>
              <a:buChar char="•"/>
            </a:pPr>
            <a:r>
              <a:rPr lang="en-US" sz="3200" b="1" dirty="0" smtClean="0">
                <a:solidFill>
                  <a:srgbClr val="0070C0"/>
                </a:solidFill>
                <a:latin typeface="+mj-lt"/>
                <a:cs typeface="Arial" charset="0"/>
              </a:rPr>
              <a:t>Latency</a:t>
            </a:r>
            <a:r>
              <a:rPr lang="en-US" sz="3200" b="1" dirty="0">
                <a:solidFill>
                  <a:srgbClr val="0070C0"/>
                </a:solidFill>
                <a:latin typeface="+mj-lt"/>
                <a:cs typeface="Arial" charset="0"/>
              </a:rPr>
              <a:t>:</a:t>
            </a:r>
            <a:r>
              <a:rPr lang="en-US" sz="3200" dirty="0">
                <a:solidFill>
                  <a:schemeClr val="accent1"/>
                </a:solidFill>
                <a:latin typeface="+mj-lt"/>
                <a:cs typeface="Arial" charset="0"/>
              </a:rPr>
              <a:t> </a:t>
            </a:r>
            <a:r>
              <a:rPr lang="en-US" sz="3200" dirty="0">
                <a:latin typeface="+mj-lt"/>
                <a:cs typeface="Arial" charset="0"/>
              </a:rPr>
              <a:t>Time for one token to pass from start to </a:t>
            </a:r>
            <a:r>
              <a:rPr lang="en-US" sz="3200" dirty="0" smtClean="0">
                <a:latin typeface="+mj-lt"/>
                <a:cs typeface="Arial" charset="0"/>
              </a:rPr>
              <a:t>end</a:t>
            </a:r>
          </a:p>
          <a:p>
            <a:pPr marL="342900" indent="-342900">
              <a:spcBef>
                <a:spcPct val="20000"/>
              </a:spcBef>
              <a:buFontTx/>
              <a:buChar char="•"/>
            </a:pPr>
            <a:r>
              <a:rPr lang="en-US" sz="3200" b="1" dirty="0" smtClean="0">
                <a:solidFill>
                  <a:srgbClr val="0070C0"/>
                </a:solidFill>
                <a:latin typeface="+mj-lt"/>
                <a:cs typeface="Arial" charset="0"/>
              </a:rPr>
              <a:t>Throughput</a:t>
            </a:r>
            <a:r>
              <a:rPr lang="en-US" sz="3200" b="1" dirty="0">
                <a:solidFill>
                  <a:srgbClr val="0070C0"/>
                </a:solidFill>
                <a:latin typeface="+mj-lt"/>
                <a:cs typeface="Arial" charset="0"/>
              </a:rPr>
              <a:t>:</a:t>
            </a:r>
            <a:r>
              <a:rPr lang="en-US" sz="3200" dirty="0">
                <a:solidFill>
                  <a:schemeClr val="accent1"/>
                </a:solidFill>
                <a:latin typeface="+mj-lt"/>
                <a:cs typeface="Arial" charset="0"/>
              </a:rPr>
              <a:t> </a:t>
            </a:r>
            <a:r>
              <a:rPr lang="en-US" sz="3200" dirty="0" smtClean="0">
                <a:latin typeface="+mj-lt"/>
                <a:cs typeface="Arial" charset="0"/>
              </a:rPr>
              <a:t>Number </a:t>
            </a:r>
            <a:r>
              <a:rPr lang="en-US" sz="3200" dirty="0">
                <a:latin typeface="+mj-lt"/>
                <a:cs typeface="Arial" charset="0"/>
              </a:rPr>
              <a:t>of tokens </a:t>
            </a:r>
            <a:r>
              <a:rPr lang="en-US" sz="3200" dirty="0" smtClean="0">
                <a:latin typeface="+mj-lt"/>
                <a:cs typeface="Arial" charset="0"/>
              </a:rPr>
              <a:t>produced </a:t>
            </a:r>
            <a:r>
              <a:rPr lang="en-US" sz="3200" dirty="0">
                <a:latin typeface="+mj-lt"/>
                <a:cs typeface="Arial" charset="0"/>
              </a:rPr>
              <a:t>per unit </a:t>
            </a:r>
            <a:r>
              <a:rPr lang="en-US" sz="3200" dirty="0" smtClean="0">
                <a:latin typeface="+mj-lt"/>
                <a:cs typeface="Arial" charset="0"/>
              </a:rPr>
              <a:t>time</a:t>
            </a:r>
          </a:p>
          <a:p>
            <a:pPr marL="342900" indent="-342900">
              <a:spcBef>
                <a:spcPct val="20000"/>
              </a:spcBef>
              <a:buFontTx/>
              <a:buChar char="•"/>
            </a:pPr>
            <a:endParaRPr lang="en-US" sz="3200" dirty="0">
              <a:latin typeface="+mj-lt"/>
              <a:cs typeface="Arial" charset="0"/>
            </a:endParaRPr>
          </a:p>
          <a:p>
            <a:pPr>
              <a:spcBef>
                <a:spcPct val="20000"/>
              </a:spcBef>
            </a:pPr>
            <a:r>
              <a:rPr lang="en-US" sz="3200" dirty="0" smtClean="0">
                <a:latin typeface="+mj-lt"/>
                <a:cs typeface="Arial" charset="0"/>
              </a:rPr>
              <a:t>         </a:t>
            </a:r>
            <a:r>
              <a:rPr lang="en-US" sz="3200" b="1" dirty="0" smtClean="0">
                <a:latin typeface="+mj-lt"/>
                <a:cs typeface="Arial" charset="0"/>
              </a:rPr>
              <a:t>Parallelism </a:t>
            </a:r>
            <a:r>
              <a:rPr lang="en-US" sz="3200" b="1" dirty="0">
                <a:latin typeface="+mj-lt"/>
                <a:cs typeface="Arial" charset="0"/>
              </a:rPr>
              <a:t>increases </a:t>
            </a:r>
            <a:r>
              <a:rPr lang="en-US" sz="3200" b="1" dirty="0" smtClean="0">
                <a:latin typeface="+mj-lt"/>
                <a:cs typeface="Arial" charset="0"/>
              </a:rPr>
              <a:t>throughput</a:t>
            </a:r>
            <a:endParaRPr lang="en-US" sz="3200" b="1" dirty="0">
              <a:latin typeface="+mj-lt"/>
              <a:cs typeface="Arial" charset="0"/>
            </a:endParaRPr>
          </a:p>
        </p:txBody>
      </p:sp>
      <p:sp>
        <p:nvSpPr>
          <p:cNvPr id="9" name="TextBox 8"/>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Parallelism Definitions</a:t>
            </a:r>
            <a:endParaRPr lang="en-US" sz="4400" dirty="0">
              <a:solidFill>
                <a:schemeClr val="bg1"/>
              </a:solidFill>
              <a:latin typeface="+mj-lt"/>
            </a:endParaRPr>
          </a:p>
        </p:txBody>
      </p:sp>
    </p:spTree>
    <p:extLst>
      <p:ext uri="{BB962C8B-B14F-4D97-AF65-F5344CB8AC3E}">
        <p14:creationId xmlns:p14="http://schemas.microsoft.com/office/powerpoint/2010/main" val="224827472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0130" name="Rectangle 2"/>
          <p:cNvSpPr>
            <a:spLocks noChangeArrowheads="1"/>
          </p:cNvSpPr>
          <p:nvPr>
            <p:custDataLst>
              <p:tags r:id="rId1"/>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200132" name="Rectangle 4"/>
          <p:cNvSpPr>
            <a:spLocks noChangeArrowheads="1"/>
          </p:cNvSpPr>
          <p:nvPr>
            <p:custDataLst>
              <p:tags r:id="rId2"/>
            </p:custDataLst>
          </p:nvPr>
        </p:nvSpPr>
        <p:spPr bwMode="auto">
          <a:xfrm>
            <a:off x="0" y="24669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200133" name="Rectangle 5"/>
          <p:cNvSpPr>
            <a:spLocks noChangeArrowheads="1"/>
          </p:cNvSpPr>
          <p:nvPr>
            <p:custDataLst>
              <p:tags r:id="rId3"/>
            </p:custDataLst>
          </p:nvPr>
        </p:nvSpPr>
        <p:spPr bwMode="auto">
          <a:xfrm>
            <a:off x="0" y="30765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200134" name="Rectangle 6"/>
          <p:cNvSpPr>
            <a:spLocks noChangeArrowheads="1"/>
          </p:cNvSpPr>
          <p:nvPr>
            <p:custDataLst>
              <p:tags r:id="rId4"/>
            </p:custDataLst>
          </p:nvPr>
        </p:nvSpPr>
        <p:spPr bwMode="auto">
          <a:xfrm>
            <a:off x="914400" y="1295400"/>
            <a:ext cx="8001000" cy="464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2400" dirty="0">
                <a:latin typeface="+mj-lt"/>
                <a:cs typeface="Arial" charset="0"/>
              </a:rPr>
              <a:t>Ben </a:t>
            </a:r>
            <a:r>
              <a:rPr lang="en-US" sz="2400" dirty="0" err="1">
                <a:latin typeface="+mj-lt"/>
                <a:cs typeface="Arial" charset="0"/>
              </a:rPr>
              <a:t>Bitdiddle</a:t>
            </a:r>
            <a:r>
              <a:rPr lang="en-US" sz="2400" dirty="0">
                <a:latin typeface="+mj-lt"/>
                <a:cs typeface="Arial" charset="0"/>
              </a:rPr>
              <a:t> </a:t>
            </a:r>
            <a:r>
              <a:rPr lang="en-US" sz="2400" dirty="0" smtClean="0">
                <a:latin typeface="+mj-lt"/>
                <a:cs typeface="Arial" charset="0"/>
              </a:rPr>
              <a:t>bakes cookies to </a:t>
            </a:r>
            <a:r>
              <a:rPr lang="en-US" sz="2400" dirty="0">
                <a:latin typeface="+mj-lt"/>
                <a:cs typeface="Arial" charset="0"/>
              </a:rPr>
              <a:t>celebrate </a:t>
            </a:r>
            <a:r>
              <a:rPr lang="en-US" sz="2400" dirty="0" smtClean="0">
                <a:latin typeface="+mj-lt"/>
                <a:cs typeface="Arial" charset="0"/>
              </a:rPr>
              <a:t>traffic </a:t>
            </a:r>
            <a:r>
              <a:rPr lang="en-US" sz="2400" dirty="0">
                <a:latin typeface="+mj-lt"/>
                <a:cs typeface="Arial" charset="0"/>
              </a:rPr>
              <a:t>light </a:t>
            </a:r>
            <a:r>
              <a:rPr lang="en-US" sz="2400" dirty="0" smtClean="0">
                <a:latin typeface="+mj-lt"/>
                <a:cs typeface="Arial" charset="0"/>
              </a:rPr>
              <a:t>controller installation </a:t>
            </a:r>
          </a:p>
          <a:p>
            <a:pPr marL="342900" indent="-342900">
              <a:spcBef>
                <a:spcPct val="20000"/>
              </a:spcBef>
              <a:buFontTx/>
              <a:buChar char="•"/>
            </a:pPr>
            <a:r>
              <a:rPr lang="en-US" sz="2400" dirty="0" smtClean="0">
                <a:latin typeface="+mj-lt"/>
                <a:cs typeface="Arial" charset="0"/>
              </a:rPr>
              <a:t>5 </a:t>
            </a:r>
            <a:r>
              <a:rPr lang="en-US" sz="2400" dirty="0">
                <a:latin typeface="+mj-lt"/>
                <a:cs typeface="Arial" charset="0"/>
              </a:rPr>
              <a:t>minutes to roll </a:t>
            </a:r>
            <a:r>
              <a:rPr lang="en-US" sz="2400" dirty="0" smtClean="0">
                <a:latin typeface="+mj-lt"/>
                <a:cs typeface="Arial" charset="0"/>
              </a:rPr>
              <a:t>cookies</a:t>
            </a:r>
          </a:p>
          <a:p>
            <a:pPr marL="342900" indent="-342900">
              <a:spcBef>
                <a:spcPct val="20000"/>
              </a:spcBef>
              <a:buFontTx/>
              <a:buChar char="•"/>
            </a:pPr>
            <a:r>
              <a:rPr lang="en-US" sz="2400" dirty="0" smtClean="0">
                <a:latin typeface="+mj-lt"/>
                <a:cs typeface="Arial" charset="0"/>
              </a:rPr>
              <a:t>15 </a:t>
            </a:r>
            <a:r>
              <a:rPr lang="en-US" sz="2400" dirty="0">
                <a:latin typeface="+mj-lt"/>
                <a:cs typeface="Arial" charset="0"/>
              </a:rPr>
              <a:t>minutes to </a:t>
            </a:r>
            <a:r>
              <a:rPr lang="en-US" sz="2400" dirty="0" smtClean="0">
                <a:latin typeface="+mj-lt"/>
                <a:cs typeface="Arial" charset="0"/>
              </a:rPr>
              <a:t>bake</a:t>
            </a:r>
          </a:p>
          <a:p>
            <a:pPr marL="342900" indent="-342900">
              <a:spcBef>
                <a:spcPct val="20000"/>
              </a:spcBef>
              <a:buFontTx/>
              <a:buChar char="•"/>
            </a:pPr>
            <a:r>
              <a:rPr lang="en-US" sz="2400" dirty="0" smtClean="0">
                <a:latin typeface="+mj-lt"/>
                <a:cs typeface="Arial" charset="0"/>
              </a:rPr>
              <a:t>What </a:t>
            </a:r>
            <a:r>
              <a:rPr lang="en-US" sz="2400" dirty="0">
                <a:latin typeface="+mj-lt"/>
                <a:cs typeface="Arial" charset="0"/>
              </a:rPr>
              <a:t>is the latency and throughput </a:t>
            </a:r>
            <a:r>
              <a:rPr lang="en-US" sz="2400" dirty="0" smtClean="0">
                <a:latin typeface="+mj-lt"/>
                <a:cs typeface="Arial" charset="0"/>
              </a:rPr>
              <a:t>without </a:t>
            </a:r>
            <a:r>
              <a:rPr lang="en-US" sz="2400" dirty="0">
                <a:latin typeface="+mj-lt"/>
                <a:cs typeface="Arial" charset="0"/>
              </a:rPr>
              <a:t>parallelism?</a:t>
            </a:r>
          </a:p>
          <a:p>
            <a:pPr marL="342900" indent="-342900">
              <a:spcBef>
                <a:spcPct val="20000"/>
              </a:spcBef>
              <a:buFontTx/>
              <a:buChar char="•"/>
            </a:pPr>
            <a:endParaRPr lang="en-US" sz="2400" dirty="0">
              <a:latin typeface="+mj-lt"/>
              <a:cs typeface="Arial" charset="0"/>
            </a:endParaRPr>
          </a:p>
          <a:p>
            <a:pPr marL="342900" indent="-342900">
              <a:spcBef>
                <a:spcPct val="20000"/>
              </a:spcBef>
            </a:pPr>
            <a:r>
              <a:rPr lang="en-US" sz="2400" baseline="30000" dirty="0">
                <a:latin typeface="+mj-lt"/>
                <a:cs typeface="Times New Roman" pitchFamily="18" charset="0"/>
              </a:rPr>
              <a:t>		</a:t>
            </a:r>
            <a:r>
              <a:rPr lang="en-US" sz="2400" b="1" dirty="0">
                <a:latin typeface="+mj-lt"/>
                <a:cs typeface="Arial" charset="0"/>
              </a:rPr>
              <a:t>Latency</a:t>
            </a:r>
            <a:r>
              <a:rPr lang="en-US" sz="2400" dirty="0">
                <a:latin typeface="+mj-lt"/>
                <a:cs typeface="Arial" charset="0"/>
              </a:rPr>
              <a:t> = 5 + 15 = 20 minutes = </a:t>
            </a:r>
            <a:r>
              <a:rPr lang="en-US" sz="2400" b="1" dirty="0">
                <a:solidFill>
                  <a:srgbClr val="0070C0"/>
                </a:solidFill>
                <a:latin typeface="+mj-lt"/>
                <a:cs typeface="Arial" charset="0"/>
              </a:rPr>
              <a:t>1/3 hour</a:t>
            </a:r>
          </a:p>
          <a:p>
            <a:pPr marL="342900" indent="-342900">
              <a:spcBef>
                <a:spcPct val="20000"/>
              </a:spcBef>
            </a:pPr>
            <a:r>
              <a:rPr lang="en-US" sz="2400" dirty="0">
                <a:latin typeface="+mj-lt"/>
                <a:cs typeface="Arial" charset="0"/>
              </a:rPr>
              <a:t>            </a:t>
            </a:r>
            <a:r>
              <a:rPr lang="en-US" sz="2400" b="1" dirty="0">
                <a:latin typeface="+mj-lt"/>
                <a:cs typeface="Arial" charset="0"/>
              </a:rPr>
              <a:t>Throughput</a:t>
            </a:r>
            <a:r>
              <a:rPr lang="en-US" sz="2400" dirty="0">
                <a:latin typeface="+mj-lt"/>
                <a:cs typeface="Arial" charset="0"/>
              </a:rPr>
              <a:t> = 1 tray/ 1/3 hour = </a:t>
            </a:r>
            <a:r>
              <a:rPr lang="en-US" sz="2400" b="1" dirty="0">
                <a:solidFill>
                  <a:srgbClr val="0070C0"/>
                </a:solidFill>
                <a:latin typeface="+mj-lt"/>
                <a:cs typeface="Arial" charset="0"/>
              </a:rPr>
              <a:t>3 trays/hour</a:t>
            </a:r>
          </a:p>
        </p:txBody>
      </p:sp>
      <p:sp>
        <p:nvSpPr>
          <p:cNvPr id="9" name="TextBox 8"/>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Parallelism Example</a:t>
            </a:r>
            <a:endParaRPr lang="en-US" sz="4400" dirty="0">
              <a:solidFill>
                <a:schemeClr val="bg1"/>
              </a:solidFill>
              <a:latin typeface="+mj-lt"/>
            </a:endParaRPr>
          </a:p>
        </p:txBody>
      </p:sp>
      <p:sp>
        <p:nvSpPr>
          <p:cNvPr id="8" name="Rectangle 7"/>
          <p:cNvSpPr/>
          <p:nvPr/>
        </p:nvSpPr>
        <p:spPr>
          <a:xfrm>
            <a:off x="3124200" y="3886200"/>
            <a:ext cx="4038600" cy="457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3581400" y="4267200"/>
            <a:ext cx="4038600" cy="457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15946070"/>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grpId="0" nodeType="clickEffect">
                                  <p:stCondLst>
                                    <p:cond delay="0"/>
                                  </p:stCondLst>
                                  <p:childTnLst>
                                    <p:animEffect transition="out" filter="dissolve">
                                      <p:cBhvr>
                                        <p:cTn id="6" dur="500"/>
                                        <p:tgtEl>
                                          <p:spTgt spid="8"/>
                                        </p:tgtEl>
                                      </p:cBhvr>
                                    </p:animEffect>
                                    <p:set>
                                      <p:cBhvr>
                                        <p:cTn id="7" dur="1" fill="hold">
                                          <p:stCondLst>
                                            <p:cond delay="499"/>
                                          </p:stCondLst>
                                        </p:cTn>
                                        <p:tgtEl>
                                          <p:spTgt spid="8"/>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9" presetClass="exit" presetSubtype="0" fill="hold" grpId="0" nodeType="clickEffect">
                                  <p:stCondLst>
                                    <p:cond delay="0"/>
                                  </p:stCondLst>
                                  <p:childTnLst>
                                    <p:animEffect transition="out" filter="dissolve">
                                      <p:cBhvr>
                                        <p:cTn id="11" dur="500"/>
                                        <p:tgtEl>
                                          <p:spTgt spid="10"/>
                                        </p:tgtEl>
                                      </p:cBhvr>
                                    </p:animEffect>
                                    <p:set>
                                      <p:cBhvr>
                                        <p:cTn id="12" dur="1" fill="hold">
                                          <p:stCondLst>
                                            <p:cond delay="499"/>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8034" name="Rectangle 2"/>
          <p:cNvSpPr>
            <a:spLocks noChangeArrowheads="1"/>
          </p:cNvSpPr>
          <p:nvPr>
            <p:custDataLst>
              <p:tags r:id="rId1"/>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068036" name="Rectangle 4"/>
          <p:cNvSpPr>
            <a:spLocks noChangeArrowheads="1"/>
          </p:cNvSpPr>
          <p:nvPr>
            <p:custDataLst>
              <p:tags r:id="rId2"/>
            </p:custDataLst>
          </p:nvPr>
        </p:nvSpPr>
        <p:spPr bwMode="auto">
          <a:xfrm>
            <a:off x="0" y="24669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068037" name="Rectangle 5"/>
          <p:cNvSpPr>
            <a:spLocks noChangeArrowheads="1"/>
          </p:cNvSpPr>
          <p:nvPr>
            <p:custDataLst>
              <p:tags r:id="rId3"/>
            </p:custDataLst>
          </p:nvPr>
        </p:nvSpPr>
        <p:spPr bwMode="auto">
          <a:xfrm>
            <a:off x="0" y="30765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068038" name="Rectangle 6"/>
          <p:cNvSpPr>
            <a:spLocks noChangeArrowheads="1"/>
          </p:cNvSpPr>
          <p:nvPr>
            <p:custDataLst>
              <p:tags r:id="rId4"/>
            </p:custDataLst>
          </p:nvPr>
        </p:nvSpPr>
        <p:spPr bwMode="auto">
          <a:xfrm>
            <a:off x="685800" y="1143000"/>
            <a:ext cx="7658100" cy="464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3200" dirty="0">
                <a:latin typeface="+mj-lt"/>
                <a:cs typeface="Arial" charset="0"/>
              </a:rPr>
              <a:t>What is the latency and throughput if Ben uses parallelism?</a:t>
            </a:r>
          </a:p>
          <a:p>
            <a:pPr marL="742950" lvl="1" indent="-285750">
              <a:spcBef>
                <a:spcPct val="20000"/>
              </a:spcBef>
              <a:buFontTx/>
              <a:buChar char="–"/>
            </a:pPr>
            <a:r>
              <a:rPr lang="en-US" sz="2600" b="1" dirty="0">
                <a:solidFill>
                  <a:srgbClr val="0070C0"/>
                </a:solidFill>
                <a:latin typeface="+mj-lt"/>
                <a:cs typeface="Arial" charset="0"/>
              </a:rPr>
              <a:t>Spatial parallelism:</a:t>
            </a:r>
            <a:r>
              <a:rPr lang="en-US" sz="2600" dirty="0">
                <a:solidFill>
                  <a:srgbClr val="0070C0"/>
                </a:solidFill>
                <a:latin typeface="+mj-lt"/>
                <a:cs typeface="Arial" charset="0"/>
              </a:rPr>
              <a:t> </a:t>
            </a:r>
            <a:r>
              <a:rPr lang="en-US" sz="2600" dirty="0">
                <a:latin typeface="+mj-lt"/>
                <a:cs typeface="Arial" charset="0"/>
              </a:rPr>
              <a:t>Ben asks </a:t>
            </a:r>
            <a:r>
              <a:rPr lang="en-US" sz="2600" dirty="0" err="1">
                <a:latin typeface="+mj-lt"/>
                <a:cs typeface="Arial" charset="0"/>
              </a:rPr>
              <a:t>Allysa</a:t>
            </a:r>
            <a:r>
              <a:rPr lang="en-US" sz="2600" dirty="0">
                <a:latin typeface="+mj-lt"/>
                <a:cs typeface="Arial" charset="0"/>
              </a:rPr>
              <a:t> P. Hacker to help, using her own oven</a:t>
            </a:r>
          </a:p>
          <a:p>
            <a:pPr marL="742950" lvl="1" indent="-285750">
              <a:spcBef>
                <a:spcPct val="20000"/>
              </a:spcBef>
              <a:buFontTx/>
              <a:buChar char="–"/>
            </a:pPr>
            <a:r>
              <a:rPr lang="en-US" sz="2600" b="1" dirty="0">
                <a:solidFill>
                  <a:srgbClr val="0070C0"/>
                </a:solidFill>
                <a:latin typeface="+mj-lt"/>
                <a:cs typeface="Arial" charset="0"/>
              </a:rPr>
              <a:t>Temporal parallelism:</a:t>
            </a:r>
            <a:r>
              <a:rPr lang="en-US" sz="2600" dirty="0">
                <a:solidFill>
                  <a:srgbClr val="0070C0"/>
                </a:solidFill>
                <a:latin typeface="+mj-lt"/>
                <a:cs typeface="Arial" charset="0"/>
              </a:rPr>
              <a:t> </a:t>
            </a:r>
            <a:endParaRPr lang="en-US" sz="2600" dirty="0" smtClean="0">
              <a:solidFill>
                <a:srgbClr val="0070C0"/>
              </a:solidFill>
              <a:latin typeface="+mj-lt"/>
              <a:cs typeface="Arial" charset="0"/>
            </a:endParaRPr>
          </a:p>
          <a:p>
            <a:pPr marL="1371600" lvl="2" indent="-457200">
              <a:spcBef>
                <a:spcPct val="20000"/>
              </a:spcBef>
              <a:buFont typeface="Arial" pitchFamily="34" charset="0"/>
              <a:buChar char="•"/>
            </a:pPr>
            <a:r>
              <a:rPr lang="en-US" sz="2600" dirty="0" smtClean="0">
                <a:latin typeface="+mj-lt"/>
                <a:cs typeface="Arial" charset="0"/>
              </a:rPr>
              <a:t>two </a:t>
            </a:r>
            <a:r>
              <a:rPr lang="en-US" sz="2600" dirty="0">
                <a:latin typeface="+mj-lt"/>
                <a:cs typeface="Arial" charset="0"/>
              </a:rPr>
              <a:t>stages: </a:t>
            </a:r>
            <a:r>
              <a:rPr lang="en-US" sz="2600" dirty="0" smtClean="0">
                <a:latin typeface="+mj-lt"/>
                <a:cs typeface="Arial" charset="0"/>
              </a:rPr>
              <a:t>rolling </a:t>
            </a:r>
            <a:r>
              <a:rPr lang="en-US" sz="2600" dirty="0">
                <a:latin typeface="+mj-lt"/>
                <a:cs typeface="Arial" charset="0"/>
              </a:rPr>
              <a:t>and </a:t>
            </a:r>
            <a:r>
              <a:rPr lang="en-US" sz="2600" dirty="0" smtClean="0">
                <a:latin typeface="+mj-lt"/>
                <a:cs typeface="Arial" charset="0"/>
              </a:rPr>
              <a:t>baking </a:t>
            </a:r>
          </a:p>
          <a:p>
            <a:pPr marL="1371600" lvl="2" indent="-457200">
              <a:spcBef>
                <a:spcPct val="20000"/>
              </a:spcBef>
              <a:buFont typeface="Arial" pitchFamily="34" charset="0"/>
              <a:buChar char="•"/>
            </a:pPr>
            <a:r>
              <a:rPr lang="en-US" sz="2600" dirty="0" smtClean="0">
                <a:latin typeface="+mj-lt"/>
                <a:cs typeface="Arial" charset="0"/>
              </a:rPr>
              <a:t>He </a:t>
            </a:r>
            <a:r>
              <a:rPr lang="en-US" sz="2600" dirty="0">
                <a:latin typeface="+mj-lt"/>
                <a:cs typeface="Arial" charset="0"/>
              </a:rPr>
              <a:t>uses two </a:t>
            </a:r>
            <a:r>
              <a:rPr lang="en-US" sz="2600" dirty="0" smtClean="0">
                <a:latin typeface="+mj-lt"/>
                <a:cs typeface="Arial" charset="0"/>
              </a:rPr>
              <a:t>trays  </a:t>
            </a:r>
          </a:p>
          <a:p>
            <a:pPr marL="1371600" lvl="2" indent="-457200">
              <a:spcBef>
                <a:spcPct val="20000"/>
              </a:spcBef>
              <a:buFont typeface="Arial" pitchFamily="34" charset="0"/>
              <a:buChar char="•"/>
            </a:pPr>
            <a:r>
              <a:rPr lang="en-US" sz="2600" dirty="0" smtClean="0">
                <a:latin typeface="+mj-lt"/>
                <a:cs typeface="Arial" charset="0"/>
              </a:rPr>
              <a:t>While first </a:t>
            </a:r>
            <a:r>
              <a:rPr lang="en-US" sz="2600" dirty="0">
                <a:latin typeface="+mj-lt"/>
                <a:cs typeface="Arial" charset="0"/>
              </a:rPr>
              <a:t>batch is </a:t>
            </a:r>
            <a:r>
              <a:rPr lang="en-US" sz="2600" dirty="0" smtClean="0">
                <a:latin typeface="+mj-lt"/>
                <a:cs typeface="Arial" charset="0"/>
              </a:rPr>
              <a:t>baking, </a:t>
            </a:r>
            <a:r>
              <a:rPr lang="en-US" sz="2600" dirty="0">
                <a:latin typeface="+mj-lt"/>
                <a:cs typeface="Arial" charset="0"/>
              </a:rPr>
              <a:t>he rolls the second batch, </a:t>
            </a:r>
            <a:r>
              <a:rPr lang="en-US" sz="2600" dirty="0" smtClean="0">
                <a:latin typeface="+mj-lt"/>
                <a:cs typeface="Arial" charset="0"/>
              </a:rPr>
              <a:t>etc.</a:t>
            </a:r>
            <a:endParaRPr lang="en-US" sz="2600" dirty="0">
              <a:latin typeface="+mj-lt"/>
              <a:cs typeface="Arial" charset="0"/>
            </a:endParaRPr>
          </a:p>
          <a:p>
            <a:pPr marL="342900" indent="-342900">
              <a:spcBef>
                <a:spcPct val="20000"/>
              </a:spcBef>
            </a:pPr>
            <a:endParaRPr lang="en-US" sz="3200" dirty="0">
              <a:latin typeface="+mj-lt"/>
              <a:cs typeface="Arial" charset="0"/>
            </a:endParaRPr>
          </a:p>
        </p:txBody>
      </p:sp>
      <p:sp>
        <p:nvSpPr>
          <p:cNvPr id="9" name="TextBox 8"/>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Parallelism Example</a:t>
            </a:r>
            <a:endParaRPr lang="en-US" sz="4400" dirty="0">
              <a:solidFill>
                <a:schemeClr val="bg1"/>
              </a:solidFill>
              <a:latin typeface="+mj-lt"/>
            </a:endParaRPr>
          </a:p>
        </p:txBody>
      </p:sp>
    </p:spTree>
    <p:extLst>
      <p:ext uri="{BB962C8B-B14F-4D97-AF65-F5344CB8AC3E}">
        <p14:creationId xmlns:p14="http://schemas.microsoft.com/office/powerpoint/2010/main" val="145952846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68708" name="Object 4"/>
          <p:cNvGraphicFramePr>
            <a:graphicFrameLocks noGrp="1" noChangeAspect="1"/>
          </p:cNvGraphicFramePr>
          <p:nvPr>
            <p:ph idx="4294967295"/>
            <p:custDataLst>
              <p:tags r:id="rId2"/>
            </p:custDataLst>
            <p:extLst>
              <p:ext uri="{D42A27DB-BD31-4B8C-83A1-F6EECF244321}">
                <p14:modId xmlns:p14="http://schemas.microsoft.com/office/powerpoint/2010/main" val="2041841066"/>
              </p:ext>
            </p:extLst>
          </p:nvPr>
        </p:nvGraphicFramePr>
        <p:xfrm>
          <a:off x="2893660" y="990600"/>
          <a:ext cx="2821340" cy="2209800"/>
        </p:xfrm>
        <a:graphic>
          <a:graphicData uri="http://schemas.openxmlformats.org/presentationml/2006/ole">
            <mc:AlternateContent xmlns:mc="http://schemas.openxmlformats.org/markup-compatibility/2006">
              <mc:Choice xmlns:v="urn:schemas-microsoft-com:vml" Requires="v">
                <p:oleObj spid="_x0000_s129149" name="VISIO" r:id="rId7" imgW="1057320" imgH="828720" progId="Visio.Drawing.6">
                  <p:embed/>
                </p:oleObj>
              </mc:Choice>
              <mc:Fallback>
                <p:oleObj name="VISIO" r:id="rId7" imgW="1057320" imgH="828720" progId="Visio.Drawing.6">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893660" y="990600"/>
                        <a:ext cx="2821340" cy="2209800"/>
                      </a:xfrm>
                      <a:prstGeom prst="rect">
                        <a:avLst/>
                      </a:prstGeom>
                      <a:noFill/>
                      <a:ln>
                        <a:noFill/>
                      </a:ln>
                      <a:effectLst/>
                      <a:extLst/>
                    </p:spPr>
                  </p:pic>
                </p:oleObj>
              </mc:Fallback>
            </mc:AlternateContent>
          </a:graphicData>
        </a:graphic>
      </p:graphicFrame>
      <p:sp>
        <p:nvSpPr>
          <p:cNvPr id="968706"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68709" name="Rectangle 5"/>
          <p:cNvSpPr>
            <a:spLocks noChangeArrowheads="1"/>
          </p:cNvSpPr>
          <p:nvPr>
            <p:custDataLst>
              <p:tags r:id="rId4"/>
            </p:custDataLst>
          </p:nvPr>
        </p:nvSpPr>
        <p:spPr bwMode="auto">
          <a:xfrm>
            <a:off x="4572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3200" dirty="0">
                <a:latin typeface="+mj-lt"/>
                <a:cs typeface="Arial" charset="0"/>
              </a:rPr>
              <a:t>SR Latch</a:t>
            </a:r>
          </a:p>
          <a:p>
            <a:pPr marL="342900" indent="-342900">
              <a:spcBef>
                <a:spcPct val="20000"/>
              </a:spcBef>
              <a:buFontTx/>
              <a:buChar char="•"/>
            </a:pPr>
            <a:endParaRPr lang="en-US" sz="3200" dirty="0">
              <a:latin typeface="+mj-lt"/>
              <a:cs typeface="Arial" charset="0"/>
            </a:endParaRPr>
          </a:p>
          <a:p>
            <a:pPr>
              <a:spcBef>
                <a:spcPct val="20000"/>
              </a:spcBef>
            </a:pPr>
            <a:endParaRPr lang="en-US" sz="4400" dirty="0">
              <a:latin typeface="+mj-lt"/>
              <a:cs typeface="Arial" charset="0"/>
            </a:endParaRPr>
          </a:p>
          <a:p>
            <a:pPr marL="342900" indent="-342900">
              <a:spcBef>
                <a:spcPct val="20000"/>
              </a:spcBef>
              <a:buFontTx/>
              <a:buChar char="•"/>
            </a:pPr>
            <a:r>
              <a:rPr lang="en-US" sz="3200" dirty="0">
                <a:latin typeface="+mj-lt"/>
                <a:cs typeface="Arial" charset="0"/>
              </a:rPr>
              <a:t>Consider the four possible cases:</a:t>
            </a:r>
          </a:p>
          <a:p>
            <a:pPr marL="742950" lvl="1" indent="-285750">
              <a:spcBef>
                <a:spcPct val="20000"/>
              </a:spcBef>
              <a:buFontTx/>
              <a:buChar char="–"/>
            </a:pPr>
            <a:r>
              <a:rPr lang="en-US" sz="2600" b="1" i="1" dirty="0">
                <a:solidFill>
                  <a:schemeClr val="accent1"/>
                </a:solidFill>
                <a:latin typeface="+mj-lt"/>
                <a:cs typeface="Arial" charset="0"/>
              </a:rPr>
              <a:t>S</a:t>
            </a:r>
            <a:r>
              <a:rPr lang="en-US" sz="2600" b="1" dirty="0">
                <a:solidFill>
                  <a:schemeClr val="accent1"/>
                </a:solidFill>
                <a:latin typeface="+mj-lt"/>
                <a:cs typeface="Arial" charset="0"/>
              </a:rPr>
              <a:t> = 1, </a:t>
            </a:r>
            <a:r>
              <a:rPr lang="en-US" sz="2600" b="1" i="1" dirty="0">
                <a:solidFill>
                  <a:schemeClr val="accent1"/>
                </a:solidFill>
                <a:latin typeface="+mj-lt"/>
                <a:cs typeface="Arial" charset="0"/>
              </a:rPr>
              <a:t>R</a:t>
            </a:r>
            <a:r>
              <a:rPr lang="en-US" sz="2600" b="1" dirty="0">
                <a:solidFill>
                  <a:schemeClr val="accent1"/>
                </a:solidFill>
                <a:latin typeface="+mj-lt"/>
                <a:cs typeface="Arial" charset="0"/>
              </a:rPr>
              <a:t> = 0</a:t>
            </a:r>
          </a:p>
          <a:p>
            <a:pPr marL="742950" lvl="1" indent="-285750">
              <a:spcBef>
                <a:spcPct val="20000"/>
              </a:spcBef>
              <a:buFontTx/>
              <a:buChar char="–"/>
            </a:pPr>
            <a:r>
              <a:rPr lang="en-US" sz="2600" b="1" i="1" dirty="0">
                <a:solidFill>
                  <a:schemeClr val="accent1"/>
                </a:solidFill>
                <a:latin typeface="+mj-lt"/>
                <a:cs typeface="Arial" charset="0"/>
              </a:rPr>
              <a:t>S</a:t>
            </a:r>
            <a:r>
              <a:rPr lang="en-US" sz="2600" b="1" dirty="0">
                <a:solidFill>
                  <a:schemeClr val="accent1"/>
                </a:solidFill>
                <a:latin typeface="+mj-lt"/>
                <a:cs typeface="Arial" charset="0"/>
              </a:rPr>
              <a:t> = 0, </a:t>
            </a:r>
            <a:r>
              <a:rPr lang="en-US" sz="2600" b="1" i="1" dirty="0">
                <a:solidFill>
                  <a:schemeClr val="accent1"/>
                </a:solidFill>
                <a:latin typeface="+mj-lt"/>
                <a:cs typeface="Arial" charset="0"/>
              </a:rPr>
              <a:t>R</a:t>
            </a:r>
            <a:r>
              <a:rPr lang="en-US" sz="2600" b="1" dirty="0">
                <a:solidFill>
                  <a:schemeClr val="accent1"/>
                </a:solidFill>
                <a:latin typeface="+mj-lt"/>
                <a:cs typeface="Arial" charset="0"/>
              </a:rPr>
              <a:t> = 1</a:t>
            </a:r>
          </a:p>
          <a:p>
            <a:pPr marL="742950" lvl="1" indent="-285750">
              <a:spcBef>
                <a:spcPct val="20000"/>
              </a:spcBef>
              <a:buFontTx/>
              <a:buChar char="–"/>
            </a:pPr>
            <a:r>
              <a:rPr lang="en-US" sz="2600" b="1" i="1" dirty="0">
                <a:solidFill>
                  <a:schemeClr val="accent1"/>
                </a:solidFill>
                <a:latin typeface="+mj-lt"/>
                <a:cs typeface="Arial" charset="0"/>
              </a:rPr>
              <a:t>S</a:t>
            </a:r>
            <a:r>
              <a:rPr lang="en-US" sz="2600" b="1" dirty="0">
                <a:solidFill>
                  <a:schemeClr val="accent1"/>
                </a:solidFill>
                <a:latin typeface="+mj-lt"/>
                <a:cs typeface="Arial" charset="0"/>
              </a:rPr>
              <a:t> = 0, </a:t>
            </a:r>
            <a:r>
              <a:rPr lang="en-US" sz="2600" b="1" i="1" dirty="0">
                <a:solidFill>
                  <a:schemeClr val="accent1"/>
                </a:solidFill>
                <a:latin typeface="+mj-lt"/>
                <a:cs typeface="Arial" charset="0"/>
              </a:rPr>
              <a:t>R</a:t>
            </a:r>
            <a:r>
              <a:rPr lang="en-US" sz="2600" b="1" dirty="0">
                <a:solidFill>
                  <a:schemeClr val="accent1"/>
                </a:solidFill>
                <a:latin typeface="+mj-lt"/>
                <a:cs typeface="Arial" charset="0"/>
              </a:rPr>
              <a:t> = 0</a:t>
            </a:r>
          </a:p>
          <a:p>
            <a:pPr marL="742950" lvl="1" indent="-285750">
              <a:spcBef>
                <a:spcPct val="20000"/>
              </a:spcBef>
              <a:buFontTx/>
              <a:buChar char="–"/>
            </a:pPr>
            <a:r>
              <a:rPr lang="en-US" sz="2600" b="1" i="1" dirty="0">
                <a:solidFill>
                  <a:schemeClr val="accent1"/>
                </a:solidFill>
                <a:latin typeface="+mj-lt"/>
                <a:cs typeface="Arial" charset="0"/>
              </a:rPr>
              <a:t>S</a:t>
            </a:r>
            <a:r>
              <a:rPr lang="en-US" sz="2600" b="1" dirty="0">
                <a:solidFill>
                  <a:schemeClr val="accent1"/>
                </a:solidFill>
                <a:latin typeface="+mj-lt"/>
                <a:cs typeface="Arial" charset="0"/>
              </a:rPr>
              <a:t> = 1, </a:t>
            </a:r>
            <a:r>
              <a:rPr lang="en-US" sz="2600" b="1" i="1" dirty="0">
                <a:solidFill>
                  <a:schemeClr val="accent1"/>
                </a:solidFill>
                <a:latin typeface="+mj-lt"/>
                <a:cs typeface="Arial" charset="0"/>
              </a:rPr>
              <a:t>R</a:t>
            </a:r>
            <a:r>
              <a:rPr lang="en-US" sz="2600" b="1" dirty="0">
                <a:solidFill>
                  <a:schemeClr val="accent1"/>
                </a:solidFill>
                <a:latin typeface="+mj-lt"/>
                <a:cs typeface="Arial" charset="0"/>
              </a:rPr>
              <a:t> = 1</a:t>
            </a:r>
          </a:p>
          <a:p>
            <a:pPr marL="342900" indent="-342900">
              <a:spcBef>
                <a:spcPct val="20000"/>
              </a:spcBef>
              <a:buFontTx/>
              <a:buChar char="•"/>
            </a:pPr>
            <a:endParaRPr lang="en-US" sz="2600" b="1" dirty="0">
              <a:solidFill>
                <a:schemeClr val="accent1"/>
              </a:solidFill>
              <a:latin typeface="+mj-lt"/>
              <a:cs typeface="Arial" charset="0"/>
            </a:endParaRPr>
          </a:p>
        </p:txBody>
      </p:sp>
      <p:sp>
        <p:nvSpPr>
          <p:cNvPr id="8" name="TextBox 7"/>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SR (Set/Reset) Latch</a:t>
            </a:r>
            <a:endParaRPr lang="en-US" sz="4400" dirty="0">
              <a:solidFill>
                <a:schemeClr val="bg1"/>
              </a:solidFill>
              <a:latin typeface="+mj-lt"/>
            </a:endParaRPr>
          </a:p>
        </p:txBody>
      </p:sp>
    </p:spTree>
    <p:extLst>
      <p:ext uri="{BB962C8B-B14F-4D97-AF65-F5344CB8AC3E}">
        <p14:creationId xmlns:p14="http://schemas.microsoft.com/office/powerpoint/2010/main" val="303080843"/>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0082" name="Rectangle 2"/>
          <p:cNvSpPr>
            <a:spLocks noChangeArrowheads="1"/>
          </p:cNvSpPr>
          <p:nvPr>
            <p:custDataLst>
              <p:tags r:id="rId2"/>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070084" name="Rectangle 4"/>
          <p:cNvSpPr>
            <a:spLocks noChangeArrowheads="1"/>
          </p:cNvSpPr>
          <p:nvPr>
            <p:custDataLst>
              <p:tags r:id="rId3"/>
            </p:custDataLst>
          </p:nvPr>
        </p:nvSpPr>
        <p:spPr bwMode="auto">
          <a:xfrm>
            <a:off x="0" y="24669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070085" name="Rectangle 5"/>
          <p:cNvSpPr>
            <a:spLocks noChangeArrowheads="1"/>
          </p:cNvSpPr>
          <p:nvPr>
            <p:custDataLst>
              <p:tags r:id="rId4"/>
            </p:custDataLst>
          </p:nvPr>
        </p:nvSpPr>
        <p:spPr bwMode="auto">
          <a:xfrm>
            <a:off x="0" y="30765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070086" name="Rectangle 6"/>
          <p:cNvSpPr>
            <a:spLocks noChangeArrowheads="1"/>
          </p:cNvSpPr>
          <p:nvPr>
            <p:custDataLst>
              <p:tags r:id="rId5"/>
            </p:custDataLst>
          </p:nvPr>
        </p:nvSpPr>
        <p:spPr bwMode="auto">
          <a:xfrm>
            <a:off x="0" y="4343400"/>
            <a:ext cx="83058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r>
              <a:rPr lang="en-US" sz="2400" baseline="30000" dirty="0">
                <a:latin typeface="+mj-lt"/>
                <a:cs typeface="Times New Roman" pitchFamily="18" charset="0"/>
              </a:rPr>
              <a:t>	</a:t>
            </a:r>
            <a:r>
              <a:rPr lang="en-US" sz="2400" baseline="30000" dirty="0" smtClean="0">
                <a:latin typeface="+mj-lt"/>
                <a:cs typeface="Times New Roman" pitchFamily="18" charset="0"/>
              </a:rPr>
              <a:t>	</a:t>
            </a:r>
            <a:r>
              <a:rPr lang="en-US" sz="2400" b="1" dirty="0" smtClean="0">
                <a:latin typeface="+mj-lt"/>
                <a:cs typeface="Arial" charset="0"/>
              </a:rPr>
              <a:t>Latency</a:t>
            </a:r>
            <a:r>
              <a:rPr lang="en-US" sz="2400" dirty="0" smtClean="0">
                <a:latin typeface="+mj-lt"/>
                <a:cs typeface="Arial" charset="0"/>
              </a:rPr>
              <a:t> </a:t>
            </a:r>
            <a:r>
              <a:rPr lang="en-US" sz="2400" dirty="0">
                <a:latin typeface="+mj-lt"/>
                <a:cs typeface="Arial" charset="0"/>
              </a:rPr>
              <a:t>= 5 + 15 = 20 minutes = </a:t>
            </a:r>
            <a:r>
              <a:rPr lang="en-US" sz="2400" b="1" dirty="0">
                <a:solidFill>
                  <a:srgbClr val="0070C0"/>
                </a:solidFill>
                <a:latin typeface="+mj-lt"/>
                <a:cs typeface="Arial" charset="0"/>
              </a:rPr>
              <a:t>1/3 hour</a:t>
            </a:r>
          </a:p>
          <a:p>
            <a:pPr marL="342900" indent="-342900">
              <a:spcBef>
                <a:spcPct val="20000"/>
              </a:spcBef>
            </a:pPr>
            <a:r>
              <a:rPr lang="en-US" sz="2400" dirty="0">
                <a:latin typeface="+mj-lt"/>
                <a:cs typeface="Arial" charset="0"/>
              </a:rPr>
              <a:t>           </a:t>
            </a:r>
            <a:r>
              <a:rPr lang="en-US" sz="2400" dirty="0" smtClean="0">
                <a:latin typeface="+mj-lt"/>
                <a:cs typeface="Arial" charset="0"/>
              </a:rPr>
              <a:t>	</a:t>
            </a:r>
            <a:r>
              <a:rPr lang="en-US" sz="2400" b="1" dirty="0" smtClean="0">
                <a:latin typeface="+mj-lt"/>
                <a:cs typeface="Arial" charset="0"/>
              </a:rPr>
              <a:t>Throughput</a:t>
            </a:r>
            <a:r>
              <a:rPr lang="en-US" sz="2400" dirty="0" smtClean="0">
                <a:latin typeface="+mj-lt"/>
                <a:cs typeface="Arial" charset="0"/>
              </a:rPr>
              <a:t> </a:t>
            </a:r>
            <a:r>
              <a:rPr lang="en-US" sz="2400" dirty="0">
                <a:latin typeface="+mj-lt"/>
                <a:cs typeface="Arial" charset="0"/>
              </a:rPr>
              <a:t>= 2 trays/ 1/3 hour = </a:t>
            </a:r>
            <a:r>
              <a:rPr lang="en-US" sz="2400" b="1" dirty="0">
                <a:solidFill>
                  <a:srgbClr val="0070C0"/>
                </a:solidFill>
                <a:latin typeface="+mj-lt"/>
                <a:cs typeface="Arial" charset="0"/>
              </a:rPr>
              <a:t>6 trays/hour</a:t>
            </a:r>
          </a:p>
        </p:txBody>
      </p:sp>
      <p:sp>
        <p:nvSpPr>
          <p:cNvPr id="10" name="TextBox 9"/>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Spatial Parallelism</a:t>
            </a:r>
            <a:endParaRPr lang="en-US" sz="4400" dirty="0">
              <a:solidFill>
                <a:schemeClr val="bg1"/>
              </a:solidFill>
              <a:latin typeface="+mj-lt"/>
            </a:endParaRPr>
          </a:p>
        </p:txBody>
      </p:sp>
      <p:graphicFrame>
        <p:nvGraphicFramePr>
          <p:cNvPr id="2" name="Object 1"/>
          <p:cNvGraphicFramePr>
            <a:graphicFrameLocks noChangeAspect="1"/>
          </p:cNvGraphicFramePr>
          <p:nvPr>
            <p:custDataLst>
              <p:tags r:id="rId6"/>
            </p:custDataLst>
            <p:extLst>
              <p:ext uri="{D42A27DB-BD31-4B8C-83A1-F6EECF244321}">
                <p14:modId xmlns:p14="http://schemas.microsoft.com/office/powerpoint/2010/main" val="2128384323"/>
              </p:ext>
            </p:extLst>
          </p:nvPr>
        </p:nvGraphicFramePr>
        <p:xfrm>
          <a:off x="304800" y="1262063"/>
          <a:ext cx="8458200" cy="2632075"/>
        </p:xfrm>
        <a:graphic>
          <a:graphicData uri="http://schemas.openxmlformats.org/presentationml/2006/ole">
            <mc:AlternateContent xmlns:mc="http://schemas.openxmlformats.org/markup-compatibility/2006">
              <mc:Choice xmlns:v="urn:schemas-microsoft-com:vml" Requires="v">
                <p:oleObj spid="_x0000_s219251" name="VISIO" r:id="rId9" imgW="5784076" imgH="1799796" progId="Visio.Drawing.6">
                  <p:embed/>
                </p:oleObj>
              </mc:Choice>
              <mc:Fallback>
                <p:oleObj name="VISIO" r:id="rId9" imgW="5784076" imgH="1799796" progId="Visio.Drawing.6">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04800" y="1262063"/>
                        <a:ext cx="8458200" cy="263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8" name="Rectangle 7"/>
          <p:cNvSpPr/>
          <p:nvPr/>
        </p:nvSpPr>
        <p:spPr>
          <a:xfrm>
            <a:off x="2133600" y="4267200"/>
            <a:ext cx="4038600" cy="457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2743200" y="4800600"/>
            <a:ext cx="4038600" cy="457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12592379"/>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grpId="0" nodeType="clickEffect">
                                  <p:stCondLst>
                                    <p:cond delay="0"/>
                                  </p:stCondLst>
                                  <p:childTnLst>
                                    <p:animEffect transition="out" filter="dissolve">
                                      <p:cBhvr>
                                        <p:cTn id="6" dur="500"/>
                                        <p:tgtEl>
                                          <p:spTgt spid="8"/>
                                        </p:tgtEl>
                                      </p:cBhvr>
                                    </p:animEffect>
                                    <p:set>
                                      <p:cBhvr>
                                        <p:cTn id="7" dur="1" fill="hold">
                                          <p:stCondLst>
                                            <p:cond delay="499"/>
                                          </p:stCondLst>
                                        </p:cTn>
                                        <p:tgtEl>
                                          <p:spTgt spid="8"/>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9" presetClass="exit" presetSubtype="0" fill="hold" grpId="0" nodeType="clickEffect">
                                  <p:stCondLst>
                                    <p:cond delay="0"/>
                                  </p:stCondLst>
                                  <p:childTnLst>
                                    <p:animEffect transition="out" filter="dissolve">
                                      <p:cBhvr>
                                        <p:cTn id="11" dur="500"/>
                                        <p:tgtEl>
                                          <p:spTgt spid="9"/>
                                        </p:tgtEl>
                                      </p:cBhvr>
                                    </p:animEffect>
                                    <p:set>
                                      <p:cBhvr>
                                        <p:cTn id="12" dur="1" fill="hold">
                                          <p:stCondLst>
                                            <p:cond delay="4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04231" name="Object 7"/>
          <p:cNvGraphicFramePr>
            <a:graphicFrameLocks noGrp="1" noChangeAspect="1"/>
          </p:cNvGraphicFramePr>
          <p:nvPr>
            <p:ph idx="4294967295"/>
            <p:custDataLst>
              <p:tags r:id="rId2"/>
            </p:custDataLst>
            <p:extLst>
              <p:ext uri="{D42A27DB-BD31-4B8C-83A1-F6EECF244321}">
                <p14:modId xmlns:p14="http://schemas.microsoft.com/office/powerpoint/2010/main" val="1788397070"/>
              </p:ext>
            </p:extLst>
          </p:nvPr>
        </p:nvGraphicFramePr>
        <p:xfrm>
          <a:off x="304800" y="1419632"/>
          <a:ext cx="8458200" cy="2298293"/>
        </p:xfrm>
        <a:graphic>
          <a:graphicData uri="http://schemas.openxmlformats.org/presentationml/2006/ole">
            <mc:AlternateContent xmlns:mc="http://schemas.openxmlformats.org/markup-compatibility/2006">
              <mc:Choice xmlns:v="urn:schemas-microsoft-com:vml" Requires="v">
                <p:oleObj spid="_x0000_s220275" name="VISIO" r:id="rId9" imgW="5782320" imgH="1571040" progId="Visio.Drawing.6">
                  <p:embed/>
                </p:oleObj>
              </mc:Choice>
              <mc:Fallback>
                <p:oleObj name="VISIO" r:id="rId9" imgW="5782320" imgH="1571040" progId="Visio.Drawing.6">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04800" y="1419632"/>
                        <a:ext cx="8458200" cy="2298293"/>
                      </a:xfrm>
                      <a:prstGeom prst="rect">
                        <a:avLst/>
                      </a:prstGeom>
                    </p:spPr>
                  </p:pic>
                </p:oleObj>
              </mc:Fallback>
            </mc:AlternateContent>
          </a:graphicData>
        </a:graphic>
      </p:graphicFrame>
      <p:sp>
        <p:nvSpPr>
          <p:cNvPr id="1204226"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204228" name="Rectangle 4"/>
          <p:cNvSpPr>
            <a:spLocks noChangeArrowheads="1"/>
          </p:cNvSpPr>
          <p:nvPr>
            <p:custDataLst>
              <p:tags r:id="rId4"/>
            </p:custDataLst>
          </p:nvPr>
        </p:nvSpPr>
        <p:spPr bwMode="auto">
          <a:xfrm>
            <a:off x="0" y="24669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204229" name="Rectangle 5"/>
          <p:cNvSpPr>
            <a:spLocks noChangeArrowheads="1"/>
          </p:cNvSpPr>
          <p:nvPr>
            <p:custDataLst>
              <p:tags r:id="rId5"/>
            </p:custDataLst>
          </p:nvPr>
        </p:nvSpPr>
        <p:spPr bwMode="auto">
          <a:xfrm>
            <a:off x="0" y="30765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204230" name="Rectangle 6"/>
          <p:cNvSpPr>
            <a:spLocks noChangeArrowheads="1"/>
          </p:cNvSpPr>
          <p:nvPr>
            <p:custDataLst>
              <p:tags r:id="rId6"/>
            </p:custDataLst>
          </p:nvPr>
        </p:nvSpPr>
        <p:spPr bwMode="auto">
          <a:xfrm>
            <a:off x="533400" y="4038600"/>
            <a:ext cx="83058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r>
              <a:rPr lang="en-US" sz="2400" baseline="30000" dirty="0">
                <a:latin typeface="+mj-lt"/>
                <a:cs typeface="Times New Roman" pitchFamily="18" charset="0"/>
              </a:rPr>
              <a:t>	</a:t>
            </a:r>
            <a:r>
              <a:rPr lang="en-US" sz="2400" b="1" dirty="0">
                <a:latin typeface="+mj-lt"/>
                <a:cs typeface="Arial" charset="0"/>
              </a:rPr>
              <a:t>Latency</a:t>
            </a:r>
            <a:r>
              <a:rPr lang="en-US" sz="2400" dirty="0">
                <a:latin typeface="+mj-lt"/>
                <a:cs typeface="Arial" charset="0"/>
              </a:rPr>
              <a:t> = 5 + 15 = 20 minutes = </a:t>
            </a:r>
            <a:r>
              <a:rPr lang="en-US" sz="2400" b="1" dirty="0">
                <a:solidFill>
                  <a:srgbClr val="0070C0"/>
                </a:solidFill>
                <a:latin typeface="+mj-lt"/>
                <a:cs typeface="Arial" charset="0"/>
              </a:rPr>
              <a:t>1/3 hour</a:t>
            </a:r>
          </a:p>
          <a:p>
            <a:pPr marL="342900" indent="-342900">
              <a:spcBef>
                <a:spcPct val="20000"/>
              </a:spcBef>
            </a:pPr>
            <a:r>
              <a:rPr lang="en-US" sz="2400" dirty="0">
                <a:latin typeface="+mj-lt"/>
                <a:cs typeface="Arial" charset="0"/>
              </a:rPr>
              <a:t>	</a:t>
            </a:r>
            <a:r>
              <a:rPr lang="en-US" sz="2400" b="1" dirty="0">
                <a:latin typeface="+mj-lt"/>
                <a:cs typeface="Arial" charset="0"/>
              </a:rPr>
              <a:t>Throughput</a:t>
            </a:r>
            <a:r>
              <a:rPr lang="en-US" sz="2400" dirty="0">
                <a:latin typeface="+mj-lt"/>
                <a:cs typeface="Arial" charset="0"/>
              </a:rPr>
              <a:t> = 1 trays/ 1/4 hour </a:t>
            </a:r>
            <a:r>
              <a:rPr lang="en-US" sz="2400" dirty="0">
                <a:solidFill>
                  <a:srgbClr val="0070C0"/>
                </a:solidFill>
                <a:latin typeface="+mj-lt"/>
                <a:cs typeface="Arial" charset="0"/>
              </a:rPr>
              <a:t>= </a:t>
            </a:r>
            <a:r>
              <a:rPr lang="en-US" sz="2400" b="1" dirty="0">
                <a:solidFill>
                  <a:srgbClr val="0070C0"/>
                </a:solidFill>
                <a:latin typeface="+mj-lt"/>
                <a:cs typeface="Arial" charset="0"/>
              </a:rPr>
              <a:t>4 trays/hour</a:t>
            </a:r>
          </a:p>
          <a:p>
            <a:pPr marL="342900" indent="-342900">
              <a:spcBef>
                <a:spcPct val="20000"/>
              </a:spcBef>
            </a:pPr>
            <a:endParaRPr lang="en-US" sz="1000" dirty="0">
              <a:solidFill>
                <a:schemeClr val="accent2"/>
              </a:solidFill>
              <a:latin typeface="+mj-lt"/>
              <a:cs typeface="Arial" charset="0"/>
            </a:endParaRPr>
          </a:p>
          <a:p>
            <a:pPr marL="342900" indent="-342900">
              <a:spcBef>
                <a:spcPct val="20000"/>
              </a:spcBef>
            </a:pPr>
            <a:r>
              <a:rPr lang="en-US" sz="2400" dirty="0">
                <a:solidFill>
                  <a:schemeClr val="accent2"/>
                </a:solidFill>
                <a:latin typeface="+mj-lt"/>
                <a:cs typeface="Arial" charset="0"/>
              </a:rPr>
              <a:t>	</a:t>
            </a:r>
            <a:r>
              <a:rPr lang="en-US" sz="2400" dirty="0">
                <a:latin typeface="+mj-lt"/>
                <a:cs typeface="Arial" charset="0"/>
              </a:rPr>
              <a:t>Using both techniques, the throughput would be </a:t>
            </a:r>
            <a:r>
              <a:rPr lang="en-US" sz="2400" b="1" dirty="0">
                <a:latin typeface="+mj-lt"/>
                <a:cs typeface="Arial" charset="0"/>
              </a:rPr>
              <a:t>8 trays/hour</a:t>
            </a:r>
          </a:p>
        </p:txBody>
      </p:sp>
      <p:sp>
        <p:nvSpPr>
          <p:cNvPr id="10" name="TextBox 9"/>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Temporal Parallelism</a:t>
            </a:r>
            <a:endParaRPr lang="en-US" sz="4400" dirty="0">
              <a:solidFill>
                <a:schemeClr val="bg1"/>
              </a:solidFill>
              <a:latin typeface="+mj-lt"/>
            </a:endParaRPr>
          </a:p>
        </p:txBody>
      </p:sp>
      <p:sp>
        <p:nvSpPr>
          <p:cNvPr id="8" name="Rectangle 7"/>
          <p:cNvSpPr/>
          <p:nvPr/>
        </p:nvSpPr>
        <p:spPr>
          <a:xfrm>
            <a:off x="2209800" y="4114800"/>
            <a:ext cx="4038600" cy="457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2743200" y="4572000"/>
            <a:ext cx="4038600" cy="457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7010400" y="5105400"/>
            <a:ext cx="228600" cy="457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4427141"/>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grpId="0" nodeType="clickEffect">
                                  <p:stCondLst>
                                    <p:cond delay="0"/>
                                  </p:stCondLst>
                                  <p:childTnLst>
                                    <p:animEffect transition="out" filter="dissolve">
                                      <p:cBhvr>
                                        <p:cTn id="6" dur="500"/>
                                        <p:tgtEl>
                                          <p:spTgt spid="8"/>
                                        </p:tgtEl>
                                      </p:cBhvr>
                                    </p:animEffect>
                                    <p:set>
                                      <p:cBhvr>
                                        <p:cTn id="7" dur="1" fill="hold">
                                          <p:stCondLst>
                                            <p:cond delay="499"/>
                                          </p:stCondLst>
                                        </p:cTn>
                                        <p:tgtEl>
                                          <p:spTgt spid="8"/>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9" presetClass="exit" presetSubtype="0" fill="hold" grpId="0" nodeType="clickEffect">
                                  <p:stCondLst>
                                    <p:cond delay="0"/>
                                  </p:stCondLst>
                                  <p:childTnLst>
                                    <p:animEffect transition="out" filter="dissolve">
                                      <p:cBhvr>
                                        <p:cTn id="11" dur="500"/>
                                        <p:tgtEl>
                                          <p:spTgt spid="9"/>
                                        </p:tgtEl>
                                      </p:cBhvr>
                                    </p:animEffect>
                                    <p:set>
                                      <p:cBhvr>
                                        <p:cTn id="12" dur="1" fill="hold">
                                          <p:stCondLst>
                                            <p:cond delay="499"/>
                                          </p:stCondLst>
                                        </p:cTn>
                                        <p:tgtEl>
                                          <p:spTgt spid="9"/>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9" presetClass="exit" presetSubtype="0" fill="hold" grpId="0" nodeType="clickEffect">
                                  <p:stCondLst>
                                    <p:cond delay="0"/>
                                  </p:stCondLst>
                                  <p:childTnLst>
                                    <p:animEffect transition="out" filter="dissolve">
                                      <p:cBhvr>
                                        <p:cTn id="16" dur="500"/>
                                        <p:tgtEl>
                                          <p:spTgt spid="11"/>
                                        </p:tgtEl>
                                      </p:cBhvr>
                                    </p:animEffect>
                                    <p:set>
                                      <p:cBhvr>
                                        <p:cTn id="17" dur="1" fill="hold">
                                          <p:stCondLst>
                                            <p:cond delay="499"/>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3826" name="Rectangle 2"/>
          <p:cNvSpPr>
            <a:spLocks noChangeArrowheads="1"/>
          </p:cNvSpPr>
          <p:nvPr>
            <p:custDataLst>
              <p:tags r:id="rId2"/>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73828" name="Rectangle 4"/>
          <p:cNvSpPr>
            <a:spLocks noChangeArrowheads="1"/>
          </p:cNvSpPr>
          <p:nvPr>
            <p:custDataLst>
              <p:tags r:id="rId3"/>
            </p:custDataLst>
          </p:nvPr>
        </p:nvSpPr>
        <p:spPr bwMode="auto">
          <a:xfrm>
            <a:off x="4572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742950" lvl="1" indent="-285750">
              <a:spcBef>
                <a:spcPct val="20000"/>
              </a:spcBef>
              <a:buFontTx/>
              <a:buChar char="–"/>
            </a:pPr>
            <a:r>
              <a:rPr lang="en-US" sz="3200" b="1" i="1" dirty="0">
                <a:solidFill>
                  <a:schemeClr val="accent1"/>
                </a:solidFill>
                <a:latin typeface="+mj-lt"/>
                <a:cs typeface="Arial" charset="0"/>
              </a:rPr>
              <a:t>S</a:t>
            </a:r>
            <a:r>
              <a:rPr lang="en-US" sz="3200" b="1" dirty="0">
                <a:solidFill>
                  <a:schemeClr val="accent1"/>
                </a:solidFill>
                <a:latin typeface="+mj-lt"/>
                <a:cs typeface="Arial" charset="0"/>
              </a:rPr>
              <a:t> = 1, </a:t>
            </a:r>
            <a:r>
              <a:rPr lang="en-US" sz="3200" b="1" i="1" dirty="0">
                <a:solidFill>
                  <a:schemeClr val="accent1"/>
                </a:solidFill>
                <a:latin typeface="+mj-lt"/>
                <a:cs typeface="Arial" charset="0"/>
              </a:rPr>
              <a:t>R</a:t>
            </a:r>
            <a:r>
              <a:rPr lang="en-US" sz="3200" b="1" dirty="0">
                <a:solidFill>
                  <a:schemeClr val="accent1"/>
                </a:solidFill>
                <a:latin typeface="+mj-lt"/>
                <a:cs typeface="Arial" charset="0"/>
              </a:rPr>
              <a:t> = 0: </a:t>
            </a:r>
            <a:endParaRPr lang="en-US" sz="3200" b="1" dirty="0" smtClean="0">
              <a:solidFill>
                <a:schemeClr val="accent1"/>
              </a:solidFill>
              <a:latin typeface="+mj-lt"/>
              <a:cs typeface="Arial" charset="0"/>
            </a:endParaRPr>
          </a:p>
          <a:p>
            <a:pPr lvl="1">
              <a:spcBef>
                <a:spcPct val="20000"/>
              </a:spcBef>
            </a:pPr>
            <a:r>
              <a:rPr lang="en-US" sz="3200" b="1" dirty="0">
                <a:solidFill>
                  <a:schemeClr val="accent1"/>
                </a:solidFill>
                <a:latin typeface="+mj-lt"/>
                <a:cs typeface="Arial" charset="0"/>
              </a:rPr>
              <a:t> </a:t>
            </a:r>
            <a:r>
              <a:rPr lang="en-US" sz="3200" b="1" dirty="0" smtClean="0">
                <a:solidFill>
                  <a:schemeClr val="accent1"/>
                </a:solidFill>
                <a:latin typeface="+mj-lt"/>
                <a:cs typeface="Arial" charset="0"/>
              </a:rPr>
              <a:t>  </a:t>
            </a:r>
            <a:r>
              <a:rPr lang="en-US" sz="3200" dirty="0" smtClean="0">
                <a:latin typeface="+mj-lt"/>
                <a:cs typeface="Arial" charset="0"/>
              </a:rPr>
              <a:t>then </a:t>
            </a:r>
            <a:r>
              <a:rPr lang="en-US" sz="3200" i="1" dirty="0">
                <a:latin typeface="+mj-lt"/>
                <a:cs typeface="Arial" charset="0"/>
              </a:rPr>
              <a:t>Q</a:t>
            </a:r>
            <a:r>
              <a:rPr lang="en-US" sz="3200" dirty="0">
                <a:latin typeface="+mj-lt"/>
                <a:cs typeface="Arial" charset="0"/>
              </a:rPr>
              <a:t> = 1 and </a:t>
            </a:r>
            <a:r>
              <a:rPr lang="en-US" sz="3200" i="1" dirty="0">
                <a:latin typeface="+mj-lt"/>
                <a:cs typeface="Arial" charset="0"/>
              </a:rPr>
              <a:t>Q</a:t>
            </a:r>
            <a:r>
              <a:rPr lang="en-US" sz="3200" dirty="0">
                <a:latin typeface="+mj-lt"/>
                <a:cs typeface="Arial" charset="0"/>
              </a:rPr>
              <a:t> = 0</a:t>
            </a:r>
          </a:p>
          <a:p>
            <a:pPr lvl="1">
              <a:spcBef>
                <a:spcPct val="20000"/>
              </a:spcBef>
            </a:pPr>
            <a:r>
              <a:rPr lang="en-US" sz="3200" b="1" i="1" dirty="0">
                <a:solidFill>
                  <a:srgbClr val="C00000"/>
                </a:solidFill>
                <a:latin typeface="+mj-lt"/>
                <a:cs typeface="Arial" charset="0"/>
              </a:rPr>
              <a:t> </a:t>
            </a:r>
            <a:r>
              <a:rPr lang="en-US" sz="3200" b="1" i="1" dirty="0" smtClean="0">
                <a:solidFill>
                  <a:srgbClr val="C00000"/>
                </a:solidFill>
                <a:latin typeface="+mj-lt"/>
                <a:cs typeface="Arial" charset="0"/>
              </a:rPr>
              <a:t>  Set</a:t>
            </a:r>
            <a:r>
              <a:rPr lang="en-US" sz="3200" b="1" dirty="0" smtClean="0">
                <a:solidFill>
                  <a:srgbClr val="C00000"/>
                </a:solidFill>
                <a:latin typeface="+mj-lt"/>
                <a:cs typeface="Arial" charset="0"/>
              </a:rPr>
              <a:t> the output</a:t>
            </a:r>
            <a:endParaRPr lang="en-US" sz="3200" b="1" dirty="0">
              <a:solidFill>
                <a:srgbClr val="C00000"/>
              </a:solidFill>
              <a:latin typeface="+mj-lt"/>
              <a:cs typeface="Arial" charset="0"/>
            </a:endParaRPr>
          </a:p>
          <a:p>
            <a:pPr lvl="1">
              <a:spcBef>
                <a:spcPct val="20000"/>
              </a:spcBef>
            </a:pPr>
            <a:endParaRPr lang="en-US" sz="2000" dirty="0">
              <a:latin typeface="+mj-lt"/>
              <a:cs typeface="Arial" charset="0"/>
            </a:endParaRPr>
          </a:p>
          <a:p>
            <a:pPr marL="742950" lvl="1" indent="-285750">
              <a:spcBef>
                <a:spcPct val="20000"/>
              </a:spcBef>
              <a:buFontTx/>
              <a:buChar char="–"/>
            </a:pPr>
            <a:endParaRPr lang="en-US" sz="2000" dirty="0">
              <a:latin typeface="+mj-lt"/>
              <a:cs typeface="Arial" charset="0"/>
            </a:endParaRPr>
          </a:p>
          <a:p>
            <a:pPr marL="742950" lvl="1" indent="-285750">
              <a:spcBef>
                <a:spcPct val="20000"/>
              </a:spcBef>
              <a:buFontTx/>
              <a:buChar char="–"/>
            </a:pPr>
            <a:r>
              <a:rPr lang="en-US" sz="3200" b="1" i="1" dirty="0">
                <a:solidFill>
                  <a:schemeClr val="accent1"/>
                </a:solidFill>
                <a:latin typeface="+mj-lt"/>
                <a:cs typeface="Arial" charset="0"/>
              </a:rPr>
              <a:t>S</a:t>
            </a:r>
            <a:r>
              <a:rPr lang="en-US" sz="3200" b="1" dirty="0">
                <a:solidFill>
                  <a:schemeClr val="accent1"/>
                </a:solidFill>
                <a:latin typeface="+mj-lt"/>
                <a:cs typeface="Arial" charset="0"/>
              </a:rPr>
              <a:t> = 0, </a:t>
            </a:r>
            <a:r>
              <a:rPr lang="en-US" sz="3200" b="1" i="1" dirty="0">
                <a:solidFill>
                  <a:schemeClr val="accent1"/>
                </a:solidFill>
                <a:latin typeface="+mj-lt"/>
                <a:cs typeface="Arial" charset="0"/>
              </a:rPr>
              <a:t>R</a:t>
            </a:r>
            <a:r>
              <a:rPr lang="en-US" sz="3200" b="1" dirty="0">
                <a:solidFill>
                  <a:schemeClr val="accent1"/>
                </a:solidFill>
                <a:latin typeface="+mj-lt"/>
                <a:cs typeface="Arial" charset="0"/>
              </a:rPr>
              <a:t> = 1: </a:t>
            </a:r>
            <a:endParaRPr lang="en-US" sz="3200" b="1" dirty="0" smtClean="0">
              <a:solidFill>
                <a:schemeClr val="accent1"/>
              </a:solidFill>
              <a:latin typeface="+mj-lt"/>
              <a:cs typeface="Arial" charset="0"/>
            </a:endParaRPr>
          </a:p>
          <a:p>
            <a:pPr lvl="1">
              <a:spcBef>
                <a:spcPct val="20000"/>
              </a:spcBef>
            </a:pPr>
            <a:r>
              <a:rPr lang="en-US" sz="3200" dirty="0">
                <a:latin typeface="+mj-lt"/>
                <a:cs typeface="Arial" charset="0"/>
              </a:rPr>
              <a:t> </a:t>
            </a:r>
            <a:r>
              <a:rPr lang="en-US" sz="3200" dirty="0" smtClean="0">
                <a:latin typeface="+mj-lt"/>
                <a:cs typeface="Arial" charset="0"/>
              </a:rPr>
              <a:t>  then </a:t>
            </a:r>
            <a:r>
              <a:rPr lang="en-US" sz="3200" i="1" dirty="0">
                <a:latin typeface="+mj-lt"/>
                <a:cs typeface="Arial" charset="0"/>
              </a:rPr>
              <a:t>Q</a:t>
            </a:r>
            <a:r>
              <a:rPr lang="en-US" sz="3200" dirty="0">
                <a:latin typeface="+mj-lt"/>
                <a:cs typeface="Arial" charset="0"/>
              </a:rPr>
              <a:t> = 0</a:t>
            </a:r>
            <a:r>
              <a:rPr lang="en-US" sz="3200" dirty="0" smtClean="0">
                <a:latin typeface="+mj-lt"/>
                <a:cs typeface="Arial" charset="0"/>
              </a:rPr>
              <a:t> </a:t>
            </a:r>
            <a:r>
              <a:rPr lang="en-US" sz="3200" dirty="0">
                <a:latin typeface="+mj-lt"/>
                <a:cs typeface="Arial" charset="0"/>
              </a:rPr>
              <a:t>and </a:t>
            </a:r>
            <a:r>
              <a:rPr lang="en-US" sz="3200" i="1" dirty="0">
                <a:latin typeface="+mj-lt"/>
                <a:cs typeface="Arial" charset="0"/>
              </a:rPr>
              <a:t>Q</a:t>
            </a:r>
            <a:r>
              <a:rPr lang="en-US" sz="3200" dirty="0">
                <a:latin typeface="+mj-lt"/>
                <a:cs typeface="Arial" charset="0"/>
              </a:rPr>
              <a:t> = 1</a:t>
            </a:r>
          </a:p>
          <a:p>
            <a:pPr lvl="1">
              <a:spcBef>
                <a:spcPct val="20000"/>
              </a:spcBef>
            </a:pPr>
            <a:r>
              <a:rPr lang="en-US" sz="3200" b="1" i="1" dirty="0" smtClean="0">
                <a:solidFill>
                  <a:srgbClr val="C00000"/>
                </a:solidFill>
                <a:latin typeface="+mj-lt"/>
                <a:cs typeface="Arial" charset="0"/>
              </a:rPr>
              <a:t>   Reset</a:t>
            </a:r>
            <a:r>
              <a:rPr lang="en-US" sz="3200" b="1" dirty="0" smtClean="0">
                <a:solidFill>
                  <a:srgbClr val="C00000"/>
                </a:solidFill>
                <a:latin typeface="+mj-lt"/>
                <a:cs typeface="Arial" charset="0"/>
              </a:rPr>
              <a:t> the output</a:t>
            </a:r>
            <a:endParaRPr lang="en-US" sz="3200" b="1" dirty="0">
              <a:solidFill>
                <a:srgbClr val="C00000"/>
              </a:solidFill>
              <a:latin typeface="+mj-lt"/>
              <a:cs typeface="Arial" charset="0"/>
            </a:endParaRPr>
          </a:p>
          <a:p>
            <a:pPr marL="742950" lvl="1" indent="-285750">
              <a:spcBef>
                <a:spcPct val="20000"/>
              </a:spcBef>
              <a:buFontTx/>
              <a:buChar char="–"/>
            </a:pPr>
            <a:endParaRPr lang="en-US" sz="3200" dirty="0">
              <a:latin typeface="+mj-lt"/>
              <a:cs typeface="Arial" charset="0"/>
            </a:endParaRPr>
          </a:p>
          <a:p>
            <a:pPr marL="742950" lvl="1" indent="-285750">
              <a:spcBef>
                <a:spcPct val="20000"/>
              </a:spcBef>
              <a:buFontTx/>
              <a:buChar char="–"/>
            </a:pPr>
            <a:endParaRPr lang="en-US" sz="2000" dirty="0">
              <a:latin typeface="+mj-lt"/>
              <a:cs typeface="Arial" charset="0"/>
            </a:endParaRPr>
          </a:p>
        </p:txBody>
      </p:sp>
      <p:sp>
        <p:nvSpPr>
          <p:cNvPr id="973839" name="Line 15"/>
          <p:cNvSpPr>
            <a:spLocks noChangeShapeType="1"/>
          </p:cNvSpPr>
          <p:nvPr>
            <p:custDataLst>
              <p:tags r:id="rId4"/>
            </p:custDataLst>
          </p:nvPr>
        </p:nvSpPr>
        <p:spPr bwMode="auto">
          <a:xfrm>
            <a:off x="3886200" y="4419600"/>
            <a:ext cx="228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 name="TextBox 10"/>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SR Latch Analysis</a:t>
            </a:r>
            <a:endParaRPr lang="en-US" sz="4400" dirty="0">
              <a:solidFill>
                <a:schemeClr val="bg1"/>
              </a:solidFill>
              <a:latin typeface="+mj-lt"/>
            </a:endParaRPr>
          </a:p>
        </p:txBody>
      </p:sp>
      <p:graphicFrame>
        <p:nvGraphicFramePr>
          <p:cNvPr id="3" name="Object 2"/>
          <p:cNvGraphicFramePr>
            <a:graphicFrameLocks noChangeAspect="1"/>
          </p:cNvGraphicFramePr>
          <p:nvPr>
            <p:custDataLst>
              <p:tags r:id="rId5"/>
            </p:custDataLst>
            <p:extLst>
              <p:ext uri="{D42A27DB-BD31-4B8C-83A1-F6EECF244321}">
                <p14:modId xmlns:p14="http://schemas.microsoft.com/office/powerpoint/2010/main" val="1754148455"/>
              </p:ext>
            </p:extLst>
          </p:nvPr>
        </p:nvGraphicFramePr>
        <p:xfrm>
          <a:off x="5638800" y="3505200"/>
          <a:ext cx="2438400" cy="2043112"/>
        </p:xfrm>
        <a:graphic>
          <a:graphicData uri="http://schemas.openxmlformats.org/presentationml/2006/ole">
            <mc:AlternateContent xmlns:mc="http://schemas.openxmlformats.org/markup-compatibility/2006">
              <mc:Choice xmlns:v="urn:schemas-microsoft-com:vml" Requires="v">
                <p:oleObj spid="_x0000_s221396" name="VISIO" r:id="rId10" imgW="1057895" imgH="885396" progId="Visio.Drawing.6">
                  <p:embed/>
                </p:oleObj>
              </mc:Choice>
              <mc:Fallback>
                <p:oleObj name="VISIO" r:id="rId10" imgW="1057895" imgH="885396" progId="Visio.Drawing.6">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638800" y="3505200"/>
                        <a:ext cx="2438400" cy="2043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10" name="Group 9"/>
          <p:cNvGrpSpPr/>
          <p:nvPr/>
        </p:nvGrpSpPr>
        <p:grpSpPr>
          <a:xfrm>
            <a:off x="5638800" y="1295400"/>
            <a:ext cx="2438400" cy="2043112"/>
            <a:chOff x="5638800" y="1295400"/>
            <a:chExt cx="2438400" cy="2043112"/>
          </a:xfrm>
        </p:grpSpPr>
        <p:graphicFrame>
          <p:nvGraphicFramePr>
            <p:cNvPr id="12" name="Object 11"/>
            <p:cNvGraphicFramePr>
              <a:graphicFrameLocks noChangeAspect="1"/>
            </p:cNvGraphicFramePr>
            <p:nvPr>
              <p:custDataLst>
                <p:tags r:id="rId7"/>
              </p:custDataLst>
              <p:extLst>
                <p:ext uri="{D42A27DB-BD31-4B8C-83A1-F6EECF244321}">
                  <p14:modId xmlns:p14="http://schemas.microsoft.com/office/powerpoint/2010/main" val="2039635423"/>
                </p:ext>
              </p:extLst>
            </p:nvPr>
          </p:nvGraphicFramePr>
          <p:xfrm>
            <a:off x="5638800" y="1295400"/>
            <a:ext cx="2438400" cy="2043112"/>
          </p:xfrm>
          <a:graphic>
            <a:graphicData uri="http://schemas.openxmlformats.org/presentationml/2006/ole">
              <mc:AlternateContent xmlns:mc="http://schemas.openxmlformats.org/markup-compatibility/2006">
                <mc:Choice xmlns:v="urn:schemas-microsoft-com:vml" Requires="v">
                  <p:oleObj spid="_x0000_s221397" name="Visio" r:id="rId12" imgW="1043980" imgH="876354" progId="Visio.Drawing.11">
                    <p:embed/>
                  </p:oleObj>
                </mc:Choice>
                <mc:Fallback>
                  <p:oleObj name="Visio" r:id="rId12" imgW="1043980" imgH="876354" progId="Visio.Drawing.11">
                    <p:embed/>
                    <p:pic>
                      <p:nvPicPr>
                        <p:cNvPr id="0" name=""/>
                        <p:cNvPicPr>
                          <a:picLocks noChangeAspect="1" noChangeArrowheads="1"/>
                        </p:cNvPicPr>
                        <p:nvPr/>
                      </p:nvPicPr>
                      <p:blipFill>
                        <a:blip r:embed="rId13"/>
                        <a:srcRect/>
                        <a:stretch>
                          <a:fillRect/>
                        </a:stretch>
                      </p:blipFill>
                      <p:spPr bwMode="auto">
                        <a:xfrm>
                          <a:off x="5638800" y="1295400"/>
                          <a:ext cx="2438400" cy="2043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3" name="Rectangle 12"/>
            <p:cNvSpPr/>
            <p:nvPr/>
          </p:nvSpPr>
          <p:spPr>
            <a:xfrm>
              <a:off x="6019800" y="2450068"/>
              <a:ext cx="228600" cy="369332"/>
            </a:xfrm>
            <a:prstGeom prst="rect">
              <a:avLst/>
            </a:prstGeom>
            <a:solidFill>
              <a:schemeClr val="bg1"/>
            </a:solidFill>
          </p:spPr>
          <p:txBody>
            <a:bodyPr wrap="square">
              <a:spAutoFit/>
            </a:bodyPr>
            <a:lstStyle/>
            <a:p>
              <a:r>
                <a:rPr lang="en-US" b="1" dirty="0" smtClean="0">
                  <a:solidFill>
                    <a:srgbClr val="0606BA"/>
                  </a:solidFill>
                  <a:latin typeface="Times New Roman" panose="02020603050405020304" pitchFamily="18" charset="0"/>
                  <a:cs typeface="Times New Roman" panose="02020603050405020304" pitchFamily="18" charset="0"/>
                </a:rPr>
                <a:t>1</a:t>
              </a:r>
              <a:endParaRPr lang="en-US" dirty="0">
                <a:solidFill>
                  <a:srgbClr val="0606BA"/>
                </a:solidFill>
                <a:latin typeface="Times New Roman" panose="02020603050405020304" pitchFamily="18" charset="0"/>
                <a:cs typeface="Times New Roman" panose="02020603050405020304" pitchFamily="18" charset="0"/>
              </a:endParaRPr>
            </a:p>
          </p:txBody>
        </p:sp>
        <p:sp>
          <p:nvSpPr>
            <p:cNvPr id="15" name="Rectangle 14"/>
            <p:cNvSpPr/>
            <p:nvPr/>
          </p:nvSpPr>
          <p:spPr>
            <a:xfrm>
              <a:off x="6035444" y="2444013"/>
              <a:ext cx="228600" cy="369332"/>
            </a:xfrm>
            <a:prstGeom prst="rect">
              <a:avLst/>
            </a:prstGeom>
            <a:solidFill>
              <a:schemeClr val="bg1"/>
            </a:solidFill>
          </p:spPr>
          <p:txBody>
            <a:bodyPr wrap="square">
              <a:spAutoFit/>
            </a:bodyPr>
            <a:lstStyle/>
            <a:p>
              <a:r>
                <a:rPr lang="en-US" b="1" dirty="0" smtClean="0">
                  <a:solidFill>
                    <a:srgbClr val="0070C0"/>
                  </a:solidFill>
                  <a:latin typeface="Times New Roman" panose="02020603050405020304" pitchFamily="18" charset="0"/>
                  <a:cs typeface="Times New Roman" panose="02020603050405020304" pitchFamily="18" charset="0"/>
                </a:rPr>
                <a:t>1</a:t>
              </a:r>
              <a:endParaRPr lang="en-US" dirty="0">
                <a:solidFill>
                  <a:srgbClr val="0070C0"/>
                </a:solidFill>
                <a:latin typeface="Times New Roman" panose="02020603050405020304" pitchFamily="18" charset="0"/>
                <a:cs typeface="Times New Roman" panose="02020603050405020304" pitchFamily="18" charset="0"/>
              </a:endParaRPr>
            </a:p>
          </p:txBody>
        </p:sp>
      </p:grpSp>
      <p:sp>
        <p:nvSpPr>
          <p:cNvPr id="14" name="Line 6"/>
          <p:cNvSpPr>
            <a:spLocks noChangeShapeType="1"/>
          </p:cNvSpPr>
          <p:nvPr>
            <p:custDataLst>
              <p:tags r:id="rId6"/>
            </p:custDataLst>
          </p:nvPr>
        </p:nvSpPr>
        <p:spPr bwMode="auto">
          <a:xfrm>
            <a:off x="3868033" y="1929223"/>
            <a:ext cx="228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 name="Rectangle 15"/>
          <p:cNvSpPr/>
          <p:nvPr/>
        </p:nvSpPr>
        <p:spPr>
          <a:xfrm>
            <a:off x="7467600" y="2514600"/>
            <a:ext cx="1524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17"/>
          <p:cNvSpPr/>
          <p:nvPr/>
        </p:nvSpPr>
        <p:spPr>
          <a:xfrm>
            <a:off x="6096000" y="1905000"/>
            <a:ext cx="2286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ectangle 18"/>
          <p:cNvSpPr/>
          <p:nvPr/>
        </p:nvSpPr>
        <p:spPr>
          <a:xfrm>
            <a:off x="7467600" y="1447800"/>
            <a:ext cx="1524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Rectangle 19"/>
          <p:cNvSpPr/>
          <p:nvPr/>
        </p:nvSpPr>
        <p:spPr>
          <a:xfrm>
            <a:off x="6096000" y="2438400"/>
            <a:ext cx="1524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Rectangle 20"/>
          <p:cNvSpPr/>
          <p:nvPr/>
        </p:nvSpPr>
        <p:spPr>
          <a:xfrm>
            <a:off x="2819400" y="1981200"/>
            <a:ext cx="2286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Rectangle 21"/>
          <p:cNvSpPr/>
          <p:nvPr/>
        </p:nvSpPr>
        <p:spPr>
          <a:xfrm>
            <a:off x="4419600" y="1905000"/>
            <a:ext cx="3810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Rectangle 22"/>
          <p:cNvSpPr/>
          <p:nvPr/>
        </p:nvSpPr>
        <p:spPr>
          <a:xfrm>
            <a:off x="1143000" y="2514600"/>
            <a:ext cx="3200400" cy="457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Rectangle 23"/>
          <p:cNvSpPr/>
          <p:nvPr/>
        </p:nvSpPr>
        <p:spPr>
          <a:xfrm>
            <a:off x="7467600" y="4724400"/>
            <a:ext cx="1524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Rectangle 24"/>
          <p:cNvSpPr/>
          <p:nvPr/>
        </p:nvSpPr>
        <p:spPr>
          <a:xfrm>
            <a:off x="6096000" y="4114800"/>
            <a:ext cx="2286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Rectangle 25"/>
          <p:cNvSpPr/>
          <p:nvPr/>
        </p:nvSpPr>
        <p:spPr>
          <a:xfrm>
            <a:off x="7467600" y="3657600"/>
            <a:ext cx="1524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Rectangle 26"/>
          <p:cNvSpPr/>
          <p:nvPr/>
        </p:nvSpPr>
        <p:spPr>
          <a:xfrm>
            <a:off x="6096000" y="4648200"/>
            <a:ext cx="2286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Rectangle 27"/>
          <p:cNvSpPr/>
          <p:nvPr/>
        </p:nvSpPr>
        <p:spPr>
          <a:xfrm>
            <a:off x="2743200" y="4419600"/>
            <a:ext cx="304800" cy="457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Rectangle 28"/>
          <p:cNvSpPr/>
          <p:nvPr/>
        </p:nvSpPr>
        <p:spPr>
          <a:xfrm>
            <a:off x="4343400" y="4419600"/>
            <a:ext cx="3810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Rectangle 29"/>
          <p:cNvSpPr/>
          <p:nvPr/>
        </p:nvSpPr>
        <p:spPr>
          <a:xfrm>
            <a:off x="1066800" y="5029200"/>
            <a:ext cx="3200400" cy="457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52080909"/>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grpId="0" nodeType="clickEffect">
                                  <p:stCondLst>
                                    <p:cond delay="0"/>
                                  </p:stCondLst>
                                  <p:childTnLst>
                                    <p:animEffect transition="out" filter="dissolve">
                                      <p:cBhvr>
                                        <p:cTn id="6" dur="500"/>
                                        <p:tgtEl>
                                          <p:spTgt spid="16"/>
                                        </p:tgtEl>
                                      </p:cBhvr>
                                    </p:animEffect>
                                    <p:set>
                                      <p:cBhvr>
                                        <p:cTn id="7" dur="1" fill="hold">
                                          <p:stCondLst>
                                            <p:cond delay="499"/>
                                          </p:stCondLst>
                                        </p:cTn>
                                        <p:tgtEl>
                                          <p:spTgt spid="16"/>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9" presetClass="exit" presetSubtype="0" fill="hold" grpId="0" nodeType="clickEffect">
                                  <p:stCondLst>
                                    <p:cond delay="0"/>
                                  </p:stCondLst>
                                  <p:childTnLst>
                                    <p:animEffect transition="out" filter="dissolve">
                                      <p:cBhvr>
                                        <p:cTn id="11" dur="500"/>
                                        <p:tgtEl>
                                          <p:spTgt spid="18"/>
                                        </p:tgtEl>
                                      </p:cBhvr>
                                    </p:animEffect>
                                    <p:set>
                                      <p:cBhvr>
                                        <p:cTn id="12" dur="1" fill="hold">
                                          <p:stCondLst>
                                            <p:cond delay="499"/>
                                          </p:stCondLst>
                                        </p:cTn>
                                        <p:tgtEl>
                                          <p:spTgt spid="18"/>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9" presetClass="exit" presetSubtype="0" fill="hold" grpId="0" nodeType="clickEffect">
                                  <p:stCondLst>
                                    <p:cond delay="0"/>
                                  </p:stCondLst>
                                  <p:childTnLst>
                                    <p:animEffect transition="out" filter="dissolve">
                                      <p:cBhvr>
                                        <p:cTn id="16" dur="500"/>
                                        <p:tgtEl>
                                          <p:spTgt spid="19"/>
                                        </p:tgtEl>
                                      </p:cBhvr>
                                    </p:animEffect>
                                    <p:set>
                                      <p:cBhvr>
                                        <p:cTn id="17" dur="1" fill="hold">
                                          <p:stCondLst>
                                            <p:cond delay="499"/>
                                          </p:stCondLst>
                                        </p:cTn>
                                        <p:tgtEl>
                                          <p:spTgt spid="19"/>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9" presetClass="exit" presetSubtype="0" fill="hold" grpId="0" nodeType="clickEffect">
                                  <p:stCondLst>
                                    <p:cond delay="0"/>
                                  </p:stCondLst>
                                  <p:childTnLst>
                                    <p:animEffect transition="out" filter="dissolve">
                                      <p:cBhvr>
                                        <p:cTn id="21" dur="500"/>
                                        <p:tgtEl>
                                          <p:spTgt spid="20"/>
                                        </p:tgtEl>
                                      </p:cBhvr>
                                    </p:animEffect>
                                    <p:set>
                                      <p:cBhvr>
                                        <p:cTn id="22" dur="1" fill="hold">
                                          <p:stCondLst>
                                            <p:cond delay="499"/>
                                          </p:stCondLst>
                                        </p:cTn>
                                        <p:tgtEl>
                                          <p:spTgt spid="20"/>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9" presetClass="exit" presetSubtype="0" fill="hold" grpId="0" nodeType="clickEffect">
                                  <p:stCondLst>
                                    <p:cond delay="0"/>
                                  </p:stCondLst>
                                  <p:childTnLst>
                                    <p:animEffect transition="out" filter="dissolve">
                                      <p:cBhvr>
                                        <p:cTn id="26" dur="500"/>
                                        <p:tgtEl>
                                          <p:spTgt spid="21"/>
                                        </p:tgtEl>
                                      </p:cBhvr>
                                    </p:animEffect>
                                    <p:set>
                                      <p:cBhvr>
                                        <p:cTn id="27" dur="1" fill="hold">
                                          <p:stCondLst>
                                            <p:cond delay="499"/>
                                          </p:stCondLst>
                                        </p:cTn>
                                        <p:tgtEl>
                                          <p:spTgt spid="21"/>
                                        </p:tgtEl>
                                        <p:attrNameLst>
                                          <p:attrName>style.visibility</p:attrName>
                                        </p:attrNameLst>
                                      </p:cBhvr>
                                      <p:to>
                                        <p:strVal val="hidden"/>
                                      </p:to>
                                    </p:set>
                                  </p:childTnLst>
                                </p:cTn>
                              </p:par>
                              <p:par>
                                <p:cTn id="28" presetID="9" presetClass="exit" presetSubtype="0" fill="hold" grpId="0" nodeType="withEffect">
                                  <p:stCondLst>
                                    <p:cond delay="0"/>
                                  </p:stCondLst>
                                  <p:childTnLst>
                                    <p:animEffect transition="out" filter="dissolve">
                                      <p:cBhvr>
                                        <p:cTn id="29" dur="500"/>
                                        <p:tgtEl>
                                          <p:spTgt spid="22"/>
                                        </p:tgtEl>
                                      </p:cBhvr>
                                    </p:animEffect>
                                    <p:set>
                                      <p:cBhvr>
                                        <p:cTn id="30" dur="1" fill="hold">
                                          <p:stCondLst>
                                            <p:cond delay="499"/>
                                          </p:stCondLst>
                                        </p:cTn>
                                        <p:tgtEl>
                                          <p:spTgt spid="22"/>
                                        </p:tgtEl>
                                        <p:attrNameLst>
                                          <p:attrName>style.visibility</p:attrName>
                                        </p:attrNameLst>
                                      </p:cBhvr>
                                      <p:to>
                                        <p:strVal val="hidden"/>
                                      </p:to>
                                    </p:set>
                                  </p:childTnLst>
                                </p:cTn>
                              </p:par>
                              <p:par>
                                <p:cTn id="31" presetID="9" presetClass="exit" presetSubtype="0" fill="hold" grpId="0" nodeType="withEffect">
                                  <p:stCondLst>
                                    <p:cond delay="0"/>
                                  </p:stCondLst>
                                  <p:childTnLst>
                                    <p:animEffect transition="out" filter="dissolve">
                                      <p:cBhvr>
                                        <p:cTn id="32" dur="500"/>
                                        <p:tgtEl>
                                          <p:spTgt spid="23"/>
                                        </p:tgtEl>
                                      </p:cBhvr>
                                    </p:animEffect>
                                    <p:set>
                                      <p:cBhvr>
                                        <p:cTn id="33" dur="1" fill="hold">
                                          <p:stCondLst>
                                            <p:cond delay="499"/>
                                          </p:stCondLst>
                                        </p:cTn>
                                        <p:tgtEl>
                                          <p:spTgt spid="23"/>
                                        </p:tgtEl>
                                        <p:attrNameLst>
                                          <p:attrName>style.visibility</p:attrName>
                                        </p:attrNameLst>
                                      </p:cBhvr>
                                      <p:to>
                                        <p:strVal val="hidden"/>
                                      </p:to>
                                    </p:set>
                                  </p:childTnLst>
                                </p:cTn>
                              </p:par>
                            </p:childTnLst>
                          </p:cTn>
                        </p:par>
                      </p:childTnLst>
                    </p:cTn>
                  </p:par>
                  <p:par>
                    <p:cTn id="34" fill="hold">
                      <p:stCondLst>
                        <p:cond delay="indefinite"/>
                      </p:stCondLst>
                      <p:childTnLst>
                        <p:par>
                          <p:cTn id="35" fill="hold">
                            <p:stCondLst>
                              <p:cond delay="0"/>
                            </p:stCondLst>
                            <p:childTnLst>
                              <p:par>
                                <p:cTn id="36" presetID="9" presetClass="exit" presetSubtype="0" fill="hold" grpId="0" nodeType="clickEffect">
                                  <p:stCondLst>
                                    <p:cond delay="0"/>
                                  </p:stCondLst>
                                  <p:childTnLst>
                                    <p:animEffect transition="out" filter="dissolve">
                                      <p:cBhvr>
                                        <p:cTn id="37" dur="500"/>
                                        <p:tgtEl>
                                          <p:spTgt spid="26"/>
                                        </p:tgtEl>
                                      </p:cBhvr>
                                    </p:animEffect>
                                    <p:set>
                                      <p:cBhvr>
                                        <p:cTn id="38" dur="1" fill="hold">
                                          <p:stCondLst>
                                            <p:cond delay="499"/>
                                          </p:stCondLst>
                                        </p:cTn>
                                        <p:tgtEl>
                                          <p:spTgt spid="26"/>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9" presetClass="exit" presetSubtype="0" fill="hold" grpId="0" nodeType="clickEffect">
                                  <p:stCondLst>
                                    <p:cond delay="0"/>
                                  </p:stCondLst>
                                  <p:childTnLst>
                                    <p:animEffect transition="out" filter="dissolve">
                                      <p:cBhvr>
                                        <p:cTn id="42" dur="500"/>
                                        <p:tgtEl>
                                          <p:spTgt spid="27"/>
                                        </p:tgtEl>
                                      </p:cBhvr>
                                    </p:animEffect>
                                    <p:set>
                                      <p:cBhvr>
                                        <p:cTn id="43" dur="1" fill="hold">
                                          <p:stCondLst>
                                            <p:cond delay="499"/>
                                          </p:stCondLst>
                                        </p:cTn>
                                        <p:tgtEl>
                                          <p:spTgt spid="27"/>
                                        </p:tgtEl>
                                        <p:attrNameLst>
                                          <p:attrName>style.visibility</p:attrName>
                                        </p:attrNameLst>
                                      </p:cBhvr>
                                      <p:to>
                                        <p:strVal val="hidden"/>
                                      </p:to>
                                    </p:set>
                                  </p:childTnLst>
                                </p:cTn>
                              </p:par>
                            </p:childTnLst>
                          </p:cTn>
                        </p:par>
                      </p:childTnLst>
                    </p:cTn>
                  </p:par>
                  <p:par>
                    <p:cTn id="44" fill="hold">
                      <p:stCondLst>
                        <p:cond delay="indefinite"/>
                      </p:stCondLst>
                      <p:childTnLst>
                        <p:par>
                          <p:cTn id="45" fill="hold">
                            <p:stCondLst>
                              <p:cond delay="0"/>
                            </p:stCondLst>
                            <p:childTnLst>
                              <p:par>
                                <p:cTn id="46" presetID="9" presetClass="exit" presetSubtype="0" fill="hold" grpId="0" nodeType="clickEffect">
                                  <p:stCondLst>
                                    <p:cond delay="0"/>
                                  </p:stCondLst>
                                  <p:childTnLst>
                                    <p:animEffect transition="out" filter="dissolve">
                                      <p:cBhvr>
                                        <p:cTn id="47" dur="500"/>
                                        <p:tgtEl>
                                          <p:spTgt spid="24"/>
                                        </p:tgtEl>
                                      </p:cBhvr>
                                    </p:animEffect>
                                    <p:set>
                                      <p:cBhvr>
                                        <p:cTn id="48" dur="1" fill="hold">
                                          <p:stCondLst>
                                            <p:cond delay="499"/>
                                          </p:stCondLst>
                                        </p:cTn>
                                        <p:tgtEl>
                                          <p:spTgt spid="24"/>
                                        </p:tgtEl>
                                        <p:attrNameLst>
                                          <p:attrName>style.visibility</p:attrName>
                                        </p:attrNameLst>
                                      </p:cBhvr>
                                      <p:to>
                                        <p:strVal val="hidden"/>
                                      </p:to>
                                    </p:set>
                                  </p:childTnLst>
                                </p:cTn>
                              </p:par>
                            </p:childTnLst>
                          </p:cTn>
                        </p:par>
                      </p:childTnLst>
                    </p:cTn>
                  </p:par>
                  <p:par>
                    <p:cTn id="49" fill="hold">
                      <p:stCondLst>
                        <p:cond delay="indefinite"/>
                      </p:stCondLst>
                      <p:childTnLst>
                        <p:par>
                          <p:cTn id="50" fill="hold">
                            <p:stCondLst>
                              <p:cond delay="0"/>
                            </p:stCondLst>
                            <p:childTnLst>
                              <p:par>
                                <p:cTn id="51" presetID="9" presetClass="exit" presetSubtype="0" fill="hold" grpId="0" nodeType="clickEffect">
                                  <p:stCondLst>
                                    <p:cond delay="0"/>
                                  </p:stCondLst>
                                  <p:childTnLst>
                                    <p:animEffect transition="out" filter="dissolve">
                                      <p:cBhvr>
                                        <p:cTn id="52" dur="500"/>
                                        <p:tgtEl>
                                          <p:spTgt spid="25"/>
                                        </p:tgtEl>
                                      </p:cBhvr>
                                    </p:animEffect>
                                    <p:set>
                                      <p:cBhvr>
                                        <p:cTn id="53" dur="1" fill="hold">
                                          <p:stCondLst>
                                            <p:cond delay="499"/>
                                          </p:stCondLst>
                                        </p:cTn>
                                        <p:tgtEl>
                                          <p:spTgt spid="25"/>
                                        </p:tgtEl>
                                        <p:attrNameLst>
                                          <p:attrName>style.visibility</p:attrName>
                                        </p:attrNameLst>
                                      </p:cBhvr>
                                      <p:to>
                                        <p:strVal val="hidden"/>
                                      </p:to>
                                    </p:set>
                                  </p:childTnLst>
                                </p:cTn>
                              </p:par>
                            </p:childTnLst>
                          </p:cTn>
                        </p:par>
                      </p:childTnLst>
                    </p:cTn>
                  </p:par>
                  <p:par>
                    <p:cTn id="54" fill="hold">
                      <p:stCondLst>
                        <p:cond delay="indefinite"/>
                      </p:stCondLst>
                      <p:childTnLst>
                        <p:par>
                          <p:cTn id="55" fill="hold">
                            <p:stCondLst>
                              <p:cond delay="0"/>
                            </p:stCondLst>
                            <p:childTnLst>
                              <p:par>
                                <p:cTn id="56" presetID="9" presetClass="exit" presetSubtype="0" fill="hold" grpId="0" nodeType="clickEffect">
                                  <p:stCondLst>
                                    <p:cond delay="0"/>
                                  </p:stCondLst>
                                  <p:childTnLst>
                                    <p:animEffect transition="out" filter="dissolve">
                                      <p:cBhvr>
                                        <p:cTn id="57" dur="500"/>
                                        <p:tgtEl>
                                          <p:spTgt spid="28"/>
                                        </p:tgtEl>
                                      </p:cBhvr>
                                    </p:animEffect>
                                    <p:set>
                                      <p:cBhvr>
                                        <p:cTn id="58" dur="1" fill="hold">
                                          <p:stCondLst>
                                            <p:cond delay="499"/>
                                          </p:stCondLst>
                                        </p:cTn>
                                        <p:tgtEl>
                                          <p:spTgt spid="28"/>
                                        </p:tgtEl>
                                        <p:attrNameLst>
                                          <p:attrName>style.visibility</p:attrName>
                                        </p:attrNameLst>
                                      </p:cBhvr>
                                      <p:to>
                                        <p:strVal val="hidden"/>
                                      </p:to>
                                    </p:set>
                                  </p:childTnLst>
                                </p:cTn>
                              </p:par>
                              <p:par>
                                <p:cTn id="59" presetID="9" presetClass="exit" presetSubtype="0" fill="hold" grpId="0" nodeType="withEffect">
                                  <p:stCondLst>
                                    <p:cond delay="0"/>
                                  </p:stCondLst>
                                  <p:childTnLst>
                                    <p:animEffect transition="out" filter="dissolve">
                                      <p:cBhvr>
                                        <p:cTn id="60" dur="500"/>
                                        <p:tgtEl>
                                          <p:spTgt spid="29"/>
                                        </p:tgtEl>
                                      </p:cBhvr>
                                    </p:animEffect>
                                    <p:set>
                                      <p:cBhvr>
                                        <p:cTn id="61" dur="1" fill="hold">
                                          <p:stCondLst>
                                            <p:cond delay="499"/>
                                          </p:stCondLst>
                                        </p:cTn>
                                        <p:tgtEl>
                                          <p:spTgt spid="29"/>
                                        </p:tgtEl>
                                        <p:attrNameLst>
                                          <p:attrName>style.visibility</p:attrName>
                                        </p:attrNameLst>
                                      </p:cBhvr>
                                      <p:to>
                                        <p:strVal val="hidden"/>
                                      </p:to>
                                    </p:set>
                                  </p:childTnLst>
                                </p:cTn>
                              </p:par>
                              <p:par>
                                <p:cTn id="62" presetID="9" presetClass="exit" presetSubtype="0" fill="hold" grpId="0" nodeType="withEffect">
                                  <p:stCondLst>
                                    <p:cond delay="0"/>
                                  </p:stCondLst>
                                  <p:childTnLst>
                                    <p:animEffect transition="out" filter="dissolve">
                                      <p:cBhvr>
                                        <p:cTn id="63" dur="500"/>
                                        <p:tgtEl>
                                          <p:spTgt spid="30"/>
                                        </p:tgtEl>
                                      </p:cBhvr>
                                    </p:animEffect>
                                    <p:set>
                                      <p:cBhvr>
                                        <p:cTn id="64" dur="1" fill="hold">
                                          <p:stCondLst>
                                            <p:cond delay="499"/>
                                          </p:stCondLst>
                                        </p:cTn>
                                        <p:tgtEl>
                                          <p:spTgt spid="3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0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0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0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0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0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0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0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0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0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0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1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1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1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1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1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1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1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1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1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1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2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2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2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2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2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2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2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2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2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2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3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3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3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3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3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3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3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3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3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3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4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4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4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4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4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4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4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4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4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4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5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5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5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5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5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5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5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5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5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5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6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6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6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6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6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6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6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6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6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6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7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7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7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7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7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7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7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7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7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7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8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8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8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8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8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8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8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8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8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8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9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9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9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9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9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9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9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9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9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9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0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0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0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0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0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0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0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0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0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0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1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1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1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1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1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1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1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1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1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1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2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2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2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2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2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2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2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2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2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2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3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3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3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3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3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3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3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3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3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3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4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4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4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4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4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4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4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4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4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4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5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5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5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5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5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5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5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5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5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5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6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6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6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6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6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6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6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6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6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6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7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7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7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7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7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7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7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7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7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7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7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7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7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8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8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8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8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8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8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8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8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8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8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9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9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9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9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9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9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9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9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9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9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17648</TotalTime>
  <Words>3379</Words>
  <Application>Microsoft Macintosh PowerPoint</Application>
  <PresentationFormat>On-screen Show (4:3)</PresentationFormat>
  <Paragraphs>841</Paragraphs>
  <Slides>81</Slides>
  <Notes>80</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81</vt:i4>
      </vt:variant>
    </vt:vector>
  </HeadingPairs>
  <TitlesOfParts>
    <vt:vector size="84" baseType="lpstr">
      <vt:lpstr>Office Theme</vt:lpstr>
      <vt:lpstr>VISIO</vt:lpstr>
      <vt:lpstr>Visio</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Harvey Mudd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sharris</dc:creator>
  <cp:lastModifiedBy>David Harris</cp:lastModifiedBy>
  <cp:revision>172</cp:revision>
  <cp:lastPrinted>2017-01-30T16:05:11Z</cp:lastPrinted>
  <dcterms:created xsi:type="dcterms:W3CDTF">2012-08-07T04:56:47Z</dcterms:created>
  <dcterms:modified xsi:type="dcterms:W3CDTF">2017-02-08T14:06:33Z</dcterms:modified>
</cp:coreProperties>
</file>