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tags/tag19.xml" ContentType="application/vnd.openxmlformats-officedocument.presentationml.tags+xml"/>
  <Override PartName="/ppt/notesSlides/notesSlide10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1.xml" ContentType="application/vnd.openxmlformats-officedocument.presentationml.notesSlide+xml"/>
  <Override PartName="/ppt/tags/tag23.xml" ContentType="application/vnd.openxmlformats-officedocument.presentationml.tags+xml"/>
  <Override PartName="/ppt/notesSlides/notesSlide12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3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4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5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6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7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8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9.xml" ContentType="application/vnd.openxmlformats-officedocument.presentationml.notesSlide+xml"/>
  <Override PartName="/ppt/tags/tag42.xml" ContentType="application/vnd.openxmlformats-officedocument.presentationml.tags+xml"/>
  <Override PartName="/ppt/notesSlides/notesSlide20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21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22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23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24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25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26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27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28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29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30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31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32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33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34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35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notesSlides/notesSlide36.xml" ContentType="application/vnd.openxmlformats-officedocument.presentationml.notesSlide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notesSlides/notesSlide37.xml" ContentType="application/vnd.openxmlformats-officedocument.presentationml.notesSlide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38.xml" ContentType="application/vnd.openxmlformats-officedocument.presentationml.notesSlide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39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notesSlides/notesSlide40.xml" ContentType="application/vnd.openxmlformats-officedocument.presentationml.notesSlide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notesSlides/notesSlide41.xml" ContentType="application/vnd.openxmlformats-officedocument.presentationml.notesSlide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notesSlides/notesSlide42.xml" ContentType="application/vnd.openxmlformats-officedocument.presentationml.notesSlide+xml"/>
  <Override PartName="/ppt/tags/tag102.xml" ContentType="application/vnd.openxmlformats-officedocument.presentationml.tags+xml"/>
  <Override PartName="/ppt/notesSlides/notesSlide43.xml" ContentType="application/vnd.openxmlformats-officedocument.presentationml.notesSl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notesSlides/notesSlide44.xml" ContentType="application/vnd.openxmlformats-officedocument.presentationml.notesSlid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notesSlides/notesSlide45.xml" ContentType="application/vnd.openxmlformats-officedocument.presentationml.notesSlide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notesSlides/notesSlide46.xml" ContentType="application/vnd.openxmlformats-officedocument.presentationml.notesSlide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notesSlides/notesSlide47.xml" ContentType="application/vnd.openxmlformats-officedocument.presentationml.notesSlide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notesSlides/notesSlide48.xml" ContentType="application/vnd.openxmlformats-officedocument.presentationml.notesSlide+xml"/>
  <Override PartName="/ppt/tags/tag117.xml" ContentType="application/vnd.openxmlformats-officedocument.presentationml.tags+xml"/>
  <Override PartName="/ppt/notesSlides/notesSlide49.xml" ContentType="application/vnd.openxmlformats-officedocument.presentationml.notesSlide+xml"/>
  <Override PartName="/ppt/tags/tag118.xml" ContentType="application/vnd.openxmlformats-officedocument.presentationml.tags+xml"/>
  <Override PartName="/ppt/notesSlides/notesSlide50.xml" ContentType="application/vnd.openxmlformats-officedocument.presentationml.notesSlide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notesSlides/notesSlide51.xml" ContentType="application/vnd.openxmlformats-officedocument.presentationml.notesSlide+xml"/>
  <Override PartName="/ppt/tags/tag121.xml" ContentType="application/vnd.openxmlformats-officedocument.presentationml.tags+xml"/>
  <Override PartName="/ppt/notesSlides/notesSlide52.xml" ContentType="application/vnd.openxmlformats-officedocument.presentationml.notesSlid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notesSlides/notesSlide53.xml" ContentType="application/vnd.openxmlformats-officedocument.presentationml.notesSlide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notesSlides/notesSlide54.xml" ContentType="application/vnd.openxmlformats-officedocument.presentationml.notesSlid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notesSlides/notesSlide55.xml" ContentType="application/vnd.openxmlformats-officedocument.presentationml.notesSlide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notesSlides/notesSlide56.xml" ContentType="application/vnd.openxmlformats-officedocument.presentationml.notesSlide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notesSlides/notesSlide57.xml" ContentType="application/vnd.openxmlformats-officedocument.presentationml.notesSlide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notesSlides/notesSlide58.xml" ContentType="application/vnd.openxmlformats-officedocument.presentationml.notesSlide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notesSlides/notesSlide59.xml" ContentType="application/vnd.openxmlformats-officedocument.presentationml.notesSlide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notesSlides/notesSlide60.xml" ContentType="application/vnd.openxmlformats-officedocument.presentationml.notesSlide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notesSlides/notesSlide61.xml" ContentType="application/vnd.openxmlformats-officedocument.presentationml.notesSlide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notesSlides/notesSlide62.xml" ContentType="application/vnd.openxmlformats-officedocument.presentationml.notesSlide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notesSlides/notesSlide63.xml" ContentType="application/vnd.openxmlformats-officedocument.presentationml.notesSlide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notesSlides/notesSlide64.xml" ContentType="application/vnd.openxmlformats-officedocument.presentationml.notesSlide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notesSlides/notesSlide65.xml" ContentType="application/vnd.openxmlformats-officedocument.presentationml.notesSlide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notesSlides/notesSlide66.xml" ContentType="application/vnd.openxmlformats-officedocument.presentationml.notesSlide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notesSlides/notesSlide67.xml" ContentType="application/vnd.openxmlformats-officedocument.presentationml.notesSlide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notesSlides/notesSlide68.xml" ContentType="application/vnd.openxmlformats-officedocument.presentationml.notesSlide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notesSlides/notesSlide69.xml" ContentType="application/vnd.openxmlformats-officedocument.presentationml.notesSlide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notesSlides/notesSlide70.xml" ContentType="application/vnd.openxmlformats-officedocument.presentationml.notesSlide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notesSlides/notesSlide71.xml" ContentType="application/vnd.openxmlformats-officedocument.presentationml.notesSlide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notesSlides/notesSlide72.xml" ContentType="application/vnd.openxmlformats-officedocument.presentationml.notesSlide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notesSlides/notesSlide73.xml" ContentType="application/vnd.openxmlformats-officedocument.presentationml.notesSlide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notesSlides/notesSlide74.xml" ContentType="application/vnd.openxmlformats-officedocument.presentationml.notesSlide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notesSlides/notesSlide75.xml" ContentType="application/vnd.openxmlformats-officedocument.presentationml.notesSlide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notesSlides/notesSlide76.xml" ContentType="application/vnd.openxmlformats-officedocument.presentationml.notesSlide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notesSlides/notesSlide77.xml" ContentType="application/vnd.openxmlformats-officedocument.presentationml.notesSlide+xml"/>
  <Override PartName="/ppt/tags/tag202.xml" ContentType="application/vnd.openxmlformats-officedocument.presentationml.tags+xml"/>
  <Override PartName="/ppt/notesSlides/notesSlide78.xml" ContentType="application/vnd.openxmlformats-officedocument.presentationml.notesSlide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notesSlides/notesSlide79.xml" ContentType="application/vnd.openxmlformats-officedocument.presentationml.notesSlide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notesSlides/notesSlide80.xml" ContentType="application/vnd.openxmlformats-officedocument.presentationml.notesSlide+xml"/>
  <Override PartName="/ppt/tags/tag207.xml" ContentType="application/vnd.openxmlformats-officedocument.presentationml.tags+xml"/>
  <Override PartName="/ppt/notesSlides/notesSlide8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4"/>
  </p:notesMasterIdLst>
  <p:handoutMasterIdLst>
    <p:handoutMasterId r:id="rId8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361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3" r:id="rId17"/>
    <p:sldId id="378" r:id="rId18"/>
    <p:sldId id="274" r:id="rId19"/>
    <p:sldId id="376" r:id="rId20"/>
    <p:sldId id="381" r:id="rId21"/>
    <p:sldId id="277" r:id="rId22"/>
    <p:sldId id="363" r:id="rId23"/>
    <p:sldId id="280" r:id="rId24"/>
    <p:sldId id="282" r:id="rId25"/>
    <p:sldId id="283" r:id="rId26"/>
    <p:sldId id="284" r:id="rId27"/>
    <p:sldId id="286" r:id="rId28"/>
    <p:sldId id="362" r:id="rId29"/>
    <p:sldId id="289" r:id="rId30"/>
    <p:sldId id="290" r:id="rId31"/>
    <p:sldId id="291" r:id="rId32"/>
    <p:sldId id="365" r:id="rId33"/>
    <p:sldId id="294" r:id="rId34"/>
    <p:sldId id="295" r:id="rId35"/>
    <p:sldId id="367" r:id="rId36"/>
    <p:sldId id="368" r:id="rId37"/>
    <p:sldId id="369" r:id="rId38"/>
    <p:sldId id="302" r:id="rId39"/>
    <p:sldId id="303" r:id="rId40"/>
    <p:sldId id="304" r:id="rId41"/>
    <p:sldId id="305" r:id="rId42"/>
    <p:sldId id="306" r:id="rId43"/>
    <p:sldId id="307" r:id="rId44"/>
    <p:sldId id="308" r:id="rId45"/>
    <p:sldId id="355" r:id="rId46"/>
    <p:sldId id="356" r:id="rId47"/>
    <p:sldId id="357" r:id="rId48"/>
    <p:sldId id="316" r:id="rId49"/>
    <p:sldId id="383" r:id="rId50"/>
    <p:sldId id="317" r:id="rId51"/>
    <p:sldId id="318" r:id="rId52"/>
    <p:sldId id="320" r:id="rId53"/>
    <p:sldId id="321" r:id="rId54"/>
    <p:sldId id="323" r:id="rId55"/>
    <p:sldId id="370" r:id="rId56"/>
    <p:sldId id="324" r:id="rId57"/>
    <p:sldId id="325" r:id="rId58"/>
    <p:sldId id="326" r:id="rId59"/>
    <p:sldId id="372" r:id="rId60"/>
    <p:sldId id="327" r:id="rId61"/>
    <p:sldId id="328" r:id="rId62"/>
    <p:sldId id="329" r:id="rId63"/>
    <p:sldId id="330" r:id="rId64"/>
    <p:sldId id="331" r:id="rId65"/>
    <p:sldId id="332" r:id="rId66"/>
    <p:sldId id="333" r:id="rId67"/>
    <p:sldId id="334" r:id="rId68"/>
    <p:sldId id="335" r:id="rId69"/>
    <p:sldId id="359" r:id="rId70"/>
    <p:sldId id="371" r:id="rId71"/>
    <p:sldId id="340" r:id="rId72"/>
    <p:sldId id="342" r:id="rId73"/>
    <p:sldId id="344" r:id="rId74"/>
    <p:sldId id="345" r:id="rId75"/>
    <p:sldId id="346" r:id="rId76"/>
    <p:sldId id="347" r:id="rId77"/>
    <p:sldId id="348" r:id="rId78"/>
    <p:sldId id="349" r:id="rId79"/>
    <p:sldId id="350" r:id="rId80"/>
    <p:sldId id="351" r:id="rId81"/>
    <p:sldId id="352" r:id="rId82"/>
    <p:sldId id="354" r:id="rId83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24" autoAdjust="0"/>
    <p:restoredTop sz="90812" autoAdjust="0"/>
  </p:normalViewPr>
  <p:slideViewPr>
    <p:cSldViewPr>
      <p:cViewPr varScale="1">
        <p:scale>
          <a:sx n="118" d="100"/>
          <a:sy n="118" d="100"/>
        </p:scale>
        <p:origin x="448" y="2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notesMaster" Target="notesMasters/notesMaster1.xml"/><Relationship Id="rId85" Type="http://schemas.openxmlformats.org/officeDocument/2006/relationships/handoutMaster" Target="handoutMasters/handoutMaster1.xml"/><Relationship Id="rId86" Type="http://schemas.openxmlformats.org/officeDocument/2006/relationships/presProps" Target="presProps.xml"/><Relationship Id="rId87" Type="http://schemas.openxmlformats.org/officeDocument/2006/relationships/viewProps" Target="viewProps.xml"/><Relationship Id="rId88" Type="http://schemas.openxmlformats.org/officeDocument/2006/relationships/theme" Target="theme/theme1.xml"/><Relationship Id="rId8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Relationship Id="rId2" Type="http://schemas.openxmlformats.org/officeDocument/2006/relationships/image" Target="../media/image1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Relationship Id="rId2" Type="http://schemas.openxmlformats.org/officeDocument/2006/relationships/image" Target="../media/image3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Relationship Id="rId2" Type="http://schemas.openxmlformats.org/officeDocument/2006/relationships/image" Target="../media/image37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Relationship Id="rId2" Type="http://schemas.openxmlformats.org/officeDocument/2006/relationships/image" Target="../media/image37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Relationship Id="rId2" Type="http://schemas.openxmlformats.org/officeDocument/2006/relationships/image" Target="../media/image40.wmf"/><Relationship Id="rId3" Type="http://schemas.openxmlformats.org/officeDocument/2006/relationships/image" Target="../media/image41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Relationship Id="rId2" Type="http://schemas.openxmlformats.org/officeDocument/2006/relationships/image" Target="../media/image15.wmf"/><Relationship Id="rId3" Type="http://schemas.openxmlformats.org/officeDocument/2006/relationships/image" Target="../media/image16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Relationship Id="rId2" Type="http://schemas.openxmlformats.org/officeDocument/2006/relationships/image" Target="../media/image52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Relationship Id="rId2" Type="http://schemas.openxmlformats.org/officeDocument/2006/relationships/image" Target="../media/image54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Relationship Id="rId2" Type="http://schemas.openxmlformats.org/officeDocument/2006/relationships/image" Target="../media/image18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Relationship Id="rId2" Type="http://schemas.openxmlformats.org/officeDocument/2006/relationships/image" Target="../media/image2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Relationship Id="rId2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Relationship Id="rId2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Relationship Id="rId2" Type="http://schemas.openxmlformats.org/officeDocument/2006/relationships/image" Target="../media/image2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Relationship Id="rId2" Type="http://schemas.openxmlformats.org/officeDocument/2006/relationships/image" Target="../media/image3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58DC7-2DB0-F743-B206-666BD2CB356D}" type="datetimeFigureOut">
              <a:rPr lang="en-US" smtClean="0"/>
              <a:t>1/16/18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B4F19-52D0-CA4D-A6ED-ADA89533F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36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1/16/18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6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6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7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7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7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7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7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7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7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7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9.xml"/></Relationships>
</file>

<file path=ppt/notesSlides/_rels/notesSlide7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8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C17A317-E611-48B8-864E-A7147738E169}" type="slidenum">
              <a:rPr lang="en-US" sz="1200">
                <a:latin typeface="Times New Roman" pitchFamily="18" charset="0"/>
              </a:rPr>
              <a:pPr eaLnBrk="1" hangingPunct="1"/>
              <a:t>11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077FF55-6D47-485E-A169-7AA98629BC0F}" type="slidenum">
              <a:rPr lang="en-US" sz="1200">
                <a:latin typeface="Times New Roman" pitchFamily="18" charset="0"/>
              </a:rPr>
              <a:pPr eaLnBrk="1" hangingPunct="1"/>
              <a:t>12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A7079C1-9890-4ABE-84A9-0DF2CD4C7F8A}" type="slidenum">
              <a:rPr lang="en-US" sz="1200">
                <a:latin typeface="Times New Roman" pitchFamily="18" charset="0"/>
              </a:rPr>
              <a:pPr eaLnBrk="1" hangingPunct="1"/>
              <a:t>13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0A1951D-89A3-4897-955C-54C22CCA78F1}" type="slidenum">
              <a:rPr lang="en-US" sz="1200">
                <a:latin typeface="Times New Roman" pitchFamily="18" charset="0"/>
              </a:rPr>
              <a:pPr eaLnBrk="1" hangingPunct="1"/>
              <a:t>14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C31AEFE-CFFB-4813-BD81-B8BE1CA6C693}" type="slidenum">
              <a:rPr lang="en-US" sz="1200">
                <a:latin typeface="Times New Roman" pitchFamily="18" charset="0"/>
              </a:rPr>
              <a:pPr eaLnBrk="1" hangingPunct="1"/>
              <a:t>15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08F31FC-A4B5-4841-A68E-31207F3929AD}" type="slidenum">
              <a:rPr lang="en-US" sz="1200">
                <a:latin typeface="Times New Roman" pitchFamily="18" charset="0"/>
              </a:rPr>
              <a:pPr eaLnBrk="1" hangingPunct="1"/>
              <a:t>16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EBD8F3F-F50B-4D2D-9088-20983DC5CDB3}" type="slidenum">
              <a:rPr lang="en-US" sz="1200">
                <a:latin typeface="Times New Roman" pitchFamily="18" charset="0"/>
              </a:rPr>
              <a:pPr eaLnBrk="1" hangingPunct="1"/>
              <a:t>17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77A3AC-D42F-4D0B-9EF9-E4E1B354D284}" type="slidenum">
              <a:rPr lang="en-US" sz="1200">
                <a:latin typeface="Times New Roman" pitchFamily="18" charset="0"/>
              </a:rPr>
              <a:pPr eaLnBrk="1" hangingPunct="1"/>
              <a:t>18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77A3AC-D42F-4D0B-9EF9-E4E1B354D284}" type="slidenum">
              <a:rPr lang="en-US" sz="1200">
                <a:latin typeface="Times New Roman" pitchFamily="18" charset="0"/>
              </a:rPr>
              <a:pPr eaLnBrk="1" hangingPunct="1"/>
              <a:t>19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77A3AC-D42F-4D0B-9EF9-E4E1B354D284}" type="slidenum">
              <a:rPr lang="en-US" sz="1200">
                <a:latin typeface="Times New Roman" pitchFamily="18" charset="0"/>
              </a:rPr>
              <a:pPr eaLnBrk="1" hangingPunct="1"/>
              <a:t>20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9B557E0-04ED-4DD6-BE7E-549CE9FF4F43}" type="slidenum">
              <a:rPr lang="en-US" sz="1200">
                <a:latin typeface="Times New Roman" pitchFamily="18" charset="0"/>
              </a:rPr>
              <a:pPr eaLnBrk="1" hangingPunct="1"/>
              <a:t>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A30C677-1DE6-4DC4-8C19-8E725DEB7533}" type="slidenum">
              <a:rPr lang="en-US" sz="1200">
                <a:latin typeface="Times New Roman" pitchFamily="18" charset="0"/>
              </a:rPr>
              <a:pPr eaLnBrk="1" hangingPunct="1"/>
              <a:t>21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FF139FA-840F-4B42-8A3A-EA6EEE9A30BF}" type="slidenum">
              <a:rPr lang="en-US" sz="1200">
                <a:latin typeface="Times New Roman" pitchFamily="18" charset="0"/>
              </a:rPr>
              <a:pPr eaLnBrk="1" hangingPunct="1"/>
              <a:t>22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6ED039-A1F1-44BE-8E16-1A39D5826A03}" type="slidenum">
              <a:rPr lang="en-US" sz="1200">
                <a:latin typeface="Times New Roman" pitchFamily="18" charset="0"/>
              </a:rPr>
              <a:pPr eaLnBrk="1" hangingPunct="1"/>
              <a:t>23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D1E3FB6-9A85-4B1C-9E09-1A180F2215D9}" type="slidenum">
              <a:rPr lang="en-US" sz="1200">
                <a:latin typeface="Times New Roman" pitchFamily="18" charset="0"/>
              </a:rPr>
              <a:pPr eaLnBrk="1" hangingPunct="1"/>
              <a:t>24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A5088C4-3084-40AD-9F6F-70700F29887E}" type="slidenum">
              <a:rPr lang="en-US" sz="1200">
                <a:latin typeface="Times New Roman" pitchFamily="18" charset="0"/>
              </a:rPr>
              <a:pPr eaLnBrk="1" hangingPunct="1"/>
              <a:t>25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7938063-1D29-4B05-9212-3D783BAEE8ED}" type="slidenum">
              <a:rPr lang="en-US" sz="1200">
                <a:latin typeface="Times New Roman" pitchFamily="18" charset="0"/>
              </a:rPr>
              <a:pPr eaLnBrk="1" hangingPunct="1"/>
              <a:t>26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8447544-2DD3-4828-8D05-3DC499B78283}" type="slidenum">
              <a:rPr lang="en-US" sz="1200">
                <a:latin typeface="Times New Roman" pitchFamily="18" charset="0"/>
              </a:rPr>
              <a:pPr eaLnBrk="1" hangingPunct="1"/>
              <a:t>27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5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0AA32E3-F1F4-48E7-9A2C-16548E9979D3}" type="slidenum">
              <a:rPr lang="en-US" sz="1200">
                <a:latin typeface="Times New Roman" pitchFamily="18" charset="0"/>
              </a:rPr>
              <a:pPr eaLnBrk="1" hangingPunct="1"/>
              <a:t>28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E1435A7-99F8-4630-901C-D04F7ADA3649}" type="slidenum">
              <a:rPr lang="en-US" sz="1200">
                <a:latin typeface="Times New Roman" pitchFamily="18" charset="0"/>
              </a:rPr>
              <a:pPr eaLnBrk="1" hangingPunct="1"/>
              <a:t>29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5035135-D519-44EB-8BBC-75CDFE0DE662}" type="slidenum">
              <a:rPr lang="en-US" sz="1200">
                <a:latin typeface="Times New Roman" pitchFamily="18" charset="0"/>
              </a:rPr>
              <a:pPr eaLnBrk="1" hangingPunct="1"/>
              <a:t>30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9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93B0B37-60B7-4955-9467-637411B21646}" type="slidenum">
              <a:rPr lang="en-US" sz="1200">
                <a:latin typeface="Times New Roman" pitchFamily="18" charset="0"/>
              </a:rPr>
              <a:pPr eaLnBrk="1" hangingPunct="1"/>
              <a:t>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339334B-667E-4594-8258-137D32A046CA}" type="slidenum">
              <a:rPr lang="en-US" sz="1200">
                <a:latin typeface="Times New Roman" pitchFamily="18" charset="0"/>
              </a:rPr>
              <a:pPr eaLnBrk="1" hangingPunct="1"/>
              <a:t>31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0635FA3-67BB-4B04-A76B-39A6E620BF9C}" type="slidenum">
              <a:rPr lang="en-US" sz="1200">
                <a:latin typeface="Times New Roman" pitchFamily="18" charset="0"/>
              </a:rPr>
              <a:pPr eaLnBrk="1" hangingPunct="1"/>
              <a:t>32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2F91A6F-0A81-42D9-BBC6-DD8E71355CC8}" type="slidenum">
              <a:rPr lang="en-US" sz="1200">
                <a:latin typeface="Times New Roman" pitchFamily="18" charset="0"/>
              </a:rPr>
              <a:pPr eaLnBrk="1" hangingPunct="1"/>
              <a:t>33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3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F53544F-2C95-4111-865C-3BBF9FCAE9AF}" type="slidenum">
              <a:rPr lang="en-US" sz="1200">
                <a:latin typeface="Times New Roman" pitchFamily="18" charset="0"/>
              </a:rPr>
              <a:pPr eaLnBrk="1" hangingPunct="1"/>
              <a:t>34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4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44E06FF-C554-4B41-BA7D-66095FF1D435}" type="slidenum">
              <a:rPr lang="en-US" sz="1200">
                <a:latin typeface="Times New Roman" pitchFamily="18" charset="0"/>
              </a:rPr>
              <a:pPr eaLnBrk="1" hangingPunct="1"/>
              <a:t>35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5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5E3A068-D972-43A1-84DA-2F21E1A7801D}" type="slidenum">
              <a:rPr lang="en-US" sz="1200">
                <a:latin typeface="Times New Roman" pitchFamily="18" charset="0"/>
              </a:rPr>
              <a:pPr eaLnBrk="1" hangingPunct="1"/>
              <a:t>36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8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8393523-AE5F-4CC2-8C01-8DB325F3D588}" type="slidenum">
              <a:rPr lang="en-US" sz="1200">
                <a:latin typeface="Times New Roman" pitchFamily="18" charset="0"/>
              </a:rPr>
              <a:pPr eaLnBrk="1" hangingPunct="1"/>
              <a:t>37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1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CDDCE0E-3B5F-4D31-9115-C75D58EBF9C3}" type="slidenum">
              <a:rPr lang="en-US" sz="1200">
                <a:latin typeface="Times New Roman" pitchFamily="18" charset="0"/>
              </a:rPr>
              <a:pPr eaLnBrk="1" hangingPunct="1"/>
              <a:t>38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2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78DB572-2D98-4747-8FB9-A71BF1000741}" type="slidenum">
              <a:rPr lang="en-US" sz="1200">
                <a:latin typeface="Times New Roman" pitchFamily="18" charset="0"/>
              </a:rPr>
              <a:pPr eaLnBrk="1" hangingPunct="1"/>
              <a:t>39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8023A50-BFCC-4310-9FD0-57FA7B27842B}" type="slidenum">
              <a:rPr lang="en-US" sz="1200">
                <a:latin typeface="Times New Roman" pitchFamily="18" charset="0"/>
              </a:rPr>
              <a:pPr eaLnBrk="1" hangingPunct="1"/>
              <a:t>40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4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6A05548-152E-4744-A3EA-B22B905FD732}" type="slidenum">
              <a:rPr lang="en-US" sz="1200">
                <a:latin typeface="Times New Roman" pitchFamily="18" charset="0"/>
              </a:rPr>
              <a:pPr eaLnBrk="1" hangingPunct="1"/>
              <a:t>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5210D49-1C52-4C6E-9816-42C6EC609C7F}" type="slidenum">
              <a:rPr lang="en-US" sz="1200">
                <a:latin typeface="Times New Roman" pitchFamily="18" charset="0"/>
              </a:rPr>
              <a:pPr eaLnBrk="1" hangingPunct="1"/>
              <a:t>41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5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40B6C57-ECBA-4633-8A56-B9E37246B3C4}" type="slidenum">
              <a:rPr lang="en-US" sz="1200">
                <a:latin typeface="Times New Roman" pitchFamily="18" charset="0"/>
              </a:rPr>
              <a:pPr eaLnBrk="1" hangingPunct="1"/>
              <a:t>42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6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80E4FC-1DE9-40A3-B263-D26044C04868}" type="slidenum">
              <a:rPr lang="en-US" sz="1200">
                <a:latin typeface="Times New Roman" pitchFamily="18" charset="0"/>
              </a:rPr>
              <a:pPr eaLnBrk="1" hangingPunct="1"/>
              <a:t>43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7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D70FC9-A22A-407D-B969-78AC1F11984F}" type="slidenum">
              <a:rPr lang="en-US" sz="1200">
                <a:latin typeface="Times New Roman" pitchFamily="18" charset="0"/>
              </a:rPr>
              <a:pPr eaLnBrk="1" hangingPunct="1"/>
              <a:t>44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8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844B878-D8C0-4972-9E07-115C052BC283}" type="slidenum">
              <a:rPr lang="en-US" sz="1200">
                <a:latin typeface="Times New Roman" pitchFamily="18" charset="0"/>
              </a:rPr>
              <a:pPr eaLnBrk="1" hangingPunct="1"/>
              <a:t>45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0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03468C-CA1C-4B48-85A9-1B6877AA5843}" type="slidenum">
              <a:rPr lang="en-US" sz="1200">
                <a:latin typeface="Times New Roman" pitchFamily="18" charset="0"/>
              </a:rPr>
              <a:pPr eaLnBrk="1" hangingPunct="1"/>
              <a:t>46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2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F1CEF1B-20D7-451B-9708-678FAE7257D1}" type="slidenum">
              <a:rPr lang="en-US" sz="1200">
                <a:latin typeface="Times New Roman" pitchFamily="18" charset="0"/>
              </a:rPr>
              <a:pPr eaLnBrk="1" hangingPunct="1"/>
              <a:t>47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4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FD7DE5-E181-45B2-BC13-47077D38CFD4}" type="slidenum">
              <a:rPr lang="en-US" sz="1200">
                <a:latin typeface="Times New Roman" pitchFamily="18" charset="0"/>
              </a:rPr>
              <a:pPr eaLnBrk="1" hangingPunct="1"/>
              <a:t>48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FD7DE5-E181-45B2-BC13-47077D38CFD4}" type="slidenum">
              <a:rPr lang="en-US" sz="1200">
                <a:latin typeface="Times New Roman" pitchFamily="18" charset="0"/>
              </a:rPr>
              <a:pPr eaLnBrk="1" hangingPunct="1"/>
              <a:t>49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DE2C106-5550-49C0-B9AF-0E2635E1E763}" type="slidenum">
              <a:rPr lang="en-US" sz="1200">
                <a:latin typeface="Times New Roman" pitchFamily="18" charset="0"/>
              </a:rPr>
              <a:pPr eaLnBrk="1" hangingPunct="1"/>
              <a:t>50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7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409BFF7-25AE-4F28-9571-4D1575142BE4}" type="slidenum">
              <a:rPr lang="en-US" sz="1200">
                <a:latin typeface="Times New Roman" pitchFamily="18" charset="0"/>
              </a:rPr>
              <a:pPr eaLnBrk="1" hangingPunct="1"/>
              <a:t>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71A05CD-CDDC-4A64-9050-62428A336E5E}" type="slidenum">
              <a:rPr lang="en-US" sz="1200">
                <a:latin typeface="Times New Roman" pitchFamily="18" charset="0"/>
              </a:rPr>
              <a:pPr eaLnBrk="1" hangingPunct="1"/>
              <a:t>51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8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7C137A5-8623-4AB4-B21D-6D793B97EA62}" type="slidenum">
              <a:rPr lang="en-US" sz="1200">
                <a:latin typeface="Times New Roman" pitchFamily="18" charset="0"/>
              </a:rPr>
              <a:pPr eaLnBrk="1" hangingPunct="1"/>
              <a:t>52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0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DAA42D-9E72-45B1-8B1A-E7E8CFA0AABC}" type="slidenum">
              <a:rPr lang="en-US" sz="1200">
                <a:latin typeface="Times New Roman" pitchFamily="18" charset="0"/>
              </a:rPr>
              <a:pPr eaLnBrk="1" hangingPunct="1"/>
              <a:t>53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1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13E2BE-5D51-45C5-A5EF-A78FC474626B}" type="slidenum">
              <a:rPr lang="en-US" sz="1200">
                <a:latin typeface="Times New Roman" pitchFamily="18" charset="0"/>
              </a:rPr>
              <a:pPr eaLnBrk="1" hangingPunct="1"/>
              <a:t>54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13E2BE-5D51-45C5-A5EF-A78FC474626B}" type="slidenum">
              <a:rPr lang="en-US" sz="1200">
                <a:latin typeface="Times New Roman" pitchFamily="18" charset="0"/>
              </a:rPr>
              <a:pPr eaLnBrk="1" hangingPunct="1"/>
              <a:t>55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0EC7D34-458C-4EBB-871D-041F048DB2F0}" type="slidenum">
              <a:rPr lang="en-US" sz="1200">
                <a:latin typeface="Times New Roman" pitchFamily="18" charset="0"/>
              </a:rPr>
              <a:pPr eaLnBrk="1" hangingPunct="1"/>
              <a:t>56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4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29BD32D-C3B9-4824-9A86-0317BA4011AA}" type="slidenum">
              <a:rPr lang="en-US" sz="1200">
                <a:latin typeface="Times New Roman" pitchFamily="18" charset="0"/>
              </a:rPr>
              <a:pPr eaLnBrk="1" hangingPunct="1"/>
              <a:t>57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5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C935BDC-FA2B-414F-B3D2-A6D8B7AC8E54}" type="slidenum">
              <a:rPr lang="en-US" sz="1200">
                <a:latin typeface="Times New Roman" pitchFamily="18" charset="0"/>
              </a:rPr>
              <a:pPr eaLnBrk="1" hangingPunct="1"/>
              <a:t>58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6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C935BDC-FA2B-414F-B3D2-A6D8B7AC8E54}" type="slidenum">
              <a:rPr lang="en-US" sz="1200">
                <a:latin typeface="Times New Roman" pitchFamily="18" charset="0"/>
              </a:rPr>
              <a:pPr eaLnBrk="1" hangingPunct="1"/>
              <a:t>59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6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4D6D8F9-6D6D-4E15-96F3-4707350B2089}" type="slidenum">
              <a:rPr lang="en-US" sz="1200">
                <a:latin typeface="Times New Roman" pitchFamily="18" charset="0"/>
              </a:rPr>
              <a:pPr eaLnBrk="1" hangingPunct="1"/>
              <a:t>60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7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B21376A-9235-459F-9EEF-E435CD3F2A62}" type="slidenum">
              <a:rPr lang="en-US" sz="1200">
                <a:latin typeface="Times New Roman" pitchFamily="18" charset="0"/>
              </a:rPr>
              <a:pPr eaLnBrk="1" hangingPunct="1"/>
              <a:t>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0E068FC-6F3C-48FC-BE47-1E7015EE6C30}" type="slidenum">
              <a:rPr lang="en-US" sz="1200">
                <a:latin typeface="Times New Roman" pitchFamily="18" charset="0"/>
              </a:rPr>
              <a:pPr eaLnBrk="1" hangingPunct="1"/>
              <a:t>61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8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75256CB-B654-4454-8520-E1C278F4F4FF}" type="slidenum">
              <a:rPr lang="en-US" sz="1200">
                <a:latin typeface="Times New Roman" pitchFamily="18" charset="0"/>
              </a:rPr>
              <a:pPr eaLnBrk="1" hangingPunct="1"/>
              <a:t>62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9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5D868C7-EB3D-4BD8-BE98-DE15BBB3312C}" type="slidenum">
              <a:rPr lang="en-US" sz="1200">
                <a:latin typeface="Times New Roman" pitchFamily="18" charset="0"/>
              </a:rPr>
              <a:pPr eaLnBrk="1" hangingPunct="1"/>
              <a:t>63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0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F1576B7-6CAC-4A2C-8184-345092644C2F}" type="slidenum">
              <a:rPr lang="en-US" sz="1200">
                <a:latin typeface="Times New Roman" pitchFamily="18" charset="0"/>
              </a:rPr>
              <a:pPr eaLnBrk="1" hangingPunct="1"/>
              <a:t>64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1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75018A-654D-4038-8D2C-194BC930AB34}" type="slidenum">
              <a:rPr lang="en-US" sz="1200">
                <a:latin typeface="Times New Roman" pitchFamily="18" charset="0"/>
              </a:rPr>
              <a:pPr eaLnBrk="1" hangingPunct="1"/>
              <a:t>65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2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AF8F795-E1DC-4906-9F9A-27660F8590ED}" type="slidenum">
              <a:rPr lang="en-US" sz="1200">
                <a:latin typeface="Times New Roman" pitchFamily="18" charset="0"/>
              </a:rPr>
              <a:pPr eaLnBrk="1" hangingPunct="1"/>
              <a:t>66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3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B686970-16F1-4FDB-8660-55AAC5791302}" type="slidenum">
              <a:rPr lang="en-US" sz="1200">
                <a:latin typeface="Times New Roman" pitchFamily="18" charset="0"/>
              </a:rPr>
              <a:pPr eaLnBrk="1" hangingPunct="1"/>
              <a:t>67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4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A872AEE-AEC8-460B-BDA8-68C02E8C5CA7}" type="slidenum">
              <a:rPr lang="en-US" sz="1200">
                <a:latin typeface="Times New Roman" pitchFamily="18" charset="0"/>
              </a:rPr>
              <a:pPr eaLnBrk="1" hangingPunct="1"/>
              <a:t>68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5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C65B18B-0E44-461A-9811-85C7AD414D3E}" type="slidenum">
              <a:rPr lang="en-US" sz="1200">
                <a:latin typeface="Times New Roman" pitchFamily="18" charset="0"/>
              </a:rPr>
              <a:pPr eaLnBrk="1" hangingPunct="1"/>
              <a:t>69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6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3FFD030-A0B1-446E-B499-F35380CC3C38}" type="slidenum">
              <a:rPr lang="en-US" sz="1200">
                <a:latin typeface="Times New Roman" pitchFamily="18" charset="0"/>
              </a:rPr>
              <a:pPr eaLnBrk="1" hangingPunct="1"/>
              <a:t>70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9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2239DFA-09D8-45AE-AF3C-A417B5C075BE}" type="slidenum">
              <a:rPr lang="en-US" sz="1200">
                <a:latin typeface="Times New Roman" pitchFamily="18" charset="0"/>
              </a:rPr>
              <a:pPr eaLnBrk="1" hangingPunct="1"/>
              <a:t>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354E480-4E67-474A-BF3E-D012FFEEF7B8}" type="slidenum">
              <a:rPr lang="en-US" sz="1200">
                <a:latin typeface="Times New Roman" pitchFamily="18" charset="0"/>
              </a:rPr>
              <a:pPr eaLnBrk="1" hangingPunct="1"/>
              <a:t>71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0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1F2023E-AC73-4F97-B898-9F5D904D8792}" type="slidenum">
              <a:rPr lang="en-US" sz="1200">
                <a:latin typeface="Times New Roman" pitchFamily="18" charset="0"/>
              </a:rPr>
              <a:pPr eaLnBrk="1" hangingPunct="1"/>
              <a:t>72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2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F7A05FF-4A23-492C-8145-7162E0DE3366}" type="slidenum">
              <a:rPr lang="en-US" sz="1200">
                <a:latin typeface="Times New Roman" pitchFamily="18" charset="0"/>
              </a:rPr>
              <a:pPr eaLnBrk="1" hangingPunct="1"/>
              <a:t>73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5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17AC6A7-5EB7-4146-84C7-7625646C11FA}" type="slidenum">
              <a:rPr lang="en-US" sz="1200">
                <a:latin typeface="Times New Roman" pitchFamily="18" charset="0"/>
              </a:rPr>
              <a:pPr eaLnBrk="1" hangingPunct="1"/>
              <a:t>74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6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0657857-3019-42C1-B33D-92B87CE6D8AF}" type="slidenum">
              <a:rPr lang="en-US" sz="1200">
                <a:latin typeface="Times New Roman" pitchFamily="18" charset="0"/>
              </a:rPr>
              <a:pPr eaLnBrk="1" hangingPunct="1"/>
              <a:t>75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7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46863BD-4217-46FA-BED9-A0DDE58F6A77}" type="slidenum">
              <a:rPr lang="en-US" sz="1200">
                <a:latin typeface="Times New Roman" pitchFamily="18" charset="0"/>
              </a:rPr>
              <a:pPr eaLnBrk="1" hangingPunct="1"/>
              <a:t>76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8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FC8FFBA-F205-41E2-9B9F-64A28369384A}" type="slidenum">
              <a:rPr lang="en-US" sz="1200">
                <a:latin typeface="Times New Roman" pitchFamily="18" charset="0"/>
              </a:rPr>
              <a:pPr eaLnBrk="1" hangingPunct="1"/>
              <a:t>77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9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1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02FE142-970F-46F7-998C-E2B1FA9AB1CF}" type="slidenum">
              <a:rPr lang="en-US" sz="1200">
                <a:latin typeface="Times New Roman" pitchFamily="18" charset="0"/>
              </a:rPr>
              <a:pPr eaLnBrk="1" hangingPunct="1"/>
              <a:t>78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0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01CA65E-DE54-490A-BEF6-3A928E6212C8}" type="slidenum">
              <a:rPr lang="en-US" sz="1200">
                <a:latin typeface="Times New Roman" pitchFamily="18" charset="0"/>
              </a:rPr>
              <a:pPr eaLnBrk="1" hangingPunct="1"/>
              <a:t>79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1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1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DAFFB50-450D-46D2-A078-F9C1C15BEEBF}" type="slidenum">
              <a:rPr lang="en-US" sz="1200">
                <a:latin typeface="Times New Roman" pitchFamily="18" charset="0"/>
              </a:rPr>
              <a:pPr eaLnBrk="1" hangingPunct="1"/>
              <a:t>80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2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9CBF49D-D58F-40B2-8D65-6660682D97F2}" type="slidenum">
              <a:rPr lang="en-US" sz="1200">
                <a:latin typeface="Times New Roman" pitchFamily="18" charset="0"/>
              </a:rPr>
              <a:pPr eaLnBrk="1" hangingPunct="1"/>
              <a:t>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793B22B-66AB-4904-AA7E-6596F69FC24E}" type="slidenum">
              <a:rPr lang="en-US" sz="1200">
                <a:latin typeface="Times New Roman" pitchFamily="18" charset="0"/>
              </a:rPr>
              <a:pPr eaLnBrk="1" hangingPunct="1"/>
              <a:t>81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3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9316B91-6EC7-44FA-904A-DEB4C956EB6A}" type="slidenum">
              <a:rPr lang="en-US" sz="1200">
                <a:latin typeface="Times New Roman" pitchFamily="18" charset="0"/>
              </a:rPr>
              <a:pPr eaLnBrk="1" hangingPunct="1"/>
              <a:t>82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5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26A480A-1991-415C-9DC8-0C9A82E0FC6B}" type="slidenum">
              <a:rPr lang="en-US" sz="1200">
                <a:latin typeface="Times New Roman" pitchFamily="18" charset="0"/>
              </a:rPr>
              <a:pPr eaLnBrk="1" hangingPunct="1"/>
              <a:t>10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 smtClean="0">
                <a:solidFill>
                  <a:schemeClr val="bg1"/>
                </a:solidFill>
              </a:rPr>
              <a:t>Chapter 1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/>
                </a:solidFill>
              </a:rPr>
              <a:t>&gt;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 smtClean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 smtClean="0">
                <a:solidFill>
                  <a:schemeClr val="bg1"/>
                </a:solidFill>
              </a:rPr>
              <a:t>Chapter 1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/>
                </a:solidFill>
              </a:rPr>
              <a:t>&gt;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 smtClean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1/16/18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9.xml"/><Relationship Id="rId6" Type="http://schemas.openxmlformats.org/officeDocument/2006/relationships/image" Target="../media/image8.png"/><Relationship Id="rId1" Type="http://schemas.openxmlformats.org/officeDocument/2006/relationships/tags" Target="../tags/tag16.xml"/><Relationship Id="rId2" Type="http://schemas.openxmlformats.org/officeDocument/2006/relationships/tags" Target="../tags/tag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ags" Target="../tags/tag19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1.xml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tags" Target="../tags/tag20.xml"/><Relationship Id="rId2" Type="http://schemas.openxmlformats.org/officeDocument/2006/relationships/tags" Target="../tags/tag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tags" Target="../tags/tag23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3.xml"/><Relationship Id="rId6" Type="http://schemas.openxmlformats.org/officeDocument/2006/relationships/image" Target="../media/image11.png"/><Relationship Id="rId1" Type="http://schemas.openxmlformats.org/officeDocument/2006/relationships/tags" Target="../tags/tag24.xml"/><Relationship Id="rId2" Type="http://schemas.openxmlformats.org/officeDocument/2006/relationships/tags" Target="../tags/tag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4" Type="http://schemas.openxmlformats.org/officeDocument/2006/relationships/tags" Target="../tags/tag29.xml"/><Relationship Id="rId5" Type="http://schemas.openxmlformats.org/officeDocument/2006/relationships/tags" Target="../tags/tag30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14.xml"/><Relationship Id="rId8" Type="http://schemas.openxmlformats.org/officeDocument/2006/relationships/oleObject" Target="../embeddings/oleObject1.bin"/><Relationship Id="rId9" Type="http://schemas.openxmlformats.org/officeDocument/2006/relationships/image" Target="../media/image12.wmf"/><Relationship Id="rId10" Type="http://schemas.openxmlformats.org/officeDocument/2006/relationships/oleObject" Target="../embeddings/oleObject2.bin"/><Relationship Id="rId11" Type="http://schemas.openxmlformats.org/officeDocument/2006/relationships/image" Target="../media/image13.wmf"/><Relationship Id="rId1" Type="http://schemas.openxmlformats.org/officeDocument/2006/relationships/vmlDrawing" Target="../drawings/vmlDrawing1.vml"/><Relationship Id="rId2" Type="http://schemas.openxmlformats.org/officeDocument/2006/relationships/tags" Target="../tags/tag2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5.xml"/><Relationship Id="rId1" Type="http://schemas.openxmlformats.org/officeDocument/2006/relationships/tags" Target="../tags/tag31.xml"/><Relationship Id="rId2" Type="http://schemas.openxmlformats.org/officeDocument/2006/relationships/tags" Target="../tags/tag3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6.xml"/><Relationship Id="rId1" Type="http://schemas.openxmlformats.org/officeDocument/2006/relationships/tags" Target="../tags/tag34.xml"/><Relationship Id="rId2" Type="http://schemas.openxmlformats.org/officeDocument/2006/relationships/tags" Target="../tags/tag3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7.xml"/><Relationship Id="rId1" Type="http://schemas.openxmlformats.org/officeDocument/2006/relationships/tags" Target="../tags/tag36.xml"/><Relationship Id="rId2" Type="http://schemas.openxmlformats.org/officeDocument/2006/relationships/tags" Target="../tags/tag3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8.xml"/><Relationship Id="rId1" Type="http://schemas.openxmlformats.org/officeDocument/2006/relationships/tags" Target="../tags/tag38.xml"/><Relationship Id="rId2" Type="http://schemas.openxmlformats.org/officeDocument/2006/relationships/tags" Target="../tags/tag3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9.xml"/><Relationship Id="rId1" Type="http://schemas.openxmlformats.org/officeDocument/2006/relationships/tags" Target="../tags/tag40.xml"/><Relationship Id="rId2" Type="http://schemas.openxmlformats.org/officeDocument/2006/relationships/tags" Target="../tags/tag4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tags" Target="../tags/tag42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1.xml"/><Relationship Id="rId1" Type="http://schemas.openxmlformats.org/officeDocument/2006/relationships/tags" Target="../tags/tag43.xml"/><Relationship Id="rId2" Type="http://schemas.openxmlformats.org/officeDocument/2006/relationships/tags" Target="../tags/tag4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2.xml"/><Relationship Id="rId1" Type="http://schemas.openxmlformats.org/officeDocument/2006/relationships/tags" Target="../tags/tag45.xml"/><Relationship Id="rId2" Type="http://schemas.openxmlformats.org/officeDocument/2006/relationships/tags" Target="../tags/tag4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3.xml"/><Relationship Id="rId1" Type="http://schemas.openxmlformats.org/officeDocument/2006/relationships/tags" Target="../tags/tag47.xml"/><Relationship Id="rId2" Type="http://schemas.openxmlformats.org/officeDocument/2006/relationships/tags" Target="../tags/tag48.xml"/></Relationships>
</file>

<file path=ppt/slides/_rels/slide25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4.bin"/><Relationship Id="rId12" Type="http://schemas.openxmlformats.org/officeDocument/2006/relationships/image" Target="../media/image15.wmf"/><Relationship Id="rId13" Type="http://schemas.openxmlformats.org/officeDocument/2006/relationships/oleObject" Target="../embeddings/oleObject5.bin"/><Relationship Id="rId14" Type="http://schemas.openxmlformats.org/officeDocument/2006/relationships/image" Target="../media/image16.wmf"/><Relationship Id="rId1" Type="http://schemas.openxmlformats.org/officeDocument/2006/relationships/vmlDrawing" Target="../drawings/vmlDrawing2.vml"/><Relationship Id="rId2" Type="http://schemas.openxmlformats.org/officeDocument/2006/relationships/tags" Target="../tags/tag49.xml"/><Relationship Id="rId3" Type="http://schemas.openxmlformats.org/officeDocument/2006/relationships/tags" Target="../tags/tag50.xml"/><Relationship Id="rId4" Type="http://schemas.openxmlformats.org/officeDocument/2006/relationships/tags" Target="../tags/tag51.xml"/><Relationship Id="rId5" Type="http://schemas.openxmlformats.org/officeDocument/2006/relationships/tags" Target="../tags/tag52.xml"/><Relationship Id="rId6" Type="http://schemas.openxmlformats.org/officeDocument/2006/relationships/tags" Target="../tags/tag53.xml"/><Relationship Id="rId7" Type="http://schemas.openxmlformats.org/officeDocument/2006/relationships/slideLayout" Target="../slideLayouts/slideLayout2.xml"/><Relationship Id="rId8" Type="http://schemas.openxmlformats.org/officeDocument/2006/relationships/notesSlide" Target="../notesSlides/notesSlide24.xml"/><Relationship Id="rId9" Type="http://schemas.openxmlformats.org/officeDocument/2006/relationships/oleObject" Target="../embeddings/oleObject3.bin"/><Relationship Id="rId10" Type="http://schemas.openxmlformats.org/officeDocument/2006/relationships/image" Target="../media/image14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5.xml"/><Relationship Id="rId1" Type="http://schemas.openxmlformats.org/officeDocument/2006/relationships/tags" Target="../tags/tag54.xml"/><Relationship Id="rId2" Type="http://schemas.openxmlformats.org/officeDocument/2006/relationships/tags" Target="../tags/tag5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6.xml"/><Relationship Id="rId1" Type="http://schemas.openxmlformats.org/officeDocument/2006/relationships/tags" Target="../tags/tag56.xml"/><Relationship Id="rId2" Type="http://schemas.openxmlformats.org/officeDocument/2006/relationships/tags" Target="../tags/tag5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4" Type="http://schemas.openxmlformats.org/officeDocument/2006/relationships/tags" Target="../tags/tag60.xml"/><Relationship Id="rId5" Type="http://schemas.openxmlformats.org/officeDocument/2006/relationships/tags" Target="../tags/tag61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27.xml"/><Relationship Id="rId8" Type="http://schemas.openxmlformats.org/officeDocument/2006/relationships/oleObject" Target="../embeddings/oleObject6.bin"/><Relationship Id="rId9" Type="http://schemas.openxmlformats.org/officeDocument/2006/relationships/image" Target="../media/image17.wmf"/><Relationship Id="rId10" Type="http://schemas.openxmlformats.org/officeDocument/2006/relationships/oleObject" Target="../embeddings/oleObject7.bin"/><Relationship Id="rId11" Type="http://schemas.openxmlformats.org/officeDocument/2006/relationships/image" Target="../media/image18.wmf"/><Relationship Id="rId1" Type="http://schemas.openxmlformats.org/officeDocument/2006/relationships/vmlDrawing" Target="../drawings/vmlDrawing3.vml"/><Relationship Id="rId2" Type="http://schemas.openxmlformats.org/officeDocument/2006/relationships/tags" Target="../tags/tag5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4" Type="http://schemas.openxmlformats.org/officeDocument/2006/relationships/tags" Target="../tags/tag64.xml"/><Relationship Id="rId5" Type="http://schemas.openxmlformats.org/officeDocument/2006/relationships/tags" Target="../tags/tag65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28.xml"/><Relationship Id="rId8" Type="http://schemas.openxmlformats.org/officeDocument/2006/relationships/oleObject" Target="../embeddings/oleObject8.bin"/><Relationship Id="rId9" Type="http://schemas.openxmlformats.org/officeDocument/2006/relationships/image" Target="../media/image19.wmf"/><Relationship Id="rId10" Type="http://schemas.openxmlformats.org/officeDocument/2006/relationships/oleObject" Target="../embeddings/oleObject9.bin"/><Relationship Id="rId11" Type="http://schemas.openxmlformats.org/officeDocument/2006/relationships/image" Target="../media/image20.emf"/><Relationship Id="rId1" Type="http://schemas.openxmlformats.org/officeDocument/2006/relationships/vmlDrawing" Target="../drawings/vmlDrawing4.vml"/><Relationship Id="rId2" Type="http://schemas.openxmlformats.org/officeDocument/2006/relationships/tags" Target="../tags/tag6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2.xml"/><Relationship Id="rId6" Type="http://schemas.openxmlformats.org/officeDocument/2006/relationships/image" Target="../media/image4.jpe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1" Type="http://schemas.openxmlformats.org/officeDocument/2006/relationships/tags" Target="../tags/tag2.xml"/><Relationship Id="rId2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9.xml"/><Relationship Id="rId1" Type="http://schemas.openxmlformats.org/officeDocument/2006/relationships/tags" Target="../tags/tag66.xml"/><Relationship Id="rId2" Type="http://schemas.openxmlformats.org/officeDocument/2006/relationships/tags" Target="../tags/tag6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30.xml"/><Relationship Id="rId1" Type="http://schemas.openxmlformats.org/officeDocument/2006/relationships/tags" Target="../tags/tag68.xml"/><Relationship Id="rId2" Type="http://schemas.openxmlformats.org/officeDocument/2006/relationships/tags" Target="../tags/tag6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31.xml"/><Relationship Id="rId5" Type="http://schemas.openxmlformats.org/officeDocument/2006/relationships/image" Target="../media/image21.png"/><Relationship Id="rId1" Type="http://schemas.openxmlformats.org/officeDocument/2006/relationships/tags" Target="../tags/tag70.xml"/><Relationship Id="rId2" Type="http://schemas.openxmlformats.org/officeDocument/2006/relationships/tags" Target="../tags/tag7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32.xml"/><Relationship Id="rId1" Type="http://schemas.openxmlformats.org/officeDocument/2006/relationships/tags" Target="../tags/tag72.xml"/><Relationship Id="rId2" Type="http://schemas.openxmlformats.org/officeDocument/2006/relationships/tags" Target="../tags/tag7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33.xml"/><Relationship Id="rId1" Type="http://schemas.openxmlformats.org/officeDocument/2006/relationships/tags" Target="../tags/tag75.xml"/><Relationship Id="rId2" Type="http://schemas.openxmlformats.org/officeDocument/2006/relationships/tags" Target="../tags/tag7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34.xml"/><Relationship Id="rId5" Type="http://schemas.openxmlformats.org/officeDocument/2006/relationships/image" Target="../media/image22.png"/><Relationship Id="rId1" Type="http://schemas.openxmlformats.org/officeDocument/2006/relationships/tags" Target="../tags/tag77.xml"/><Relationship Id="rId2" Type="http://schemas.openxmlformats.org/officeDocument/2006/relationships/tags" Target="../tags/tag7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35.xml"/><Relationship Id="rId1" Type="http://schemas.openxmlformats.org/officeDocument/2006/relationships/tags" Target="../tags/tag79.xml"/><Relationship Id="rId2" Type="http://schemas.openxmlformats.org/officeDocument/2006/relationships/tags" Target="../tags/tag8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4" Type="http://schemas.openxmlformats.org/officeDocument/2006/relationships/tags" Target="../tags/tag85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36.xml"/><Relationship Id="rId1" Type="http://schemas.openxmlformats.org/officeDocument/2006/relationships/tags" Target="../tags/tag82.xml"/><Relationship Id="rId2" Type="http://schemas.openxmlformats.org/officeDocument/2006/relationships/tags" Target="../tags/tag8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4" Type="http://schemas.openxmlformats.org/officeDocument/2006/relationships/tags" Target="../tags/tag88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37.xml"/><Relationship Id="rId7" Type="http://schemas.openxmlformats.org/officeDocument/2006/relationships/oleObject" Target="../embeddings/oleObject10.bin"/><Relationship Id="rId8" Type="http://schemas.openxmlformats.org/officeDocument/2006/relationships/image" Target="../media/image23.wmf"/><Relationship Id="rId9" Type="http://schemas.openxmlformats.org/officeDocument/2006/relationships/oleObject" Target="../embeddings/oleObject11.bin"/><Relationship Id="rId10" Type="http://schemas.openxmlformats.org/officeDocument/2006/relationships/image" Target="../media/image24.wmf"/><Relationship Id="rId1" Type="http://schemas.openxmlformats.org/officeDocument/2006/relationships/vmlDrawing" Target="../drawings/vmlDrawing5.vml"/><Relationship Id="rId2" Type="http://schemas.openxmlformats.org/officeDocument/2006/relationships/tags" Target="../tags/tag8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4" Type="http://schemas.openxmlformats.org/officeDocument/2006/relationships/tags" Target="../tags/tag91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38.xml"/><Relationship Id="rId7" Type="http://schemas.openxmlformats.org/officeDocument/2006/relationships/oleObject" Target="../embeddings/oleObject12.bin"/><Relationship Id="rId8" Type="http://schemas.openxmlformats.org/officeDocument/2006/relationships/image" Target="../media/image25.wmf"/><Relationship Id="rId9" Type="http://schemas.openxmlformats.org/officeDocument/2006/relationships/oleObject" Target="../embeddings/oleObject13.bin"/><Relationship Id="rId10" Type="http://schemas.openxmlformats.org/officeDocument/2006/relationships/image" Target="../media/image26.wmf"/><Relationship Id="rId1" Type="http://schemas.openxmlformats.org/officeDocument/2006/relationships/vmlDrawing" Target="../drawings/vmlDrawing6.vml"/><Relationship Id="rId2" Type="http://schemas.openxmlformats.org/officeDocument/2006/relationships/tags" Target="../tags/tag8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39.xml"/><Relationship Id="rId1" Type="http://schemas.openxmlformats.org/officeDocument/2006/relationships/tags" Target="../tags/tag92.xml"/><Relationship Id="rId2" Type="http://schemas.openxmlformats.org/officeDocument/2006/relationships/tags" Target="../tags/tag9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0.xml"/><Relationship Id="rId1" Type="http://schemas.openxmlformats.org/officeDocument/2006/relationships/tags" Target="../tags/tag94.xml"/><Relationship Id="rId2" Type="http://schemas.openxmlformats.org/officeDocument/2006/relationships/tags" Target="../tags/tag9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1.xml"/><Relationship Id="rId1" Type="http://schemas.openxmlformats.org/officeDocument/2006/relationships/tags" Target="../tags/tag96.xml"/><Relationship Id="rId2" Type="http://schemas.openxmlformats.org/officeDocument/2006/relationships/tags" Target="../tags/tag9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4" Type="http://schemas.openxmlformats.org/officeDocument/2006/relationships/tags" Target="../tags/tag100.xml"/><Relationship Id="rId5" Type="http://schemas.openxmlformats.org/officeDocument/2006/relationships/tags" Target="../tags/tag101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42.xml"/><Relationship Id="rId8" Type="http://schemas.openxmlformats.org/officeDocument/2006/relationships/oleObject" Target="../embeddings/oleObject14.bin"/><Relationship Id="rId9" Type="http://schemas.openxmlformats.org/officeDocument/2006/relationships/image" Target="../media/image27.wmf"/><Relationship Id="rId1" Type="http://schemas.openxmlformats.org/officeDocument/2006/relationships/vmlDrawing" Target="../drawings/vmlDrawing7.vml"/><Relationship Id="rId2" Type="http://schemas.openxmlformats.org/officeDocument/2006/relationships/tags" Target="../tags/tag9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tags" Target="../tags/tag102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4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tags" Target="../tags/tag104.xml"/><Relationship Id="rId4" Type="http://schemas.openxmlformats.org/officeDocument/2006/relationships/tags" Target="../tags/tag105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44.xml"/><Relationship Id="rId7" Type="http://schemas.openxmlformats.org/officeDocument/2006/relationships/oleObject" Target="../embeddings/oleObject15.bin"/><Relationship Id="rId8" Type="http://schemas.openxmlformats.org/officeDocument/2006/relationships/image" Target="../media/image28.emf"/><Relationship Id="rId9" Type="http://schemas.openxmlformats.org/officeDocument/2006/relationships/oleObject" Target="../embeddings/oleObject16.bin"/><Relationship Id="rId10" Type="http://schemas.openxmlformats.org/officeDocument/2006/relationships/image" Target="../media/image29.emf"/><Relationship Id="rId1" Type="http://schemas.openxmlformats.org/officeDocument/2006/relationships/vmlDrawing" Target="../drawings/vmlDrawing8.vml"/><Relationship Id="rId2" Type="http://schemas.openxmlformats.org/officeDocument/2006/relationships/tags" Target="../tags/tag10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tags" Target="../tags/tag107.xml"/><Relationship Id="rId4" Type="http://schemas.openxmlformats.org/officeDocument/2006/relationships/tags" Target="../tags/tag108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45.xml"/><Relationship Id="rId7" Type="http://schemas.openxmlformats.org/officeDocument/2006/relationships/oleObject" Target="../embeddings/oleObject17.bin"/><Relationship Id="rId8" Type="http://schemas.openxmlformats.org/officeDocument/2006/relationships/image" Target="../media/image30.emf"/><Relationship Id="rId9" Type="http://schemas.openxmlformats.org/officeDocument/2006/relationships/oleObject" Target="../embeddings/oleObject18.bin"/><Relationship Id="rId10" Type="http://schemas.openxmlformats.org/officeDocument/2006/relationships/image" Target="../media/image31.emf"/><Relationship Id="rId1" Type="http://schemas.openxmlformats.org/officeDocument/2006/relationships/vmlDrawing" Target="../drawings/vmlDrawing9.vml"/><Relationship Id="rId2" Type="http://schemas.openxmlformats.org/officeDocument/2006/relationships/tags" Target="../tags/tag10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tags" Target="../tags/tag110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46.xml"/><Relationship Id="rId6" Type="http://schemas.openxmlformats.org/officeDocument/2006/relationships/oleObject" Target="../embeddings/oleObject19.bin"/><Relationship Id="rId7" Type="http://schemas.openxmlformats.org/officeDocument/2006/relationships/image" Target="../media/image32.wmf"/><Relationship Id="rId1" Type="http://schemas.openxmlformats.org/officeDocument/2006/relationships/vmlDrawing" Target="../drawings/vmlDrawing10.vml"/><Relationship Id="rId2" Type="http://schemas.openxmlformats.org/officeDocument/2006/relationships/tags" Target="../tags/tag10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tags" Target="../tags/tag112.xml"/><Relationship Id="rId4" Type="http://schemas.openxmlformats.org/officeDocument/2006/relationships/tags" Target="../tags/tag113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47.xml"/><Relationship Id="rId7" Type="http://schemas.openxmlformats.org/officeDocument/2006/relationships/oleObject" Target="../embeddings/oleObject20.bin"/><Relationship Id="rId8" Type="http://schemas.openxmlformats.org/officeDocument/2006/relationships/image" Target="../media/image33.wmf"/><Relationship Id="rId9" Type="http://schemas.openxmlformats.org/officeDocument/2006/relationships/oleObject" Target="../embeddings/oleObject21.bin"/><Relationship Id="rId10" Type="http://schemas.openxmlformats.org/officeDocument/2006/relationships/image" Target="../media/image34.emf"/><Relationship Id="rId1" Type="http://schemas.openxmlformats.org/officeDocument/2006/relationships/vmlDrawing" Target="../drawings/vmlDrawing11.vml"/><Relationship Id="rId2" Type="http://schemas.openxmlformats.org/officeDocument/2006/relationships/tags" Target="../tags/tag11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48.xml"/><Relationship Id="rId1" Type="http://schemas.openxmlformats.org/officeDocument/2006/relationships/tags" Target="../tags/tag114.xml"/><Relationship Id="rId2" Type="http://schemas.openxmlformats.org/officeDocument/2006/relationships/tags" Target="../tags/tag1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tags" Target="../tags/tag117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4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tags" Target="../tags/tag118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5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51.xml"/><Relationship Id="rId6" Type="http://schemas.openxmlformats.org/officeDocument/2006/relationships/oleObject" Target="../embeddings/oleObject22.bin"/><Relationship Id="rId7" Type="http://schemas.openxmlformats.org/officeDocument/2006/relationships/image" Target="../media/image35.wmf"/><Relationship Id="rId1" Type="http://schemas.openxmlformats.org/officeDocument/2006/relationships/vmlDrawing" Target="../drawings/vmlDrawing12.vml"/><Relationship Id="rId2" Type="http://schemas.openxmlformats.org/officeDocument/2006/relationships/tags" Target="../tags/tag119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tags" Target="../tags/tag121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5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tags" Target="../tags/tag123.xml"/><Relationship Id="rId4" Type="http://schemas.openxmlformats.org/officeDocument/2006/relationships/tags" Target="../tags/tag124.xml"/><Relationship Id="rId5" Type="http://schemas.openxmlformats.org/officeDocument/2006/relationships/tags" Target="../tags/tag125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53.xml"/><Relationship Id="rId8" Type="http://schemas.openxmlformats.org/officeDocument/2006/relationships/oleObject" Target="../embeddings/oleObject23.bin"/><Relationship Id="rId9" Type="http://schemas.openxmlformats.org/officeDocument/2006/relationships/image" Target="../media/image36.wmf"/><Relationship Id="rId10" Type="http://schemas.openxmlformats.org/officeDocument/2006/relationships/oleObject" Target="../embeddings/oleObject24.bin"/><Relationship Id="rId11" Type="http://schemas.openxmlformats.org/officeDocument/2006/relationships/image" Target="../media/image37.wmf"/><Relationship Id="rId1" Type="http://schemas.openxmlformats.org/officeDocument/2006/relationships/vmlDrawing" Target="../drawings/vmlDrawing13.vml"/><Relationship Id="rId2" Type="http://schemas.openxmlformats.org/officeDocument/2006/relationships/tags" Target="../tags/tag122.xml"/></Relationships>
</file>

<file path=ppt/slides/_rels/slide5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6.wmf"/><Relationship Id="rId12" Type="http://schemas.openxmlformats.org/officeDocument/2006/relationships/oleObject" Target="../embeddings/oleObject26.bin"/><Relationship Id="rId13" Type="http://schemas.openxmlformats.org/officeDocument/2006/relationships/image" Target="../media/image37.wmf"/><Relationship Id="rId1" Type="http://schemas.openxmlformats.org/officeDocument/2006/relationships/vmlDrawing" Target="../drawings/vmlDrawing14.vml"/><Relationship Id="rId2" Type="http://schemas.openxmlformats.org/officeDocument/2006/relationships/tags" Target="../tags/tag126.xml"/><Relationship Id="rId3" Type="http://schemas.openxmlformats.org/officeDocument/2006/relationships/tags" Target="../tags/tag127.xml"/><Relationship Id="rId4" Type="http://schemas.openxmlformats.org/officeDocument/2006/relationships/tags" Target="../tags/tag128.xml"/><Relationship Id="rId5" Type="http://schemas.openxmlformats.org/officeDocument/2006/relationships/tags" Target="../tags/tag129.xml"/><Relationship Id="rId6" Type="http://schemas.openxmlformats.org/officeDocument/2006/relationships/tags" Target="../tags/tag130.xml"/><Relationship Id="rId7" Type="http://schemas.openxmlformats.org/officeDocument/2006/relationships/tags" Target="../tags/tag131.xml"/><Relationship Id="rId8" Type="http://schemas.openxmlformats.org/officeDocument/2006/relationships/slideLayout" Target="../slideLayouts/slideLayout2.xml"/><Relationship Id="rId9" Type="http://schemas.openxmlformats.org/officeDocument/2006/relationships/notesSlide" Target="../notesSlides/notesSlide54.xml"/><Relationship Id="rId10" Type="http://schemas.openxmlformats.org/officeDocument/2006/relationships/oleObject" Target="../embeddings/oleObject25.bin"/></Relationships>
</file>

<file path=ppt/slides/_rels/slide56.xml.rels><?xml version="1.0" encoding="UTF-8" standalone="yes"?>
<Relationships xmlns="http://schemas.openxmlformats.org/package/2006/relationships"><Relationship Id="rId11" Type="http://schemas.openxmlformats.org/officeDocument/2006/relationships/notesSlide" Target="../notesSlides/notesSlide55.xml"/><Relationship Id="rId12" Type="http://schemas.openxmlformats.org/officeDocument/2006/relationships/oleObject" Target="../embeddings/oleObject27.bin"/><Relationship Id="rId13" Type="http://schemas.openxmlformats.org/officeDocument/2006/relationships/image" Target="../media/image38.wmf"/><Relationship Id="rId1" Type="http://schemas.openxmlformats.org/officeDocument/2006/relationships/vmlDrawing" Target="../drawings/vmlDrawing15.vml"/><Relationship Id="rId2" Type="http://schemas.openxmlformats.org/officeDocument/2006/relationships/tags" Target="../tags/tag132.xml"/><Relationship Id="rId3" Type="http://schemas.openxmlformats.org/officeDocument/2006/relationships/tags" Target="../tags/tag133.xml"/><Relationship Id="rId4" Type="http://schemas.openxmlformats.org/officeDocument/2006/relationships/tags" Target="../tags/tag134.xml"/><Relationship Id="rId5" Type="http://schemas.openxmlformats.org/officeDocument/2006/relationships/tags" Target="../tags/tag135.xml"/><Relationship Id="rId6" Type="http://schemas.openxmlformats.org/officeDocument/2006/relationships/tags" Target="../tags/tag136.xml"/><Relationship Id="rId7" Type="http://schemas.openxmlformats.org/officeDocument/2006/relationships/tags" Target="../tags/tag137.xml"/><Relationship Id="rId8" Type="http://schemas.openxmlformats.org/officeDocument/2006/relationships/tags" Target="../tags/tag138.xml"/><Relationship Id="rId9" Type="http://schemas.openxmlformats.org/officeDocument/2006/relationships/tags" Target="../tags/tag139.xml"/><Relationship Id="rId10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9.bin"/><Relationship Id="rId12" Type="http://schemas.openxmlformats.org/officeDocument/2006/relationships/image" Target="../media/image40.wmf"/><Relationship Id="rId13" Type="http://schemas.openxmlformats.org/officeDocument/2006/relationships/oleObject" Target="../embeddings/oleObject30.bin"/><Relationship Id="rId14" Type="http://schemas.openxmlformats.org/officeDocument/2006/relationships/image" Target="../media/image41.wmf"/><Relationship Id="rId1" Type="http://schemas.openxmlformats.org/officeDocument/2006/relationships/vmlDrawing" Target="../drawings/vmlDrawing16.vml"/><Relationship Id="rId2" Type="http://schemas.openxmlformats.org/officeDocument/2006/relationships/tags" Target="../tags/tag140.xml"/><Relationship Id="rId3" Type="http://schemas.openxmlformats.org/officeDocument/2006/relationships/tags" Target="../tags/tag141.xml"/><Relationship Id="rId4" Type="http://schemas.openxmlformats.org/officeDocument/2006/relationships/tags" Target="../tags/tag142.xml"/><Relationship Id="rId5" Type="http://schemas.openxmlformats.org/officeDocument/2006/relationships/tags" Target="../tags/tag143.xml"/><Relationship Id="rId6" Type="http://schemas.openxmlformats.org/officeDocument/2006/relationships/tags" Target="../tags/tag144.xml"/><Relationship Id="rId7" Type="http://schemas.openxmlformats.org/officeDocument/2006/relationships/slideLayout" Target="../slideLayouts/slideLayout2.xml"/><Relationship Id="rId8" Type="http://schemas.openxmlformats.org/officeDocument/2006/relationships/notesSlide" Target="../notesSlides/notesSlide56.xml"/><Relationship Id="rId9" Type="http://schemas.openxmlformats.org/officeDocument/2006/relationships/oleObject" Target="../embeddings/oleObject28.bin"/><Relationship Id="rId10" Type="http://schemas.openxmlformats.org/officeDocument/2006/relationships/image" Target="../media/image39.w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7.xml"/><Relationship Id="rId1" Type="http://schemas.openxmlformats.org/officeDocument/2006/relationships/tags" Target="../tags/tag145.xml"/><Relationship Id="rId2" Type="http://schemas.openxmlformats.org/officeDocument/2006/relationships/tags" Target="../tags/tag14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tags" Target="../tags/tag148.xml"/><Relationship Id="rId4" Type="http://schemas.openxmlformats.org/officeDocument/2006/relationships/tags" Target="../tags/tag149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58.xml"/><Relationship Id="rId7" Type="http://schemas.openxmlformats.org/officeDocument/2006/relationships/oleObject" Target="../embeddings/oleObject31.bin"/><Relationship Id="rId8" Type="http://schemas.openxmlformats.org/officeDocument/2006/relationships/image" Target="../media/image42.emf"/><Relationship Id="rId1" Type="http://schemas.openxmlformats.org/officeDocument/2006/relationships/vmlDrawing" Target="../drawings/vmlDrawing17.vml"/><Relationship Id="rId2" Type="http://schemas.openxmlformats.org/officeDocument/2006/relationships/tags" Target="../tags/tag14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.xml"/><Relationship Id="rId5" Type="http://schemas.openxmlformats.org/officeDocument/2006/relationships/image" Target="../media/image7.emf"/><Relationship Id="rId1" Type="http://schemas.openxmlformats.org/officeDocument/2006/relationships/tags" Target="../tags/tag7.xml"/><Relationship Id="rId2" Type="http://schemas.openxmlformats.org/officeDocument/2006/relationships/tags" Target="../tags/tag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tags" Target="../tags/tag152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59.xml"/><Relationship Id="rId1" Type="http://schemas.openxmlformats.org/officeDocument/2006/relationships/tags" Target="../tags/tag150.xml"/><Relationship Id="rId2" Type="http://schemas.openxmlformats.org/officeDocument/2006/relationships/tags" Target="../tags/tag15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tags" Target="../tags/tag154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60.xml"/><Relationship Id="rId6" Type="http://schemas.openxmlformats.org/officeDocument/2006/relationships/oleObject" Target="../embeddings/oleObject32.bin"/><Relationship Id="rId7" Type="http://schemas.openxmlformats.org/officeDocument/2006/relationships/image" Target="../media/image43.wmf"/><Relationship Id="rId1" Type="http://schemas.openxmlformats.org/officeDocument/2006/relationships/vmlDrawing" Target="../drawings/vmlDrawing18.vml"/><Relationship Id="rId2" Type="http://schemas.openxmlformats.org/officeDocument/2006/relationships/tags" Target="../tags/tag15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tags" Target="../tags/tag157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61.xml"/><Relationship Id="rId6" Type="http://schemas.openxmlformats.org/officeDocument/2006/relationships/image" Target="../media/image44.png"/><Relationship Id="rId1" Type="http://schemas.openxmlformats.org/officeDocument/2006/relationships/tags" Target="../tags/tag155.xml"/><Relationship Id="rId2" Type="http://schemas.openxmlformats.org/officeDocument/2006/relationships/tags" Target="../tags/tag15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tags" Target="../tags/tag159.xml"/><Relationship Id="rId4" Type="http://schemas.openxmlformats.org/officeDocument/2006/relationships/tags" Target="../tags/tag160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62.xml"/><Relationship Id="rId7" Type="http://schemas.openxmlformats.org/officeDocument/2006/relationships/oleObject" Target="../embeddings/oleObject33.bin"/><Relationship Id="rId8" Type="http://schemas.openxmlformats.org/officeDocument/2006/relationships/image" Target="../media/image45.wmf"/><Relationship Id="rId1" Type="http://schemas.openxmlformats.org/officeDocument/2006/relationships/vmlDrawing" Target="../drawings/vmlDrawing19.vml"/><Relationship Id="rId2" Type="http://schemas.openxmlformats.org/officeDocument/2006/relationships/tags" Target="../tags/tag158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tags" Target="../tags/tag162.xml"/><Relationship Id="rId4" Type="http://schemas.openxmlformats.org/officeDocument/2006/relationships/tags" Target="../tags/tag163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63.xml"/><Relationship Id="rId7" Type="http://schemas.openxmlformats.org/officeDocument/2006/relationships/oleObject" Target="../embeddings/oleObject34.bin"/><Relationship Id="rId8" Type="http://schemas.openxmlformats.org/officeDocument/2006/relationships/image" Target="../media/image46.wmf"/><Relationship Id="rId1" Type="http://schemas.openxmlformats.org/officeDocument/2006/relationships/vmlDrawing" Target="../drawings/vmlDrawing20.vml"/><Relationship Id="rId2" Type="http://schemas.openxmlformats.org/officeDocument/2006/relationships/tags" Target="../tags/tag16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tags" Target="../tags/tag165.xml"/><Relationship Id="rId4" Type="http://schemas.openxmlformats.org/officeDocument/2006/relationships/tags" Target="../tags/tag166.xml"/><Relationship Id="rId5" Type="http://schemas.openxmlformats.org/officeDocument/2006/relationships/tags" Target="../tags/tag167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64.xml"/><Relationship Id="rId8" Type="http://schemas.openxmlformats.org/officeDocument/2006/relationships/oleObject" Target="../embeddings/oleObject35.bin"/><Relationship Id="rId9" Type="http://schemas.openxmlformats.org/officeDocument/2006/relationships/image" Target="../media/image47.wmf"/><Relationship Id="rId1" Type="http://schemas.openxmlformats.org/officeDocument/2006/relationships/vmlDrawing" Target="../drawings/vmlDrawing21.vml"/><Relationship Id="rId2" Type="http://schemas.openxmlformats.org/officeDocument/2006/relationships/tags" Target="../tags/tag16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tags" Target="../tags/tag169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65.xml"/><Relationship Id="rId6" Type="http://schemas.openxmlformats.org/officeDocument/2006/relationships/oleObject" Target="../embeddings/oleObject36.bin"/><Relationship Id="rId7" Type="http://schemas.openxmlformats.org/officeDocument/2006/relationships/image" Target="../media/image48.emf"/><Relationship Id="rId1" Type="http://schemas.openxmlformats.org/officeDocument/2006/relationships/vmlDrawing" Target="../drawings/vmlDrawing22.vml"/><Relationship Id="rId2" Type="http://schemas.openxmlformats.org/officeDocument/2006/relationships/tags" Target="../tags/tag168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tags" Target="../tags/tag171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66.xml"/><Relationship Id="rId6" Type="http://schemas.openxmlformats.org/officeDocument/2006/relationships/oleObject" Target="../embeddings/oleObject37.bin"/><Relationship Id="rId7" Type="http://schemas.openxmlformats.org/officeDocument/2006/relationships/image" Target="../media/image49.wmf"/><Relationship Id="rId1" Type="http://schemas.openxmlformats.org/officeDocument/2006/relationships/vmlDrawing" Target="../drawings/vmlDrawing23.vml"/><Relationship Id="rId2" Type="http://schemas.openxmlformats.org/officeDocument/2006/relationships/tags" Target="../tags/tag170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tags" Target="../tags/tag173.xml"/><Relationship Id="rId4" Type="http://schemas.openxmlformats.org/officeDocument/2006/relationships/tags" Target="../tags/tag174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67.xml"/><Relationship Id="rId7" Type="http://schemas.openxmlformats.org/officeDocument/2006/relationships/oleObject" Target="../embeddings/oleObject38.bin"/><Relationship Id="rId8" Type="http://schemas.openxmlformats.org/officeDocument/2006/relationships/image" Target="../media/image50.wmf"/><Relationship Id="rId1" Type="http://schemas.openxmlformats.org/officeDocument/2006/relationships/vmlDrawing" Target="../drawings/vmlDrawing24.vml"/><Relationship Id="rId2" Type="http://schemas.openxmlformats.org/officeDocument/2006/relationships/tags" Target="../tags/tag17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tags" Target="../tags/tag176.xml"/><Relationship Id="rId4" Type="http://schemas.openxmlformats.org/officeDocument/2006/relationships/tags" Target="../tags/tag177.xml"/><Relationship Id="rId5" Type="http://schemas.openxmlformats.org/officeDocument/2006/relationships/tags" Target="../tags/tag178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68.xml"/><Relationship Id="rId8" Type="http://schemas.openxmlformats.org/officeDocument/2006/relationships/oleObject" Target="../embeddings/oleObject39.bin"/><Relationship Id="rId9" Type="http://schemas.openxmlformats.org/officeDocument/2006/relationships/image" Target="../media/image51.wmf"/><Relationship Id="rId10" Type="http://schemas.openxmlformats.org/officeDocument/2006/relationships/oleObject" Target="../embeddings/oleObject40.bin"/><Relationship Id="rId11" Type="http://schemas.openxmlformats.org/officeDocument/2006/relationships/image" Target="../media/image52.wmf"/><Relationship Id="rId1" Type="http://schemas.openxmlformats.org/officeDocument/2006/relationships/vmlDrawing" Target="../drawings/vmlDrawing25.vml"/><Relationship Id="rId2" Type="http://schemas.openxmlformats.org/officeDocument/2006/relationships/tags" Target="../tags/tag17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6.xml"/><Relationship Id="rId1" Type="http://schemas.openxmlformats.org/officeDocument/2006/relationships/tags" Target="../tags/tag9.xml"/><Relationship Id="rId2" Type="http://schemas.openxmlformats.org/officeDocument/2006/relationships/tags" Target="../tags/tag10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tags" Target="../tags/tag180.xml"/><Relationship Id="rId4" Type="http://schemas.openxmlformats.org/officeDocument/2006/relationships/tags" Target="../tags/tag181.xml"/><Relationship Id="rId5" Type="http://schemas.openxmlformats.org/officeDocument/2006/relationships/tags" Target="../tags/tag182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69.xml"/><Relationship Id="rId8" Type="http://schemas.openxmlformats.org/officeDocument/2006/relationships/oleObject" Target="../embeddings/oleObject41.bin"/><Relationship Id="rId9" Type="http://schemas.openxmlformats.org/officeDocument/2006/relationships/image" Target="../media/image53.wmf"/><Relationship Id="rId10" Type="http://schemas.openxmlformats.org/officeDocument/2006/relationships/oleObject" Target="../embeddings/oleObject42.bin"/><Relationship Id="rId11" Type="http://schemas.openxmlformats.org/officeDocument/2006/relationships/image" Target="../media/image54.wmf"/><Relationship Id="rId1" Type="http://schemas.openxmlformats.org/officeDocument/2006/relationships/vmlDrawing" Target="../drawings/vmlDrawing26.vml"/><Relationship Id="rId2" Type="http://schemas.openxmlformats.org/officeDocument/2006/relationships/tags" Target="../tags/tag179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tags" Target="../tags/tag184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70.xml"/><Relationship Id="rId6" Type="http://schemas.openxmlformats.org/officeDocument/2006/relationships/oleObject" Target="../embeddings/oleObject43.bin"/><Relationship Id="rId7" Type="http://schemas.openxmlformats.org/officeDocument/2006/relationships/image" Target="../media/image50.wmf"/><Relationship Id="rId1" Type="http://schemas.openxmlformats.org/officeDocument/2006/relationships/vmlDrawing" Target="../drawings/vmlDrawing27.vml"/><Relationship Id="rId2" Type="http://schemas.openxmlformats.org/officeDocument/2006/relationships/tags" Target="../tags/tag18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tags" Target="../tags/tag186.xml"/><Relationship Id="rId4" Type="http://schemas.openxmlformats.org/officeDocument/2006/relationships/tags" Target="../tags/tag187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71.xml"/><Relationship Id="rId7" Type="http://schemas.openxmlformats.org/officeDocument/2006/relationships/oleObject" Target="../embeddings/oleObject44.bin"/><Relationship Id="rId8" Type="http://schemas.openxmlformats.org/officeDocument/2006/relationships/image" Target="../media/image55.wmf"/><Relationship Id="rId1" Type="http://schemas.openxmlformats.org/officeDocument/2006/relationships/vmlDrawing" Target="../drawings/vmlDrawing28.vml"/><Relationship Id="rId2" Type="http://schemas.openxmlformats.org/officeDocument/2006/relationships/tags" Target="../tags/tag185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tags" Target="../tags/tag189.xml"/><Relationship Id="rId4" Type="http://schemas.openxmlformats.org/officeDocument/2006/relationships/tags" Target="../tags/tag190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72.xml"/><Relationship Id="rId7" Type="http://schemas.openxmlformats.org/officeDocument/2006/relationships/oleObject" Target="../embeddings/oleObject45.bin"/><Relationship Id="rId8" Type="http://schemas.openxmlformats.org/officeDocument/2006/relationships/image" Target="../media/image56.wmf"/><Relationship Id="rId1" Type="http://schemas.openxmlformats.org/officeDocument/2006/relationships/vmlDrawing" Target="../drawings/vmlDrawing29.vml"/><Relationship Id="rId2" Type="http://schemas.openxmlformats.org/officeDocument/2006/relationships/tags" Target="../tags/tag188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tags" Target="../tags/tag192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73.xml"/><Relationship Id="rId6" Type="http://schemas.openxmlformats.org/officeDocument/2006/relationships/oleObject" Target="../embeddings/oleObject46.bin"/><Relationship Id="rId7" Type="http://schemas.openxmlformats.org/officeDocument/2006/relationships/image" Target="../media/image57.wmf"/><Relationship Id="rId1" Type="http://schemas.openxmlformats.org/officeDocument/2006/relationships/vmlDrawing" Target="../drawings/vmlDrawing30.vml"/><Relationship Id="rId2" Type="http://schemas.openxmlformats.org/officeDocument/2006/relationships/tags" Target="../tags/tag19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tags" Target="../tags/tag194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74.xml"/><Relationship Id="rId6" Type="http://schemas.openxmlformats.org/officeDocument/2006/relationships/oleObject" Target="../embeddings/oleObject47.bin"/><Relationship Id="rId7" Type="http://schemas.openxmlformats.org/officeDocument/2006/relationships/image" Target="../media/image58.wmf"/><Relationship Id="rId1" Type="http://schemas.openxmlformats.org/officeDocument/2006/relationships/vmlDrawing" Target="../drawings/vmlDrawing31.vml"/><Relationship Id="rId2" Type="http://schemas.openxmlformats.org/officeDocument/2006/relationships/tags" Target="../tags/tag193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tags" Target="../tags/tag196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75.xml"/><Relationship Id="rId6" Type="http://schemas.openxmlformats.org/officeDocument/2006/relationships/oleObject" Target="../embeddings/oleObject48.bin"/><Relationship Id="rId7" Type="http://schemas.openxmlformats.org/officeDocument/2006/relationships/image" Target="../media/image59.wmf"/><Relationship Id="rId1" Type="http://schemas.openxmlformats.org/officeDocument/2006/relationships/vmlDrawing" Target="../drawings/vmlDrawing32.vml"/><Relationship Id="rId2" Type="http://schemas.openxmlformats.org/officeDocument/2006/relationships/tags" Target="../tags/tag195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tags" Target="../tags/tag199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76.xml"/><Relationship Id="rId6" Type="http://schemas.openxmlformats.org/officeDocument/2006/relationships/image" Target="../media/image60.png"/><Relationship Id="rId1" Type="http://schemas.openxmlformats.org/officeDocument/2006/relationships/tags" Target="../tags/tag197.xml"/><Relationship Id="rId2" Type="http://schemas.openxmlformats.org/officeDocument/2006/relationships/tags" Target="../tags/tag198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77.xml"/><Relationship Id="rId5" Type="http://schemas.openxmlformats.org/officeDocument/2006/relationships/image" Target="../media/image61.png"/><Relationship Id="rId1" Type="http://schemas.openxmlformats.org/officeDocument/2006/relationships/tags" Target="../tags/tag200.xml"/><Relationship Id="rId2" Type="http://schemas.openxmlformats.org/officeDocument/2006/relationships/tags" Target="../tags/tag20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tags" Target="../tags/tag202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7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7.xml"/><Relationship Id="rId1" Type="http://schemas.openxmlformats.org/officeDocument/2006/relationships/tags" Target="../tags/tag11.xml"/><Relationship Id="rId2" Type="http://schemas.openxmlformats.org/officeDocument/2006/relationships/tags" Target="../tags/tag1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79.xml"/><Relationship Id="rId1" Type="http://schemas.openxmlformats.org/officeDocument/2006/relationships/tags" Target="../tags/tag203.xml"/><Relationship Id="rId2" Type="http://schemas.openxmlformats.org/officeDocument/2006/relationships/tags" Target="../tags/tag204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80.xml"/><Relationship Id="rId1" Type="http://schemas.openxmlformats.org/officeDocument/2006/relationships/tags" Target="../tags/tag205.xml"/><Relationship Id="rId2" Type="http://schemas.openxmlformats.org/officeDocument/2006/relationships/tags" Target="../tags/tag20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tags" Target="../tags/tag207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8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8.xml"/><Relationship Id="rId6" Type="http://schemas.openxmlformats.org/officeDocument/2006/relationships/image" Target="../media/image8.png"/><Relationship Id="rId1" Type="http://schemas.openxmlformats.org/officeDocument/2006/relationships/tags" Target="../tags/tag13.xml"/><Relationship Id="rId2" Type="http://schemas.openxmlformats.org/officeDocument/2006/relationships/tags" Target="../tags/tag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Chapter 1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2743200"/>
            <a:ext cx="807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i="1" dirty="0" smtClean="0"/>
              <a:t>Digital Design and Computer Architecture</a:t>
            </a:r>
            <a:r>
              <a:rPr lang="en-US" sz="2600" b="1" dirty="0"/>
              <a:t>:</a:t>
            </a:r>
            <a:r>
              <a:rPr lang="en-US" sz="2600" b="1" dirty="0" smtClean="0"/>
              <a:t> ARM® Edition</a:t>
            </a:r>
            <a:endParaRPr lang="en-US" sz="2600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3226713"/>
            <a:ext cx="8077200" cy="8930"/>
          </a:xfrm>
          <a:prstGeom prst="line">
            <a:avLst/>
          </a:prstGeom>
          <a:ln w="349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191000" y="3226713"/>
            <a:ext cx="472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Sarah L. Harris and David Money Harris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3468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379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3886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Modularity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b="1" dirty="0">
                <a:latin typeface="+mj-lt"/>
              </a:rPr>
              <a:t>Function of stock: </a:t>
            </a:r>
            <a:r>
              <a:rPr lang="en-US" sz="2800" dirty="0">
                <a:latin typeface="+mj-lt"/>
              </a:rPr>
              <a:t>mount barrel and lock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b="1" dirty="0">
                <a:latin typeface="+mj-lt"/>
              </a:rPr>
              <a:t>Interface of stock: </a:t>
            </a:r>
            <a:r>
              <a:rPr lang="en-US" sz="2800" dirty="0">
                <a:latin typeface="+mj-lt"/>
              </a:rPr>
              <a:t>length and location of mounting pins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Regularity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Interchangeable parts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 dirty="0">
              <a:latin typeface="+mj-lt"/>
            </a:endParaRPr>
          </a:p>
        </p:txBody>
      </p:sp>
      <p:pic>
        <p:nvPicPr>
          <p:cNvPr id="33799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0"/>
            <a:ext cx="4495800" cy="379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Example: The Flintlock Rifle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37247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219200"/>
            <a:ext cx="7488115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Most physical variables are </a:t>
            </a:r>
            <a:r>
              <a:rPr lang="en-US" b="1" dirty="0" smtClean="0"/>
              <a:t>continuous</a:t>
            </a:r>
          </a:p>
          <a:p>
            <a:pPr lvl="1" eaLnBrk="1" hangingPunct="1"/>
            <a:r>
              <a:rPr lang="en-US" dirty="0" smtClean="0"/>
              <a:t>Voltage on a wire</a:t>
            </a:r>
          </a:p>
          <a:p>
            <a:pPr lvl="1" eaLnBrk="1" hangingPunct="1"/>
            <a:r>
              <a:rPr lang="en-US" dirty="0" smtClean="0"/>
              <a:t>Frequency of an oscillation</a:t>
            </a:r>
          </a:p>
          <a:p>
            <a:pPr lvl="1" eaLnBrk="1" hangingPunct="1"/>
            <a:r>
              <a:rPr lang="en-US" dirty="0" smtClean="0"/>
              <a:t>Position of a mass</a:t>
            </a:r>
          </a:p>
          <a:p>
            <a:pPr eaLnBrk="1" hangingPunct="1"/>
            <a:r>
              <a:rPr lang="en-US" dirty="0" smtClean="0"/>
              <a:t>Digital abstraction considers </a:t>
            </a:r>
            <a:r>
              <a:rPr lang="en-US" b="1" dirty="0" smtClean="0"/>
              <a:t>discrete subset</a:t>
            </a:r>
            <a:r>
              <a:rPr lang="en-US" dirty="0" smtClean="0"/>
              <a:t> of values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The Digital Abstraction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0265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066800"/>
            <a:ext cx="4953000" cy="495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000" dirty="0" smtClean="0"/>
              <a:t>Designed by Charles Babbage from 1834 – 1871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 smtClean="0"/>
              <a:t>Considered to be the first digital computer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 smtClean="0"/>
              <a:t>Built from mechanical gears, where each gear represented a discrete value (0-9)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 smtClean="0"/>
              <a:t>Babbage died before it was finished</a:t>
            </a:r>
          </a:p>
        </p:txBody>
      </p:sp>
      <p:pic>
        <p:nvPicPr>
          <p:cNvPr id="35846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307" y="990600"/>
            <a:ext cx="2711768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7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991" y="3823459"/>
            <a:ext cx="1676400" cy="1972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The Analytical Engine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9211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143000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b="1" dirty="0" smtClean="0"/>
              <a:t>Two discrete values:</a:t>
            </a:r>
          </a:p>
          <a:p>
            <a:pPr lvl="1" eaLnBrk="1" hangingPunct="1"/>
            <a:r>
              <a:rPr lang="en-US" dirty="0" smtClean="0"/>
              <a:t>1’s and 0’s</a:t>
            </a:r>
          </a:p>
          <a:p>
            <a:pPr lvl="1" eaLnBrk="1" hangingPunct="1"/>
            <a:r>
              <a:rPr lang="en-US" dirty="0" smtClean="0"/>
              <a:t>1, TRUE, HIGH</a:t>
            </a:r>
          </a:p>
          <a:p>
            <a:pPr lvl="1" eaLnBrk="1" hangingPunct="1"/>
            <a:r>
              <a:rPr lang="en-US" dirty="0" smtClean="0"/>
              <a:t>0, FALSE, LOW</a:t>
            </a:r>
          </a:p>
          <a:p>
            <a:pPr eaLnBrk="1" hangingPunct="1"/>
            <a:r>
              <a:rPr lang="en-US" b="1" dirty="0" smtClean="0"/>
              <a:t>1 and 0: </a:t>
            </a:r>
            <a:r>
              <a:rPr lang="en-US" dirty="0" smtClean="0"/>
              <a:t>voltage levels, rotating gears, fluid levels, etc. </a:t>
            </a:r>
          </a:p>
          <a:p>
            <a:pPr eaLnBrk="1" hangingPunct="1"/>
            <a:r>
              <a:rPr lang="en-US" dirty="0" smtClean="0"/>
              <a:t>Digital circuits use </a:t>
            </a:r>
            <a:r>
              <a:rPr lang="en-US" b="1" dirty="0" smtClean="0"/>
              <a:t>voltage</a:t>
            </a:r>
            <a:r>
              <a:rPr lang="en-US" dirty="0" smtClean="0"/>
              <a:t> levels to represent 1 and 0</a:t>
            </a:r>
            <a:endParaRPr lang="en-US" i="1" dirty="0" smtClean="0"/>
          </a:p>
          <a:p>
            <a:pPr eaLnBrk="1" hangingPunct="1"/>
            <a:r>
              <a:rPr lang="en-US" b="1" i="1" dirty="0" smtClean="0"/>
              <a:t>Bit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en-US" i="1" dirty="0" smtClean="0"/>
              <a:t>B</a:t>
            </a:r>
            <a:r>
              <a:rPr lang="en-US" dirty="0" smtClean="0"/>
              <a:t>inary dig</a:t>
            </a:r>
            <a:r>
              <a:rPr lang="en-US" i="1" dirty="0" smtClean="0"/>
              <a:t>it</a:t>
            </a: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Digital Discipline: Binary Values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745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04800" y="1143000"/>
            <a:ext cx="555307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Born to working class parents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Taught himself mathematics and joined the faculty of Queen’s College in </a:t>
            </a:r>
            <a:r>
              <a:rPr lang="en-US" sz="2800" dirty="0" smtClean="0">
                <a:latin typeface="+mj-lt"/>
              </a:rPr>
              <a:t>Ireland </a:t>
            </a:r>
            <a:endParaRPr lang="en-US" sz="2800" dirty="0">
              <a:latin typeface="+mj-lt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Wrote </a:t>
            </a:r>
            <a:r>
              <a:rPr lang="en-US" sz="2800" i="1" dirty="0">
                <a:latin typeface="+mj-lt"/>
              </a:rPr>
              <a:t>An Investigation of the Laws of Thought</a:t>
            </a:r>
            <a:r>
              <a:rPr lang="en-US" sz="2800" dirty="0">
                <a:latin typeface="+mj-lt"/>
              </a:rPr>
              <a:t> (1854)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Introduced binary variables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Introduced the three fundamental logic operations: AND, OR, and </a:t>
            </a:r>
            <a:r>
              <a:rPr lang="en-US" sz="2800" dirty="0" smtClean="0">
                <a:latin typeface="+mj-lt"/>
              </a:rPr>
              <a:t>NOT</a:t>
            </a:r>
            <a:endParaRPr lang="en-US" sz="2800" dirty="0">
              <a:latin typeface="+mj-lt"/>
            </a:endParaRPr>
          </a:p>
        </p:txBody>
      </p:sp>
      <p:sp>
        <p:nvSpPr>
          <p:cNvPr id="3789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pic>
        <p:nvPicPr>
          <p:cNvPr id="37895" name="Picture 9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475" y="1676400"/>
            <a:ext cx="257175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George Boole, 1815-1864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0646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43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94602515"/>
              </p:ext>
            </p:extLst>
          </p:nvPr>
        </p:nvGraphicFramePr>
        <p:xfrm>
          <a:off x="971550" y="1614488"/>
          <a:ext cx="7562850" cy="2271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5" name="VISIO" r:id="rId8" imgW="3546348" imgH="1112520" progId="Visio.Drawing.6">
                  <p:embed/>
                </p:oleObj>
              </mc:Choice>
              <mc:Fallback>
                <p:oleObj name="VISIO" r:id="rId8" imgW="3546348" imgH="1112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1614488"/>
                        <a:ext cx="7562850" cy="2271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4" name="Object 6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1990317"/>
              </p:ext>
            </p:extLst>
          </p:nvPr>
        </p:nvGraphicFramePr>
        <p:xfrm>
          <a:off x="914400" y="4203700"/>
          <a:ext cx="7620000" cy="196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6" name="VISIO" r:id="rId10" imgW="3546348" imgH="955548" progId="Visio.Drawing.6">
                  <p:embed/>
                </p:oleObj>
              </mc:Choice>
              <mc:Fallback>
                <p:oleObj name="VISIO" r:id="rId10" imgW="3546348" imgH="95554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203700"/>
                        <a:ext cx="7620000" cy="196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1" name="Rectangle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Decimal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0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Binary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Number Systems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0" y="4800600"/>
            <a:ext cx="5715000" cy="1066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2175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906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0</a:t>
            </a:r>
            <a:r>
              <a:rPr lang="en-US" sz="3200" dirty="0">
                <a:latin typeface="+mj-lt"/>
              </a:rPr>
              <a:t> = 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1</a:t>
            </a:r>
            <a:r>
              <a:rPr lang="en-US" sz="3200" dirty="0">
                <a:latin typeface="+mj-lt"/>
              </a:rPr>
              <a:t> = 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2</a:t>
            </a:r>
            <a:r>
              <a:rPr lang="en-US" sz="3200" dirty="0">
                <a:latin typeface="+mj-lt"/>
              </a:rPr>
              <a:t> = 4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3</a:t>
            </a:r>
            <a:r>
              <a:rPr lang="en-US" sz="3200" dirty="0">
                <a:latin typeface="+mj-lt"/>
              </a:rPr>
              <a:t> = 8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4</a:t>
            </a:r>
            <a:r>
              <a:rPr lang="en-US" sz="3200" dirty="0">
                <a:latin typeface="+mj-lt"/>
              </a:rPr>
              <a:t> = 16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5</a:t>
            </a:r>
            <a:r>
              <a:rPr lang="en-US" sz="3200" dirty="0">
                <a:latin typeface="+mj-lt"/>
              </a:rPr>
              <a:t> = 32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6</a:t>
            </a:r>
            <a:r>
              <a:rPr lang="en-US" sz="3200" dirty="0">
                <a:latin typeface="+mj-lt"/>
              </a:rPr>
              <a:t> = 64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7</a:t>
            </a:r>
            <a:r>
              <a:rPr lang="en-US" sz="3200" dirty="0">
                <a:latin typeface="+mj-lt"/>
              </a:rPr>
              <a:t> = </a:t>
            </a:r>
            <a:r>
              <a:rPr lang="en-US" sz="3200" dirty="0" smtClean="0">
                <a:latin typeface="+mj-lt"/>
              </a:rPr>
              <a:t>128</a:t>
            </a:r>
            <a:endParaRPr lang="en-US" sz="3200" dirty="0">
              <a:latin typeface="+mj-lt"/>
            </a:endParaRPr>
          </a:p>
        </p:txBody>
      </p:sp>
      <p:sp>
        <p:nvSpPr>
          <p:cNvPr id="41989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41991" name="Rectangle 1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386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</a:rPr>
              <a:t>2</a:t>
            </a:r>
            <a:r>
              <a:rPr lang="en-US" sz="3200" baseline="30000" dirty="0" smtClean="0">
                <a:latin typeface="+mj-lt"/>
              </a:rPr>
              <a:t>8  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dirty="0">
                <a:latin typeface="+mj-lt"/>
              </a:rPr>
              <a:t>= 256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</a:rPr>
              <a:t>2</a:t>
            </a:r>
            <a:r>
              <a:rPr lang="en-US" sz="3200" baseline="30000" dirty="0" smtClean="0">
                <a:latin typeface="+mj-lt"/>
              </a:rPr>
              <a:t>9 </a:t>
            </a:r>
            <a:r>
              <a:rPr lang="en-US" sz="3200" dirty="0" smtClean="0">
                <a:latin typeface="+mj-lt"/>
              </a:rPr>
              <a:t>  </a:t>
            </a:r>
            <a:r>
              <a:rPr lang="en-US" sz="3200" dirty="0">
                <a:latin typeface="+mj-lt"/>
              </a:rPr>
              <a:t>= 512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10</a:t>
            </a:r>
            <a:r>
              <a:rPr lang="en-US" sz="3200" dirty="0">
                <a:latin typeface="+mj-lt"/>
              </a:rPr>
              <a:t> = 1024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11</a:t>
            </a:r>
            <a:r>
              <a:rPr lang="en-US" sz="3200" dirty="0">
                <a:latin typeface="+mj-lt"/>
              </a:rPr>
              <a:t> = 2048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12</a:t>
            </a:r>
            <a:r>
              <a:rPr lang="en-US" sz="3200" dirty="0">
                <a:latin typeface="+mj-lt"/>
              </a:rPr>
              <a:t> = 4096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13</a:t>
            </a:r>
            <a:r>
              <a:rPr lang="en-US" sz="3200" dirty="0">
                <a:latin typeface="+mj-lt"/>
              </a:rPr>
              <a:t> = 8192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14</a:t>
            </a:r>
            <a:r>
              <a:rPr lang="en-US" sz="3200" dirty="0">
                <a:latin typeface="+mj-lt"/>
              </a:rPr>
              <a:t> = 16384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15</a:t>
            </a:r>
            <a:r>
              <a:rPr lang="en-US" sz="3200" dirty="0">
                <a:latin typeface="+mj-lt"/>
              </a:rPr>
              <a:t> = 32768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Powers of Two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239000" y="2286000"/>
            <a:ext cx="23323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Handy to 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memorize</a:t>
            </a:r>
            <a:endParaRPr lang="en-US" sz="3200" b="1" baseline="300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33600" y="12192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133600" y="17526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133600" y="22098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133600" y="28194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133600" y="34290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133600" y="39624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133600" y="45720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133600" y="51054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34000" y="12192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334000" y="17526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334000" y="22098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334000" y="28194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334000" y="34290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334000" y="39624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334000" y="45720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334000" y="51054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6385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219200"/>
            <a:ext cx="8305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</a:rPr>
              <a:t>Binary to decimal </a:t>
            </a:r>
            <a:r>
              <a:rPr lang="en-US" sz="3200" dirty="0">
                <a:latin typeface="+mj-lt"/>
              </a:rPr>
              <a:t>conversion: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Convert 10011</a:t>
            </a:r>
            <a:r>
              <a:rPr lang="en-US" sz="2400" baseline="-25000" dirty="0">
                <a:latin typeface="+mj-lt"/>
              </a:rPr>
              <a:t>2</a:t>
            </a:r>
            <a:r>
              <a:rPr lang="en-US" sz="2400" dirty="0">
                <a:latin typeface="+mj-lt"/>
              </a:rPr>
              <a:t> to decimal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16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 + 8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0 + 4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0 + 2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 + 1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 = </a:t>
            </a:r>
            <a:r>
              <a:rPr lang="en-US" sz="2400" dirty="0" smtClean="0">
                <a:latin typeface="+mj-lt"/>
              </a:rPr>
              <a:t>19</a:t>
            </a:r>
            <a:r>
              <a:rPr lang="en-US" sz="2400" baseline="-25000" dirty="0" smtClean="0">
                <a:latin typeface="+mj-lt"/>
              </a:rPr>
              <a:t>10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baseline="-250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Decimal to binary conversion: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Convert 47</a:t>
            </a:r>
            <a:r>
              <a:rPr lang="en-US" sz="2400" baseline="-25000" dirty="0">
                <a:latin typeface="+mj-lt"/>
              </a:rPr>
              <a:t>10</a:t>
            </a:r>
            <a:r>
              <a:rPr lang="en-US" sz="2400" dirty="0">
                <a:latin typeface="+mj-lt"/>
              </a:rPr>
              <a:t> to binary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32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 + 16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0 + 8</a:t>
            </a:r>
            <a:r>
              <a:rPr lang="en-US" sz="2400" dirty="0">
                <a:latin typeface="+mj-lt"/>
                <a:cs typeface="Times New Roman" pitchFamily="18" charset="0"/>
              </a:rPr>
              <a:t>×1</a:t>
            </a:r>
            <a:r>
              <a:rPr lang="en-US" sz="2400" dirty="0">
                <a:latin typeface="+mj-lt"/>
              </a:rPr>
              <a:t> + 4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 + 2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 + 1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 = 101111</a:t>
            </a:r>
            <a:r>
              <a:rPr lang="en-US" sz="2400" baseline="-25000" dirty="0">
                <a:latin typeface="+mj-lt"/>
              </a:rPr>
              <a:t>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4403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Number Conversion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95400" y="2209800"/>
            <a:ext cx="73914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371600" y="4572000"/>
            <a:ext cx="73914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433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Two methods:</a:t>
            </a:r>
          </a:p>
          <a:p>
            <a:pPr marL="914400" lvl="1" indent="-457200">
              <a:spcBef>
                <a:spcPct val="20000"/>
              </a:spcBef>
              <a:buFont typeface="Courier New" panose="02070309020205020404" pitchFamily="49" charset="0"/>
              <a:buChar char="o"/>
            </a:pPr>
            <a:r>
              <a:rPr lang="en-US" sz="2600" b="1" dirty="0">
                <a:latin typeface="+mj-lt"/>
              </a:rPr>
              <a:t>Method 1: </a:t>
            </a:r>
            <a:r>
              <a:rPr lang="en-US" sz="2600" dirty="0">
                <a:latin typeface="+mj-lt"/>
              </a:rPr>
              <a:t>Find the largest power of 2 that fits, subtract and repeat</a:t>
            </a:r>
          </a:p>
          <a:p>
            <a:pPr marL="914400" lvl="1" indent="-457200">
              <a:spcBef>
                <a:spcPct val="20000"/>
              </a:spcBef>
              <a:buFont typeface="Courier New" panose="02070309020205020404" pitchFamily="49" charset="0"/>
              <a:buChar char="o"/>
            </a:pPr>
            <a:r>
              <a:rPr lang="en-US" sz="2600" b="1" dirty="0">
                <a:latin typeface="+mj-lt"/>
              </a:rPr>
              <a:t>Method 2: </a:t>
            </a:r>
            <a:r>
              <a:rPr lang="en-US" sz="2600" dirty="0">
                <a:latin typeface="+mj-lt"/>
              </a:rPr>
              <a:t>Repeatedly divide by 2, remainder goes in next most significant bit</a:t>
            </a:r>
          </a:p>
        </p:txBody>
      </p:sp>
      <p:sp>
        <p:nvSpPr>
          <p:cNvPr id="4301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Decimal to Binary Conversion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2161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458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>
              <a:spcBef>
                <a:spcPct val="20000"/>
              </a:spcBef>
            </a:pPr>
            <a:r>
              <a:rPr lang="en-US" sz="2000" dirty="0"/>
              <a:t>53</a:t>
            </a:r>
            <a:r>
              <a:rPr lang="en-US" sz="2000" baseline="-25000" dirty="0"/>
              <a:t>10</a:t>
            </a:r>
            <a:r>
              <a:rPr lang="en-US" sz="2000" dirty="0"/>
              <a:t> </a:t>
            </a:r>
            <a:endParaRPr lang="en-US" sz="2000" b="1" dirty="0" smtClean="0">
              <a:latin typeface="+mj-lt"/>
            </a:endParaRPr>
          </a:p>
          <a:p>
            <a:pPr marL="0" lvl="1">
              <a:spcBef>
                <a:spcPct val="20000"/>
              </a:spcBef>
            </a:pPr>
            <a:r>
              <a:rPr lang="en-US" sz="2000" b="1" dirty="0" smtClean="0">
                <a:latin typeface="+mj-lt"/>
              </a:rPr>
              <a:t>Method </a:t>
            </a:r>
            <a:r>
              <a:rPr lang="en-US" sz="2000" b="1" dirty="0">
                <a:latin typeface="+mj-lt"/>
              </a:rPr>
              <a:t>1: </a:t>
            </a:r>
            <a:r>
              <a:rPr lang="en-US" sz="2000" dirty="0">
                <a:latin typeface="+mj-lt"/>
              </a:rPr>
              <a:t>Find the largest power of 2 that fits, subtract and repeat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53</a:t>
            </a:r>
            <a:r>
              <a:rPr lang="en-US" sz="2000" baseline="-25000" dirty="0">
                <a:latin typeface="+mj-lt"/>
              </a:rPr>
              <a:t>10</a:t>
            </a:r>
            <a:r>
              <a:rPr lang="en-US" sz="2000" dirty="0">
                <a:latin typeface="+mj-lt"/>
              </a:rPr>
              <a:t> 		 32×1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53-32 = 21 		 16×1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21-16 = 5 		 4×1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5-4 = 1 		 1×</a:t>
            </a:r>
            <a:r>
              <a:rPr lang="en-US" sz="2000" dirty="0" smtClean="0">
                <a:latin typeface="+mj-lt"/>
              </a:rPr>
              <a:t>1                         </a:t>
            </a:r>
            <a:r>
              <a:rPr lang="en-US" sz="2000" b="1" dirty="0" smtClean="0">
                <a:latin typeface="+mj-lt"/>
              </a:rPr>
              <a:t>= </a:t>
            </a:r>
            <a:r>
              <a:rPr lang="en-US" sz="2000" b="1" dirty="0">
                <a:latin typeface="+mj-lt"/>
              </a:rPr>
              <a:t>110101</a:t>
            </a:r>
            <a:r>
              <a:rPr lang="en-US" sz="2000" b="1" baseline="-25000" dirty="0">
                <a:latin typeface="+mj-lt"/>
              </a:rPr>
              <a:t>2</a:t>
            </a:r>
          </a:p>
          <a:p>
            <a:pPr>
              <a:spcBef>
                <a:spcPct val="20000"/>
              </a:spcBef>
            </a:pPr>
            <a:r>
              <a:rPr lang="en-US" sz="2000" b="1" dirty="0">
                <a:latin typeface="+mj-lt"/>
              </a:rPr>
              <a:t>Method 2: </a:t>
            </a:r>
            <a:r>
              <a:rPr lang="en-US" sz="2000" dirty="0">
                <a:latin typeface="+mj-lt"/>
              </a:rPr>
              <a:t>Repeatedly divide by 2, remainder goes in next most significant bit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53</a:t>
            </a:r>
            <a:r>
              <a:rPr lang="en-US" sz="2000" baseline="-25000" dirty="0">
                <a:latin typeface="+mj-lt"/>
              </a:rPr>
              <a:t>10</a:t>
            </a:r>
            <a:r>
              <a:rPr lang="en-US" sz="2000" dirty="0">
                <a:latin typeface="+mj-lt"/>
              </a:rPr>
              <a:t> = 	53/2 = 26 R1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 		26/2 = 13 R0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		13/2 = 6   R1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		6/2   = 3   R0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		3/2   = 1   R1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		1/2   = 0   </a:t>
            </a:r>
            <a:r>
              <a:rPr lang="en-US" sz="2000" dirty="0" smtClean="0">
                <a:latin typeface="+mj-lt"/>
              </a:rPr>
              <a:t>R1	</a:t>
            </a:r>
            <a:r>
              <a:rPr lang="en-US" sz="2000" dirty="0">
                <a:latin typeface="+mj-lt"/>
              </a:rPr>
              <a:t>	</a:t>
            </a:r>
            <a:r>
              <a:rPr lang="en-US" sz="2000" b="1" dirty="0">
                <a:latin typeface="+mj-lt"/>
              </a:rPr>
              <a:t>= 110101</a:t>
            </a:r>
            <a:r>
              <a:rPr lang="en-US" sz="2000" b="1" baseline="-25000" dirty="0">
                <a:latin typeface="+mj-lt"/>
              </a:rPr>
              <a:t>2</a:t>
            </a:r>
          </a:p>
          <a:p>
            <a:pPr lvl="1">
              <a:spcBef>
                <a:spcPct val="20000"/>
              </a:spcBef>
            </a:pPr>
            <a:endParaRPr lang="en-US" sz="2000" dirty="0">
              <a:latin typeface="+mj-lt"/>
            </a:endParaRPr>
          </a:p>
          <a:p>
            <a:pPr>
              <a:spcBef>
                <a:spcPct val="20000"/>
              </a:spcBef>
            </a:pPr>
            <a:endParaRPr lang="en-US" sz="2600" dirty="0">
              <a:latin typeface="+mj-lt"/>
            </a:endParaRPr>
          </a:p>
        </p:txBody>
      </p:sp>
      <p:sp>
        <p:nvSpPr>
          <p:cNvPr id="4301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Decimal to Binary Conversion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200" y="1828800"/>
            <a:ext cx="7391400" cy="1524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38200" y="3733800"/>
            <a:ext cx="7391400" cy="213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4438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b="1" dirty="0" smtClean="0"/>
              <a:t>Background</a:t>
            </a:r>
          </a:p>
          <a:p>
            <a:pPr eaLnBrk="1" hangingPunct="1"/>
            <a:r>
              <a:rPr lang="en-US" b="1" dirty="0" smtClean="0"/>
              <a:t>The Game Plan</a:t>
            </a:r>
            <a:endParaRPr lang="en-US" dirty="0" smtClean="0"/>
          </a:p>
          <a:p>
            <a:pPr eaLnBrk="1" hangingPunct="1"/>
            <a:r>
              <a:rPr lang="en-US" b="1" dirty="0" smtClean="0"/>
              <a:t>The Art of Managing Complexity</a:t>
            </a:r>
            <a:endParaRPr lang="en-US" dirty="0" smtClean="0"/>
          </a:p>
          <a:p>
            <a:pPr eaLnBrk="1" hangingPunct="1"/>
            <a:r>
              <a:rPr lang="en-US" b="1" dirty="0" smtClean="0"/>
              <a:t>The Digital Abstraction</a:t>
            </a:r>
            <a:endParaRPr lang="en-US" dirty="0" smtClean="0"/>
          </a:p>
          <a:p>
            <a:pPr eaLnBrk="1" hangingPunct="1"/>
            <a:r>
              <a:rPr lang="en-US" b="1" dirty="0" smtClean="0"/>
              <a:t>Number Systems</a:t>
            </a:r>
            <a:endParaRPr lang="en-US" dirty="0" smtClean="0"/>
          </a:p>
          <a:p>
            <a:pPr eaLnBrk="1" hangingPunct="1"/>
            <a:r>
              <a:rPr lang="en-US" b="1" dirty="0" smtClean="0"/>
              <a:t>Logic Gates</a:t>
            </a:r>
            <a:endParaRPr lang="en-US" dirty="0" smtClean="0"/>
          </a:p>
          <a:p>
            <a:pPr eaLnBrk="1" hangingPunct="1"/>
            <a:r>
              <a:rPr lang="en-US" b="1" dirty="0" smtClean="0"/>
              <a:t>Logic Levels</a:t>
            </a:r>
            <a:endParaRPr lang="en-US" dirty="0" smtClean="0"/>
          </a:p>
          <a:p>
            <a:pPr eaLnBrk="1" hangingPunct="1"/>
            <a:r>
              <a:rPr lang="en-US" b="1" dirty="0" smtClean="0"/>
              <a:t>CMOS Transistors</a:t>
            </a:r>
            <a:endParaRPr lang="en-US" dirty="0" smtClean="0"/>
          </a:p>
          <a:p>
            <a:pPr eaLnBrk="1" hangingPunct="1"/>
            <a:r>
              <a:rPr lang="en-US" b="1" dirty="0" smtClean="0"/>
              <a:t>Power Consumption</a:t>
            </a:r>
            <a:endParaRPr lang="en-US" dirty="0" smtClean="0"/>
          </a:p>
          <a:p>
            <a:pPr eaLnBrk="1" hangingPunct="1"/>
            <a:endParaRPr lang="en-GB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Chapter 1 :: Topics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3752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458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/>
            <a:r>
              <a:rPr lang="en-US" sz="3200" b="1" dirty="0">
                <a:latin typeface="+mj-lt"/>
              </a:rPr>
              <a:t>Another example: </a:t>
            </a:r>
            <a:r>
              <a:rPr lang="en-US" sz="3200" dirty="0">
                <a:latin typeface="+mj-lt"/>
              </a:rPr>
              <a:t>Convert 75</a:t>
            </a:r>
            <a:r>
              <a:rPr lang="en-US" sz="3200" baseline="-25000" dirty="0">
                <a:latin typeface="+mj-lt"/>
              </a:rPr>
              <a:t>10</a:t>
            </a:r>
            <a:r>
              <a:rPr lang="en-US" sz="3200" dirty="0">
                <a:latin typeface="+mj-lt"/>
              </a:rPr>
              <a:t> to binary.</a:t>
            </a:r>
          </a:p>
          <a:p>
            <a:pPr marL="0" lvl="1"/>
            <a:endParaRPr lang="en-US" sz="2000" dirty="0">
              <a:latin typeface="+mj-lt"/>
            </a:endParaRPr>
          </a:p>
          <a:p>
            <a:pPr marL="0" lvl="1"/>
            <a:r>
              <a:rPr lang="en-US" sz="2400" dirty="0">
                <a:latin typeface="+mj-lt"/>
              </a:rPr>
              <a:t>75</a:t>
            </a:r>
            <a:r>
              <a:rPr lang="en-US" sz="2400" baseline="-25000" dirty="0">
                <a:latin typeface="+mj-lt"/>
              </a:rPr>
              <a:t>10</a:t>
            </a:r>
            <a:r>
              <a:rPr lang="en-US" sz="2400" dirty="0">
                <a:latin typeface="+mj-lt"/>
              </a:rPr>
              <a:t>= 64 + 8 + 2 + 1 = 1001011</a:t>
            </a:r>
            <a:r>
              <a:rPr lang="en-US" sz="2400" baseline="-25000" dirty="0">
                <a:latin typeface="+mj-lt"/>
              </a:rPr>
              <a:t>2</a:t>
            </a:r>
          </a:p>
          <a:p>
            <a:endParaRPr lang="en-US" sz="1000" b="1" dirty="0" smtClean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or</a:t>
            </a:r>
          </a:p>
          <a:p>
            <a:endParaRPr lang="en-US" sz="1000" dirty="0" smtClean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75/2 	= 37 	R1</a:t>
            </a:r>
          </a:p>
          <a:p>
            <a:r>
              <a:rPr lang="en-US" sz="2400" dirty="0" smtClean="0">
                <a:latin typeface="+mj-lt"/>
              </a:rPr>
              <a:t>37/2 	= 18	R1</a:t>
            </a:r>
          </a:p>
          <a:p>
            <a:r>
              <a:rPr lang="en-US" sz="2400" dirty="0" smtClean="0">
                <a:latin typeface="+mj-lt"/>
              </a:rPr>
              <a:t>18/2 	= 9	R0</a:t>
            </a:r>
          </a:p>
          <a:p>
            <a:r>
              <a:rPr lang="en-US" sz="2400" dirty="0" smtClean="0">
                <a:latin typeface="+mj-lt"/>
              </a:rPr>
              <a:t>9/2	= 4	R1</a:t>
            </a:r>
          </a:p>
          <a:p>
            <a:r>
              <a:rPr lang="en-US" sz="2400" dirty="0" smtClean="0">
                <a:latin typeface="+mj-lt"/>
              </a:rPr>
              <a:t>4/2	= 2	R0</a:t>
            </a:r>
          </a:p>
          <a:p>
            <a:r>
              <a:rPr lang="en-US" sz="2400" dirty="0" smtClean="0">
                <a:latin typeface="+mj-lt"/>
              </a:rPr>
              <a:t>2/2	= 1	R0</a:t>
            </a:r>
          </a:p>
          <a:p>
            <a:r>
              <a:rPr lang="en-US" sz="2400" dirty="0" smtClean="0">
                <a:latin typeface="+mj-lt"/>
              </a:rPr>
              <a:t>1/2	= 0	R1</a:t>
            </a:r>
          </a:p>
          <a:p>
            <a:endParaRPr lang="en-US" sz="2000" b="1" dirty="0">
              <a:latin typeface="+mj-lt"/>
            </a:endParaRPr>
          </a:p>
        </p:txBody>
      </p:sp>
      <p:sp>
        <p:nvSpPr>
          <p:cNvPr id="4301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Decimal to Binary Conversion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1828800"/>
            <a:ext cx="7391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3400" y="2819400"/>
            <a:ext cx="7391400" cy="2819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443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2954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b="1" i="1" dirty="0" smtClean="0"/>
              <a:t>N</a:t>
            </a:r>
            <a:r>
              <a:rPr lang="en-US" b="1" dirty="0" smtClean="0"/>
              <a:t>-digit decimal number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How many values? </a:t>
            </a:r>
            <a:r>
              <a:rPr lang="en-US" b="1" dirty="0" smtClean="0">
                <a:solidFill>
                  <a:schemeClr val="accent1"/>
                </a:solidFill>
              </a:rPr>
              <a:t>10</a:t>
            </a:r>
            <a:r>
              <a:rPr lang="en-US" b="1" i="1" baseline="30000" dirty="0" smtClean="0">
                <a:solidFill>
                  <a:schemeClr val="accent1"/>
                </a:solidFill>
              </a:rPr>
              <a:t>N</a:t>
            </a:r>
            <a:endParaRPr lang="en-US" b="1" dirty="0" smtClean="0">
              <a:solidFill>
                <a:schemeClr val="accent1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Range?  </a:t>
            </a:r>
            <a:r>
              <a:rPr lang="en-US" b="1" dirty="0" smtClean="0">
                <a:solidFill>
                  <a:schemeClr val="accent1"/>
                </a:solidFill>
              </a:rPr>
              <a:t>[0, 10</a:t>
            </a:r>
            <a:r>
              <a:rPr lang="en-US" b="1" i="1" baseline="30000" dirty="0" smtClean="0">
                <a:solidFill>
                  <a:schemeClr val="accent1"/>
                </a:solidFill>
              </a:rPr>
              <a:t>N</a:t>
            </a:r>
            <a:r>
              <a:rPr lang="en-US" b="1" dirty="0" smtClean="0">
                <a:solidFill>
                  <a:schemeClr val="accent1"/>
                </a:solidFill>
              </a:rPr>
              <a:t> - 1]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Example: 3-digit decimal number: </a:t>
            </a:r>
          </a:p>
          <a:p>
            <a:pPr lvl="2" eaLnBrk="1" hangingPunct="1">
              <a:lnSpc>
                <a:spcPct val="90000"/>
              </a:lnSpc>
            </a:pPr>
            <a:r>
              <a:rPr lang="en-US" b="1" dirty="0" smtClean="0">
                <a:solidFill>
                  <a:schemeClr val="accent1"/>
                </a:solidFill>
              </a:rPr>
              <a:t>10</a:t>
            </a:r>
            <a:r>
              <a:rPr lang="en-US" b="1" baseline="30000" dirty="0" smtClean="0">
                <a:solidFill>
                  <a:schemeClr val="accent1"/>
                </a:solidFill>
              </a:rPr>
              <a:t>3</a:t>
            </a:r>
            <a:r>
              <a:rPr lang="en-US" b="1" dirty="0" smtClean="0">
                <a:solidFill>
                  <a:schemeClr val="accent1"/>
                </a:solidFill>
              </a:rPr>
              <a:t> = 1000 possible values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b="1" dirty="0" smtClean="0">
                <a:solidFill>
                  <a:schemeClr val="accent1"/>
                </a:solidFill>
              </a:rPr>
              <a:t>Range: [0, 999]</a:t>
            </a:r>
          </a:p>
          <a:p>
            <a:pPr lvl="2" eaLnBrk="1" hangingPunct="1">
              <a:lnSpc>
                <a:spcPct val="90000"/>
              </a:lnSpc>
            </a:pPr>
            <a:endParaRPr lang="en-US" b="1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b="1" i="1" dirty="0" smtClean="0"/>
              <a:t>N</a:t>
            </a:r>
            <a:r>
              <a:rPr lang="en-US" b="1" dirty="0" smtClean="0"/>
              <a:t>-bit binary number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How many values? </a:t>
            </a:r>
            <a:r>
              <a:rPr lang="en-US" b="1" dirty="0" smtClean="0">
                <a:solidFill>
                  <a:schemeClr val="accent1"/>
                </a:solidFill>
              </a:rPr>
              <a:t>2</a:t>
            </a:r>
            <a:r>
              <a:rPr lang="en-US" b="1" i="1" baseline="30000" dirty="0" smtClean="0">
                <a:solidFill>
                  <a:schemeClr val="accent1"/>
                </a:solidFill>
              </a:rPr>
              <a:t>N</a:t>
            </a:r>
            <a:endParaRPr lang="en-US" b="1" dirty="0" smtClean="0">
              <a:solidFill>
                <a:schemeClr val="accent1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Range: </a:t>
            </a:r>
            <a:r>
              <a:rPr lang="en-US" b="1" dirty="0" smtClean="0">
                <a:solidFill>
                  <a:schemeClr val="accent1"/>
                </a:solidFill>
              </a:rPr>
              <a:t>[0, 2</a:t>
            </a:r>
            <a:r>
              <a:rPr lang="en-US" b="1" i="1" baseline="30000" dirty="0" smtClean="0">
                <a:solidFill>
                  <a:schemeClr val="accent1"/>
                </a:solidFill>
              </a:rPr>
              <a:t>N</a:t>
            </a:r>
            <a:r>
              <a:rPr lang="en-US" b="1" dirty="0" smtClean="0">
                <a:solidFill>
                  <a:schemeClr val="accent1"/>
                </a:solidFill>
              </a:rPr>
              <a:t> - 1]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Example: 3-digit binary number:</a:t>
            </a:r>
          </a:p>
          <a:p>
            <a:pPr lvl="2" eaLnBrk="1" hangingPunct="1">
              <a:lnSpc>
                <a:spcPct val="90000"/>
              </a:lnSpc>
            </a:pPr>
            <a:r>
              <a:rPr lang="en-US" b="1" dirty="0" smtClean="0">
                <a:solidFill>
                  <a:schemeClr val="accent1"/>
                </a:solidFill>
              </a:rPr>
              <a:t>2</a:t>
            </a:r>
            <a:r>
              <a:rPr lang="en-US" b="1" baseline="30000" dirty="0" smtClean="0">
                <a:solidFill>
                  <a:schemeClr val="accent1"/>
                </a:solidFill>
              </a:rPr>
              <a:t>3</a:t>
            </a:r>
            <a:r>
              <a:rPr lang="en-US" b="1" dirty="0" smtClean="0">
                <a:solidFill>
                  <a:schemeClr val="accent1"/>
                </a:solidFill>
              </a:rPr>
              <a:t> = 8 possible values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b="1" dirty="0" smtClean="0">
                <a:solidFill>
                  <a:schemeClr val="accent1"/>
                </a:solidFill>
              </a:rPr>
              <a:t>Range: [0, 7] = [000</a:t>
            </a:r>
            <a:r>
              <a:rPr lang="en-US" b="1" baseline="-25000" dirty="0" smtClean="0">
                <a:solidFill>
                  <a:schemeClr val="accent1"/>
                </a:solidFill>
              </a:rPr>
              <a:t>2</a:t>
            </a:r>
            <a:r>
              <a:rPr lang="en-US" b="1" dirty="0" smtClean="0">
                <a:solidFill>
                  <a:schemeClr val="accent1"/>
                </a:solidFill>
              </a:rPr>
              <a:t> to 111</a:t>
            </a:r>
            <a:r>
              <a:rPr lang="en-US" b="1" baseline="-25000" dirty="0" smtClean="0">
                <a:solidFill>
                  <a:schemeClr val="accent1"/>
                </a:solidFill>
              </a:rPr>
              <a:t>2</a:t>
            </a:r>
            <a:r>
              <a:rPr lang="en-US" b="1" dirty="0" smtClean="0">
                <a:solidFill>
                  <a:schemeClr val="accent1"/>
                </a:solidFill>
              </a:rPr>
              <a:t>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Binary Values and Range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62400" y="1676400"/>
            <a:ext cx="419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514600" y="2057400"/>
            <a:ext cx="419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76400" y="2743200"/>
            <a:ext cx="41910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962400" y="4114800"/>
            <a:ext cx="419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362200" y="4419600"/>
            <a:ext cx="419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676400" y="5181600"/>
            <a:ext cx="41910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88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Hexadecimal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Group 4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23147849"/>
              </p:ext>
            </p:extLst>
          </p:nvPr>
        </p:nvGraphicFramePr>
        <p:xfrm>
          <a:off x="1752600" y="1082040"/>
          <a:ext cx="5562600" cy="4754880"/>
        </p:xfrm>
        <a:graphic>
          <a:graphicData uri="http://schemas.openxmlformats.org/drawingml/2006/table">
            <a:tbl>
              <a:tblPr/>
              <a:tblGrid>
                <a:gridCol w="1143000"/>
                <a:gridCol w="2286000"/>
                <a:gridCol w="2133600"/>
              </a:tblGrid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Hex Digit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Decimal Equivalent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Binary Equivalent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41865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48134" name="Rectangle 7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33854"/>
            <a:ext cx="7772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Base 16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Shorthand </a:t>
            </a:r>
            <a:r>
              <a:rPr lang="en-US" sz="3200" dirty="0" smtClean="0">
                <a:latin typeface="+mj-lt"/>
              </a:rPr>
              <a:t>for binary</a:t>
            </a:r>
            <a:endParaRPr lang="en-US" sz="32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Hexadecimal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14461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Hexadecimal to binary conversion: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Convert 4AF</a:t>
            </a:r>
            <a:r>
              <a:rPr lang="en-US" sz="2400" baseline="-25000" dirty="0">
                <a:latin typeface="+mj-lt"/>
              </a:rPr>
              <a:t>16</a:t>
            </a:r>
            <a:r>
              <a:rPr lang="en-US" sz="2400" dirty="0">
                <a:latin typeface="+mj-lt"/>
              </a:rPr>
              <a:t> (also written 0x4AF) to binary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0100 1010 1111</a:t>
            </a:r>
            <a:r>
              <a:rPr lang="en-US" sz="2400" baseline="-25000" dirty="0">
                <a:latin typeface="+mj-lt"/>
              </a:rPr>
              <a:t>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Hexadecimal to decimal conversion: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Convert 4AF</a:t>
            </a:r>
            <a:r>
              <a:rPr lang="en-US" sz="2400" baseline="-25000" dirty="0">
                <a:latin typeface="+mj-lt"/>
              </a:rPr>
              <a:t>16</a:t>
            </a:r>
            <a:r>
              <a:rPr lang="en-US" sz="2400" dirty="0">
                <a:latin typeface="+mj-lt"/>
              </a:rPr>
              <a:t> to decimal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16</a:t>
            </a:r>
            <a:r>
              <a:rPr lang="en-US" sz="2400" baseline="30000" dirty="0">
                <a:latin typeface="+mj-lt"/>
              </a:rPr>
              <a:t>2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4 + 16</a:t>
            </a:r>
            <a:r>
              <a:rPr lang="en-US" sz="2400" baseline="30000" dirty="0">
                <a:latin typeface="+mj-lt"/>
              </a:rPr>
              <a:t>1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10 + 16</a:t>
            </a:r>
            <a:r>
              <a:rPr lang="en-US" sz="2400" baseline="30000" dirty="0">
                <a:latin typeface="+mj-lt"/>
              </a:rPr>
              <a:t>0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15 = 1199</a:t>
            </a:r>
            <a:r>
              <a:rPr lang="en-US" sz="2400" baseline="-25000" dirty="0">
                <a:latin typeface="+mj-lt"/>
              </a:rPr>
              <a:t>10</a:t>
            </a:r>
            <a:endParaRPr lang="en-US" sz="24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50181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Hexadecimal to Binary Conversion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71600" y="2209800"/>
            <a:ext cx="419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71600" y="4267200"/>
            <a:ext cx="4343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6475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6" name="Rectangle 4"/>
          <p:cNvSpPr>
            <a:spLocks noGrp="1" noChangeArrowheads="1"/>
          </p:cNvSpPr>
          <p:nvPr>
            <p:ph sz="quarter" idx="4294967295"/>
            <p:custDataLst>
              <p:tags r:id="rId2"/>
            </p:custDataLst>
          </p:nvPr>
        </p:nvSpPr>
        <p:spPr>
          <a:xfrm>
            <a:off x="609600" y="1066800"/>
            <a:ext cx="8077200" cy="46482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Bits</a:t>
            </a:r>
          </a:p>
          <a:p>
            <a:pPr marL="0" indent="0" eaLnBrk="1" hangingPunct="1">
              <a:buNone/>
            </a:pPr>
            <a:endParaRPr lang="en-US" sz="3000" dirty="0" smtClean="0"/>
          </a:p>
          <a:p>
            <a:pPr marL="0" indent="0" eaLnBrk="1" hangingPunct="1">
              <a:buNone/>
            </a:pPr>
            <a:endParaRPr lang="en-US" sz="3000" dirty="0" smtClean="0"/>
          </a:p>
          <a:p>
            <a:pPr eaLnBrk="1" hangingPunct="1"/>
            <a:r>
              <a:rPr lang="en-US" sz="3200" dirty="0" smtClean="0"/>
              <a:t>Bytes &amp; Nibbles</a:t>
            </a:r>
          </a:p>
          <a:p>
            <a:pPr marL="0" indent="0" eaLnBrk="1" hangingPunct="1">
              <a:buNone/>
            </a:pPr>
            <a:endParaRPr lang="en-US" sz="3000" dirty="0" smtClean="0"/>
          </a:p>
          <a:p>
            <a:pPr marL="0" indent="0" eaLnBrk="1" hangingPunct="1">
              <a:buNone/>
            </a:pPr>
            <a:endParaRPr lang="en-US" sz="3000" dirty="0" smtClean="0"/>
          </a:p>
          <a:p>
            <a:pPr eaLnBrk="1" hangingPunct="1"/>
            <a:r>
              <a:rPr lang="en-US" sz="3200" dirty="0" smtClean="0"/>
              <a:t>Bytes</a:t>
            </a:r>
          </a:p>
        </p:txBody>
      </p:sp>
      <p:graphicFrame>
        <p:nvGraphicFramePr>
          <p:cNvPr id="51207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93693161"/>
              </p:ext>
            </p:extLst>
          </p:nvPr>
        </p:nvGraphicFramePr>
        <p:xfrm>
          <a:off x="4800600" y="2362200"/>
          <a:ext cx="2590800" cy="169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1" name="VISIO" r:id="rId9" imgW="937260" imgH="638556" progId="Visio.Drawing.6">
                  <p:embed/>
                </p:oleObj>
              </mc:Choice>
              <mc:Fallback>
                <p:oleObj name="VISIO" r:id="rId9" imgW="937260" imgH="63855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2362200"/>
                        <a:ext cx="2590800" cy="169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8" name="Object 6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934436170"/>
              </p:ext>
            </p:extLst>
          </p:nvPr>
        </p:nvGraphicFramePr>
        <p:xfrm>
          <a:off x="4267200" y="4364037"/>
          <a:ext cx="3657600" cy="157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2" name="VISIO" r:id="rId11" imgW="1301496" imgH="560832" progId="Visio.Drawing.6">
                  <p:embed/>
                </p:oleObj>
              </mc:Choice>
              <mc:Fallback>
                <p:oleObj name="VISIO" r:id="rId11" imgW="1301496" imgH="56083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4364037"/>
                        <a:ext cx="3657600" cy="1579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9" name="Object 7"/>
          <p:cNvGraphicFramePr>
            <a:graphicFrameLocks noGrp="1" noChangeAspect="1"/>
          </p:cNvGraphicFramePr>
          <p:nvPr>
            <p:ph sz="quarter" idx="4294967295"/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555756685"/>
              </p:ext>
            </p:extLst>
          </p:nvPr>
        </p:nvGraphicFramePr>
        <p:xfrm>
          <a:off x="4191000" y="1017587"/>
          <a:ext cx="3581400" cy="1497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3" name="VISIO" r:id="rId13" imgW="1286256" imgH="562356" progId="Visio.Drawing.6">
                  <p:embed/>
                </p:oleObj>
              </mc:Choice>
              <mc:Fallback>
                <p:oleObj name="VISIO" r:id="rId13" imgW="1286256" imgH="56235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1017587"/>
                        <a:ext cx="3581400" cy="1497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04" name="Rectangle 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Bits, Bytes, Nibbles…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93516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0" name="Rectangle 4"/>
          <p:cNvSpPr>
            <a:spLocks noGrp="1" noChangeArrowheads="1"/>
          </p:cNvSpPr>
          <p:nvPr>
            <p:ph sz="quarter" idx="4294967295"/>
            <p:custDataLst>
              <p:tags r:id="rId1"/>
            </p:custDataLst>
          </p:nvPr>
        </p:nvSpPr>
        <p:spPr>
          <a:xfrm>
            <a:off x="533400" y="1143000"/>
            <a:ext cx="8077200" cy="46482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2</a:t>
            </a:r>
            <a:r>
              <a:rPr lang="en-US" sz="3200" baseline="30000" dirty="0" smtClean="0"/>
              <a:t>10</a:t>
            </a:r>
            <a:r>
              <a:rPr lang="en-US" sz="3200" dirty="0" smtClean="0"/>
              <a:t> = 1 kilo 	</a:t>
            </a:r>
            <a:r>
              <a:rPr lang="en-US" sz="2000" dirty="0" smtClean="0"/>
              <a:t>≈</a:t>
            </a:r>
            <a:r>
              <a:rPr lang="en-US" sz="3200" dirty="0" smtClean="0"/>
              <a:t> 1000  (1024)</a:t>
            </a:r>
          </a:p>
          <a:p>
            <a:pPr eaLnBrk="1" hangingPunct="1"/>
            <a:r>
              <a:rPr lang="en-US" sz="3200" dirty="0" smtClean="0"/>
              <a:t>2</a:t>
            </a:r>
            <a:r>
              <a:rPr lang="en-US" sz="3200" baseline="30000" dirty="0" smtClean="0"/>
              <a:t>20</a:t>
            </a:r>
            <a:r>
              <a:rPr lang="en-US" sz="3200" dirty="0" smtClean="0"/>
              <a:t> = 1 mega 	</a:t>
            </a:r>
            <a:r>
              <a:rPr lang="en-US" sz="2000" dirty="0" smtClean="0"/>
              <a:t>≈</a:t>
            </a:r>
            <a:r>
              <a:rPr lang="en-US" sz="3200" dirty="0" smtClean="0"/>
              <a:t> 1 million  (1,048,576)</a:t>
            </a:r>
          </a:p>
          <a:p>
            <a:pPr eaLnBrk="1" hangingPunct="1"/>
            <a:r>
              <a:rPr lang="en-US" sz="3200" dirty="0" smtClean="0"/>
              <a:t>2</a:t>
            </a:r>
            <a:r>
              <a:rPr lang="en-US" sz="3200" baseline="30000" dirty="0" smtClean="0"/>
              <a:t>30</a:t>
            </a:r>
            <a:r>
              <a:rPr lang="en-US" sz="3200" dirty="0" smtClean="0"/>
              <a:t> = 1 </a:t>
            </a:r>
            <a:r>
              <a:rPr lang="en-US" sz="3200" dirty="0" err="1" smtClean="0"/>
              <a:t>giga</a:t>
            </a:r>
            <a:r>
              <a:rPr lang="en-US" sz="3200" dirty="0" smtClean="0"/>
              <a:t> 	</a:t>
            </a:r>
            <a:r>
              <a:rPr lang="en-US" sz="2000" dirty="0" smtClean="0"/>
              <a:t>≈</a:t>
            </a:r>
            <a:r>
              <a:rPr lang="en-US" sz="3200" dirty="0" smtClean="0"/>
              <a:t> 1 billion (1,073,741,824)</a:t>
            </a:r>
          </a:p>
          <a:p>
            <a:pPr eaLnBrk="1" hangingPunct="1">
              <a:buFontTx/>
              <a:buNone/>
            </a:pPr>
            <a:endParaRPr lang="en-US" sz="3200" dirty="0" smtClean="0"/>
          </a:p>
          <a:p>
            <a:pPr eaLnBrk="1" hangingPunct="1"/>
            <a:endParaRPr lang="en-US" sz="3200" dirty="0" smtClean="0"/>
          </a:p>
        </p:txBody>
      </p:sp>
      <p:sp>
        <p:nvSpPr>
          <p:cNvPr id="5222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Large Powers of Two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61692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8" name="Rectangle 4"/>
          <p:cNvSpPr>
            <a:spLocks noGrp="1" noChangeArrowheads="1"/>
          </p:cNvSpPr>
          <p:nvPr>
            <p:ph sz="quarter" idx="4294967295"/>
            <p:custDataLst>
              <p:tags r:id="rId1"/>
            </p:custDataLst>
          </p:nvPr>
        </p:nvSpPr>
        <p:spPr>
          <a:xfrm>
            <a:off x="533400" y="1143000"/>
            <a:ext cx="8077200" cy="46482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What is the value of 2</a:t>
            </a:r>
            <a:r>
              <a:rPr lang="en-US" sz="3200" baseline="30000" dirty="0" smtClean="0"/>
              <a:t>24</a:t>
            </a:r>
            <a:r>
              <a:rPr lang="en-US" sz="3200" dirty="0" smtClean="0"/>
              <a:t>?</a:t>
            </a:r>
          </a:p>
          <a:p>
            <a:pPr eaLnBrk="1" hangingPunct="1">
              <a:buFontTx/>
              <a:buNone/>
            </a:pPr>
            <a:r>
              <a:rPr lang="en-US" sz="3200" dirty="0" smtClean="0">
                <a:solidFill>
                  <a:schemeClr val="accent2"/>
                </a:solidFill>
              </a:rPr>
              <a:t>	</a:t>
            </a:r>
            <a:r>
              <a:rPr lang="en-US" sz="3200" dirty="0" smtClean="0"/>
              <a:t> </a:t>
            </a:r>
            <a:r>
              <a:rPr lang="en-US" sz="3200" b="1" dirty="0" smtClean="0">
                <a:solidFill>
                  <a:schemeClr val="accent1"/>
                </a:solidFill>
              </a:rPr>
              <a:t>2</a:t>
            </a:r>
            <a:r>
              <a:rPr lang="en-US" sz="3200" b="1" baseline="30000" dirty="0" smtClean="0">
                <a:solidFill>
                  <a:schemeClr val="accent1"/>
                </a:solidFill>
              </a:rPr>
              <a:t>4</a:t>
            </a:r>
            <a:r>
              <a:rPr lang="en-US" sz="3200" b="1" dirty="0" smtClean="0">
                <a:solidFill>
                  <a:schemeClr val="accent1"/>
                </a:solidFill>
              </a:rPr>
              <a:t> </a:t>
            </a:r>
            <a:r>
              <a:rPr lang="en-US" sz="3200" b="1" dirty="0" smtClean="0">
                <a:solidFill>
                  <a:schemeClr val="accent1"/>
                </a:solidFill>
                <a:cs typeface="Times New Roman" pitchFamily="18" charset="0"/>
              </a:rPr>
              <a:t>×</a:t>
            </a:r>
            <a:r>
              <a:rPr lang="en-US" sz="3200" b="1" dirty="0" smtClean="0">
                <a:solidFill>
                  <a:schemeClr val="accent1"/>
                </a:solidFill>
              </a:rPr>
              <a:t> 2</a:t>
            </a:r>
            <a:r>
              <a:rPr lang="en-US" sz="3200" b="1" baseline="30000" dirty="0" smtClean="0">
                <a:solidFill>
                  <a:schemeClr val="accent1"/>
                </a:solidFill>
              </a:rPr>
              <a:t>20</a:t>
            </a:r>
            <a:r>
              <a:rPr lang="en-US" sz="3200" b="1" dirty="0" smtClean="0">
                <a:solidFill>
                  <a:schemeClr val="accent1"/>
                </a:solidFill>
              </a:rPr>
              <a:t> ≈ 16 million</a:t>
            </a:r>
          </a:p>
          <a:p>
            <a:pPr eaLnBrk="1" hangingPunct="1">
              <a:buFontTx/>
              <a:buNone/>
            </a:pPr>
            <a:endParaRPr lang="en-US" sz="3200" b="1" dirty="0" smtClean="0">
              <a:solidFill>
                <a:schemeClr val="accent2"/>
              </a:solidFill>
            </a:endParaRPr>
          </a:p>
          <a:p>
            <a:pPr eaLnBrk="1" hangingPunct="1"/>
            <a:r>
              <a:rPr lang="en-US" sz="3200" dirty="0" smtClean="0"/>
              <a:t>How many values can a 32-bit variable represent?</a:t>
            </a:r>
          </a:p>
          <a:p>
            <a:pPr eaLnBrk="1" hangingPunct="1">
              <a:buFontTx/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	</a:t>
            </a:r>
            <a:r>
              <a:rPr lang="en-US" sz="3200" b="1" dirty="0" smtClean="0">
                <a:solidFill>
                  <a:schemeClr val="accent1"/>
                </a:solidFill>
              </a:rPr>
              <a:t>2</a:t>
            </a:r>
            <a:r>
              <a:rPr lang="en-US" sz="3200" b="1" baseline="30000" dirty="0" smtClean="0">
                <a:solidFill>
                  <a:schemeClr val="accent1"/>
                </a:solidFill>
              </a:rPr>
              <a:t>2</a:t>
            </a:r>
            <a:r>
              <a:rPr lang="en-US" sz="3200" b="1" dirty="0" smtClean="0">
                <a:solidFill>
                  <a:schemeClr val="accent1"/>
                </a:solidFill>
              </a:rPr>
              <a:t> </a:t>
            </a:r>
            <a:r>
              <a:rPr lang="en-US" sz="3200" b="1" dirty="0" smtClean="0">
                <a:solidFill>
                  <a:schemeClr val="accent1"/>
                </a:solidFill>
                <a:cs typeface="Times New Roman" pitchFamily="18" charset="0"/>
              </a:rPr>
              <a:t>×</a:t>
            </a:r>
            <a:r>
              <a:rPr lang="en-US" sz="3200" b="1" dirty="0" smtClean="0">
                <a:solidFill>
                  <a:schemeClr val="accent1"/>
                </a:solidFill>
              </a:rPr>
              <a:t> 2</a:t>
            </a:r>
            <a:r>
              <a:rPr lang="en-US" sz="3200" b="1" baseline="30000" dirty="0" smtClean="0">
                <a:solidFill>
                  <a:schemeClr val="accent1"/>
                </a:solidFill>
              </a:rPr>
              <a:t>30</a:t>
            </a:r>
            <a:r>
              <a:rPr lang="en-US" sz="3200" b="1" dirty="0" smtClean="0">
                <a:solidFill>
                  <a:schemeClr val="accent1"/>
                </a:solidFill>
              </a:rPr>
              <a:t> ≈ 4 billion</a:t>
            </a:r>
          </a:p>
          <a:p>
            <a:pPr eaLnBrk="1" hangingPunct="1">
              <a:buFontTx/>
              <a:buNone/>
            </a:pPr>
            <a:endParaRPr lang="en-US" sz="3200" dirty="0" smtClean="0"/>
          </a:p>
        </p:txBody>
      </p:sp>
      <p:sp>
        <p:nvSpPr>
          <p:cNvPr id="5427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Estimating Powers of Two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90600" y="1828800"/>
            <a:ext cx="4191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" y="3962400"/>
            <a:ext cx="4191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3739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303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85445869"/>
              </p:ext>
            </p:extLst>
          </p:nvPr>
        </p:nvGraphicFramePr>
        <p:xfrm>
          <a:off x="2925763" y="1365250"/>
          <a:ext cx="3246437" cy="192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67" name="VISIO" r:id="rId8" imgW="854964" imgH="527304" progId="Visio.Drawing.6">
                  <p:embed/>
                </p:oleObj>
              </mc:Choice>
              <mc:Fallback>
                <p:oleObj name="VISIO" r:id="rId8" imgW="854964" imgH="52730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5763" y="1365250"/>
                        <a:ext cx="3246437" cy="1920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04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70400450"/>
              </p:ext>
            </p:extLst>
          </p:nvPr>
        </p:nvGraphicFramePr>
        <p:xfrm>
          <a:off x="3048000" y="3713163"/>
          <a:ext cx="3124200" cy="187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68" name="VISIO" r:id="rId10" imgW="858012" imgH="536448" progId="Visio.Drawing.6">
                  <p:embed/>
                </p:oleObj>
              </mc:Choice>
              <mc:Fallback>
                <p:oleObj name="VISIO" r:id="rId10" imgW="858012" imgH="53644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3713163"/>
                        <a:ext cx="3124200" cy="1878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0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Decimal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Binary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55301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Addition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127567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351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40317479"/>
              </p:ext>
            </p:extLst>
          </p:nvPr>
        </p:nvGraphicFramePr>
        <p:xfrm>
          <a:off x="5486401" y="1023938"/>
          <a:ext cx="2133600" cy="2401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5" name="VISIO" r:id="rId8" imgW="503605" imgH="590328" progId="Visio.Drawing.6">
                  <p:embed/>
                </p:oleObj>
              </mc:Choice>
              <mc:Fallback>
                <p:oleObj name="VISIO" r:id="rId8" imgW="503605" imgH="59032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1" y="1023938"/>
                        <a:ext cx="2133600" cy="2401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2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3800566"/>
              </p:ext>
            </p:extLst>
          </p:nvPr>
        </p:nvGraphicFramePr>
        <p:xfrm>
          <a:off x="5334000" y="3429000"/>
          <a:ext cx="2236788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6" name="VISIO" r:id="rId10" imgW="503640" imgH="514080" progId="Visio.Drawing.6">
                  <p:embed/>
                </p:oleObj>
              </mc:Choice>
              <mc:Fallback>
                <p:oleObj name="VISIO" r:id="rId10" imgW="503640" imgH="51408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429000"/>
                        <a:ext cx="2236788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4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219200"/>
            <a:ext cx="3810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Add the following 4-bit binary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Add the following 4-bit binary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57349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Binary Addition Examples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096000" y="1066800"/>
            <a:ext cx="1524000" cy="2057400"/>
            <a:chOff x="6096000" y="1066800"/>
            <a:chExt cx="1524000" cy="2057400"/>
          </a:xfrm>
        </p:grpSpPr>
        <p:sp>
          <p:nvSpPr>
            <p:cNvPr id="7" name="Rectangle 6"/>
            <p:cNvSpPr/>
            <p:nvPr/>
          </p:nvSpPr>
          <p:spPr>
            <a:xfrm>
              <a:off x="6096000" y="2590800"/>
              <a:ext cx="15240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096000" y="1066800"/>
              <a:ext cx="15240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867400" y="3505200"/>
            <a:ext cx="1524000" cy="2057400"/>
            <a:chOff x="5867400" y="3505200"/>
            <a:chExt cx="1524000" cy="2057400"/>
          </a:xfrm>
        </p:grpSpPr>
        <p:sp>
          <p:nvSpPr>
            <p:cNvPr id="11" name="Rectangle 10"/>
            <p:cNvSpPr/>
            <p:nvPr/>
          </p:nvSpPr>
          <p:spPr>
            <a:xfrm>
              <a:off x="5867400" y="5029200"/>
              <a:ext cx="15240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867400" y="3505200"/>
              <a:ext cx="15240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241364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encrypted-tbn0.gstatic.com/images?q=tbn:ANd9GcSzT8e8hJI1F1NrpqvsckecSRkhEwaoV1Oy6HFbiTjh3_4ztjr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744" y="2882462"/>
            <a:ext cx="3569056" cy="202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6630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066800"/>
            <a:ext cx="7772400" cy="495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600" dirty="0" smtClean="0"/>
              <a:t>Microprocessors have revolutionized our world</a:t>
            </a:r>
          </a:p>
          <a:p>
            <a:pPr lvl="1" eaLnBrk="1" hangingPunct="1"/>
            <a:r>
              <a:rPr lang="en-US" sz="2200" dirty="0" smtClean="0"/>
              <a:t>Cell phones, Internet, rapid advances in medicine, etc.</a:t>
            </a:r>
          </a:p>
          <a:p>
            <a:pPr eaLnBrk="1" hangingPunct="1"/>
            <a:r>
              <a:rPr lang="en-US" sz="2600" dirty="0" smtClean="0"/>
              <a:t>The semiconductor industry has grown from $21 billion in 1985 to $306 billion in 2013</a:t>
            </a:r>
          </a:p>
        </p:txBody>
      </p:sp>
      <p:pic>
        <p:nvPicPr>
          <p:cNvPr id="26631" name="Picture 11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649" y="3353622"/>
            <a:ext cx="2439495" cy="2459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Background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6632" name="Picture 4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144" y="2819400"/>
            <a:ext cx="1864450" cy="28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897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837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Digital systems operate on a </a:t>
            </a:r>
            <a:r>
              <a:rPr lang="en-US" sz="3200" b="1" dirty="0">
                <a:latin typeface="+mj-lt"/>
              </a:rPr>
              <a:t>fixed number of bits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</a:rPr>
              <a:t>Overflow: when </a:t>
            </a:r>
            <a:r>
              <a:rPr lang="en-US" sz="3200" dirty="0">
                <a:latin typeface="+mj-lt"/>
              </a:rPr>
              <a:t>result is too big to fit in the available number of bits</a:t>
            </a:r>
            <a:endParaRPr lang="en-US" sz="16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See previous example of 11 + 6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Overflow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67680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939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Sign/Magnitude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Two’s Complement Numbers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Signed Binary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709605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144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1 sign bit, </a:t>
            </a:r>
            <a:r>
              <a:rPr lang="en-US" sz="2800" i="1" dirty="0">
                <a:latin typeface="+mj-lt"/>
              </a:rPr>
              <a:t>N</a:t>
            </a:r>
            <a:r>
              <a:rPr lang="en-US" sz="2800" b="1" dirty="0">
                <a:latin typeface="+mj-lt"/>
              </a:rPr>
              <a:t>-</a:t>
            </a:r>
            <a:r>
              <a:rPr lang="en-US" sz="2800" dirty="0">
                <a:latin typeface="+mj-lt"/>
              </a:rPr>
              <a:t>1 magnitude bits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Sign bit is the most significant (left-most) bit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Positive number: sign bit = 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Negative number: sign bit = 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Example, 4</a:t>
            </a:r>
            <a:r>
              <a:rPr lang="en-US" sz="2800" b="1" dirty="0">
                <a:latin typeface="+mj-lt"/>
              </a:rPr>
              <a:t>-</a:t>
            </a:r>
            <a:r>
              <a:rPr lang="en-US" sz="2800" dirty="0">
                <a:latin typeface="+mj-lt"/>
              </a:rPr>
              <a:t>bit sign/mag representations of ± 6: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+mj-lt"/>
              </a:rPr>
              <a:t>	    </a:t>
            </a:r>
            <a:r>
              <a:rPr lang="en-US" dirty="0" smtClean="0">
                <a:latin typeface="+mj-lt"/>
              </a:rPr>
              <a:t>+</a:t>
            </a:r>
            <a:r>
              <a:rPr lang="en-US" dirty="0">
                <a:latin typeface="+mj-lt"/>
              </a:rPr>
              <a:t>6 = 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0110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+mj-lt"/>
              </a:rPr>
              <a:t>          </a:t>
            </a:r>
            <a:r>
              <a:rPr lang="en-US" b="1" dirty="0">
                <a:latin typeface="+mj-lt"/>
              </a:rPr>
              <a:t>- </a:t>
            </a:r>
            <a:r>
              <a:rPr lang="en-US" dirty="0">
                <a:latin typeface="+mj-lt"/>
              </a:rPr>
              <a:t>6 = 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1110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Range of an </a:t>
            </a:r>
            <a:r>
              <a:rPr lang="en-US" sz="2800" i="1" dirty="0">
                <a:latin typeface="+mj-lt"/>
              </a:rPr>
              <a:t>N</a:t>
            </a:r>
            <a:r>
              <a:rPr lang="en-US" sz="2800" dirty="0">
                <a:latin typeface="+mj-lt"/>
              </a:rPr>
              <a:t>-bit sign/magnitude number: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+mj-lt"/>
              </a:rPr>
              <a:t>		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[-(2</a:t>
            </a:r>
            <a:r>
              <a:rPr lang="en-US" b="1" baseline="30000" dirty="0">
                <a:solidFill>
                  <a:schemeClr val="accent1"/>
                </a:solidFill>
                <a:latin typeface="+mj-lt"/>
              </a:rPr>
              <a:t>N-1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-1), 2</a:t>
            </a:r>
            <a:r>
              <a:rPr lang="en-US" b="1" baseline="30000" dirty="0">
                <a:solidFill>
                  <a:schemeClr val="accent1"/>
                </a:solidFill>
                <a:latin typeface="+mj-lt"/>
              </a:rPr>
              <a:t>N-1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-1]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Sign/Magnitude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00200" y="4114800"/>
            <a:ext cx="1524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00200" y="4495800"/>
            <a:ext cx="1524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24000" y="5257800"/>
            <a:ext cx="28956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1" y="2057400"/>
            <a:ext cx="3124200" cy="1600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43840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+mj-lt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+mj-lt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+mj-lt"/>
            </a:endParaRPr>
          </a:p>
        </p:txBody>
      </p:sp>
      <p:sp>
        <p:nvSpPr>
          <p:cNvPr id="6247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Problems: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Addition doesn’t work, for example -6 + 6: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+mj-lt"/>
              </a:rPr>
              <a:t>              1110                   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+mj-lt"/>
              </a:rPr>
              <a:t>           + 0110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+mj-lt"/>
              </a:rPr>
              <a:t>            10100 </a:t>
            </a:r>
            <a:r>
              <a:rPr lang="en-US" sz="3200" dirty="0">
                <a:solidFill>
                  <a:schemeClr val="accent2"/>
                </a:solidFill>
                <a:latin typeface="+mj-lt"/>
              </a:rPr>
              <a:t>(wrong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!)</a:t>
            </a:r>
          </a:p>
          <a:p>
            <a:pPr marL="342900" indent="-342900">
              <a:spcBef>
                <a:spcPct val="20000"/>
              </a:spcBef>
            </a:pPr>
            <a:endParaRPr lang="en-US" sz="1600" dirty="0">
              <a:solidFill>
                <a:schemeClr val="accent2"/>
              </a:solidFill>
              <a:latin typeface="+mj-lt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Two representations of 0 (± 0):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+mj-lt"/>
              </a:rPr>
              <a:t>              1000                   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+mj-lt"/>
              </a:rPr>
              <a:t>              0000</a:t>
            </a: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+mj-lt"/>
            </a:endParaRPr>
          </a:p>
        </p:txBody>
      </p:sp>
      <p:sp>
        <p:nvSpPr>
          <p:cNvPr id="6247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1447800" y="3276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Sign/Magnitude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180051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349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066800"/>
            <a:ext cx="8534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Don’t have same problems as sign/magnitude numbers: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3200" b="1" dirty="0">
                <a:latin typeface="+mj-lt"/>
              </a:rPr>
              <a:t>Addition works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3200" b="1" dirty="0">
                <a:latin typeface="+mj-lt"/>
              </a:rPr>
              <a:t>Single representation for 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Two’s Complement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82069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451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914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100" dirty="0" err="1">
                <a:latin typeface="+mj-lt"/>
              </a:rPr>
              <a:t>m</a:t>
            </a:r>
            <a:r>
              <a:rPr lang="en-US" sz="3100" dirty="0" err="1" smtClean="0">
                <a:latin typeface="+mj-lt"/>
              </a:rPr>
              <a:t>sb</a:t>
            </a:r>
            <a:r>
              <a:rPr lang="en-US" sz="3100" dirty="0" smtClean="0">
                <a:latin typeface="+mj-lt"/>
              </a:rPr>
              <a:t> </a:t>
            </a:r>
            <a:r>
              <a:rPr lang="en-US" sz="3100" dirty="0">
                <a:latin typeface="+mj-lt"/>
              </a:rPr>
              <a:t>has value of </a:t>
            </a:r>
            <a:r>
              <a:rPr lang="en-US" sz="3100" b="1" dirty="0">
                <a:latin typeface="+mj-lt"/>
              </a:rPr>
              <a:t>-</a:t>
            </a:r>
            <a:r>
              <a:rPr lang="en-US" sz="3100" dirty="0">
                <a:latin typeface="+mj-lt"/>
              </a:rPr>
              <a:t>2</a:t>
            </a:r>
            <a:r>
              <a:rPr lang="en-US" sz="3100" i="1" baseline="30000" dirty="0">
                <a:latin typeface="+mj-lt"/>
              </a:rPr>
              <a:t>N</a:t>
            </a:r>
            <a:r>
              <a:rPr lang="en-US" sz="3100" baseline="30000" dirty="0">
                <a:latin typeface="+mj-lt"/>
              </a:rPr>
              <a:t>-1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1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1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100" dirty="0">
                <a:latin typeface="+mj-lt"/>
              </a:rPr>
              <a:t>Most positive 4-bit number</a:t>
            </a:r>
            <a:r>
              <a:rPr lang="en-US" sz="3100" dirty="0" smtClean="0">
                <a:latin typeface="+mj-lt"/>
              </a:rPr>
              <a:t>: </a:t>
            </a:r>
            <a:r>
              <a:rPr lang="en-US" sz="3100" b="1" dirty="0" smtClean="0">
                <a:solidFill>
                  <a:schemeClr val="accent1"/>
                </a:solidFill>
                <a:latin typeface="+mj-lt"/>
              </a:rPr>
              <a:t>0111</a:t>
            </a:r>
            <a:endParaRPr lang="en-US" sz="3100" dirty="0">
              <a:solidFill>
                <a:schemeClr val="accent1"/>
              </a:solidFill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100" dirty="0">
                <a:latin typeface="+mj-lt"/>
              </a:rPr>
              <a:t>Most negative 4-bit number</a:t>
            </a:r>
            <a:r>
              <a:rPr lang="en-US" sz="3100" dirty="0" smtClean="0">
                <a:latin typeface="+mj-lt"/>
              </a:rPr>
              <a:t>: </a:t>
            </a:r>
            <a:r>
              <a:rPr lang="en-US" sz="3100" b="1" dirty="0" smtClean="0">
                <a:solidFill>
                  <a:schemeClr val="accent1"/>
                </a:solidFill>
                <a:latin typeface="+mj-lt"/>
              </a:rPr>
              <a:t>1000</a:t>
            </a:r>
            <a:endParaRPr lang="en-US" sz="3100" dirty="0">
              <a:solidFill>
                <a:schemeClr val="accent1"/>
              </a:solidFill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100" dirty="0">
                <a:latin typeface="+mj-lt"/>
              </a:rPr>
              <a:t>The most significant bit still indicates the sign (1 = negative, 0 = positive)</a:t>
            </a:r>
          </a:p>
          <a:p>
            <a:pPr marL="342900" lvl="1" indent="-342900">
              <a:spcBef>
                <a:spcPct val="20000"/>
              </a:spcBef>
              <a:buFontTx/>
              <a:buChar char="•"/>
            </a:pPr>
            <a:r>
              <a:rPr lang="en-US" sz="3100" dirty="0">
                <a:latin typeface="+mj-lt"/>
              </a:rPr>
              <a:t>Range of an </a:t>
            </a:r>
            <a:r>
              <a:rPr lang="en-US" sz="3100" i="1" dirty="0">
                <a:latin typeface="+mj-lt"/>
              </a:rPr>
              <a:t>N</a:t>
            </a:r>
            <a:r>
              <a:rPr lang="en-US" sz="3100" dirty="0">
                <a:latin typeface="+mj-lt"/>
              </a:rPr>
              <a:t>-bit two’s </a:t>
            </a:r>
            <a:r>
              <a:rPr lang="en-US" sz="3100" dirty="0" smtClean="0">
                <a:latin typeface="+mj-lt"/>
              </a:rPr>
              <a:t>complement </a:t>
            </a:r>
            <a:r>
              <a:rPr lang="en-US" sz="3100" dirty="0">
                <a:latin typeface="+mj-lt"/>
              </a:rPr>
              <a:t>number</a:t>
            </a:r>
            <a:r>
              <a:rPr lang="en-US" sz="3100" dirty="0" smtClean="0">
                <a:latin typeface="+mj-lt"/>
              </a:rPr>
              <a:t>:</a:t>
            </a:r>
          </a:p>
          <a:p>
            <a:pPr marL="0" lvl="1">
              <a:spcBef>
                <a:spcPct val="20000"/>
              </a:spcBef>
            </a:pPr>
            <a:r>
              <a:rPr lang="en-US" sz="3100" b="1" dirty="0" smtClean="0">
                <a:solidFill>
                  <a:schemeClr val="accent1"/>
                </a:solidFill>
                <a:latin typeface="+mj-lt"/>
              </a:rPr>
              <a:t>                        [-(2</a:t>
            </a:r>
            <a:r>
              <a:rPr lang="en-US" sz="3100" b="1" baseline="30000" dirty="0" smtClean="0">
                <a:solidFill>
                  <a:schemeClr val="accent1"/>
                </a:solidFill>
                <a:latin typeface="+mj-lt"/>
              </a:rPr>
              <a:t>N-1</a:t>
            </a:r>
            <a:r>
              <a:rPr lang="en-US" sz="3100" b="1" dirty="0" smtClean="0">
                <a:solidFill>
                  <a:schemeClr val="accent1"/>
                </a:solidFill>
                <a:latin typeface="+mj-lt"/>
              </a:rPr>
              <a:t>), 2</a:t>
            </a:r>
            <a:r>
              <a:rPr lang="en-US" sz="3100" b="1" baseline="30000" dirty="0" smtClean="0">
                <a:solidFill>
                  <a:schemeClr val="accent1"/>
                </a:solidFill>
                <a:latin typeface="+mj-lt"/>
              </a:rPr>
              <a:t>N-1</a:t>
            </a:r>
            <a:r>
              <a:rPr lang="en-US" sz="3100" b="1" dirty="0" smtClean="0">
                <a:solidFill>
                  <a:schemeClr val="accent1"/>
                </a:solidFill>
                <a:latin typeface="+mj-lt"/>
              </a:rPr>
              <a:t>-1]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1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Two’s Complement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" name="Picture 4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71600"/>
            <a:ext cx="4657726" cy="1400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57800" y="1794606"/>
            <a:ext cx="609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+</a:t>
            </a:r>
            <a:endParaRPr lang="en-US" sz="3000" dirty="0"/>
          </a:p>
        </p:txBody>
      </p:sp>
      <p:sp>
        <p:nvSpPr>
          <p:cNvPr id="10" name="Rectangle 9"/>
          <p:cNvSpPr/>
          <p:nvPr/>
        </p:nvSpPr>
        <p:spPr>
          <a:xfrm>
            <a:off x="5562600" y="2743200"/>
            <a:ext cx="1524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5000" y="3276600"/>
            <a:ext cx="1524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19400" y="5334000"/>
            <a:ext cx="23622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1573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759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</a:rPr>
              <a:t>“Taking the Two’s complement” </a:t>
            </a:r>
            <a:r>
              <a:rPr lang="en-US" sz="3200" b="1" dirty="0" smtClean="0">
                <a:latin typeface="+mj-lt"/>
              </a:rPr>
              <a:t>flips </a:t>
            </a:r>
            <a:r>
              <a:rPr lang="en-US" sz="3200" b="1" dirty="0">
                <a:latin typeface="+mj-lt"/>
              </a:rPr>
              <a:t>the sign</a:t>
            </a:r>
            <a:r>
              <a:rPr lang="en-US" sz="3200" dirty="0">
                <a:latin typeface="+mj-lt"/>
              </a:rPr>
              <a:t> of a two’s complement number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Method: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latin typeface="+mj-lt"/>
              </a:rPr>
              <a:t>Invert the bits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latin typeface="+mj-lt"/>
              </a:rPr>
              <a:t>Add 1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Example:</a:t>
            </a:r>
            <a:r>
              <a:rPr lang="en-US" sz="3200" dirty="0">
                <a:latin typeface="+mj-lt"/>
              </a:rPr>
              <a:t> Flip the sign of 3</a:t>
            </a:r>
            <a:r>
              <a:rPr lang="en-US" sz="3200" baseline="-25000" dirty="0">
                <a:latin typeface="+mj-lt"/>
              </a:rPr>
              <a:t>10</a:t>
            </a:r>
            <a:r>
              <a:rPr lang="en-US" sz="3200" dirty="0">
                <a:latin typeface="+mj-lt"/>
              </a:rPr>
              <a:t> = 0011</a:t>
            </a:r>
            <a:r>
              <a:rPr lang="en-US" sz="3200" baseline="-25000" dirty="0">
                <a:latin typeface="+mj-lt"/>
              </a:rPr>
              <a:t>2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1100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+    1</a:t>
            </a:r>
          </a:p>
          <a:p>
            <a:pPr marL="1371600" lvl="2" indent="-457200"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      </a:t>
            </a:r>
            <a:r>
              <a:rPr lang="en-US" sz="1000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+mj-lt"/>
              </a:rPr>
              <a:t>1101 = -3</a:t>
            </a:r>
            <a:r>
              <a:rPr lang="en-US" sz="2400" b="1" baseline="-25000" dirty="0">
                <a:solidFill>
                  <a:srgbClr val="0070C0"/>
                </a:solidFill>
                <a:latin typeface="+mj-lt"/>
              </a:rPr>
              <a:t>10</a:t>
            </a:r>
          </a:p>
        </p:txBody>
      </p:sp>
      <p:sp>
        <p:nvSpPr>
          <p:cNvPr id="6759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1981200" y="5029200"/>
            <a:ext cx="914400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“Taking the Two’s Complement”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05000" y="4191000"/>
            <a:ext cx="1524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05000" y="4724400"/>
            <a:ext cx="1524000" cy="838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0219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963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Take the two’s complement of 6</a:t>
            </a:r>
            <a:r>
              <a:rPr lang="en-US" sz="3200" baseline="-25000" dirty="0">
                <a:latin typeface="+mj-lt"/>
              </a:rPr>
              <a:t>10</a:t>
            </a:r>
            <a:r>
              <a:rPr lang="en-US" sz="3200" dirty="0">
                <a:latin typeface="+mj-lt"/>
              </a:rPr>
              <a:t> = 0110</a:t>
            </a:r>
            <a:r>
              <a:rPr lang="en-US" sz="3200" baseline="-25000" dirty="0">
                <a:latin typeface="+mj-lt"/>
              </a:rPr>
              <a:t>2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solidFill>
                  <a:srgbClr val="0070C0"/>
                </a:solidFill>
                <a:latin typeface="+mj-lt"/>
              </a:rPr>
              <a:t>1001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solidFill>
                  <a:srgbClr val="0070C0"/>
                </a:solidFill>
                <a:latin typeface="+mj-lt"/>
              </a:rPr>
              <a:t>+    1</a:t>
            </a:r>
          </a:p>
          <a:p>
            <a:pPr marL="1371600" lvl="2" indent="-457200">
              <a:spcBef>
                <a:spcPct val="20000"/>
              </a:spcBef>
            </a:pPr>
            <a:r>
              <a:rPr lang="en-US" sz="2400" dirty="0">
                <a:solidFill>
                  <a:srgbClr val="0070C0"/>
                </a:solidFill>
                <a:latin typeface="+mj-lt"/>
              </a:rPr>
              <a:t>      </a:t>
            </a:r>
            <a:r>
              <a:rPr lang="en-US" sz="10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+mj-lt"/>
              </a:rPr>
              <a:t>1010</a:t>
            </a:r>
            <a:r>
              <a:rPr lang="en-US" sz="2400" baseline="-25000" dirty="0">
                <a:solidFill>
                  <a:srgbClr val="0070C0"/>
                </a:solidFill>
                <a:latin typeface="+mj-lt"/>
              </a:rPr>
              <a:t>2</a:t>
            </a:r>
            <a:r>
              <a:rPr lang="en-US" sz="2400" dirty="0">
                <a:solidFill>
                  <a:srgbClr val="0070C0"/>
                </a:solidFill>
                <a:latin typeface="+mj-lt"/>
              </a:rPr>
              <a:t> = -6</a:t>
            </a:r>
            <a:r>
              <a:rPr lang="en-US" sz="2400" baseline="-25000" dirty="0">
                <a:solidFill>
                  <a:srgbClr val="0070C0"/>
                </a:solidFill>
                <a:latin typeface="+mj-lt"/>
              </a:rPr>
              <a:t>10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What is the decimal value of the two’s complement number 1001</a:t>
            </a:r>
            <a:r>
              <a:rPr lang="en-US" sz="3200" baseline="-25000" dirty="0">
                <a:latin typeface="+mj-lt"/>
              </a:rPr>
              <a:t>2</a:t>
            </a:r>
            <a:r>
              <a:rPr lang="en-US" sz="3200" dirty="0">
                <a:latin typeface="+mj-lt"/>
              </a:rPr>
              <a:t>?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solidFill>
                  <a:srgbClr val="0070C0"/>
                </a:solidFill>
                <a:latin typeface="+mj-lt"/>
              </a:rPr>
              <a:t>0110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solidFill>
                  <a:srgbClr val="0070C0"/>
                </a:solidFill>
                <a:latin typeface="+mj-lt"/>
              </a:rPr>
              <a:t>+    1</a:t>
            </a:r>
          </a:p>
          <a:p>
            <a:pPr marL="1371600" lvl="2" indent="-457200">
              <a:spcBef>
                <a:spcPct val="20000"/>
              </a:spcBef>
            </a:pPr>
            <a:r>
              <a:rPr lang="en-US" sz="2400" dirty="0">
                <a:solidFill>
                  <a:srgbClr val="0070C0"/>
                </a:solidFill>
                <a:latin typeface="+mj-lt"/>
              </a:rPr>
              <a:t>      </a:t>
            </a:r>
            <a:r>
              <a:rPr lang="en-US" sz="10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+mj-lt"/>
              </a:rPr>
              <a:t>0111</a:t>
            </a:r>
            <a:r>
              <a:rPr lang="en-US" sz="2400" baseline="-25000" dirty="0">
                <a:solidFill>
                  <a:srgbClr val="0070C0"/>
                </a:solidFill>
                <a:latin typeface="+mj-lt"/>
              </a:rPr>
              <a:t>2</a:t>
            </a:r>
            <a:r>
              <a:rPr lang="en-US" sz="2400" dirty="0">
                <a:solidFill>
                  <a:srgbClr val="0070C0"/>
                </a:solidFill>
                <a:latin typeface="+mj-lt"/>
              </a:rPr>
              <a:t> = 7</a:t>
            </a:r>
            <a:r>
              <a:rPr lang="en-US" sz="2400" baseline="-25000" dirty="0">
                <a:solidFill>
                  <a:srgbClr val="0070C0"/>
                </a:solidFill>
                <a:latin typeface="+mj-lt"/>
              </a:rPr>
              <a:t>10</a:t>
            </a:r>
            <a:r>
              <a:rPr lang="en-US" sz="2400" dirty="0">
                <a:solidFill>
                  <a:srgbClr val="0070C0"/>
                </a:solidFill>
                <a:latin typeface="+mj-lt"/>
              </a:rPr>
              <a:t>, so 1001</a:t>
            </a:r>
            <a:r>
              <a:rPr lang="en-US" sz="2400" baseline="-25000" dirty="0">
                <a:solidFill>
                  <a:srgbClr val="0070C0"/>
                </a:solidFill>
                <a:latin typeface="+mj-lt"/>
              </a:rPr>
              <a:t>2</a:t>
            </a:r>
            <a:r>
              <a:rPr lang="en-US" sz="2400" dirty="0">
                <a:solidFill>
                  <a:srgbClr val="0070C0"/>
                </a:solidFill>
                <a:latin typeface="+mj-lt"/>
              </a:rPr>
              <a:t> = -7</a:t>
            </a:r>
            <a:r>
              <a:rPr lang="en-US" sz="2400" baseline="-25000" dirty="0">
                <a:solidFill>
                  <a:srgbClr val="0070C0"/>
                </a:solidFill>
                <a:latin typeface="+mj-lt"/>
              </a:rPr>
              <a:t>10</a:t>
            </a:r>
          </a:p>
        </p:txBody>
      </p:sp>
      <p:sp>
        <p:nvSpPr>
          <p:cNvPr id="69639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1905000" y="5410200"/>
            <a:ext cx="914400" cy="0"/>
          </a:xfrm>
          <a:prstGeom prst="line">
            <a:avLst/>
          </a:prstGeom>
          <a:noFill/>
          <a:ln w="952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40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H="1">
            <a:off x="1905000" y="2438400"/>
            <a:ext cx="914400" cy="0"/>
          </a:xfrm>
          <a:prstGeom prst="line">
            <a:avLst/>
          </a:prstGeom>
          <a:noFill/>
          <a:ln w="952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Two’s Complement Examples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05000" y="1676400"/>
            <a:ext cx="1524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905000" y="2057400"/>
            <a:ext cx="1524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905000" y="4572000"/>
            <a:ext cx="1524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05000" y="4953000"/>
            <a:ext cx="3429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1030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662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56504950"/>
              </p:ext>
            </p:extLst>
          </p:nvPr>
        </p:nvGraphicFramePr>
        <p:xfrm>
          <a:off x="2971800" y="1538287"/>
          <a:ext cx="2333625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55" name="VISIO" r:id="rId7" imgW="550770" imgH="502083" progId="Visio.Drawing.6">
                  <p:embed/>
                </p:oleObj>
              </mc:Choice>
              <mc:Fallback>
                <p:oleObj name="VISIO" r:id="rId7" imgW="550770" imgH="502083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538287"/>
                        <a:ext cx="2333625" cy="211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3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28265381"/>
              </p:ext>
            </p:extLst>
          </p:nvPr>
        </p:nvGraphicFramePr>
        <p:xfrm>
          <a:off x="2895600" y="3832225"/>
          <a:ext cx="2409825" cy="218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56" name="VISIO" r:id="rId9" imgW="550770" imgH="502083" progId="Visio.Drawing.6">
                  <p:embed/>
                </p:oleObj>
              </mc:Choice>
              <mc:Fallback>
                <p:oleObj name="VISIO" r:id="rId9" imgW="550770" imgH="502083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832225"/>
                        <a:ext cx="2409825" cy="218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Two’s Complement Addition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1066800"/>
            <a:ext cx="8458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Add 6 + (-6) using two’s complement numbers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1800" dirty="0" smtClean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1800" dirty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Add </a:t>
            </a:r>
            <a:r>
              <a:rPr lang="en-US" sz="3200" b="1" dirty="0">
                <a:latin typeface="+mj-lt"/>
              </a:rPr>
              <a:t>-</a:t>
            </a:r>
            <a:r>
              <a:rPr lang="en-US" sz="3200" dirty="0">
                <a:latin typeface="+mj-lt"/>
              </a:rPr>
              <a:t>2 + 3 using two’s complement numbers</a:t>
            </a:r>
          </a:p>
        </p:txBody>
      </p:sp>
    </p:spTree>
    <p:extLst>
      <p:ext uri="{BB962C8B-B14F-4D97-AF65-F5344CB8AC3E}">
        <p14:creationId xmlns:p14="http://schemas.microsoft.com/office/powerpoint/2010/main" val="8249175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86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93949985"/>
              </p:ext>
            </p:extLst>
          </p:nvPr>
        </p:nvGraphicFramePr>
        <p:xfrm>
          <a:off x="2971800" y="1538287"/>
          <a:ext cx="2333625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9" name="VISIO" r:id="rId7" imgW="551688" imgH="501396" progId="Visio.Drawing.6">
                  <p:embed/>
                </p:oleObj>
              </mc:Choice>
              <mc:Fallback>
                <p:oleObj name="VISIO" r:id="rId7" imgW="551688" imgH="50139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538287"/>
                        <a:ext cx="2333625" cy="211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7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44464298"/>
              </p:ext>
            </p:extLst>
          </p:nvPr>
        </p:nvGraphicFramePr>
        <p:xfrm>
          <a:off x="2895600" y="3832225"/>
          <a:ext cx="2409825" cy="218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80" name="VISIO" r:id="rId9" imgW="551688" imgH="501396" progId="Visio.Drawing.6">
                  <p:embed/>
                </p:oleObj>
              </mc:Choice>
              <mc:Fallback>
                <p:oleObj name="VISIO" r:id="rId9" imgW="551688" imgH="50139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832225"/>
                        <a:ext cx="2409825" cy="218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84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1066800"/>
            <a:ext cx="8458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Add 6 + (-6) using two’s complement numbers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1800" dirty="0" smtClean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1800" dirty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Add </a:t>
            </a:r>
            <a:r>
              <a:rPr lang="en-US" sz="3200" b="1" dirty="0">
                <a:latin typeface="+mj-lt"/>
              </a:rPr>
              <a:t>-</a:t>
            </a:r>
            <a:r>
              <a:rPr lang="en-US" sz="3200" dirty="0">
                <a:latin typeface="+mj-lt"/>
              </a:rPr>
              <a:t>2 + 3 using two’s complement numbers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Two’s Complement Addition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657600" y="1676400"/>
            <a:ext cx="1600200" cy="1905000"/>
            <a:chOff x="3657600" y="1676400"/>
            <a:chExt cx="1600200" cy="1905000"/>
          </a:xfrm>
        </p:grpSpPr>
        <p:sp>
          <p:nvSpPr>
            <p:cNvPr id="6" name="Rectangle 5"/>
            <p:cNvSpPr/>
            <p:nvPr/>
          </p:nvSpPr>
          <p:spPr>
            <a:xfrm>
              <a:off x="3657600" y="1676400"/>
              <a:ext cx="1524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733800" y="3124200"/>
              <a:ext cx="15240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581400" y="4038600"/>
            <a:ext cx="1600200" cy="1828800"/>
            <a:chOff x="3657600" y="1676400"/>
            <a:chExt cx="1600200" cy="1828800"/>
          </a:xfrm>
        </p:grpSpPr>
        <p:sp>
          <p:nvSpPr>
            <p:cNvPr id="12" name="Rectangle 11"/>
            <p:cNvSpPr/>
            <p:nvPr/>
          </p:nvSpPr>
          <p:spPr>
            <a:xfrm>
              <a:off x="3657600" y="1676400"/>
              <a:ext cx="1524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733800" y="3124200"/>
              <a:ext cx="1524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8838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189037"/>
            <a:ext cx="8229600" cy="4525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b="1" dirty="0" smtClean="0"/>
              <a:t>Purpose of course:</a:t>
            </a:r>
          </a:p>
          <a:p>
            <a:r>
              <a:rPr lang="en-US" sz="2800" dirty="0" smtClean="0"/>
              <a:t>Understand what’s under the hood of a computer</a:t>
            </a:r>
          </a:p>
          <a:p>
            <a:r>
              <a:rPr lang="en-US" sz="2800" dirty="0" smtClean="0"/>
              <a:t>Learn the principles of digital design</a:t>
            </a:r>
          </a:p>
          <a:p>
            <a:r>
              <a:rPr lang="en-US" sz="2800" dirty="0" smtClean="0"/>
              <a:t>Learn to systematically debug increasingly complex designs </a:t>
            </a:r>
          </a:p>
          <a:p>
            <a:r>
              <a:rPr lang="en-US" sz="2800" dirty="0" smtClean="0"/>
              <a:t>Design and build a microprocessor</a:t>
            </a:r>
          </a:p>
          <a:p>
            <a:pPr lvl="1" eaLnBrk="1" hangingPunct="1"/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The Game Plan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2621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smtClean="0"/>
              <a:t>Copyright © 2012  Elsevier</a:t>
            </a:r>
            <a:endParaRPr lang="en-GB" sz="1000"/>
          </a:p>
        </p:txBody>
      </p:sp>
      <p:sp>
        <p:nvSpPr>
          <p:cNvPr id="7270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271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Bef>
                <a:spcPct val="20000"/>
              </a:spcBef>
            </a:pPr>
            <a:r>
              <a:rPr lang="en-US" sz="3200" b="1" dirty="0" smtClean="0">
                <a:latin typeface="+mj-lt"/>
              </a:rPr>
              <a:t>Extend number from </a:t>
            </a:r>
            <a:r>
              <a:rPr lang="en-US" sz="3200" b="1" i="1" dirty="0">
                <a:latin typeface="+mj-lt"/>
              </a:rPr>
              <a:t>N</a:t>
            </a:r>
            <a:r>
              <a:rPr lang="en-US" sz="3200" b="1" dirty="0">
                <a:latin typeface="+mj-lt"/>
              </a:rPr>
              <a:t> </a:t>
            </a:r>
            <a:r>
              <a:rPr lang="en-US" sz="3200" b="1" dirty="0" smtClean="0">
                <a:latin typeface="+mj-lt"/>
              </a:rPr>
              <a:t>to </a:t>
            </a:r>
            <a:r>
              <a:rPr lang="en-US" sz="3200" b="1" i="1" dirty="0">
                <a:latin typeface="+mj-lt"/>
              </a:rPr>
              <a:t>M</a:t>
            </a:r>
            <a:r>
              <a:rPr lang="en-US" sz="3200" b="1" dirty="0">
                <a:latin typeface="+mj-lt"/>
              </a:rPr>
              <a:t> bits </a:t>
            </a:r>
            <a:r>
              <a:rPr lang="en-US" sz="3200" b="1" dirty="0" smtClean="0">
                <a:latin typeface="+mj-lt"/>
              </a:rPr>
              <a:t>(</a:t>
            </a:r>
            <a:r>
              <a:rPr lang="en-US" sz="3200" b="1" i="1" dirty="0" smtClean="0">
                <a:latin typeface="+mj-lt"/>
              </a:rPr>
              <a:t>M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>
                <a:latin typeface="+mj-lt"/>
              </a:rPr>
              <a:t>&gt; </a:t>
            </a:r>
            <a:r>
              <a:rPr lang="en-US" sz="3200" b="1" i="1" dirty="0">
                <a:latin typeface="+mj-lt"/>
              </a:rPr>
              <a:t>N</a:t>
            </a:r>
            <a:r>
              <a:rPr lang="en-US" sz="3200" b="1" dirty="0" smtClean="0">
                <a:latin typeface="+mj-lt"/>
              </a:rPr>
              <a:t>) :</a:t>
            </a:r>
            <a:endParaRPr lang="en-US" sz="3200" b="1" dirty="0">
              <a:latin typeface="+mj-lt"/>
            </a:endParaRP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</a:rPr>
              <a:t>Sign-extension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</a:rPr>
              <a:t>Zero-extension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Increasing Bit Width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4192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373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Sign bit </a:t>
            </a:r>
            <a:r>
              <a:rPr lang="en-US" sz="3200" dirty="0" smtClean="0">
                <a:latin typeface="+mj-lt"/>
              </a:rPr>
              <a:t>copied to </a:t>
            </a:r>
            <a:r>
              <a:rPr lang="en-US" sz="3200" dirty="0" err="1" smtClean="0">
                <a:latin typeface="+mj-lt"/>
              </a:rPr>
              <a:t>msb’s</a:t>
            </a:r>
            <a:endParaRPr lang="en-US" sz="3200" dirty="0">
              <a:latin typeface="+mj-lt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Number value </a:t>
            </a:r>
            <a:r>
              <a:rPr lang="en-US" sz="3200" dirty="0" smtClean="0">
                <a:latin typeface="+mj-lt"/>
              </a:rPr>
              <a:t>is same</a:t>
            </a:r>
            <a:endParaRPr lang="en-US" sz="3200" dirty="0">
              <a:latin typeface="+mj-lt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en-US" sz="500" dirty="0">
              <a:latin typeface="+mj-lt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Example 1: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4-bit representation of 3 = </a:t>
            </a:r>
            <a:r>
              <a:rPr lang="en-US" sz="2400" dirty="0" smtClean="0">
                <a:latin typeface="+mj-lt"/>
              </a:rPr>
              <a:t>         </a:t>
            </a:r>
            <a:r>
              <a:rPr lang="en-US" sz="2400" b="1" dirty="0" smtClean="0">
                <a:solidFill>
                  <a:srgbClr val="0070C0"/>
                </a:solidFill>
                <a:latin typeface="+mj-lt"/>
              </a:rPr>
              <a:t>0</a:t>
            </a:r>
            <a:r>
              <a:rPr lang="en-US" sz="2400" dirty="0" smtClean="0">
                <a:latin typeface="+mj-lt"/>
              </a:rPr>
              <a:t>011</a:t>
            </a:r>
            <a:endParaRPr lang="en-US" sz="2400" dirty="0">
              <a:latin typeface="+mj-lt"/>
            </a:endParaRP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8-bit sign-extended value: </a:t>
            </a:r>
            <a:r>
              <a:rPr lang="en-US" sz="2400" b="1" dirty="0">
                <a:solidFill>
                  <a:srgbClr val="0070C0"/>
                </a:solidFill>
                <a:latin typeface="+mj-lt"/>
              </a:rPr>
              <a:t>0000</a:t>
            </a:r>
            <a:r>
              <a:rPr lang="en-US" sz="2400" dirty="0">
                <a:latin typeface="+mj-lt"/>
              </a:rPr>
              <a:t>0011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Example 2: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4-bit representation of -5 = </a:t>
            </a:r>
            <a:r>
              <a:rPr lang="en-US" sz="2400" dirty="0" smtClean="0">
                <a:latin typeface="+mj-lt"/>
              </a:rPr>
              <a:t>        </a:t>
            </a:r>
            <a:r>
              <a:rPr lang="en-US" sz="2400" b="1" dirty="0" smtClean="0">
                <a:solidFill>
                  <a:srgbClr val="0070C0"/>
                </a:solidFill>
                <a:latin typeface="+mj-lt"/>
              </a:rPr>
              <a:t>1</a:t>
            </a:r>
            <a:r>
              <a:rPr lang="en-US" sz="2400" dirty="0" smtClean="0">
                <a:latin typeface="+mj-lt"/>
              </a:rPr>
              <a:t>011</a:t>
            </a:r>
            <a:endParaRPr lang="en-US" sz="2400" dirty="0">
              <a:latin typeface="+mj-lt"/>
            </a:endParaRP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8-bit sign-extended value: 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latin typeface="+mj-lt"/>
              </a:rPr>
              <a:t>1111</a:t>
            </a:r>
            <a:r>
              <a:rPr lang="en-US" sz="2400" dirty="0" smtClean="0">
                <a:latin typeface="+mj-lt"/>
              </a:rPr>
              <a:t>1011</a:t>
            </a:r>
            <a:endParaRPr lang="en-US" sz="2400" dirty="0">
              <a:latin typeface="+mj-lt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Sign-Extension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600448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475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</a:rPr>
              <a:t>Zeros copied to </a:t>
            </a:r>
            <a:r>
              <a:rPr lang="en-US" sz="3200" dirty="0" err="1" smtClean="0">
                <a:latin typeface="+mj-lt"/>
              </a:rPr>
              <a:t>msb’s</a:t>
            </a:r>
            <a:endParaRPr lang="en-US" sz="3200" dirty="0" smtClean="0">
              <a:latin typeface="+mj-lt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</a:rPr>
              <a:t>Value changes for negative numbers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en-US" sz="500" dirty="0">
              <a:latin typeface="+mj-lt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Example 1: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4-bit value = </a:t>
            </a:r>
            <a:r>
              <a:rPr lang="en-US" sz="2400" dirty="0" smtClean="0">
                <a:latin typeface="+mj-lt"/>
              </a:rPr>
              <a:t>                                  0011 </a:t>
            </a:r>
            <a:r>
              <a:rPr lang="en-US" sz="2400" dirty="0">
                <a:latin typeface="+mj-lt"/>
              </a:rPr>
              <a:t>= 3</a:t>
            </a:r>
            <a:r>
              <a:rPr lang="en-US" sz="2400" baseline="-25000" dirty="0">
                <a:latin typeface="+mj-lt"/>
              </a:rPr>
              <a:t>10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8-bit zero-extended value: </a:t>
            </a:r>
            <a:r>
              <a:rPr lang="en-US" sz="2400" b="1" dirty="0">
                <a:solidFill>
                  <a:srgbClr val="0070C0"/>
                </a:solidFill>
                <a:latin typeface="+mj-lt"/>
              </a:rPr>
              <a:t>0000</a:t>
            </a:r>
            <a:r>
              <a:rPr lang="en-US" sz="2400" dirty="0">
                <a:latin typeface="+mj-lt"/>
              </a:rPr>
              <a:t>0011 </a:t>
            </a:r>
            <a:r>
              <a:rPr lang="en-US" sz="2400" dirty="0" smtClean="0">
                <a:latin typeface="+mj-lt"/>
              </a:rPr>
              <a:t>= </a:t>
            </a:r>
            <a:r>
              <a:rPr lang="en-US" sz="2400" dirty="0">
                <a:latin typeface="+mj-lt"/>
              </a:rPr>
              <a:t>3</a:t>
            </a:r>
            <a:r>
              <a:rPr lang="en-US" sz="2400" baseline="-25000" dirty="0">
                <a:latin typeface="+mj-lt"/>
              </a:rPr>
              <a:t>10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Example 2: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4-bit value = </a:t>
            </a:r>
            <a:r>
              <a:rPr lang="en-US" sz="2400" dirty="0" smtClean="0">
                <a:latin typeface="+mj-lt"/>
              </a:rPr>
              <a:t>                                  1011 </a:t>
            </a:r>
            <a:r>
              <a:rPr lang="en-US" sz="2400" dirty="0">
                <a:latin typeface="+mj-lt"/>
              </a:rPr>
              <a:t>= -5</a:t>
            </a:r>
            <a:r>
              <a:rPr lang="en-US" sz="2400" baseline="-25000" dirty="0">
                <a:latin typeface="+mj-lt"/>
              </a:rPr>
              <a:t>10</a:t>
            </a:r>
            <a:endParaRPr lang="en-US" sz="2400" dirty="0">
              <a:latin typeface="+mj-lt"/>
            </a:endParaRP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8-bit zero-extended value: </a:t>
            </a:r>
            <a:r>
              <a:rPr lang="en-US" sz="2400" b="1" dirty="0">
                <a:solidFill>
                  <a:srgbClr val="0070C0"/>
                </a:solidFill>
                <a:latin typeface="+mj-lt"/>
              </a:rPr>
              <a:t>0000</a:t>
            </a:r>
            <a:r>
              <a:rPr lang="en-US" sz="2400" dirty="0">
                <a:latin typeface="+mj-lt"/>
              </a:rPr>
              <a:t>1011 </a:t>
            </a:r>
            <a:r>
              <a:rPr lang="en-US" sz="2400" dirty="0" smtClean="0">
                <a:latin typeface="+mj-lt"/>
              </a:rPr>
              <a:t>= </a:t>
            </a:r>
            <a:r>
              <a:rPr lang="en-US" sz="2400" dirty="0">
                <a:latin typeface="+mj-lt"/>
              </a:rPr>
              <a:t>11</a:t>
            </a:r>
            <a:r>
              <a:rPr lang="en-US" sz="2400" baseline="-25000" dirty="0">
                <a:latin typeface="+mj-lt"/>
              </a:rPr>
              <a:t>10</a:t>
            </a:r>
            <a:endParaRPr lang="en-US" sz="2400" dirty="0">
              <a:latin typeface="+mj-lt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Zero-Extension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58698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782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82983078"/>
              </p:ext>
            </p:extLst>
          </p:nvPr>
        </p:nvGraphicFramePr>
        <p:xfrm>
          <a:off x="-152400" y="3581400"/>
          <a:ext cx="9412611" cy="220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3" name="VISIO" r:id="rId8" imgW="5744386" imgH="1346412" progId="Visio.Drawing.6">
                  <p:embed/>
                </p:oleObj>
              </mc:Choice>
              <mc:Fallback>
                <p:oleObj name="VISIO" r:id="rId8" imgW="5744386" imgH="134641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581400"/>
                        <a:ext cx="9412611" cy="2208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1894" name="Group 102"/>
          <p:cNvGraphicFramePr>
            <a:graphicFrameLocks noGrp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384983086"/>
              </p:ext>
            </p:extLst>
          </p:nvPr>
        </p:nvGraphicFramePr>
        <p:xfrm>
          <a:off x="1981200" y="1096961"/>
          <a:ext cx="4876800" cy="1646239"/>
        </p:xfrm>
        <a:graphic>
          <a:graphicData uri="http://schemas.openxmlformats.org/drawingml/2006/table">
            <a:tbl>
              <a:tblPr/>
              <a:tblGrid>
                <a:gridCol w="2514600"/>
                <a:gridCol w="2362200"/>
              </a:tblGrid>
              <a:tr h="457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Number System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Range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3963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Unsigned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[0, 2</a:t>
                      </a:r>
                      <a:r>
                        <a:rPr kumimoji="0" lang="en-US" sz="20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1]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3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Sign/Magnitude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[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(2</a:t>
                      </a:r>
                      <a:r>
                        <a:rPr kumimoji="0" lang="en-US" sz="2000" b="0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-1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1), 2</a:t>
                      </a:r>
                      <a:r>
                        <a:rPr kumimoji="0" lang="en-US" sz="2000" b="0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-1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1]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3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Two’s Complement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[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-1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, 2</a:t>
                      </a:r>
                      <a:r>
                        <a:rPr kumimoji="0" lang="en-US" sz="20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-1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1]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578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5800" name="Text Box 100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752600" y="2971800"/>
            <a:ext cx="624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For example, 4-bit representation: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Number System Comparison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5154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609600" y="1219200"/>
            <a:ext cx="8229600" cy="4525963"/>
          </a:xfrm>
        </p:spPr>
        <p:txBody>
          <a:bodyPr/>
          <a:lstStyle/>
          <a:p>
            <a:pPr eaLnBrk="1" hangingPunct="1"/>
            <a:r>
              <a:rPr lang="en-US" b="1" dirty="0" smtClean="0"/>
              <a:t>Perform logic functions: </a:t>
            </a:r>
          </a:p>
          <a:p>
            <a:pPr lvl="1" eaLnBrk="1" hangingPunct="1"/>
            <a:r>
              <a:rPr lang="en-US" dirty="0" smtClean="0"/>
              <a:t>inversion (NOT), AND, OR, NAND, NOR, etc.</a:t>
            </a:r>
          </a:p>
          <a:p>
            <a:pPr eaLnBrk="1" hangingPunct="1"/>
            <a:r>
              <a:rPr lang="en-US" b="1" dirty="0" smtClean="0"/>
              <a:t>Single-input: </a:t>
            </a:r>
          </a:p>
          <a:p>
            <a:pPr lvl="1" eaLnBrk="1" hangingPunct="1"/>
            <a:r>
              <a:rPr lang="en-US" dirty="0" smtClean="0"/>
              <a:t>NOT gate, buffer</a:t>
            </a:r>
          </a:p>
          <a:p>
            <a:pPr eaLnBrk="1" hangingPunct="1"/>
            <a:r>
              <a:rPr lang="en-US" b="1" dirty="0" smtClean="0"/>
              <a:t>Two-input: </a:t>
            </a:r>
          </a:p>
          <a:p>
            <a:pPr lvl="1" eaLnBrk="1" hangingPunct="1"/>
            <a:r>
              <a:rPr lang="en-US" dirty="0" smtClean="0"/>
              <a:t>AND, OR, XOR, NAND, NOR, XNOR</a:t>
            </a:r>
          </a:p>
          <a:p>
            <a:pPr eaLnBrk="1" hangingPunct="1"/>
            <a:r>
              <a:rPr lang="en-US" b="1" dirty="0" smtClean="0"/>
              <a:t>Multiple-input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635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854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24423294"/>
              </p:ext>
            </p:extLst>
          </p:nvPr>
        </p:nvGraphicFramePr>
        <p:xfrm>
          <a:off x="1943100" y="1365250"/>
          <a:ext cx="2641600" cy="366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51" name="VISIO" r:id="rId7" imgW="885960" imgH="1228680" progId="Visio.Drawing.6">
                  <p:embed/>
                </p:oleObj>
              </mc:Choice>
              <mc:Fallback>
                <p:oleObj name="VISIO" r:id="rId7" imgW="885960" imgH="1228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3100" y="1365250"/>
                        <a:ext cx="2641600" cy="3663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855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946575575"/>
              </p:ext>
            </p:extLst>
          </p:nvPr>
        </p:nvGraphicFramePr>
        <p:xfrm>
          <a:off x="5316538" y="1447800"/>
          <a:ext cx="2535237" cy="351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52" name="VISIO" r:id="rId9" imgW="885960" imgH="1228680" progId="Visio.Drawing.6">
                  <p:embed/>
                </p:oleObj>
              </mc:Choice>
              <mc:Fallback>
                <p:oleObj name="VISIO" r:id="rId9" imgW="885960" imgH="1228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6538" y="1447800"/>
                        <a:ext cx="2535237" cy="3516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85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Single-Input Logic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52800" y="41910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52800" y="44196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629400" y="4114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629400" y="4343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3636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902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63158048"/>
              </p:ext>
            </p:extLst>
          </p:nvPr>
        </p:nvGraphicFramePr>
        <p:xfrm>
          <a:off x="1682750" y="1438275"/>
          <a:ext cx="2301875" cy="378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75" name="VISIO" r:id="rId7" imgW="885960" imgH="1457280" progId="Visio.Drawing.6">
                  <p:embed/>
                </p:oleObj>
              </mc:Choice>
              <mc:Fallback>
                <p:oleObj name="VISIO" r:id="rId7" imgW="885960" imgH="1457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0" y="1438275"/>
                        <a:ext cx="2301875" cy="3787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03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48940321"/>
              </p:ext>
            </p:extLst>
          </p:nvPr>
        </p:nvGraphicFramePr>
        <p:xfrm>
          <a:off x="5005388" y="1447800"/>
          <a:ext cx="2332037" cy="383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76" name="VISIO" r:id="rId9" imgW="885960" imgH="1457280" progId="Visio.Drawing.6">
                  <p:embed/>
                </p:oleObj>
              </mc:Choice>
              <mc:Fallback>
                <p:oleObj name="VISIO" r:id="rId9" imgW="885960" imgH="1457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5388" y="1447800"/>
                        <a:ext cx="2332037" cy="383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90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Two-Input Logic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24200" y="3886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124200" y="41148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24200" y="44196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124200" y="46482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553200" y="3886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553200" y="41148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553200" y="44196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553200" y="46482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3466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950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20827044"/>
              </p:ext>
            </p:extLst>
          </p:nvPr>
        </p:nvGraphicFramePr>
        <p:xfrm>
          <a:off x="914400" y="1466850"/>
          <a:ext cx="8001000" cy="325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28" name="VISIO" r:id="rId6" imgW="3584448" imgH="1456944" progId="Visio.Drawing.6">
                  <p:embed/>
                </p:oleObj>
              </mc:Choice>
              <mc:Fallback>
                <p:oleObj name="VISIO" r:id="rId6" imgW="3584448" imgH="145694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466850"/>
                        <a:ext cx="8001000" cy="3257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94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More Two-Input Logic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38400" y="3581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438400" y="3810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438400" y="4114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438400" y="4343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495800" y="3581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495800" y="3810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495800" y="4114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495800" y="4343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553200" y="3581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553200" y="3810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553200" y="4114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553200" y="4343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8534400" y="3581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534400" y="3810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8534400" y="4114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8534400" y="4343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215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998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67714415"/>
              </p:ext>
            </p:extLst>
          </p:nvPr>
        </p:nvGraphicFramePr>
        <p:xfrm>
          <a:off x="1477962" y="1219200"/>
          <a:ext cx="2484438" cy="473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94" name="VISIO" r:id="rId7" imgW="961644" imgH="1914144" progId="Visio.Drawing.6">
                  <p:embed/>
                </p:oleObj>
              </mc:Choice>
              <mc:Fallback>
                <p:oleObj name="VISIO" r:id="rId7" imgW="961644" imgH="191414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7962" y="1219200"/>
                        <a:ext cx="2484438" cy="473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99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84999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362200" y="5943600"/>
            <a:ext cx="4759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/>
              <a:t> Multi-input XOR: Odd parity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Multiple-Input Logic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0692270"/>
              </p:ext>
            </p:extLst>
          </p:nvPr>
        </p:nvGraphicFramePr>
        <p:xfrm>
          <a:off x="5126038" y="1219200"/>
          <a:ext cx="2341562" cy="466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95" name="VISIO" r:id="rId9" imgW="961200" imgH="1914480" progId="Visio.Drawing.6">
                  <p:embed/>
                </p:oleObj>
              </mc:Choice>
              <mc:Fallback>
                <p:oleObj name="VISIO" r:id="rId9" imgW="961200" imgH="1914480" progId="Visio.Drawing.6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6038" y="1219200"/>
                        <a:ext cx="2341562" cy="466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3429000" y="3581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29000" y="3810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429000" y="4114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429000" y="4343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429000" y="4648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429000" y="48768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429000" y="51816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429000" y="54102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010400" y="3505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010400" y="37338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010400" y="40386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010400" y="42672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010400" y="45720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010400" y="48006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010400" y="5105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010400" y="5334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8460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8499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362200" y="5943600"/>
            <a:ext cx="4759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/>
              <a:t> Multi-input XOR: Odd parity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SystemVerilog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Description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29000" y="3581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29000" y="3810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429000" y="4114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429000" y="4343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429000" y="4648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429000" y="48768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429000" y="51816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429000" y="54102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010400" y="3505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010400" y="37338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010400" y="40386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010400" y="42672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010400" y="45720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010400" y="48006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010400" y="5105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010400" y="5334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533400" y="1219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latin typeface="Courier New"/>
                <a:cs typeface="Courier New"/>
              </a:rPr>
              <a:t>module gates(input  logic a, b, c,</a:t>
            </a:r>
          </a:p>
          <a:p>
            <a:pPr marL="0" indent="0">
              <a:buNone/>
            </a:pPr>
            <a:r>
              <a:rPr lang="en-US" sz="2000" dirty="0" smtClean="0">
                <a:latin typeface="Courier New"/>
                <a:cs typeface="Courier New"/>
              </a:rPr>
              <a:t>		   output logic y1, y2, y3, y4, y5);</a:t>
            </a:r>
          </a:p>
          <a:p>
            <a:pPr marL="0" indent="0">
              <a:buNone/>
            </a:pPr>
            <a:endParaRPr lang="en-US" sz="2000" dirty="0" smtClean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en-US" sz="2000" dirty="0" smtClean="0">
                <a:latin typeface="Courier New"/>
                <a:cs typeface="Courier New"/>
              </a:rPr>
              <a:t>  not  g1(y1, a);</a:t>
            </a:r>
          </a:p>
          <a:p>
            <a:pPr marL="0" indent="0">
              <a:buNone/>
            </a:pPr>
            <a:r>
              <a:rPr lang="en-US" sz="2000" dirty="0" smtClean="0">
                <a:latin typeface="Courier New"/>
                <a:cs typeface="Courier New"/>
              </a:rPr>
              <a:t>  and  g2(y2, a, b);</a:t>
            </a:r>
          </a:p>
          <a:p>
            <a:pPr marL="0" indent="0">
              <a:buNone/>
            </a:pPr>
            <a:r>
              <a:rPr lang="en-US" sz="2000" dirty="0" smtClean="0">
                <a:latin typeface="Courier New"/>
                <a:cs typeface="Courier New"/>
              </a:rPr>
              <a:t>  or   g3(y3, a, b, c);</a:t>
            </a:r>
          </a:p>
          <a:p>
            <a:pPr marL="0" indent="0">
              <a:buNone/>
            </a:pPr>
            <a:r>
              <a:rPr lang="en-US" sz="2000" dirty="0" smtClean="0">
                <a:latin typeface="Courier New"/>
                <a:cs typeface="Courier New"/>
              </a:rPr>
              <a:t>  </a:t>
            </a:r>
            <a:r>
              <a:rPr lang="en-US" sz="2000" dirty="0" err="1" smtClean="0">
                <a:latin typeface="Courier New"/>
                <a:cs typeface="Courier New"/>
              </a:rPr>
              <a:t>nand</a:t>
            </a:r>
            <a:r>
              <a:rPr lang="en-US" sz="2000" dirty="0" smtClean="0">
                <a:latin typeface="Courier New"/>
                <a:cs typeface="Courier New"/>
              </a:rPr>
              <a:t> g4(y4, b, c);</a:t>
            </a:r>
          </a:p>
          <a:p>
            <a:pPr marL="0" indent="0">
              <a:buNone/>
            </a:pPr>
            <a:r>
              <a:rPr lang="en-US" sz="2000" dirty="0" smtClean="0">
                <a:latin typeface="Courier New"/>
                <a:cs typeface="Courier New"/>
              </a:rPr>
              <a:t>  </a:t>
            </a:r>
            <a:r>
              <a:rPr lang="en-US" sz="2000" dirty="0" err="1" smtClean="0">
                <a:latin typeface="Courier New"/>
                <a:cs typeface="Courier New"/>
              </a:rPr>
              <a:t>xor</a:t>
            </a:r>
            <a:r>
              <a:rPr lang="en-US" sz="2000" dirty="0" smtClean="0">
                <a:latin typeface="Courier New"/>
                <a:cs typeface="Courier New"/>
              </a:rPr>
              <a:t>  g5(y5, a, c);</a:t>
            </a:r>
          </a:p>
          <a:p>
            <a:pPr marL="0" indent="0">
              <a:buNone/>
            </a:pPr>
            <a:r>
              <a:rPr lang="en-US" sz="2000" dirty="0" err="1" smtClean="0">
                <a:latin typeface="Courier New"/>
                <a:cs typeface="Courier New"/>
              </a:rPr>
              <a:t>endmodule</a:t>
            </a:r>
            <a:endParaRPr lang="en-US" sz="2000" dirty="0" smtClean="0">
              <a:latin typeface="Courier New"/>
              <a:cs typeface="Courier New"/>
            </a:endParaRPr>
          </a:p>
          <a:p>
            <a:pPr marL="0" indent="0">
              <a:buNone/>
            </a:pPr>
            <a:endParaRPr lang="en-US" sz="2000" dirty="0" smtClean="0">
              <a:latin typeface="Courier New"/>
              <a:cs typeface="Courier New"/>
            </a:endParaRPr>
          </a:p>
          <a:p>
            <a:pPr marL="0" indent="0">
              <a:buNone/>
            </a:pPr>
            <a:endParaRPr lang="en-US" sz="2000" dirty="0" smtClean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24147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1430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Abstraction</a:t>
            </a:r>
          </a:p>
          <a:p>
            <a:pPr eaLnBrk="1" hangingPunct="1"/>
            <a:r>
              <a:rPr lang="en-US" dirty="0" smtClean="0"/>
              <a:t>Discipline</a:t>
            </a:r>
          </a:p>
          <a:p>
            <a:pPr eaLnBrk="1" hangingPunct="1"/>
            <a:r>
              <a:rPr lang="en-US" dirty="0" smtClean="0"/>
              <a:t>The Three –y’s</a:t>
            </a:r>
          </a:p>
          <a:p>
            <a:pPr lvl="1" eaLnBrk="1" hangingPunct="1"/>
            <a:r>
              <a:rPr lang="en-US" dirty="0" smtClean="0"/>
              <a:t>Hierarch</a:t>
            </a:r>
            <a:r>
              <a:rPr lang="en-US" b="1" dirty="0" smtClean="0">
                <a:solidFill>
                  <a:srgbClr val="0070C0"/>
                </a:solidFill>
              </a:rPr>
              <a:t>y</a:t>
            </a:r>
          </a:p>
          <a:p>
            <a:pPr lvl="1" eaLnBrk="1" hangingPunct="1"/>
            <a:r>
              <a:rPr lang="en-US" dirty="0" smtClean="0"/>
              <a:t>Modularit</a:t>
            </a:r>
            <a:r>
              <a:rPr lang="en-US" b="1" dirty="0" smtClean="0">
                <a:solidFill>
                  <a:srgbClr val="0070C0"/>
                </a:solidFill>
              </a:rPr>
              <a:t>y</a:t>
            </a:r>
          </a:p>
          <a:p>
            <a:pPr lvl="1" eaLnBrk="1" hangingPunct="1"/>
            <a:r>
              <a:rPr lang="en-US" dirty="0" smtClean="0"/>
              <a:t>Regularit</a:t>
            </a:r>
            <a:r>
              <a:rPr lang="en-US" b="1" dirty="0" smtClean="0">
                <a:solidFill>
                  <a:srgbClr val="0070C0"/>
                </a:solidFill>
              </a:rPr>
              <a:t>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The Art of Managing Complexity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764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2192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Discrete voltages represent 1 and 0</a:t>
            </a:r>
          </a:p>
          <a:p>
            <a:pPr eaLnBrk="1" hangingPunct="1"/>
            <a:r>
              <a:rPr lang="en-US" dirty="0" smtClean="0"/>
              <a:t>For example: </a:t>
            </a:r>
          </a:p>
          <a:p>
            <a:pPr lvl="1" eaLnBrk="1" hangingPunct="1"/>
            <a:r>
              <a:rPr lang="en-US" dirty="0" smtClean="0"/>
              <a:t>0 = </a:t>
            </a:r>
            <a:r>
              <a:rPr lang="en-US" i="1" dirty="0" smtClean="0"/>
              <a:t>ground</a:t>
            </a:r>
            <a:r>
              <a:rPr lang="en-US" dirty="0" smtClean="0"/>
              <a:t> (GND) or 0 volts</a:t>
            </a:r>
          </a:p>
          <a:p>
            <a:pPr lvl="1" eaLnBrk="1" hangingPunct="1"/>
            <a:r>
              <a:rPr lang="en-US" dirty="0" smtClean="0"/>
              <a:t>1 = </a:t>
            </a:r>
            <a:r>
              <a:rPr lang="en-US" i="1" dirty="0" smtClean="0"/>
              <a:t>V</a:t>
            </a:r>
            <a:r>
              <a:rPr lang="en-US" i="1" baseline="-25000" dirty="0" smtClean="0"/>
              <a:t>DD</a:t>
            </a:r>
            <a:r>
              <a:rPr lang="en-US" dirty="0" smtClean="0"/>
              <a:t> or 5 volts</a:t>
            </a:r>
          </a:p>
          <a:p>
            <a:pPr eaLnBrk="1" hangingPunct="1"/>
            <a:r>
              <a:rPr lang="en-US" dirty="0" smtClean="0"/>
              <a:t>What about 4.99 volts?  Is that a 0 or a 1?</a:t>
            </a:r>
          </a:p>
          <a:p>
            <a:pPr eaLnBrk="1" hangingPunct="1"/>
            <a:r>
              <a:rPr lang="en-US" dirty="0" smtClean="0"/>
              <a:t>What about 3.2 volts?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 Levels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443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5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533400" y="1219200"/>
            <a:ext cx="7467600" cy="4953000"/>
          </a:xfrm>
        </p:spPr>
        <p:txBody>
          <a:bodyPr/>
          <a:lstStyle/>
          <a:p>
            <a:pPr eaLnBrk="1" hangingPunct="1"/>
            <a:r>
              <a:rPr lang="en-US" i="1" dirty="0" smtClean="0"/>
              <a:t>Range</a:t>
            </a:r>
            <a:r>
              <a:rPr lang="en-US" dirty="0" smtClean="0"/>
              <a:t> of voltages for 1 and 0</a:t>
            </a:r>
          </a:p>
          <a:p>
            <a:pPr eaLnBrk="1" hangingPunct="1"/>
            <a:r>
              <a:rPr lang="en-US" dirty="0" smtClean="0"/>
              <a:t>Different ranges for inputs and outputs to allow for </a:t>
            </a:r>
            <a:r>
              <a:rPr lang="en-US" i="1" dirty="0" smtClean="0"/>
              <a:t>noise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 Levels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8085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066800"/>
            <a:ext cx="7467600" cy="4953000"/>
          </a:xfrm>
        </p:spPr>
        <p:txBody>
          <a:bodyPr/>
          <a:lstStyle/>
          <a:p>
            <a:pPr eaLnBrk="1" hangingPunct="1"/>
            <a:r>
              <a:rPr lang="en-US" b="1" dirty="0" smtClean="0"/>
              <a:t>Anything that degrades the signal</a:t>
            </a:r>
          </a:p>
          <a:p>
            <a:pPr lvl="1" eaLnBrk="1" hangingPunct="1"/>
            <a:r>
              <a:rPr lang="en-US" dirty="0" smtClean="0"/>
              <a:t>E.g., resistance, power supply noise, coupling to neighboring wires, etc.</a:t>
            </a:r>
          </a:p>
          <a:p>
            <a:pPr eaLnBrk="1" hangingPunct="1"/>
            <a:r>
              <a:rPr lang="en-US" b="1" dirty="0" smtClean="0"/>
              <a:t>Example:</a:t>
            </a:r>
            <a:r>
              <a:rPr lang="en-US" dirty="0" smtClean="0"/>
              <a:t> a gate (driver) outputs 5 V but, because of resistance in a long wire, receiver gets 4.5 V</a:t>
            </a:r>
          </a:p>
        </p:txBody>
      </p:sp>
      <p:graphicFrame>
        <p:nvGraphicFramePr>
          <p:cNvPr id="8909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069053979"/>
              </p:ext>
            </p:extLst>
          </p:nvPr>
        </p:nvGraphicFramePr>
        <p:xfrm>
          <a:off x="1828800" y="4227512"/>
          <a:ext cx="5029200" cy="179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39" name="VISIO" r:id="rId6" imgW="1978401" imgH="705263" progId="Visio.Drawing.6">
                  <p:embed/>
                </p:oleObj>
              </mc:Choice>
              <mc:Fallback>
                <p:oleObj name="VISIO" r:id="rId6" imgW="1978401" imgH="705263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227512"/>
                        <a:ext cx="5029200" cy="179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What is Noise?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277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7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533400" y="1143000"/>
            <a:ext cx="7467600" cy="4953000"/>
          </a:xfrm>
        </p:spPr>
        <p:txBody>
          <a:bodyPr/>
          <a:lstStyle/>
          <a:p>
            <a:pPr eaLnBrk="1" hangingPunct="1"/>
            <a:r>
              <a:rPr lang="en-US" dirty="0" smtClean="0"/>
              <a:t>With logically valid inputs, every circuit element must produce logically valid outputs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Use limited ranges of voltages to represent discrete values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The Static Discipline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501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67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99362869"/>
              </p:ext>
            </p:extLst>
          </p:nvPr>
        </p:nvGraphicFramePr>
        <p:xfrm>
          <a:off x="2590800" y="731838"/>
          <a:ext cx="4191000" cy="109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69" name="VISIO" r:id="rId8" imgW="1978401" imgH="517498" progId="Visio.Drawing.6">
                  <p:embed/>
                </p:oleObj>
              </mc:Choice>
              <mc:Fallback>
                <p:oleObj name="VISIO" r:id="rId8" imgW="1978401" imgH="51749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731838"/>
                        <a:ext cx="4191000" cy="1096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68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787020571"/>
              </p:ext>
            </p:extLst>
          </p:nvPr>
        </p:nvGraphicFramePr>
        <p:xfrm>
          <a:off x="1312985" y="1752600"/>
          <a:ext cx="7221415" cy="302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70" name="VISIO" r:id="rId10" imgW="4030077" imgH="1686831" progId="Visio.Drawing.6">
                  <p:embed/>
                </p:oleObj>
              </mc:Choice>
              <mc:Fallback>
                <p:oleObj name="VISIO" r:id="rId10" imgW="4030077" imgH="168683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2985" y="1752600"/>
                        <a:ext cx="7221415" cy="3021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64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2166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Noise Margins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35568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67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29203663"/>
              </p:ext>
            </p:extLst>
          </p:nvPr>
        </p:nvGraphicFramePr>
        <p:xfrm>
          <a:off x="2590800" y="731838"/>
          <a:ext cx="4191000" cy="109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57" name="VISIO" r:id="rId10" imgW="1978401" imgH="517498" progId="Visio.Drawing.6">
                  <p:embed/>
                </p:oleObj>
              </mc:Choice>
              <mc:Fallback>
                <p:oleObj name="VISIO" r:id="rId10" imgW="1978401" imgH="51749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731838"/>
                        <a:ext cx="4191000" cy="1096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68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65555783"/>
              </p:ext>
            </p:extLst>
          </p:nvPr>
        </p:nvGraphicFramePr>
        <p:xfrm>
          <a:off x="1312985" y="1752600"/>
          <a:ext cx="7221415" cy="302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58" name="VISIO" r:id="rId12" imgW="4030077" imgH="1686831" progId="Visio.Drawing.6">
                  <p:embed/>
                </p:oleObj>
              </mc:Choice>
              <mc:Fallback>
                <p:oleObj name="VISIO" r:id="rId12" imgW="4030077" imgH="168683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2985" y="1752600"/>
                        <a:ext cx="7221415" cy="3021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64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2166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2169" name="Text 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905000" y="4800600"/>
            <a:ext cx="66294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 dirty="0" smtClean="0"/>
              <a:t>High Noise Margin: </a:t>
            </a:r>
            <a:r>
              <a:rPr lang="en-US" sz="2400" b="1" i="1" dirty="0" smtClean="0">
                <a:solidFill>
                  <a:srgbClr val="0070C0"/>
                </a:solidFill>
              </a:rPr>
              <a:t>NM</a:t>
            </a:r>
            <a:r>
              <a:rPr lang="en-US" sz="2400" b="1" i="1" baseline="-25000" dirty="0" smtClean="0">
                <a:solidFill>
                  <a:srgbClr val="0070C0"/>
                </a:solidFill>
              </a:rPr>
              <a:t>H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0070C0"/>
                </a:solidFill>
              </a:rPr>
              <a:t>= </a:t>
            </a:r>
            <a:r>
              <a:rPr lang="en-US" sz="2400" b="1" i="1" dirty="0">
                <a:solidFill>
                  <a:srgbClr val="0070C0"/>
                </a:solidFill>
              </a:rPr>
              <a:t>V</a:t>
            </a:r>
            <a:r>
              <a:rPr lang="en-US" sz="2400" b="1" i="1" baseline="-25000" dirty="0">
                <a:solidFill>
                  <a:srgbClr val="0070C0"/>
                </a:solidFill>
              </a:rPr>
              <a:t>OH</a:t>
            </a:r>
            <a:r>
              <a:rPr lang="en-US" sz="2400" b="1" dirty="0">
                <a:solidFill>
                  <a:srgbClr val="0070C0"/>
                </a:solidFill>
              </a:rPr>
              <a:t> – </a:t>
            </a:r>
            <a:r>
              <a:rPr lang="en-US" sz="2400" b="1" i="1" dirty="0">
                <a:solidFill>
                  <a:srgbClr val="0070C0"/>
                </a:solidFill>
              </a:rPr>
              <a:t>V</a:t>
            </a:r>
            <a:r>
              <a:rPr lang="en-US" sz="2400" b="1" i="1" baseline="-25000" dirty="0">
                <a:solidFill>
                  <a:srgbClr val="0070C0"/>
                </a:solidFill>
              </a:rPr>
              <a:t>IH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b="1" dirty="0" smtClean="0"/>
              <a:t>Low </a:t>
            </a:r>
            <a:r>
              <a:rPr lang="en-US" sz="2400" b="1" dirty="0"/>
              <a:t>Noise Margin: </a:t>
            </a:r>
            <a:r>
              <a:rPr lang="en-US" sz="2400" b="1" dirty="0" smtClean="0"/>
              <a:t> </a:t>
            </a:r>
            <a:r>
              <a:rPr lang="en-US" sz="2400" b="1" i="1" dirty="0" smtClean="0">
                <a:solidFill>
                  <a:srgbClr val="0070C0"/>
                </a:solidFill>
              </a:rPr>
              <a:t>NM</a:t>
            </a:r>
            <a:r>
              <a:rPr lang="en-US" sz="2400" b="1" i="1" baseline="-25000" dirty="0" smtClean="0">
                <a:solidFill>
                  <a:srgbClr val="0070C0"/>
                </a:solidFill>
              </a:rPr>
              <a:t>L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0070C0"/>
                </a:solidFill>
              </a:rPr>
              <a:t>=  </a:t>
            </a:r>
            <a:r>
              <a:rPr lang="en-US" sz="2400" b="1" i="1" dirty="0">
                <a:solidFill>
                  <a:srgbClr val="0070C0"/>
                </a:solidFill>
              </a:rPr>
              <a:t>V</a:t>
            </a:r>
            <a:r>
              <a:rPr lang="en-US" sz="2400" b="1" i="1" baseline="-25000" dirty="0">
                <a:solidFill>
                  <a:srgbClr val="0070C0"/>
                </a:solidFill>
              </a:rPr>
              <a:t>IL</a:t>
            </a:r>
            <a:r>
              <a:rPr lang="en-US" sz="2400" b="1" dirty="0">
                <a:solidFill>
                  <a:srgbClr val="0070C0"/>
                </a:solidFill>
              </a:rPr>
              <a:t>  – </a:t>
            </a:r>
            <a:r>
              <a:rPr lang="en-US" sz="2400" b="1" i="1" dirty="0">
                <a:solidFill>
                  <a:srgbClr val="0070C0"/>
                </a:solidFill>
              </a:rPr>
              <a:t>V</a:t>
            </a:r>
            <a:r>
              <a:rPr lang="en-US" sz="2400" b="1" i="1" baseline="-25000" dirty="0">
                <a:solidFill>
                  <a:srgbClr val="0070C0"/>
                </a:solidFill>
              </a:rPr>
              <a:t>OL</a:t>
            </a:r>
          </a:p>
        </p:txBody>
      </p:sp>
      <p:sp>
        <p:nvSpPr>
          <p:cNvPr id="92170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828800" y="4851737"/>
            <a:ext cx="5562600" cy="1015663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Noise Margins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91200" y="4876800"/>
            <a:ext cx="1447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91200" y="5410200"/>
            <a:ext cx="1447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1132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19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14453256"/>
              </p:ext>
            </p:extLst>
          </p:nvPr>
        </p:nvGraphicFramePr>
        <p:xfrm>
          <a:off x="533400" y="1524000"/>
          <a:ext cx="7848600" cy="35038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11" name="VISIO" r:id="rId12" imgW="5458922" imgH="2437891" progId="Visio.Drawing.6">
                  <p:embed/>
                </p:oleObj>
              </mc:Choice>
              <mc:Fallback>
                <p:oleObj name="VISIO" r:id="rId12" imgW="5458922" imgH="243789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524000"/>
                        <a:ext cx="7848600" cy="35038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18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319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3192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752600" y="1143000"/>
            <a:ext cx="8153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Ideal Buffer:                   </a:t>
            </a:r>
            <a:r>
              <a:rPr lang="en-US" dirty="0" smtClean="0"/>
              <a:t>  </a:t>
            </a:r>
            <a:r>
              <a:rPr lang="en-US" dirty="0"/>
              <a:t>Real Buffer:</a:t>
            </a:r>
          </a:p>
        </p:txBody>
      </p:sp>
      <p:sp>
        <p:nvSpPr>
          <p:cNvPr id="93193" name="Text 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66800" y="5119688"/>
            <a:ext cx="3733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i="1">
                <a:solidFill>
                  <a:srgbClr val="0070C0"/>
                </a:solidFill>
              </a:rPr>
              <a:t>NM</a:t>
            </a:r>
            <a:r>
              <a:rPr lang="en-US" b="1" i="1" baseline="-25000">
                <a:solidFill>
                  <a:srgbClr val="0070C0"/>
                </a:solidFill>
              </a:rPr>
              <a:t>H</a:t>
            </a:r>
            <a:r>
              <a:rPr lang="en-US" b="1">
                <a:solidFill>
                  <a:srgbClr val="0070C0"/>
                </a:solidFill>
              </a:rPr>
              <a:t> = </a:t>
            </a:r>
            <a:r>
              <a:rPr lang="en-US" b="1" i="1">
                <a:solidFill>
                  <a:srgbClr val="0070C0"/>
                </a:solidFill>
              </a:rPr>
              <a:t>NM</a:t>
            </a:r>
            <a:r>
              <a:rPr lang="en-US" b="1" i="1" baseline="-25000">
                <a:solidFill>
                  <a:srgbClr val="0070C0"/>
                </a:solidFill>
              </a:rPr>
              <a:t>L</a:t>
            </a:r>
            <a:r>
              <a:rPr lang="en-US" b="1">
                <a:solidFill>
                  <a:srgbClr val="0070C0"/>
                </a:solidFill>
              </a:rPr>
              <a:t> = </a:t>
            </a:r>
            <a:r>
              <a:rPr lang="en-US" b="1" i="1">
                <a:solidFill>
                  <a:srgbClr val="0070C0"/>
                </a:solidFill>
              </a:rPr>
              <a:t>V</a:t>
            </a:r>
            <a:r>
              <a:rPr lang="en-US" b="1" i="1" baseline="-25000">
                <a:solidFill>
                  <a:srgbClr val="0070C0"/>
                </a:solidFill>
              </a:rPr>
              <a:t>DD</a:t>
            </a:r>
            <a:r>
              <a:rPr lang="en-US" b="1">
                <a:solidFill>
                  <a:srgbClr val="0070C0"/>
                </a:solidFill>
              </a:rPr>
              <a:t>/2</a:t>
            </a:r>
            <a:endParaRPr lang="en-US" b="1" i="1" baseline="-25000">
              <a:solidFill>
                <a:srgbClr val="0070C0"/>
              </a:solidFill>
            </a:endParaRPr>
          </a:p>
        </p:txBody>
      </p:sp>
      <p:sp>
        <p:nvSpPr>
          <p:cNvPr id="93194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990600" y="5105400"/>
            <a:ext cx="3581400" cy="60960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1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DC Transfer Characteristics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105400" y="5119688"/>
            <a:ext cx="3733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i="1" dirty="0" smtClean="0">
                <a:solidFill>
                  <a:srgbClr val="0070C0"/>
                </a:solidFill>
              </a:rPr>
              <a:t>NM</a:t>
            </a:r>
            <a:r>
              <a:rPr lang="en-US" b="1" i="1" baseline="-25000" dirty="0" smtClean="0">
                <a:solidFill>
                  <a:srgbClr val="0070C0"/>
                </a:solidFill>
              </a:rPr>
              <a:t>H</a:t>
            </a:r>
            <a:r>
              <a:rPr lang="en-US" b="1" dirty="0" smtClean="0">
                <a:solidFill>
                  <a:srgbClr val="0070C0"/>
                </a:solidFill>
              </a:rPr>
              <a:t>, </a:t>
            </a:r>
            <a:r>
              <a:rPr lang="en-US" b="1" i="1" dirty="0" smtClean="0">
                <a:solidFill>
                  <a:srgbClr val="0070C0"/>
                </a:solidFill>
              </a:rPr>
              <a:t>NM</a:t>
            </a:r>
            <a:r>
              <a:rPr lang="en-US" b="1" i="1" baseline="-25000" dirty="0" smtClean="0">
                <a:solidFill>
                  <a:srgbClr val="0070C0"/>
                </a:solidFill>
              </a:rPr>
              <a:t>L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&lt;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i="1" dirty="0">
                <a:solidFill>
                  <a:srgbClr val="0070C0"/>
                </a:solidFill>
              </a:rPr>
              <a:t>V</a:t>
            </a:r>
            <a:r>
              <a:rPr lang="en-US" b="1" i="1" baseline="-25000" dirty="0">
                <a:solidFill>
                  <a:srgbClr val="0070C0"/>
                </a:solidFill>
              </a:rPr>
              <a:t>DD</a:t>
            </a:r>
            <a:r>
              <a:rPr lang="en-US" b="1" dirty="0">
                <a:solidFill>
                  <a:srgbClr val="0070C0"/>
                </a:solidFill>
              </a:rPr>
              <a:t>/2</a:t>
            </a:r>
            <a:endParaRPr lang="en-US" b="1" i="1" baseline="-25000" dirty="0">
              <a:solidFill>
                <a:srgbClr val="0070C0"/>
              </a:solidFill>
            </a:endParaRPr>
          </a:p>
        </p:txBody>
      </p:sp>
      <p:sp>
        <p:nvSpPr>
          <p:cNvPr id="13" name="Rectangle 8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029200" y="5105400"/>
            <a:ext cx="3581400" cy="60960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401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8966" name="Object 6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07331186"/>
              </p:ext>
            </p:extLst>
          </p:nvPr>
        </p:nvGraphicFramePr>
        <p:xfrm>
          <a:off x="4038600" y="2286000"/>
          <a:ext cx="4953000" cy="3142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96" name="VISIO" r:id="rId9" imgW="2654955" imgH="1685782" progId="Visio.Drawing.6">
                  <p:embed/>
                </p:oleObj>
              </mc:Choice>
              <mc:Fallback>
                <p:oleObj name="VISIO" r:id="rId9" imgW="2654955" imgH="168578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2286000"/>
                        <a:ext cx="4953000" cy="31422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216" name="Object 7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89366942"/>
              </p:ext>
            </p:extLst>
          </p:nvPr>
        </p:nvGraphicFramePr>
        <p:xfrm>
          <a:off x="3352800" y="1203325"/>
          <a:ext cx="2057400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97" name="VISIO" r:id="rId11" imgW="772431" imgH="262566" progId="Visio.Drawing.6">
                  <p:embed/>
                </p:oleObj>
              </mc:Choice>
              <mc:Fallback>
                <p:oleObj name="VISIO" r:id="rId11" imgW="772431" imgH="26256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1203325"/>
                        <a:ext cx="2057400" cy="701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217" name="Object 9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626847194"/>
              </p:ext>
            </p:extLst>
          </p:nvPr>
        </p:nvGraphicFramePr>
        <p:xfrm>
          <a:off x="762000" y="2380272"/>
          <a:ext cx="3657600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98" name="VISIO" r:id="rId13" imgW="2601231" imgH="2294396" progId="Visio.Drawing.6">
                  <p:embed/>
                </p:oleObj>
              </mc:Choice>
              <mc:Fallback>
                <p:oleObj name="VISIO" r:id="rId13" imgW="2601231" imgH="229439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380272"/>
                        <a:ext cx="3657600" cy="304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212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4215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DC Transfer Characteristics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414534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7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533400" y="990600"/>
            <a:ext cx="7848600" cy="495300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In 1970’s and 1980’s, V</a:t>
            </a:r>
            <a:r>
              <a:rPr lang="en-US" baseline="-25000" dirty="0" smtClean="0"/>
              <a:t>DD</a:t>
            </a:r>
            <a:r>
              <a:rPr lang="en-US" dirty="0" smtClean="0"/>
              <a:t> = 5 V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V</a:t>
            </a:r>
            <a:r>
              <a:rPr lang="en-US" baseline="-25000" dirty="0" smtClean="0"/>
              <a:t>DD</a:t>
            </a:r>
            <a:r>
              <a:rPr lang="en-US" dirty="0" smtClean="0"/>
              <a:t> has dropped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Avoid frying tiny transistors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Save power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3.3 V, 2.5 V, 1.8 V, 1.5 V, 1.2 V, 1.0 V, …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Be careful connecting chips with different supply voltages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500" b="1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	</a:t>
            </a:r>
            <a:endParaRPr lang="en-US" sz="2400" dirty="0" smtClean="0"/>
          </a:p>
        </p:txBody>
      </p:sp>
      <p:sp>
        <p:nvSpPr>
          <p:cNvPr id="95239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0" y="1600200"/>
            <a:ext cx="533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V</a:t>
            </a:r>
            <a:r>
              <a:rPr lang="en-US" sz="4400" baseline="-25000" dirty="0" smtClean="0">
                <a:solidFill>
                  <a:schemeClr val="bg1"/>
                </a:solidFill>
                <a:latin typeface="+mj-lt"/>
              </a:rPr>
              <a:t>DD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Scaling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269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238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13769676"/>
              </p:ext>
            </p:extLst>
          </p:nvPr>
        </p:nvGraphicFramePr>
        <p:xfrm>
          <a:off x="7010400" y="990600"/>
          <a:ext cx="2173287" cy="3813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43" r:id="rId7" imgW="1123950" imgH="1971675" progId="">
                  <p:embed/>
                </p:oleObj>
              </mc:Choice>
              <mc:Fallback>
                <p:oleObj r:id="rId7" imgW="1123950" imgH="197167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990600"/>
                        <a:ext cx="2173287" cy="3813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237" name="Rectangle 3"/>
          <p:cNvSpPr>
            <a:spLocks noGrp="1" noChangeArrowheads="1"/>
          </p:cNvSpPr>
          <p:nvPr>
            <p:ph type="body" sz="half" idx="4294967295"/>
            <p:custDataLst>
              <p:tags r:id="rId3"/>
            </p:custDataLst>
          </p:nvPr>
        </p:nvSpPr>
        <p:spPr>
          <a:xfrm>
            <a:off x="533400" y="990600"/>
            <a:ext cx="7848600" cy="495300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In 1970’s and 1980’s, V</a:t>
            </a:r>
            <a:r>
              <a:rPr lang="en-US" baseline="-25000" dirty="0" smtClean="0"/>
              <a:t>DD</a:t>
            </a:r>
            <a:r>
              <a:rPr lang="en-US" dirty="0" smtClean="0"/>
              <a:t> = 5 V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V</a:t>
            </a:r>
            <a:r>
              <a:rPr lang="en-US" baseline="-25000" dirty="0" smtClean="0"/>
              <a:t>DD</a:t>
            </a:r>
            <a:r>
              <a:rPr lang="en-US" dirty="0" smtClean="0"/>
              <a:t> has dropped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Avoid frying tiny transistors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Save power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3.3 V, 2.5 V, 1.8 V, 1.5 V, 1.2 V, 1.0 V, …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Be careful connecting chips with different supply voltages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500" b="1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	Chips operate because they contain magic smoke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/>
              <a:t>Proof: </a:t>
            </a:r>
            <a:r>
              <a:rPr lang="en-US" sz="2400" dirty="0" smtClean="0"/>
              <a:t>if the magic smoke is let out, the chip stops working</a:t>
            </a:r>
          </a:p>
        </p:txBody>
      </p:sp>
      <p:sp>
        <p:nvSpPr>
          <p:cNvPr id="95239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0" y="1600200"/>
            <a:ext cx="533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V</a:t>
            </a:r>
            <a:r>
              <a:rPr lang="en-US" sz="4400" baseline="-25000" dirty="0" smtClean="0">
                <a:solidFill>
                  <a:schemeClr val="bg1"/>
                </a:solidFill>
                <a:latin typeface="+mj-lt"/>
              </a:rPr>
              <a:t>DD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Scaling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4397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2970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1181100"/>
            <a:ext cx="4419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</a:rPr>
              <a:t>Hiding details when they aren’t important</a:t>
            </a:r>
          </a:p>
        </p:txBody>
      </p:sp>
      <p:pic>
        <p:nvPicPr>
          <p:cNvPr id="29707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369" y="998227"/>
            <a:ext cx="3528431" cy="4869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Abstraction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43055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0041" name="Group 57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97696318"/>
              </p:ext>
            </p:extLst>
          </p:nvPr>
        </p:nvGraphicFramePr>
        <p:xfrm>
          <a:off x="685800" y="1524000"/>
          <a:ext cx="7772400" cy="3200402"/>
        </p:xfrm>
        <a:graphic>
          <a:graphicData uri="http://schemas.openxmlformats.org/drawingml/2006/table">
            <a:tbl>
              <a:tblPr/>
              <a:tblGrid>
                <a:gridCol w="1981200"/>
                <a:gridCol w="2057400"/>
                <a:gridCol w="990600"/>
                <a:gridCol w="914400"/>
                <a:gridCol w="914400"/>
                <a:gridCol w="914400"/>
              </a:tblGrid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Logic Family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V</a:t>
                      </a:r>
                      <a:r>
                        <a:rPr kumimoji="0" lang="en-US" sz="24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DD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V</a:t>
                      </a:r>
                      <a:r>
                        <a:rPr kumimoji="0" lang="en-US" sz="24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V</a:t>
                      </a:r>
                      <a:r>
                        <a:rPr kumimoji="0" lang="en-US" sz="24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IH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V</a:t>
                      </a:r>
                      <a:r>
                        <a:rPr kumimoji="0" lang="en-US" sz="24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V</a:t>
                      </a:r>
                      <a:r>
                        <a:rPr kumimoji="0" lang="en-US" sz="24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OH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661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TTL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5 (4.75 - 5.25)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CMOS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5 (4.5 - 6)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3.15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0.33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3.84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5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LVTTL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3.3 (3 - 3.6)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LVCMOS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3.3 (3 - 3.6)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0.36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626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626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 Family Examples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631998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287" name="Object 7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08180142"/>
              </p:ext>
            </p:extLst>
          </p:nvPr>
        </p:nvGraphicFramePr>
        <p:xfrm>
          <a:off x="2362200" y="3581400"/>
          <a:ext cx="4419600" cy="211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82" name="VISIO" r:id="rId6" imgW="1616610" imgH="772431" progId="Visio.Drawing.6">
                  <p:embed/>
                </p:oleObj>
              </mc:Choice>
              <mc:Fallback>
                <p:oleObj name="VISIO" r:id="rId6" imgW="1616610" imgH="77243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3581400"/>
                        <a:ext cx="4419600" cy="2112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286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800" dirty="0">
                <a:latin typeface="+mj-lt"/>
              </a:rPr>
              <a:t>Logic gates </a:t>
            </a:r>
            <a:r>
              <a:rPr lang="en-US" sz="3800" dirty="0" smtClean="0">
                <a:latin typeface="+mj-lt"/>
              </a:rPr>
              <a:t>built from </a:t>
            </a:r>
            <a:r>
              <a:rPr lang="en-US" sz="3800" dirty="0">
                <a:latin typeface="+mj-lt"/>
              </a:rPr>
              <a:t>transistors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800" dirty="0" smtClean="0">
                <a:latin typeface="+mj-lt"/>
              </a:rPr>
              <a:t>3-ported </a:t>
            </a:r>
            <a:r>
              <a:rPr lang="en-US" sz="3800" dirty="0">
                <a:latin typeface="+mj-lt"/>
              </a:rPr>
              <a:t>voltage-controlled switch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smtClean="0">
                <a:latin typeface="+mj-lt"/>
              </a:rPr>
              <a:t>2 </a:t>
            </a:r>
            <a:r>
              <a:rPr lang="en-US" sz="2800" dirty="0">
                <a:latin typeface="+mj-lt"/>
              </a:rPr>
              <a:t>ports </a:t>
            </a:r>
            <a:r>
              <a:rPr lang="en-US" sz="2800" dirty="0" smtClean="0">
                <a:latin typeface="+mj-lt"/>
              </a:rPr>
              <a:t>connected </a:t>
            </a:r>
            <a:r>
              <a:rPr lang="en-US" sz="2800" dirty="0">
                <a:latin typeface="+mj-lt"/>
              </a:rPr>
              <a:t>depending on </a:t>
            </a:r>
            <a:r>
              <a:rPr lang="en-US" sz="2800" dirty="0" smtClean="0">
                <a:latin typeface="+mj-lt"/>
              </a:rPr>
              <a:t>voltage of 3rd</a:t>
            </a:r>
            <a:endParaRPr lang="en-US" sz="2800" dirty="0">
              <a:latin typeface="+mj-lt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smtClean="0">
                <a:latin typeface="+mj-lt"/>
              </a:rPr>
              <a:t>d </a:t>
            </a:r>
            <a:r>
              <a:rPr lang="en-US" sz="2800" dirty="0">
                <a:latin typeface="+mj-lt"/>
              </a:rPr>
              <a:t>and </a:t>
            </a:r>
            <a:r>
              <a:rPr lang="en-US" sz="2800" dirty="0" smtClean="0">
                <a:latin typeface="+mj-lt"/>
              </a:rPr>
              <a:t>s </a:t>
            </a:r>
            <a:r>
              <a:rPr lang="en-US" sz="2800" dirty="0">
                <a:latin typeface="+mj-lt"/>
              </a:rPr>
              <a:t>are connected (ON) </a:t>
            </a:r>
            <a:r>
              <a:rPr lang="en-US" sz="2800" dirty="0" smtClean="0">
                <a:latin typeface="+mj-lt"/>
              </a:rPr>
              <a:t>when g </a:t>
            </a:r>
            <a:r>
              <a:rPr lang="en-US" sz="2800" dirty="0">
                <a:latin typeface="+mj-lt"/>
              </a:rPr>
              <a:t>is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Transistors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57656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8310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219200"/>
            <a:ext cx="48006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Nicknamed “Mayor of Silicon Valley”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Cofounded Fairchild Semiconductor in 1957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Cofounded Intel in 1968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Co-invented the integrated circuit</a:t>
            </a:r>
          </a:p>
        </p:txBody>
      </p:sp>
      <p:pic>
        <p:nvPicPr>
          <p:cNvPr id="98311" name="Picture 9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295400"/>
            <a:ext cx="2819400" cy="419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Robert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Noyce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, 1927-1990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401576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334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14472170"/>
              </p:ext>
            </p:extLst>
          </p:nvPr>
        </p:nvGraphicFramePr>
        <p:xfrm>
          <a:off x="1219200" y="3352800"/>
          <a:ext cx="6858000" cy="2489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6" name="VISIO" r:id="rId7" imgW="4053840" imgH="1467612" progId="Visio.Drawing.6">
                  <p:embed/>
                </p:oleObj>
              </mc:Choice>
              <mc:Fallback>
                <p:oleObj name="VISIO" r:id="rId7" imgW="4053840" imgH="146761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352800"/>
                        <a:ext cx="6858000" cy="24895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3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933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9906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Transistors </a:t>
            </a:r>
            <a:r>
              <a:rPr lang="en-US" sz="2800" dirty="0" smtClean="0">
                <a:latin typeface="+mj-lt"/>
              </a:rPr>
              <a:t>built from </a:t>
            </a:r>
            <a:r>
              <a:rPr lang="en-US" sz="2800" dirty="0">
                <a:latin typeface="+mj-lt"/>
              </a:rPr>
              <a:t>silicon, a semiconductor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Pure silicon is a poor conductor (no free charges)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Doped silicon is a good conductor (free charges)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n-type (free </a:t>
            </a:r>
            <a:r>
              <a:rPr lang="en-US" sz="2400" b="1" i="1" dirty="0">
                <a:solidFill>
                  <a:srgbClr val="0070C0"/>
                </a:solidFill>
                <a:latin typeface="+mj-lt"/>
              </a:rPr>
              <a:t>n</a:t>
            </a:r>
            <a:r>
              <a:rPr lang="en-US" sz="2400" dirty="0">
                <a:latin typeface="+mj-lt"/>
              </a:rPr>
              <a:t>egative charges, electrons)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p-type (free </a:t>
            </a:r>
            <a:r>
              <a:rPr lang="en-US" sz="2400" b="1" i="1" dirty="0">
                <a:solidFill>
                  <a:srgbClr val="0070C0"/>
                </a:solidFill>
                <a:latin typeface="+mj-lt"/>
              </a:rPr>
              <a:t>p</a:t>
            </a:r>
            <a:r>
              <a:rPr lang="en-US" sz="2400" dirty="0">
                <a:latin typeface="+mj-lt"/>
              </a:rPr>
              <a:t>ositive charges, holes)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Silicon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998897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358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4782409"/>
              </p:ext>
            </p:extLst>
          </p:nvPr>
        </p:nvGraphicFramePr>
        <p:xfrm>
          <a:off x="4267200" y="2858194"/>
          <a:ext cx="5943600" cy="3009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29" name="VISIO" r:id="rId7" imgW="3813048" imgH="1929384" progId="Visio.Drawing.6">
                  <p:embed/>
                </p:oleObj>
              </mc:Choice>
              <mc:Fallback>
                <p:oleObj name="VISIO" r:id="rId7" imgW="3813048" imgH="192938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2858194"/>
                        <a:ext cx="5943600" cy="30092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35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00359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1430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Metal oxide silicon (MOS) transistors: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err="1">
                <a:latin typeface="+mj-lt"/>
              </a:rPr>
              <a:t>Polysilicon</a:t>
            </a:r>
            <a:r>
              <a:rPr lang="en-US" sz="2800" dirty="0">
                <a:latin typeface="+mj-lt"/>
              </a:rPr>
              <a:t> (used to be </a:t>
            </a:r>
            <a:r>
              <a:rPr lang="en-US" sz="2800" b="1" dirty="0">
                <a:latin typeface="+mj-lt"/>
              </a:rPr>
              <a:t>metal</a:t>
            </a:r>
            <a:r>
              <a:rPr lang="en-US" sz="2800" dirty="0">
                <a:latin typeface="+mj-lt"/>
              </a:rPr>
              <a:t>) gate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b="1" dirty="0">
                <a:latin typeface="+mj-lt"/>
              </a:rPr>
              <a:t>Oxide</a:t>
            </a:r>
            <a:r>
              <a:rPr lang="en-US" sz="2800" dirty="0">
                <a:latin typeface="+mj-lt"/>
              </a:rPr>
              <a:t> (silicon dioxide) insulator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Doped </a:t>
            </a:r>
            <a:r>
              <a:rPr lang="en-US" sz="2800" b="1" dirty="0">
                <a:latin typeface="+mj-lt"/>
              </a:rPr>
              <a:t>silicon</a:t>
            </a:r>
            <a:endParaRPr lang="en-US" sz="28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MOS Transistors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987192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382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48529280"/>
              </p:ext>
            </p:extLst>
          </p:nvPr>
        </p:nvGraphicFramePr>
        <p:xfrm>
          <a:off x="685800" y="3130550"/>
          <a:ext cx="7772400" cy="288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54" name="VISIO" r:id="rId8" imgW="3921692" imgH="1457850" progId="Visio.Drawing.6">
                  <p:embed/>
                </p:oleObj>
              </mc:Choice>
              <mc:Fallback>
                <p:oleObj name="VISIO" r:id="rId8" imgW="3921692" imgH="145785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130550"/>
                        <a:ext cx="7772400" cy="2889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38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01383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066800"/>
            <a:ext cx="3581400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Gate = 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0</a:t>
            </a:r>
            <a:r>
              <a:rPr lang="en-US" sz="3200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en-US" b="1" dirty="0" smtClean="0">
                <a:latin typeface="+mj-lt"/>
              </a:rPr>
              <a:t>OFF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(no connection between source and drain)</a:t>
            </a:r>
          </a:p>
        </p:txBody>
      </p:sp>
      <p:sp>
        <p:nvSpPr>
          <p:cNvPr id="101384" name="Text Box 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800600" y="1066800"/>
            <a:ext cx="4038600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Gate = 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1 </a:t>
            </a:r>
          </a:p>
          <a:p>
            <a:pPr eaLnBrk="1" hangingPunct="1">
              <a:spcBef>
                <a:spcPct val="50000"/>
              </a:spcBef>
            </a:pPr>
            <a:r>
              <a:rPr lang="en-US" b="1" dirty="0" smtClean="0">
                <a:latin typeface="+mj-lt"/>
              </a:rPr>
              <a:t>ON</a:t>
            </a:r>
            <a:r>
              <a:rPr lang="en-US" dirty="0" smtClean="0">
                <a:latin typeface="+mj-lt"/>
              </a:rPr>
              <a:t>  </a:t>
            </a:r>
            <a:r>
              <a:rPr lang="en-US" dirty="0">
                <a:latin typeface="+mj-lt"/>
              </a:rPr>
              <a:t>(channel between source and drain)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Transistors: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nMOS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83743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5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6172200" cy="49530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b="1" dirty="0" err="1" smtClean="0"/>
              <a:t>pMOS</a:t>
            </a:r>
            <a:r>
              <a:rPr lang="en-US" b="1" dirty="0" smtClean="0"/>
              <a:t> transistor is opposite</a:t>
            </a:r>
          </a:p>
          <a:p>
            <a:pPr lvl="1" eaLnBrk="1" hangingPunct="1"/>
            <a:r>
              <a:rPr lang="en-US" sz="2400" b="1" dirty="0" smtClean="0"/>
              <a:t>ON</a:t>
            </a:r>
            <a:r>
              <a:rPr lang="en-US" sz="2400" dirty="0" smtClean="0"/>
              <a:t> when </a:t>
            </a:r>
            <a:r>
              <a:rPr lang="en-US" sz="2400" b="1" dirty="0" smtClean="0"/>
              <a:t>Gate = 0</a:t>
            </a:r>
          </a:p>
          <a:p>
            <a:pPr lvl="1" eaLnBrk="1" hangingPunct="1"/>
            <a:r>
              <a:rPr lang="en-US" sz="2400" b="1" dirty="0" smtClean="0"/>
              <a:t>OFF</a:t>
            </a:r>
            <a:r>
              <a:rPr lang="en-US" sz="2400" dirty="0" smtClean="0"/>
              <a:t> when </a:t>
            </a:r>
            <a:r>
              <a:rPr lang="en-US" sz="2400" b="1" dirty="0" smtClean="0"/>
              <a:t>Gate = 1</a:t>
            </a:r>
          </a:p>
        </p:txBody>
      </p:sp>
      <p:graphicFrame>
        <p:nvGraphicFramePr>
          <p:cNvPr id="102406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929586"/>
              </p:ext>
            </p:extLst>
          </p:nvPr>
        </p:nvGraphicFramePr>
        <p:xfrm>
          <a:off x="3886200" y="2376487"/>
          <a:ext cx="4191000" cy="3567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78" name="VISIO" r:id="rId6" imgW="2006640" imgH="1708560" progId="Visio.Drawing.6">
                  <p:embed/>
                </p:oleObj>
              </mc:Choice>
              <mc:Fallback>
                <p:oleObj name="VISIO" r:id="rId6" imgW="2006640" imgH="17085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2376487"/>
                        <a:ext cx="4191000" cy="3567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Transistors: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pMOS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0570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430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88461037"/>
              </p:ext>
            </p:extLst>
          </p:nvPr>
        </p:nvGraphicFramePr>
        <p:xfrm>
          <a:off x="990600" y="1524000"/>
          <a:ext cx="7772400" cy="354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02" name="VISIO" r:id="rId6" imgW="3170632" imgH="1444111" progId="Visio.Drawing.6">
                  <p:embed/>
                </p:oleObj>
              </mc:Choice>
              <mc:Fallback>
                <p:oleObj name="VISIO" r:id="rId6" imgW="3170632" imgH="144411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524000"/>
                        <a:ext cx="7772400" cy="354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2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Transistor Function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33154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4" name="Rectangle 5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457200" y="1143000"/>
            <a:ext cx="8534400" cy="4953000"/>
          </a:xfrm>
        </p:spPr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0070C0"/>
                </a:solidFill>
              </a:rPr>
              <a:t>nMOS</a:t>
            </a:r>
            <a:r>
              <a:rPr lang="en-US" b="1" dirty="0" smtClean="0"/>
              <a:t>: </a:t>
            </a:r>
            <a:r>
              <a:rPr lang="en-US" dirty="0" smtClean="0"/>
              <a:t>pass good </a:t>
            </a:r>
            <a:r>
              <a:rPr lang="en-US" b="1" dirty="0" smtClean="0">
                <a:solidFill>
                  <a:srgbClr val="0070C0"/>
                </a:solidFill>
              </a:rPr>
              <a:t>0</a:t>
            </a:r>
            <a:r>
              <a:rPr lang="en-US" dirty="0" smtClean="0"/>
              <a:t>’s, so connect source to GND</a:t>
            </a:r>
          </a:p>
          <a:p>
            <a:pPr eaLnBrk="1" hangingPunct="1"/>
            <a:r>
              <a:rPr lang="en-US" b="1" dirty="0" err="1" smtClean="0">
                <a:solidFill>
                  <a:srgbClr val="0070C0"/>
                </a:solidFill>
              </a:rPr>
              <a:t>pMOS</a:t>
            </a:r>
            <a:r>
              <a:rPr lang="en-US" b="1" dirty="0" smtClean="0"/>
              <a:t>: </a:t>
            </a:r>
            <a:r>
              <a:rPr lang="en-US" dirty="0" smtClean="0"/>
              <a:t>pass good </a:t>
            </a:r>
            <a:r>
              <a:rPr lang="en-US" b="1" dirty="0" smtClean="0">
                <a:solidFill>
                  <a:srgbClr val="0070C0"/>
                </a:solidFill>
              </a:rPr>
              <a:t>1</a:t>
            </a:r>
            <a:r>
              <a:rPr lang="en-US" dirty="0" smtClean="0"/>
              <a:t>’s, so connect source to </a:t>
            </a:r>
            <a:r>
              <a:rPr lang="en-US" i="1" dirty="0" smtClean="0"/>
              <a:t>V</a:t>
            </a:r>
            <a:r>
              <a:rPr lang="en-US" i="1" baseline="-25000" dirty="0" smtClean="0"/>
              <a:t>DD</a:t>
            </a:r>
          </a:p>
        </p:txBody>
      </p:sp>
      <p:graphicFrame>
        <p:nvGraphicFramePr>
          <p:cNvPr id="104455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51931742"/>
              </p:ext>
            </p:extLst>
          </p:nvPr>
        </p:nvGraphicFramePr>
        <p:xfrm>
          <a:off x="2540794" y="2362200"/>
          <a:ext cx="4062412" cy="348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26" name="VISIO" r:id="rId7" imgW="1572768" imgH="1347216" progId="Visio.Drawing.6">
                  <p:embed/>
                </p:oleObj>
              </mc:Choice>
              <mc:Fallback>
                <p:oleObj name="VISIO" r:id="rId7" imgW="1572768" imgH="134721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794" y="2362200"/>
                        <a:ext cx="4062412" cy="348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5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Transistor Function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261041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CMOS Gates: NOT Gate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Grp="1"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41644306"/>
              </p:ext>
            </p:extLst>
          </p:nvPr>
        </p:nvGraphicFramePr>
        <p:xfrm>
          <a:off x="1801813" y="990600"/>
          <a:ext cx="2143125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7" name="VISIO" r:id="rId8" imgW="886968" imgH="1226820" progId="Visio.Drawing.11">
                  <p:embed/>
                </p:oleObj>
              </mc:Choice>
              <mc:Fallback>
                <p:oleObj name="VISIO" r:id="rId8" imgW="886968" imgH="1226820" progId="Visio.Drawing.11">
                  <p:embed/>
                  <p:pic>
                    <p:nvPicPr>
                      <p:cNvPr id="0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1813" y="990600"/>
                        <a:ext cx="2143125" cy="297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Grp="1"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048984802"/>
              </p:ext>
            </p:extLst>
          </p:nvPr>
        </p:nvGraphicFramePr>
        <p:xfrm>
          <a:off x="4706938" y="1066800"/>
          <a:ext cx="2151062" cy="283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8" name="VISIO" r:id="rId10" imgW="771144" imgH="1010412" progId="Visio.Drawing.11">
                  <p:embed/>
                </p:oleObj>
              </mc:Choice>
              <mc:Fallback>
                <p:oleObj name="VISIO" r:id="rId10" imgW="771144" imgH="1010412" progId="Visio.Drawing.11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6938" y="1066800"/>
                        <a:ext cx="2151062" cy="2830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34"/>
          <p:cNvGraphicFramePr>
            <a:graphicFrameLocks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827382097"/>
              </p:ext>
            </p:extLst>
          </p:nvPr>
        </p:nvGraphicFramePr>
        <p:xfrm>
          <a:off x="2667000" y="4114800"/>
          <a:ext cx="3810000" cy="1581150"/>
        </p:xfrm>
        <a:graphic>
          <a:graphicData uri="http://schemas.openxmlformats.org/drawingml/2006/table">
            <a:tbl>
              <a:tblPr/>
              <a:tblGrid>
                <a:gridCol w="952500"/>
                <a:gridCol w="952500"/>
                <a:gridCol w="952500"/>
                <a:gridCol w="952500"/>
              </a:tblGrid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657600" y="47244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648200" y="47244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562600" y="47244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657600" y="52578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648200" y="52578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562600" y="52578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0435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072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219200"/>
            <a:ext cx="78867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Intentionally </a:t>
            </a:r>
            <a:r>
              <a:rPr lang="en-US" sz="3200" dirty="0" smtClean="0">
                <a:latin typeface="+mj-lt"/>
              </a:rPr>
              <a:t>restrict design </a:t>
            </a:r>
            <a:r>
              <a:rPr lang="en-US" sz="3200" dirty="0">
                <a:latin typeface="+mj-lt"/>
              </a:rPr>
              <a:t>choices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</a:rPr>
              <a:t>Example</a:t>
            </a:r>
            <a:r>
              <a:rPr lang="en-US" sz="3200" dirty="0">
                <a:latin typeface="+mj-lt"/>
              </a:rPr>
              <a:t>: Digital discipline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D</a:t>
            </a:r>
            <a:r>
              <a:rPr lang="en-US" sz="2800" dirty="0" smtClean="0">
                <a:latin typeface="+mj-lt"/>
              </a:rPr>
              <a:t>iscrete </a:t>
            </a:r>
            <a:r>
              <a:rPr lang="en-US" sz="2800" dirty="0">
                <a:latin typeface="+mj-lt"/>
              </a:rPr>
              <a:t>voltages instead of </a:t>
            </a:r>
            <a:r>
              <a:rPr lang="en-US" sz="2800" dirty="0" smtClean="0">
                <a:latin typeface="+mj-lt"/>
              </a:rPr>
              <a:t>continuous</a:t>
            </a:r>
            <a:endParaRPr lang="en-US" sz="2800" dirty="0">
              <a:latin typeface="+mj-lt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smtClean="0">
                <a:latin typeface="+mj-lt"/>
              </a:rPr>
              <a:t>Simpler </a:t>
            </a:r>
            <a:r>
              <a:rPr lang="en-US" sz="2800" dirty="0">
                <a:latin typeface="+mj-lt"/>
              </a:rPr>
              <a:t>to design than analog circuits – can build more sophisticated systems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Digital systems replacing analog </a:t>
            </a:r>
            <a:r>
              <a:rPr lang="en-US" sz="2800" dirty="0" smtClean="0">
                <a:latin typeface="+mj-lt"/>
              </a:rPr>
              <a:t>predecessors: i.e</a:t>
            </a:r>
            <a:r>
              <a:rPr lang="en-US" sz="2800" dirty="0">
                <a:latin typeface="+mj-lt"/>
              </a:rPr>
              <a:t>., digital cameras, digital television, cell phones, CDs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Discipline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667661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50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00368113"/>
              </p:ext>
            </p:extLst>
          </p:nvPr>
        </p:nvGraphicFramePr>
        <p:xfrm>
          <a:off x="4343400" y="1143000"/>
          <a:ext cx="2604231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77" name="VISIO" r:id="rId8" imgW="944880" imgH="745236" progId="Visio.Drawing.6">
                  <p:embed/>
                </p:oleObj>
              </mc:Choice>
              <mc:Fallback>
                <p:oleObj name="VISIO" r:id="rId8" imgW="944880" imgH="74523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143000"/>
                        <a:ext cx="2604231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551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7125845"/>
              </p:ext>
            </p:extLst>
          </p:nvPr>
        </p:nvGraphicFramePr>
        <p:xfrm>
          <a:off x="2147147" y="924498"/>
          <a:ext cx="1586654" cy="25807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78" name="VISIO" r:id="rId10" imgW="896112" imgH="1455420" progId="Visio.Drawing.6">
                  <p:embed/>
                </p:oleObj>
              </mc:Choice>
              <mc:Fallback>
                <p:oleObj name="VISIO" r:id="rId10" imgW="896112" imgH="14554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7147" y="924498"/>
                        <a:ext cx="1586654" cy="25807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9430" name="Group 6"/>
          <p:cNvGraphicFramePr>
            <a:graphicFrameLocks noGrp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448910568"/>
              </p:ext>
            </p:extLst>
          </p:nvPr>
        </p:nvGraphicFramePr>
        <p:xfrm>
          <a:off x="2209800" y="3505200"/>
          <a:ext cx="4800600" cy="2286000"/>
        </p:xfrm>
        <a:graphic>
          <a:graphicData uri="http://schemas.openxmlformats.org/drawingml/2006/table">
            <a:tbl>
              <a:tblPr/>
              <a:tblGrid>
                <a:gridCol w="381000"/>
                <a:gridCol w="381000"/>
                <a:gridCol w="838200"/>
                <a:gridCol w="838200"/>
                <a:gridCol w="838200"/>
                <a:gridCol w="838200"/>
                <a:gridCol w="685800"/>
              </a:tblGrid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8548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CMOS Gates: NAND Gate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0" y="39624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886200" y="39624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724400" y="39624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562600" y="3962400"/>
            <a:ext cx="685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400800" y="39624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048000" y="44196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886200" y="44196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724400" y="44196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562600" y="4419600"/>
            <a:ext cx="685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00800" y="44196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048000" y="49530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886200" y="49530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724400" y="49530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562600" y="4953000"/>
            <a:ext cx="685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400800" y="49530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048000" y="53340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886200" y="53340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724400" y="53340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562600" y="5334000"/>
            <a:ext cx="685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400800" y="53340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5591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574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8815291"/>
              </p:ext>
            </p:extLst>
          </p:nvPr>
        </p:nvGraphicFramePr>
        <p:xfrm>
          <a:off x="1905000" y="1295400"/>
          <a:ext cx="5380038" cy="441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5" name="VISIO" r:id="rId6" imgW="1572768" imgH="1347216" progId="Visio.Drawing.6">
                  <p:embed/>
                </p:oleObj>
              </mc:Choice>
              <mc:Fallback>
                <p:oleObj name="VISIO" r:id="rId6" imgW="1572768" imgH="134721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295400"/>
                        <a:ext cx="5380038" cy="441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57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CMOS Gate Structure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753762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623" name="Object 7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57558890"/>
              </p:ext>
            </p:extLst>
          </p:nvPr>
        </p:nvGraphicFramePr>
        <p:xfrm>
          <a:off x="2045780" y="1828800"/>
          <a:ext cx="5052440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69" name="VISIO" r:id="rId7" imgW="1256729" imgH="949394" progId="Visio.Drawing.6">
                  <p:embed/>
                </p:oleObj>
              </mc:Choice>
              <mc:Fallback>
                <p:oleObj name="VISIO" r:id="rId7" imgW="1256729" imgH="94939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5780" y="1828800"/>
                        <a:ext cx="5052440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62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NOR3 Gate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+mj-lt"/>
              </a:rPr>
              <a:t>How do you build a three-input NOR gate?</a:t>
            </a:r>
          </a:p>
        </p:txBody>
      </p:sp>
      <p:sp>
        <p:nvSpPr>
          <p:cNvPr id="7" name="Rectangle 6"/>
          <p:cNvSpPr/>
          <p:nvPr/>
        </p:nvSpPr>
        <p:spPr>
          <a:xfrm>
            <a:off x="1828800" y="1828800"/>
            <a:ext cx="5334000" cy="381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7402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67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05216771"/>
              </p:ext>
            </p:extLst>
          </p:nvPr>
        </p:nvGraphicFramePr>
        <p:xfrm>
          <a:off x="2207418" y="1905000"/>
          <a:ext cx="4729163" cy="1430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92" name="VISIO" r:id="rId7" imgW="1228868" imgH="370950" progId="Visio.Drawing.6">
                  <p:embed/>
                </p:oleObj>
              </mc:Choice>
              <mc:Fallback>
                <p:oleObj name="VISIO" r:id="rId7" imgW="1228868" imgH="37095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7418" y="1905000"/>
                        <a:ext cx="4729163" cy="1430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66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AND2 Gate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+mj-lt"/>
              </a:rPr>
              <a:t>How do you build a two-input AND gate?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828800" y="1828800"/>
            <a:ext cx="5334000" cy="381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103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609600" y="1143000"/>
            <a:ext cx="7772400" cy="4953000"/>
          </a:xfrm>
        </p:spPr>
        <p:txBody>
          <a:bodyPr/>
          <a:lstStyle/>
          <a:p>
            <a:pPr eaLnBrk="1" hangingPunct="1"/>
            <a:r>
              <a:rPr lang="en-US" dirty="0" err="1" smtClean="0"/>
              <a:t>nMOS</a:t>
            </a:r>
            <a:r>
              <a:rPr lang="en-US" dirty="0" smtClean="0"/>
              <a:t> pass 1’s poorly</a:t>
            </a:r>
          </a:p>
          <a:p>
            <a:pPr eaLnBrk="1" hangingPunct="1"/>
            <a:r>
              <a:rPr lang="en-US" dirty="0" err="1" smtClean="0"/>
              <a:t>pMOS</a:t>
            </a:r>
            <a:r>
              <a:rPr lang="en-US" dirty="0" smtClean="0"/>
              <a:t> pass 0’s poorly</a:t>
            </a:r>
          </a:p>
          <a:p>
            <a:pPr eaLnBrk="1" hangingPunct="1"/>
            <a:r>
              <a:rPr lang="en-US" dirty="0" smtClean="0"/>
              <a:t>Transmission gate is a better switch</a:t>
            </a:r>
          </a:p>
          <a:p>
            <a:pPr lvl="1" eaLnBrk="1" hangingPunct="1"/>
            <a:r>
              <a:rPr lang="en-US" dirty="0" smtClean="0"/>
              <a:t>passes both 0 and 1 well</a:t>
            </a:r>
          </a:p>
          <a:p>
            <a:pPr eaLnBrk="1" hangingPunct="1"/>
            <a:r>
              <a:rPr lang="en-US" dirty="0" smtClean="0"/>
              <a:t>When </a:t>
            </a:r>
            <a:r>
              <a:rPr lang="en-US" i="1" dirty="0" smtClean="0"/>
              <a:t>EN</a:t>
            </a:r>
            <a:r>
              <a:rPr lang="en-US" dirty="0" smtClean="0"/>
              <a:t> = 1, the switch is ON:</a:t>
            </a:r>
          </a:p>
          <a:p>
            <a:pPr lvl="1" eaLnBrk="1" hangingPunct="1"/>
            <a:r>
              <a:rPr lang="en-US" i="1" dirty="0" smtClean="0"/>
              <a:t>EN</a:t>
            </a:r>
            <a:r>
              <a:rPr lang="en-US" dirty="0" smtClean="0"/>
              <a:t> = 0 and </a:t>
            </a:r>
            <a:r>
              <a:rPr lang="en-US" i="1" dirty="0" smtClean="0"/>
              <a:t>A</a:t>
            </a:r>
            <a:r>
              <a:rPr lang="en-US" dirty="0" smtClean="0"/>
              <a:t> is connected to </a:t>
            </a:r>
            <a:r>
              <a:rPr lang="en-US" i="1" dirty="0" smtClean="0"/>
              <a:t>B</a:t>
            </a:r>
          </a:p>
          <a:p>
            <a:pPr eaLnBrk="1" hangingPunct="1"/>
            <a:r>
              <a:rPr lang="en-US" dirty="0" smtClean="0"/>
              <a:t>When </a:t>
            </a:r>
            <a:r>
              <a:rPr lang="en-US" i="1" dirty="0" smtClean="0"/>
              <a:t>EN</a:t>
            </a:r>
            <a:r>
              <a:rPr lang="en-US" dirty="0" smtClean="0"/>
              <a:t> = 0, the switch is OFF:</a:t>
            </a:r>
          </a:p>
          <a:p>
            <a:pPr lvl="1" eaLnBrk="1" hangingPunct="1"/>
            <a:r>
              <a:rPr lang="en-US" i="1" dirty="0" smtClean="0"/>
              <a:t>A</a:t>
            </a:r>
            <a:r>
              <a:rPr lang="en-US" dirty="0" smtClean="0"/>
              <a:t> is not connected to </a:t>
            </a:r>
            <a:r>
              <a:rPr lang="en-US" i="1" dirty="0" smtClean="0"/>
              <a:t>B</a:t>
            </a:r>
          </a:p>
        </p:txBody>
      </p:sp>
      <p:graphicFrame>
        <p:nvGraphicFramePr>
          <p:cNvPr id="11469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7138988" y="1295400"/>
          <a:ext cx="2005012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16" name="VISIO" r:id="rId6" imgW="543450" imgH="743427" progId="Visio.Drawing.6">
                  <p:embed/>
                </p:oleObj>
              </mc:Choice>
              <mc:Fallback>
                <p:oleObj name="VISIO" r:id="rId6" imgW="543450" imgH="743427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8988" y="1295400"/>
                        <a:ext cx="2005012" cy="2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Transmission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0855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381000" y="990600"/>
            <a:ext cx="7620000" cy="4953000"/>
          </a:xfrm>
        </p:spPr>
        <p:txBody>
          <a:bodyPr/>
          <a:lstStyle/>
          <a:p>
            <a:pPr eaLnBrk="1" hangingPunct="1"/>
            <a:r>
              <a:rPr lang="en-US" dirty="0" smtClean="0"/>
              <a:t>Replace pull-up network with </a:t>
            </a:r>
            <a:r>
              <a:rPr lang="en-US" i="1" dirty="0" smtClean="0"/>
              <a:t>weak</a:t>
            </a:r>
            <a:r>
              <a:rPr lang="en-US" dirty="0" smtClean="0"/>
              <a:t> </a:t>
            </a:r>
            <a:r>
              <a:rPr lang="en-US" dirty="0" err="1" smtClean="0"/>
              <a:t>pMOS</a:t>
            </a:r>
            <a:r>
              <a:rPr lang="en-US" dirty="0" smtClean="0"/>
              <a:t> transistor that is always on</a:t>
            </a:r>
          </a:p>
          <a:p>
            <a:pPr eaLnBrk="1" hangingPunct="1"/>
            <a:r>
              <a:rPr lang="en-US" dirty="0" err="1" smtClean="0"/>
              <a:t>pMOS</a:t>
            </a:r>
            <a:r>
              <a:rPr lang="en-US" dirty="0" smtClean="0"/>
              <a:t> transistor: pulls output HIGH </a:t>
            </a:r>
            <a:r>
              <a:rPr lang="en-US" i="1" dirty="0" smtClean="0"/>
              <a:t>only</a:t>
            </a:r>
            <a:r>
              <a:rPr lang="en-US" dirty="0" smtClean="0"/>
              <a:t> when </a:t>
            </a:r>
            <a:r>
              <a:rPr lang="en-US" dirty="0" err="1" smtClean="0"/>
              <a:t>nMOS</a:t>
            </a:r>
            <a:r>
              <a:rPr lang="en-US" dirty="0" smtClean="0"/>
              <a:t> network not pulling it LOW </a:t>
            </a:r>
          </a:p>
        </p:txBody>
      </p:sp>
      <p:graphicFrame>
        <p:nvGraphicFramePr>
          <p:cNvPr id="115718" name="Object 8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212638833"/>
              </p:ext>
            </p:extLst>
          </p:nvPr>
        </p:nvGraphicFramePr>
        <p:xfrm>
          <a:off x="2514600" y="3124200"/>
          <a:ext cx="3657600" cy="268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40" name="VISIO" r:id="rId6" imgW="1428845" imgH="1047209" progId="Visio.Drawing.6">
                  <p:embed/>
                </p:oleObj>
              </mc:Choice>
              <mc:Fallback>
                <p:oleObj name="VISIO" r:id="rId6" imgW="1428845" imgH="1047209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124200"/>
                        <a:ext cx="3657600" cy="2682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Pseudo-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nMOS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7279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1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143000"/>
            <a:ext cx="7620000" cy="4953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3200" dirty="0" smtClean="0"/>
              <a:t>Pseudo-</a:t>
            </a:r>
            <a:r>
              <a:rPr lang="en-US" sz="3200" dirty="0" err="1" smtClean="0"/>
              <a:t>nMOS</a:t>
            </a:r>
            <a:r>
              <a:rPr lang="en-US" sz="3200" dirty="0" smtClean="0"/>
              <a:t> </a:t>
            </a:r>
            <a:r>
              <a:rPr lang="en-US" sz="3200" b="1" dirty="0" smtClean="0"/>
              <a:t>NOR4</a:t>
            </a:r>
            <a:r>
              <a:rPr lang="en-US" sz="3200" dirty="0" smtClean="0"/>
              <a:t> </a:t>
            </a:r>
          </a:p>
        </p:txBody>
      </p:sp>
      <p:graphicFrame>
        <p:nvGraphicFramePr>
          <p:cNvPr id="116742" name="Object 8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99699953"/>
              </p:ext>
            </p:extLst>
          </p:nvPr>
        </p:nvGraphicFramePr>
        <p:xfrm>
          <a:off x="1676400" y="2209800"/>
          <a:ext cx="6248400" cy="283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64" name="VISIO" r:id="rId6" imgW="1428845" imgH="647255" progId="Visio.Drawing.6">
                  <p:embed/>
                </p:oleObj>
              </mc:Choice>
              <mc:Fallback>
                <p:oleObj name="VISIO" r:id="rId6" imgW="1428845" imgH="647255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209800"/>
                        <a:ext cx="6248400" cy="2833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Pseudo-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nMOS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932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1776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066800"/>
            <a:ext cx="4724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000" dirty="0">
                <a:latin typeface="+mj-lt"/>
              </a:rPr>
              <a:t>Cofounded Intel in 1968 with Robert </a:t>
            </a:r>
            <a:r>
              <a:rPr lang="en-US" sz="3000" dirty="0" err="1">
                <a:latin typeface="+mj-lt"/>
              </a:rPr>
              <a:t>Noyce</a:t>
            </a:r>
            <a:r>
              <a:rPr lang="en-US" sz="3000" dirty="0">
                <a:latin typeface="+mj-lt"/>
              </a:rPr>
              <a:t>.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000" b="1" dirty="0">
                <a:latin typeface="+mj-lt"/>
              </a:rPr>
              <a:t>Moore’s Law</a:t>
            </a:r>
            <a:r>
              <a:rPr lang="en-US" sz="3000" b="1" dirty="0" smtClean="0">
                <a:latin typeface="+mj-lt"/>
              </a:rPr>
              <a:t>:</a:t>
            </a:r>
            <a:r>
              <a:rPr lang="en-US" sz="3000" dirty="0" smtClean="0">
                <a:latin typeface="+mj-lt"/>
              </a:rPr>
              <a:t> </a:t>
            </a:r>
            <a:r>
              <a:rPr lang="en-US" sz="3000" dirty="0">
                <a:latin typeface="+mj-lt"/>
              </a:rPr>
              <a:t>number of transistors on a computer chip doubles every year (observed in 1965)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000" dirty="0">
                <a:latin typeface="+mj-lt"/>
              </a:rPr>
              <a:t>Since 1975, transistor counts have doubled every two years.</a:t>
            </a:r>
          </a:p>
        </p:txBody>
      </p:sp>
      <p:pic>
        <p:nvPicPr>
          <p:cNvPr id="117767" name="Picture 7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295400"/>
            <a:ext cx="3016250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Gordon Moore, 1929-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574307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9" name="Rectangle 4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838200" y="1570037"/>
            <a:ext cx="8229600" cy="4525963"/>
          </a:xfrm>
        </p:spPr>
        <p:txBody>
          <a:bodyPr>
            <a:noAutofit/>
          </a:bodyPr>
          <a:lstStyle/>
          <a:p>
            <a:pPr eaLnBrk="1" hangingPunct="1"/>
            <a:endParaRPr lang="en-US" sz="2200" dirty="0" smtClean="0"/>
          </a:p>
          <a:p>
            <a:pPr eaLnBrk="1" hangingPunct="1"/>
            <a:endParaRPr lang="en-US" sz="2200" dirty="0" smtClean="0"/>
          </a:p>
          <a:p>
            <a:pPr eaLnBrk="1" hangingPunct="1"/>
            <a:endParaRPr lang="en-US" sz="2200" dirty="0" smtClean="0"/>
          </a:p>
          <a:p>
            <a:pPr eaLnBrk="1" hangingPunct="1"/>
            <a:endParaRPr lang="en-US" sz="2200" dirty="0" smtClean="0"/>
          </a:p>
          <a:p>
            <a:pPr eaLnBrk="1" hangingPunct="1"/>
            <a:endParaRPr lang="en-US" sz="2200" dirty="0" smtClean="0"/>
          </a:p>
          <a:p>
            <a:pPr eaLnBrk="1" hangingPunct="1"/>
            <a:endParaRPr lang="en-US" sz="2200" dirty="0" smtClean="0"/>
          </a:p>
          <a:p>
            <a:pPr eaLnBrk="1" hangingPunct="1"/>
            <a:endParaRPr lang="en-US" sz="2200" dirty="0" smtClean="0"/>
          </a:p>
          <a:p>
            <a:pPr eaLnBrk="1" hangingPunct="1"/>
            <a:endParaRPr lang="en-US" sz="2200" dirty="0" smtClean="0"/>
          </a:p>
          <a:p>
            <a:pPr marL="0" indent="0" eaLnBrk="1" hangingPunct="1">
              <a:buNone/>
            </a:pPr>
            <a:r>
              <a:rPr lang="en-US" sz="2200" i="1" dirty="0" smtClean="0"/>
              <a:t>“If the automobile had followed the same development cycle as the computer, a Rolls-Royce would today cost $100, get one million miles to the gallon, and explode once a year . . .”  (Robert </a:t>
            </a:r>
            <a:r>
              <a:rPr lang="en-US" sz="2200" i="1" dirty="0" err="1" smtClean="0"/>
              <a:t>Cringely</a:t>
            </a:r>
            <a:r>
              <a:rPr lang="en-US" sz="2200" i="1" dirty="0" smtClean="0"/>
              <a:t>, </a:t>
            </a:r>
            <a:r>
              <a:rPr lang="en-US" sz="2200" i="1" dirty="0" err="1" smtClean="0"/>
              <a:t>Infoworld</a:t>
            </a:r>
            <a:r>
              <a:rPr lang="en-US" sz="2200" i="1" dirty="0" smtClean="0"/>
              <a:t>)</a:t>
            </a:r>
          </a:p>
          <a:p>
            <a:pPr eaLnBrk="1" hangingPunct="1">
              <a:buFontTx/>
              <a:buNone/>
            </a:pPr>
            <a:r>
              <a:rPr lang="en-US" sz="2200" i="1" dirty="0" smtClean="0"/>
              <a:t>					– Robert </a:t>
            </a:r>
            <a:r>
              <a:rPr lang="en-US" sz="2200" i="1" dirty="0" err="1" smtClean="0"/>
              <a:t>Cringley</a:t>
            </a:r>
            <a:endParaRPr lang="en-US" sz="2200" dirty="0" smtClean="0"/>
          </a:p>
        </p:txBody>
      </p:sp>
      <p:pic>
        <p:nvPicPr>
          <p:cNvPr id="118790" name="Picture 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143000"/>
            <a:ext cx="6536107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Moore’s Law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132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143000"/>
            <a:ext cx="8229600" cy="4525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b="1" dirty="0" smtClean="0"/>
              <a:t>Power = Energy consumed per unit time</a:t>
            </a:r>
          </a:p>
          <a:p>
            <a:r>
              <a:rPr lang="en-US" dirty="0" smtClean="0"/>
              <a:t>Dynamic power consumption</a:t>
            </a:r>
          </a:p>
          <a:p>
            <a:r>
              <a:rPr lang="en-US" dirty="0" smtClean="0"/>
              <a:t>Static power consumption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Power Consumption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6704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175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219200"/>
            <a:ext cx="8305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Hierarchy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A system divided into modules and </a:t>
            </a:r>
            <a:r>
              <a:rPr lang="en-US" sz="2800" dirty="0" err="1">
                <a:latin typeface="+mj-lt"/>
              </a:rPr>
              <a:t>submodules</a:t>
            </a:r>
            <a:endParaRPr lang="en-US" sz="28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Modularity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Having well-defined functions and interfaces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Regularity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Encouraging uniformity, so modules can be easily reused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The Three -y’s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47800" y="4114800"/>
            <a:ext cx="7162800" cy="838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47800" y="2971800"/>
            <a:ext cx="7162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47800" y="1828800"/>
            <a:ext cx="7162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5195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990600"/>
            <a:ext cx="8305800" cy="5257800"/>
          </a:xfrm>
        </p:spPr>
        <p:txBody>
          <a:bodyPr>
            <a:noAutofit/>
          </a:bodyPr>
          <a:lstStyle/>
          <a:p>
            <a:pPr eaLnBrk="1" hangingPunct="1"/>
            <a:r>
              <a:rPr lang="en-US" b="1" dirty="0" smtClean="0"/>
              <a:t>Power to charge transistor gate capacitances</a:t>
            </a:r>
          </a:p>
          <a:p>
            <a:pPr lvl="1" eaLnBrk="1" hangingPunct="1"/>
            <a:r>
              <a:rPr lang="en-US" dirty="0" smtClean="0"/>
              <a:t>Energy required to charge a capacitance, </a:t>
            </a:r>
            <a:r>
              <a:rPr lang="en-US" i="1" dirty="0" smtClean="0"/>
              <a:t>C</a:t>
            </a:r>
            <a:r>
              <a:rPr lang="en-US" dirty="0" smtClean="0"/>
              <a:t>, to </a:t>
            </a:r>
            <a:r>
              <a:rPr lang="en-US" i="1" dirty="0" smtClean="0"/>
              <a:t>V</a:t>
            </a:r>
            <a:r>
              <a:rPr lang="en-US" i="1" baseline="-25000" dirty="0" smtClean="0"/>
              <a:t>DD</a:t>
            </a:r>
            <a:r>
              <a:rPr lang="en-US" dirty="0" smtClean="0"/>
              <a:t>  is </a:t>
            </a:r>
            <a:r>
              <a:rPr lang="en-US" i="1" dirty="0" smtClean="0"/>
              <a:t>CV</a:t>
            </a:r>
            <a:r>
              <a:rPr lang="en-US" i="1" baseline="-25000" dirty="0" smtClean="0"/>
              <a:t>DD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lvl="1" eaLnBrk="1" hangingPunct="1"/>
            <a:r>
              <a:rPr lang="en-US" dirty="0" smtClean="0"/>
              <a:t>Circuit running at frequency </a:t>
            </a:r>
            <a:r>
              <a:rPr lang="en-US" i="1" dirty="0" smtClean="0"/>
              <a:t>f</a:t>
            </a:r>
            <a:r>
              <a:rPr lang="en-US" dirty="0" smtClean="0"/>
              <a:t>: transistors switch (from 1 to 0 or vice versa) at that frequency</a:t>
            </a:r>
          </a:p>
          <a:p>
            <a:pPr lvl="1" eaLnBrk="1" hangingPunct="1"/>
            <a:r>
              <a:rPr lang="en-US" dirty="0" smtClean="0"/>
              <a:t>Capacitor is charged </a:t>
            </a:r>
            <a:r>
              <a:rPr lang="en-US" i="1" dirty="0" smtClean="0"/>
              <a:t>f</a:t>
            </a:r>
            <a:r>
              <a:rPr lang="en-US" dirty="0" smtClean="0"/>
              <a:t>/2 times per second (discharging from 1 to 0 is free)</a:t>
            </a:r>
          </a:p>
          <a:p>
            <a:pPr eaLnBrk="1" hangingPunct="1"/>
            <a:r>
              <a:rPr lang="en-US" b="1" dirty="0" smtClean="0"/>
              <a:t>Dynamic power consumption:</a:t>
            </a:r>
          </a:p>
          <a:p>
            <a:pPr eaLnBrk="1" hangingPunct="1"/>
            <a:endParaRPr lang="en-US" sz="1200" dirty="0" smtClean="0"/>
          </a:p>
          <a:p>
            <a:pPr eaLnBrk="1" hangingPunct="1">
              <a:buFontTx/>
              <a:buNone/>
            </a:pPr>
            <a:r>
              <a:rPr lang="en-US" b="1" i="1" dirty="0" smtClean="0">
                <a:solidFill>
                  <a:schemeClr val="accent2"/>
                </a:solidFill>
              </a:rPr>
              <a:t>                      </a:t>
            </a:r>
            <a:r>
              <a:rPr lang="en-US" b="1" i="1" dirty="0" smtClean="0">
                <a:solidFill>
                  <a:srgbClr val="0070C0"/>
                </a:solidFill>
              </a:rPr>
              <a:t> </a:t>
            </a:r>
            <a:r>
              <a:rPr lang="en-US" b="1" i="1" dirty="0" err="1" smtClean="0">
                <a:solidFill>
                  <a:srgbClr val="0070C0"/>
                </a:solidFill>
              </a:rPr>
              <a:t>P</a:t>
            </a:r>
            <a:r>
              <a:rPr lang="en-US" b="1" i="1" baseline="-25000" dirty="0" err="1" smtClean="0">
                <a:solidFill>
                  <a:srgbClr val="0070C0"/>
                </a:solidFill>
              </a:rPr>
              <a:t>dynamic</a:t>
            </a:r>
            <a:r>
              <a:rPr lang="en-US" b="1" dirty="0" smtClean="0">
                <a:solidFill>
                  <a:srgbClr val="0070C0"/>
                </a:solidFill>
              </a:rPr>
              <a:t> = ½</a:t>
            </a:r>
            <a:r>
              <a:rPr lang="en-US" b="1" i="1" dirty="0" smtClean="0">
                <a:solidFill>
                  <a:srgbClr val="0070C0"/>
                </a:solidFill>
              </a:rPr>
              <a:t>CV</a:t>
            </a:r>
            <a:r>
              <a:rPr lang="en-US" b="1" i="1" baseline="-25000" dirty="0" smtClean="0">
                <a:solidFill>
                  <a:srgbClr val="0070C0"/>
                </a:solidFill>
              </a:rPr>
              <a:t>DD</a:t>
            </a:r>
            <a:r>
              <a:rPr lang="en-US" b="1" baseline="30000" dirty="0" smtClean="0">
                <a:solidFill>
                  <a:srgbClr val="0070C0"/>
                </a:solidFill>
              </a:rPr>
              <a:t>2</a:t>
            </a:r>
            <a:r>
              <a:rPr lang="en-US" b="1" i="1" dirty="0" smtClean="0">
                <a:solidFill>
                  <a:srgbClr val="0070C0"/>
                </a:solidFill>
              </a:rPr>
              <a:t>f</a:t>
            </a:r>
          </a:p>
          <a:p>
            <a:pPr eaLnBrk="1" hangingPunct="1">
              <a:buFontTx/>
              <a:buNone/>
            </a:pPr>
            <a:endParaRPr lang="en-US" sz="2400" b="1" dirty="0" smtClean="0"/>
          </a:p>
        </p:txBody>
      </p:sp>
      <p:sp>
        <p:nvSpPr>
          <p:cNvPr id="12083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590800" y="5181600"/>
            <a:ext cx="3276600" cy="609600"/>
          </a:xfrm>
          <a:prstGeom prst="rect">
            <a:avLst/>
          </a:prstGeom>
          <a:noFill/>
          <a:ln w="254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Dynamic Power Consumption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3800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19200"/>
            <a:ext cx="7772400" cy="5257800"/>
          </a:xfrm>
        </p:spPr>
        <p:txBody>
          <a:bodyPr/>
          <a:lstStyle/>
          <a:p>
            <a:pPr eaLnBrk="1" hangingPunct="1"/>
            <a:r>
              <a:rPr lang="en-US" dirty="0" smtClean="0"/>
              <a:t>Power consumed when no gates are switching</a:t>
            </a:r>
          </a:p>
          <a:p>
            <a:pPr eaLnBrk="1" hangingPunct="1"/>
            <a:r>
              <a:rPr lang="en-US" dirty="0" smtClean="0"/>
              <a:t>Caused by the </a:t>
            </a:r>
            <a:r>
              <a:rPr lang="en-US" i="1" dirty="0" smtClean="0"/>
              <a:t>quiescent supply current</a:t>
            </a:r>
            <a:r>
              <a:rPr lang="en-US" dirty="0" smtClean="0"/>
              <a:t>, </a:t>
            </a:r>
            <a:r>
              <a:rPr lang="en-US" i="1" dirty="0" smtClean="0"/>
              <a:t>I</a:t>
            </a:r>
            <a:r>
              <a:rPr lang="en-US" i="1" baseline="-25000" dirty="0" smtClean="0"/>
              <a:t>DD</a:t>
            </a:r>
            <a:r>
              <a:rPr lang="en-US" dirty="0"/>
              <a:t> </a:t>
            </a:r>
            <a:r>
              <a:rPr lang="en-US" dirty="0" smtClean="0"/>
              <a:t>(also called the </a:t>
            </a:r>
            <a:r>
              <a:rPr lang="en-US" i="1" dirty="0" smtClean="0"/>
              <a:t>leakage current</a:t>
            </a:r>
            <a:r>
              <a:rPr lang="en-US" dirty="0" smtClean="0"/>
              <a:t>)</a:t>
            </a:r>
          </a:p>
          <a:p>
            <a:pPr eaLnBrk="1" hangingPunct="1"/>
            <a:r>
              <a:rPr lang="en-US" dirty="0"/>
              <a:t>S</a:t>
            </a:r>
            <a:r>
              <a:rPr lang="en-US" dirty="0" smtClean="0"/>
              <a:t>tatic power consumption:</a:t>
            </a:r>
          </a:p>
          <a:p>
            <a:pPr eaLnBrk="1" hangingPunct="1"/>
            <a:endParaRPr lang="en-US" sz="1200" dirty="0" smtClean="0"/>
          </a:p>
          <a:p>
            <a:pPr eaLnBrk="1" hangingPunct="1">
              <a:buFontTx/>
              <a:buNone/>
            </a:pPr>
            <a:r>
              <a:rPr lang="en-US" i="1" dirty="0" smtClean="0">
                <a:solidFill>
                  <a:srgbClr val="0070C0"/>
                </a:solidFill>
              </a:rPr>
              <a:t>                           </a:t>
            </a:r>
            <a:r>
              <a:rPr lang="en-US" b="1" i="1" dirty="0" err="1" smtClean="0">
                <a:solidFill>
                  <a:srgbClr val="0070C0"/>
                </a:solidFill>
              </a:rPr>
              <a:t>P</a:t>
            </a:r>
            <a:r>
              <a:rPr lang="en-US" b="1" i="1" baseline="-25000" dirty="0" err="1" smtClean="0">
                <a:solidFill>
                  <a:srgbClr val="0070C0"/>
                </a:solidFill>
              </a:rPr>
              <a:t>static</a:t>
            </a:r>
            <a:r>
              <a:rPr lang="en-US" b="1" dirty="0" smtClean="0">
                <a:solidFill>
                  <a:srgbClr val="0070C0"/>
                </a:solidFill>
              </a:rPr>
              <a:t> = </a:t>
            </a:r>
            <a:r>
              <a:rPr lang="en-US" b="1" i="1" dirty="0" smtClean="0">
                <a:solidFill>
                  <a:srgbClr val="0070C0"/>
                </a:solidFill>
              </a:rPr>
              <a:t>I</a:t>
            </a:r>
            <a:r>
              <a:rPr lang="en-US" b="1" i="1" baseline="-25000" dirty="0" smtClean="0">
                <a:solidFill>
                  <a:srgbClr val="0070C0"/>
                </a:solidFill>
              </a:rPr>
              <a:t>DD</a:t>
            </a:r>
            <a:r>
              <a:rPr lang="en-US" b="1" i="1" dirty="0" smtClean="0">
                <a:solidFill>
                  <a:srgbClr val="0070C0"/>
                </a:solidFill>
              </a:rPr>
              <a:t>V</a:t>
            </a:r>
            <a:r>
              <a:rPr lang="en-US" b="1" i="1" baseline="-25000" dirty="0" smtClean="0">
                <a:solidFill>
                  <a:srgbClr val="0070C0"/>
                </a:solidFill>
              </a:rPr>
              <a:t>DD</a:t>
            </a:r>
            <a:endParaRPr lang="en-US" b="1" i="1" dirty="0" smtClean="0">
              <a:solidFill>
                <a:srgbClr val="0070C0"/>
              </a:solidFill>
            </a:endParaRPr>
          </a:p>
          <a:p>
            <a:pPr eaLnBrk="1" hangingPunct="1">
              <a:buFontTx/>
              <a:buNone/>
            </a:pPr>
            <a:endParaRPr lang="en-US" sz="2400" b="1" dirty="0" smtClean="0">
              <a:solidFill>
                <a:schemeClr val="accent2"/>
              </a:solidFill>
            </a:endParaRPr>
          </a:p>
        </p:txBody>
      </p:sp>
      <p:sp>
        <p:nvSpPr>
          <p:cNvPr id="12186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48000" y="4191000"/>
            <a:ext cx="3048000" cy="609600"/>
          </a:xfrm>
          <a:prstGeom prst="rect">
            <a:avLst/>
          </a:prstGeom>
          <a:noFill/>
          <a:ln w="254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Static Power Consumption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9276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8229600" cy="5257800"/>
          </a:xfrm>
        </p:spPr>
        <p:txBody>
          <a:bodyPr>
            <a:noAutofit/>
          </a:bodyPr>
          <a:lstStyle/>
          <a:p>
            <a:pPr eaLnBrk="1" hangingPunct="1"/>
            <a:r>
              <a:rPr lang="en-US" dirty="0" smtClean="0"/>
              <a:t>Estimate the power consumption of a mobile phone running Angry Birds</a:t>
            </a:r>
          </a:p>
          <a:p>
            <a:pPr lvl="1" eaLnBrk="1" hangingPunct="1"/>
            <a:r>
              <a:rPr lang="en-US" sz="2400" i="1" dirty="0" smtClean="0"/>
              <a:t>V</a:t>
            </a:r>
            <a:r>
              <a:rPr lang="en-US" sz="2400" i="1" baseline="-25000" dirty="0" smtClean="0"/>
              <a:t>DD</a:t>
            </a:r>
            <a:r>
              <a:rPr lang="en-US" sz="2400" dirty="0" smtClean="0"/>
              <a:t> = 0.8 V</a:t>
            </a:r>
          </a:p>
          <a:p>
            <a:pPr lvl="1" eaLnBrk="1" hangingPunct="1"/>
            <a:r>
              <a:rPr lang="en-US" sz="2400" i="1" dirty="0" smtClean="0"/>
              <a:t>C</a:t>
            </a:r>
            <a:r>
              <a:rPr lang="en-US" sz="2400" dirty="0" smtClean="0"/>
              <a:t> = 5 </a:t>
            </a:r>
            <a:r>
              <a:rPr lang="en-US" sz="2400" dirty="0" err="1" smtClean="0"/>
              <a:t>nF</a:t>
            </a:r>
            <a:endParaRPr lang="en-US" sz="2400" dirty="0" smtClean="0"/>
          </a:p>
          <a:p>
            <a:pPr lvl="1" eaLnBrk="1" hangingPunct="1"/>
            <a:r>
              <a:rPr lang="en-US" sz="2400" i="1" dirty="0" smtClean="0"/>
              <a:t>f </a:t>
            </a:r>
            <a:r>
              <a:rPr lang="en-US" sz="2400" dirty="0" smtClean="0"/>
              <a:t>= 2 GHz</a:t>
            </a:r>
          </a:p>
          <a:p>
            <a:pPr lvl="1" eaLnBrk="1" hangingPunct="1"/>
            <a:r>
              <a:rPr lang="en-US" sz="2400" i="1" dirty="0" smtClean="0"/>
              <a:t>I</a:t>
            </a:r>
            <a:r>
              <a:rPr lang="en-US" sz="2400" i="1" baseline="-25000" dirty="0" smtClean="0"/>
              <a:t>DD</a:t>
            </a:r>
            <a:r>
              <a:rPr lang="en-US" sz="2400" dirty="0" smtClean="0"/>
              <a:t> = 10 mA</a:t>
            </a:r>
          </a:p>
          <a:p>
            <a:pPr eaLnBrk="1" hangingPunct="1">
              <a:buFontTx/>
              <a:buNone/>
            </a:pPr>
            <a:endParaRPr lang="en-US" sz="1200" dirty="0" smtClean="0"/>
          </a:p>
          <a:p>
            <a:pPr eaLnBrk="1" hangingPunct="1">
              <a:buFontTx/>
              <a:buNone/>
            </a:pPr>
            <a:r>
              <a:rPr lang="en-US" b="1" i="1" dirty="0" smtClean="0">
                <a:solidFill>
                  <a:srgbClr val="0070C0"/>
                </a:solidFill>
              </a:rPr>
              <a:t>	P</a:t>
            </a:r>
            <a:r>
              <a:rPr lang="en-US" b="1" dirty="0" smtClean="0">
                <a:solidFill>
                  <a:srgbClr val="0070C0"/>
                </a:solidFill>
              </a:rPr>
              <a:t> 	= ½</a:t>
            </a:r>
            <a:r>
              <a:rPr lang="en-US" b="1" i="1" dirty="0" smtClean="0">
                <a:solidFill>
                  <a:srgbClr val="0070C0"/>
                </a:solidFill>
              </a:rPr>
              <a:t>CV</a:t>
            </a:r>
            <a:r>
              <a:rPr lang="en-US" b="1" i="1" baseline="-25000" dirty="0" smtClean="0">
                <a:solidFill>
                  <a:srgbClr val="0070C0"/>
                </a:solidFill>
              </a:rPr>
              <a:t>DD</a:t>
            </a:r>
            <a:r>
              <a:rPr lang="en-US" b="1" baseline="30000" dirty="0" smtClean="0">
                <a:solidFill>
                  <a:srgbClr val="0070C0"/>
                </a:solidFill>
              </a:rPr>
              <a:t>2</a:t>
            </a:r>
            <a:r>
              <a:rPr lang="en-US" b="1" i="1" dirty="0" smtClean="0">
                <a:solidFill>
                  <a:srgbClr val="0070C0"/>
                </a:solidFill>
              </a:rPr>
              <a:t>f</a:t>
            </a:r>
            <a:r>
              <a:rPr lang="en-US" b="1" dirty="0" smtClean="0">
                <a:solidFill>
                  <a:srgbClr val="0070C0"/>
                </a:solidFill>
              </a:rPr>
              <a:t>  + I</a:t>
            </a:r>
            <a:r>
              <a:rPr lang="en-US" b="1" i="1" baseline="-25000" dirty="0" smtClean="0">
                <a:solidFill>
                  <a:srgbClr val="0070C0"/>
                </a:solidFill>
              </a:rPr>
              <a:t>DD</a:t>
            </a:r>
            <a:r>
              <a:rPr lang="en-US" b="1" i="1" dirty="0" smtClean="0">
                <a:solidFill>
                  <a:srgbClr val="0070C0"/>
                </a:solidFill>
              </a:rPr>
              <a:t>V</a:t>
            </a:r>
            <a:r>
              <a:rPr lang="en-US" b="1" i="1" baseline="-25000" dirty="0" smtClean="0">
                <a:solidFill>
                  <a:srgbClr val="0070C0"/>
                </a:solidFill>
              </a:rPr>
              <a:t>DD</a:t>
            </a:r>
            <a:endParaRPr lang="en-US" b="1" i="1" dirty="0" smtClean="0">
              <a:solidFill>
                <a:srgbClr val="0070C0"/>
              </a:solidFill>
            </a:endParaRPr>
          </a:p>
          <a:p>
            <a:pPr eaLnBrk="1" hangingPunct="1">
              <a:buFontTx/>
              <a:buNone/>
            </a:pPr>
            <a:r>
              <a:rPr lang="en-US" sz="2400" dirty="0" smtClean="0"/>
              <a:t>    		= ½(5 </a:t>
            </a:r>
            <a:r>
              <a:rPr lang="en-US" sz="2400" dirty="0" err="1" smtClean="0"/>
              <a:t>nF</a:t>
            </a:r>
            <a:r>
              <a:rPr lang="en-US" sz="2400" dirty="0" smtClean="0"/>
              <a:t>)(0.8 V)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(2 GHz)  +   (10 mA)(0.8 V)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   		</a:t>
            </a:r>
            <a:r>
              <a:rPr lang="en-US" sz="2400" b="1" dirty="0" smtClean="0">
                <a:solidFill>
                  <a:srgbClr val="0070C0"/>
                </a:solidFill>
              </a:rPr>
              <a:t>= (3.2 + 0.008) W </a:t>
            </a:r>
            <a:r>
              <a:rPr lang="en-US" sz="2400" b="1" smtClean="0">
                <a:solidFill>
                  <a:srgbClr val="0070C0"/>
                </a:solidFill>
              </a:rPr>
              <a:t>≈ 3.2 </a:t>
            </a:r>
            <a:r>
              <a:rPr lang="en-US" sz="2400" b="1" dirty="0" smtClean="0">
                <a:solidFill>
                  <a:srgbClr val="0070C0"/>
                </a:solidFill>
              </a:rPr>
              <a:t>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Power Consumption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147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277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219200"/>
            <a:ext cx="3810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Hierarchy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3200" b="1" dirty="0">
                <a:latin typeface="+mj-lt"/>
              </a:rPr>
              <a:t>Three main modules: </a:t>
            </a:r>
            <a:r>
              <a:rPr lang="en-US" sz="3200" dirty="0">
                <a:latin typeface="+mj-lt"/>
              </a:rPr>
              <a:t>lock, stock, and barrel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3200" b="1" dirty="0" err="1">
                <a:latin typeface="+mj-lt"/>
              </a:rPr>
              <a:t>Submodules</a:t>
            </a:r>
            <a:r>
              <a:rPr lang="en-US" sz="3200" b="1" dirty="0">
                <a:latin typeface="+mj-lt"/>
              </a:rPr>
              <a:t> of lock: </a:t>
            </a:r>
            <a:r>
              <a:rPr lang="en-US" sz="3200" dirty="0">
                <a:latin typeface="+mj-lt"/>
              </a:rPr>
              <a:t>hammer, flint, </a:t>
            </a:r>
            <a:r>
              <a:rPr lang="en-US" sz="3200" dirty="0" err="1">
                <a:latin typeface="+mj-lt"/>
              </a:rPr>
              <a:t>frizzen</a:t>
            </a:r>
            <a:r>
              <a:rPr lang="en-US" sz="3200" dirty="0">
                <a:latin typeface="+mj-lt"/>
              </a:rPr>
              <a:t>, etc. </a:t>
            </a:r>
          </a:p>
        </p:txBody>
      </p:sp>
      <p:pic>
        <p:nvPicPr>
          <p:cNvPr id="32775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0"/>
            <a:ext cx="4495800" cy="379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Example: The Flintlock Rifle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42995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14024</TotalTime>
  <Words>2376</Words>
  <Application>Microsoft Macintosh PowerPoint</Application>
  <PresentationFormat>On-screen Show (4:3)</PresentationFormat>
  <Paragraphs>744</Paragraphs>
  <Slides>82</Slides>
  <Notes>81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82</vt:i4>
      </vt:variant>
    </vt:vector>
  </HeadingPairs>
  <TitlesOfParts>
    <vt:vector size="88" baseType="lpstr">
      <vt:lpstr>Calibri</vt:lpstr>
      <vt:lpstr>Courier New</vt:lpstr>
      <vt:lpstr>Times New Roman</vt:lpstr>
      <vt:lpstr>Arial</vt:lpstr>
      <vt:lpstr>Office Theme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Microsoft Office User</cp:lastModifiedBy>
  <cp:revision>91</cp:revision>
  <cp:lastPrinted>2018-01-16T16:40:17Z</cp:lastPrinted>
  <dcterms:created xsi:type="dcterms:W3CDTF">2012-08-07T04:56:47Z</dcterms:created>
  <dcterms:modified xsi:type="dcterms:W3CDTF">2018-01-19T04:55:38Z</dcterms:modified>
</cp:coreProperties>
</file>