
<file path=[Content_Types].xml><?xml version="1.0" encoding="utf-8"?>
<Types xmlns="http://schemas.openxmlformats.org/package/2006/content-types">
  <Default Extension="xml" ContentType="application/xml"/>
  <Default Extension="vsdx" ContentType="application/vnd.ms-visio.drawing"/>
  <Default Extension="wmf" ContentType="image/x-wmf"/>
  <Default Extension="jpg" ContentType="image/jpeg"/>
  <Default Extension="jpe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tags/tag10.xml" ContentType="application/vnd.openxmlformats-officedocument.presentationml.tags+xml"/>
  <Override PartName="/ppt/notesSlides/notesSlide11.xml" ContentType="application/vnd.openxmlformats-officedocument.presentationml.notesSlide+xml"/>
  <Override PartName="/ppt/tags/tag11.xml" ContentType="application/vnd.openxmlformats-officedocument.presentationml.tags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notesSlides/notesSlide13.xml" ContentType="application/vnd.openxmlformats-officedocument.presentationml.notesSlide+xml"/>
  <Override PartName="/ppt/tags/tag13.xml" ContentType="application/vnd.openxmlformats-officedocument.presentationml.tags+xml"/>
  <Override PartName="/ppt/notesSlides/notesSlide14.xml" ContentType="application/vnd.openxmlformats-officedocument.presentationml.notesSlide+xml"/>
  <Override PartName="/ppt/tags/tag14.xml" ContentType="application/vnd.openxmlformats-officedocument.presentationml.tags+xml"/>
  <Override PartName="/ppt/notesSlides/notesSlide15.xml" ContentType="application/vnd.openxmlformats-officedocument.presentationml.notesSlide+xml"/>
  <Override PartName="/ppt/tags/tag15.xml" ContentType="application/vnd.openxmlformats-officedocument.presentationml.tags+xml"/>
  <Override PartName="/ppt/notesSlides/notesSlide16.xml" ContentType="application/vnd.openxmlformats-officedocument.presentationml.notesSlide+xml"/>
  <Override PartName="/ppt/tags/tag16.xml" ContentType="application/vnd.openxmlformats-officedocument.presentationml.tags+xml"/>
  <Override PartName="/ppt/notesSlides/notesSlide17.xml" ContentType="application/vnd.openxmlformats-officedocument.presentationml.notesSlide+xml"/>
  <Override PartName="/ppt/tags/tag17.xml" ContentType="application/vnd.openxmlformats-officedocument.presentationml.tags+xml"/>
  <Override PartName="/ppt/notesSlides/notesSlide18.xml" ContentType="application/vnd.openxmlformats-officedocument.presentationml.notesSlide+xml"/>
  <Override PartName="/ppt/tags/tag18.xml" ContentType="application/vnd.openxmlformats-officedocument.presentationml.tags+xml"/>
  <Override PartName="/ppt/notesSlides/notesSlide19.xml" ContentType="application/vnd.openxmlformats-officedocument.presentationml.notesSlide+xml"/>
  <Override PartName="/ppt/tags/tag19.xml" ContentType="application/vnd.openxmlformats-officedocument.presentationml.tags+xml"/>
  <Override PartName="/ppt/notesSlides/notesSlide20.xml" ContentType="application/vnd.openxmlformats-officedocument.presentationml.notesSlide+xml"/>
  <Override PartName="/ppt/tags/tag20.xml" ContentType="application/vnd.openxmlformats-officedocument.presentationml.tags+xml"/>
  <Override PartName="/ppt/notesSlides/notesSlide21.xml" ContentType="application/vnd.openxmlformats-officedocument.presentationml.notesSlide+xml"/>
  <Override PartName="/ppt/tags/tag21.xml" ContentType="application/vnd.openxmlformats-officedocument.presentationml.tags+xml"/>
  <Override PartName="/ppt/notesSlides/notesSlide22.xml" ContentType="application/vnd.openxmlformats-officedocument.presentationml.notesSlide+xml"/>
  <Override PartName="/ppt/tags/tag22.xml" ContentType="application/vnd.openxmlformats-officedocument.presentationml.tags+xml"/>
  <Override PartName="/ppt/notesSlides/notesSlide23.xml" ContentType="application/vnd.openxmlformats-officedocument.presentationml.notesSlide+xml"/>
  <Override PartName="/ppt/tags/tag23.xml" ContentType="application/vnd.openxmlformats-officedocument.presentationml.tags+xml"/>
  <Override PartName="/ppt/notesSlides/notesSlide24.xml" ContentType="application/vnd.openxmlformats-officedocument.presentationml.notesSlide+xml"/>
  <Override PartName="/ppt/tags/tag24.xml" ContentType="application/vnd.openxmlformats-officedocument.presentationml.tags+xml"/>
  <Override PartName="/ppt/notesSlides/notesSlide25.xml" ContentType="application/vnd.openxmlformats-officedocument.presentationml.notesSlide+xml"/>
  <Override PartName="/ppt/tags/tag25.xml" ContentType="application/vnd.openxmlformats-officedocument.presentationml.tags+xml"/>
  <Override PartName="/ppt/notesSlides/notesSlide26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27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28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29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30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31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32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33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34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35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36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notesSlides/notesSlide37.xml" ContentType="application/vnd.openxmlformats-officedocument.presentationml.notesSlide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notesSlides/notesSlide38.xml" ContentType="application/vnd.openxmlformats-officedocument.presentationml.notesSl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39.xml" ContentType="application/vnd.openxmlformats-officedocument.presentationml.notesSlid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40.xml" ContentType="application/vnd.openxmlformats-officedocument.presentationml.notesSl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41.xml" ContentType="application/vnd.openxmlformats-officedocument.presentationml.notesSlide+xml"/>
  <Override PartName="/ppt/tags/tag69.xml" ContentType="application/vnd.openxmlformats-officedocument.presentationml.tags+xml"/>
  <Override PartName="/ppt/notesSlides/notesSlide42.xml" ContentType="application/vnd.openxmlformats-officedocument.presentationml.notesSlide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notesSlides/notesSlide43.xml" ContentType="application/vnd.openxmlformats-officedocument.presentationml.notesSl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notesSlides/notesSlide44.xml" ContentType="application/vnd.openxmlformats-officedocument.presentationml.notesSlide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45.xml" ContentType="application/vnd.openxmlformats-officedocument.presentationml.notesSlide+xml"/>
  <Override PartName="/ppt/tags/tag79.xml" ContentType="application/vnd.openxmlformats-officedocument.presentationml.tags+xml"/>
  <Override PartName="/ppt/notesSlides/notesSlide46.xml" ContentType="application/vnd.openxmlformats-officedocument.presentationml.notesSlide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notesSlides/notesSlide47.xml" ContentType="application/vnd.openxmlformats-officedocument.presentationml.notesSlide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notesSlides/notesSlide48.xml" ContentType="application/vnd.openxmlformats-officedocument.presentationml.notesSlide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notesSlides/notesSlide49.xml" ContentType="application/vnd.openxmlformats-officedocument.presentationml.notesSlide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notesSlides/notesSlide50.xml" ContentType="application/vnd.openxmlformats-officedocument.presentationml.notesSl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notesSlides/notesSlide51.xml" ContentType="application/vnd.openxmlformats-officedocument.presentationml.notesSlide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notesSlides/notesSlide52.xml" ContentType="application/vnd.openxmlformats-officedocument.presentationml.notesSlide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notesSlides/notesSlide53.xml" ContentType="application/vnd.openxmlformats-officedocument.presentationml.notesSlide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notesSlides/notesSlide54.xml" ContentType="application/vnd.openxmlformats-officedocument.presentationml.notesSlide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notesSlides/notesSlide55.xml" ContentType="application/vnd.openxmlformats-officedocument.presentationml.notesSlide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notesSlides/notesSlide56.xml" ContentType="application/vnd.openxmlformats-officedocument.presentationml.notesSlide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notesSlides/notesSlide57.xml" ContentType="application/vnd.openxmlformats-officedocument.presentationml.notesSlide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notesSlides/notesSlide58.xml" ContentType="application/vnd.openxmlformats-officedocument.presentationml.notesSlide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notesSlides/notesSlide59.xml" ContentType="application/vnd.openxmlformats-officedocument.presentationml.notesSlide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notesSlides/notesSlide60.xml" ContentType="application/vnd.openxmlformats-officedocument.presentationml.notesSlide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notesSlides/notesSlide61.xml" ContentType="application/vnd.openxmlformats-officedocument.presentationml.notesSlide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notesSlides/notesSlide62.xml" ContentType="application/vnd.openxmlformats-officedocument.presentationml.notesSlide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notesSlides/notesSlide63.xml" ContentType="application/vnd.openxmlformats-officedocument.presentationml.notesSlide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notesSlides/notesSlide64.xml" ContentType="application/vnd.openxmlformats-officedocument.presentationml.notesSlide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notesSlides/notesSlide65.xml" ContentType="application/vnd.openxmlformats-officedocument.presentationml.notesSlide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notesSlides/notesSlide66.xml" ContentType="application/vnd.openxmlformats-officedocument.presentationml.notesSlide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notesSlides/notesSlide67.xml" ContentType="application/vnd.openxmlformats-officedocument.presentationml.notesSlide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notesSlides/notesSlide68.xml" ContentType="application/vnd.openxmlformats-officedocument.presentationml.notesSlide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notesSlides/notesSlide69.xml" ContentType="application/vnd.openxmlformats-officedocument.presentationml.notesSlide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notesSlides/notesSlide70.xml" ContentType="application/vnd.openxmlformats-officedocument.presentationml.notesSlide+xml"/>
  <Override PartName="/ppt/tags/tag149.xml" ContentType="application/vnd.openxmlformats-officedocument.presentationml.tags+xml"/>
  <Override PartName="/ppt/notesSlides/notesSlide71.xml" ContentType="application/vnd.openxmlformats-officedocument.presentationml.notesSlide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notesSlides/notesSlide72.xml" ContentType="application/vnd.openxmlformats-officedocument.presentationml.notesSlide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notesSlides/notesSlide73.xml" ContentType="application/vnd.openxmlformats-officedocument.presentationml.notesSlide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notesSlides/notesSlide74.xml" ContentType="application/vnd.openxmlformats-officedocument.presentationml.notesSlide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notesSlides/notesSlide75.xml" ContentType="application/vnd.openxmlformats-officedocument.presentationml.notesSlide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notesSlides/notesSlide76.xml" ContentType="application/vnd.openxmlformats-officedocument.presentationml.notesSlide+xml"/>
  <Override PartName="/ppt/tags/tag167.xml" ContentType="application/vnd.openxmlformats-officedocument.presentationml.tags+xml"/>
  <Override PartName="/ppt/notesSlides/notesSlide77.xml" ContentType="application/vnd.openxmlformats-officedocument.presentationml.notesSlide+xml"/>
  <Override PartName="/ppt/tags/tag168.xml" ContentType="application/vnd.openxmlformats-officedocument.presentationml.tags+xml"/>
  <Override PartName="/ppt/notesSlides/notesSlide78.xml" ContentType="application/vnd.openxmlformats-officedocument.presentationml.notesSlide+xml"/>
  <Override PartName="/ppt/tags/tag169.xml" ContentType="application/vnd.openxmlformats-officedocument.presentationml.tags+xml"/>
  <Override PartName="/ppt/notesSlides/notesSlide79.xml" ContentType="application/vnd.openxmlformats-officedocument.presentationml.notesSlide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notesSlides/notesSlide80.xml" ContentType="application/vnd.openxmlformats-officedocument.presentationml.notesSlide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notesSlides/notesSlide81.xml" ContentType="application/vnd.openxmlformats-officedocument.presentationml.notesSlide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notesSlides/notesSlide82.xml" ContentType="application/vnd.openxmlformats-officedocument.presentationml.notesSlide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notesSlides/notesSlide83.xml" ContentType="application/vnd.openxmlformats-officedocument.presentationml.notesSlide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notesSlides/notesSlide84.xml" ContentType="application/vnd.openxmlformats-officedocument.presentationml.notesSlide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notesSlides/notesSlide85.xml" ContentType="application/vnd.openxmlformats-officedocument.presentationml.notesSlide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notesSlides/notesSlide86.xml" ContentType="application/vnd.openxmlformats-officedocument.presentationml.notesSlide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notesSlides/notesSlide87.xml" ContentType="application/vnd.openxmlformats-officedocument.presentationml.notesSlide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notesSlides/notesSlide88.xml" ContentType="application/vnd.openxmlformats-officedocument.presentationml.notesSlide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notesSlides/notesSlide89.xml" ContentType="application/vnd.openxmlformats-officedocument.presentationml.notesSlide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notesSlides/notesSlide90.xml" ContentType="application/vnd.openxmlformats-officedocument.presentationml.notesSlide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notesSlides/notesSlide91.xml" ContentType="application/vnd.openxmlformats-officedocument.presentationml.notesSlide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notesSlides/notesSlide92.xml" ContentType="application/vnd.openxmlformats-officedocument.presentationml.notesSlide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notesSlides/notesSlide93.xml" ContentType="application/vnd.openxmlformats-officedocument.presentationml.notesSlide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notesSlides/notesSlide94.xml" ContentType="application/vnd.openxmlformats-officedocument.presentationml.notesSlide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notesSlides/notesSlide95.xml" ContentType="application/vnd.openxmlformats-officedocument.presentationml.notesSlide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notesSlides/notesSlide96.xml" ContentType="application/vnd.openxmlformats-officedocument.presentationml.notesSlide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notesSlides/notesSlide97.xml" ContentType="application/vnd.openxmlformats-officedocument.presentationml.notesSlide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notesSlides/notesSlide98.xml" ContentType="application/vnd.openxmlformats-officedocument.presentationml.notesSlide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notesSlides/notesSlide99.xml" ContentType="application/vnd.openxmlformats-officedocument.presentationml.notesSlide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notesSlides/notesSlide100.xml" ContentType="application/vnd.openxmlformats-officedocument.presentationml.notesSlide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notesSlides/notesSlide101.xml" ContentType="application/vnd.openxmlformats-officedocument.presentationml.notesSlide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notesSlides/notesSlide102.xml" ContentType="application/vnd.openxmlformats-officedocument.presentationml.notesSlide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notesSlides/notesSlide103.xml" ContentType="application/vnd.openxmlformats-officedocument.presentationml.notesSlide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notesSlides/notesSlide104.xml" ContentType="application/vnd.openxmlformats-officedocument.presentationml.notesSlide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notesSlides/notesSlide105.xml" ContentType="application/vnd.openxmlformats-officedocument.presentationml.notesSlide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notesSlides/notesSlide106.xml" ContentType="application/vnd.openxmlformats-officedocument.presentationml.notesSlide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notesSlides/notesSlide107.xml" ContentType="application/vnd.openxmlformats-officedocument.presentationml.notesSlide+xml"/>
  <Override PartName="/ppt/tags/tag244.xml" ContentType="application/vnd.openxmlformats-officedocument.presentationml.tags+xml"/>
  <Override PartName="/ppt/notesSlides/notesSlide108.xml" ContentType="application/vnd.openxmlformats-officedocument.presentationml.notesSlide+xml"/>
  <Override PartName="/ppt/tags/tag245.xml" ContentType="application/vnd.openxmlformats-officedocument.presentationml.tags+xml"/>
  <Override PartName="/ppt/notesSlides/notesSlide109.xml" ContentType="application/vnd.openxmlformats-officedocument.presentationml.notesSlide+xml"/>
  <Override PartName="/ppt/tags/tag246.xml" ContentType="application/vnd.openxmlformats-officedocument.presentationml.tags+xml"/>
  <Override PartName="/ppt/notesSlides/notesSlide110.xml" ContentType="application/vnd.openxmlformats-officedocument.presentationml.notesSlide+xml"/>
  <Override PartName="/ppt/tags/tag247.xml" ContentType="application/vnd.openxmlformats-officedocument.presentationml.tags+xml"/>
  <Override PartName="/ppt/notesSlides/notesSlide111.xml" ContentType="application/vnd.openxmlformats-officedocument.presentationml.notesSlide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notesSlides/notesSlide112.xml" ContentType="application/vnd.openxmlformats-officedocument.presentationml.notesSlide+xml"/>
  <Override PartName="/ppt/tags/tag250.xml" ContentType="application/vnd.openxmlformats-officedocument.presentationml.tags+xml"/>
  <Override PartName="/ppt/notesSlides/notesSlide113.xml" ContentType="application/vnd.openxmlformats-officedocument.presentationml.notesSlide+xml"/>
  <Override PartName="/ppt/tags/tag251.xml" ContentType="application/vnd.openxmlformats-officedocument.presentationml.tags+xml"/>
  <Override PartName="/ppt/notesSlides/notesSlide114.xml" ContentType="application/vnd.openxmlformats-officedocument.presentationml.notesSlide+xml"/>
  <Override PartName="/ppt/tags/tag252.xml" ContentType="application/vnd.openxmlformats-officedocument.presentationml.tags+xml"/>
  <Override PartName="/ppt/notesSlides/notesSlide115.xml" ContentType="application/vnd.openxmlformats-officedocument.presentationml.notesSlide+xml"/>
  <Override PartName="/ppt/tags/tag253.xml" ContentType="application/vnd.openxmlformats-officedocument.presentationml.tags+xml"/>
  <Override PartName="/ppt/notesSlides/notesSlide116.xml" ContentType="application/vnd.openxmlformats-officedocument.presentationml.notesSlide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notesSlides/notesSlide117.xml" ContentType="application/vnd.openxmlformats-officedocument.presentationml.notesSlide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notesSlides/notesSlide118.xml" ContentType="application/vnd.openxmlformats-officedocument.presentationml.notesSlide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notesSlides/notesSlide119.xml" ContentType="application/vnd.openxmlformats-officedocument.presentationml.notesSlide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notesSlides/notesSlide120.xml" ContentType="application/vnd.openxmlformats-officedocument.presentationml.notesSlide+xml"/>
  <Override PartName="/ppt/tags/tag263.xml" ContentType="application/vnd.openxmlformats-officedocument.presentationml.tags+xml"/>
  <Override PartName="/ppt/notesSlides/notesSlide121.xml" ContentType="application/vnd.openxmlformats-officedocument.presentationml.notesSlide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notesSlides/notesSlide122.xml" ContentType="application/vnd.openxmlformats-officedocument.presentationml.notesSlide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notesSlides/notesSlide123.xml" ContentType="application/vnd.openxmlformats-officedocument.presentationml.notesSlide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notesSlides/notesSlide124.xml" ContentType="application/vnd.openxmlformats-officedocument.presentationml.notesSlide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notesSlides/notesSlide125.xml" ContentType="application/vnd.openxmlformats-officedocument.presentationml.notesSlide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notesSlides/notesSlide126.xml" ContentType="application/vnd.openxmlformats-officedocument.presentationml.notesSlide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notesSlides/notesSlide127.xml" ContentType="application/vnd.openxmlformats-officedocument.presentationml.notesSlide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notesSlides/notesSlide128.xml" ContentType="application/vnd.openxmlformats-officedocument.presentationml.notesSlide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notesSlides/notesSlide129.xml" ContentType="application/vnd.openxmlformats-officedocument.presentationml.notesSlide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notesSlides/notesSlide130.xml" ContentType="application/vnd.openxmlformats-officedocument.presentationml.notesSlide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notesSlides/notesSlide131.xml" ContentType="application/vnd.openxmlformats-officedocument.presentationml.notesSlide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notesSlides/notesSlide132.xml" ContentType="application/vnd.openxmlformats-officedocument.presentationml.notesSlide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notesSlides/notesSlide133.xml" ContentType="application/vnd.openxmlformats-officedocument.presentationml.notesSlide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notesSlides/notesSlide134.xml" ContentType="application/vnd.openxmlformats-officedocument.presentationml.notesSlide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notesSlides/notesSlide135.xml" ContentType="application/vnd.openxmlformats-officedocument.presentationml.notesSlide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notesSlides/notesSlide136.xml" ContentType="application/vnd.openxmlformats-officedocument.presentationml.notesSlide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notesSlides/notesSlide137.xml" ContentType="application/vnd.openxmlformats-officedocument.presentationml.notesSlide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notesSlides/notesSlide138.xml" ContentType="application/vnd.openxmlformats-officedocument.presentationml.notesSlide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notesSlides/notesSlide139.xml" ContentType="application/vnd.openxmlformats-officedocument.presentationml.notesSlide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notesSlides/notesSlide140.xml" ContentType="application/vnd.openxmlformats-officedocument.presentationml.notesSlide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notesSlides/notesSlide141.xml" ContentType="application/vnd.openxmlformats-officedocument.presentationml.notesSlide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notesSlides/notesSlide142.xml" ContentType="application/vnd.openxmlformats-officedocument.presentationml.notesSlide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notesSlides/notesSlide143.xml" ContentType="application/vnd.openxmlformats-officedocument.presentationml.notesSlide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notesSlides/notesSlide144.xml" ContentType="application/vnd.openxmlformats-officedocument.presentationml.notesSlide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notesSlides/notesSlide145.xml" ContentType="application/vnd.openxmlformats-officedocument.presentationml.notesSlide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notesSlides/notesSlide146.xml" ContentType="application/vnd.openxmlformats-officedocument.presentationml.notesSlide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notesSlides/notesSlide147.xml" ContentType="application/vnd.openxmlformats-officedocument.presentationml.notesSlide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notesSlides/notesSlide148.xml" ContentType="application/vnd.openxmlformats-officedocument.presentationml.notesSlide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notesSlides/notesSlide149.xml" ContentType="application/vnd.openxmlformats-officedocument.presentationml.notesSlide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notesSlides/notesSlide150.xml" ContentType="application/vnd.openxmlformats-officedocument.presentationml.notesSlide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notesSlides/notesSlide151.xml" ContentType="application/vnd.openxmlformats-officedocument.presentationml.notesSlide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notesSlides/notesSlide152.xml" ContentType="application/vnd.openxmlformats-officedocument.presentationml.notesSlide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notesSlides/notesSlide153.xml" ContentType="application/vnd.openxmlformats-officedocument.presentationml.notesSlide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notesSlides/notesSlide154.xml" ContentType="application/vnd.openxmlformats-officedocument.presentationml.notesSlide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notesSlides/notesSlide155.xml" ContentType="application/vnd.openxmlformats-officedocument.presentationml.notesSlide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notesSlides/notesSlide156.xml" ContentType="application/vnd.openxmlformats-officedocument.presentationml.notesSlide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notesSlides/notesSlide157.xml" ContentType="application/vnd.openxmlformats-officedocument.presentationml.notesSlide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notesSlides/notesSlide158.xml" ContentType="application/vnd.openxmlformats-officedocument.presentationml.notesSlide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notesSlides/notesSlide159.xml" ContentType="application/vnd.openxmlformats-officedocument.presentationml.notesSlide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notesSlides/notesSlide160.xml" ContentType="application/vnd.openxmlformats-officedocument.presentationml.notesSlide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notesSlides/notesSlide161.xml" ContentType="application/vnd.openxmlformats-officedocument.presentationml.notesSlide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notesSlides/notesSlide162.xml" ContentType="application/vnd.openxmlformats-officedocument.presentationml.notesSlide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notesSlides/notesSlide163.xml" ContentType="application/vnd.openxmlformats-officedocument.presentationml.notesSlide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notesSlides/notesSlide164.xml" ContentType="application/vnd.openxmlformats-officedocument.presentationml.notesSlide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notesSlides/notesSlide165.xml" ContentType="application/vnd.openxmlformats-officedocument.presentationml.notesSlide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notesSlides/notesSlide166.xml" ContentType="application/vnd.openxmlformats-officedocument.presentationml.notesSlide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notesSlides/notesSlide167.xml" ContentType="application/vnd.openxmlformats-officedocument.presentationml.notesSlide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notesSlides/notesSlide168.xml" ContentType="application/vnd.openxmlformats-officedocument.presentationml.notesSlide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notesSlides/notesSlide169.xml" ContentType="application/vnd.openxmlformats-officedocument.presentationml.notesSlide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notesSlides/notesSlide170.xml" ContentType="application/vnd.openxmlformats-officedocument.presentationml.notesSlide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notesSlides/notesSlide171.xml" ContentType="application/vnd.openxmlformats-officedocument.presentationml.notesSlide+xml"/>
  <Override PartName="/ppt/tags/tag421.xml" ContentType="application/vnd.openxmlformats-officedocument.presentationml.tags+xml"/>
  <Override PartName="/ppt/notesSlides/notesSlide172.xml" ContentType="application/vnd.openxmlformats-officedocument.presentationml.notesSlide+xml"/>
  <Override PartName="/ppt/tags/tag422.xml" ContentType="application/vnd.openxmlformats-officedocument.presentationml.tags+xml"/>
  <Override PartName="/ppt/notesSlides/notesSlide173.xml" ContentType="application/vnd.openxmlformats-officedocument.presentationml.notesSlide+xml"/>
  <Override PartName="/ppt/tags/tag423.xml" ContentType="application/vnd.openxmlformats-officedocument.presentationml.tags+xml"/>
  <Override PartName="/ppt/notesSlides/notesSlide174.xml" ContentType="application/vnd.openxmlformats-officedocument.presentationml.notesSlide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notesSlides/notesSlide175.xml" ContentType="application/vnd.openxmlformats-officedocument.presentationml.notesSlide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notesSlides/notesSlide176.xml" ContentType="application/vnd.openxmlformats-officedocument.presentationml.notesSlide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notesSlides/notesSlide177.xml" ContentType="application/vnd.openxmlformats-officedocument.presentationml.notesSlide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notesSlides/notesSlide178.xml" ContentType="application/vnd.openxmlformats-officedocument.presentationml.notesSlide+xml"/>
  <Override PartName="/ppt/embeddings/oleObject1.bin" ContentType="application/vnd.openxmlformats-officedocument.oleObject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notesSlides/notesSlide179.xml" ContentType="application/vnd.openxmlformats-officedocument.presentationml.notesSlide+xml"/>
  <Override PartName="/ppt/embeddings/oleObject2.bin" ContentType="application/vnd.openxmlformats-officedocument.oleObject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notesSlides/notesSlide180.xml" ContentType="application/vnd.openxmlformats-officedocument.presentationml.notesSlide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notesSlides/notesSlide181.xml" ContentType="application/vnd.openxmlformats-officedocument.presentationml.notesSlide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notesSlides/notesSlide182.xml" ContentType="application/vnd.openxmlformats-officedocument.presentationml.notesSlide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notesSlides/notesSlide183.xml" ContentType="application/vnd.openxmlformats-officedocument.presentationml.notesSlide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notesSlides/notesSlide184.xml" ContentType="application/vnd.openxmlformats-officedocument.presentationml.notesSlide+xml"/>
  <Override PartName="/ppt/tags/tag458.xml" ContentType="application/vnd.openxmlformats-officedocument.presentationml.tags+xml"/>
  <Override PartName="/ppt/notesSlides/notesSlide185.xml" ContentType="application/vnd.openxmlformats-officedocument.presentationml.notesSlide+xml"/>
  <Override PartName="/ppt/tags/tag459.xml" ContentType="application/vnd.openxmlformats-officedocument.presentationml.tags+xml"/>
  <Override PartName="/ppt/notesSlides/notesSlide186.xml" ContentType="application/vnd.openxmlformats-officedocument.presentationml.notesSlide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notesSlides/notesSlide187.xml" ContentType="application/vnd.openxmlformats-officedocument.presentationml.notesSlide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notesSlides/notesSlide188.xml" ContentType="application/vnd.openxmlformats-officedocument.presentationml.notesSlide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notesSlides/notesSlide189.xml" ContentType="application/vnd.openxmlformats-officedocument.presentationml.notesSlide+xml"/>
  <Override PartName="/ppt/tags/tag468.xml" ContentType="application/vnd.openxmlformats-officedocument.presentationml.tags+xml"/>
  <Override PartName="/ppt/notesSlides/notesSlide190.xml" ContentType="application/vnd.openxmlformats-officedocument.presentationml.notesSlide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notesSlides/notesSlide191.xml" ContentType="application/vnd.openxmlformats-officedocument.presentationml.notesSlide+xml"/>
  <Override PartName="/ppt/tags/tag471.xml" ContentType="application/vnd.openxmlformats-officedocument.presentationml.tags+xml"/>
  <Override PartName="/ppt/notesSlides/notesSlide19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5"/>
  </p:notesMasterIdLst>
  <p:sldIdLst>
    <p:sldId id="256" r:id="rId2"/>
    <p:sldId id="257" r:id="rId3"/>
    <p:sldId id="399" r:id="rId4"/>
    <p:sldId id="400" r:id="rId5"/>
    <p:sldId id="401" r:id="rId6"/>
    <p:sldId id="402" r:id="rId7"/>
    <p:sldId id="403" r:id="rId8"/>
    <p:sldId id="404" r:id="rId9"/>
    <p:sldId id="405" r:id="rId10"/>
    <p:sldId id="642" r:id="rId11"/>
    <p:sldId id="646" r:id="rId12"/>
    <p:sldId id="406" r:id="rId13"/>
    <p:sldId id="407" r:id="rId14"/>
    <p:sldId id="408" r:id="rId15"/>
    <p:sldId id="409" r:id="rId16"/>
    <p:sldId id="410" r:id="rId17"/>
    <p:sldId id="411" r:id="rId18"/>
    <p:sldId id="648" r:id="rId19"/>
    <p:sldId id="649" r:id="rId20"/>
    <p:sldId id="650" r:id="rId21"/>
    <p:sldId id="412" r:id="rId22"/>
    <p:sldId id="413" r:id="rId23"/>
    <p:sldId id="664" r:id="rId24"/>
    <p:sldId id="540" r:id="rId25"/>
    <p:sldId id="665" r:id="rId26"/>
    <p:sldId id="414" r:id="rId27"/>
    <p:sldId id="586" r:id="rId28"/>
    <p:sldId id="415" r:id="rId29"/>
    <p:sldId id="416" r:id="rId30"/>
    <p:sldId id="549" r:id="rId31"/>
    <p:sldId id="550" r:id="rId32"/>
    <p:sldId id="587" r:id="rId33"/>
    <p:sldId id="594" r:id="rId34"/>
    <p:sldId id="595" r:id="rId35"/>
    <p:sldId id="596" r:id="rId36"/>
    <p:sldId id="551" r:id="rId37"/>
    <p:sldId id="651" r:id="rId38"/>
    <p:sldId id="597" r:id="rId39"/>
    <p:sldId id="599" r:id="rId40"/>
    <p:sldId id="543" r:id="rId41"/>
    <p:sldId id="598" r:id="rId42"/>
    <p:sldId id="417" r:id="rId43"/>
    <p:sldId id="418" r:id="rId44"/>
    <p:sldId id="600" r:id="rId45"/>
    <p:sldId id="546" r:id="rId46"/>
    <p:sldId id="601" r:id="rId47"/>
    <p:sldId id="548" r:id="rId48"/>
    <p:sldId id="652" r:id="rId49"/>
    <p:sldId id="653" r:id="rId50"/>
    <p:sldId id="663" r:id="rId51"/>
    <p:sldId id="666" r:id="rId52"/>
    <p:sldId id="542" r:id="rId53"/>
    <p:sldId id="554" r:id="rId54"/>
    <p:sldId id="655" r:id="rId55"/>
    <p:sldId id="654" r:id="rId56"/>
    <p:sldId id="656" r:id="rId57"/>
    <p:sldId id="657" r:id="rId58"/>
    <p:sldId id="667" r:id="rId59"/>
    <p:sldId id="658" r:id="rId60"/>
    <p:sldId id="555" r:id="rId61"/>
    <p:sldId id="659" r:id="rId62"/>
    <p:sldId id="660" r:id="rId63"/>
    <p:sldId id="661" r:id="rId64"/>
    <p:sldId id="420" r:id="rId65"/>
    <p:sldId id="662" r:id="rId66"/>
    <p:sldId id="423" r:id="rId67"/>
    <p:sldId id="603" r:id="rId68"/>
    <p:sldId id="556" r:id="rId69"/>
    <p:sldId id="557" r:id="rId70"/>
    <p:sldId id="559" r:id="rId71"/>
    <p:sldId id="558" r:id="rId72"/>
    <p:sldId id="429" r:id="rId73"/>
    <p:sldId id="430" r:id="rId74"/>
    <p:sldId id="431" r:id="rId75"/>
    <p:sldId id="560" r:id="rId76"/>
    <p:sldId id="604" r:id="rId77"/>
    <p:sldId id="435" r:id="rId78"/>
    <p:sldId id="436" r:id="rId79"/>
    <p:sldId id="561" r:id="rId80"/>
    <p:sldId id="605" r:id="rId81"/>
    <p:sldId id="437" r:id="rId82"/>
    <p:sldId id="438" r:id="rId83"/>
    <p:sldId id="439" r:id="rId84"/>
    <p:sldId id="441" r:id="rId85"/>
    <p:sldId id="442" r:id="rId86"/>
    <p:sldId id="443" r:id="rId87"/>
    <p:sldId id="444" r:id="rId88"/>
    <p:sldId id="607" r:id="rId89"/>
    <p:sldId id="669" r:id="rId90"/>
    <p:sldId id="670" r:id="rId91"/>
    <p:sldId id="671" r:id="rId92"/>
    <p:sldId id="672" r:id="rId93"/>
    <p:sldId id="668" r:id="rId94"/>
    <p:sldId id="615" r:id="rId95"/>
    <p:sldId id="616" r:id="rId96"/>
    <p:sldId id="617" r:id="rId97"/>
    <p:sldId id="445" r:id="rId98"/>
    <p:sldId id="446" r:id="rId99"/>
    <p:sldId id="563" r:id="rId100"/>
    <p:sldId id="447" r:id="rId101"/>
    <p:sldId id="619" r:id="rId102"/>
    <p:sldId id="449" r:id="rId103"/>
    <p:sldId id="674" r:id="rId104"/>
    <p:sldId id="564" r:id="rId105"/>
    <p:sldId id="618" r:id="rId106"/>
    <p:sldId id="565" r:id="rId107"/>
    <p:sldId id="567" r:id="rId108"/>
    <p:sldId id="620" r:id="rId109"/>
    <p:sldId id="450" r:id="rId110"/>
    <p:sldId id="452" r:id="rId111"/>
    <p:sldId id="621" r:id="rId112"/>
    <p:sldId id="622" r:id="rId113"/>
    <p:sldId id="623" r:id="rId114"/>
    <p:sldId id="455" r:id="rId115"/>
    <p:sldId id="456" r:id="rId116"/>
    <p:sldId id="457" r:id="rId117"/>
    <p:sldId id="625" r:id="rId118"/>
    <p:sldId id="459" r:id="rId119"/>
    <p:sldId id="626" r:id="rId120"/>
    <p:sldId id="675" r:id="rId121"/>
    <p:sldId id="583" r:id="rId122"/>
    <p:sldId id="584" r:id="rId123"/>
    <p:sldId id="629" r:id="rId124"/>
    <p:sldId id="627" r:id="rId125"/>
    <p:sldId id="465" r:id="rId126"/>
    <p:sldId id="630" r:id="rId127"/>
    <p:sldId id="631" r:id="rId128"/>
    <p:sldId id="632" r:id="rId129"/>
    <p:sldId id="467" r:id="rId130"/>
    <p:sldId id="568" r:id="rId131"/>
    <p:sldId id="633" r:id="rId132"/>
    <p:sldId id="634" r:id="rId133"/>
    <p:sldId id="635" r:id="rId134"/>
    <p:sldId id="636" r:id="rId135"/>
    <p:sldId id="638" r:id="rId136"/>
    <p:sldId id="637" r:id="rId137"/>
    <p:sldId id="475" r:id="rId138"/>
    <p:sldId id="476" r:id="rId139"/>
    <p:sldId id="477" r:id="rId140"/>
    <p:sldId id="478" r:id="rId141"/>
    <p:sldId id="479" r:id="rId142"/>
    <p:sldId id="571" r:id="rId143"/>
    <p:sldId id="480" r:id="rId144"/>
    <p:sldId id="481" r:id="rId145"/>
    <p:sldId id="482" r:id="rId146"/>
    <p:sldId id="483" r:id="rId147"/>
    <p:sldId id="484" r:id="rId148"/>
    <p:sldId id="485" r:id="rId149"/>
    <p:sldId id="572" r:id="rId150"/>
    <p:sldId id="486" r:id="rId151"/>
    <p:sldId id="573" r:id="rId152"/>
    <p:sldId id="639" r:id="rId153"/>
    <p:sldId id="488" r:id="rId154"/>
    <p:sldId id="489" r:id="rId155"/>
    <p:sldId id="490" r:id="rId156"/>
    <p:sldId id="491" r:id="rId157"/>
    <p:sldId id="575" r:id="rId158"/>
    <p:sldId id="576" r:id="rId159"/>
    <p:sldId id="492" r:id="rId160"/>
    <p:sldId id="574" r:id="rId161"/>
    <p:sldId id="577" r:id="rId162"/>
    <p:sldId id="498" r:id="rId163"/>
    <p:sldId id="578" r:id="rId164"/>
    <p:sldId id="501" r:id="rId165"/>
    <p:sldId id="640" r:id="rId166"/>
    <p:sldId id="502" r:id="rId167"/>
    <p:sldId id="503" r:id="rId168"/>
    <p:sldId id="641" r:id="rId169"/>
    <p:sldId id="504" r:id="rId170"/>
    <p:sldId id="537" r:id="rId171"/>
    <p:sldId id="512" r:id="rId172"/>
    <p:sldId id="513" r:id="rId173"/>
    <p:sldId id="579" r:id="rId174"/>
    <p:sldId id="581" r:id="rId175"/>
    <p:sldId id="580" r:id="rId176"/>
    <p:sldId id="514" r:id="rId177"/>
    <p:sldId id="515" r:id="rId178"/>
    <p:sldId id="516" r:id="rId179"/>
    <p:sldId id="517" r:id="rId180"/>
    <p:sldId id="518" r:id="rId181"/>
    <p:sldId id="519" r:id="rId182"/>
    <p:sldId id="520" r:id="rId183"/>
    <p:sldId id="521" r:id="rId184"/>
    <p:sldId id="522" r:id="rId185"/>
    <p:sldId id="523" r:id="rId186"/>
    <p:sldId id="524" r:id="rId187"/>
    <p:sldId id="525" r:id="rId188"/>
    <p:sldId id="526" r:id="rId189"/>
    <p:sldId id="527" r:id="rId190"/>
    <p:sldId id="538" r:id="rId191"/>
    <p:sldId id="529" r:id="rId192"/>
    <p:sldId id="530" r:id="rId193"/>
    <p:sldId id="531" r:id="rId19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0EF"/>
    <a:srgbClr val="32A6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52" autoAdjust="0"/>
    <p:restoredTop sz="94142" autoAdjust="0"/>
  </p:normalViewPr>
  <p:slideViewPr>
    <p:cSldViewPr>
      <p:cViewPr varScale="1">
        <p:scale>
          <a:sx n="111" d="100"/>
          <a:sy n="111" d="100"/>
        </p:scale>
        <p:origin x="-1808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42" Type="http://schemas.openxmlformats.org/officeDocument/2006/relationships/slide" Target="slides/slide141.xml"/><Relationship Id="rId143" Type="http://schemas.openxmlformats.org/officeDocument/2006/relationships/slide" Target="slides/slide142.xml"/><Relationship Id="rId144" Type="http://schemas.openxmlformats.org/officeDocument/2006/relationships/slide" Target="slides/slide143.xml"/><Relationship Id="rId145" Type="http://schemas.openxmlformats.org/officeDocument/2006/relationships/slide" Target="slides/slide144.xml"/><Relationship Id="rId146" Type="http://schemas.openxmlformats.org/officeDocument/2006/relationships/slide" Target="slides/slide145.xml"/><Relationship Id="rId147" Type="http://schemas.openxmlformats.org/officeDocument/2006/relationships/slide" Target="slides/slide146.xml"/><Relationship Id="rId148" Type="http://schemas.openxmlformats.org/officeDocument/2006/relationships/slide" Target="slides/slide147.xml"/><Relationship Id="rId149" Type="http://schemas.openxmlformats.org/officeDocument/2006/relationships/slide" Target="slides/slide148.xml"/><Relationship Id="rId180" Type="http://schemas.openxmlformats.org/officeDocument/2006/relationships/slide" Target="slides/slide179.xml"/><Relationship Id="rId181" Type="http://schemas.openxmlformats.org/officeDocument/2006/relationships/slide" Target="slides/slide180.xml"/><Relationship Id="rId182" Type="http://schemas.openxmlformats.org/officeDocument/2006/relationships/slide" Target="slides/slide181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83" Type="http://schemas.openxmlformats.org/officeDocument/2006/relationships/slide" Target="slides/slide182.xml"/><Relationship Id="rId184" Type="http://schemas.openxmlformats.org/officeDocument/2006/relationships/slide" Target="slides/slide183.xml"/><Relationship Id="rId185" Type="http://schemas.openxmlformats.org/officeDocument/2006/relationships/slide" Target="slides/slide184.xml"/><Relationship Id="rId186" Type="http://schemas.openxmlformats.org/officeDocument/2006/relationships/slide" Target="slides/slide185.xml"/><Relationship Id="rId187" Type="http://schemas.openxmlformats.org/officeDocument/2006/relationships/slide" Target="slides/slide186.xml"/><Relationship Id="rId188" Type="http://schemas.openxmlformats.org/officeDocument/2006/relationships/slide" Target="slides/slide187.xml"/><Relationship Id="rId189" Type="http://schemas.openxmlformats.org/officeDocument/2006/relationships/slide" Target="slides/slide18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Relationship Id="rId110" Type="http://schemas.openxmlformats.org/officeDocument/2006/relationships/slide" Target="slides/slide109.xml"/><Relationship Id="rId111" Type="http://schemas.openxmlformats.org/officeDocument/2006/relationships/slide" Target="slides/slide110.xml"/><Relationship Id="rId112" Type="http://schemas.openxmlformats.org/officeDocument/2006/relationships/slide" Target="slides/slide111.xml"/><Relationship Id="rId113" Type="http://schemas.openxmlformats.org/officeDocument/2006/relationships/slide" Target="slides/slide112.xml"/><Relationship Id="rId114" Type="http://schemas.openxmlformats.org/officeDocument/2006/relationships/slide" Target="slides/slide113.xml"/><Relationship Id="rId115" Type="http://schemas.openxmlformats.org/officeDocument/2006/relationships/slide" Target="slides/slide114.xml"/><Relationship Id="rId116" Type="http://schemas.openxmlformats.org/officeDocument/2006/relationships/slide" Target="slides/slide115.xml"/><Relationship Id="rId117" Type="http://schemas.openxmlformats.org/officeDocument/2006/relationships/slide" Target="slides/slide116.xml"/><Relationship Id="rId118" Type="http://schemas.openxmlformats.org/officeDocument/2006/relationships/slide" Target="slides/slide117.xml"/><Relationship Id="rId119" Type="http://schemas.openxmlformats.org/officeDocument/2006/relationships/slide" Target="slides/slide118.xml"/><Relationship Id="rId150" Type="http://schemas.openxmlformats.org/officeDocument/2006/relationships/slide" Target="slides/slide149.xml"/><Relationship Id="rId151" Type="http://schemas.openxmlformats.org/officeDocument/2006/relationships/slide" Target="slides/slide150.xml"/><Relationship Id="rId152" Type="http://schemas.openxmlformats.org/officeDocument/2006/relationships/slide" Target="slides/slide15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53" Type="http://schemas.openxmlformats.org/officeDocument/2006/relationships/slide" Target="slides/slide152.xml"/><Relationship Id="rId154" Type="http://schemas.openxmlformats.org/officeDocument/2006/relationships/slide" Target="slides/slide153.xml"/><Relationship Id="rId155" Type="http://schemas.openxmlformats.org/officeDocument/2006/relationships/slide" Target="slides/slide154.xml"/><Relationship Id="rId156" Type="http://schemas.openxmlformats.org/officeDocument/2006/relationships/slide" Target="slides/slide155.xml"/><Relationship Id="rId157" Type="http://schemas.openxmlformats.org/officeDocument/2006/relationships/slide" Target="slides/slide156.xml"/><Relationship Id="rId158" Type="http://schemas.openxmlformats.org/officeDocument/2006/relationships/slide" Target="slides/slide157.xml"/><Relationship Id="rId159" Type="http://schemas.openxmlformats.org/officeDocument/2006/relationships/slide" Target="slides/slide158.xml"/><Relationship Id="rId190" Type="http://schemas.openxmlformats.org/officeDocument/2006/relationships/slide" Target="slides/slide189.xml"/><Relationship Id="rId191" Type="http://schemas.openxmlformats.org/officeDocument/2006/relationships/slide" Target="slides/slide190.xml"/><Relationship Id="rId192" Type="http://schemas.openxmlformats.org/officeDocument/2006/relationships/slide" Target="slides/slide191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193" Type="http://schemas.openxmlformats.org/officeDocument/2006/relationships/slide" Target="slides/slide192.xml"/><Relationship Id="rId194" Type="http://schemas.openxmlformats.org/officeDocument/2006/relationships/slide" Target="slides/slide193.xml"/><Relationship Id="rId195" Type="http://schemas.openxmlformats.org/officeDocument/2006/relationships/notesMaster" Target="notesMasters/notesMaster1.xml"/><Relationship Id="rId196" Type="http://schemas.openxmlformats.org/officeDocument/2006/relationships/printerSettings" Target="printerSettings/printerSettings1.bin"/><Relationship Id="rId197" Type="http://schemas.openxmlformats.org/officeDocument/2006/relationships/presProps" Target="presProps.xml"/><Relationship Id="rId198" Type="http://schemas.openxmlformats.org/officeDocument/2006/relationships/viewProps" Target="viewProps.xml"/><Relationship Id="rId199" Type="http://schemas.openxmlformats.org/officeDocument/2006/relationships/theme" Target="theme/theme1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120" Type="http://schemas.openxmlformats.org/officeDocument/2006/relationships/slide" Target="slides/slide119.xml"/><Relationship Id="rId121" Type="http://schemas.openxmlformats.org/officeDocument/2006/relationships/slide" Target="slides/slide120.xml"/><Relationship Id="rId122" Type="http://schemas.openxmlformats.org/officeDocument/2006/relationships/slide" Target="slides/slide121.xml"/><Relationship Id="rId123" Type="http://schemas.openxmlformats.org/officeDocument/2006/relationships/slide" Target="slides/slide122.xml"/><Relationship Id="rId124" Type="http://schemas.openxmlformats.org/officeDocument/2006/relationships/slide" Target="slides/slide123.xml"/><Relationship Id="rId125" Type="http://schemas.openxmlformats.org/officeDocument/2006/relationships/slide" Target="slides/slide124.xml"/><Relationship Id="rId126" Type="http://schemas.openxmlformats.org/officeDocument/2006/relationships/slide" Target="slides/slide125.xml"/><Relationship Id="rId127" Type="http://schemas.openxmlformats.org/officeDocument/2006/relationships/slide" Target="slides/slide126.xml"/><Relationship Id="rId128" Type="http://schemas.openxmlformats.org/officeDocument/2006/relationships/slide" Target="slides/slide127.xml"/><Relationship Id="rId129" Type="http://schemas.openxmlformats.org/officeDocument/2006/relationships/slide" Target="slides/slide128.xml"/><Relationship Id="rId160" Type="http://schemas.openxmlformats.org/officeDocument/2006/relationships/slide" Target="slides/slide159.xml"/><Relationship Id="rId161" Type="http://schemas.openxmlformats.org/officeDocument/2006/relationships/slide" Target="slides/slide160.xml"/><Relationship Id="rId162" Type="http://schemas.openxmlformats.org/officeDocument/2006/relationships/slide" Target="slides/slide16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63" Type="http://schemas.openxmlformats.org/officeDocument/2006/relationships/slide" Target="slides/slide162.xml"/><Relationship Id="rId164" Type="http://schemas.openxmlformats.org/officeDocument/2006/relationships/slide" Target="slides/slide163.xml"/><Relationship Id="rId165" Type="http://schemas.openxmlformats.org/officeDocument/2006/relationships/slide" Target="slides/slide164.xml"/><Relationship Id="rId166" Type="http://schemas.openxmlformats.org/officeDocument/2006/relationships/slide" Target="slides/slide165.xml"/><Relationship Id="rId167" Type="http://schemas.openxmlformats.org/officeDocument/2006/relationships/slide" Target="slides/slide166.xml"/><Relationship Id="rId168" Type="http://schemas.openxmlformats.org/officeDocument/2006/relationships/slide" Target="slides/slide167.xml"/><Relationship Id="rId169" Type="http://schemas.openxmlformats.org/officeDocument/2006/relationships/slide" Target="slides/slide168.xml"/><Relationship Id="rId200" Type="http://schemas.openxmlformats.org/officeDocument/2006/relationships/tableStyles" Target="tableStyle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30" Type="http://schemas.openxmlformats.org/officeDocument/2006/relationships/slide" Target="slides/slide129.xml"/><Relationship Id="rId131" Type="http://schemas.openxmlformats.org/officeDocument/2006/relationships/slide" Target="slides/slide130.xml"/><Relationship Id="rId132" Type="http://schemas.openxmlformats.org/officeDocument/2006/relationships/slide" Target="slides/slide131.xml"/><Relationship Id="rId133" Type="http://schemas.openxmlformats.org/officeDocument/2006/relationships/slide" Target="slides/slide132.xml"/><Relationship Id="rId134" Type="http://schemas.openxmlformats.org/officeDocument/2006/relationships/slide" Target="slides/slide133.xml"/><Relationship Id="rId135" Type="http://schemas.openxmlformats.org/officeDocument/2006/relationships/slide" Target="slides/slide134.xml"/><Relationship Id="rId136" Type="http://schemas.openxmlformats.org/officeDocument/2006/relationships/slide" Target="slides/slide135.xml"/><Relationship Id="rId137" Type="http://schemas.openxmlformats.org/officeDocument/2006/relationships/slide" Target="slides/slide136.xml"/><Relationship Id="rId138" Type="http://schemas.openxmlformats.org/officeDocument/2006/relationships/slide" Target="slides/slide137.xml"/><Relationship Id="rId139" Type="http://schemas.openxmlformats.org/officeDocument/2006/relationships/slide" Target="slides/slide138.xml"/><Relationship Id="rId170" Type="http://schemas.openxmlformats.org/officeDocument/2006/relationships/slide" Target="slides/slide169.xml"/><Relationship Id="rId171" Type="http://schemas.openxmlformats.org/officeDocument/2006/relationships/slide" Target="slides/slide170.xml"/><Relationship Id="rId172" Type="http://schemas.openxmlformats.org/officeDocument/2006/relationships/slide" Target="slides/slide171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173" Type="http://schemas.openxmlformats.org/officeDocument/2006/relationships/slide" Target="slides/slide172.xml"/><Relationship Id="rId174" Type="http://schemas.openxmlformats.org/officeDocument/2006/relationships/slide" Target="slides/slide173.xml"/><Relationship Id="rId175" Type="http://schemas.openxmlformats.org/officeDocument/2006/relationships/slide" Target="slides/slide174.xml"/><Relationship Id="rId176" Type="http://schemas.openxmlformats.org/officeDocument/2006/relationships/slide" Target="slides/slide175.xml"/><Relationship Id="rId177" Type="http://schemas.openxmlformats.org/officeDocument/2006/relationships/slide" Target="slides/slide176.xml"/><Relationship Id="rId178" Type="http://schemas.openxmlformats.org/officeDocument/2006/relationships/slide" Target="slides/slide177.xml"/><Relationship Id="rId179" Type="http://schemas.openxmlformats.org/officeDocument/2006/relationships/slide" Target="slides/slide17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100" Type="http://schemas.openxmlformats.org/officeDocument/2006/relationships/slide" Target="slides/slide99.xml"/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40" Type="http://schemas.openxmlformats.org/officeDocument/2006/relationships/slide" Target="slides/slide139.xml"/><Relationship Id="rId141" Type="http://schemas.openxmlformats.org/officeDocument/2006/relationships/slide" Target="slides/slide14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Relationship Id="rId2" Type="http://schemas.openxmlformats.org/officeDocument/2006/relationships/image" Target="../media/image6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w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w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D5E47-F045-4C01-A154-66E3997AD169}" type="datetimeFigureOut">
              <a:rPr lang="en-US" smtClean="0"/>
              <a:t>3/27/17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3EC52C-64D1-4EF5-AC14-14AF6A3FC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810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0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1.xml"/></Relationships>
</file>

<file path=ppt/notesSlides/_rels/notesSlide10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2.xml"/></Relationships>
</file>

<file path=ppt/notesSlides/_rels/notesSlide10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3.xml"/></Relationships>
</file>

<file path=ppt/notesSlides/_rels/notesSlide10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4.xml"/></Relationships>
</file>

<file path=ppt/notesSlides/_rels/notesSlide10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5.xml"/></Relationships>
</file>

<file path=ppt/notesSlides/_rels/notesSlide10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6.xml"/></Relationships>
</file>

<file path=ppt/notesSlides/_rels/notesSlide10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7.xml"/></Relationships>
</file>

<file path=ppt/notesSlides/_rels/notesSlide10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8.xml"/></Relationships>
</file>

<file path=ppt/notesSlides/_rels/notesSlide10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9.xml"/></Relationships>
</file>

<file path=ppt/notesSlides/_rels/notesSlide10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1.xml"/></Relationships>
</file>

<file path=ppt/notesSlides/_rels/notesSlide1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2.xml"/></Relationships>
</file>

<file path=ppt/notesSlides/_rels/notesSlide1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3.xml"/></Relationships>
</file>

<file path=ppt/notesSlides/_rels/notesSlide1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4.xml"/></Relationships>
</file>

<file path=ppt/notesSlides/_rels/notesSlide1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5.xml"/></Relationships>
</file>

<file path=ppt/notesSlides/_rels/notesSlide1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6.xml"/></Relationships>
</file>

<file path=ppt/notesSlides/_rels/notesSlide1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7.xml"/></Relationships>
</file>

<file path=ppt/notesSlides/_rels/notesSlide1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8.xml"/></Relationships>
</file>

<file path=ppt/notesSlides/_rels/notesSlide1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9.xml"/></Relationships>
</file>

<file path=ppt/notesSlides/_rels/notesSlide1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0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1.xml"/></Relationships>
</file>

<file path=ppt/notesSlides/_rels/notesSlide1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2.xml"/></Relationships>
</file>

<file path=ppt/notesSlides/_rels/notesSlide1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3.xml"/></Relationships>
</file>

<file path=ppt/notesSlides/_rels/notesSlide1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4.xml"/></Relationships>
</file>

<file path=ppt/notesSlides/_rels/notesSlide1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5.xml"/></Relationships>
</file>

<file path=ppt/notesSlides/_rels/notesSlide1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6.xml"/></Relationships>
</file>

<file path=ppt/notesSlides/_rels/notesSlide1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7.xml"/></Relationships>
</file>

<file path=ppt/notesSlides/_rels/notesSlide1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8.xml"/></Relationships>
</file>

<file path=ppt/notesSlides/_rels/notesSlide1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9.xml"/></Relationships>
</file>

<file path=ppt/notesSlides/_rels/notesSlide1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0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1.xml"/></Relationships>
</file>

<file path=ppt/notesSlides/_rels/notesSlide1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2.xml"/></Relationships>
</file>

<file path=ppt/notesSlides/_rels/notesSlide1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3.xml"/></Relationships>
</file>

<file path=ppt/notesSlides/_rels/notesSlide1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4.xml"/></Relationships>
</file>

<file path=ppt/notesSlides/_rels/notesSlide1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5.xml"/></Relationships>
</file>

<file path=ppt/notesSlides/_rels/notesSlide1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6.xml"/></Relationships>
</file>

<file path=ppt/notesSlides/_rels/notesSlide1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7.xml"/></Relationships>
</file>

<file path=ppt/notesSlides/_rels/notesSlide1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8.xml"/></Relationships>
</file>

<file path=ppt/notesSlides/_rels/notesSlide1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9.xml"/></Relationships>
</file>

<file path=ppt/notesSlides/_rels/notesSlide1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0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1.xml"/></Relationships>
</file>

<file path=ppt/notesSlides/_rels/notesSlide1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2.xml"/></Relationships>
</file>

<file path=ppt/notesSlides/_rels/notesSlide1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3.xml"/></Relationships>
</file>

<file path=ppt/notesSlides/_rels/notesSlide1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4.xml"/></Relationships>
</file>

<file path=ppt/notesSlides/_rels/notesSlide1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5.xml"/></Relationships>
</file>

<file path=ppt/notesSlides/_rels/notesSlide1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6.xml"/></Relationships>
</file>

<file path=ppt/notesSlides/_rels/notesSlide1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7.xml"/></Relationships>
</file>

<file path=ppt/notesSlides/_rels/notesSlide14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8.xml"/></Relationships>
</file>

<file path=ppt/notesSlides/_rels/notesSlide14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9.xml"/></Relationships>
</file>

<file path=ppt/notesSlides/_rels/notesSlide14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0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5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1.xml"/></Relationships>
</file>

<file path=ppt/notesSlides/_rels/notesSlide15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2.xml"/></Relationships>
</file>

<file path=ppt/notesSlides/_rels/notesSlide15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3.xml"/></Relationships>
</file>

<file path=ppt/notesSlides/_rels/notesSlide15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4.xml"/></Relationships>
</file>

<file path=ppt/notesSlides/_rels/notesSlide15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5.xml"/></Relationships>
</file>

<file path=ppt/notesSlides/_rels/notesSlide15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6.xml"/></Relationships>
</file>

<file path=ppt/notesSlides/_rels/notesSlide15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7.xml"/></Relationships>
</file>

<file path=ppt/notesSlides/_rels/notesSlide15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8.xml"/></Relationships>
</file>

<file path=ppt/notesSlides/_rels/notesSlide15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9.xml"/></Relationships>
</file>

<file path=ppt/notesSlides/_rels/notesSlide15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0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6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1.xml"/></Relationships>
</file>

<file path=ppt/notesSlides/_rels/notesSlide16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2.xml"/></Relationships>
</file>

<file path=ppt/notesSlides/_rels/notesSlide16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3.xml"/></Relationships>
</file>

<file path=ppt/notesSlides/_rels/notesSlide16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4.xml"/></Relationships>
</file>

<file path=ppt/notesSlides/_rels/notesSlide16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5.xml"/></Relationships>
</file>

<file path=ppt/notesSlides/_rels/notesSlide16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6.xml"/></Relationships>
</file>

<file path=ppt/notesSlides/_rels/notesSlide16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7.xml"/></Relationships>
</file>

<file path=ppt/notesSlides/_rels/notesSlide16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8.xml"/></Relationships>
</file>

<file path=ppt/notesSlides/_rels/notesSlide16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9.xml"/></Relationships>
</file>

<file path=ppt/notesSlides/_rels/notesSlide16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0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7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1.xml"/></Relationships>
</file>

<file path=ppt/notesSlides/_rels/notesSlide17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2.xml"/></Relationships>
</file>

<file path=ppt/notesSlides/_rels/notesSlide17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3.xml"/></Relationships>
</file>

<file path=ppt/notesSlides/_rels/notesSlide17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4.xml"/></Relationships>
</file>

<file path=ppt/notesSlides/_rels/notesSlide17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5.xml"/></Relationships>
</file>

<file path=ppt/notesSlides/_rels/notesSlide17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6.xml"/></Relationships>
</file>

<file path=ppt/notesSlides/_rels/notesSlide17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7.xml"/></Relationships>
</file>

<file path=ppt/notesSlides/_rels/notesSlide17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8.xml"/></Relationships>
</file>

<file path=ppt/notesSlides/_rels/notesSlide17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9.xml"/></Relationships>
</file>

<file path=ppt/notesSlides/_rels/notesSlide17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0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8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1.xml"/></Relationships>
</file>

<file path=ppt/notesSlides/_rels/notesSlide18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2.xml"/></Relationships>
</file>

<file path=ppt/notesSlides/_rels/notesSlide18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3.xml"/></Relationships>
</file>

<file path=ppt/notesSlides/_rels/notesSlide18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4.xml"/></Relationships>
</file>

<file path=ppt/notesSlides/_rels/notesSlide18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5.xml"/></Relationships>
</file>

<file path=ppt/notesSlides/_rels/notesSlide18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6.xml"/></Relationships>
</file>

<file path=ppt/notesSlides/_rels/notesSlide18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7.xml"/></Relationships>
</file>

<file path=ppt/notesSlides/_rels/notesSlide18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8.xml"/></Relationships>
</file>

<file path=ppt/notesSlides/_rels/notesSlide18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9.xml"/></Relationships>
</file>

<file path=ppt/notesSlides/_rels/notesSlide18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0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9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1.xml"/></Relationships>
</file>

<file path=ppt/notesSlides/_rels/notesSlide19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2.xml"/></Relationships>
</file>

<file path=ppt/notesSlides/_rels/notesSlide19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4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4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4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5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5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5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5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5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5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7.xml"/></Relationships>
</file>

<file path=ppt/notesSlides/_rels/notesSlide5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8.xml"/></Relationships>
</file>

<file path=ppt/notesSlides/_rels/notesSlide5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9.xml"/></Relationships>
</file>

<file path=ppt/notesSlides/_rels/notesSlide5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1.xml"/></Relationships>
</file>

<file path=ppt/notesSlides/_rels/notesSlide6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2.xml"/></Relationships>
</file>

<file path=ppt/notesSlides/_rels/notesSlide6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3.xml"/></Relationships>
</file>

<file path=ppt/notesSlides/_rels/notesSlide6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4.xml"/></Relationships>
</file>

<file path=ppt/notesSlides/_rels/notesSlide6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5.xml"/></Relationships>
</file>

<file path=ppt/notesSlides/_rels/notesSlide6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6.xml"/></Relationships>
</file>

<file path=ppt/notesSlides/_rels/notesSlide6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7.xml"/></Relationships>
</file>

<file path=ppt/notesSlides/_rels/notesSlide6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8.xml"/></Relationships>
</file>

<file path=ppt/notesSlides/_rels/notesSlide6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9.xml"/></Relationships>
</file>

<file path=ppt/notesSlides/_rels/notesSlide6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1.xml"/></Relationships>
</file>

<file path=ppt/notesSlides/_rels/notesSlide7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2.xml"/></Relationships>
</file>

<file path=ppt/notesSlides/_rels/notesSlide7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3.xml"/></Relationships>
</file>

<file path=ppt/notesSlides/_rels/notesSlide7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4.xml"/></Relationships>
</file>

<file path=ppt/notesSlides/_rels/notesSlide7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5.xml"/></Relationships>
</file>

<file path=ppt/notesSlides/_rels/notesSlide7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6.xml"/></Relationships>
</file>

<file path=ppt/notesSlides/_rels/notesSlide7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7.xml"/></Relationships>
</file>

<file path=ppt/notesSlides/_rels/notesSlide7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8.xml"/></Relationships>
</file>

<file path=ppt/notesSlides/_rels/notesSlide7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9.xml"/></Relationships>
</file>

<file path=ppt/notesSlides/_rels/notesSlide7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1.xml"/></Relationships>
</file>

<file path=ppt/notesSlides/_rels/notesSlide8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2.xml"/></Relationships>
</file>

<file path=ppt/notesSlides/_rels/notesSlide8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3.xml"/></Relationships>
</file>

<file path=ppt/notesSlides/_rels/notesSlide8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4.xml"/></Relationships>
</file>

<file path=ppt/notesSlides/_rels/notesSlide8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5.xml"/></Relationships>
</file>

<file path=ppt/notesSlides/_rels/notesSlide8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6.xml"/></Relationships>
</file>

<file path=ppt/notesSlides/_rels/notesSlide8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7.xml"/></Relationships>
</file>

<file path=ppt/notesSlides/_rels/notesSlide8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8.xml"/></Relationships>
</file>

<file path=ppt/notesSlides/_rels/notesSlide8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9.xml"/></Relationships>
</file>

<file path=ppt/notesSlides/_rels/notesSlide8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9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1.xml"/></Relationships>
</file>

<file path=ppt/notesSlides/_rels/notesSlide9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2.xml"/></Relationships>
</file>

<file path=ppt/notesSlides/_rels/notesSlide9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3.xml"/></Relationships>
</file>

<file path=ppt/notesSlides/_rels/notesSlide9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4.xml"/></Relationships>
</file>

<file path=ppt/notesSlides/_rels/notesSlide9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5.xml"/></Relationships>
</file>

<file path=ppt/notesSlides/_rels/notesSlide9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6.xml"/></Relationships>
</file>

<file path=ppt/notesSlides/_rels/notesSlide9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7.xml"/></Relationships>
</file>

<file path=ppt/notesSlides/_rels/notesSlide9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8.xml"/></Relationships>
</file>

<file path=ppt/notesSlides/_rels/notesSlide9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9.xml"/></Relationships>
</file>

<file path=ppt/notesSlides/_rels/notesSlide9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2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125141-5B24-4BAE-9559-A86E56479F27}" type="slidenum">
              <a:rPr lang="en-US"/>
              <a:pPr/>
              <a:t>11</a:t>
            </a:fld>
            <a:endParaRPr lang="en-US"/>
          </a:p>
        </p:txBody>
      </p:sp>
      <p:sp>
        <p:nvSpPr>
          <p:cNvPr id="136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976475-67CF-4992-815A-DD875D6A7AC4}" type="slidenum">
              <a:rPr lang="en-US"/>
              <a:pPr/>
              <a:t>101</a:t>
            </a:fld>
            <a:endParaRPr lang="en-US"/>
          </a:p>
        </p:txBody>
      </p:sp>
      <p:sp>
        <p:nvSpPr>
          <p:cNvPr id="140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6612F5-24BD-4EFD-9A6D-759B23633A65}" type="slidenum">
              <a:rPr lang="en-US"/>
              <a:pPr/>
              <a:t>102</a:t>
            </a:fld>
            <a:endParaRPr lang="en-US"/>
          </a:p>
        </p:txBody>
      </p:sp>
      <p:sp>
        <p:nvSpPr>
          <p:cNvPr id="140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6612F5-24BD-4EFD-9A6D-759B23633A65}" type="slidenum">
              <a:rPr lang="en-US"/>
              <a:pPr/>
              <a:t>103</a:t>
            </a:fld>
            <a:endParaRPr lang="en-US"/>
          </a:p>
        </p:txBody>
      </p:sp>
      <p:sp>
        <p:nvSpPr>
          <p:cNvPr id="140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6612F5-24BD-4EFD-9A6D-759B23633A65}" type="slidenum">
              <a:rPr lang="en-US"/>
              <a:pPr/>
              <a:t>104</a:t>
            </a:fld>
            <a:endParaRPr lang="en-US"/>
          </a:p>
        </p:txBody>
      </p:sp>
      <p:sp>
        <p:nvSpPr>
          <p:cNvPr id="140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6612F5-24BD-4EFD-9A6D-759B23633A65}" type="slidenum">
              <a:rPr lang="en-US"/>
              <a:pPr/>
              <a:t>105</a:t>
            </a:fld>
            <a:endParaRPr lang="en-US"/>
          </a:p>
        </p:txBody>
      </p:sp>
      <p:sp>
        <p:nvSpPr>
          <p:cNvPr id="140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6612F5-24BD-4EFD-9A6D-759B23633A65}" type="slidenum">
              <a:rPr lang="en-US"/>
              <a:pPr/>
              <a:t>106</a:t>
            </a:fld>
            <a:endParaRPr lang="en-US"/>
          </a:p>
        </p:txBody>
      </p:sp>
      <p:sp>
        <p:nvSpPr>
          <p:cNvPr id="140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976475-67CF-4992-815A-DD875D6A7AC4}" type="slidenum">
              <a:rPr lang="en-US"/>
              <a:pPr/>
              <a:t>107</a:t>
            </a:fld>
            <a:endParaRPr lang="en-US"/>
          </a:p>
        </p:txBody>
      </p:sp>
      <p:sp>
        <p:nvSpPr>
          <p:cNvPr id="140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6612F5-24BD-4EFD-9A6D-759B23633A65}" type="slidenum">
              <a:rPr lang="en-US"/>
              <a:pPr/>
              <a:t>108</a:t>
            </a:fld>
            <a:endParaRPr lang="en-US"/>
          </a:p>
        </p:txBody>
      </p:sp>
      <p:sp>
        <p:nvSpPr>
          <p:cNvPr id="140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571284-1B79-4AFD-9A6D-9A8DAC1A8E10}" type="slidenum">
              <a:rPr lang="en-US"/>
              <a:pPr/>
              <a:t>109</a:t>
            </a:fld>
            <a:endParaRPr lang="en-US"/>
          </a:p>
        </p:txBody>
      </p:sp>
      <p:sp>
        <p:nvSpPr>
          <p:cNvPr id="141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1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727CD3-8663-475F-9C54-7E46CC622A44}" type="slidenum">
              <a:rPr lang="en-US"/>
              <a:pPr/>
              <a:t>110</a:t>
            </a:fld>
            <a:endParaRPr lang="en-US"/>
          </a:p>
        </p:txBody>
      </p:sp>
      <p:sp>
        <p:nvSpPr>
          <p:cNvPr id="1412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2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B377D0-3401-4DB7-96DB-6B7BE03ABE96}" type="slidenum">
              <a:rPr lang="en-US"/>
              <a:pPr/>
              <a:t>12</a:t>
            </a:fld>
            <a:endParaRPr lang="en-US"/>
          </a:p>
        </p:txBody>
      </p:sp>
      <p:sp>
        <p:nvSpPr>
          <p:cNvPr id="136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2D3AE3-BEA1-4576-93E5-E4729F4CB26F}" type="slidenum">
              <a:rPr lang="en-US"/>
              <a:pPr/>
              <a:t>111</a:t>
            </a:fld>
            <a:endParaRPr lang="en-US"/>
          </a:p>
        </p:txBody>
      </p:sp>
      <p:sp>
        <p:nvSpPr>
          <p:cNvPr id="1413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2D3AE3-BEA1-4576-93E5-E4729F4CB26F}" type="slidenum">
              <a:rPr lang="en-US"/>
              <a:pPr/>
              <a:t>112</a:t>
            </a:fld>
            <a:endParaRPr lang="en-US"/>
          </a:p>
        </p:txBody>
      </p:sp>
      <p:sp>
        <p:nvSpPr>
          <p:cNvPr id="1413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976475-67CF-4992-815A-DD875D6A7AC4}" type="slidenum">
              <a:rPr lang="en-US"/>
              <a:pPr/>
              <a:t>113</a:t>
            </a:fld>
            <a:endParaRPr lang="en-US"/>
          </a:p>
        </p:txBody>
      </p:sp>
      <p:sp>
        <p:nvSpPr>
          <p:cNvPr id="140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8E4369-C59B-4132-AEF9-B908C8515B57}" type="slidenum">
              <a:rPr lang="en-US"/>
              <a:pPr/>
              <a:t>114</a:t>
            </a:fld>
            <a:endParaRPr lang="en-US"/>
          </a:p>
        </p:txBody>
      </p:sp>
      <p:sp>
        <p:nvSpPr>
          <p:cNvPr id="1414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4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D2A29C2-1754-4C70-A74F-89D7AF981303}" type="slidenum">
              <a:rPr lang="en-US"/>
              <a:pPr/>
              <a:t>115</a:t>
            </a:fld>
            <a:endParaRPr lang="en-US"/>
          </a:p>
        </p:txBody>
      </p:sp>
      <p:sp>
        <p:nvSpPr>
          <p:cNvPr id="1415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5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7E090C-9127-4D69-BD1F-73F10E6BFF94}" type="slidenum">
              <a:rPr lang="en-US"/>
              <a:pPr/>
              <a:t>116</a:t>
            </a:fld>
            <a:endParaRPr lang="en-US"/>
          </a:p>
        </p:txBody>
      </p:sp>
      <p:sp>
        <p:nvSpPr>
          <p:cNvPr id="1416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6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7E090C-9127-4D69-BD1F-73F10E6BFF94}" type="slidenum">
              <a:rPr lang="en-US"/>
              <a:pPr/>
              <a:t>117</a:t>
            </a:fld>
            <a:endParaRPr lang="en-US"/>
          </a:p>
        </p:txBody>
      </p:sp>
      <p:sp>
        <p:nvSpPr>
          <p:cNvPr id="1416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6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07937B-67E4-4A18-8020-062B046C5AE8}" type="slidenum">
              <a:rPr lang="en-US"/>
              <a:pPr/>
              <a:t>118</a:t>
            </a:fld>
            <a:endParaRPr lang="en-US"/>
          </a:p>
        </p:txBody>
      </p:sp>
      <p:sp>
        <p:nvSpPr>
          <p:cNvPr id="1418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8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6612F5-24BD-4EFD-9A6D-759B23633A65}" type="slidenum">
              <a:rPr lang="en-US"/>
              <a:pPr/>
              <a:t>119</a:t>
            </a:fld>
            <a:endParaRPr lang="en-US"/>
          </a:p>
        </p:txBody>
      </p:sp>
      <p:sp>
        <p:nvSpPr>
          <p:cNvPr id="140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6612F5-24BD-4EFD-9A6D-759B23633A65}" type="slidenum">
              <a:rPr lang="en-US"/>
              <a:pPr/>
              <a:t>120</a:t>
            </a:fld>
            <a:endParaRPr lang="en-US"/>
          </a:p>
        </p:txBody>
      </p:sp>
      <p:sp>
        <p:nvSpPr>
          <p:cNvPr id="140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85D2DB2-BA90-4463-B0A8-AE12B0A66EE8}" type="slidenum">
              <a:rPr lang="en-US"/>
              <a:pPr/>
              <a:t>13</a:t>
            </a:fld>
            <a:endParaRPr lang="en-US"/>
          </a:p>
        </p:txBody>
      </p:sp>
      <p:sp>
        <p:nvSpPr>
          <p:cNvPr id="136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121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6612F5-24BD-4EFD-9A6D-759B23633A65}" type="slidenum">
              <a:rPr lang="en-US"/>
              <a:pPr/>
              <a:t>122</a:t>
            </a:fld>
            <a:endParaRPr lang="en-US"/>
          </a:p>
        </p:txBody>
      </p:sp>
      <p:sp>
        <p:nvSpPr>
          <p:cNvPr id="140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F48B08-792C-4BB4-9021-8F53B11D9C7E}" type="slidenum">
              <a:rPr lang="en-US"/>
              <a:pPr/>
              <a:t>123</a:t>
            </a:fld>
            <a:endParaRPr lang="en-US"/>
          </a:p>
        </p:txBody>
      </p:sp>
      <p:sp>
        <p:nvSpPr>
          <p:cNvPr id="1423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07937B-67E4-4A18-8020-062B046C5AE8}" type="slidenum">
              <a:rPr lang="en-US"/>
              <a:pPr/>
              <a:t>124</a:t>
            </a:fld>
            <a:endParaRPr lang="en-US"/>
          </a:p>
        </p:txBody>
      </p:sp>
      <p:sp>
        <p:nvSpPr>
          <p:cNvPr id="1418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8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F48B08-792C-4BB4-9021-8F53B11D9C7E}" type="slidenum">
              <a:rPr lang="en-US"/>
              <a:pPr/>
              <a:t>125</a:t>
            </a:fld>
            <a:endParaRPr lang="en-US"/>
          </a:p>
        </p:txBody>
      </p:sp>
      <p:sp>
        <p:nvSpPr>
          <p:cNvPr id="1423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F48B08-792C-4BB4-9021-8F53B11D9C7E}" type="slidenum">
              <a:rPr lang="en-US"/>
              <a:pPr/>
              <a:t>126</a:t>
            </a:fld>
            <a:endParaRPr lang="en-US"/>
          </a:p>
        </p:txBody>
      </p:sp>
      <p:sp>
        <p:nvSpPr>
          <p:cNvPr id="1423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F48B08-792C-4BB4-9021-8F53B11D9C7E}" type="slidenum">
              <a:rPr lang="en-US"/>
              <a:pPr/>
              <a:t>127</a:t>
            </a:fld>
            <a:endParaRPr lang="en-US"/>
          </a:p>
        </p:txBody>
      </p:sp>
      <p:sp>
        <p:nvSpPr>
          <p:cNvPr id="1423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F48B08-792C-4BB4-9021-8F53B11D9C7E}" type="slidenum">
              <a:rPr lang="en-US"/>
              <a:pPr/>
              <a:t>128</a:t>
            </a:fld>
            <a:endParaRPr lang="en-US"/>
          </a:p>
        </p:txBody>
      </p:sp>
      <p:sp>
        <p:nvSpPr>
          <p:cNvPr id="1423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52CE4E-D4E8-4018-AB00-F83A89CFFEF1}" type="slidenum">
              <a:rPr lang="en-US"/>
              <a:pPr/>
              <a:t>129</a:t>
            </a:fld>
            <a:endParaRPr lang="en-US"/>
          </a:p>
        </p:txBody>
      </p:sp>
      <p:sp>
        <p:nvSpPr>
          <p:cNvPr id="1522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2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A6CD9A-0FD0-4841-981D-F74740CD1FBE}" type="slidenum">
              <a:rPr lang="en-US"/>
              <a:pPr/>
              <a:t>130</a:t>
            </a:fld>
            <a:endParaRPr lang="en-US"/>
          </a:p>
        </p:txBody>
      </p:sp>
      <p:sp>
        <p:nvSpPr>
          <p:cNvPr id="1504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4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6C829F-7ED2-40C6-BF34-D0B3FCC86EBA}" type="slidenum">
              <a:rPr lang="en-US"/>
              <a:pPr/>
              <a:t>14</a:t>
            </a:fld>
            <a:endParaRPr lang="en-US"/>
          </a:p>
        </p:txBody>
      </p:sp>
      <p:sp>
        <p:nvSpPr>
          <p:cNvPr id="136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A6CD9A-0FD0-4841-981D-F74740CD1FBE}" type="slidenum">
              <a:rPr lang="en-US"/>
              <a:pPr/>
              <a:t>131</a:t>
            </a:fld>
            <a:endParaRPr lang="en-US"/>
          </a:p>
        </p:txBody>
      </p:sp>
      <p:sp>
        <p:nvSpPr>
          <p:cNvPr id="1504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4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DD7850-26B2-439F-A874-4E5393F43965}" type="slidenum">
              <a:rPr lang="en-US"/>
              <a:pPr/>
              <a:t>132</a:t>
            </a:fld>
            <a:endParaRPr lang="en-US"/>
          </a:p>
        </p:txBody>
      </p:sp>
      <p:sp>
        <p:nvSpPr>
          <p:cNvPr id="1510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0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DD7850-26B2-439F-A874-4E5393F43965}" type="slidenum">
              <a:rPr lang="en-US"/>
              <a:pPr/>
              <a:t>133</a:t>
            </a:fld>
            <a:endParaRPr lang="en-US"/>
          </a:p>
        </p:txBody>
      </p:sp>
      <p:sp>
        <p:nvSpPr>
          <p:cNvPr id="1510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0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DD7850-26B2-439F-A874-4E5393F43965}" type="slidenum">
              <a:rPr lang="en-US"/>
              <a:pPr/>
              <a:t>134</a:t>
            </a:fld>
            <a:endParaRPr lang="en-US"/>
          </a:p>
        </p:txBody>
      </p:sp>
      <p:sp>
        <p:nvSpPr>
          <p:cNvPr id="1510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0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A40A60-4161-4AA9-B4A0-BB2E25B9069F}" type="slidenum">
              <a:rPr lang="en-US"/>
              <a:pPr/>
              <a:t>135</a:t>
            </a:fld>
            <a:endParaRPr lang="en-US"/>
          </a:p>
        </p:txBody>
      </p:sp>
      <p:sp>
        <p:nvSpPr>
          <p:cNvPr id="137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976475-67CF-4992-815A-DD875D6A7AC4}" type="slidenum">
              <a:rPr lang="en-US"/>
              <a:pPr/>
              <a:t>136</a:t>
            </a:fld>
            <a:endParaRPr lang="en-US"/>
          </a:p>
        </p:txBody>
      </p:sp>
      <p:sp>
        <p:nvSpPr>
          <p:cNvPr id="140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513C2A-3FE9-4C28-9AA5-0A2689172120}" type="slidenum">
              <a:rPr lang="en-US"/>
              <a:pPr/>
              <a:t>137</a:t>
            </a:fld>
            <a:endParaRPr lang="en-US"/>
          </a:p>
        </p:txBody>
      </p:sp>
      <p:sp>
        <p:nvSpPr>
          <p:cNvPr id="1429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9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1C497D-BAAF-4663-94BD-869D41A91B61}" type="slidenum">
              <a:rPr lang="en-US"/>
              <a:pPr/>
              <a:t>138</a:t>
            </a:fld>
            <a:endParaRPr lang="en-US"/>
          </a:p>
        </p:txBody>
      </p:sp>
      <p:sp>
        <p:nvSpPr>
          <p:cNvPr id="1430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0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C6BCA3-1859-43AB-8F11-EED879A75AE8}" type="slidenum">
              <a:rPr lang="en-US"/>
              <a:pPr/>
              <a:t>139</a:t>
            </a:fld>
            <a:endParaRPr lang="en-US"/>
          </a:p>
        </p:txBody>
      </p:sp>
      <p:sp>
        <p:nvSpPr>
          <p:cNvPr id="1432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2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C1E2FF9-E030-419D-B53F-CD75372687CF}" type="slidenum">
              <a:rPr lang="en-US"/>
              <a:pPr/>
              <a:t>140</a:t>
            </a:fld>
            <a:endParaRPr lang="en-US"/>
          </a:p>
        </p:txBody>
      </p:sp>
      <p:sp>
        <p:nvSpPr>
          <p:cNvPr id="1433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B1C4C82-1E05-4440-9F7E-6FAEB2EAAE75}" type="slidenum">
              <a:rPr lang="en-US"/>
              <a:pPr/>
              <a:t>15</a:t>
            </a:fld>
            <a:endParaRPr lang="en-US"/>
          </a:p>
        </p:txBody>
      </p:sp>
      <p:sp>
        <p:nvSpPr>
          <p:cNvPr id="136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3ACA88-61E7-4A1A-9B15-4E2D88276536}" type="slidenum">
              <a:rPr lang="en-US"/>
              <a:pPr/>
              <a:t>141</a:t>
            </a:fld>
            <a:endParaRPr lang="en-US"/>
          </a:p>
        </p:txBody>
      </p:sp>
      <p:sp>
        <p:nvSpPr>
          <p:cNvPr id="1434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3ACA88-61E7-4A1A-9B15-4E2D88276536}" type="slidenum">
              <a:rPr lang="en-US"/>
              <a:pPr/>
              <a:t>142</a:t>
            </a:fld>
            <a:endParaRPr lang="en-US"/>
          </a:p>
        </p:txBody>
      </p:sp>
      <p:sp>
        <p:nvSpPr>
          <p:cNvPr id="1434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54DEA3-25D5-4603-B984-4A488CC8E538}" type="slidenum">
              <a:rPr lang="en-US"/>
              <a:pPr/>
              <a:t>143</a:t>
            </a:fld>
            <a:endParaRPr lang="en-US"/>
          </a:p>
        </p:txBody>
      </p:sp>
      <p:sp>
        <p:nvSpPr>
          <p:cNvPr id="1435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5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566E8A-C797-4C9B-9D3A-7827445D777A}" type="slidenum">
              <a:rPr lang="en-US"/>
              <a:pPr/>
              <a:t>144</a:t>
            </a:fld>
            <a:endParaRPr lang="en-US"/>
          </a:p>
        </p:txBody>
      </p:sp>
      <p:sp>
        <p:nvSpPr>
          <p:cNvPr id="1436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6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F4D43F-D11A-439E-A2E3-AE659895A2EF}" type="slidenum">
              <a:rPr lang="en-US"/>
              <a:pPr/>
              <a:t>145</a:t>
            </a:fld>
            <a:endParaRPr lang="en-US"/>
          </a:p>
        </p:txBody>
      </p:sp>
      <p:sp>
        <p:nvSpPr>
          <p:cNvPr id="1438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8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CC3316F-328F-418C-A7E2-87315872C0A5}" type="slidenum">
              <a:rPr lang="en-US"/>
              <a:pPr/>
              <a:t>146</a:t>
            </a:fld>
            <a:endParaRPr lang="en-US"/>
          </a:p>
        </p:txBody>
      </p:sp>
      <p:sp>
        <p:nvSpPr>
          <p:cNvPr id="1437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7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BD0BD1-CD86-4E00-AFFB-63A734364820}" type="slidenum">
              <a:rPr lang="en-US"/>
              <a:pPr/>
              <a:t>147</a:t>
            </a:fld>
            <a:endParaRPr lang="en-US"/>
          </a:p>
        </p:txBody>
      </p:sp>
      <p:sp>
        <p:nvSpPr>
          <p:cNvPr id="1529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9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AA0542-134F-4852-BDAD-DE7B33690EED}" type="slidenum">
              <a:rPr lang="en-US"/>
              <a:pPr/>
              <a:t>148</a:t>
            </a:fld>
            <a:endParaRPr lang="en-US"/>
          </a:p>
        </p:txBody>
      </p:sp>
      <p:sp>
        <p:nvSpPr>
          <p:cNvPr id="1439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9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AA0542-134F-4852-BDAD-DE7B33690EED}" type="slidenum">
              <a:rPr lang="en-US"/>
              <a:pPr/>
              <a:t>149</a:t>
            </a:fld>
            <a:endParaRPr lang="en-US"/>
          </a:p>
        </p:txBody>
      </p:sp>
      <p:sp>
        <p:nvSpPr>
          <p:cNvPr id="1439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9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9BD2598-CECF-4725-8E73-E6498698778A}" type="slidenum">
              <a:rPr lang="en-US"/>
              <a:pPr/>
              <a:t>150</a:t>
            </a:fld>
            <a:endParaRPr lang="en-US"/>
          </a:p>
        </p:txBody>
      </p:sp>
      <p:sp>
        <p:nvSpPr>
          <p:cNvPr id="1440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0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622678-56B4-4083-93DF-293C377DC8BB}" type="slidenum">
              <a:rPr lang="en-US"/>
              <a:pPr/>
              <a:t>16</a:t>
            </a:fld>
            <a:endParaRPr lang="en-US"/>
          </a:p>
        </p:txBody>
      </p:sp>
      <p:sp>
        <p:nvSpPr>
          <p:cNvPr id="136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6785B7C-AE28-4ABF-BE59-E2307A14CF19}" type="slidenum">
              <a:rPr lang="en-US"/>
              <a:pPr/>
              <a:t>151</a:t>
            </a:fld>
            <a:endParaRPr lang="en-US"/>
          </a:p>
        </p:txBody>
      </p:sp>
      <p:sp>
        <p:nvSpPr>
          <p:cNvPr id="1441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1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6785B7C-AE28-4ABF-BE59-E2307A14CF19}" type="slidenum">
              <a:rPr lang="en-US"/>
              <a:pPr/>
              <a:t>152</a:t>
            </a:fld>
            <a:endParaRPr lang="en-US"/>
          </a:p>
        </p:txBody>
      </p:sp>
      <p:sp>
        <p:nvSpPr>
          <p:cNvPr id="1441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1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44F83D-A788-465D-8F6C-62F60A745528}" type="slidenum">
              <a:rPr lang="en-US"/>
              <a:pPr/>
              <a:t>153</a:t>
            </a:fld>
            <a:endParaRPr lang="en-US"/>
          </a:p>
        </p:txBody>
      </p:sp>
      <p:sp>
        <p:nvSpPr>
          <p:cNvPr id="1442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2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D32D8E-8CD6-4B81-97F7-5F8D03F2A0A0}" type="slidenum">
              <a:rPr lang="en-US"/>
              <a:pPr/>
              <a:t>154</a:t>
            </a:fld>
            <a:endParaRPr lang="en-US"/>
          </a:p>
        </p:txBody>
      </p:sp>
      <p:sp>
        <p:nvSpPr>
          <p:cNvPr id="1443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8F58592-DAED-4876-A72F-034A0267A593}" type="slidenum">
              <a:rPr lang="en-US"/>
              <a:pPr/>
              <a:t>155</a:t>
            </a:fld>
            <a:endParaRPr lang="en-US"/>
          </a:p>
        </p:txBody>
      </p:sp>
      <p:sp>
        <p:nvSpPr>
          <p:cNvPr id="1444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4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AC8A15-5C55-4C19-A80A-2C645E237EC7}" type="slidenum">
              <a:rPr lang="en-US"/>
              <a:pPr/>
              <a:t>156</a:t>
            </a:fld>
            <a:endParaRPr lang="en-US"/>
          </a:p>
        </p:txBody>
      </p:sp>
      <p:sp>
        <p:nvSpPr>
          <p:cNvPr id="1445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5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BB637E-3FF7-41F8-95B0-D3B7E8B88F14}" type="slidenum">
              <a:rPr lang="en-US"/>
              <a:pPr/>
              <a:t>157</a:t>
            </a:fld>
            <a:endParaRPr lang="en-US"/>
          </a:p>
        </p:txBody>
      </p:sp>
      <p:sp>
        <p:nvSpPr>
          <p:cNvPr id="1446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6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BB637E-3FF7-41F8-95B0-D3B7E8B88F14}" type="slidenum">
              <a:rPr lang="en-US"/>
              <a:pPr/>
              <a:t>158</a:t>
            </a:fld>
            <a:endParaRPr lang="en-US"/>
          </a:p>
        </p:txBody>
      </p:sp>
      <p:sp>
        <p:nvSpPr>
          <p:cNvPr id="1446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6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BB637E-3FF7-41F8-95B0-D3B7E8B88F14}" type="slidenum">
              <a:rPr lang="en-US"/>
              <a:pPr/>
              <a:t>159</a:t>
            </a:fld>
            <a:endParaRPr lang="en-US"/>
          </a:p>
        </p:txBody>
      </p:sp>
      <p:sp>
        <p:nvSpPr>
          <p:cNvPr id="1446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6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BB637E-3FF7-41F8-95B0-D3B7E8B88F14}" type="slidenum">
              <a:rPr lang="en-US"/>
              <a:pPr/>
              <a:t>160</a:t>
            </a:fld>
            <a:endParaRPr lang="en-US"/>
          </a:p>
        </p:txBody>
      </p:sp>
      <p:sp>
        <p:nvSpPr>
          <p:cNvPr id="1446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6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72405B-27BD-44F4-A341-1CD560017CD2}" type="slidenum">
              <a:rPr lang="en-US"/>
              <a:pPr/>
              <a:t>17</a:t>
            </a:fld>
            <a:endParaRPr lang="en-US"/>
          </a:p>
        </p:txBody>
      </p:sp>
      <p:sp>
        <p:nvSpPr>
          <p:cNvPr id="136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BB637E-3FF7-41F8-95B0-D3B7E8B88F14}" type="slidenum">
              <a:rPr lang="en-US"/>
              <a:pPr/>
              <a:t>161</a:t>
            </a:fld>
            <a:endParaRPr lang="en-US"/>
          </a:p>
        </p:txBody>
      </p:sp>
      <p:sp>
        <p:nvSpPr>
          <p:cNvPr id="1446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6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65A5EB-E028-4EAE-92E1-035091BEBA5E}" type="slidenum">
              <a:rPr lang="en-US"/>
              <a:pPr/>
              <a:t>162</a:t>
            </a:fld>
            <a:endParaRPr lang="en-US"/>
          </a:p>
        </p:txBody>
      </p:sp>
      <p:sp>
        <p:nvSpPr>
          <p:cNvPr id="1453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3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65A5EB-E028-4EAE-92E1-035091BEBA5E}" type="slidenum">
              <a:rPr lang="en-US"/>
              <a:pPr/>
              <a:t>163</a:t>
            </a:fld>
            <a:endParaRPr lang="en-US"/>
          </a:p>
        </p:txBody>
      </p:sp>
      <p:sp>
        <p:nvSpPr>
          <p:cNvPr id="1453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3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38793D-B5D1-4153-AB60-8BAB3035712A}" type="slidenum">
              <a:rPr lang="en-US"/>
              <a:pPr/>
              <a:t>164</a:t>
            </a:fld>
            <a:endParaRPr lang="en-US"/>
          </a:p>
        </p:txBody>
      </p:sp>
      <p:sp>
        <p:nvSpPr>
          <p:cNvPr id="145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5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38793D-B5D1-4153-AB60-8BAB3035712A}" type="slidenum">
              <a:rPr lang="en-US"/>
              <a:pPr/>
              <a:t>165</a:t>
            </a:fld>
            <a:endParaRPr lang="en-US"/>
          </a:p>
        </p:txBody>
      </p:sp>
      <p:sp>
        <p:nvSpPr>
          <p:cNvPr id="145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5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5384BA1-219F-4B11-A353-85AD5E96ACFB}" type="slidenum">
              <a:rPr lang="en-US"/>
              <a:pPr/>
              <a:t>166</a:t>
            </a:fld>
            <a:endParaRPr lang="en-US"/>
          </a:p>
        </p:txBody>
      </p:sp>
      <p:sp>
        <p:nvSpPr>
          <p:cNvPr id="1456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6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9BE6B2-1B9C-4B23-AF73-FDB55FF9BE0C}" type="slidenum">
              <a:rPr lang="en-US"/>
              <a:pPr/>
              <a:t>167</a:t>
            </a:fld>
            <a:endParaRPr lang="en-US"/>
          </a:p>
        </p:txBody>
      </p:sp>
      <p:sp>
        <p:nvSpPr>
          <p:cNvPr id="1457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7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9BE6B2-1B9C-4B23-AF73-FDB55FF9BE0C}" type="slidenum">
              <a:rPr lang="en-US"/>
              <a:pPr/>
              <a:t>168</a:t>
            </a:fld>
            <a:endParaRPr lang="en-US"/>
          </a:p>
        </p:txBody>
      </p:sp>
      <p:sp>
        <p:nvSpPr>
          <p:cNvPr id="1457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7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8361B8-36CE-4106-9A9C-35C780634501}" type="slidenum">
              <a:rPr lang="en-US"/>
              <a:pPr/>
              <a:t>169</a:t>
            </a:fld>
            <a:endParaRPr lang="en-US"/>
          </a:p>
        </p:txBody>
      </p:sp>
      <p:sp>
        <p:nvSpPr>
          <p:cNvPr id="145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8361B8-36CE-4106-9A9C-35C780634501}" type="slidenum">
              <a:rPr lang="en-US"/>
              <a:pPr/>
              <a:t>170</a:t>
            </a:fld>
            <a:endParaRPr lang="en-US"/>
          </a:p>
        </p:txBody>
      </p:sp>
      <p:sp>
        <p:nvSpPr>
          <p:cNvPr id="145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72405B-27BD-44F4-A341-1CD560017CD2}" type="slidenum">
              <a:rPr lang="en-US"/>
              <a:pPr/>
              <a:t>18</a:t>
            </a:fld>
            <a:endParaRPr lang="en-US"/>
          </a:p>
        </p:txBody>
      </p:sp>
      <p:sp>
        <p:nvSpPr>
          <p:cNvPr id="136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A5F79E-BEBA-4CA0-97A4-7B0A9455AC73}" type="slidenum">
              <a:rPr lang="en-US"/>
              <a:pPr/>
              <a:t>171</a:t>
            </a:fld>
            <a:endParaRPr lang="en-US"/>
          </a:p>
        </p:txBody>
      </p:sp>
      <p:sp>
        <p:nvSpPr>
          <p:cNvPr id="1468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8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0913E8-79FF-4AEB-9A75-85C49707BFC6}" type="slidenum">
              <a:rPr lang="en-US"/>
              <a:pPr/>
              <a:t>172</a:t>
            </a:fld>
            <a:endParaRPr lang="en-US"/>
          </a:p>
        </p:txBody>
      </p:sp>
      <p:sp>
        <p:nvSpPr>
          <p:cNvPr id="1469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9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2C5325-BD0A-4DE7-8C01-F5B129B4F7C0}" type="slidenum">
              <a:rPr lang="en-US"/>
              <a:pPr/>
              <a:t>173</a:t>
            </a:fld>
            <a:endParaRPr lang="en-US"/>
          </a:p>
        </p:txBody>
      </p:sp>
      <p:sp>
        <p:nvSpPr>
          <p:cNvPr id="1531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1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2C5325-BD0A-4DE7-8C01-F5B129B4F7C0}" type="slidenum">
              <a:rPr lang="en-US"/>
              <a:pPr/>
              <a:t>174</a:t>
            </a:fld>
            <a:endParaRPr lang="en-US"/>
          </a:p>
        </p:txBody>
      </p:sp>
      <p:sp>
        <p:nvSpPr>
          <p:cNvPr id="1531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1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2C5325-BD0A-4DE7-8C01-F5B129B4F7C0}" type="slidenum">
              <a:rPr lang="en-US"/>
              <a:pPr/>
              <a:t>175</a:t>
            </a:fld>
            <a:endParaRPr lang="en-US"/>
          </a:p>
        </p:txBody>
      </p:sp>
      <p:sp>
        <p:nvSpPr>
          <p:cNvPr id="1531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1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09B68F-BB09-412A-8618-FB1FAAD0AAC3}" type="slidenum">
              <a:rPr lang="en-US"/>
              <a:pPr/>
              <a:t>176</a:t>
            </a:fld>
            <a:endParaRPr lang="en-US"/>
          </a:p>
        </p:txBody>
      </p:sp>
      <p:sp>
        <p:nvSpPr>
          <p:cNvPr id="1470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0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D57A0A-9F8C-4737-A3F9-0D72E38FF074}" type="slidenum">
              <a:rPr lang="en-US"/>
              <a:pPr/>
              <a:t>177</a:t>
            </a:fld>
            <a:endParaRPr lang="en-US"/>
          </a:p>
        </p:txBody>
      </p:sp>
      <p:sp>
        <p:nvSpPr>
          <p:cNvPr id="1471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1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1DC253-3114-42E5-87D4-56BA4E1EA771}" type="slidenum">
              <a:rPr lang="en-US"/>
              <a:pPr/>
              <a:t>178</a:t>
            </a:fld>
            <a:endParaRPr lang="en-US"/>
          </a:p>
        </p:txBody>
      </p:sp>
      <p:sp>
        <p:nvSpPr>
          <p:cNvPr id="147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2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F85577E-5C37-4CC8-9CB9-BF0367170214}" type="slidenum">
              <a:rPr lang="en-US"/>
              <a:pPr/>
              <a:t>179</a:t>
            </a:fld>
            <a:endParaRPr lang="en-US"/>
          </a:p>
        </p:txBody>
      </p:sp>
      <p:sp>
        <p:nvSpPr>
          <p:cNvPr id="1473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3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CF70ACA-11B1-4E66-8D91-C65B08C616C7}" type="slidenum">
              <a:rPr lang="en-US"/>
              <a:pPr/>
              <a:t>180</a:t>
            </a:fld>
            <a:endParaRPr lang="en-US"/>
          </a:p>
        </p:txBody>
      </p:sp>
      <p:sp>
        <p:nvSpPr>
          <p:cNvPr id="1474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72405B-27BD-44F4-A341-1CD560017CD2}" type="slidenum">
              <a:rPr lang="en-US"/>
              <a:pPr/>
              <a:t>19</a:t>
            </a:fld>
            <a:endParaRPr lang="en-US"/>
          </a:p>
        </p:txBody>
      </p:sp>
      <p:sp>
        <p:nvSpPr>
          <p:cNvPr id="136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C530B4-8073-4B12-B94F-3C40EBFDFC48}" type="slidenum">
              <a:rPr lang="en-US"/>
              <a:pPr/>
              <a:t>181</a:t>
            </a:fld>
            <a:endParaRPr lang="en-US"/>
          </a:p>
        </p:txBody>
      </p:sp>
      <p:sp>
        <p:nvSpPr>
          <p:cNvPr id="1475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5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A6A2C7-0542-4912-85FB-E8455F8251AB}" type="slidenum">
              <a:rPr lang="en-US"/>
              <a:pPr/>
              <a:t>182</a:t>
            </a:fld>
            <a:endParaRPr lang="en-US"/>
          </a:p>
        </p:txBody>
      </p:sp>
      <p:sp>
        <p:nvSpPr>
          <p:cNvPr id="1476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6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00B824-E040-4414-AF7F-ED074F5F8E71}" type="slidenum">
              <a:rPr lang="en-US"/>
              <a:pPr/>
              <a:t>183</a:t>
            </a:fld>
            <a:endParaRPr lang="en-US"/>
          </a:p>
        </p:txBody>
      </p:sp>
      <p:sp>
        <p:nvSpPr>
          <p:cNvPr id="1477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7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D97CEA-9E85-442A-887F-380AD7765851}" type="slidenum">
              <a:rPr lang="en-US"/>
              <a:pPr/>
              <a:t>184</a:t>
            </a:fld>
            <a:endParaRPr lang="en-US"/>
          </a:p>
        </p:txBody>
      </p:sp>
      <p:sp>
        <p:nvSpPr>
          <p:cNvPr id="1478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8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764D62-7399-4839-AD1B-04006C7C3824}" type="slidenum">
              <a:rPr lang="en-US"/>
              <a:pPr/>
              <a:t>185</a:t>
            </a:fld>
            <a:endParaRPr lang="en-US"/>
          </a:p>
        </p:txBody>
      </p:sp>
      <p:sp>
        <p:nvSpPr>
          <p:cNvPr id="1479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9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CF946A-6720-4E28-BFD2-C4DA39E14602}" type="slidenum">
              <a:rPr lang="en-US"/>
              <a:pPr/>
              <a:t>186</a:t>
            </a:fld>
            <a:endParaRPr lang="en-US"/>
          </a:p>
        </p:txBody>
      </p:sp>
      <p:sp>
        <p:nvSpPr>
          <p:cNvPr id="1480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0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5B3889-2A1B-49B7-8B85-F923DE23B8C1}" type="slidenum">
              <a:rPr lang="en-US"/>
              <a:pPr/>
              <a:t>187</a:t>
            </a:fld>
            <a:endParaRPr lang="en-US"/>
          </a:p>
        </p:txBody>
      </p:sp>
      <p:sp>
        <p:nvSpPr>
          <p:cNvPr id="1481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1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ACA80EE-7CC1-4E39-B7FE-BA4CE30C8D0D}" type="slidenum">
              <a:rPr lang="en-US"/>
              <a:pPr/>
              <a:t>188</a:t>
            </a:fld>
            <a:endParaRPr lang="en-US"/>
          </a:p>
        </p:txBody>
      </p:sp>
      <p:sp>
        <p:nvSpPr>
          <p:cNvPr id="1482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2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C42F8F-B3B4-4541-A719-73EBA94EF251}" type="slidenum">
              <a:rPr lang="en-US"/>
              <a:pPr/>
              <a:t>189</a:t>
            </a:fld>
            <a:endParaRPr lang="en-US"/>
          </a:p>
        </p:txBody>
      </p:sp>
      <p:sp>
        <p:nvSpPr>
          <p:cNvPr id="148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C42F8F-B3B4-4541-A719-73EBA94EF251}" type="slidenum">
              <a:rPr lang="en-US"/>
              <a:pPr/>
              <a:t>190</a:t>
            </a:fld>
            <a:endParaRPr lang="en-US"/>
          </a:p>
        </p:txBody>
      </p:sp>
      <p:sp>
        <p:nvSpPr>
          <p:cNvPr id="148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72405B-27BD-44F4-A341-1CD560017CD2}" type="slidenum">
              <a:rPr lang="en-US"/>
              <a:pPr/>
              <a:t>20</a:t>
            </a:fld>
            <a:endParaRPr lang="en-US"/>
          </a:p>
        </p:txBody>
      </p:sp>
      <p:sp>
        <p:nvSpPr>
          <p:cNvPr id="136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9B4C39-5F56-48D1-B818-B0BD6B2512E3}" type="slidenum">
              <a:rPr lang="en-US"/>
              <a:pPr/>
              <a:t>191</a:t>
            </a:fld>
            <a:endParaRPr lang="en-US"/>
          </a:p>
        </p:txBody>
      </p:sp>
      <p:sp>
        <p:nvSpPr>
          <p:cNvPr id="1484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293AF8E-FB36-42C1-9FD0-E0CF2B653514}" type="slidenum">
              <a:rPr lang="en-US"/>
              <a:pPr/>
              <a:t>192</a:t>
            </a:fld>
            <a:endParaRPr lang="en-US"/>
          </a:p>
        </p:txBody>
      </p:sp>
      <p:sp>
        <p:nvSpPr>
          <p:cNvPr id="1485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5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138E7A-87EA-49C2-97C7-D8E400A9FFA8}" type="slidenum">
              <a:rPr lang="en-US"/>
              <a:pPr/>
              <a:t>193</a:t>
            </a:fld>
            <a:endParaRPr lang="en-US"/>
          </a:p>
        </p:txBody>
      </p:sp>
      <p:sp>
        <p:nvSpPr>
          <p:cNvPr id="1486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6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A12898-5B80-4728-A62A-50D6A1DE6BF0}" type="slidenum">
              <a:rPr lang="en-US"/>
              <a:pPr/>
              <a:t>3</a:t>
            </a:fld>
            <a:endParaRPr lang="en-US"/>
          </a:p>
        </p:txBody>
      </p:sp>
      <p:sp>
        <p:nvSpPr>
          <p:cNvPr id="135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0268C7-9330-4FF6-B88E-8F9390C46787}" type="slidenum">
              <a:rPr lang="en-US"/>
              <a:pPr/>
              <a:t>21</a:t>
            </a:fld>
            <a:endParaRPr lang="en-US"/>
          </a:p>
        </p:txBody>
      </p:sp>
      <p:sp>
        <p:nvSpPr>
          <p:cNvPr id="136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004A31-E7AA-49B9-AB13-6ACD4B3FFBA8}" type="slidenum">
              <a:rPr lang="en-US"/>
              <a:pPr/>
              <a:t>22</a:t>
            </a:fld>
            <a:endParaRPr lang="en-US"/>
          </a:p>
        </p:txBody>
      </p:sp>
      <p:sp>
        <p:nvSpPr>
          <p:cNvPr id="137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004A31-E7AA-49B9-AB13-6ACD4B3FFBA8}" type="slidenum">
              <a:rPr lang="en-US"/>
              <a:pPr/>
              <a:t>23</a:t>
            </a:fld>
            <a:endParaRPr lang="en-US"/>
          </a:p>
        </p:txBody>
      </p:sp>
      <p:sp>
        <p:nvSpPr>
          <p:cNvPr id="137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004A31-E7AA-49B9-AB13-6ACD4B3FFBA8}" type="slidenum">
              <a:rPr lang="en-US"/>
              <a:pPr/>
              <a:t>24</a:t>
            </a:fld>
            <a:endParaRPr lang="en-US"/>
          </a:p>
        </p:txBody>
      </p:sp>
      <p:sp>
        <p:nvSpPr>
          <p:cNvPr id="137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004A31-E7AA-49B9-AB13-6ACD4B3FFBA8}" type="slidenum">
              <a:rPr lang="en-US"/>
              <a:pPr/>
              <a:t>25</a:t>
            </a:fld>
            <a:endParaRPr lang="en-US"/>
          </a:p>
        </p:txBody>
      </p:sp>
      <p:sp>
        <p:nvSpPr>
          <p:cNvPr id="137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BCE9A0-E7EE-465F-A9E2-2A09D0577B70}" type="slidenum">
              <a:rPr lang="en-US"/>
              <a:pPr/>
              <a:t>26</a:t>
            </a:fld>
            <a:endParaRPr lang="en-US"/>
          </a:p>
        </p:txBody>
      </p:sp>
      <p:sp>
        <p:nvSpPr>
          <p:cNvPr id="137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BCE9A0-E7EE-465F-A9E2-2A09D0577B70}" type="slidenum">
              <a:rPr lang="en-US"/>
              <a:pPr/>
              <a:t>27</a:t>
            </a:fld>
            <a:endParaRPr lang="en-US"/>
          </a:p>
        </p:txBody>
      </p:sp>
      <p:sp>
        <p:nvSpPr>
          <p:cNvPr id="137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A40A60-4161-4AA9-B4A0-BB2E25B9069F}" type="slidenum">
              <a:rPr lang="en-US"/>
              <a:pPr/>
              <a:t>28</a:t>
            </a:fld>
            <a:endParaRPr lang="en-US"/>
          </a:p>
        </p:txBody>
      </p:sp>
      <p:sp>
        <p:nvSpPr>
          <p:cNvPr id="137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29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30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AA02A9-81E7-4FC0-8A31-24B525F14208}" type="slidenum">
              <a:rPr lang="en-US"/>
              <a:pPr/>
              <a:t>4</a:t>
            </a:fld>
            <a:endParaRPr lang="en-US"/>
          </a:p>
        </p:txBody>
      </p:sp>
      <p:sp>
        <p:nvSpPr>
          <p:cNvPr id="135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31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32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33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34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35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36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37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38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39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9A03F2-2321-4F48-A899-1BD0031E880D}" type="slidenum">
              <a:rPr lang="en-US"/>
              <a:pPr/>
              <a:t>40</a:t>
            </a:fld>
            <a:endParaRPr lang="en-US"/>
          </a:p>
        </p:txBody>
      </p:sp>
      <p:sp>
        <p:nvSpPr>
          <p:cNvPr id="1488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8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DC739A-9C17-47CD-9F20-15742CBE6C74}" type="slidenum">
              <a:rPr lang="en-US"/>
              <a:pPr/>
              <a:t>5</a:t>
            </a:fld>
            <a:endParaRPr lang="en-US"/>
          </a:p>
        </p:txBody>
      </p:sp>
      <p:sp>
        <p:nvSpPr>
          <p:cNvPr id="135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41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59057C-BDDE-4681-B946-256AB01FDE58}" type="slidenum">
              <a:rPr lang="en-US"/>
              <a:pPr/>
              <a:t>42</a:t>
            </a:fld>
            <a:endParaRPr lang="en-US"/>
          </a:p>
        </p:txBody>
      </p:sp>
      <p:sp>
        <p:nvSpPr>
          <p:cNvPr id="137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F028B51-CF9E-468C-84F0-CAC51ED7FFBF}" type="slidenum">
              <a:rPr lang="en-US"/>
              <a:pPr/>
              <a:t>43</a:t>
            </a:fld>
            <a:endParaRPr lang="en-US"/>
          </a:p>
        </p:txBody>
      </p:sp>
      <p:sp>
        <p:nvSpPr>
          <p:cNvPr id="1377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44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9A03F2-2321-4F48-A899-1BD0031E880D}" type="slidenum">
              <a:rPr lang="en-US"/>
              <a:pPr/>
              <a:t>45</a:t>
            </a:fld>
            <a:endParaRPr lang="en-US"/>
          </a:p>
        </p:txBody>
      </p:sp>
      <p:sp>
        <p:nvSpPr>
          <p:cNvPr id="1488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8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46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004A31-E7AA-49B9-AB13-6ACD4B3FFBA8}" type="slidenum">
              <a:rPr lang="en-US"/>
              <a:pPr/>
              <a:t>47</a:t>
            </a:fld>
            <a:endParaRPr lang="en-US"/>
          </a:p>
        </p:txBody>
      </p:sp>
      <p:sp>
        <p:nvSpPr>
          <p:cNvPr id="137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48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49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50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46671D-A8C6-47B3-A75A-9352EA65CFB7}" type="slidenum">
              <a:rPr lang="en-US"/>
              <a:pPr/>
              <a:t>6</a:t>
            </a:fld>
            <a:endParaRPr lang="en-US"/>
          </a:p>
        </p:txBody>
      </p:sp>
      <p:sp>
        <p:nvSpPr>
          <p:cNvPr id="135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51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52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53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54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5039FB-68DD-4C18-92F0-0C883BEBA8EB}" type="slidenum">
              <a:rPr lang="en-US"/>
              <a:pPr/>
              <a:t>55</a:t>
            </a:fld>
            <a:endParaRPr lang="en-US"/>
          </a:p>
        </p:txBody>
      </p:sp>
      <p:sp>
        <p:nvSpPr>
          <p:cNvPr id="1229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56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57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58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59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60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9A1A6FD-BBE4-472C-9682-C83E0F98297A}" type="slidenum">
              <a:rPr lang="en-US"/>
              <a:pPr/>
              <a:t>7</a:t>
            </a:fld>
            <a:endParaRPr lang="en-US"/>
          </a:p>
        </p:txBody>
      </p:sp>
      <p:sp>
        <p:nvSpPr>
          <p:cNvPr id="135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9A03F2-2321-4F48-A899-1BD0031E880D}" type="slidenum">
              <a:rPr lang="en-US"/>
              <a:pPr/>
              <a:t>61</a:t>
            </a:fld>
            <a:endParaRPr lang="en-US"/>
          </a:p>
        </p:txBody>
      </p:sp>
      <p:sp>
        <p:nvSpPr>
          <p:cNvPr id="1488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8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62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63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43838E-1E82-43E4-B8DE-813DBE74A75D}" type="slidenum">
              <a:rPr lang="en-US"/>
              <a:pPr/>
              <a:t>64</a:t>
            </a:fld>
            <a:endParaRPr lang="en-US"/>
          </a:p>
        </p:txBody>
      </p:sp>
      <p:sp>
        <p:nvSpPr>
          <p:cNvPr id="137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43838E-1E82-43E4-B8DE-813DBE74A75D}" type="slidenum">
              <a:rPr lang="en-US"/>
              <a:pPr/>
              <a:t>65</a:t>
            </a:fld>
            <a:endParaRPr lang="en-US"/>
          </a:p>
        </p:txBody>
      </p:sp>
      <p:sp>
        <p:nvSpPr>
          <p:cNvPr id="137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D994F5-F061-44A3-908C-7C3DEF08D5CA}" type="slidenum">
              <a:rPr lang="en-US"/>
              <a:pPr/>
              <a:t>66</a:t>
            </a:fld>
            <a:endParaRPr lang="en-US"/>
          </a:p>
        </p:txBody>
      </p:sp>
      <p:sp>
        <p:nvSpPr>
          <p:cNvPr id="138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D994F5-F061-44A3-908C-7C3DEF08D5CA}" type="slidenum">
              <a:rPr lang="en-US"/>
              <a:pPr/>
              <a:t>67</a:t>
            </a:fld>
            <a:endParaRPr lang="en-US"/>
          </a:p>
        </p:txBody>
      </p:sp>
      <p:sp>
        <p:nvSpPr>
          <p:cNvPr id="138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D994F5-F061-44A3-908C-7C3DEF08D5CA}" type="slidenum">
              <a:rPr lang="en-US"/>
              <a:pPr/>
              <a:t>68</a:t>
            </a:fld>
            <a:endParaRPr lang="en-US"/>
          </a:p>
        </p:txBody>
      </p:sp>
      <p:sp>
        <p:nvSpPr>
          <p:cNvPr id="138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D994F5-F061-44A3-908C-7C3DEF08D5CA}" type="slidenum">
              <a:rPr lang="en-US"/>
              <a:pPr/>
              <a:t>69</a:t>
            </a:fld>
            <a:endParaRPr lang="en-US"/>
          </a:p>
        </p:txBody>
      </p:sp>
      <p:sp>
        <p:nvSpPr>
          <p:cNvPr id="138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D994F5-F061-44A3-908C-7C3DEF08D5CA}" type="slidenum">
              <a:rPr lang="en-US"/>
              <a:pPr/>
              <a:t>70</a:t>
            </a:fld>
            <a:endParaRPr lang="en-US"/>
          </a:p>
        </p:txBody>
      </p:sp>
      <p:sp>
        <p:nvSpPr>
          <p:cNvPr id="138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95DF1D-A0E9-436D-A100-376B78C97228}" type="slidenum">
              <a:rPr lang="en-US"/>
              <a:pPr/>
              <a:t>8</a:t>
            </a:fld>
            <a:endParaRPr lang="en-US"/>
          </a:p>
        </p:txBody>
      </p:sp>
      <p:sp>
        <p:nvSpPr>
          <p:cNvPr id="136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D994F5-F061-44A3-908C-7C3DEF08D5CA}" type="slidenum">
              <a:rPr lang="en-US"/>
              <a:pPr/>
              <a:t>71</a:t>
            </a:fld>
            <a:endParaRPr lang="en-US"/>
          </a:p>
        </p:txBody>
      </p:sp>
      <p:sp>
        <p:nvSpPr>
          <p:cNvPr id="138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D9DE6C-94EB-4595-8F93-B562C19E80F3}" type="slidenum">
              <a:rPr lang="en-US"/>
              <a:pPr/>
              <a:t>72</a:t>
            </a:fld>
            <a:endParaRPr lang="en-US"/>
          </a:p>
        </p:txBody>
      </p:sp>
      <p:sp>
        <p:nvSpPr>
          <p:cNvPr id="1536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7116BC-9845-471E-87D1-5CAE8EC4FE68}" type="slidenum">
              <a:rPr lang="en-US"/>
              <a:pPr/>
              <a:t>73</a:t>
            </a:fld>
            <a:endParaRPr lang="en-US"/>
          </a:p>
        </p:txBody>
      </p:sp>
      <p:sp>
        <p:nvSpPr>
          <p:cNvPr id="1386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3AA932-E6E5-4D21-89D3-9B7F63FC33F5}" type="slidenum">
              <a:rPr lang="en-US"/>
              <a:pPr/>
              <a:t>74</a:t>
            </a:fld>
            <a:endParaRPr lang="en-US"/>
          </a:p>
        </p:txBody>
      </p:sp>
      <p:sp>
        <p:nvSpPr>
          <p:cNvPr id="138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A4D85A-B427-48AE-B378-B47345FE1CD1}" type="slidenum">
              <a:rPr lang="en-US"/>
              <a:pPr/>
              <a:t>75</a:t>
            </a:fld>
            <a:endParaRPr lang="en-US"/>
          </a:p>
        </p:txBody>
      </p:sp>
      <p:sp>
        <p:nvSpPr>
          <p:cNvPr id="1506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6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A4D85A-B427-48AE-B378-B47345FE1CD1}" type="slidenum">
              <a:rPr lang="en-US"/>
              <a:pPr/>
              <a:t>76</a:t>
            </a:fld>
            <a:endParaRPr lang="en-US"/>
          </a:p>
        </p:txBody>
      </p:sp>
      <p:sp>
        <p:nvSpPr>
          <p:cNvPr id="1506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6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892480-A986-40A2-BCD8-1F86C64961F0}" type="slidenum">
              <a:rPr lang="en-US"/>
              <a:pPr/>
              <a:t>77</a:t>
            </a:fld>
            <a:endParaRPr lang="en-US"/>
          </a:p>
        </p:txBody>
      </p:sp>
      <p:sp>
        <p:nvSpPr>
          <p:cNvPr id="1500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0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E8EF40-91B1-421E-92B6-E19FF298737A}" type="slidenum">
              <a:rPr lang="en-US"/>
              <a:pPr/>
              <a:t>78</a:t>
            </a:fld>
            <a:endParaRPr lang="en-US"/>
          </a:p>
        </p:txBody>
      </p:sp>
      <p:sp>
        <p:nvSpPr>
          <p:cNvPr id="139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E8EF40-91B1-421E-92B6-E19FF298737A}" type="slidenum">
              <a:rPr lang="en-US"/>
              <a:pPr/>
              <a:t>79</a:t>
            </a:fld>
            <a:endParaRPr lang="en-US"/>
          </a:p>
        </p:txBody>
      </p:sp>
      <p:sp>
        <p:nvSpPr>
          <p:cNvPr id="139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E8EF40-91B1-421E-92B6-E19FF298737A}" type="slidenum">
              <a:rPr lang="en-US"/>
              <a:pPr/>
              <a:t>80</a:t>
            </a:fld>
            <a:endParaRPr lang="en-US"/>
          </a:p>
        </p:txBody>
      </p:sp>
      <p:sp>
        <p:nvSpPr>
          <p:cNvPr id="139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125141-5B24-4BAE-9559-A86E56479F27}" type="slidenum">
              <a:rPr lang="en-US"/>
              <a:pPr/>
              <a:t>9</a:t>
            </a:fld>
            <a:endParaRPr lang="en-US"/>
          </a:p>
        </p:txBody>
      </p:sp>
      <p:sp>
        <p:nvSpPr>
          <p:cNvPr id="136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78179E-AA07-44A3-8B05-F6226C0FBDE4}" type="slidenum">
              <a:rPr lang="en-US"/>
              <a:pPr/>
              <a:t>81</a:t>
            </a:fld>
            <a:endParaRPr lang="en-US"/>
          </a:p>
        </p:txBody>
      </p:sp>
      <p:sp>
        <p:nvSpPr>
          <p:cNvPr id="1391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1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7B0D39A-A66A-40DB-8874-60674FBA9AB5}" type="slidenum">
              <a:rPr lang="en-US"/>
              <a:pPr/>
              <a:t>82</a:t>
            </a:fld>
            <a:endParaRPr lang="en-US"/>
          </a:p>
        </p:txBody>
      </p:sp>
      <p:sp>
        <p:nvSpPr>
          <p:cNvPr id="1393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3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5CE023-FBA8-432C-927B-41A14ED06F98}" type="slidenum">
              <a:rPr lang="en-US"/>
              <a:pPr/>
              <a:t>83</a:t>
            </a:fld>
            <a:endParaRPr lang="en-US"/>
          </a:p>
        </p:txBody>
      </p:sp>
      <p:sp>
        <p:nvSpPr>
          <p:cNvPr id="139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5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76A372-B076-4BD4-8B6B-5EFE102C3D7C}" type="slidenum">
              <a:rPr lang="en-US"/>
              <a:pPr/>
              <a:t>84</a:t>
            </a:fld>
            <a:endParaRPr lang="en-US"/>
          </a:p>
        </p:txBody>
      </p:sp>
      <p:sp>
        <p:nvSpPr>
          <p:cNvPr id="139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8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C3CF00-53FD-4EC4-AA76-ED57C6ED0CE5}" type="slidenum">
              <a:rPr lang="en-US"/>
              <a:pPr/>
              <a:t>85</a:t>
            </a:fld>
            <a:endParaRPr lang="en-US"/>
          </a:p>
        </p:txBody>
      </p:sp>
      <p:sp>
        <p:nvSpPr>
          <p:cNvPr id="1399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9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F5C8C5-F143-4EF2-8770-B4CA20903ACA}" type="slidenum">
              <a:rPr lang="en-US"/>
              <a:pPr/>
              <a:t>86</a:t>
            </a:fld>
            <a:endParaRPr lang="en-US"/>
          </a:p>
        </p:txBody>
      </p:sp>
      <p:sp>
        <p:nvSpPr>
          <p:cNvPr id="1400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0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102650-1280-436C-B31C-078740FDD024}" type="slidenum">
              <a:rPr lang="en-US"/>
              <a:pPr/>
              <a:t>87</a:t>
            </a:fld>
            <a:endParaRPr lang="en-US"/>
          </a:p>
        </p:txBody>
      </p:sp>
      <p:sp>
        <p:nvSpPr>
          <p:cNvPr id="140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102650-1280-436C-B31C-078740FDD024}" type="slidenum">
              <a:rPr lang="en-US"/>
              <a:pPr/>
              <a:t>88</a:t>
            </a:fld>
            <a:endParaRPr lang="en-US"/>
          </a:p>
        </p:txBody>
      </p:sp>
      <p:sp>
        <p:nvSpPr>
          <p:cNvPr id="140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102650-1280-436C-B31C-078740FDD024}" type="slidenum">
              <a:rPr lang="en-US"/>
              <a:pPr/>
              <a:t>89</a:t>
            </a:fld>
            <a:endParaRPr lang="en-US"/>
          </a:p>
        </p:txBody>
      </p:sp>
      <p:sp>
        <p:nvSpPr>
          <p:cNvPr id="140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102650-1280-436C-B31C-078740FDD024}" type="slidenum">
              <a:rPr lang="en-US"/>
              <a:pPr/>
              <a:t>90</a:t>
            </a:fld>
            <a:endParaRPr lang="en-US"/>
          </a:p>
        </p:txBody>
      </p:sp>
      <p:sp>
        <p:nvSpPr>
          <p:cNvPr id="140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125141-5B24-4BAE-9559-A86E56479F27}" type="slidenum">
              <a:rPr lang="en-US"/>
              <a:pPr/>
              <a:t>10</a:t>
            </a:fld>
            <a:endParaRPr lang="en-US"/>
          </a:p>
        </p:txBody>
      </p:sp>
      <p:sp>
        <p:nvSpPr>
          <p:cNvPr id="136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102650-1280-436C-B31C-078740FDD024}" type="slidenum">
              <a:rPr lang="en-US"/>
              <a:pPr/>
              <a:t>91</a:t>
            </a:fld>
            <a:endParaRPr lang="en-US"/>
          </a:p>
        </p:txBody>
      </p:sp>
      <p:sp>
        <p:nvSpPr>
          <p:cNvPr id="140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102650-1280-436C-B31C-078740FDD024}" type="slidenum">
              <a:rPr lang="en-US"/>
              <a:pPr/>
              <a:t>92</a:t>
            </a:fld>
            <a:endParaRPr lang="en-US"/>
          </a:p>
        </p:txBody>
      </p:sp>
      <p:sp>
        <p:nvSpPr>
          <p:cNvPr id="140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102650-1280-436C-B31C-078740FDD024}" type="slidenum">
              <a:rPr lang="en-US"/>
              <a:pPr/>
              <a:t>93</a:t>
            </a:fld>
            <a:endParaRPr lang="en-US"/>
          </a:p>
        </p:txBody>
      </p:sp>
      <p:sp>
        <p:nvSpPr>
          <p:cNvPr id="140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102650-1280-436C-B31C-078740FDD024}" type="slidenum">
              <a:rPr lang="en-US"/>
              <a:pPr/>
              <a:t>94</a:t>
            </a:fld>
            <a:endParaRPr lang="en-US"/>
          </a:p>
        </p:txBody>
      </p:sp>
      <p:sp>
        <p:nvSpPr>
          <p:cNvPr id="140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102650-1280-436C-B31C-078740FDD024}" type="slidenum">
              <a:rPr lang="en-US"/>
              <a:pPr/>
              <a:t>95</a:t>
            </a:fld>
            <a:endParaRPr lang="en-US"/>
          </a:p>
        </p:txBody>
      </p:sp>
      <p:sp>
        <p:nvSpPr>
          <p:cNvPr id="140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102650-1280-436C-B31C-078740FDD024}" type="slidenum">
              <a:rPr lang="en-US"/>
              <a:pPr/>
              <a:t>96</a:t>
            </a:fld>
            <a:endParaRPr lang="en-US"/>
          </a:p>
        </p:txBody>
      </p:sp>
      <p:sp>
        <p:nvSpPr>
          <p:cNvPr id="140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905E55D-E1B3-4D24-BC5E-4AB59900FF09}" type="slidenum">
              <a:rPr lang="en-US"/>
              <a:pPr/>
              <a:t>97</a:t>
            </a:fld>
            <a:endParaRPr lang="en-US"/>
          </a:p>
        </p:txBody>
      </p:sp>
      <p:sp>
        <p:nvSpPr>
          <p:cNvPr id="1402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B81BB1-3957-41BF-B808-F5DC72124A2A}" type="slidenum">
              <a:rPr lang="en-US"/>
              <a:pPr/>
              <a:t>98</a:t>
            </a:fld>
            <a:endParaRPr lang="en-US"/>
          </a:p>
        </p:txBody>
      </p:sp>
      <p:sp>
        <p:nvSpPr>
          <p:cNvPr id="1404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4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B81BB1-3957-41BF-B808-F5DC72124A2A}" type="slidenum">
              <a:rPr lang="en-US"/>
              <a:pPr/>
              <a:t>99</a:t>
            </a:fld>
            <a:endParaRPr lang="en-US"/>
          </a:p>
        </p:txBody>
      </p:sp>
      <p:sp>
        <p:nvSpPr>
          <p:cNvPr id="1404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4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C3F9E9-4C7D-4C8C-B4A2-7798B431B1C8}" type="slidenum">
              <a:rPr lang="en-US"/>
              <a:pPr/>
              <a:t>100</a:t>
            </a:fld>
            <a:endParaRPr lang="en-US"/>
          </a:p>
        </p:txBody>
      </p:sp>
      <p:sp>
        <p:nvSpPr>
          <p:cNvPr id="1405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5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5928846"/>
            <a:ext cx="9144000" cy="919089"/>
          </a:xfrm>
          <a:prstGeom prst="rect">
            <a:avLst/>
          </a:prstGeom>
          <a:solidFill>
            <a:srgbClr val="231F20"/>
          </a:solidFill>
          <a:ln>
            <a:solidFill>
              <a:srgbClr val="231F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919089"/>
          </a:xfrm>
          <a:prstGeom prst="rect">
            <a:avLst/>
          </a:prstGeom>
          <a:solidFill>
            <a:srgbClr val="231F20"/>
          </a:solidFill>
          <a:ln>
            <a:solidFill>
              <a:srgbClr val="231F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6477000" y="6248400"/>
            <a:ext cx="198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aseline="0" dirty="0" smtClean="0">
                <a:solidFill>
                  <a:schemeClr val="bg1"/>
                </a:solidFill>
              </a:rPr>
              <a:t>Chapter 7 &lt;</a:t>
            </a:r>
            <a:fld id="{D1B2EFE9-D440-4A3B-858C-5FEDF5DD0E10}" type="slidenum">
              <a:rPr lang="en-US" sz="1400" smtClean="0">
                <a:solidFill>
                  <a:schemeClr val="bg1"/>
                </a:solidFill>
              </a:rPr>
              <a:pPr/>
              <a:t>‹#›</a:t>
            </a:fld>
            <a:r>
              <a:rPr lang="en-US" sz="1400" dirty="0" smtClean="0">
                <a:solidFill>
                  <a:schemeClr val="bg1"/>
                </a:solidFill>
              </a:rPr>
              <a:t>&gt; 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72064"/>
            <a:ext cx="990600" cy="885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 userDrawn="1"/>
        </p:nvSpPr>
        <p:spPr>
          <a:xfrm>
            <a:off x="1295400" y="6248400"/>
            <a:ext cx="525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Digital Design and Computer Architecture:</a:t>
            </a:r>
            <a:r>
              <a:rPr lang="en-US" sz="1400" baseline="0" dirty="0" smtClean="0">
                <a:solidFill>
                  <a:schemeClr val="bg1"/>
                </a:solidFill>
              </a:rPr>
              <a:t> ARM® Edition © 2015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5943600"/>
            <a:ext cx="773569" cy="864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1393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5928846"/>
            <a:ext cx="9144000" cy="919089"/>
          </a:xfrm>
          <a:prstGeom prst="rect">
            <a:avLst/>
          </a:prstGeom>
          <a:solidFill>
            <a:srgbClr val="231F20"/>
          </a:solidFill>
          <a:ln>
            <a:solidFill>
              <a:srgbClr val="231F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919089"/>
          </a:xfrm>
          <a:prstGeom prst="rect">
            <a:avLst/>
          </a:prstGeom>
          <a:solidFill>
            <a:srgbClr val="231F20"/>
          </a:solidFill>
          <a:ln>
            <a:solidFill>
              <a:srgbClr val="231F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6477000" y="6248400"/>
            <a:ext cx="198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aseline="0" dirty="0" smtClean="0">
                <a:solidFill>
                  <a:schemeClr val="bg1"/>
                </a:solidFill>
              </a:rPr>
              <a:t>Chapter 7 &lt;</a:t>
            </a:r>
            <a:fld id="{D1B2EFE9-D440-4A3B-858C-5FEDF5DD0E10}" type="slidenum">
              <a:rPr lang="en-US" sz="1400" smtClean="0">
                <a:solidFill>
                  <a:schemeClr val="bg1"/>
                </a:solidFill>
              </a:rPr>
              <a:pPr/>
              <a:t>‹#›</a:t>
            </a:fld>
            <a:r>
              <a:rPr lang="en-US" sz="1400" dirty="0" smtClean="0">
                <a:solidFill>
                  <a:schemeClr val="bg1"/>
                </a:solidFill>
              </a:rPr>
              <a:t>&gt; 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72064"/>
            <a:ext cx="990600" cy="885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 userDrawn="1"/>
        </p:nvSpPr>
        <p:spPr>
          <a:xfrm>
            <a:off x="1295400" y="6248400"/>
            <a:ext cx="525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Digital Design and Computer Architecture:</a:t>
            </a:r>
            <a:r>
              <a:rPr lang="en-US" sz="1400" baseline="0" dirty="0" smtClean="0">
                <a:solidFill>
                  <a:schemeClr val="bg1"/>
                </a:solidFill>
              </a:rPr>
              <a:t> ARM® Edition © 2015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5943600"/>
            <a:ext cx="773569" cy="864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3080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Copyright © 2012  Elsevier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CC12C447-90FA-420C-B74C-1A635C444937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429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192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7719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Copyright © 2012  Elsevier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E7ED6BBA-2425-4A43-B586-383F2BB07C4C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136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219200"/>
            <a:ext cx="7772400" cy="49530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Copyright © 2012  Elsevier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68946159-E475-47D9-8550-A9F0B445C791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33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2192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192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5800" y="37719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7719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Copyright © 2012  Elsevier</a:t>
            </a:r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CCDCC2DC-EBCD-44EE-92DB-9C06DDE632FD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3468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38100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Copyright © 2012  Elsevier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1-&lt;</a:t>
            </a:r>
            <a:fld id="{B4FEF99E-A19F-4A0B-A62E-3729EECDD901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9501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38100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Copyright © 2012  Elsevier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9F7ADD3E-E1D6-46D5-BCAD-B4AEBA813F75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7660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46080-453C-4BEF-9A1F-F094B996EB79}" type="datetimeFigureOut">
              <a:rPr lang="en-US" smtClean="0"/>
              <a:t>3/27/17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B2EFE9-D440-4A3B-858C-5FEDF5DD0E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500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tags" Target="../tags/tag8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9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99.xml"/><Relationship Id="rId5" Type="http://schemas.openxmlformats.org/officeDocument/2006/relationships/image" Target="../media/image44.png"/><Relationship Id="rId1" Type="http://schemas.openxmlformats.org/officeDocument/2006/relationships/tags" Target="../tags/tag226.xml"/><Relationship Id="rId2" Type="http://schemas.openxmlformats.org/officeDocument/2006/relationships/tags" Target="../tags/tag22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00.xml"/><Relationship Id="rId5" Type="http://schemas.openxmlformats.org/officeDocument/2006/relationships/image" Target="../media/image45.png"/><Relationship Id="rId1" Type="http://schemas.openxmlformats.org/officeDocument/2006/relationships/tags" Target="../tags/tag228.xml"/><Relationship Id="rId2" Type="http://schemas.openxmlformats.org/officeDocument/2006/relationships/tags" Target="../tags/tag229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01.xml"/><Relationship Id="rId5" Type="http://schemas.openxmlformats.org/officeDocument/2006/relationships/image" Target="../media/image46.png"/><Relationship Id="rId1" Type="http://schemas.openxmlformats.org/officeDocument/2006/relationships/tags" Target="../tags/tag230.xml"/><Relationship Id="rId2" Type="http://schemas.openxmlformats.org/officeDocument/2006/relationships/tags" Target="../tags/tag231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02.xml"/><Relationship Id="rId5" Type="http://schemas.openxmlformats.org/officeDocument/2006/relationships/image" Target="../media/image46.png"/><Relationship Id="rId1" Type="http://schemas.openxmlformats.org/officeDocument/2006/relationships/tags" Target="../tags/tag232.xml"/><Relationship Id="rId2" Type="http://schemas.openxmlformats.org/officeDocument/2006/relationships/tags" Target="../tags/tag233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03.xml"/><Relationship Id="rId5" Type="http://schemas.openxmlformats.org/officeDocument/2006/relationships/image" Target="../media/image47.png"/><Relationship Id="rId1" Type="http://schemas.openxmlformats.org/officeDocument/2006/relationships/tags" Target="../tags/tag234.xml"/><Relationship Id="rId2" Type="http://schemas.openxmlformats.org/officeDocument/2006/relationships/tags" Target="../tags/tag235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04.xml"/><Relationship Id="rId5" Type="http://schemas.openxmlformats.org/officeDocument/2006/relationships/image" Target="../media/image47.png"/><Relationship Id="rId1" Type="http://schemas.openxmlformats.org/officeDocument/2006/relationships/tags" Target="../tags/tag236.xml"/><Relationship Id="rId2" Type="http://schemas.openxmlformats.org/officeDocument/2006/relationships/tags" Target="../tags/tag237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tags" Target="../tags/tag239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05.xml"/><Relationship Id="rId6" Type="http://schemas.openxmlformats.org/officeDocument/2006/relationships/package" Target="../embeddings/Microsoft_Visio_Drawing1919.vsdx"/><Relationship Id="rId7" Type="http://schemas.openxmlformats.org/officeDocument/2006/relationships/image" Target="../media/image48.emf"/><Relationship Id="rId1" Type="http://schemas.openxmlformats.org/officeDocument/2006/relationships/vmlDrawing" Target="../drawings/vmlDrawing19.vml"/><Relationship Id="rId2" Type="http://schemas.openxmlformats.org/officeDocument/2006/relationships/tags" Target="../tags/tag238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06.xml"/><Relationship Id="rId5" Type="http://schemas.openxmlformats.org/officeDocument/2006/relationships/image" Target="../media/image45.png"/><Relationship Id="rId1" Type="http://schemas.openxmlformats.org/officeDocument/2006/relationships/tags" Target="../tags/tag240.xml"/><Relationship Id="rId2" Type="http://schemas.openxmlformats.org/officeDocument/2006/relationships/tags" Target="../tags/tag241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07.xml"/><Relationship Id="rId5" Type="http://schemas.openxmlformats.org/officeDocument/2006/relationships/image" Target="../media/image47.png"/><Relationship Id="rId1" Type="http://schemas.openxmlformats.org/officeDocument/2006/relationships/tags" Target="../tags/tag242.xml"/><Relationship Id="rId2" Type="http://schemas.openxmlformats.org/officeDocument/2006/relationships/tags" Target="../tags/tag243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8.xml"/><Relationship Id="rId4" Type="http://schemas.openxmlformats.org/officeDocument/2006/relationships/image" Target="../media/image49.png"/><Relationship Id="rId5" Type="http://schemas.openxmlformats.org/officeDocument/2006/relationships/image" Target="../media/image50.png"/><Relationship Id="rId1" Type="http://schemas.openxmlformats.org/officeDocument/2006/relationships/tags" Target="../tags/tag244.xml"/><Relationship Id="rId2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4" Type="http://schemas.openxmlformats.org/officeDocument/2006/relationships/image" Target="../media/image6.png"/><Relationship Id="rId1" Type="http://schemas.openxmlformats.org/officeDocument/2006/relationships/tags" Target="../tags/tag9.xml"/><Relationship Id="rId2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9.xml"/><Relationship Id="rId4" Type="http://schemas.openxmlformats.org/officeDocument/2006/relationships/image" Target="../media/image51.png"/><Relationship Id="rId5" Type="http://schemas.openxmlformats.org/officeDocument/2006/relationships/image" Target="../media/image52.png"/><Relationship Id="rId1" Type="http://schemas.openxmlformats.org/officeDocument/2006/relationships/tags" Target="../tags/tag245.xml"/><Relationship Id="rId2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0.xml"/><Relationship Id="rId4" Type="http://schemas.openxmlformats.org/officeDocument/2006/relationships/image" Target="../media/image53.png"/><Relationship Id="rId5" Type="http://schemas.openxmlformats.org/officeDocument/2006/relationships/image" Target="../media/image54.png"/><Relationship Id="rId1" Type="http://schemas.openxmlformats.org/officeDocument/2006/relationships/tags" Target="../tags/tag246.xml"/><Relationship Id="rId2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1.xml"/><Relationship Id="rId4" Type="http://schemas.openxmlformats.org/officeDocument/2006/relationships/image" Target="../media/image54.png"/><Relationship Id="rId1" Type="http://schemas.openxmlformats.org/officeDocument/2006/relationships/tags" Target="../tags/tag247.xml"/><Relationship Id="rId2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12.xml"/><Relationship Id="rId5" Type="http://schemas.openxmlformats.org/officeDocument/2006/relationships/image" Target="../media/image45.png"/><Relationship Id="rId1" Type="http://schemas.openxmlformats.org/officeDocument/2006/relationships/tags" Target="../tags/tag248.xml"/><Relationship Id="rId2" Type="http://schemas.openxmlformats.org/officeDocument/2006/relationships/tags" Target="../tags/tag249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3.xml"/><Relationship Id="rId4" Type="http://schemas.openxmlformats.org/officeDocument/2006/relationships/image" Target="../media/image55.png"/><Relationship Id="rId1" Type="http://schemas.openxmlformats.org/officeDocument/2006/relationships/tags" Target="../tags/tag250.xml"/><Relationship Id="rId2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4.xml"/><Relationship Id="rId4" Type="http://schemas.openxmlformats.org/officeDocument/2006/relationships/image" Target="../media/image56.png"/><Relationship Id="rId1" Type="http://schemas.openxmlformats.org/officeDocument/2006/relationships/tags" Target="../tags/tag251.xml"/><Relationship Id="rId2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5.xml"/><Relationship Id="rId4" Type="http://schemas.openxmlformats.org/officeDocument/2006/relationships/image" Target="../media/image57.png"/><Relationship Id="rId1" Type="http://schemas.openxmlformats.org/officeDocument/2006/relationships/tags" Target="../tags/tag252.xml"/><Relationship Id="rId2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6.xml"/><Relationship Id="rId4" Type="http://schemas.openxmlformats.org/officeDocument/2006/relationships/image" Target="../media/image57.png"/><Relationship Id="rId1" Type="http://schemas.openxmlformats.org/officeDocument/2006/relationships/tags" Target="../tags/tag253.xml"/><Relationship Id="rId2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17.xml"/><Relationship Id="rId5" Type="http://schemas.openxmlformats.org/officeDocument/2006/relationships/image" Target="../media/image58.png"/><Relationship Id="rId6" Type="http://schemas.openxmlformats.org/officeDocument/2006/relationships/image" Target="../media/image59.png"/><Relationship Id="rId1" Type="http://schemas.openxmlformats.org/officeDocument/2006/relationships/tags" Target="../tags/tag254.xml"/><Relationship Id="rId2" Type="http://schemas.openxmlformats.org/officeDocument/2006/relationships/tags" Target="../tags/tag255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18.xml"/><Relationship Id="rId5" Type="http://schemas.openxmlformats.org/officeDocument/2006/relationships/image" Target="../media/image46.png"/><Relationship Id="rId1" Type="http://schemas.openxmlformats.org/officeDocument/2006/relationships/tags" Target="../tags/tag256.xml"/><Relationship Id="rId2" Type="http://schemas.openxmlformats.org/officeDocument/2006/relationships/tags" Target="../tags/tag25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1.xml"/><Relationship Id="rId5" Type="http://schemas.openxmlformats.org/officeDocument/2006/relationships/package" Target="../embeddings/Microsoft_Visio_Drawing22.vsdx"/><Relationship Id="rId6" Type="http://schemas.openxmlformats.org/officeDocument/2006/relationships/image" Target="../media/image7.emf"/><Relationship Id="rId1" Type="http://schemas.openxmlformats.org/officeDocument/2006/relationships/vmlDrawing" Target="../drawings/vmlDrawing2.vml"/><Relationship Id="rId2" Type="http://schemas.openxmlformats.org/officeDocument/2006/relationships/tags" Target="../tags/tag10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19.xml"/><Relationship Id="rId5" Type="http://schemas.openxmlformats.org/officeDocument/2006/relationships/image" Target="../media/image46.png"/><Relationship Id="rId1" Type="http://schemas.openxmlformats.org/officeDocument/2006/relationships/tags" Target="../tags/tag258.xml"/><Relationship Id="rId2" Type="http://schemas.openxmlformats.org/officeDocument/2006/relationships/tags" Target="../tags/tag259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tags" Target="../tags/tag262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20.xml"/><Relationship Id="rId6" Type="http://schemas.openxmlformats.org/officeDocument/2006/relationships/image" Target="../media/image60.png"/><Relationship Id="rId1" Type="http://schemas.openxmlformats.org/officeDocument/2006/relationships/tags" Target="../tags/tag260.xml"/><Relationship Id="rId2" Type="http://schemas.openxmlformats.org/officeDocument/2006/relationships/tags" Target="../tags/tag261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21.xml"/><Relationship Id="rId5" Type="http://schemas.openxmlformats.org/officeDocument/2006/relationships/package" Target="../embeddings/Microsoft_Visio_Drawing2020.vsdx"/><Relationship Id="rId6" Type="http://schemas.openxmlformats.org/officeDocument/2006/relationships/image" Target="../media/image61.emf"/><Relationship Id="rId1" Type="http://schemas.openxmlformats.org/officeDocument/2006/relationships/vmlDrawing" Target="../drawings/vmlDrawing20.vml"/><Relationship Id="rId2" Type="http://schemas.openxmlformats.org/officeDocument/2006/relationships/tags" Target="../tags/tag263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22.xml"/><Relationship Id="rId1" Type="http://schemas.openxmlformats.org/officeDocument/2006/relationships/tags" Target="../tags/tag264.xml"/><Relationship Id="rId2" Type="http://schemas.openxmlformats.org/officeDocument/2006/relationships/tags" Target="../tags/tag265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23.xml"/><Relationship Id="rId5" Type="http://schemas.openxmlformats.org/officeDocument/2006/relationships/image" Target="../media/image58.png"/><Relationship Id="rId6" Type="http://schemas.openxmlformats.org/officeDocument/2006/relationships/image" Target="../media/image59.png"/><Relationship Id="rId1" Type="http://schemas.openxmlformats.org/officeDocument/2006/relationships/tags" Target="../tags/tag266.xml"/><Relationship Id="rId2" Type="http://schemas.openxmlformats.org/officeDocument/2006/relationships/tags" Target="../tags/tag267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24.xml"/><Relationship Id="rId1" Type="http://schemas.openxmlformats.org/officeDocument/2006/relationships/tags" Target="../tags/tag268.xml"/><Relationship Id="rId2" Type="http://schemas.openxmlformats.org/officeDocument/2006/relationships/tags" Target="../tags/tag269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25.xml"/><Relationship Id="rId1" Type="http://schemas.openxmlformats.org/officeDocument/2006/relationships/tags" Target="../tags/tag270.xml"/><Relationship Id="rId2" Type="http://schemas.openxmlformats.org/officeDocument/2006/relationships/tags" Target="../tags/tag271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26.xml"/><Relationship Id="rId1" Type="http://schemas.openxmlformats.org/officeDocument/2006/relationships/tags" Target="../tags/tag272.xml"/><Relationship Id="rId2" Type="http://schemas.openxmlformats.org/officeDocument/2006/relationships/tags" Target="../tags/tag273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27.xml"/><Relationship Id="rId1" Type="http://schemas.openxmlformats.org/officeDocument/2006/relationships/tags" Target="../tags/tag274.xml"/><Relationship Id="rId2" Type="http://schemas.openxmlformats.org/officeDocument/2006/relationships/tags" Target="../tags/tag275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tags" Target="../tags/tag278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28.xml"/><Relationship Id="rId1" Type="http://schemas.openxmlformats.org/officeDocument/2006/relationships/tags" Target="../tags/tag276.xml"/><Relationship Id="rId2" Type="http://schemas.openxmlformats.org/officeDocument/2006/relationships/tags" Target="../tags/tag27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2.xml"/><Relationship Id="rId5" Type="http://schemas.openxmlformats.org/officeDocument/2006/relationships/package" Target="../embeddings/Microsoft_Visio_Drawing33.vsdx"/><Relationship Id="rId6" Type="http://schemas.openxmlformats.org/officeDocument/2006/relationships/image" Target="../media/image8.emf"/><Relationship Id="rId7" Type="http://schemas.openxmlformats.org/officeDocument/2006/relationships/image" Target="../media/image6.png"/><Relationship Id="rId1" Type="http://schemas.openxmlformats.org/officeDocument/2006/relationships/vmlDrawing" Target="../drawings/vmlDrawing3.vml"/><Relationship Id="rId2" Type="http://schemas.openxmlformats.org/officeDocument/2006/relationships/tags" Target="../tags/tag11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tags" Target="../tags/tag281.xml"/><Relationship Id="rId4" Type="http://schemas.openxmlformats.org/officeDocument/2006/relationships/tags" Target="../tags/tag282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29.xml"/><Relationship Id="rId1" Type="http://schemas.openxmlformats.org/officeDocument/2006/relationships/tags" Target="../tags/tag279.xml"/><Relationship Id="rId2" Type="http://schemas.openxmlformats.org/officeDocument/2006/relationships/tags" Target="../tags/tag280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tags" Target="../tags/tag285.xml"/><Relationship Id="rId4" Type="http://schemas.openxmlformats.org/officeDocument/2006/relationships/tags" Target="../tags/tag286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30.xml"/><Relationship Id="rId1" Type="http://schemas.openxmlformats.org/officeDocument/2006/relationships/tags" Target="../tags/tag283.xml"/><Relationship Id="rId2" Type="http://schemas.openxmlformats.org/officeDocument/2006/relationships/tags" Target="../tags/tag284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tags" Target="../tags/tag289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31.xml"/><Relationship Id="rId1" Type="http://schemas.openxmlformats.org/officeDocument/2006/relationships/tags" Target="../tags/tag287.xml"/><Relationship Id="rId2" Type="http://schemas.openxmlformats.org/officeDocument/2006/relationships/tags" Target="../tags/tag288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tags" Target="../tags/tag292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32.xml"/><Relationship Id="rId1" Type="http://schemas.openxmlformats.org/officeDocument/2006/relationships/tags" Target="../tags/tag290.xml"/><Relationship Id="rId2" Type="http://schemas.openxmlformats.org/officeDocument/2006/relationships/tags" Target="../tags/tag291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tags" Target="../tags/tag295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33.xml"/><Relationship Id="rId1" Type="http://schemas.openxmlformats.org/officeDocument/2006/relationships/tags" Target="../tags/tag293.xml"/><Relationship Id="rId2" Type="http://schemas.openxmlformats.org/officeDocument/2006/relationships/tags" Target="../tags/tag294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tags" Target="../tags/tag297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34.xml"/><Relationship Id="rId6" Type="http://schemas.openxmlformats.org/officeDocument/2006/relationships/package" Target="../embeddings/Microsoft_Visio_Drawing2121.vsdx"/><Relationship Id="rId7" Type="http://schemas.openxmlformats.org/officeDocument/2006/relationships/image" Target="../media/image20.emf"/><Relationship Id="rId1" Type="http://schemas.openxmlformats.org/officeDocument/2006/relationships/vmlDrawing" Target="../drawings/vmlDrawing21.vml"/><Relationship Id="rId2" Type="http://schemas.openxmlformats.org/officeDocument/2006/relationships/tags" Target="../tags/tag296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35.xml"/><Relationship Id="rId5" Type="http://schemas.openxmlformats.org/officeDocument/2006/relationships/image" Target="../media/image45.png"/><Relationship Id="rId1" Type="http://schemas.openxmlformats.org/officeDocument/2006/relationships/tags" Target="../tags/tag298.xml"/><Relationship Id="rId2" Type="http://schemas.openxmlformats.org/officeDocument/2006/relationships/tags" Target="../tags/tag299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tags" Target="../tags/tag302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36.xml"/><Relationship Id="rId1" Type="http://schemas.openxmlformats.org/officeDocument/2006/relationships/tags" Target="../tags/tag300.xml"/><Relationship Id="rId2" Type="http://schemas.openxmlformats.org/officeDocument/2006/relationships/tags" Target="../tags/tag301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tags" Target="../tags/tag304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37.xml"/><Relationship Id="rId6" Type="http://schemas.openxmlformats.org/officeDocument/2006/relationships/package" Target="../embeddings/Microsoft_Visio_Drawing2222.vsdx"/><Relationship Id="rId7" Type="http://schemas.openxmlformats.org/officeDocument/2006/relationships/image" Target="../media/image62.emf"/><Relationship Id="rId1" Type="http://schemas.openxmlformats.org/officeDocument/2006/relationships/vmlDrawing" Target="../drawings/vmlDrawing22.vml"/><Relationship Id="rId2" Type="http://schemas.openxmlformats.org/officeDocument/2006/relationships/tags" Target="../tags/tag303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tags" Target="../tags/tag306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38.xml"/><Relationship Id="rId6" Type="http://schemas.openxmlformats.org/officeDocument/2006/relationships/package" Target="../embeddings/Microsoft_Visio_Drawing2323.vsdx"/><Relationship Id="rId7" Type="http://schemas.openxmlformats.org/officeDocument/2006/relationships/image" Target="../media/image63.emf"/><Relationship Id="rId1" Type="http://schemas.openxmlformats.org/officeDocument/2006/relationships/vmlDrawing" Target="../drawings/vmlDrawing23.vml"/><Relationship Id="rId2" Type="http://schemas.openxmlformats.org/officeDocument/2006/relationships/tags" Target="../tags/tag30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3.xml"/><Relationship Id="rId5" Type="http://schemas.openxmlformats.org/officeDocument/2006/relationships/package" Target="../embeddings/Microsoft_Visio_Drawing44.vsdx"/><Relationship Id="rId6" Type="http://schemas.openxmlformats.org/officeDocument/2006/relationships/image" Target="../media/image9.emf"/><Relationship Id="rId7" Type="http://schemas.openxmlformats.org/officeDocument/2006/relationships/image" Target="../media/image6.png"/><Relationship Id="rId1" Type="http://schemas.openxmlformats.org/officeDocument/2006/relationships/vmlDrawing" Target="../drawings/vmlDrawing4.vml"/><Relationship Id="rId2" Type="http://schemas.openxmlformats.org/officeDocument/2006/relationships/tags" Target="../tags/tag12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tags" Target="../tags/tag308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39.xml"/><Relationship Id="rId6" Type="http://schemas.openxmlformats.org/officeDocument/2006/relationships/package" Target="../embeddings/Microsoft_Visio_Drawing2424.vsdx"/><Relationship Id="rId7" Type="http://schemas.openxmlformats.org/officeDocument/2006/relationships/image" Target="../media/image64.emf"/><Relationship Id="rId1" Type="http://schemas.openxmlformats.org/officeDocument/2006/relationships/vmlDrawing" Target="../drawings/vmlDrawing24.vml"/><Relationship Id="rId2" Type="http://schemas.openxmlformats.org/officeDocument/2006/relationships/tags" Target="../tags/tag307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tags" Target="../tags/tag310.xml"/><Relationship Id="rId4" Type="http://schemas.openxmlformats.org/officeDocument/2006/relationships/tags" Target="../tags/tag311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40.xml"/><Relationship Id="rId7" Type="http://schemas.openxmlformats.org/officeDocument/2006/relationships/package" Target="../embeddings/Microsoft_Visio_Drawing2525.vsdx"/><Relationship Id="rId8" Type="http://schemas.openxmlformats.org/officeDocument/2006/relationships/image" Target="../media/image65.emf"/><Relationship Id="rId1" Type="http://schemas.openxmlformats.org/officeDocument/2006/relationships/vmlDrawing" Target="../drawings/vmlDrawing25.vml"/><Relationship Id="rId2" Type="http://schemas.openxmlformats.org/officeDocument/2006/relationships/tags" Target="../tags/tag309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tags" Target="../tags/tag313.xml"/><Relationship Id="rId4" Type="http://schemas.openxmlformats.org/officeDocument/2006/relationships/tags" Target="../tags/tag314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41.xml"/><Relationship Id="rId7" Type="http://schemas.openxmlformats.org/officeDocument/2006/relationships/package" Target="../embeddings/Microsoft_Visio_Drawing2626.vsdx"/><Relationship Id="rId8" Type="http://schemas.openxmlformats.org/officeDocument/2006/relationships/image" Target="../media/image66.emf"/><Relationship Id="rId9" Type="http://schemas.openxmlformats.org/officeDocument/2006/relationships/package" Target="../embeddings/Microsoft_Visio_Drawing2727.vsdx"/><Relationship Id="rId10" Type="http://schemas.openxmlformats.org/officeDocument/2006/relationships/image" Target="../media/image67.emf"/><Relationship Id="rId1" Type="http://schemas.openxmlformats.org/officeDocument/2006/relationships/vmlDrawing" Target="../drawings/vmlDrawing26.vml"/><Relationship Id="rId2" Type="http://schemas.openxmlformats.org/officeDocument/2006/relationships/tags" Target="../tags/tag312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tags" Target="../tags/tag316.xml"/><Relationship Id="rId4" Type="http://schemas.openxmlformats.org/officeDocument/2006/relationships/tags" Target="../tags/tag317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42.xml"/><Relationship Id="rId7" Type="http://schemas.openxmlformats.org/officeDocument/2006/relationships/package" Target="../embeddings/Microsoft_Visio_Drawing2828.vsdx"/><Relationship Id="rId8" Type="http://schemas.openxmlformats.org/officeDocument/2006/relationships/image" Target="../media/image68.emf"/><Relationship Id="rId1" Type="http://schemas.openxmlformats.org/officeDocument/2006/relationships/vmlDrawing" Target="../drawings/vmlDrawing27.vml"/><Relationship Id="rId2" Type="http://schemas.openxmlformats.org/officeDocument/2006/relationships/tags" Target="../tags/tag315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tags" Target="../tags/tag320.xml"/><Relationship Id="rId4" Type="http://schemas.openxmlformats.org/officeDocument/2006/relationships/tags" Target="../tags/tag321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43.xml"/><Relationship Id="rId1" Type="http://schemas.openxmlformats.org/officeDocument/2006/relationships/tags" Target="../tags/tag318.xml"/><Relationship Id="rId2" Type="http://schemas.openxmlformats.org/officeDocument/2006/relationships/tags" Target="../tags/tag319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tags" Target="../tags/tag323.xml"/><Relationship Id="rId4" Type="http://schemas.openxmlformats.org/officeDocument/2006/relationships/tags" Target="../tags/tag324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44.xml"/><Relationship Id="rId7" Type="http://schemas.openxmlformats.org/officeDocument/2006/relationships/package" Target="../embeddings/Microsoft_Visio_Drawing2929.vsdx"/><Relationship Id="rId8" Type="http://schemas.openxmlformats.org/officeDocument/2006/relationships/image" Target="../media/image69.emf"/><Relationship Id="rId1" Type="http://schemas.openxmlformats.org/officeDocument/2006/relationships/vmlDrawing" Target="../drawings/vmlDrawing28.vml"/><Relationship Id="rId2" Type="http://schemas.openxmlformats.org/officeDocument/2006/relationships/tags" Target="../tags/tag322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tags" Target="../tags/tag327.xml"/><Relationship Id="rId4" Type="http://schemas.openxmlformats.org/officeDocument/2006/relationships/tags" Target="../tags/tag328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45.xml"/><Relationship Id="rId1" Type="http://schemas.openxmlformats.org/officeDocument/2006/relationships/tags" Target="../tags/tag325.xml"/><Relationship Id="rId2" Type="http://schemas.openxmlformats.org/officeDocument/2006/relationships/tags" Target="../tags/tag326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tags" Target="../tags/tag330.xml"/><Relationship Id="rId4" Type="http://schemas.openxmlformats.org/officeDocument/2006/relationships/tags" Target="../tags/tag331.xml"/><Relationship Id="rId5" Type="http://schemas.openxmlformats.org/officeDocument/2006/relationships/tags" Target="../tags/tag332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146.xml"/><Relationship Id="rId8" Type="http://schemas.openxmlformats.org/officeDocument/2006/relationships/package" Target="../embeddings/Microsoft_Visio_Drawing3030.vsdx"/><Relationship Id="rId9" Type="http://schemas.openxmlformats.org/officeDocument/2006/relationships/image" Target="../media/image70.emf"/><Relationship Id="rId1" Type="http://schemas.openxmlformats.org/officeDocument/2006/relationships/vmlDrawing" Target="../drawings/vmlDrawing29.vml"/><Relationship Id="rId2" Type="http://schemas.openxmlformats.org/officeDocument/2006/relationships/tags" Target="../tags/tag329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tags" Target="../tags/tag334.xml"/><Relationship Id="rId4" Type="http://schemas.openxmlformats.org/officeDocument/2006/relationships/tags" Target="../tags/tag335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47.xml"/><Relationship Id="rId7" Type="http://schemas.openxmlformats.org/officeDocument/2006/relationships/package" Target="../embeddings/Microsoft_Visio_Drawing3131.vsdx"/><Relationship Id="rId8" Type="http://schemas.openxmlformats.org/officeDocument/2006/relationships/image" Target="../media/image71.emf"/><Relationship Id="rId1" Type="http://schemas.openxmlformats.org/officeDocument/2006/relationships/vmlDrawing" Target="../drawings/vmlDrawing30.vml"/><Relationship Id="rId2" Type="http://schemas.openxmlformats.org/officeDocument/2006/relationships/tags" Target="../tags/tag333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tags" Target="../tags/tag337.xml"/><Relationship Id="rId4" Type="http://schemas.openxmlformats.org/officeDocument/2006/relationships/tags" Target="../tags/tag338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48.xml"/><Relationship Id="rId7" Type="http://schemas.openxmlformats.org/officeDocument/2006/relationships/package" Target="../embeddings/Microsoft_Visio_Drawing3232.vsdx"/><Relationship Id="rId8" Type="http://schemas.openxmlformats.org/officeDocument/2006/relationships/image" Target="../media/image71.emf"/><Relationship Id="rId1" Type="http://schemas.openxmlformats.org/officeDocument/2006/relationships/vmlDrawing" Target="../drawings/vmlDrawing31.vml"/><Relationship Id="rId2" Type="http://schemas.openxmlformats.org/officeDocument/2006/relationships/tags" Target="../tags/tag33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4.xml"/><Relationship Id="rId5" Type="http://schemas.openxmlformats.org/officeDocument/2006/relationships/package" Target="../embeddings/Microsoft_Visio_Drawing55.vsdx"/><Relationship Id="rId6" Type="http://schemas.openxmlformats.org/officeDocument/2006/relationships/image" Target="../media/image10.emf"/><Relationship Id="rId7" Type="http://schemas.openxmlformats.org/officeDocument/2006/relationships/image" Target="../media/image6.png"/><Relationship Id="rId1" Type="http://schemas.openxmlformats.org/officeDocument/2006/relationships/vmlDrawing" Target="../drawings/vmlDrawing5.vml"/><Relationship Id="rId2" Type="http://schemas.openxmlformats.org/officeDocument/2006/relationships/tags" Target="../tags/tag13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tags" Target="../tags/tag340.xml"/><Relationship Id="rId4" Type="http://schemas.openxmlformats.org/officeDocument/2006/relationships/tags" Target="../tags/tag341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49.xml"/><Relationship Id="rId7" Type="http://schemas.openxmlformats.org/officeDocument/2006/relationships/package" Target="../embeddings/Microsoft_Visio_Drawing3333.vsdx"/><Relationship Id="rId8" Type="http://schemas.openxmlformats.org/officeDocument/2006/relationships/image" Target="../media/image72.emf"/><Relationship Id="rId1" Type="http://schemas.openxmlformats.org/officeDocument/2006/relationships/vmlDrawing" Target="../drawings/vmlDrawing32.vml"/><Relationship Id="rId2" Type="http://schemas.openxmlformats.org/officeDocument/2006/relationships/tags" Target="../tags/tag339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50.xml"/><Relationship Id="rId1" Type="http://schemas.openxmlformats.org/officeDocument/2006/relationships/tags" Target="../tags/tag342.xml"/><Relationship Id="rId2" Type="http://schemas.openxmlformats.org/officeDocument/2006/relationships/tags" Target="../tags/tag343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51.xml"/><Relationship Id="rId1" Type="http://schemas.openxmlformats.org/officeDocument/2006/relationships/tags" Target="../tags/tag344.xml"/><Relationship Id="rId2" Type="http://schemas.openxmlformats.org/officeDocument/2006/relationships/tags" Target="../tags/tag345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tags" Target="../tags/tag347.xml"/><Relationship Id="rId4" Type="http://schemas.openxmlformats.org/officeDocument/2006/relationships/tags" Target="../tags/tag348.xml"/><Relationship Id="rId5" Type="http://schemas.openxmlformats.org/officeDocument/2006/relationships/tags" Target="../tags/tag349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152.xml"/><Relationship Id="rId8" Type="http://schemas.openxmlformats.org/officeDocument/2006/relationships/package" Target="../embeddings/Microsoft_Visio_Drawing3434.vsdx"/><Relationship Id="rId9" Type="http://schemas.openxmlformats.org/officeDocument/2006/relationships/image" Target="../media/image73.emf"/><Relationship Id="rId1" Type="http://schemas.openxmlformats.org/officeDocument/2006/relationships/vmlDrawing" Target="../drawings/vmlDrawing33.vml"/><Relationship Id="rId2" Type="http://schemas.openxmlformats.org/officeDocument/2006/relationships/tags" Target="../tags/tag346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tags" Target="../tags/tag351.xml"/><Relationship Id="rId4" Type="http://schemas.openxmlformats.org/officeDocument/2006/relationships/tags" Target="../tags/tag352.xml"/><Relationship Id="rId5" Type="http://schemas.openxmlformats.org/officeDocument/2006/relationships/tags" Target="../tags/tag353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153.xml"/><Relationship Id="rId8" Type="http://schemas.openxmlformats.org/officeDocument/2006/relationships/package" Target="../embeddings/Microsoft_Visio_Drawing3535.vsdx"/><Relationship Id="rId9" Type="http://schemas.openxmlformats.org/officeDocument/2006/relationships/image" Target="../media/image74.emf"/><Relationship Id="rId1" Type="http://schemas.openxmlformats.org/officeDocument/2006/relationships/vmlDrawing" Target="../drawings/vmlDrawing34.vml"/><Relationship Id="rId2" Type="http://schemas.openxmlformats.org/officeDocument/2006/relationships/tags" Target="../tags/tag350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tags" Target="../tags/tag355.xml"/><Relationship Id="rId4" Type="http://schemas.openxmlformats.org/officeDocument/2006/relationships/tags" Target="../tags/tag356.xml"/><Relationship Id="rId5" Type="http://schemas.openxmlformats.org/officeDocument/2006/relationships/tags" Target="../tags/tag357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154.xml"/><Relationship Id="rId8" Type="http://schemas.openxmlformats.org/officeDocument/2006/relationships/package" Target="../embeddings/Microsoft_Visio_Drawing3636.vsdx"/><Relationship Id="rId9" Type="http://schemas.openxmlformats.org/officeDocument/2006/relationships/image" Target="../media/image75.emf"/><Relationship Id="rId1" Type="http://schemas.openxmlformats.org/officeDocument/2006/relationships/vmlDrawing" Target="../drawings/vmlDrawing35.vml"/><Relationship Id="rId2" Type="http://schemas.openxmlformats.org/officeDocument/2006/relationships/tags" Target="../tags/tag354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tags" Target="../tags/tag360.xml"/><Relationship Id="rId4" Type="http://schemas.openxmlformats.org/officeDocument/2006/relationships/tags" Target="../tags/tag361.xml"/><Relationship Id="rId5" Type="http://schemas.openxmlformats.org/officeDocument/2006/relationships/tags" Target="../tags/tag362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155.xml"/><Relationship Id="rId1" Type="http://schemas.openxmlformats.org/officeDocument/2006/relationships/tags" Target="../tags/tag358.xml"/><Relationship Id="rId2" Type="http://schemas.openxmlformats.org/officeDocument/2006/relationships/tags" Target="../tags/tag359.x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tags" Target="../tags/tag365.xml"/><Relationship Id="rId4" Type="http://schemas.openxmlformats.org/officeDocument/2006/relationships/tags" Target="../tags/tag366.xml"/><Relationship Id="rId5" Type="http://schemas.openxmlformats.org/officeDocument/2006/relationships/tags" Target="../tags/tag367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156.xml"/><Relationship Id="rId1" Type="http://schemas.openxmlformats.org/officeDocument/2006/relationships/tags" Target="../tags/tag363.xml"/><Relationship Id="rId2" Type="http://schemas.openxmlformats.org/officeDocument/2006/relationships/tags" Target="../tags/tag364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tags" Target="../tags/tag369.xml"/><Relationship Id="rId4" Type="http://schemas.openxmlformats.org/officeDocument/2006/relationships/tags" Target="../tags/tag370.xml"/><Relationship Id="rId5" Type="http://schemas.openxmlformats.org/officeDocument/2006/relationships/tags" Target="../tags/tag371.xml"/><Relationship Id="rId6" Type="http://schemas.openxmlformats.org/officeDocument/2006/relationships/tags" Target="../tags/tag372.xml"/><Relationship Id="rId7" Type="http://schemas.openxmlformats.org/officeDocument/2006/relationships/slideLayout" Target="../slideLayouts/slideLayout2.xml"/><Relationship Id="rId8" Type="http://schemas.openxmlformats.org/officeDocument/2006/relationships/notesSlide" Target="../notesSlides/notesSlide157.xml"/><Relationship Id="rId9" Type="http://schemas.openxmlformats.org/officeDocument/2006/relationships/package" Target="../embeddings/Microsoft_Visio_Drawing3737.vsdx"/><Relationship Id="rId10" Type="http://schemas.openxmlformats.org/officeDocument/2006/relationships/image" Target="../media/image76.emf"/><Relationship Id="rId1" Type="http://schemas.openxmlformats.org/officeDocument/2006/relationships/vmlDrawing" Target="../drawings/vmlDrawing36.vml"/><Relationship Id="rId2" Type="http://schemas.openxmlformats.org/officeDocument/2006/relationships/tags" Target="../tags/tag368.x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tags" Target="../tags/tag375.xml"/><Relationship Id="rId4" Type="http://schemas.openxmlformats.org/officeDocument/2006/relationships/tags" Target="../tags/tag376.xml"/><Relationship Id="rId5" Type="http://schemas.openxmlformats.org/officeDocument/2006/relationships/tags" Target="../tags/tag377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158.xml"/><Relationship Id="rId1" Type="http://schemas.openxmlformats.org/officeDocument/2006/relationships/tags" Target="../tags/tag373.xml"/><Relationship Id="rId2" Type="http://schemas.openxmlformats.org/officeDocument/2006/relationships/tags" Target="../tags/tag37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5.xml"/><Relationship Id="rId5" Type="http://schemas.openxmlformats.org/officeDocument/2006/relationships/image" Target="../media/image6.png"/><Relationship Id="rId6" Type="http://schemas.openxmlformats.org/officeDocument/2006/relationships/package" Target="../embeddings/Microsoft_Visio_Drawing66.vsdx"/><Relationship Id="rId7" Type="http://schemas.openxmlformats.org/officeDocument/2006/relationships/image" Target="../media/image11.emf"/><Relationship Id="rId1" Type="http://schemas.openxmlformats.org/officeDocument/2006/relationships/vmlDrawing" Target="../drawings/vmlDrawing6.vml"/><Relationship Id="rId2" Type="http://schemas.openxmlformats.org/officeDocument/2006/relationships/tags" Target="../tags/tag14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tags" Target="../tags/tag379.xml"/><Relationship Id="rId4" Type="http://schemas.openxmlformats.org/officeDocument/2006/relationships/tags" Target="../tags/tag380.xml"/><Relationship Id="rId5" Type="http://schemas.openxmlformats.org/officeDocument/2006/relationships/tags" Target="../tags/tag381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159.xml"/><Relationship Id="rId8" Type="http://schemas.openxmlformats.org/officeDocument/2006/relationships/package" Target="../embeddings/Microsoft_Visio_Drawing3838.vsdx"/><Relationship Id="rId9" Type="http://schemas.openxmlformats.org/officeDocument/2006/relationships/image" Target="../media/image77.emf"/><Relationship Id="rId1" Type="http://schemas.openxmlformats.org/officeDocument/2006/relationships/vmlDrawing" Target="../drawings/vmlDrawing37.vml"/><Relationship Id="rId2" Type="http://schemas.openxmlformats.org/officeDocument/2006/relationships/tags" Target="../tags/tag378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tags" Target="../tags/tag383.xml"/><Relationship Id="rId4" Type="http://schemas.openxmlformats.org/officeDocument/2006/relationships/tags" Target="../tags/tag384.xml"/><Relationship Id="rId5" Type="http://schemas.openxmlformats.org/officeDocument/2006/relationships/tags" Target="../tags/tag385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160.xml"/><Relationship Id="rId8" Type="http://schemas.openxmlformats.org/officeDocument/2006/relationships/package" Target="../embeddings/Microsoft_Visio_Drawing3939.vsdx"/><Relationship Id="rId9" Type="http://schemas.openxmlformats.org/officeDocument/2006/relationships/image" Target="../media/image78.emf"/><Relationship Id="rId1" Type="http://schemas.openxmlformats.org/officeDocument/2006/relationships/vmlDrawing" Target="../drawings/vmlDrawing38.vml"/><Relationship Id="rId2" Type="http://schemas.openxmlformats.org/officeDocument/2006/relationships/tags" Target="../tags/tag382.x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tags" Target="../tags/tag388.xml"/><Relationship Id="rId4" Type="http://schemas.openxmlformats.org/officeDocument/2006/relationships/tags" Target="../tags/tag389.xml"/><Relationship Id="rId5" Type="http://schemas.openxmlformats.org/officeDocument/2006/relationships/tags" Target="../tags/tag390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161.xml"/><Relationship Id="rId1" Type="http://schemas.openxmlformats.org/officeDocument/2006/relationships/tags" Target="../tags/tag386.xml"/><Relationship Id="rId2" Type="http://schemas.openxmlformats.org/officeDocument/2006/relationships/tags" Target="../tags/tag387.x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tags" Target="../tags/tag392.xml"/><Relationship Id="rId4" Type="http://schemas.openxmlformats.org/officeDocument/2006/relationships/tags" Target="../tags/tag393.xml"/><Relationship Id="rId5" Type="http://schemas.openxmlformats.org/officeDocument/2006/relationships/tags" Target="../tags/tag394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162.xml"/><Relationship Id="rId8" Type="http://schemas.openxmlformats.org/officeDocument/2006/relationships/package" Target="../embeddings/Microsoft_Visio_Drawing4040.vsdx"/><Relationship Id="rId9" Type="http://schemas.openxmlformats.org/officeDocument/2006/relationships/image" Target="../media/image79.emf"/><Relationship Id="rId1" Type="http://schemas.openxmlformats.org/officeDocument/2006/relationships/vmlDrawing" Target="../drawings/vmlDrawing39.vml"/><Relationship Id="rId2" Type="http://schemas.openxmlformats.org/officeDocument/2006/relationships/tags" Target="../tags/tag391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63.xml"/><Relationship Id="rId1" Type="http://schemas.openxmlformats.org/officeDocument/2006/relationships/tags" Target="../tags/tag395.xml"/><Relationship Id="rId2" Type="http://schemas.openxmlformats.org/officeDocument/2006/relationships/tags" Target="../tags/tag396.x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64.xml"/><Relationship Id="rId1" Type="http://schemas.openxmlformats.org/officeDocument/2006/relationships/tags" Target="../tags/tag397.xml"/><Relationship Id="rId2" Type="http://schemas.openxmlformats.org/officeDocument/2006/relationships/tags" Target="../tags/tag398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tags" Target="../tags/tag401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65.xml"/><Relationship Id="rId1" Type="http://schemas.openxmlformats.org/officeDocument/2006/relationships/tags" Target="../tags/tag399.xml"/><Relationship Id="rId2" Type="http://schemas.openxmlformats.org/officeDocument/2006/relationships/tags" Target="../tags/tag400.x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tags" Target="../tags/tag404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66.xml"/><Relationship Id="rId1" Type="http://schemas.openxmlformats.org/officeDocument/2006/relationships/tags" Target="../tags/tag402.xml"/><Relationship Id="rId2" Type="http://schemas.openxmlformats.org/officeDocument/2006/relationships/tags" Target="../tags/tag403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tags" Target="../tags/tag407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67.xml"/><Relationship Id="rId1" Type="http://schemas.openxmlformats.org/officeDocument/2006/relationships/tags" Target="../tags/tag405.xml"/><Relationship Id="rId2" Type="http://schemas.openxmlformats.org/officeDocument/2006/relationships/tags" Target="../tags/tag406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tags" Target="../tags/tag410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68.xml"/><Relationship Id="rId1" Type="http://schemas.openxmlformats.org/officeDocument/2006/relationships/tags" Target="../tags/tag408.xml"/><Relationship Id="rId2" Type="http://schemas.openxmlformats.org/officeDocument/2006/relationships/tags" Target="../tags/tag40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6.xml"/><Relationship Id="rId5" Type="http://schemas.openxmlformats.org/officeDocument/2006/relationships/package" Target="../embeddings/Microsoft_Visio_Drawing77.vsdx"/><Relationship Id="rId6" Type="http://schemas.openxmlformats.org/officeDocument/2006/relationships/image" Target="../media/image12.emf"/><Relationship Id="rId1" Type="http://schemas.openxmlformats.org/officeDocument/2006/relationships/vmlDrawing" Target="../drawings/vmlDrawing7.vml"/><Relationship Id="rId2" Type="http://schemas.openxmlformats.org/officeDocument/2006/relationships/tags" Target="../tags/tag15.x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tags" Target="../tags/tag413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69.xml"/><Relationship Id="rId1" Type="http://schemas.openxmlformats.org/officeDocument/2006/relationships/tags" Target="../tags/tag411.xml"/><Relationship Id="rId2" Type="http://schemas.openxmlformats.org/officeDocument/2006/relationships/tags" Target="../tags/tag412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tags" Target="../tags/tag416.xml"/><Relationship Id="rId4" Type="http://schemas.openxmlformats.org/officeDocument/2006/relationships/tags" Target="../tags/tag417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70.xml"/><Relationship Id="rId1" Type="http://schemas.openxmlformats.org/officeDocument/2006/relationships/tags" Target="../tags/tag414.xml"/><Relationship Id="rId2" Type="http://schemas.openxmlformats.org/officeDocument/2006/relationships/tags" Target="../tags/tag415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tags" Target="../tags/tag420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71.xml"/><Relationship Id="rId1" Type="http://schemas.openxmlformats.org/officeDocument/2006/relationships/tags" Target="../tags/tag418.xml"/><Relationship Id="rId2" Type="http://schemas.openxmlformats.org/officeDocument/2006/relationships/tags" Target="../tags/tag419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tags" Target="../tags/tag421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72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tags" Target="../tags/tag422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73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tags" Target="../tags/tag423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74.x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tags" Target="../tags/tag426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75.xml"/><Relationship Id="rId1" Type="http://schemas.openxmlformats.org/officeDocument/2006/relationships/tags" Target="../tags/tag424.xml"/><Relationship Id="rId2" Type="http://schemas.openxmlformats.org/officeDocument/2006/relationships/tags" Target="../tags/tag425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tags" Target="../tags/tag429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76.xml"/><Relationship Id="rId1" Type="http://schemas.openxmlformats.org/officeDocument/2006/relationships/tags" Target="../tags/tag427.xml"/><Relationship Id="rId2" Type="http://schemas.openxmlformats.org/officeDocument/2006/relationships/tags" Target="../tags/tag428.x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tags" Target="../tags/tag432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77.xml"/><Relationship Id="rId1" Type="http://schemas.openxmlformats.org/officeDocument/2006/relationships/tags" Target="../tags/tag430.xml"/><Relationship Id="rId2" Type="http://schemas.openxmlformats.org/officeDocument/2006/relationships/tags" Target="../tags/tag431.x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tags" Target="../tags/tag434.xml"/><Relationship Id="rId4" Type="http://schemas.openxmlformats.org/officeDocument/2006/relationships/tags" Target="../tags/tag435.xml"/><Relationship Id="rId5" Type="http://schemas.openxmlformats.org/officeDocument/2006/relationships/tags" Target="../tags/tag436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178.xml"/><Relationship Id="rId8" Type="http://schemas.openxmlformats.org/officeDocument/2006/relationships/oleObject" Target="../embeddings/oleObject1.bin"/><Relationship Id="rId9" Type="http://schemas.openxmlformats.org/officeDocument/2006/relationships/image" Target="../media/image80.wmf"/><Relationship Id="rId1" Type="http://schemas.openxmlformats.org/officeDocument/2006/relationships/vmlDrawing" Target="../drawings/vmlDrawing40.vml"/><Relationship Id="rId2" Type="http://schemas.openxmlformats.org/officeDocument/2006/relationships/tags" Target="../tags/tag43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7.xml"/><Relationship Id="rId5" Type="http://schemas.openxmlformats.org/officeDocument/2006/relationships/package" Target="../embeddings/Microsoft_Visio_Drawing88.vsdx"/><Relationship Id="rId6" Type="http://schemas.openxmlformats.org/officeDocument/2006/relationships/image" Target="../media/image13.emf"/><Relationship Id="rId1" Type="http://schemas.openxmlformats.org/officeDocument/2006/relationships/vmlDrawing" Target="../drawings/vmlDrawing8.vml"/><Relationship Id="rId2" Type="http://schemas.openxmlformats.org/officeDocument/2006/relationships/tags" Target="../tags/tag16.x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tags" Target="../tags/tag438.xml"/><Relationship Id="rId4" Type="http://schemas.openxmlformats.org/officeDocument/2006/relationships/tags" Target="../tags/tag439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79.xml"/><Relationship Id="rId7" Type="http://schemas.openxmlformats.org/officeDocument/2006/relationships/oleObject" Target="../embeddings/oleObject2.bin"/><Relationship Id="rId8" Type="http://schemas.openxmlformats.org/officeDocument/2006/relationships/image" Target="../media/image81.wmf"/><Relationship Id="rId1" Type="http://schemas.openxmlformats.org/officeDocument/2006/relationships/vmlDrawing" Target="../drawings/vmlDrawing41.vml"/><Relationship Id="rId2" Type="http://schemas.openxmlformats.org/officeDocument/2006/relationships/tags" Target="../tags/tag437.x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tags" Target="../tags/tag441.xml"/><Relationship Id="rId4" Type="http://schemas.openxmlformats.org/officeDocument/2006/relationships/tags" Target="../tags/tag442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80.xml"/><Relationship Id="rId7" Type="http://schemas.openxmlformats.org/officeDocument/2006/relationships/package" Target="../embeddings/Microsoft_Visio_Drawing4141.vsdx"/><Relationship Id="rId8" Type="http://schemas.openxmlformats.org/officeDocument/2006/relationships/image" Target="../media/image82.emf"/><Relationship Id="rId1" Type="http://schemas.openxmlformats.org/officeDocument/2006/relationships/vmlDrawing" Target="../drawings/vmlDrawing42.vml"/><Relationship Id="rId2" Type="http://schemas.openxmlformats.org/officeDocument/2006/relationships/tags" Target="../tags/tag440.x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tags" Target="../tags/tag444.xml"/><Relationship Id="rId4" Type="http://schemas.openxmlformats.org/officeDocument/2006/relationships/tags" Target="../tags/tag445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81.xml"/><Relationship Id="rId7" Type="http://schemas.openxmlformats.org/officeDocument/2006/relationships/package" Target="../embeddings/Microsoft_Visio_Drawing4242.vsdx"/><Relationship Id="rId8" Type="http://schemas.openxmlformats.org/officeDocument/2006/relationships/image" Target="../media/image83.emf"/><Relationship Id="rId1" Type="http://schemas.openxmlformats.org/officeDocument/2006/relationships/vmlDrawing" Target="../drawings/vmlDrawing43.vml"/><Relationship Id="rId2" Type="http://schemas.openxmlformats.org/officeDocument/2006/relationships/tags" Target="../tags/tag443.xml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tags" Target="../tags/tag448.xml"/><Relationship Id="rId4" Type="http://schemas.openxmlformats.org/officeDocument/2006/relationships/tags" Target="../tags/tag449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82.xml"/><Relationship Id="rId1" Type="http://schemas.openxmlformats.org/officeDocument/2006/relationships/tags" Target="../tags/tag446.xml"/><Relationship Id="rId2" Type="http://schemas.openxmlformats.org/officeDocument/2006/relationships/tags" Target="../tags/tag447.x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tags" Target="../tags/tag452.xml"/><Relationship Id="rId4" Type="http://schemas.openxmlformats.org/officeDocument/2006/relationships/tags" Target="../tags/tag453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83.xml"/><Relationship Id="rId1" Type="http://schemas.openxmlformats.org/officeDocument/2006/relationships/tags" Target="../tags/tag450.xml"/><Relationship Id="rId2" Type="http://schemas.openxmlformats.org/officeDocument/2006/relationships/tags" Target="../tags/tag451.xml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tags" Target="../tags/tag455.xml"/><Relationship Id="rId4" Type="http://schemas.openxmlformats.org/officeDocument/2006/relationships/tags" Target="../tags/tag456.xml"/><Relationship Id="rId5" Type="http://schemas.openxmlformats.org/officeDocument/2006/relationships/tags" Target="../tags/tag457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184.xml"/><Relationship Id="rId8" Type="http://schemas.openxmlformats.org/officeDocument/2006/relationships/package" Target="../embeddings/Microsoft_Visio_Drawing4343.vsdx"/><Relationship Id="rId9" Type="http://schemas.openxmlformats.org/officeDocument/2006/relationships/image" Target="../media/image84.emf"/><Relationship Id="rId1" Type="http://schemas.openxmlformats.org/officeDocument/2006/relationships/vmlDrawing" Target="../drawings/vmlDrawing44.vml"/><Relationship Id="rId2" Type="http://schemas.openxmlformats.org/officeDocument/2006/relationships/tags" Target="../tags/tag454.xml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85.xml"/><Relationship Id="rId5" Type="http://schemas.openxmlformats.org/officeDocument/2006/relationships/package" Target="../embeddings/Microsoft_Visio_Drawing4444.vsdx"/><Relationship Id="rId6" Type="http://schemas.openxmlformats.org/officeDocument/2006/relationships/image" Target="../media/image85.emf"/><Relationship Id="rId1" Type="http://schemas.openxmlformats.org/officeDocument/2006/relationships/vmlDrawing" Target="../drawings/vmlDrawing45.vml"/><Relationship Id="rId2" Type="http://schemas.openxmlformats.org/officeDocument/2006/relationships/tags" Target="../tags/tag458.xml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86.xml"/><Relationship Id="rId5" Type="http://schemas.openxmlformats.org/officeDocument/2006/relationships/package" Target="../embeddings/Microsoft_Visio_Drawing4545.vsdx"/><Relationship Id="rId6" Type="http://schemas.openxmlformats.org/officeDocument/2006/relationships/image" Target="../media/image86.emf"/><Relationship Id="rId1" Type="http://schemas.openxmlformats.org/officeDocument/2006/relationships/vmlDrawing" Target="../drawings/vmlDrawing46.vml"/><Relationship Id="rId2" Type="http://schemas.openxmlformats.org/officeDocument/2006/relationships/tags" Target="../tags/tag459.x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tags" Target="../tags/tag462.xml"/><Relationship Id="rId4" Type="http://schemas.openxmlformats.org/officeDocument/2006/relationships/tags" Target="../tags/tag463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87.xml"/><Relationship Id="rId1" Type="http://schemas.openxmlformats.org/officeDocument/2006/relationships/tags" Target="../tags/tag460.xml"/><Relationship Id="rId2" Type="http://schemas.openxmlformats.org/officeDocument/2006/relationships/tags" Target="../tags/tag461.x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88.xml"/><Relationship Id="rId1" Type="http://schemas.openxmlformats.org/officeDocument/2006/relationships/tags" Target="../tags/tag464.xml"/><Relationship Id="rId2" Type="http://schemas.openxmlformats.org/officeDocument/2006/relationships/tags" Target="../tags/tag46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8.xml"/><Relationship Id="rId5" Type="http://schemas.openxmlformats.org/officeDocument/2006/relationships/package" Target="../embeddings/Microsoft_Visio_Drawing99.vsdx"/><Relationship Id="rId6" Type="http://schemas.openxmlformats.org/officeDocument/2006/relationships/image" Target="../media/image13.emf"/><Relationship Id="rId1" Type="http://schemas.openxmlformats.org/officeDocument/2006/relationships/vmlDrawing" Target="../drawings/vmlDrawing9.vml"/><Relationship Id="rId2" Type="http://schemas.openxmlformats.org/officeDocument/2006/relationships/tags" Target="../tags/tag17.x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89.xml"/><Relationship Id="rId1" Type="http://schemas.openxmlformats.org/officeDocument/2006/relationships/tags" Target="../tags/tag466.xml"/><Relationship Id="rId2" Type="http://schemas.openxmlformats.org/officeDocument/2006/relationships/tags" Target="../tags/tag467.xml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tags" Target="../tags/tag468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90.xm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91.xml"/><Relationship Id="rId1" Type="http://schemas.openxmlformats.org/officeDocument/2006/relationships/tags" Target="../tags/tag469.xml"/><Relationship Id="rId2" Type="http://schemas.openxmlformats.org/officeDocument/2006/relationships/tags" Target="../tags/tag470.xml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tags" Target="../tags/tag471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9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4" Type="http://schemas.openxmlformats.org/officeDocument/2006/relationships/image" Target="../media/image4.jpg"/><Relationship Id="rId1" Type="http://schemas.openxmlformats.org/officeDocument/2006/relationships/tags" Target="../tags/tag1.xml"/><Relationship Id="rId2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9.xml"/><Relationship Id="rId5" Type="http://schemas.openxmlformats.org/officeDocument/2006/relationships/package" Target="../embeddings/Microsoft_Visio_Drawing1010.vsdx"/><Relationship Id="rId6" Type="http://schemas.openxmlformats.org/officeDocument/2006/relationships/image" Target="../media/image13.emf"/><Relationship Id="rId1" Type="http://schemas.openxmlformats.org/officeDocument/2006/relationships/vmlDrawing" Target="../drawings/vmlDrawing10.vml"/><Relationship Id="rId2" Type="http://schemas.openxmlformats.org/officeDocument/2006/relationships/tags" Target="../tags/tag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0.xml"/><Relationship Id="rId5" Type="http://schemas.openxmlformats.org/officeDocument/2006/relationships/package" Target="../embeddings/Microsoft_Visio_Drawing1111.vsdx"/><Relationship Id="rId6" Type="http://schemas.openxmlformats.org/officeDocument/2006/relationships/image" Target="../media/image14.emf"/><Relationship Id="rId7" Type="http://schemas.openxmlformats.org/officeDocument/2006/relationships/image" Target="../media/image6.png"/><Relationship Id="rId1" Type="http://schemas.openxmlformats.org/officeDocument/2006/relationships/vmlDrawing" Target="../drawings/vmlDrawing11.vml"/><Relationship Id="rId2" Type="http://schemas.openxmlformats.org/officeDocument/2006/relationships/tags" Target="../tags/tag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4" Type="http://schemas.openxmlformats.org/officeDocument/2006/relationships/image" Target="../media/image15.png"/><Relationship Id="rId1" Type="http://schemas.openxmlformats.org/officeDocument/2006/relationships/tags" Target="../tags/tag20.xml"/><Relationship Id="rId2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2.xml"/><Relationship Id="rId5" Type="http://schemas.openxmlformats.org/officeDocument/2006/relationships/package" Target="../embeddings/Microsoft_Visio_Drawing1212.vsdx"/><Relationship Id="rId6" Type="http://schemas.openxmlformats.org/officeDocument/2006/relationships/image" Target="../media/image16.emf"/><Relationship Id="rId1" Type="http://schemas.openxmlformats.org/officeDocument/2006/relationships/vmlDrawing" Target="../drawings/vmlDrawing12.vml"/><Relationship Id="rId2" Type="http://schemas.openxmlformats.org/officeDocument/2006/relationships/tags" Target="../tags/tag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4" Type="http://schemas.openxmlformats.org/officeDocument/2006/relationships/image" Target="../media/image15.png"/><Relationship Id="rId1" Type="http://schemas.openxmlformats.org/officeDocument/2006/relationships/tags" Target="../tags/tag22.xml"/><Relationship Id="rId2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4.xml"/><Relationship Id="rId5" Type="http://schemas.openxmlformats.org/officeDocument/2006/relationships/package" Target="../embeddings/Microsoft_Visio_Drawing1313.vsdx"/><Relationship Id="rId6" Type="http://schemas.openxmlformats.org/officeDocument/2006/relationships/image" Target="../media/image17.emf"/><Relationship Id="rId1" Type="http://schemas.openxmlformats.org/officeDocument/2006/relationships/vmlDrawing" Target="../drawings/vmlDrawing13.vml"/><Relationship Id="rId2" Type="http://schemas.openxmlformats.org/officeDocument/2006/relationships/tags" Target="../tags/tag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5.xml"/><Relationship Id="rId5" Type="http://schemas.openxmlformats.org/officeDocument/2006/relationships/package" Target="../embeddings/Microsoft_Visio_Drawing1414.vsdx"/><Relationship Id="rId6" Type="http://schemas.openxmlformats.org/officeDocument/2006/relationships/image" Target="../media/image18.emf"/><Relationship Id="rId7" Type="http://schemas.openxmlformats.org/officeDocument/2006/relationships/image" Target="../media/image19.png"/><Relationship Id="rId1" Type="http://schemas.openxmlformats.org/officeDocument/2006/relationships/vmlDrawing" Target="../drawings/vmlDrawing14.vml"/><Relationship Id="rId2" Type="http://schemas.openxmlformats.org/officeDocument/2006/relationships/tags" Target="../tags/tag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6.xml"/><Relationship Id="rId5" Type="http://schemas.openxmlformats.org/officeDocument/2006/relationships/package" Target="../embeddings/Microsoft_Visio_Drawing1515.vsdx"/><Relationship Id="rId6" Type="http://schemas.openxmlformats.org/officeDocument/2006/relationships/image" Target="../media/image18.emf"/><Relationship Id="rId1" Type="http://schemas.openxmlformats.org/officeDocument/2006/relationships/vmlDrawing" Target="../drawings/vmlDrawing15.vml"/><Relationship Id="rId2" Type="http://schemas.openxmlformats.org/officeDocument/2006/relationships/tags" Target="../tags/tag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27.xml"/><Relationship Id="rId6" Type="http://schemas.openxmlformats.org/officeDocument/2006/relationships/package" Target="../embeddings/Microsoft_Visio_Drawing1616.vsdx"/><Relationship Id="rId7" Type="http://schemas.openxmlformats.org/officeDocument/2006/relationships/image" Target="../media/image20.emf"/><Relationship Id="rId1" Type="http://schemas.openxmlformats.org/officeDocument/2006/relationships/vmlDrawing" Target="../drawings/vmlDrawing16.vml"/><Relationship Id="rId2" Type="http://schemas.openxmlformats.org/officeDocument/2006/relationships/tags" Target="../tags/tag2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28.xml"/><Relationship Id="rId6" Type="http://schemas.openxmlformats.org/officeDocument/2006/relationships/image" Target="../media/image21.png"/><Relationship Id="rId1" Type="http://schemas.openxmlformats.org/officeDocument/2006/relationships/tags" Target="../tags/tag28.xml"/><Relationship Id="rId2" Type="http://schemas.openxmlformats.org/officeDocument/2006/relationships/tags" Target="../tags/tag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4" Type="http://schemas.openxmlformats.org/officeDocument/2006/relationships/image" Target="../media/image4.jpg"/><Relationship Id="rId1" Type="http://schemas.openxmlformats.org/officeDocument/2006/relationships/tags" Target="../tags/tag2.xml"/><Relationship Id="rId2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29.xml"/><Relationship Id="rId6" Type="http://schemas.openxmlformats.org/officeDocument/2006/relationships/image" Target="../media/image21.png"/><Relationship Id="rId1" Type="http://schemas.openxmlformats.org/officeDocument/2006/relationships/tags" Target="../tags/tag31.xml"/><Relationship Id="rId2" Type="http://schemas.openxmlformats.org/officeDocument/2006/relationships/tags" Target="../tags/tag3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30.xml"/><Relationship Id="rId6" Type="http://schemas.openxmlformats.org/officeDocument/2006/relationships/image" Target="../media/image21.png"/><Relationship Id="rId1" Type="http://schemas.openxmlformats.org/officeDocument/2006/relationships/tags" Target="../tags/tag34.xml"/><Relationship Id="rId2" Type="http://schemas.openxmlformats.org/officeDocument/2006/relationships/tags" Target="../tags/tag3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31.xml"/><Relationship Id="rId6" Type="http://schemas.openxmlformats.org/officeDocument/2006/relationships/image" Target="../media/image21.png"/><Relationship Id="rId1" Type="http://schemas.openxmlformats.org/officeDocument/2006/relationships/tags" Target="../tags/tag37.xml"/><Relationship Id="rId2" Type="http://schemas.openxmlformats.org/officeDocument/2006/relationships/tags" Target="../tags/tag3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32.xml"/><Relationship Id="rId6" Type="http://schemas.openxmlformats.org/officeDocument/2006/relationships/image" Target="../media/image21.png"/><Relationship Id="rId1" Type="http://schemas.openxmlformats.org/officeDocument/2006/relationships/tags" Target="../tags/tag40.xml"/><Relationship Id="rId2" Type="http://schemas.openxmlformats.org/officeDocument/2006/relationships/tags" Target="../tags/tag4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33.xml"/><Relationship Id="rId6" Type="http://schemas.openxmlformats.org/officeDocument/2006/relationships/image" Target="../media/image21.png"/><Relationship Id="rId1" Type="http://schemas.openxmlformats.org/officeDocument/2006/relationships/tags" Target="../tags/tag43.xml"/><Relationship Id="rId2" Type="http://schemas.openxmlformats.org/officeDocument/2006/relationships/tags" Target="../tags/tag4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34.xml"/><Relationship Id="rId6" Type="http://schemas.openxmlformats.org/officeDocument/2006/relationships/image" Target="../media/image21.png"/><Relationship Id="rId1" Type="http://schemas.openxmlformats.org/officeDocument/2006/relationships/tags" Target="../tags/tag46.xml"/><Relationship Id="rId2" Type="http://schemas.openxmlformats.org/officeDocument/2006/relationships/tags" Target="../tags/tag4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35.xml"/><Relationship Id="rId6" Type="http://schemas.openxmlformats.org/officeDocument/2006/relationships/image" Target="../media/image21.png"/><Relationship Id="rId1" Type="http://schemas.openxmlformats.org/officeDocument/2006/relationships/tags" Target="../tags/tag49.xml"/><Relationship Id="rId2" Type="http://schemas.openxmlformats.org/officeDocument/2006/relationships/tags" Target="../tags/tag5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36.xml"/><Relationship Id="rId6" Type="http://schemas.openxmlformats.org/officeDocument/2006/relationships/image" Target="../media/image21.png"/><Relationship Id="rId1" Type="http://schemas.openxmlformats.org/officeDocument/2006/relationships/tags" Target="../tags/tag52.xml"/><Relationship Id="rId2" Type="http://schemas.openxmlformats.org/officeDocument/2006/relationships/tags" Target="../tags/tag5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37.xml"/><Relationship Id="rId6" Type="http://schemas.openxmlformats.org/officeDocument/2006/relationships/image" Target="../media/image22.png"/><Relationship Id="rId1" Type="http://schemas.openxmlformats.org/officeDocument/2006/relationships/tags" Target="../tags/tag55.xml"/><Relationship Id="rId2" Type="http://schemas.openxmlformats.org/officeDocument/2006/relationships/tags" Target="../tags/tag5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38.xml"/><Relationship Id="rId6" Type="http://schemas.openxmlformats.org/officeDocument/2006/relationships/image" Target="../media/image22.png"/><Relationship Id="rId1" Type="http://schemas.openxmlformats.org/officeDocument/2006/relationships/tags" Target="../tags/tag58.xml"/><Relationship Id="rId2" Type="http://schemas.openxmlformats.org/officeDocument/2006/relationships/tags" Target="../tags/tag5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39.xml"/><Relationship Id="rId1" Type="http://schemas.openxmlformats.org/officeDocument/2006/relationships/tags" Target="../tags/tag61.xml"/><Relationship Id="rId2" Type="http://schemas.openxmlformats.org/officeDocument/2006/relationships/tags" Target="../tags/tag6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40.xml"/><Relationship Id="rId6" Type="http://schemas.openxmlformats.org/officeDocument/2006/relationships/image" Target="../media/image22.png"/><Relationship Id="rId1" Type="http://schemas.openxmlformats.org/officeDocument/2006/relationships/tags" Target="../tags/tag64.xml"/><Relationship Id="rId2" Type="http://schemas.openxmlformats.org/officeDocument/2006/relationships/tags" Target="../tags/tag6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41.xml"/><Relationship Id="rId5" Type="http://schemas.openxmlformats.org/officeDocument/2006/relationships/image" Target="../media/image23.png"/><Relationship Id="rId1" Type="http://schemas.openxmlformats.org/officeDocument/2006/relationships/tags" Target="../tags/tag67.xml"/><Relationship Id="rId2" Type="http://schemas.openxmlformats.org/officeDocument/2006/relationships/tags" Target="../tags/tag6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4" Type="http://schemas.openxmlformats.org/officeDocument/2006/relationships/image" Target="../media/image24.png"/><Relationship Id="rId1" Type="http://schemas.openxmlformats.org/officeDocument/2006/relationships/tags" Target="../tags/tag69.xml"/><Relationship Id="rId2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43.xml"/><Relationship Id="rId6" Type="http://schemas.openxmlformats.org/officeDocument/2006/relationships/image" Target="../media/image22.png"/><Relationship Id="rId1" Type="http://schemas.openxmlformats.org/officeDocument/2006/relationships/tags" Target="../tags/tag70.xml"/><Relationship Id="rId2" Type="http://schemas.openxmlformats.org/officeDocument/2006/relationships/tags" Target="../tags/tag7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44.xml"/><Relationship Id="rId1" Type="http://schemas.openxmlformats.org/officeDocument/2006/relationships/tags" Target="../tags/tag73.xml"/><Relationship Id="rId2" Type="http://schemas.openxmlformats.org/officeDocument/2006/relationships/tags" Target="../tags/tag7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tags" Target="../tags/tag78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45.xml"/><Relationship Id="rId6" Type="http://schemas.openxmlformats.org/officeDocument/2006/relationships/image" Target="../media/image22.png"/><Relationship Id="rId1" Type="http://schemas.openxmlformats.org/officeDocument/2006/relationships/tags" Target="../tags/tag76.xml"/><Relationship Id="rId2" Type="http://schemas.openxmlformats.org/officeDocument/2006/relationships/tags" Target="../tags/tag7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46.xml"/><Relationship Id="rId5" Type="http://schemas.openxmlformats.org/officeDocument/2006/relationships/package" Target="../embeddings/Microsoft_Visio_Drawing1717.vsdx"/><Relationship Id="rId6" Type="http://schemas.openxmlformats.org/officeDocument/2006/relationships/image" Target="../media/image20.emf"/><Relationship Id="rId1" Type="http://schemas.openxmlformats.org/officeDocument/2006/relationships/vmlDrawing" Target="../drawings/vmlDrawing17.vml"/><Relationship Id="rId2" Type="http://schemas.openxmlformats.org/officeDocument/2006/relationships/tags" Target="../tags/tag7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47.xml"/><Relationship Id="rId6" Type="http://schemas.openxmlformats.org/officeDocument/2006/relationships/image" Target="../media/image21.png"/><Relationship Id="rId1" Type="http://schemas.openxmlformats.org/officeDocument/2006/relationships/tags" Target="../tags/tag80.xml"/><Relationship Id="rId2" Type="http://schemas.openxmlformats.org/officeDocument/2006/relationships/tags" Target="../tags/tag8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tags" Target="../tags/tag85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48.xml"/><Relationship Id="rId6" Type="http://schemas.openxmlformats.org/officeDocument/2006/relationships/image" Target="../media/image21.png"/><Relationship Id="rId1" Type="http://schemas.openxmlformats.org/officeDocument/2006/relationships/tags" Target="../tags/tag83.xml"/><Relationship Id="rId2" Type="http://schemas.openxmlformats.org/officeDocument/2006/relationships/tags" Target="../tags/tag8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tags" Target="../tags/tag4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tags" Target="../tags/tag88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49.xml"/><Relationship Id="rId6" Type="http://schemas.openxmlformats.org/officeDocument/2006/relationships/image" Target="../media/image21.png"/><Relationship Id="rId1" Type="http://schemas.openxmlformats.org/officeDocument/2006/relationships/tags" Target="../tags/tag86.xml"/><Relationship Id="rId2" Type="http://schemas.openxmlformats.org/officeDocument/2006/relationships/tags" Target="../tags/tag8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tags" Target="../tags/tag91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50.xml"/><Relationship Id="rId6" Type="http://schemas.openxmlformats.org/officeDocument/2006/relationships/image" Target="../media/image21.png"/><Relationship Id="rId1" Type="http://schemas.openxmlformats.org/officeDocument/2006/relationships/tags" Target="../tags/tag89.xml"/><Relationship Id="rId2" Type="http://schemas.openxmlformats.org/officeDocument/2006/relationships/tags" Target="../tags/tag90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tags" Target="../tags/tag94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51.xml"/><Relationship Id="rId6" Type="http://schemas.openxmlformats.org/officeDocument/2006/relationships/image" Target="../media/image25.png"/><Relationship Id="rId1" Type="http://schemas.openxmlformats.org/officeDocument/2006/relationships/tags" Target="../tags/tag92.xml"/><Relationship Id="rId2" Type="http://schemas.openxmlformats.org/officeDocument/2006/relationships/tags" Target="../tags/tag9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tags" Target="../tags/tag97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52.xml"/><Relationship Id="rId6" Type="http://schemas.openxmlformats.org/officeDocument/2006/relationships/image" Target="../media/image25.png"/><Relationship Id="rId1" Type="http://schemas.openxmlformats.org/officeDocument/2006/relationships/tags" Target="../tags/tag95.xml"/><Relationship Id="rId2" Type="http://schemas.openxmlformats.org/officeDocument/2006/relationships/tags" Target="../tags/tag9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tags" Target="../tags/tag100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53.xml"/><Relationship Id="rId6" Type="http://schemas.openxmlformats.org/officeDocument/2006/relationships/image" Target="../media/image25.png"/><Relationship Id="rId1" Type="http://schemas.openxmlformats.org/officeDocument/2006/relationships/tags" Target="../tags/tag98.xml"/><Relationship Id="rId2" Type="http://schemas.openxmlformats.org/officeDocument/2006/relationships/tags" Target="../tags/tag9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54.xml"/><Relationship Id="rId5" Type="http://schemas.openxmlformats.org/officeDocument/2006/relationships/image" Target="../media/image26.emf"/><Relationship Id="rId1" Type="http://schemas.openxmlformats.org/officeDocument/2006/relationships/tags" Target="../tags/tag101.xml"/><Relationship Id="rId2" Type="http://schemas.openxmlformats.org/officeDocument/2006/relationships/tags" Target="../tags/tag10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tags" Target="../tags/tag105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55.xml"/><Relationship Id="rId6" Type="http://schemas.openxmlformats.org/officeDocument/2006/relationships/image" Target="../media/image25.png"/><Relationship Id="rId1" Type="http://schemas.openxmlformats.org/officeDocument/2006/relationships/tags" Target="../tags/tag103.xml"/><Relationship Id="rId2" Type="http://schemas.openxmlformats.org/officeDocument/2006/relationships/tags" Target="../tags/tag10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tags" Target="../tags/tag108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56.xml"/><Relationship Id="rId6" Type="http://schemas.openxmlformats.org/officeDocument/2006/relationships/image" Target="../media/image25.png"/><Relationship Id="rId1" Type="http://schemas.openxmlformats.org/officeDocument/2006/relationships/tags" Target="../tags/tag106.xml"/><Relationship Id="rId2" Type="http://schemas.openxmlformats.org/officeDocument/2006/relationships/tags" Target="../tags/tag10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tags" Target="../tags/tag111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57.xml"/><Relationship Id="rId6" Type="http://schemas.openxmlformats.org/officeDocument/2006/relationships/image" Target="../media/image21.png"/><Relationship Id="rId1" Type="http://schemas.openxmlformats.org/officeDocument/2006/relationships/tags" Target="../tags/tag109.xml"/><Relationship Id="rId2" Type="http://schemas.openxmlformats.org/officeDocument/2006/relationships/tags" Target="../tags/tag110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tags" Target="../tags/tag114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58.xml"/><Relationship Id="rId6" Type="http://schemas.openxmlformats.org/officeDocument/2006/relationships/image" Target="../media/image25.png"/><Relationship Id="rId1" Type="http://schemas.openxmlformats.org/officeDocument/2006/relationships/tags" Target="../tags/tag112.xml"/><Relationship Id="rId2" Type="http://schemas.openxmlformats.org/officeDocument/2006/relationships/tags" Target="../tags/tag1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tags" Target="../tags/tag117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59.xml"/><Relationship Id="rId6" Type="http://schemas.openxmlformats.org/officeDocument/2006/relationships/image" Target="../media/image27.png"/><Relationship Id="rId1" Type="http://schemas.openxmlformats.org/officeDocument/2006/relationships/tags" Target="../tags/tag115.xml"/><Relationship Id="rId2" Type="http://schemas.openxmlformats.org/officeDocument/2006/relationships/tags" Target="../tags/tag11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tags" Target="../tags/tag120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60.xml"/><Relationship Id="rId1" Type="http://schemas.openxmlformats.org/officeDocument/2006/relationships/tags" Target="../tags/tag118.xml"/><Relationship Id="rId2" Type="http://schemas.openxmlformats.org/officeDocument/2006/relationships/tags" Target="../tags/tag119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tags" Target="../tags/tag123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61.xml"/><Relationship Id="rId6" Type="http://schemas.openxmlformats.org/officeDocument/2006/relationships/image" Target="../media/image25.png"/><Relationship Id="rId1" Type="http://schemas.openxmlformats.org/officeDocument/2006/relationships/tags" Target="../tags/tag121.xml"/><Relationship Id="rId2" Type="http://schemas.openxmlformats.org/officeDocument/2006/relationships/tags" Target="../tags/tag12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tags" Target="../tags/tag126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62.xml"/><Relationship Id="rId6" Type="http://schemas.openxmlformats.org/officeDocument/2006/relationships/image" Target="../media/image25.png"/><Relationship Id="rId1" Type="http://schemas.openxmlformats.org/officeDocument/2006/relationships/tags" Target="../tags/tag124.xml"/><Relationship Id="rId2" Type="http://schemas.openxmlformats.org/officeDocument/2006/relationships/tags" Target="../tags/tag12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tags" Target="../tags/tag129.xml"/><Relationship Id="rId4" Type="http://schemas.openxmlformats.org/officeDocument/2006/relationships/tags" Target="../tags/tag130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63.xml"/><Relationship Id="rId7" Type="http://schemas.openxmlformats.org/officeDocument/2006/relationships/image" Target="../media/image28.png"/><Relationship Id="rId1" Type="http://schemas.openxmlformats.org/officeDocument/2006/relationships/tags" Target="../tags/tag127.xml"/><Relationship Id="rId2" Type="http://schemas.openxmlformats.org/officeDocument/2006/relationships/tags" Target="../tags/tag128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tags" Target="../tags/tag133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64.xml"/><Relationship Id="rId6" Type="http://schemas.openxmlformats.org/officeDocument/2006/relationships/image" Target="../media/image28.png"/><Relationship Id="rId1" Type="http://schemas.openxmlformats.org/officeDocument/2006/relationships/tags" Target="../tags/tag131.xml"/><Relationship Id="rId2" Type="http://schemas.openxmlformats.org/officeDocument/2006/relationships/tags" Target="../tags/tag13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65.xml"/><Relationship Id="rId5" Type="http://schemas.openxmlformats.org/officeDocument/2006/relationships/image" Target="../media/image29.png"/><Relationship Id="rId1" Type="http://schemas.openxmlformats.org/officeDocument/2006/relationships/tags" Target="../tags/tag134.xml"/><Relationship Id="rId2" Type="http://schemas.openxmlformats.org/officeDocument/2006/relationships/tags" Target="../tags/tag135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tags" Target="../tags/tag138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66.xml"/><Relationship Id="rId6" Type="http://schemas.openxmlformats.org/officeDocument/2006/relationships/image" Target="../media/image29.png"/><Relationship Id="rId1" Type="http://schemas.openxmlformats.org/officeDocument/2006/relationships/tags" Target="../tags/tag136.xml"/><Relationship Id="rId2" Type="http://schemas.openxmlformats.org/officeDocument/2006/relationships/tags" Target="../tags/tag13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67.xml"/><Relationship Id="rId5" Type="http://schemas.openxmlformats.org/officeDocument/2006/relationships/image" Target="../media/image30.png"/><Relationship Id="rId1" Type="http://schemas.openxmlformats.org/officeDocument/2006/relationships/tags" Target="../tags/tag139.xml"/><Relationship Id="rId2" Type="http://schemas.openxmlformats.org/officeDocument/2006/relationships/tags" Target="../tags/tag140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tags" Target="../tags/tag143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68.xml"/><Relationship Id="rId1" Type="http://schemas.openxmlformats.org/officeDocument/2006/relationships/tags" Target="../tags/tag141.xml"/><Relationship Id="rId2" Type="http://schemas.openxmlformats.org/officeDocument/2006/relationships/tags" Target="../tags/tag14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6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tags" Target="../tags/tag145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69.xml"/><Relationship Id="rId6" Type="http://schemas.openxmlformats.org/officeDocument/2006/relationships/package" Target="../embeddings/Microsoft_Visio_Drawing1818.vsdx"/><Relationship Id="rId7" Type="http://schemas.openxmlformats.org/officeDocument/2006/relationships/image" Target="../media/image31.emf"/><Relationship Id="rId8" Type="http://schemas.openxmlformats.org/officeDocument/2006/relationships/image" Target="../media/image32.png"/><Relationship Id="rId1" Type="http://schemas.openxmlformats.org/officeDocument/2006/relationships/vmlDrawing" Target="../drawings/vmlDrawing18.vml"/><Relationship Id="rId2" Type="http://schemas.openxmlformats.org/officeDocument/2006/relationships/tags" Target="../tags/tag144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tags" Target="../tags/tag148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70.xml"/><Relationship Id="rId6" Type="http://schemas.openxmlformats.org/officeDocument/2006/relationships/image" Target="../media/image32.png"/><Relationship Id="rId1" Type="http://schemas.openxmlformats.org/officeDocument/2006/relationships/tags" Target="../tags/tag146.xml"/><Relationship Id="rId2" Type="http://schemas.openxmlformats.org/officeDocument/2006/relationships/tags" Target="../tags/tag14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tags" Target="../tags/tag149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7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tags" Target="../tags/tag152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72.xml"/><Relationship Id="rId6" Type="http://schemas.openxmlformats.org/officeDocument/2006/relationships/image" Target="../media/image33.png"/><Relationship Id="rId1" Type="http://schemas.openxmlformats.org/officeDocument/2006/relationships/tags" Target="../tags/tag150.xml"/><Relationship Id="rId2" Type="http://schemas.openxmlformats.org/officeDocument/2006/relationships/tags" Target="../tags/tag15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tags" Target="../tags/tag155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73.xml"/><Relationship Id="rId1" Type="http://schemas.openxmlformats.org/officeDocument/2006/relationships/tags" Target="../tags/tag153.xml"/><Relationship Id="rId2" Type="http://schemas.openxmlformats.org/officeDocument/2006/relationships/tags" Target="../tags/tag154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tags" Target="../tags/tag158.xml"/><Relationship Id="rId4" Type="http://schemas.openxmlformats.org/officeDocument/2006/relationships/tags" Target="../tags/tag159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74.xml"/><Relationship Id="rId1" Type="http://schemas.openxmlformats.org/officeDocument/2006/relationships/tags" Target="../tags/tag156.xml"/><Relationship Id="rId2" Type="http://schemas.openxmlformats.org/officeDocument/2006/relationships/tags" Target="../tags/tag15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tags" Target="../tags/tag162.xml"/><Relationship Id="rId4" Type="http://schemas.openxmlformats.org/officeDocument/2006/relationships/tags" Target="../tags/tag163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75.xml"/><Relationship Id="rId1" Type="http://schemas.openxmlformats.org/officeDocument/2006/relationships/tags" Target="../tags/tag160.xml"/><Relationship Id="rId2" Type="http://schemas.openxmlformats.org/officeDocument/2006/relationships/tags" Target="../tags/tag16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tags" Target="../tags/tag166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76.xml"/><Relationship Id="rId1" Type="http://schemas.openxmlformats.org/officeDocument/2006/relationships/tags" Target="../tags/tag164.xml"/><Relationship Id="rId2" Type="http://schemas.openxmlformats.org/officeDocument/2006/relationships/tags" Target="../tags/tag165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tags" Target="../tags/tag167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7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tags" Target="../tags/tag168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7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4" Type="http://schemas.openxmlformats.org/officeDocument/2006/relationships/package" Target="../embeddings/Microsoft_Visio_Drawing11.vsdx"/><Relationship Id="rId5" Type="http://schemas.openxmlformats.org/officeDocument/2006/relationships/image" Target="../media/image5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tags" Target="../tags/tag169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79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80.xml"/><Relationship Id="rId5" Type="http://schemas.openxmlformats.org/officeDocument/2006/relationships/image" Target="../media/image34.png"/><Relationship Id="rId1" Type="http://schemas.openxmlformats.org/officeDocument/2006/relationships/tags" Target="../tags/tag170.xml"/><Relationship Id="rId2" Type="http://schemas.openxmlformats.org/officeDocument/2006/relationships/tags" Target="../tags/tag17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tags" Target="../tags/tag174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81.xml"/><Relationship Id="rId6" Type="http://schemas.openxmlformats.org/officeDocument/2006/relationships/image" Target="../media/image35.png"/><Relationship Id="rId7" Type="http://schemas.openxmlformats.org/officeDocument/2006/relationships/image" Target="../media/image6.png"/><Relationship Id="rId1" Type="http://schemas.openxmlformats.org/officeDocument/2006/relationships/tags" Target="../tags/tag172.xml"/><Relationship Id="rId2" Type="http://schemas.openxmlformats.org/officeDocument/2006/relationships/tags" Target="../tags/tag17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tags" Target="../tags/tag177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82.xml"/><Relationship Id="rId6" Type="http://schemas.openxmlformats.org/officeDocument/2006/relationships/image" Target="../media/image6.png"/><Relationship Id="rId7" Type="http://schemas.openxmlformats.org/officeDocument/2006/relationships/image" Target="../media/image36.png"/><Relationship Id="rId1" Type="http://schemas.openxmlformats.org/officeDocument/2006/relationships/tags" Target="../tags/tag175.xml"/><Relationship Id="rId2" Type="http://schemas.openxmlformats.org/officeDocument/2006/relationships/tags" Target="../tags/tag176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tags" Target="../tags/tag180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83.xml"/><Relationship Id="rId6" Type="http://schemas.openxmlformats.org/officeDocument/2006/relationships/image" Target="../media/image6.png"/><Relationship Id="rId7" Type="http://schemas.openxmlformats.org/officeDocument/2006/relationships/image" Target="../media/image37.png"/><Relationship Id="rId1" Type="http://schemas.openxmlformats.org/officeDocument/2006/relationships/tags" Target="../tags/tag178.xml"/><Relationship Id="rId2" Type="http://schemas.openxmlformats.org/officeDocument/2006/relationships/tags" Target="../tags/tag179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tags" Target="../tags/tag183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84.xml"/><Relationship Id="rId6" Type="http://schemas.openxmlformats.org/officeDocument/2006/relationships/image" Target="../media/image6.png"/><Relationship Id="rId7" Type="http://schemas.openxmlformats.org/officeDocument/2006/relationships/image" Target="../media/image38.png"/><Relationship Id="rId1" Type="http://schemas.openxmlformats.org/officeDocument/2006/relationships/tags" Target="../tags/tag181.xml"/><Relationship Id="rId2" Type="http://schemas.openxmlformats.org/officeDocument/2006/relationships/tags" Target="../tags/tag18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tags" Target="../tags/tag186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85.xml"/><Relationship Id="rId6" Type="http://schemas.openxmlformats.org/officeDocument/2006/relationships/image" Target="../media/image6.png"/><Relationship Id="rId7" Type="http://schemas.openxmlformats.org/officeDocument/2006/relationships/image" Target="../media/image39.png"/><Relationship Id="rId1" Type="http://schemas.openxmlformats.org/officeDocument/2006/relationships/tags" Target="../tags/tag184.xml"/><Relationship Id="rId2" Type="http://schemas.openxmlformats.org/officeDocument/2006/relationships/tags" Target="../tags/tag185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tags" Target="../tags/tag189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86.xml"/><Relationship Id="rId6" Type="http://schemas.openxmlformats.org/officeDocument/2006/relationships/image" Target="../media/image40.png"/><Relationship Id="rId1" Type="http://schemas.openxmlformats.org/officeDocument/2006/relationships/tags" Target="../tags/tag187.xml"/><Relationship Id="rId2" Type="http://schemas.openxmlformats.org/officeDocument/2006/relationships/tags" Target="../tags/tag188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tags" Target="../tags/tag192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87.xml"/><Relationship Id="rId6" Type="http://schemas.openxmlformats.org/officeDocument/2006/relationships/image" Target="../media/image41.png"/><Relationship Id="rId1" Type="http://schemas.openxmlformats.org/officeDocument/2006/relationships/tags" Target="../tags/tag190.xml"/><Relationship Id="rId2" Type="http://schemas.openxmlformats.org/officeDocument/2006/relationships/tags" Target="../tags/tag19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tags" Target="../tags/tag195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88.xml"/><Relationship Id="rId6" Type="http://schemas.openxmlformats.org/officeDocument/2006/relationships/image" Target="../media/image41.png"/><Relationship Id="rId1" Type="http://schemas.openxmlformats.org/officeDocument/2006/relationships/tags" Target="../tags/tag193.xml"/><Relationship Id="rId2" Type="http://schemas.openxmlformats.org/officeDocument/2006/relationships/tags" Target="../tags/tag19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tags" Target="../tags/tag7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8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tags" Target="../tags/tag198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89.xml"/><Relationship Id="rId1" Type="http://schemas.openxmlformats.org/officeDocument/2006/relationships/tags" Target="../tags/tag196.xml"/><Relationship Id="rId2" Type="http://schemas.openxmlformats.org/officeDocument/2006/relationships/tags" Target="../tags/tag19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tags" Target="../tags/tag201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90.xml"/><Relationship Id="rId6" Type="http://schemas.openxmlformats.org/officeDocument/2006/relationships/image" Target="../media/image41.png"/><Relationship Id="rId1" Type="http://schemas.openxmlformats.org/officeDocument/2006/relationships/tags" Target="../tags/tag199.xml"/><Relationship Id="rId2" Type="http://schemas.openxmlformats.org/officeDocument/2006/relationships/tags" Target="../tags/tag200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tags" Target="../tags/tag204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91.xml"/><Relationship Id="rId1" Type="http://schemas.openxmlformats.org/officeDocument/2006/relationships/tags" Target="../tags/tag202.xml"/><Relationship Id="rId2" Type="http://schemas.openxmlformats.org/officeDocument/2006/relationships/tags" Target="../tags/tag203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tags" Target="../tags/tag207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92.xml"/><Relationship Id="rId6" Type="http://schemas.openxmlformats.org/officeDocument/2006/relationships/image" Target="../media/image41.png"/><Relationship Id="rId1" Type="http://schemas.openxmlformats.org/officeDocument/2006/relationships/tags" Target="../tags/tag205.xml"/><Relationship Id="rId2" Type="http://schemas.openxmlformats.org/officeDocument/2006/relationships/tags" Target="../tags/tag206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tags" Target="../tags/tag210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93.xml"/><Relationship Id="rId1" Type="http://schemas.openxmlformats.org/officeDocument/2006/relationships/tags" Target="../tags/tag208.xml"/><Relationship Id="rId2" Type="http://schemas.openxmlformats.org/officeDocument/2006/relationships/tags" Target="../tags/tag209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tags" Target="../tags/tag213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94.xml"/><Relationship Id="rId1" Type="http://schemas.openxmlformats.org/officeDocument/2006/relationships/tags" Target="../tags/tag211.xml"/><Relationship Id="rId2" Type="http://schemas.openxmlformats.org/officeDocument/2006/relationships/tags" Target="../tags/tag21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tags" Target="../tags/tag216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95.xml"/><Relationship Id="rId6" Type="http://schemas.openxmlformats.org/officeDocument/2006/relationships/image" Target="../media/image41.png"/><Relationship Id="rId1" Type="http://schemas.openxmlformats.org/officeDocument/2006/relationships/tags" Target="../tags/tag214.xml"/><Relationship Id="rId2" Type="http://schemas.openxmlformats.org/officeDocument/2006/relationships/tags" Target="../tags/tag215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tags" Target="../tags/tag219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96.xml"/><Relationship Id="rId6" Type="http://schemas.openxmlformats.org/officeDocument/2006/relationships/image" Target="../media/image42.png"/><Relationship Id="rId1" Type="http://schemas.openxmlformats.org/officeDocument/2006/relationships/tags" Target="../tags/tag217.xml"/><Relationship Id="rId2" Type="http://schemas.openxmlformats.org/officeDocument/2006/relationships/tags" Target="../tags/tag218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tags" Target="../tags/tag222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97.xml"/><Relationship Id="rId6" Type="http://schemas.openxmlformats.org/officeDocument/2006/relationships/image" Target="../media/image42.png"/><Relationship Id="rId1" Type="http://schemas.openxmlformats.org/officeDocument/2006/relationships/tags" Target="../tags/tag220.xml"/><Relationship Id="rId2" Type="http://schemas.openxmlformats.org/officeDocument/2006/relationships/tags" Target="../tags/tag221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tags" Target="../tags/tag225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98.xml"/><Relationship Id="rId6" Type="http://schemas.openxmlformats.org/officeDocument/2006/relationships/image" Target="../media/image43.png"/><Relationship Id="rId1" Type="http://schemas.openxmlformats.org/officeDocument/2006/relationships/tags" Target="../tags/tag223.xml"/><Relationship Id="rId2" Type="http://schemas.openxmlformats.org/officeDocument/2006/relationships/tags" Target="../tags/tag2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Chapter 7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" y="2743200"/>
            <a:ext cx="80772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i="1" dirty="0" smtClean="0"/>
              <a:t>Digital Design and Computer Architecture</a:t>
            </a:r>
            <a:r>
              <a:rPr lang="en-US" sz="2600" b="1" dirty="0"/>
              <a:t>:</a:t>
            </a:r>
            <a:r>
              <a:rPr lang="en-US" sz="2600" b="1" dirty="0" smtClean="0"/>
              <a:t> ARM® Edition</a:t>
            </a:r>
            <a:endParaRPr lang="en-US" sz="2600" b="1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609600" y="3226713"/>
            <a:ext cx="8077200" cy="8930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191000" y="3226713"/>
            <a:ext cx="4724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Sarah L. Harris and David Money Harris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5346818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955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533400" y="1143000"/>
            <a:ext cx="7696200" cy="4953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b="1" dirty="0" err="1" smtClean="0"/>
              <a:t>Datapath</a:t>
            </a:r>
            <a:endParaRPr lang="en-US" b="1" dirty="0"/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Control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ARM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414225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49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14400" y="11430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3200" dirty="0">
                <a:latin typeface="+mj-lt"/>
              </a:rPr>
              <a:t>Calculate branch target address: </a:t>
            </a:r>
          </a:p>
          <a:p>
            <a:pPr>
              <a:lnSpc>
                <a:spcPct val="90000"/>
              </a:lnSpc>
            </a:pPr>
            <a:r>
              <a:rPr lang="en-US" sz="3200" dirty="0">
                <a:latin typeface="+mj-lt"/>
              </a:rPr>
              <a:t>        </a:t>
            </a:r>
            <a:r>
              <a:rPr lang="en-US" sz="3200" dirty="0" smtClean="0">
                <a:latin typeface="+mj-lt"/>
              </a:rPr>
              <a:t>	BTA </a:t>
            </a:r>
            <a:r>
              <a:rPr lang="en-US" sz="3200" dirty="0">
                <a:latin typeface="+mj-lt"/>
              </a:rPr>
              <a:t>= (</a:t>
            </a:r>
            <a:r>
              <a:rPr lang="en-US" sz="3200" i="1" dirty="0" err="1">
                <a:latin typeface="+mj-lt"/>
                <a:cs typeface="Courier New" panose="02070309020205020404" pitchFamily="49" charset="0"/>
              </a:rPr>
              <a:t>ExtImm</a:t>
            </a:r>
            <a:r>
              <a:rPr lang="en-US" sz="3200" dirty="0">
                <a:latin typeface="+mj-lt"/>
              </a:rPr>
              <a:t>) + (</a:t>
            </a:r>
            <a:r>
              <a:rPr lang="en-US" sz="3200" dirty="0" smtClean="0">
                <a:latin typeface="+mj-lt"/>
                <a:cs typeface="Courier New" panose="02070309020205020404" pitchFamily="49" charset="0"/>
              </a:rPr>
              <a:t>PC</a:t>
            </a:r>
            <a:r>
              <a:rPr lang="en-US" sz="3200" dirty="0" smtClean="0">
                <a:latin typeface="+mj-lt"/>
              </a:rPr>
              <a:t>+8)</a:t>
            </a:r>
          </a:p>
          <a:p>
            <a:pPr>
              <a:lnSpc>
                <a:spcPct val="90000"/>
              </a:lnSpc>
            </a:pPr>
            <a:r>
              <a:rPr lang="en-US" sz="3200" i="1" dirty="0">
                <a:latin typeface="+mj-lt"/>
              </a:rPr>
              <a:t>	</a:t>
            </a:r>
            <a:r>
              <a:rPr lang="en-US" sz="3200" i="1" dirty="0" err="1" smtClean="0">
                <a:latin typeface="+mj-lt"/>
              </a:rPr>
              <a:t>ExtImm</a:t>
            </a:r>
            <a:r>
              <a:rPr lang="en-US" sz="3200" i="1" dirty="0" smtClean="0">
                <a:latin typeface="+mj-lt"/>
              </a:rPr>
              <a:t> = </a:t>
            </a:r>
            <a:r>
              <a:rPr lang="en-US" sz="3200" i="1" dirty="0" smtClean="0">
                <a:latin typeface="+mj-lt"/>
                <a:cs typeface="Courier New" panose="02070309020205020404" pitchFamily="49" charset="0"/>
              </a:rPr>
              <a:t>Imm24</a:t>
            </a:r>
            <a:r>
              <a:rPr lang="en-US" sz="3200" i="1" dirty="0" smtClean="0">
                <a:latin typeface="+mj-lt"/>
              </a:rPr>
              <a:t> &lt;&lt; 2 </a:t>
            </a:r>
            <a:r>
              <a:rPr lang="en-US" sz="3200" dirty="0" smtClean="0">
                <a:latin typeface="+mj-lt"/>
              </a:rPr>
              <a:t>and sign-extended</a:t>
            </a:r>
            <a:r>
              <a:rPr lang="en-US" sz="3200" i="1" dirty="0" smtClean="0">
                <a:latin typeface="+mj-lt"/>
              </a:rPr>
              <a:t> </a:t>
            </a:r>
            <a:endParaRPr lang="en-US" sz="3200" i="1" dirty="0">
              <a:latin typeface="+mj-lt"/>
            </a:endParaRPr>
          </a:p>
        </p:txBody>
      </p:sp>
      <p:sp>
        <p:nvSpPr>
          <p:cNvPr id="121549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4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B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2846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25" y="2667000"/>
            <a:ext cx="8845550" cy="300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279869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61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2061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ARM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62200" name="Picture 5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" y="990600"/>
            <a:ext cx="8457563" cy="492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926531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65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2266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Control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524000" y="1066800"/>
            <a:ext cx="5791200" cy="4797706"/>
            <a:chOff x="1524000" y="1066800"/>
            <a:chExt cx="5791200" cy="4797706"/>
          </a:xfrm>
        </p:grpSpPr>
        <p:pic>
          <p:nvPicPr>
            <p:cNvPr id="187500" name="Picture 10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4839" y="1066800"/>
              <a:ext cx="5440361" cy="4797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Rectangle 2"/>
            <p:cNvSpPr/>
            <p:nvPr/>
          </p:nvSpPr>
          <p:spPr>
            <a:xfrm>
              <a:off x="1524000" y="5334000"/>
              <a:ext cx="1752600" cy="53050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28600" y="4800600"/>
            <a:ext cx="32436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 smtClean="0"/>
              <a:t>First, discuss</a:t>
            </a:r>
            <a:r>
              <a:rPr lang="en-US" sz="2000" b="1" dirty="0" smtClean="0">
                <a:solidFill>
                  <a:srgbClr val="0070C0"/>
                </a:solidFill>
              </a:rPr>
              <a:t> Decoder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 smtClean="0"/>
              <a:t>Then, </a:t>
            </a:r>
            <a:r>
              <a:rPr lang="en-US" sz="2000" b="1" dirty="0" smtClean="0">
                <a:solidFill>
                  <a:srgbClr val="0070C0"/>
                </a:solidFill>
              </a:rPr>
              <a:t>Conditional Logic</a:t>
            </a:r>
            <a:endParaRPr lang="en-US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1780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524000" y="990600"/>
            <a:ext cx="5791200" cy="4873906"/>
            <a:chOff x="1524000" y="990600"/>
            <a:chExt cx="5791200" cy="4873906"/>
          </a:xfrm>
        </p:grpSpPr>
        <p:grpSp>
          <p:nvGrpSpPr>
            <p:cNvPr id="4" name="Group 3"/>
            <p:cNvGrpSpPr/>
            <p:nvPr/>
          </p:nvGrpSpPr>
          <p:grpSpPr>
            <a:xfrm>
              <a:off x="1524000" y="1066800"/>
              <a:ext cx="5791200" cy="4797706"/>
              <a:chOff x="1524000" y="1066800"/>
              <a:chExt cx="5791200" cy="4797706"/>
            </a:xfrm>
          </p:grpSpPr>
          <p:pic>
            <p:nvPicPr>
              <p:cNvPr id="187500" name="Picture 108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4839" y="1066800"/>
                <a:ext cx="5440361" cy="4797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" name="Rectangle 2"/>
              <p:cNvSpPr/>
              <p:nvPr/>
            </p:nvSpPr>
            <p:spPr>
              <a:xfrm>
                <a:off x="1524000" y="5334000"/>
                <a:ext cx="1752600" cy="53050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" name="Rectangle 1"/>
            <p:cNvSpPr/>
            <p:nvPr/>
          </p:nvSpPr>
          <p:spPr>
            <a:xfrm>
              <a:off x="1676400" y="990600"/>
              <a:ext cx="4876800" cy="990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876800" y="1143000"/>
              <a:ext cx="2362200" cy="2362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2265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2266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Multicycle Control: Decoder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2218749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65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2266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Control: Decoder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59130" name="Picture 5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990600"/>
            <a:ext cx="4154662" cy="441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638800" y="5314890"/>
            <a:ext cx="152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</a:rPr>
              <a:t>Decoder</a:t>
            </a:r>
            <a:endParaRPr lang="en-US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26707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65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2266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Control: Decoder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47800" y="5410200"/>
            <a:ext cx="662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ALU Decoder </a:t>
            </a:r>
            <a:r>
              <a:rPr lang="en-US" sz="2400" b="1" dirty="0" smtClean="0"/>
              <a:t>and </a:t>
            </a:r>
            <a:r>
              <a:rPr lang="en-US" sz="2400" b="1" dirty="0" smtClean="0">
                <a:solidFill>
                  <a:srgbClr val="0070C0"/>
                </a:solidFill>
              </a:rPr>
              <a:t>PC Logic </a:t>
            </a:r>
            <a:r>
              <a:rPr lang="en-US" sz="2400" b="1" dirty="0" smtClean="0"/>
              <a:t>same as single-cycle</a:t>
            </a:r>
            <a:endParaRPr lang="en-US" sz="2400" b="1" dirty="0"/>
          </a:p>
        </p:txBody>
      </p:sp>
      <p:pic>
        <p:nvPicPr>
          <p:cNvPr id="259130" name="Picture 5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990600"/>
            <a:ext cx="4154662" cy="441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803544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65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2266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Control: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Instr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Decoder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33700" y="2133600"/>
            <a:ext cx="3124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solidFill>
                  <a:srgbClr val="0070C0"/>
                </a:solidFill>
              </a:rPr>
              <a:t>RegSrc</a:t>
            </a:r>
            <a:r>
              <a:rPr lang="en-US" sz="2400" baseline="-25000" dirty="0" smtClean="0">
                <a:solidFill>
                  <a:srgbClr val="0070C0"/>
                </a:solidFill>
              </a:rPr>
              <a:t>0</a:t>
            </a:r>
            <a:r>
              <a:rPr lang="en-US" sz="2400" dirty="0" smtClean="0">
                <a:solidFill>
                  <a:schemeClr val="accent1"/>
                </a:solidFill>
              </a:rPr>
              <a:t> </a:t>
            </a:r>
            <a:r>
              <a:rPr lang="en-US" sz="2400" dirty="0" smtClean="0"/>
              <a:t>= (</a:t>
            </a:r>
            <a:r>
              <a:rPr lang="en-US" sz="2400" i="1" dirty="0" smtClean="0"/>
              <a:t>Op</a:t>
            </a:r>
            <a:r>
              <a:rPr lang="en-US" sz="2400" dirty="0" smtClean="0"/>
              <a:t> == 10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)</a:t>
            </a:r>
          </a:p>
          <a:p>
            <a:r>
              <a:rPr lang="en-US" sz="2400" i="1" dirty="0" smtClean="0">
                <a:solidFill>
                  <a:srgbClr val="0070C0"/>
                </a:solidFill>
              </a:rPr>
              <a:t>RegSrc</a:t>
            </a:r>
            <a:r>
              <a:rPr lang="en-US" sz="2400" baseline="-25000" dirty="0" smtClean="0">
                <a:solidFill>
                  <a:srgbClr val="0070C0"/>
                </a:solidFill>
              </a:rPr>
              <a:t>1</a:t>
            </a:r>
            <a:r>
              <a:rPr lang="en-US" sz="2400" dirty="0" smtClean="0">
                <a:solidFill>
                  <a:schemeClr val="accent1"/>
                </a:solidFill>
              </a:rPr>
              <a:t> </a:t>
            </a:r>
            <a:r>
              <a:rPr lang="en-US" sz="2400" dirty="0" smtClean="0"/>
              <a:t>= (</a:t>
            </a:r>
            <a:r>
              <a:rPr lang="en-US" sz="2400" i="1" dirty="0" smtClean="0"/>
              <a:t>Op</a:t>
            </a:r>
            <a:r>
              <a:rPr lang="en-US" sz="2400" dirty="0" smtClean="0"/>
              <a:t> == 01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)</a:t>
            </a:r>
          </a:p>
          <a:p>
            <a:r>
              <a:rPr lang="en-US" sz="2400" i="1" dirty="0" smtClean="0"/>
              <a:t>ImmSrc</a:t>
            </a:r>
            <a:r>
              <a:rPr lang="en-US" sz="2400" baseline="-25000" dirty="0" smtClean="0"/>
              <a:t>1:0</a:t>
            </a:r>
            <a:r>
              <a:rPr lang="en-US" sz="2400" dirty="0" smtClean="0"/>
              <a:t> = </a:t>
            </a:r>
            <a:r>
              <a:rPr lang="en-US" sz="2400" i="1" dirty="0" smtClean="0"/>
              <a:t>Op</a:t>
            </a:r>
            <a:endParaRPr lang="en-US" sz="2400" i="1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5135039"/>
              </p:ext>
            </p:extLst>
          </p:nvPr>
        </p:nvGraphicFramePr>
        <p:xfrm>
          <a:off x="2438400" y="1143000"/>
          <a:ext cx="4090305" cy="795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225" name="Visio" r:id="rId6" imgW="1371600" imgH="266700" progId="Visio.Drawing.15">
                  <p:embed/>
                </p:oleObj>
              </mc:Choice>
              <mc:Fallback>
                <p:oleObj name="Visio" r:id="rId6" imgW="1371600" imgH="26670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38400" y="1143000"/>
                        <a:ext cx="4090305" cy="795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6541879"/>
              </p:ext>
            </p:extLst>
          </p:nvPr>
        </p:nvGraphicFramePr>
        <p:xfrm>
          <a:off x="1295400" y="3581400"/>
          <a:ext cx="6667501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457200"/>
                <a:gridCol w="838200"/>
                <a:gridCol w="838200"/>
                <a:gridCol w="914400"/>
                <a:gridCol w="990600"/>
                <a:gridCol w="1104901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Instruction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i="1" dirty="0" smtClean="0"/>
                        <a:t>Op</a:t>
                      </a:r>
                      <a:endParaRPr lang="en-US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i="1" dirty="0" smtClean="0"/>
                        <a:t>Funct</a:t>
                      </a:r>
                      <a:r>
                        <a:rPr lang="en-US" baseline="-25000" dirty="0" smtClean="0"/>
                        <a:t>5</a:t>
                      </a:r>
                      <a:endParaRPr lang="en-US" baseline="-25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dirty="0" smtClean="0"/>
                        <a:t>Funct</a:t>
                      </a:r>
                      <a:r>
                        <a:rPr lang="en-US" baseline="-25000" dirty="0" smtClean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i="1" dirty="0" smtClean="0"/>
                        <a:t>RegSrc</a:t>
                      </a:r>
                      <a:r>
                        <a:rPr lang="en-US" baseline="-25000" dirty="0" smtClean="0"/>
                        <a:t>0</a:t>
                      </a:r>
                      <a:endParaRPr lang="en-US" baseline="-25000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dirty="0" smtClean="0"/>
                        <a:t>RegSrc</a:t>
                      </a:r>
                      <a:r>
                        <a:rPr lang="en-US" baseline="-25000" dirty="0" smtClean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i="1" dirty="0" smtClean="0"/>
                        <a:t>ImmSrc</a:t>
                      </a:r>
                      <a:r>
                        <a:rPr lang="en-US" baseline="-25000" dirty="0" smtClean="0"/>
                        <a:t>1:0</a:t>
                      </a:r>
                      <a:endParaRPr lang="en-US" baseline="-25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LDR</a:t>
                      </a:r>
                      <a:endParaRPr lang="en-US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STR</a:t>
                      </a:r>
                      <a:endParaRPr lang="en-US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DP immediate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DP register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B</a:t>
                      </a:r>
                      <a:endParaRPr lang="en-US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862393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61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2061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ARM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62200" name="Picture 5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" y="990600"/>
            <a:ext cx="8457563" cy="492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564430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65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2266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853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Control: Main FSM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59130" name="Picture 5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990600"/>
            <a:ext cx="4154662" cy="441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638800" y="5314890"/>
            <a:ext cx="152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</a:rPr>
              <a:t>Decoder</a:t>
            </a:r>
            <a:endParaRPr lang="en-US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24196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631" name="Picture 2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449" y="1066800"/>
            <a:ext cx="8024151" cy="4802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3684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Main Controller FSM: Fetch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88630" name="Picture 21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678" y="1066800"/>
            <a:ext cx="1543922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492917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955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533400" y="1143000"/>
            <a:ext cx="7696200" cy="4953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b="1" dirty="0" err="1" smtClean="0"/>
              <a:t>Datapath</a:t>
            </a:r>
            <a:r>
              <a:rPr lang="en-US" b="1" dirty="0" smtClean="0"/>
              <a:t>: </a:t>
            </a:r>
            <a:r>
              <a:rPr lang="en-US" dirty="0" smtClean="0"/>
              <a:t>start with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LDR</a:t>
            </a:r>
            <a:r>
              <a:rPr lang="en-US" dirty="0" smtClean="0"/>
              <a:t> instruction</a:t>
            </a:r>
          </a:p>
          <a:p>
            <a:pPr>
              <a:lnSpc>
                <a:spcPct val="90000"/>
              </a:lnSpc>
            </a:pPr>
            <a:r>
              <a:rPr lang="en-US" b="1" dirty="0" smtClean="0">
                <a:solidFill>
                  <a:srgbClr val="0070C0"/>
                </a:solidFill>
              </a:rPr>
              <a:t>Example:  	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LDR R1, [R2, #5]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			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LDR Rd, [Rn, imm12]</a:t>
            </a:r>
            <a:endParaRPr lang="en-US" sz="2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ARM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3643665"/>
            <a:ext cx="8582025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36809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680" name="Picture 2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952451"/>
            <a:ext cx="8391525" cy="4914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4416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Main Controller FSM: Decode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90679" name="Picture 21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1" y="990601"/>
            <a:ext cx="2819399" cy="1235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018824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703" name="Picture 2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0874" y="1905000"/>
            <a:ext cx="6276926" cy="3677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45188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Main Controller FSM: Address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91702" name="Picture 21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35051"/>
          <a:stretch/>
        </p:blipFill>
        <p:spPr bwMode="auto">
          <a:xfrm>
            <a:off x="0" y="972502"/>
            <a:ext cx="2942892" cy="2220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563149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188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Main Controller FSM: Read Memory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91702" name="Picture 21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-1413"/>
          <a:stretch/>
        </p:blipFill>
        <p:spPr bwMode="auto">
          <a:xfrm>
            <a:off x="2514600" y="972502"/>
            <a:ext cx="4062246" cy="4786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395781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61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2061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ARM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62200" name="Picture 5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" y="990600"/>
            <a:ext cx="8457563" cy="492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199494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211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Main Controller FSM: </a:t>
            </a:r>
            <a:r>
              <a:rPr lang="en-US" sz="4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LDR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27853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700" y="1006263"/>
            <a:ext cx="4838700" cy="478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907509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259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Main Controller FSM: </a:t>
            </a:r>
            <a:r>
              <a:rPr lang="en-US" sz="4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STR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94669" name="Picture 10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952500"/>
            <a:ext cx="48768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336470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8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smtClean="0">
                <a:solidFill>
                  <a:schemeClr val="bg1"/>
                </a:solidFill>
                <a:latin typeface="+mj-lt"/>
              </a:rPr>
              <a:t>Main Controller FSM: Data-processing</a:t>
            </a:r>
            <a:endParaRPr lang="en-US" sz="39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95694" name="Picture 1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990600"/>
            <a:ext cx="4798913" cy="4859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806332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8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smtClean="0">
                <a:solidFill>
                  <a:schemeClr val="bg1"/>
                </a:solidFill>
                <a:latin typeface="+mj-lt"/>
              </a:rPr>
              <a:t>Main Controller FSM: Data-processing</a:t>
            </a:r>
            <a:endParaRPr lang="en-US" sz="39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95694" name="Picture 1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990600"/>
            <a:ext cx="4798913" cy="4859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355635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11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4211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Controller FSM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97742" name="Picture 1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082" y="1079863"/>
            <a:ext cx="4744518" cy="476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7743" name="Picture 1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75" y="1905000"/>
            <a:ext cx="3463925" cy="2315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037844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65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2266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Control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524000" y="1066800"/>
            <a:ext cx="5791200" cy="4797706"/>
            <a:chOff x="1524000" y="1066800"/>
            <a:chExt cx="5791200" cy="4797706"/>
          </a:xfrm>
        </p:grpSpPr>
        <p:pic>
          <p:nvPicPr>
            <p:cNvPr id="187500" name="Picture 10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4839" y="1066800"/>
              <a:ext cx="5440361" cy="4797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Rectangle 2"/>
            <p:cNvSpPr/>
            <p:nvPr/>
          </p:nvSpPr>
          <p:spPr>
            <a:xfrm>
              <a:off x="1524000" y="5334000"/>
              <a:ext cx="1752600" cy="53050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28600" y="4800600"/>
            <a:ext cx="32436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</a:rPr>
              <a:t>First, discuss Decoder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 smtClean="0"/>
              <a:t>Then, </a:t>
            </a:r>
            <a:r>
              <a:rPr lang="en-US" sz="2000" b="1" dirty="0" smtClean="0">
                <a:solidFill>
                  <a:srgbClr val="0070C0"/>
                </a:solidFill>
              </a:rPr>
              <a:t>Conditional Logic</a:t>
            </a:r>
            <a:endParaRPr lang="en-US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72675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795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533400" y="1143000"/>
            <a:ext cx="7696200" cy="4953000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b="1" dirty="0" smtClean="0">
                <a:solidFill>
                  <a:srgbClr val="0070C0"/>
                </a:solidFill>
              </a:rPr>
              <a:t>STEP </a:t>
            </a:r>
            <a:r>
              <a:rPr lang="en-US" b="1" dirty="0">
                <a:solidFill>
                  <a:srgbClr val="0070C0"/>
                </a:solidFill>
              </a:rPr>
              <a:t>1: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Fetch instruction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9890953"/>
              </p:ext>
            </p:extLst>
          </p:nvPr>
        </p:nvGraphicFramePr>
        <p:xfrm>
          <a:off x="914400" y="2057400"/>
          <a:ext cx="7444377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827" name="Visio" r:id="rId5" imgW="4248049" imgH="1000057" progId="Visio.Drawing.15">
                  <p:embed/>
                </p:oleObj>
              </mc:Choice>
              <mc:Fallback>
                <p:oleObj name="Visio" r:id="rId5" imgW="4248049" imgH="100005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14400" y="2057400"/>
                        <a:ext cx="7444377" cy="175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76200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Single-Cycle </a:t>
            </a:r>
            <a:r>
              <a:rPr lang="en-US" sz="4400" dirty="0" err="1">
                <a:solidFill>
                  <a:schemeClr val="bg1"/>
                </a:solidFill>
              </a:rPr>
              <a:t>Datapath</a:t>
            </a:r>
            <a:r>
              <a:rPr lang="en-US" sz="4400" dirty="0">
                <a:solidFill>
                  <a:schemeClr val="bg1"/>
                </a:solidFill>
              </a:rPr>
              <a:t>: </a:t>
            </a:r>
            <a:r>
              <a:rPr lang="en-US" sz="4400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LDR</a:t>
            </a:r>
            <a:r>
              <a:rPr lang="en-US" sz="4400" dirty="0">
                <a:solidFill>
                  <a:schemeClr val="bg1"/>
                </a:solidFill>
              </a:rPr>
              <a:t> fetch</a:t>
            </a:r>
          </a:p>
        </p:txBody>
      </p:sp>
    </p:spTree>
    <p:extLst>
      <p:ext uri="{BB962C8B-B14F-4D97-AF65-F5344CB8AC3E}">
        <p14:creationId xmlns:p14="http://schemas.microsoft.com/office/powerpoint/2010/main" val="41584628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65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2266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Multicycle Control: Cond. Logic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524000" y="1066800"/>
            <a:ext cx="5791200" cy="4797706"/>
            <a:chOff x="1524000" y="1066800"/>
            <a:chExt cx="5791200" cy="4797706"/>
          </a:xfrm>
        </p:grpSpPr>
        <p:pic>
          <p:nvPicPr>
            <p:cNvPr id="187500" name="Picture 10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4839" y="1066800"/>
              <a:ext cx="5440361" cy="4797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Rectangle 2"/>
            <p:cNvSpPr/>
            <p:nvPr/>
          </p:nvSpPr>
          <p:spPr>
            <a:xfrm>
              <a:off x="1524000" y="5334000"/>
              <a:ext cx="1752600" cy="53050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Rectangle 1"/>
          <p:cNvSpPr/>
          <p:nvPr/>
        </p:nvSpPr>
        <p:spPr>
          <a:xfrm>
            <a:off x="1802130" y="2057400"/>
            <a:ext cx="2362200" cy="38071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886200" y="3544747"/>
            <a:ext cx="3429000" cy="2094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83440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Conditional Logic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74453" name="Picture 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098909"/>
            <a:ext cx="4426098" cy="469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352872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66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114925"/>
            <a:ext cx="79248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100" dirty="0" smtClean="0">
                <a:solidFill>
                  <a:schemeClr val="bg1"/>
                </a:solidFill>
                <a:latin typeface="+mj-lt"/>
              </a:rPr>
              <a:t> Conditional Logic</a:t>
            </a:r>
            <a:endParaRPr lang="en-US" sz="41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2922481"/>
              </p:ext>
            </p:extLst>
          </p:nvPr>
        </p:nvGraphicFramePr>
        <p:xfrm>
          <a:off x="990600" y="1142999"/>
          <a:ext cx="4536196" cy="46482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522" name="Visio" r:id="rId5" imgW="2314592" imgH="2371657" progId="Visio.Drawing.15">
                  <p:embed/>
                </p:oleObj>
              </mc:Choice>
              <mc:Fallback>
                <p:oleObj name="Visio" r:id="rId5" imgW="2314592" imgH="237165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90600" y="1142999"/>
                        <a:ext cx="4536196" cy="46482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562600" y="1077754"/>
            <a:ext cx="34290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 err="1" smtClean="0"/>
              <a:t>PCWrite</a:t>
            </a:r>
            <a:r>
              <a:rPr lang="en-US" sz="2000" dirty="0" smtClean="0"/>
              <a:t> asserted in Fetch state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 smtClean="0"/>
          </a:p>
          <a:p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 err="1" smtClean="0"/>
              <a:t>ExecuteI</a:t>
            </a:r>
            <a:r>
              <a:rPr lang="en-US" sz="2000" b="1" dirty="0" smtClean="0"/>
              <a:t>/</a:t>
            </a:r>
            <a:r>
              <a:rPr lang="en-US" sz="2000" b="1" dirty="0" err="1" smtClean="0"/>
              <a:t>ExecuteR</a:t>
            </a:r>
            <a:r>
              <a:rPr lang="en-US" sz="2000" b="1" dirty="0" smtClean="0"/>
              <a:t> </a:t>
            </a:r>
            <a:r>
              <a:rPr lang="en-US" sz="2000" dirty="0" smtClean="0"/>
              <a:t>state</a:t>
            </a:r>
            <a:r>
              <a:rPr lang="en-US" sz="2000" b="1" dirty="0" smtClean="0"/>
              <a:t>:</a:t>
            </a:r>
          </a:p>
          <a:p>
            <a:r>
              <a:rPr lang="en-US" sz="2000" b="1" dirty="0" smtClean="0"/>
              <a:t>      </a:t>
            </a:r>
            <a:r>
              <a:rPr lang="en-US" sz="2000" b="1" i="1" dirty="0" err="1" smtClean="0">
                <a:solidFill>
                  <a:srgbClr val="0070C0"/>
                </a:solidFill>
              </a:rPr>
              <a:t>CondEx</a:t>
            </a:r>
            <a:r>
              <a:rPr lang="en-US" sz="2000" b="1" dirty="0" smtClean="0">
                <a:solidFill>
                  <a:srgbClr val="0070C0"/>
                </a:solidFill>
              </a:rPr>
              <a:t> </a:t>
            </a:r>
            <a:r>
              <a:rPr lang="en-US" sz="2000" dirty="0" smtClean="0"/>
              <a:t>asserts       </a:t>
            </a:r>
          </a:p>
          <a:p>
            <a:r>
              <a:rPr lang="en-US" sz="2000" b="1" dirty="0" smtClean="0"/>
              <a:t>      </a:t>
            </a:r>
            <a:r>
              <a:rPr lang="en-US" sz="2000" b="1" i="1" dirty="0" err="1" smtClean="0">
                <a:solidFill>
                  <a:srgbClr val="0070C0"/>
                </a:solidFill>
              </a:rPr>
              <a:t>ALUFlags</a:t>
            </a:r>
            <a:r>
              <a:rPr lang="en-US" sz="2000" b="1" dirty="0" smtClean="0">
                <a:solidFill>
                  <a:srgbClr val="0070C0"/>
                </a:solidFill>
              </a:rPr>
              <a:t> </a:t>
            </a:r>
            <a:r>
              <a:rPr lang="en-US" sz="2000" dirty="0" smtClean="0"/>
              <a:t>generated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 smtClean="0"/>
              <a:t>ALUWB </a:t>
            </a:r>
            <a:r>
              <a:rPr lang="en-US" sz="2000" dirty="0"/>
              <a:t>state</a:t>
            </a:r>
            <a:r>
              <a:rPr lang="en-US" sz="2000" b="1" dirty="0" smtClean="0"/>
              <a:t>:</a:t>
            </a:r>
          </a:p>
          <a:p>
            <a:r>
              <a:rPr lang="en-US" sz="2000" dirty="0" smtClean="0"/>
              <a:t>       </a:t>
            </a:r>
            <a:r>
              <a:rPr lang="en-US" sz="2000" b="1" i="1" dirty="0" smtClean="0">
                <a:solidFill>
                  <a:srgbClr val="0070C0"/>
                </a:solidFill>
              </a:rPr>
              <a:t>Flags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smtClean="0"/>
              <a:t>updated</a:t>
            </a:r>
          </a:p>
          <a:p>
            <a:r>
              <a:rPr lang="en-US" sz="2000" b="1" dirty="0" smtClean="0"/>
              <a:t>       </a:t>
            </a:r>
            <a:r>
              <a:rPr lang="en-US" sz="2000" b="1" i="1" dirty="0" err="1" smtClean="0">
                <a:solidFill>
                  <a:srgbClr val="0070C0"/>
                </a:solidFill>
              </a:rPr>
              <a:t>CondEx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smtClean="0"/>
              <a:t>changes</a:t>
            </a:r>
          </a:p>
          <a:p>
            <a:r>
              <a:rPr lang="en-US" sz="2000" b="1" dirty="0"/>
              <a:t> </a:t>
            </a:r>
            <a:r>
              <a:rPr lang="en-US" sz="2000" b="1" dirty="0" smtClean="0"/>
              <a:t>      </a:t>
            </a:r>
            <a:r>
              <a:rPr lang="en-US" sz="2000" b="1" i="1" dirty="0" err="1" smtClean="0">
                <a:solidFill>
                  <a:srgbClr val="0070C0"/>
                </a:solidFill>
              </a:rPr>
              <a:t>PCWrite</a:t>
            </a:r>
            <a:r>
              <a:rPr lang="en-US" sz="2000" dirty="0" smtClean="0"/>
              <a:t>, </a:t>
            </a:r>
            <a:r>
              <a:rPr lang="en-US" sz="2000" b="1" i="1" dirty="0" err="1" smtClean="0">
                <a:solidFill>
                  <a:srgbClr val="0070C0"/>
                </a:solidFill>
              </a:rPr>
              <a:t>RegWrite</a:t>
            </a:r>
            <a:r>
              <a:rPr lang="en-US" sz="2000" dirty="0" smtClean="0"/>
              <a:t>, and </a:t>
            </a:r>
          </a:p>
          <a:p>
            <a:r>
              <a:rPr lang="en-US" sz="2000" b="1" dirty="0"/>
              <a:t> </a:t>
            </a:r>
            <a:r>
              <a:rPr lang="en-US" sz="2000" b="1" dirty="0" smtClean="0"/>
              <a:t>      </a:t>
            </a:r>
            <a:r>
              <a:rPr lang="en-US" sz="2000" b="1" i="1" dirty="0" err="1" smtClean="0">
                <a:solidFill>
                  <a:srgbClr val="0070C0"/>
                </a:solidFill>
              </a:rPr>
              <a:t>MemWrite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smtClean="0"/>
              <a:t>don’t see </a:t>
            </a:r>
          </a:p>
          <a:p>
            <a:r>
              <a:rPr lang="en-US" sz="2000" dirty="0"/>
              <a:t> </a:t>
            </a:r>
            <a:r>
              <a:rPr lang="en-US" sz="2000" dirty="0" smtClean="0"/>
              <a:t>      change till new </a:t>
            </a:r>
          </a:p>
          <a:p>
            <a:r>
              <a:rPr lang="en-US" sz="2000" dirty="0" smtClean="0"/>
              <a:t>       instruction (Fetch state)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9917711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404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54405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7200" y="9906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Instructions take different number of </a:t>
            </a:r>
            <a:r>
              <a:rPr lang="en-US" sz="2800" dirty="0" smtClean="0">
                <a:latin typeface="+mj-lt"/>
                <a:cs typeface="Arial" charset="0"/>
              </a:rPr>
              <a:t>cycles</a:t>
            </a:r>
            <a:r>
              <a:rPr lang="en-US" sz="2800" dirty="0">
                <a:latin typeface="+mj-lt"/>
                <a:cs typeface="Arial" charset="0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Processor Performance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9322226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11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4211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Controller FSM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97742" name="Picture 1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082" y="1079863"/>
            <a:ext cx="4744518" cy="476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7743" name="Picture 1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75" y="1905000"/>
            <a:ext cx="3463925" cy="2315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933818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404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54405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9906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Instructions take different number of cycles: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3 </a:t>
            </a:r>
            <a:r>
              <a:rPr lang="en-US" sz="2400" dirty="0" smtClean="0">
                <a:latin typeface="+mj-lt"/>
                <a:cs typeface="Arial" charset="0"/>
              </a:rPr>
              <a:t>cycles: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4 cycles</a:t>
            </a:r>
            <a:r>
              <a:rPr lang="en-US" sz="2400" dirty="0" smtClean="0">
                <a:latin typeface="+mj-lt"/>
                <a:cs typeface="Arial" charset="0"/>
              </a:rPr>
              <a:t>: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5 cycles</a:t>
            </a:r>
            <a:r>
              <a:rPr lang="en-US" sz="2400" dirty="0" smtClean="0">
                <a:latin typeface="+mj-lt"/>
                <a:cs typeface="Arial" charset="0"/>
              </a:rPr>
              <a:t>:</a:t>
            </a:r>
            <a:endParaRPr lang="en-US" sz="2400" dirty="0" smtClean="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Processor Performance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4395532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404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54405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9906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Instructions take different number of cycles: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3 </a:t>
            </a:r>
            <a:r>
              <a:rPr lang="en-US" sz="2400" dirty="0" smtClean="0">
                <a:latin typeface="+mj-lt"/>
                <a:cs typeface="Arial" charset="0"/>
              </a:rPr>
              <a:t>cycles:</a:t>
            </a:r>
            <a:r>
              <a:rPr lang="en-US" sz="2400" dirty="0">
                <a:latin typeface="+mj-lt"/>
                <a:cs typeface="Arial" charset="0"/>
              </a:rPr>
              <a:t> </a:t>
            </a:r>
            <a:r>
              <a:rPr lang="en-US" sz="2400" dirty="0" smtClean="0">
                <a:latin typeface="Courier New" pitchFamily="49" charset="0"/>
                <a:cs typeface="Arial" charset="0"/>
              </a:rPr>
              <a:t>B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4 cycles: </a:t>
            </a:r>
            <a:r>
              <a:rPr lang="en-US" sz="2400" dirty="0" smtClean="0">
                <a:latin typeface="+mj-lt"/>
                <a:cs typeface="Arial" charset="0"/>
              </a:rPr>
              <a:t>DP,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 smtClean="0">
                <a:latin typeface="Courier New" pitchFamily="49" charset="0"/>
                <a:cs typeface="Arial" charset="0"/>
              </a:rPr>
              <a:t>STR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5 cycles</a:t>
            </a:r>
            <a:r>
              <a:rPr lang="en-US" sz="2400" dirty="0" smtClean="0">
                <a:latin typeface="+mj-lt"/>
                <a:cs typeface="Arial" charset="0"/>
              </a:rPr>
              <a:t>:</a:t>
            </a:r>
            <a:r>
              <a:rPr lang="en-US" sz="24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 smtClean="0">
                <a:latin typeface="Courier New" pitchFamily="49" charset="0"/>
                <a:cs typeface="Arial" charset="0"/>
              </a:rPr>
              <a:t>LDR</a:t>
            </a:r>
            <a:endParaRPr lang="en-US" sz="24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Processor Performance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9398298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404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54405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9906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Instructions take different number of cycles: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3 </a:t>
            </a:r>
            <a:r>
              <a:rPr lang="en-US" sz="2400" dirty="0" smtClean="0">
                <a:latin typeface="+mj-lt"/>
                <a:cs typeface="Arial" charset="0"/>
              </a:rPr>
              <a:t>cycles:</a:t>
            </a:r>
            <a:r>
              <a:rPr lang="en-US" sz="2400" dirty="0">
                <a:latin typeface="+mj-lt"/>
                <a:cs typeface="Arial" charset="0"/>
              </a:rPr>
              <a:t> </a:t>
            </a:r>
            <a:r>
              <a:rPr lang="en-US" sz="2400" dirty="0" smtClean="0">
                <a:latin typeface="Courier New" pitchFamily="49" charset="0"/>
                <a:cs typeface="Arial" charset="0"/>
              </a:rPr>
              <a:t>B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4 cycles: </a:t>
            </a:r>
            <a:r>
              <a:rPr lang="en-US" sz="2400" dirty="0" smtClean="0">
                <a:latin typeface="+mj-lt"/>
                <a:cs typeface="Arial" charset="0"/>
              </a:rPr>
              <a:t>DP,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 smtClean="0">
                <a:latin typeface="Courier New" pitchFamily="49" charset="0"/>
                <a:cs typeface="Arial" charset="0"/>
              </a:rPr>
              <a:t>STR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5 cycles</a:t>
            </a:r>
            <a:r>
              <a:rPr lang="en-US" sz="2400" dirty="0" smtClean="0">
                <a:latin typeface="+mj-lt"/>
                <a:cs typeface="Arial" charset="0"/>
              </a:rPr>
              <a:t>:</a:t>
            </a:r>
            <a:r>
              <a:rPr lang="en-US" sz="24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 smtClean="0">
                <a:latin typeface="Courier New" pitchFamily="49" charset="0"/>
                <a:cs typeface="Arial" charset="0"/>
              </a:rPr>
              <a:t>LDR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CPI is weighted average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SPECINT2000 benchmark: 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25% loads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10% stores 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 smtClean="0">
                <a:latin typeface="+mj-lt"/>
                <a:cs typeface="Arial" charset="0"/>
              </a:rPr>
              <a:t>13% </a:t>
            </a:r>
            <a:r>
              <a:rPr lang="en-US" sz="2400" dirty="0">
                <a:latin typeface="+mj-lt"/>
                <a:cs typeface="Arial" charset="0"/>
              </a:rPr>
              <a:t>branches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 smtClean="0">
                <a:latin typeface="+mj-lt"/>
                <a:cs typeface="Arial" charset="0"/>
              </a:rPr>
              <a:t>52</a:t>
            </a:r>
            <a:r>
              <a:rPr lang="en-US" sz="2400" dirty="0">
                <a:latin typeface="+mj-lt"/>
                <a:cs typeface="Arial" charset="0"/>
              </a:rPr>
              <a:t>% </a:t>
            </a:r>
            <a:r>
              <a:rPr lang="en-US" sz="2400" dirty="0" smtClean="0">
                <a:latin typeface="+mj-lt"/>
                <a:cs typeface="Arial" charset="0"/>
              </a:rPr>
              <a:t>R-type</a:t>
            </a:r>
            <a:endParaRPr lang="en-US" sz="2000" dirty="0">
              <a:latin typeface="+mj-lt"/>
              <a:cs typeface="Arial" charset="0"/>
            </a:endParaRPr>
          </a:p>
          <a:p>
            <a:pPr marL="342900" indent="-342900" algn="just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</a:pPr>
            <a:endParaRPr lang="en-US" sz="100" b="1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853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Processor Performance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2639033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404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54405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9906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Instructions take different number of cycles: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3 </a:t>
            </a:r>
            <a:r>
              <a:rPr lang="en-US" sz="2400" dirty="0" smtClean="0">
                <a:latin typeface="+mj-lt"/>
                <a:cs typeface="Arial" charset="0"/>
              </a:rPr>
              <a:t>cycles:</a:t>
            </a:r>
            <a:r>
              <a:rPr lang="en-US" sz="2400" dirty="0">
                <a:latin typeface="+mj-lt"/>
                <a:cs typeface="Arial" charset="0"/>
              </a:rPr>
              <a:t> </a:t>
            </a:r>
            <a:r>
              <a:rPr lang="en-US" sz="2400" dirty="0" smtClean="0">
                <a:latin typeface="Courier New" pitchFamily="49" charset="0"/>
                <a:cs typeface="Arial" charset="0"/>
              </a:rPr>
              <a:t>B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4 cycles: </a:t>
            </a:r>
            <a:r>
              <a:rPr lang="en-US" sz="2400" dirty="0" smtClean="0">
                <a:latin typeface="+mj-lt"/>
                <a:cs typeface="Arial" charset="0"/>
              </a:rPr>
              <a:t>DP,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 smtClean="0">
                <a:latin typeface="Courier New" pitchFamily="49" charset="0"/>
                <a:cs typeface="Arial" charset="0"/>
              </a:rPr>
              <a:t>STR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5 cycles</a:t>
            </a:r>
            <a:r>
              <a:rPr lang="en-US" sz="2400" dirty="0" smtClean="0">
                <a:latin typeface="+mj-lt"/>
                <a:cs typeface="Arial" charset="0"/>
              </a:rPr>
              <a:t>:</a:t>
            </a:r>
            <a:r>
              <a:rPr lang="en-US" sz="24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 smtClean="0">
                <a:latin typeface="Courier New" pitchFamily="49" charset="0"/>
                <a:cs typeface="Arial" charset="0"/>
              </a:rPr>
              <a:t>LDR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CPI is weighted average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SPECINT2000 benchmark: 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latin typeface="+mj-lt"/>
                <a:cs typeface="Arial" charset="0"/>
              </a:rPr>
              <a:t>25%</a:t>
            </a:r>
            <a:r>
              <a:rPr lang="en-US" sz="2400" dirty="0">
                <a:latin typeface="+mj-lt"/>
                <a:cs typeface="Arial" charset="0"/>
              </a:rPr>
              <a:t> loads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+mj-lt"/>
                <a:cs typeface="Arial" charset="0"/>
              </a:rPr>
              <a:t>10%</a:t>
            </a:r>
            <a:r>
              <a:rPr lang="en-US" sz="2400" dirty="0">
                <a:latin typeface="+mj-lt"/>
                <a:cs typeface="Arial" charset="0"/>
              </a:rPr>
              <a:t> stores 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b="1" dirty="0" smtClean="0">
                <a:solidFill>
                  <a:srgbClr val="00B050"/>
                </a:solidFill>
                <a:latin typeface="+mj-lt"/>
                <a:cs typeface="Arial" charset="0"/>
              </a:rPr>
              <a:t>13%</a:t>
            </a:r>
            <a:r>
              <a:rPr lang="en-US" sz="2400" dirty="0" smtClean="0">
                <a:latin typeface="+mj-lt"/>
                <a:cs typeface="Arial" charset="0"/>
              </a:rPr>
              <a:t> </a:t>
            </a:r>
            <a:r>
              <a:rPr lang="en-US" sz="2400" dirty="0">
                <a:latin typeface="+mj-lt"/>
                <a:cs typeface="Arial" charset="0"/>
              </a:rPr>
              <a:t>branches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Arial" charset="0"/>
              </a:rPr>
              <a:t>52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+mj-lt"/>
                <a:cs typeface="Arial" charset="0"/>
              </a:rPr>
              <a:t>%</a:t>
            </a:r>
            <a:r>
              <a:rPr lang="en-US" sz="2400" dirty="0">
                <a:latin typeface="+mj-lt"/>
                <a:cs typeface="Arial" charset="0"/>
              </a:rPr>
              <a:t> </a:t>
            </a:r>
            <a:r>
              <a:rPr lang="en-US" sz="2400" dirty="0" smtClean="0">
                <a:latin typeface="+mj-lt"/>
                <a:cs typeface="Arial" charset="0"/>
              </a:rPr>
              <a:t>R-type</a:t>
            </a:r>
            <a:endParaRPr lang="en-US" sz="2000" dirty="0">
              <a:latin typeface="+mj-lt"/>
              <a:cs typeface="Arial" charset="0"/>
            </a:endParaRPr>
          </a:p>
          <a:p>
            <a:pPr marL="342900" indent="-342900" algn="just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</a:pPr>
            <a:endParaRPr lang="en-US" sz="100" b="1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  <a:p>
            <a:pPr marL="342900" indent="-342900" algn="just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Average </a:t>
            </a:r>
            <a:r>
              <a:rPr lang="en-US" sz="20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CPI</a:t>
            </a:r>
            <a:r>
              <a:rPr lang="en-US" sz="2000" b="1" dirty="0">
                <a:latin typeface="Times New Roman" pitchFamily="18" charset="0"/>
                <a:cs typeface="Arial" charset="0"/>
              </a:rPr>
              <a:t> = </a:t>
            </a:r>
            <a:r>
              <a:rPr lang="en-US" sz="2000" dirty="0">
                <a:latin typeface="Times New Roman" pitchFamily="18" charset="0"/>
                <a:cs typeface="Arial" charset="0"/>
              </a:rPr>
              <a:t>(</a:t>
            </a:r>
            <a:r>
              <a:rPr lang="en-US" sz="2000" b="1" dirty="0" smtClean="0">
                <a:solidFill>
                  <a:srgbClr val="00B050"/>
                </a:solidFill>
                <a:latin typeface="Times New Roman" pitchFamily="18" charset="0"/>
                <a:cs typeface="Arial" charset="0"/>
              </a:rPr>
              <a:t>0.13</a:t>
            </a:r>
            <a:r>
              <a:rPr lang="en-US" sz="2000" dirty="0" smtClean="0">
                <a:latin typeface="Times New Roman" pitchFamily="18" charset="0"/>
                <a:cs typeface="Arial" charset="0"/>
              </a:rPr>
              <a:t>)(</a:t>
            </a:r>
            <a:r>
              <a:rPr lang="en-US" sz="2000" dirty="0">
                <a:latin typeface="Times New Roman" pitchFamily="18" charset="0"/>
                <a:cs typeface="Arial" charset="0"/>
              </a:rPr>
              <a:t>3) + (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0.52 + 0.10</a:t>
            </a:r>
            <a:r>
              <a:rPr lang="en-US" sz="2000" dirty="0">
                <a:latin typeface="Times New Roman" pitchFamily="18" charset="0"/>
                <a:cs typeface="Arial" charset="0"/>
              </a:rPr>
              <a:t>)(4) + (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0.25</a:t>
            </a:r>
            <a:r>
              <a:rPr lang="en-US" sz="2000" dirty="0">
                <a:latin typeface="Times New Roman" pitchFamily="18" charset="0"/>
                <a:cs typeface="Arial" charset="0"/>
              </a:rPr>
              <a:t>)(5) </a:t>
            </a:r>
            <a:r>
              <a:rPr lang="en-US" sz="2000" b="1" dirty="0">
                <a:latin typeface="Times New Roman" pitchFamily="18" charset="0"/>
                <a:cs typeface="Arial" charset="0"/>
              </a:rPr>
              <a:t>= 4.12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853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Processor Performance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7634465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1666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52166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21669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1430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dirty="0" err="1">
                <a:latin typeface="+mj-lt"/>
                <a:cs typeface="Arial" charset="0"/>
              </a:rPr>
              <a:t>Multicycle</a:t>
            </a:r>
            <a:r>
              <a:rPr lang="en-US" sz="3200" dirty="0">
                <a:latin typeface="+mj-lt"/>
                <a:cs typeface="Arial" charset="0"/>
              </a:rPr>
              <a:t> critical path</a:t>
            </a:r>
            <a:r>
              <a:rPr lang="en-US" sz="3200" dirty="0" smtClean="0">
                <a:latin typeface="+mj-lt"/>
                <a:cs typeface="Arial" charset="0"/>
              </a:rPr>
              <a:t>: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+mj-lt"/>
                <a:cs typeface="Arial" charset="0"/>
              </a:rPr>
              <a:t>Assumptions: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600" dirty="0" smtClean="0">
                <a:latin typeface="+mj-lt"/>
                <a:cs typeface="Arial" charset="0"/>
              </a:rPr>
              <a:t>RF is faster than memory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600" dirty="0" smtClean="0">
                <a:latin typeface="+mj-lt"/>
                <a:cs typeface="Arial" charset="0"/>
              </a:rPr>
              <a:t>writing memory is faster than reading memory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endParaRPr lang="en-US" sz="3200" b="1" i="1" dirty="0" smtClean="0">
              <a:latin typeface="Times New Roman" pitchFamily="18" charset="0"/>
              <a:cs typeface="Arial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000" b="1" i="1" dirty="0" smtClean="0">
                <a:latin typeface="Times New Roman" pitchFamily="18" charset="0"/>
                <a:cs typeface="Arial" charset="0"/>
              </a:rPr>
              <a:t>T</a:t>
            </a:r>
            <a:r>
              <a:rPr lang="en-US" sz="3000" b="1" i="1" baseline="-25000" dirty="0" smtClean="0">
                <a:latin typeface="Times New Roman" pitchFamily="18" charset="0"/>
                <a:cs typeface="Arial" charset="0"/>
              </a:rPr>
              <a:t>c2</a:t>
            </a:r>
            <a:r>
              <a:rPr lang="en-US" sz="3000" b="1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3000" b="1" dirty="0">
                <a:latin typeface="Times New Roman" pitchFamily="18" charset="0"/>
                <a:cs typeface="Arial" charset="0"/>
              </a:rPr>
              <a:t>= </a:t>
            </a:r>
            <a:r>
              <a:rPr lang="en-US" sz="30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3000" b="1" i="1" baseline="-25000" dirty="0" err="1">
                <a:latin typeface="Times New Roman" pitchFamily="18" charset="0"/>
                <a:cs typeface="Arial" charset="0"/>
              </a:rPr>
              <a:t>pcq</a:t>
            </a:r>
            <a:r>
              <a:rPr lang="en-US" sz="3000" b="1" dirty="0">
                <a:latin typeface="Times New Roman" pitchFamily="18" charset="0"/>
                <a:cs typeface="Arial" charset="0"/>
              </a:rPr>
              <a:t> + 2</a:t>
            </a:r>
            <a:r>
              <a:rPr lang="en-US" sz="3000" b="1" i="1" dirty="0">
                <a:latin typeface="Times New Roman" pitchFamily="18" charset="0"/>
                <a:cs typeface="Arial" charset="0"/>
              </a:rPr>
              <a:t>t</a:t>
            </a:r>
            <a:r>
              <a:rPr lang="en-US" sz="3000" b="1" baseline="-25000" dirty="0">
                <a:latin typeface="Times New Roman" pitchFamily="18" charset="0"/>
                <a:cs typeface="Arial" charset="0"/>
              </a:rPr>
              <a:t>mux</a:t>
            </a:r>
            <a:r>
              <a:rPr lang="en-US" sz="3000" b="1" dirty="0">
                <a:latin typeface="Times New Roman" pitchFamily="18" charset="0"/>
                <a:cs typeface="Arial" charset="0"/>
              </a:rPr>
              <a:t> + max(</a:t>
            </a:r>
            <a:r>
              <a:rPr lang="en-US" sz="30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3000" b="1" baseline="-25000" dirty="0" err="1">
                <a:latin typeface="Times New Roman" pitchFamily="18" charset="0"/>
                <a:cs typeface="Arial" charset="0"/>
              </a:rPr>
              <a:t>ALU</a:t>
            </a:r>
            <a:r>
              <a:rPr lang="en-US" sz="3000" b="1" baseline="-25000" dirty="0">
                <a:latin typeface="Times New Roman" pitchFamily="18" charset="0"/>
                <a:cs typeface="Arial" charset="0"/>
              </a:rPr>
              <a:t> </a:t>
            </a:r>
            <a:r>
              <a:rPr lang="en-US" sz="3000" b="1" dirty="0">
                <a:latin typeface="Times New Roman" pitchFamily="18" charset="0"/>
                <a:cs typeface="Arial" charset="0"/>
              </a:rPr>
              <a:t>+ </a:t>
            </a:r>
            <a:r>
              <a:rPr lang="en-US" sz="30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3000" b="1" baseline="-25000" dirty="0" err="1">
                <a:latin typeface="Times New Roman" pitchFamily="18" charset="0"/>
                <a:cs typeface="Arial" charset="0"/>
              </a:rPr>
              <a:t>mux</a:t>
            </a:r>
            <a:r>
              <a:rPr lang="en-US" sz="3000" b="1" dirty="0">
                <a:latin typeface="Times New Roman" pitchFamily="18" charset="0"/>
                <a:cs typeface="Arial" charset="0"/>
              </a:rPr>
              <a:t>, </a:t>
            </a:r>
            <a:r>
              <a:rPr lang="en-US" sz="30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3000" b="1" baseline="-25000" dirty="0" err="1">
                <a:latin typeface="Times New Roman" pitchFamily="18" charset="0"/>
                <a:cs typeface="Arial" charset="0"/>
              </a:rPr>
              <a:t>mem</a:t>
            </a:r>
            <a:r>
              <a:rPr lang="en-US" sz="3000" b="1" dirty="0">
                <a:latin typeface="Times New Roman" pitchFamily="18" charset="0"/>
                <a:cs typeface="Arial" charset="0"/>
              </a:rPr>
              <a:t>) + </a:t>
            </a:r>
            <a:r>
              <a:rPr lang="en-US" sz="30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3000" b="1" baseline="-25000" dirty="0" err="1">
                <a:latin typeface="Times New Roman" pitchFamily="18" charset="0"/>
                <a:cs typeface="Arial" charset="0"/>
              </a:rPr>
              <a:t>setup</a:t>
            </a:r>
            <a:endParaRPr lang="en-US" sz="3000" dirty="0" smtClean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 b="1" i="1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  </a:t>
            </a:r>
            <a:r>
              <a:rPr lang="en-US" sz="3200" b="1" i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	</a:t>
            </a:r>
            <a:endParaRPr lang="en-US" sz="2800" b="1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000" b="1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Processor Performance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6104402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483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533400" y="1143000"/>
            <a:ext cx="7696200" cy="495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70C0"/>
                </a:solidFill>
              </a:rPr>
              <a:t>STEP 2: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Read source operands from </a:t>
            </a:r>
            <a:r>
              <a:rPr lang="en-US" dirty="0" smtClean="0"/>
              <a:t>RF</a:t>
            </a:r>
            <a:endParaRPr lang="en-US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3348390"/>
              </p:ext>
            </p:extLst>
          </p:nvPr>
        </p:nvGraphicFramePr>
        <p:xfrm>
          <a:off x="762000" y="1981200"/>
          <a:ext cx="7759244" cy="18267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853" name="Visio" r:id="rId5" imgW="4248049" imgH="1000057" progId="Visio.Drawing.15">
                  <p:embed/>
                </p:oleObj>
              </mc:Choice>
              <mc:Fallback>
                <p:oleObj name="Visio" r:id="rId5" imgW="4248049" imgH="100005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62000" y="1981200"/>
                        <a:ext cx="7759244" cy="18267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68759"/>
            <a:ext cx="8839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Single-Cycle </a:t>
            </a:r>
            <a:r>
              <a:rPr lang="en-US" sz="4400" dirty="0" err="1">
                <a:solidFill>
                  <a:schemeClr val="bg1"/>
                </a:solidFill>
              </a:rPr>
              <a:t>Datapath</a:t>
            </a:r>
            <a:r>
              <a:rPr lang="en-US" sz="4400" dirty="0">
                <a:solidFill>
                  <a:schemeClr val="bg1"/>
                </a:solidFill>
              </a:rPr>
              <a:t>: </a:t>
            </a:r>
            <a:r>
              <a:rPr lang="en-US" sz="4400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LDR</a:t>
            </a:r>
            <a:r>
              <a:rPr lang="en-US" sz="4400" dirty="0">
                <a:solidFill>
                  <a:schemeClr val="bg1"/>
                </a:solidFill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</a:rPr>
              <a:t>Reg</a:t>
            </a:r>
            <a:r>
              <a:rPr lang="en-US" sz="4400" dirty="0" smtClean="0">
                <a:solidFill>
                  <a:schemeClr val="bg1"/>
                </a:solidFill>
              </a:rPr>
              <a:t> Read</a:t>
            </a:r>
            <a:endParaRPr lang="en-US" sz="4400" dirty="0">
              <a:solidFill>
                <a:schemeClr val="bg1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4481217"/>
            <a:ext cx="6500812" cy="1233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2362200" y="5562600"/>
            <a:ext cx="2803973" cy="3485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LDR Rd, [Rn, imm12]</a:t>
            </a:r>
          </a:p>
        </p:txBody>
      </p:sp>
    </p:spTree>
    <p:extLst>
      <p:ext uri="{BB962C8B-B14F-4D97-AF65-F5344CB8AC3E}">
        <p14:creationId xmlns:p14="http://schemas.microsoft.com/office/powerpoint/2010/main" val="4006417894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323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50323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0323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447800" y="5029200"/>
            <a:ext cx="6934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600" b="1" i="1" dirty="0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b="1" i="1" baseline="-25000" dirty="0" smtClean="0">
                <a:latin typeface="Times New Roman" pitchFamily="18" charset="0"/>
                <a:cs typeface="Arial" charset="0"/>
              </a:rPr>
              <a:t>c2</a:t>
            </a:r>
            <a:r>
              <a:rPr lang="en-US" sz="2600" b="1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600" dirty="0">
                <a:latin typeface="Times New Roman" pitchFamily="18" charset="0"/>
                <a:cs typeface="Arial" charset="0"/>
              </a:rPr>
              <a:t>= </a:t>
            </a:r>
            <a:r>
              <a:rPr lang="en-US" sz="2600" i="1" dirty="0" smtClean="0">
                <a:latin typeface="Times New Roman" pitchFamily="18" charset="0"/>
                <a:cs typeface="Arial" charset="0"/>
              </a:rPr>
              <a:t>?</a:t>
            </a:r>
            <a:endParaRPr lang="en-US" sz="2600" b="1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6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Performance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8" name="Group 6"/>
          <p:cNvGraphicFramePr>
            <a:graphicFrameLocks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83647483"/>
              </p:ext>
            </p:extLst>
          </p:nvPr>
        </p:nvGraphicFramePr>
        <p:xfrm>
          <a:off x="1676400" y="1066800"/>
          <a:ext cx="6248400" cy="3990022"/>
        </p:xfrm>
        <a:graphic>
          <a:graphicData uri="http://schemas.openxmlformats.org/drawingml/2006/table">
            <a:tbl>
              <a:tblPr/>
              <a:tblGrid>
                <a:gridCol w="2286000"/>
                <a:gridCol w="1879600"/>
                <a:gridCol w="2082800"/>
              </a:tblGrid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Element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Parameter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Delay (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ps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clock-to-Q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pcq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_PC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Multiplexer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mux</a:t>
                      </a:r>
                      <a:endParaRPr kumimoji="0" lang="en-US" sz="20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ALU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</a:t>
                      </a:r>
                      <a:endParaRPr kumimoji="0" lang="en-US" sz="20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Decoder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dec</a:t>
                      </a:r>
                      <a:endParaRPr kumimoji="0" lang="en-US" sz="20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Memory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file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read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file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425700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323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50323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0323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447800" y="5029200"/>
            <a:ext cx="6934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600" b="1" i="1" dirty="0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b="1" i="1" baseline="-25000" dirty="0" smtClean="0">
                <a:latin typeface="Times New Roman" pitchFamily="18" charset="0"/>
                <a:cs typeface="Arial" charset="0"/>
              </a:rPr>
              <a:t>c2</a:t>
            </a:r>
            <a:r>
              <a:rPr lang="en-US" sz="2600" b="1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600" dirty="0">
                <a:latin typeface="Times New Roman" pitchFamily="18" charset="0"/>
                <a:cs typeface="Arial" charset="0"/>
              </a:rPr>
              <a:t>=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pcq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+ 2</a:t>
            </a:r>
            <a:r>
              <a:rPr lang="en-US" sz="2600" i="1" dirty="0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>
                <a:latin typeface="Times New Roman" pitchFamily="18" charset="0"/>
                <a:cs typeface="Arial" charset="0"/>
              </a:rPr>
              <a:t>mux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max[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 smtClean="0">
                <a:latin typeface="Times New Roman" pitchFamily="18" charset="0"/>
                <a:cs typeface="Arial" charset="0"/>
              </a:rPr>
              <a:t>ALU</a:t>
            </a:r>
            <a:r>
              <a:rPr lang="en-US" sz="2600" baseline="-250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600" dirty="0">
                <a:latin typeface="Times New Roman" pitchFamily="18" charset="0"/>
                <a:cs typeface="Arial" charset="0"/>
              </a:rPr>
              <a:t>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mux</a:t>
            </a:r>
            <a:r>
              <a:rPr lang="en-US" sz="2600" dirty="0">
                <a:latin typeface="Times New Roman" pitchFamily="18" charset="0"/>
                <a:cs typeface="Arial" charset="0"/>
              </a:rPr>
              <a:t>, 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 smtClean="0">
                <a:latin typeface="Times New Roman" pitchFamily="18" charset="0"/>
                <a:cs typeface="Arial" charset="0"/>
              </a:rPr>
              <a:t>mem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] </a:t>
            </a:r>
            <a:r>
              <a:rPr lang="en-US" sz="2600" dirty="0">
                <a:latin typeface="Times New Roman" pitchFamily="18" charset="0"/>
                <a:cs typeface="Arial" charset="0"/>
              </a:rPr>
              <a:t>+ 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 smtClean="0">
                <a:latin typeface="Times New Roman" pitchFamily="18" charset="0"/>
                <a:cs typeface="Arial" charset="0"/>
              </a:rPr>
              <a:t>setup</a:t>
            </a:r>
            <a:endParaRPr lang="en-US" sz="2600" baseline="-25000" dirty="0" smtClean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600" i="1" dirty="0" smtClean="0">
                <a:latin typeface="Times New Roman" pitchFamily="18" charset="0"/>
                <a:cs typeface="Arial" charset="0"/>
              </a:rPr>
              <a:t>     </a:t>
            </a:r>
            <a:r>
              <a:rPr lang="en-US" sz="26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=</a:t>
            </a:r>
            <a:r>
              <a:rPr lang="en-US" sz="2600" i="1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600" dirty="0">
                <a:latin typeface="Times New Roman" pitchFamily="18" charset="0"/>
                <a:cs typeface="Arial" charset="0"/>
              </a:rPr>
              <a:t>[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40 + 2(25) + 200 + 50] </a:t>
            </a:r>
            <a:r>
              <a:rPr lang="en-US" sz="2600" dirty="0" err="1" smtClean="0">
                <a:latin typeface="Times New Roman" pitchFamily="18" charset="0"/>
                <a:cs typeface="Arial" charset="0"/>
              </a:rPr>
              <a:t>ps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 = </a:t>
            </a:r>
            <a:r>
              <a:rPr lang="en-US" sz="2600" b="1" dirty="0" smtClean="0">
                <a:latin typeface="Times New Roman" pitchFamily="18" charset="0"/>
                <a:cs typeface="Arial" charset="0"/>
              </a:rPr>
              <a:t>340 </a:t>
            </a:r>
            <a:r>
              <a:rPr lang="en-US" sz="2600" b="1" dirty="0" err="1" smtClean="0">
                <a:latin typeface="Times New Roman" pitchFamily="18" charset="0"/>
                <a:cs typeface="Arial" charset="0"/>
              </a:rPr>
              <a:t>ps</a:t>
            </a:r>
            <a:endParaRPr lang="en-US" sz="26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600" b="1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6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Performance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8" name="Group 6"/>
          <p:cNvGraphicFramePr>
            <a:graphicFrameLocks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639988472"/>
              </p:ext>
            </p:extLst>
          </p:nvPr>
        </p:nvGraphicFramePr>
        <p:xfrm>
          <a:off x="1676400" y="1066800"/>
          <a:ext cx="6248400" cy="3990022"/>
        </p:xfrm>
        <a:graphic>
          <a:graphicData uri="http://schemas.openxmlformats.org/drawingml/2006/table">
            <a:tbl>
              <a:tblPr/>
              <a:tblGrid>
                <a:gridCol w="2286000"/>
                <a:gridCol w="1879600"/>
                <a:gridCol w="2082800"/>
              </a:tblGrid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Element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Parameter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Delay (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ps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clock-to-Q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pcq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_PC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Multiplexer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mux</a:t>
                      </a:r>
                      <a:endParaRPr kumimoji="0" lang="en-US" sz="20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ALU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</a:t>
                      </a:r>
                      <a:endParaRPr kumimoji="0" lang="en-US" sz="20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Decoder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dec</a:t>
                      </a:r>
                      <a:endParaRPr kumimoji="0" lang="en-US" sz="20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Memory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file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read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file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120582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937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50938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0938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57200" y="1066800"/>
            <a:ext cx="83058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dirty="0">
                <a:latin typeface="+mj-lt"/>
                <a:cs typeface="Arial" charset="0"/>
              </a:rPr>
              <a:t>For a program with </a:t>
            </a:r>
            <a:r>
              <a:rPr lang="en-US" sz="3200" b="1" dirty="0">
                <a:latin typeface="+mj-lt"/>
                <a:cs typeface="Arial" charset="0"/>
              </a:rPr>
              <a:t>100 billion</a:t>
            </a:r>
            <a:r>
              <a:rPr lang="en-US" sz="3200" dirty="0">
                <a:latin typeface="+mj-lt"/>
                <a:cs typeface="Arial" charset="0"/>
              </a:rPr>
              <a:t> instructions executing on a </a:t>
            </a:r>
            <a:r>
              <a:rPr lang="en-US" sz="3200" b="1" dirty="0" err="1">
                <a:latin typeface="+mj-lt"/>
                <a:cs typeface="Arial" charset="0"/>
              </a:rPr>
              <a:t>multicycle</a:t>
            </a:r>
            <a:r>
              <a:rPr lang="en-US" sz="3200" dirty="0">
                <a:latin typeface="+mj-lt"/>
                <a:cs typeface="Arial" charset="0"/>
              </a:rPr>
              <a:t> </a:t>
            </a:r>
            <a:r>
              <a:rPr lang="en-US" sz="3200" dirty="0" smtClean="0">
                <a:latin typeface="+mj-lt"/>
                <a:cs typeface="Arial" charset="0"/>
              </a:rPr>
              <a:t>ARM </a:t>
            </a:r>
            <a:r>
              <a:rPr lang="en-US" sz="3200" dirty="0">
                <a:latin typeface="+mj-lt"/>
                <a:cs typeface="Arial" charset="0"/>
              </a:rPr>
              <a:t>processor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3200" b="1" dirty="0">
                <a:latin typeface="+mj-lt"/>
                <a:cs typeface="Arial" charset="0"/>
              </a:rPr>
              <a:t>CPI</a:t>
            </a:r>
            <a:r>
              <a:rPr lang="en-US" sz="3200" dirty="0">
                <a:latin typeface="+mj-lt"/>
                <a:cs typeface="Arial" charset="0"/>
              </a:rPr>
              <a:t> = </a:t>
            </a:r>
            <a:r>
              <a:rPr lang="en-US" sz="3200" dirty="0" smtClean="0">
                <a:latin typeface="+mj-lt"/>
                <a:cs typeface="Arial" charset="0"/>
              </a:rPr>
              <a:t>4.12 cycles/instruction</a:t>
            </a:r>
            <a:endParaRPr lang="en-US" sz="3200" dirty="0">
              <a:latin typeface="+mj-lt"/>
              <a:cs typeface="Arial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3200" b="1" dirty="0" smtClean="0">
                <a:latin typeface="+mj-lt"/>
                <a:cs typeface="Arial" charset="0"/>
              </a:rPr>
              <a:t>Clock cycle time: </a:t>
            </a:r>
            <a:r>
              <a:rPr lang="en-US" sz="3200" i="1" dirty="0" smtClean="0">
                <a:latin typeface="+mj-lt"/>
                <a:cs typeface="Arial" charset="0"/>
              </a:rPr>
              <a:t>T</a:t>
            </a:r>
            <a:r>
              <a:rPr lang="en-US" sz="3200" i="1" baseline="-25000" dirty="0" smtClean="0">
                <a:latin typeface="+mj-lt"/>
                <a:cs typeface="Arial" charset="0"/>
              </a:rPr>
              <a:t>c2</a:t>
            </a:r>
            <a:r>
              <a:rPr lang="en-US" sz="3200" dirty="0" smtClean="0">
                <a:latin typeface="+mj-lt"/>
                <a:cs typeface="Arial" charset="0"/>
              </a:rPr>
              <a:t> </a:t>
            </a:r>
            <a:r>
              <a:rPr lang="en-US" sz="3200" dirty="0">
                <a:latin typeface="+mj-lt"/>
                <a:cs typeface="Arial" charset="0"/>
              </a:rPr>
              <a:t>= </a:t>
            </a:r>
            <a:r>
              <a:rPr lang="en-US" sz="3200" dirty="0" smtClean="0">
                <a:latin typeface="+mj-lt"/>
                <a:cs typeface="Arial" charset="0"/>
              </a:rPr>
              <a:t>340 </a:t>
            </a:r>
            <a:r>
              <a:rPr lang="en-US" sz="3200" dirty="0" err="1">
                <a:latin typeface="+mj-lt"/>
                <a:cs typeface="Arial" charset="0"/>
              </a:rPr>
              <a:t>ps</a:t>
            </a:r>
            <a:endParaRPr lang="en-US" sz="3200" dirty="0">
              <a:latin typeface="+mj-lt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400" i="1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800" b="1" dirty="0" smtClean="0">
                <a:solidFill>
                  <a:srgbClr val="0070C0"/>
                </a:solidFill>
                <a:latin typeface="+mj-lt"/>
                <a:cs typeface="Arial" charset="0"/>
              </a:rPr>
              <a:t>Execution Time = </a:t>
            </a:r>
            <a:r>
              <a:rPr lang="en-US" sz="2800" b="1" dirty="0" smtClean="0">
                <a:latin typeface="+mj-lt"/>
                <a:cs typeface="Arial" charset="0"/>
              </a:rPr>
              <a:t>?</a:t>
            </a:r>
            <a:endParaRPr lang="en-US" sz="2400" b="1" dirty="0">
              <a:latin typeface="+mj-lt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400" b="1" dirty="0" smtClean="0">
              <a:latin typeface="+mj-lt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400" b="1" dirty="0" smtClean="0">
                <a:latin typeface="+mj-lt"/>
                <a:cs typeface="Arial" charset="0"/>
              </a:rPr>
              <a:t>	</a:t>
            </a:r>
            <a:endParaRPr lang="en-US" sz="2400" dirty="0">
              <a:latin typeface="+mj-lt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Performance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1276985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937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50938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0938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57200" y="1066800"/>
            <a:ext cx="83058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dirty="0">
                <a:latin typeface="+mj-lt"/>
                <a:cs typeface="Arial" charset="0"/>
              </a:rPr>
              <a:t>For a program with </a:t>
            </a:r>
            <a:r>
              <a:rPr lang="en-US" sz="3200" b="1" dirty="0">
                <a:latin typeface="+mj-lt"/>
                <a:cs typeface="Arial" charset="0"/>
              </a:rPr>
              <a:t>100 billion</a:t>
            </a:r>
            <a:r>
              <a:rPr lang="en-US" sz="3200" dirty="0">
                <a:latin typeface="+mj-lt"/>
                <a:cs typeface="Arial" charset="0"/>
              </a:rPr>
              <a:t> instructions executing on a </a:t>
            </a:r>
            <a:r>
              <a:rPr lang="en-US" sz="3200" b="1" dirty="0" err="1">
                <a:latin typeface="+mj-lt"/>
                <a:cs typeface="Arial" charset="0"/>
              </a:rPr>
              <a:t>multicycle</a:t>
            </a:r>
            <a:r>
              <a:rPr lang="en-US" sz="3200" dirty="0">
                <a:latin typeface="+mj-lt"/>
                <a:cs typeface="Arial" charset="0"/>
              </a:rPr>
              <a:t> </a:t>
            </a:r>
            <a:r>
              <a:rPr lang="en-US" sz="3200" dirty="0" smtClean="0">
                <a:latin typeface="+mj-lt"/>
                <a:cs typeface="Arial" charset="0"/>
              </a:rPr>
              <a:t>ARM </a:t>
            </a:r>
            <a:r>
              <a:rPr lang="en-US" sz="3200" dirty="0">
                <a:latin typeface="+mj-lt"/>
                <a:cs typeface="Arial" charset="0"/>
              </a:rPr>
              <a:t>processor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3200" b="1" dirty="0">
                <a:latin typeface="+mj-lt"/>
                <a:cs typeface="Arial" charset="0"/>
              </a:rPr>
              <a:t>CPI</a:t>
            </a:r>
            <a:r>
              <a:rPr lang="en-US" sz="3200" dirty="0">
                <a:latin typeface="+mj-lt"/>
                <a:cs typeface="Arial" charset="0"/>
              </a:rPr>
              <a:t> = </a:t>
            </a:r>
            <a:r>
              <a:rPr lang="en-US" sz="3200" dirty="0" smtClean="0">
                <a:latin typeface="+mj-lt"/>
                <a:cs typeface="Arial" charset="0"/>
              </a:rPr>
              <a:t>4.12 cycles/instruction</a:t>
            </a:r>
            <a:endParaRPr lang="en-US" sz="3200" dirty="0">
              <a:latin typeface="+mj-lt"/>
              <a:cs typeface="Arial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3200" b="1" dirty="0" smtClean="0">
                <a:latin typeface="+mj-lt"/>
                <a:cs typeface="Arial" charset="0"/>
              </a:rPr>
              <a:t>Clock cycle time: </a:t>
            </a:r>
            <a:r>
              <a:rPr lang="en-US" sz="3200" i="1" dirty="0" smtClean="0">
                <a:latin typeface="+mj-lt"/>
                <a:cs typeface="Arial" charset="0"/>
              </a:rPr>
              <a:t>T</a:t>
            </a:r>
            <a:r>
              <a:rPr lang="en-US" sz="3200" i="1" baseline="-25000" dirty="0" smtClean="0">
                <a:latin typeface="+mj-lt"/>
                <a:cs typeface="Arial" charset="0"/>
              </a:rPr>
              <a:t>c2</a:t>
            </a:r>
            <a:r>
              <a:rPr lang="en-US" sz="3200" dirty="0" smtClean="0">
                <a:latin typeface="+mj-lt"/>
                <a:cs typeface="Arial" charset="0"/>
              </a:rPr>
              <a:t> </a:t>
            </a:r>
            <a:r>
              <a:rPr lang="en-US" sz="3200" dirty="0">
                <a:latin typeface="+mj-lt"/>
                <a:cs typeface="Arial" charset="0"/>
              </a:rPr>
              <a:t>= </a:t>
            </a:r>
            <a:r>
              <a:rPr lang="en-US" sz="3200" dirty="0" smtClean="0">
                <a:latin typeface="+mj-lt"/>
                <a:cs typeface="Arial" charset="0"/>
              </a:rPr>
              <a:t>340 </a:t>
            </a:r>
            <a:r>
              <a:rPr lang="en-US" sz="3200" dirty="0" err="1">
                <a:latin typeface="+mj-lt"/>
                <a:cs typeface="Arial" charset="0"/>
              </a:rPr>
              <a:t>ps</a:t>
            </a:r>
            <a:endParaRPr lang="en-US" sz="3200" dirty="0">
              <a:latin typeface="+mj-lt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400" i="1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800" b="1" dirty="0" smtClean="0">
                <a:solidFill>
                  <a:srgbClr val="0070C0"/>
                </a:solidFill>
                <a:latin typeface="+mj-lt"/>
                <a:cs typeface="Arial" charset="0"/>
              </a:rPr>
              <a:t>Execution Time = </a:t>
            </a:r>
            <a:r>
              <a:rPr lang="en-US" sz="2800" dirty="0" smtClean="0">
                <a:latin typeface="+mj-lt"/>
                <a:cs typeface="Arial" charset="0"/>
              </a:rPr>
              <a:t>(# </a:t>
            </a:r>
            <a:r>
              <a:rPr lang="en-US" sz="2800" dirty="0">
                <a:latin typeface="+mj-lt"/>
                <a:cs typeface="Arial" charset="0"/>
              </a:rPr>
              <a:t>instructions) </a:t>
            </a:r>
            <a:r>
              <a:rPr lang="en-US" sz="2800" dirty="0">
                <a:latin typeface="+mj-lt"/>
                <a:cs typeface="Times New Roman" pitchFamily="18" charset="0"/>
              </a:rPr>
              <a:t>× </a:t>
            </a:r>
            <a:r>
              <a:rPr lang="en-US" sz="2800" dirty="0">
                <a:latin typeface="+mj-lt"/>
                <a:cs typeface="Arial" charset="0"/>
              </a:rPr>
              <a:t>CPI </a:t>
            </a:r>
            <a:r>
              <a:rPr lang="en-US" sz="2800" dirty="0">
                <a:latin typeface="+mj-lt"/>
                <a:cs typeface="Times New Roman" pitchFamily="18" charset="0"/>
              </a:rPr>
              <a:t>×</a:t>
            </a:r>
            <a:r>
              <a:rPr lang="en-US" sz="2800" dirty="0">
                <a:latin typeface="+mj-lt"/>
                <a:cs typeface="Arial" charset="0"/>
              </a:rPr>
              <a:t> </a:t>
            </a:r>
            <a:r>
              <a:rPr lang="en-US" sz="2800" i="1" dirty="0">
                <a:latin typeface="+mj-lt"/>
                <a:cs typeface="Arial" charset="0"/>
              </a:rPr>
              <a:t>T</a:t>
            </a:r>
            <a:r>
              <a:rPr lang="en-US" sz="2800" i="1" baseline="-25000" dirty="0">
                <a:latin typeface="+mj-lt"/>
                <a:cs typeface="Arial" charset="0"/>
              </a:rPr>
              <a:t>c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i="1" dirty="0">
                <a:latin typeface="+mj-lt"/>
                <a:cs typeface="Arial" charset="0"/>
              </a:rPr>
              <a:t>		              </a:t>
            </a:r>
            <a:r>
              <a:rPr lang="en-US" sz="2800" i="1" dirty="0" smtClean="0">
                <a:latin typeface="+mj-lt"/>
                <a:cs typeface="Arial" charset="0"/>
              </a:rPr>
              <a:t>   </a:t>
            </a:r>
            <a:r>
              <a:rPr lang="en-US" sz="2800" dirty="0" smtClean="0">
                <a:latin typeface="+mj-lt"/>
                <a:cs typeface="Arial" charset="0"/>
              </a:rPr>
              <a:t>= </a:t>
            </a:r>
            <a:r>
              <a:rPr lang="en-US" sz="2800" dirty="0">
                <a:latin typeface="+mj-lt"/>
                <a:cs typeface="Arial" charset="0"/>
              </a:rPr>
              <a:t>(100 </a:t>
            </a:r>
            <a:r>
              <a:rPr lang="en-US" sz="2800" dirty="0">
                <a:latin typeface="+mj-lt"/>
                <a:cs typeface="Times New Roman" pitchFamily="18" charset="0"/>
              </a:rPr>
              <a:t>× 10</a:t>
            </a:r>
            <a:r>
              <a:rPr lang="en-US" sz="2800" baseline="30000" dirty="0">
                <a:latin typeface="+mj-lt"/>
                <a:cs typeface="Times New Roman" pitchFamily="18" charset="0"/>
              </a:rPr>
              <a:t>9</a:t>
            </a:r>
            <a:r>
              <a:rPr lang="en-US" sz="2800" dirty="0">
                <a:latin typeface="+mj-lt"/>
                <a:cs typeface="Arial" charset="0"/>
              </a:rPr>
              <a:t>)(4.12)(340  </a:t>
            </a:r>
            <a:r>
              <a:rPr lang="en-US" sz="2800" dirty="0">
                <a:latin typeface="+mj-lt"/>
                <a:cs typeface="Times New Roman" pitchFamily="18" charset="0"/>
              </a:rPr>
              <a:t>× 10</a:t>
            </a:r>
            <a:r>
              <a:rPr lang="en-US" sz="2800" baseline="30000" dirty="0">
                <a:latin typeface="+mj-lt"/>
                <a:cs typeface="Times New Roman" pitchFamily="18" charset="0"/>
              </a:rPr>
              <a:t>-12</a:t>
            </a:r>
            <a:r>
              <a:rPr lang="en-US" sz="2800" dirty="0">
                <a:latin typeface="+mj-lt"/>
                <a:cs typeface="Arial" charset="0"/>
              </a:rPr>
              <a:t>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dirty="0">
                <a:latin typeface="+mj-lt"/>
                <a:cs typeface="Arial" charset="0"/>
              </a:rPr>
              <a:t>		              </a:t>
            </a:r>
            <a:r>
              <a:rPr lang="en-US" sz="2800" dirty="0" smtClean="0">
                <a:latin typeface="+mj-lt"/>
                <a:cs typeface="Arial" charset="0"/>
              </a:rPr>
              <a:t>   = </a:t>
            </a:r>
            <a:r>
              <a:rPr lang="en-US" sz="2800" b="1" dirty="0">
                <a:latin typeface="+mj-lt"/>
                <a:cs typeface="Arial" charset="0"/>
              </a:rPr>
              <a:t>140 </a:t>
            </a:r>
            <a:r>
              <a:rPr lang="en-US" sz="2800" b="1" dirty="0" smtClean="0">
                <a:latin typeface="+mj-lt"/>
                <a:cs typeface="Arial" charset="0"/>
              </a:rPr>
              <a:t>seconds</a:t>
            </a:r>
            <a:endParaRPr lang="en-US" sz="2800" b="1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400" b="1" dirty="0">
              <a:latin typeface="+mj-lt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400" b="1" dirty="0" smtClean="0">
              <a:latin typeface="+mj-lt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400" b="1" dirty="0" smtClean="0">
                <a:latin typeface="+mj-lt"/>
                <a:cs typeface="Arial" charset="0"/>
              </a:rPr>
              <a:t>	</a:t>
            </a:r>
            <a:endParaRPr lang="en-US" sz="2400" dirty="0">
              <a:latin typeface="+mj-lt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Performance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4626112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937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50938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0938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57200" y="1066800"/>
            <a:ext cx="83058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dirty="0">
                <a:latin typeface="+mj-lt"/>
                <a:cs typeface="Arial" charset="0"/>
              </a:rPr>
              <a:t>For a program with </a:t>
            </a:r>
            <a:r>
              <a:rPr lang="en-US" sz="3200" b="1" dirty="0">
                <a:latin typeface="+mj-lt"/>
                <a:cs typeface="Arial" charset="0"/>
              </a:rPr>
              <a:t>100 billion</a:t>
            </a:r>
            <a:r>
              <a:rPr lang="en-US" sz="3200" dirty="0">
                <a:latin typeface="+mj-lt"/>
                <a:cs typeface="Arial" charset="0"/>
              </a:rPr>
              <a:t> instructions executing on a </a:t>
            </a:r>
            <a:r>
              <a:rPr lang="en-US" sz="3200" b="1" dirty="0" err="1">
                <a:latin typeface="+mj-lt"/>
                <a:cs typeface="Arial" charset="0"/>
              </a:rPr>
              <a:t>multicycle</a:t>
            </a:r>
            <a:r>
              <a:rPr lang="en-US" sz="3200" dirty="0">
                <a:latin typeface="+mj-lt"/>
                <a:cs typeface="Arial" charset="0"/>
              </a:rPr>
              <a:t> </a:t>
            </a:r>
            <a:r>
              <a:rPr lang="en-US" sz="3200" dirty="0" smtClean="0">
                <a:latin typeface="+mj-lt"/>
                <a:cs typeface="Arial" charset="0"/>
              </a:rPr>
              <a:t>ARM </a:t>
            </a:r>
            <a:r>
              <a:rPr lang="en-US" sz="3200" dirty="0">
                <a:latin typeface="+mj-lt"/>
                <a:cs typeface="Arial" charset="0"/>
              </a:rPr>
              <a:t>processor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3200" b="1" dirty="0">
                <a:latin typeface="+mj-lt"/>
                <a:cs typeface="Arial" charset="0"/>
              </a:rPr>
              <a:t>CPI</a:t>
            </a:r>
            <a:r>
              <a:rPr lang="en-US" sz="3200" dirty="0">
                <a:latin typeface="+mj-lt"/>
                <a:cs typeface="Arial" charset="0"/>
              </a:rPr>
              <a:t> = </a:t>
            </a:r>
            <a:r>
              <a:rPr lang="en-US" sz="3200" dirty="0" smtClean="0">
                <a:latin typeface="+mj-lt"/>
                <a:cs typeface="Arial" charset="0"/>
              </a:rPr>
              <a:t>4.12 cycles/instruction</a:t>
            </a:r>
            <a:endParaRPr lang="en-US" sz="3200" dirty="0">
              <a:latin typeface="+mj-lt"/>
              <a:cs typeface="Arial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3200" b="1" dirty="0" smtClean="0">
                <a:latin typeface="+mj-lt"/>
                <a:cs typeface="Arial" charset="0"/>
              </a:rPr>
              <a:t>Clock cycle time: </a:t>
            </a:r>
            <a:r>
              <a:rPr lang="en-US" sz="3200" i="1" dirty="0" smtClean="0">
                <a:latin typeface="+mj-lt"/>
                <a:cs typeface="Arial" charset="0"/>
              </a:rPr>
              <a:t>T</a:t>
            </a:r>
            <a:r>
              <a:rPr lang="en-US" sz="3200" i="1" baseline="-25000" dirty="0" smtClean="0">
                <a:latin typeface="+mj-lt"/>
                <a:cs typeface="Arial" charset="0"/>
              </a:rPr>
              <a:t>c2</a:t>
            </a:r>
            <a:r>
              <a:rPr lang="en-US" sz="3200" dirty="0" smtClean="0">
                <a:latin typeface="+mj-lt"/>
                <a:cs typeface="Arial" charset="0"/>
              </a:rPr>
              <a:t> </a:t>
            </a:r>
            <a:r>
              <a:rPr lang="en-US" sz="3200" dirty="0">
                <a:latin typeface="+mj-lt"/>
                <a:cs typeface="Arial" charset="0"/>
              </a:rPr>
              <a:t>= </a:t>
            </a:r>
            <a:r>
              <a:rPr lang="en-US" sz="3200" dirty="0" smtClean="0">
                <a:latin typeface="+mj-lt"/>
                <a:cs typeface="Arial" charset="0"/>
              </a:rPr>
              <a:t>340 </a:t>
            </a:r>
            <a:r>
              <a:rPr lang="en-US" sz="3200" dirty="0" err="1">
                <a:latin typeface="+mj-lt"/>
                <a:cs typeface="Arial" charset="0"/>
              </a:rPr>
              <a:t>ps</a:t>
            </a:r>
            <a:endParaRPr lang="en-US" sz="3200" dirty="0">
              <a:latin typeface="+mj-lt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400" i="1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800" b="1" dirty="0" smtClean="0">
                <a:solidFill>
                  <a:srgbClr val="0070C0"/>
                </a:solidFill>
                <a:latin typeface="+mj-lt"/>
                <a:cs typeface="Arial" charset="0"/>
              </a:rPr>
              <a:t>Execution Time = </a:t>
            </a:r>
            <a:r>
              <a:rPr lang="en-US" sz="2800" dirty="0" smtClean="0">
                <a:latin typeface="+mj-lt"/>
                <a:cs typeface="Arial" charset="0"/>
              </a:rPr>
              <a:t>(# </a:t>
            </a:r>
            <a:r>
              <a:rPr lang="en-US" sz="2800" dirty="0">
                <a:latin typeface="+mj-lt"/>
                <a:cs typeface="Arial" charset="0"/>
              </a:rPr>
              <a:t>instructions) </a:t>
            </a:r>
            <a:r>
              <a:rPr lang="en-US" sz="2800" dirty="0">
                <a:latin typeface="+mj-lt"/>
                <a:cs typeface="Times New Roman" pitchFamily="18" charset="0"/>
              </a:rPr>
              <a:t>× </a:t>
            </a:r>
            <a:r>
              <a:rPr lang="en-US" sz="2800" dirty="0">
                <a:latin typeface="+mj-lt"/>
                <a:cs typeface="Arial" charset="0"/>
              </a:rPr>
              <a:t>CPI </a:t>
            </a:r>
            <a:r>
              <a:rPr lang="en-US" sz="2800" dirty="0">
                <a:latin typeface="+mj-lt"/>
                <a:cs typeface="Times New Roman" pitchFamily="18" charset="0"/>
              </a:rPr>
              <a:t>×</a:t>
            </a:r>
            <a:r>
              <a:rPr lang="en-US" sz="2800" dirty="0">
                <a:latin typeface="+mj-lt"/>
                <a:cs typeface="Arial" charset="0"/>
              </a:rPr>
              <a:t> </a:t>
            </a:r>
            <a:r>
              <a:rPr lang="en-US" sz="2800" i="1" dirty="0">
                <a:latin typeface="+mj-lt"/>
                <a:cs typeface="Arial" charset="0"/>
              </a:rPr>
              <a:t>T</a:t>
            </a:r>
            <a:r>
              <a:rPr lang="en-US" sz="2800" i="1" baseline="-25000" dirty="0">
                <a:latin typeface="+mj-lt"/>
                <a:cs typeface="Arial" charset="0"/>
              </a:rPr>
              <a:t>c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i="1" dirty="0">
                <a:latin typeface="+mj-lt"/>
                <a:cs typeface="Arial" charset="0"/>
              </a:rPr>
              <a:t>		              </a:t>
            </a:r>
            <a:r>
              <a:rPr lang="en-US" sz="2800" i="1" dirty="0" smtClean="0">
                <a:latin typeface="+mj-lt"/>
                <a:cs typeface="Arial" charset="0"/>
              </a:rPr>
              <a:t>   </a:t>
            </a:r>
            <a:r>
              <a:rPr lang="en-US" sz="2800" dirty="0" smtClean="0">
                <a:latin typeface="+mj-lt"/>
                <a:cs typeface="Arial" charset="0"/>
              </a:rPr>
              <a:t>= </a:t>
            </a:r>
            <a:r>
              <a:rPr lang="en-US" sz="2800" dirty="0">
                <a:latin typeface="+mj-lt"/>
                <a:cs typeface="Arial" charset="0"/>
              </a:rPr>
              <a:t>(100 </a:t>
            </a:r>
            <a:r>
              <a:rPr lang="en-US" sz="2800" dirty="0">
                <a:latin typeface="+mj-lt"/>
                <a:cs typeface="Times New Roman" pitchFamily="18" charset="0"/>
              </a:rPr>
              <a:t>× 10</a:t>
            </a:r>
            <a:r>
              <a:rPr lang="en-US" sz="2800" baseline="30000" dirty="0">
                <a:latin typeface="+mj-lt"/>
                <a:cs typeface="Times New Roman" pitchFamily="18" charset="0"/>
              </a:rPr>
              <a:t>9</a:t>
            </a:r>
            <a:r>
              <a:rPr lang="en-US" sz="2800" dirty="0">
                <a:latin typeface="+mj-lt"/>
                <a:cs typeface="Arial" charset="0"/>
              </a:rPr>
              <a:t>)(4.12)(340  </a:t>
            </a:r>
            <a:r>
              <a:rPr lang="en-US" sz="2800" dirty="0">
                <a:latin typeface="+mj-lt"/>
                <a:cs typeface="Times New Roman" pitchFamily="18" charset="0"/>
              </a:rPr>
              <a:t>× 10</a:t>
            </a:r>
            <a:r>
              <a:rPr lang="en-US" sz="2800" baseline="30000" dirty="0">
                <a:latin typeface="+mj-lt"/>
                <a:cs typeface="Times New Roman" pitchFamily="18" charset="0"/>
              </a:rPr>
              <a:t>-12</a:t>
            </a:r>
            <a:r>
              <a:rPr lang="en-US" sz="2800" dirty="0">
                <a:latin typeface="+mj-lt"/>
                <a:cs typeface="Arial" charset="0"/>
              </a:rPr>
              <a:t>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dirty="0">
                <a:latin typeface="+mj-lt"/>
                <a:cs typeface="Arial" charset="0"/>
              </a:rPr>
              <a:t>		              </a:t>
            </a:r>
            <a:r>
              <a:rPr lang="en-US" sz="2800" dirty="0" smtClean="0">
                <a:latin typeface="+mj-lt"/>
                <a:cs typeface="Arial" charset="0"/>
              </a:rPr>
              <a:t>   = </a:t>
            </a:r>
            <a:r>
              <a:rPr lang="en-US" sz="2800" b="1" dirty="0">
                <a:latin typeface="+mj-lt"/>
                <a:cs typeface="Arial" charset="0"/>
              </a:rPr>
              <a:t>140 </a:t>
            </a:r>
            <a:r>
              <a:rPr lang="en-US" sz="2800" b="1" dirty="0" smtClean="0">
                <a:latin typeface="+mj-lt"/>
                <a:cs typeface="Arial" charset="0"/>
              </a:rPr>
              <a:t>seconds</a:t>
            </a:r>
            <a:endParaRPr lang="en-US" sz="2800" b="1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b="1" dirty="0" smtClean="0">
                <a:latin typeface="+mj-lt"/>
                <a:cs typeface="Arial" charset="0"/>
              </a:rPr>
              <a:t>This </a:t>
            </a:r>
            <a:r>
              <a:rPr lang="en-US" sz="2800" b="1" dirty="0">
                <a:latin typeface="+mj-lt"/>
                <a:cs typeface="Arial" charset="0"/>
              </a:rPr>
              <a:t>is 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Arial" charset="0"/>
              </a:rPr>
              <a:t>slower</a:t>
            </a:r>
            <a:r>
              <a:rPr lang="en-US" sz="2800" b="1" dirty="0">
                <a:latin typeface="+mj-lt"/>
                <a:cs typeface="Arial" charset="0"/>
              </a:rPr>
              <a:t> than the single-cycle processor (84 </a:t>
            </a:r>
            <a:r>
              <a:rPr lang="en-US" sz="2800" b="1" dirty="0" smtClean="0">
                <a:latin typeface="+mj-lt"/>
                <a:cs typeface="Arial" charset="0"/>
              </a:rPr>
              <a:t>sec.)</a:t>
            </a:r>
            <a:endParaRPr lang="en-US" sz="2800" b="1" dirty="0">
              <a:latin typeface="+mj-lt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400" b="1" dirty="0">
              <a:latin typeface="+mj-lt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400" b="1" dirty="0" smtClean="0">
              <a:latin typeface="+mj-lt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400" b="1" dirty="0" smtClean="0">
                <a:latin typeface="+mj-lt"/>
                <a:cs typeface="Arial" charset="0"/>
              </a:rPr>
              <a:t>	</a:t>
            </a:r>
            <a:endParaRPr lang="en-US" sz="2400" dirty="0">
              <a:latin typeface="+mj-lt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Performance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29293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747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374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8610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Review: Single-Cycle ARM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5031351"/>
              </p:ext>
            </p:extLst>
          </p:nvPr>
        </p:nvGraphicFramePr>
        <p:xfrm>
          <a:off x="557439" y="1143000"/>
          <a:ext cx="8230961" cy="438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597" name="Visio" r:id="rId6" imgW="5010049" imgH="2667000" progId="Visio.Drawing.15">
                  <p:embed/>
                </p:oleObj>
              </mc:Choice>
              <mc:Fallback>
                <p:oleObj name="Visio" r:id="rId6" imgW="5010049" imgH="266700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7439" y="1143000"/>
                        <a:ext cx="8230961" cy="438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632111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61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2061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868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Review: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ARM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62200" name="Picture 5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" y="914400"/>
            <a:ext cx="8457563" cy="492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003782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77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1277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12773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219200"/>
            <a:ext cx="76962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 smtClean="0">
                <a:latin typeface="+mj-lt"/>
                <a:cs typeface="Arial" charset="0"/>
              </a:rPr>
              <a:t>Aim to really improve performance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 smtClean="0">
                <a:latin typeface="+mj-lt"/>
                <a:cs typeface="Arial" charset="0"/>
              </a:rPr>
              <a:t>Use temporal </a:t>
            </a:r>
            <a:r>
              <a:rPr lang="en-US" sz="3200" dirty="0">
                <a:latin typeface="+mj-lt"/>
                <a:cs typeface="Arial" charset="0"/>
              </a:rPr>
              <a:t>parallelism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Divide single-cycle processor into 5 stages: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Fetch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Decode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Execute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Memory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 err="1">
                <a:latin typeface="+mj-lt"/>
                <a:cs typeface="Arial" charset="0"/>
              </a:rPr>
              <a:t>Writeback</a:t>
            </a:r>
            <a:endParaRPr lang="en-US" sz="2600" dirty="0">
              <a:latin typeface="+mj-lt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Add pipeline registers between stages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Pipelined ARM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2933963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84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1584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vs. Pipelined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591286"/>
              </p:ext>
            </p:extLst>
          </p:nvPr>
        </p:nvGraphicFramePr>
        <p:xfrm>
          <a:off x="838200" y="838200"/>
          <a:ext cx="7391400" cy="52977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26" name="Visio" r:id="rId6" imgW="3867184" imgH="2771843" progId="Visio.Drawing.15">
                  <p:embed/>
                </p:oleObj>
              </mc:Choice>
              <mc:Fallback>
                <p:oleObj name="Visio" r:id="rId6" imgW="3867184" imgH="2771843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38200" y="838200"/>
                        <a:ext cx="7391400" cy="52977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654428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36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9536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Pipelined Processor Abstraction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6733070"/>
              </p:ext>
            </p:extLst>
          </p:nvPr>
        </p:nvGraphicFramePr>
        <p:xfrm>
          <a:off x="533400" y="1221014"/>
          <a:ext cx="8051167" cy="34271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050" name="Visio" r:id="rId6" imgW="5638800" imgH="2400300" progId="Visio.Drawing.15">
                  <p:embed/>
                </p:oleObj>
              </mc:Choice>
              <mc:Fallback>
                <p:oleObj name="Visio" r:id="rId6" imgW="5638800" imgH="240030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3400" y="1221014"/>
                        <a:ext cx="8051167" cy="34271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906070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507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533400" y="1143000"/>
            <a:ext cx="7696200" cy="495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70C0"/>
                </a:solidFill>
              </a:rPr>
              <a:t>STEP 3: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E</a:t>
            </a:r>
            <a:r>
              <a:rPr lang="en-US" dirty="0" smtClean="0"/>
              <a:t>xtend </a:t>
            </a:r>
            <a:r>
              <a:rPr lang="en-US" dirty="0"/>
              <a:t>the immediate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3719328"/>
              </p:ext>
            </p:extLst>
          </p:nvPr>
        </p:nvGraphicFramePr>
        <p:xfrm>
          <a:off x="914400" y="1905000"/>
          <a:ext cx="7230893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878" name="Visio" r:id="rId5" imgW="4248049" imgH="1342957" progId="Visio.Drawing.15">
                  <p:embed/>
                </p:oleObj>
              </mc:Choice>
              <mc:Fallback>
                <p:oleObj name="Visio" r:id="rId5" imgW="4248049" imgH="134295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14400" y="1905000"/>
                        <a:ext cx="7230893" cy="228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68759"/>
            <a:ext cx="8839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Single-Cycle </a:t>
            </a:r>
            <a:r>
              <a:rPr lang="en-US" sz="4400" dirty="0" err="1">
                <a:solidFill>
                  <a:schemeClr val="bg1"/>
                </a:solidFill>
              </a:rPr>
              <a:t>Datapath</a:t>
            </a:r>
            <a:r>
              <a:rPr lang="en-US" sz="4400" dirty="0">
                <a:solidFill>
                  <a:schemeClr val="bg1"/>
                </a:solidFill>
              </a:rPr>
              <a:t>: </a:t>
            </a:r>
            <a:r>
              <a:rPr lang="en-US" sz="4400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LDR</a:t>
            </a:r>
            <a:r>
              <a:rPr lang="en-US" sz="4400" dirty="0">
                <a:solidFill>
                  <a:schemeClr val="bg1"/>
                </a:solidFill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</a:rPr>
              <a:t>Immed</a:t>
            </a:r>
            <a:r>
              <a:rPr lang="en-US" sz="4400" dirty="0" smtClean="0">
                <a:solidFill>
                  <a:schemeClr val="bg1"/>
                </a:solidFill>
              </a:rPr>
              <a:t>.</a:t>
            </a:r>
            <a:endParaRPr lang="en-US" sz="4400" dirty="0">
              <a:solidFill>
                <a:schemeClr val="bg1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4481217"/>
            <a:ext cx="6500812" cy="1233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2362200" y="5562600"/>
            <a:ext cx="2803973" cy="3485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LDR Rd, [Rn, imm12]</a:t>
            </a:r>
          </a:p>
        </p:txBody>
      </p:sp>
    </p:spTree>
    <p:extLst>
      <p:ext uri="{BB962C8B-B14F-4D97-AF65-F5344CB8AC3E}">
        <p14:creationId xmlns:p14="http://schemas.microsoft.com/office/powerpoint/2010/main" val="2595970733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38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9638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&amp; Pipelined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Datapath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2755256"/>
              </p:ext>
            </p:extLst>
          </p:nvPr>
        </p:nvGraphicFramePr>
        <p:xfrm>
          <a:off x="838200" y="1314450"/>
          <a:ext cx="7513012" cy="432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073" name="Visio" r:id="rId6" imgW="6553200" imgH="3771900" progId="Visio.Drawing.15">
                  <p:embed/>
                </p:oleObj>
              </mc:Choice>
              <mc:Fallback>
                <p:oleObj name="Visio" r:id="rId6" imgW="6553200" imgH="377190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38200" y="1314450"/>
                        <a:ext cx="7513012" cy="432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8480174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410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9741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97415" name="Rectangle 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09600" y="4038600"/>
            <a:ext cx="80010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3000" b="1" i="1" dirty="0" smtClean="0">
                <a:latin typeface="+mj-lt"/>
                <a:cs typeface="Arial" charset="0"/>
              </a:rPr>
              <a:t>WA3</a:t>
            </a:r>
            <a:r>
              <a:rPr lang="en-US" sz="3000" b="1" dirty="0" smtClean="0">
                <a:latin typeface="+mj-lt"/>
                <a:cs typeface="Arial" charset="0"/>
              </a:rPr>
              <a:t> </a:t>
            </a:r>
            <a:r>
              <a:rPr lang="en-US" sz="3000" b="1" dirty="0">
                <a:latin typeface="+mj-lt"/>
                <a:cs typeface="Arial" charset="0"/>
              </a:rPr>
              <a:t>must arrive at </a:t>
            </a:r>
            <a:r>
              <a:rPr lang="en-US" sz="3000" b="1" dirty="0" smtClean="0">
                <a:latin typeface="+mj-lt"/>
                <a:cs typeface="Arial" charset="0"/>
              </a:rPr>
              <a:t>same </a:t>
            </a:r>
            <a:r>
              <a:rPr lang="en-US" sz="3000" b="1" dirty="0">
                <a:latin typeface="+mj-lt"/>
                <a:cs typeface="Arial" charset="0"/>
              </a:rPr>
              <a:t>time as </a:t>
            </a:r>
            <a:r>
              <a:rPr lang="en-US" sz="3000" b="1" i="1" dirty="0" smtClean="0">
                <a:latin typeface="+mj-lt"/>
                <a:cs typeface="Arial" charset="0"/>
              </a:rPr>
              <a:t>Result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3000" b="1" dirty="0" smtClean="0">
                <a:latin typeface="+mj-lt"/>
                <a:cs typeface="Arial" charset="0"/>
              </a:rPr>
              <a:t>Register file written on falling edge of </a:t>
            </a:r>
            <a:r>
              <a:rPr lang="en-US" sz="3000" b="1" i="1" dirty="0" smtClean="0">
                <a:latin typeface="+mj-lt"/>
                <a:cs typeface="Arial" charset="0"/>
              </a:rPr>
              <a:t>CLK</a:t>
            </a:r>
            <a:endParaRPr lang="en-US" sz="3000" b="1" i="1" dirty="0">
              <a:latin typeface="+mj-lt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Corrected Pipelined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Datapath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6760878"/>
              </p:ext>
            </p:extLst>
          </p:nvPr>
        </p:nvGraphicFramePr>
        <p:xfrm>
          <a:off x="609600" y="1295400"/>
          <a:ext cx="7963756" cy="205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099" name="Visio" r:id="rId7" imgW="6562641" imgH="1695585" progId="Visio.Drawing.15">
                  <p:embed/>
                </p:oleObj>
              </mc:Choice>
              <mc:Fallback>
                <p:oleObj name="Visio" r:id="rId7" imgW="6562641" imgH="1695585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9600" y="1295400"/>
                        <a:ext cx="7963756" cy="2057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0210338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410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9741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97415" name="Rectangle 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2400" y="5143500"/>
            <a:ext cx="89916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2400" b="1" dirty="0" smtClean="0">
                <a:latin typeface="+mj-lt"/>
                <a:cs typeface="Arial" charset="0"/>
              </a:rPr>
              <a:t>Remove adder by using </a:t>
            </a:r>
            <a:r>
              <a:rPr lang="en-US" sz="2400" b="1" i="1" dirty="0" smtClean="0">
                <a:latin typeface="+mj-lt"/>
                <a:cs typeface="Arial" charset="0"/>
              </a:rPr>
              <a:t>PCPlus4F</a:t>
            </a:r>
            <a:r>
              <a:rPr lang="en-US" sz="2400" b="1" dirty="0" smtClean="0">
                <a:latin typeface="+mj-lt"/>
                <a:cs typeface="Arial" charset="0"/>
              </a:rPr>
              <a:t> after </a:t>
            </a:r>
            <a:r>
              <a:rPr lang="en-US" sz="2400" b="1" i="1" dirty="0" smtClean="0">
                <a:latin typeface="+mj-lt"/>
                <a:cs typeface="Arial" charset="0"/>
              </a:rPr>
              <a:t>PC</a:t>
            </a:r>
            <a:r>
              <a:rPr lang="en-US" sz="2400" b="1" dirty="0" smtClean="0">
                <a:latin typeface="+mj-lt"/>
                <a:cs typeface="Arial" charset="0"/>
              </a:rPr>
              <a:t> has been updated to </a:t>
            </a:r>
            <a:r>
              <a:rPr lang="en-US" sz="2400" b="1" i="1" dirty="0" smtClean="0">
                <a:latin typeface="+mj-lt"/>
                <a:cs typeface="Arial" charset="0"/>
              </a:rPr>
              <a:t>PC</a:t>
            </a:r>
            <a:r>
              <a:rPr lang="en-US" sz="2400" b="1" dirty="0" smtClean="0">
                <a:latin typeface="+mj-lt"/>
                <a:cs typeface="Arial" charset="0"/>
              </a:rPr>
              <a:t>+4</a:t>
            </a:r>
            <a:endParaRPr lang="en-US" sz="2400" b="1" i="1" dirty="0">
              <a:latin typeface="+mj-lt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Optimized Pipelined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Datapath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8030225"/>
              </p:ext>
            </p:extLst>
          </p:nvPr>
        </p:nvGraphicFramePr>
        <p:xfrm>
          <a:off x="686758" y="3048000"/>
          <a:ext cx="7963756" cy="205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389" name="Visio" r:id="rId7" imgW="6562641" imgH="1695585" progId="Visio.Drawing.15">
                  <p:embed/>
                </p:oleObj>
              </mc:Choice>
              <mc:Fallback>
                <p:oleObj name="Visio" r:id="rId7" imgW="6562641" imgH="1695585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86758" y="3048000"/>
                        <a:ext cx="7963756" cy="2057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2730647"/>
              </p:ext>
            </p:extLst>
          </p:nvPr>
        </p:nvGraphicFramePr>
        <p:xfrm>
          <a:off x="685800" y="914400"/>
          <a:ext cx="7964488" cy="205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390" name="Visio" r:id="rId9" imgW="6591233" imgH="1790700" progId="Visio.Drawing.15">
                  <p:embed/>
                </p:oleObj>
              </mc:Choice>
              <mc:Fallback>
                <p:oleObj name="Visio" r:id="rId9" imgW="6591233" imgH="1790700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914400"/>
                        <a:ext cx="7964488" cy="205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7033129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434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9843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98438" name="Text Box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66800" y="5112603"/>
            <a:ext cx="71628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2400" b="1" dirty="0"/>
              <a:t>Same control unit as single-cycle processor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400" b="1" dirty="0"/>
              <a:t>Control delayed to proper pipeline stage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Pipelined Processor Control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7274604"/>
              </p:ext>
            </p:extLst>
          </p:nvPr>
        </p:nvGraphicFramePr>
        <p:xfrm>
          <a:off x="914400" y="1099456"/>
          <a:ext cx="7836771" cy="39297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122" name="Visio" r:id="rId7" imgW="6572351" imgH="3295785" progId="Visio.Drawing.15">
                  <p:embed/>
                </p:oleObj>
              </mc:Choice>
              <mc:Fallback>
                <p:oleObj name="Visio" r:id="rId7" imgW="6572351" imgH="3295785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4400" y="1099456"/>
                        <a:ext cx="7836771" cy="39297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5736950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87" name="Rectangle 7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533400" y="1219200"/>
            <a:ext cx="8229600" cy="4525963"/>
          </a:xfrm>
        </p:spPr>
        <p:txBody>
          <a:bodyPr/>
          <a:lstStyle/>
          <a:p>
            <a:r>
              <a:rPr lang="en-US" dirty="0"/>
              <a:t>W</a:t>
            </a:r>
            <a:r>
              <a:rPr lang="en-US" dirty="0" smtClean="0"/>
              <a:t>hen an instruction </a:t>
            </a:r>
            <a:r>
              <a:rPr lang="en-US" dirty="0"/>
              <a:t>depends on </a:t>
            </a:r>
            <a:r>
              <a:rPr lang="en-US" dirty="0" smtClean="0"/>
              <a:t>result </a:t>
            </a:r>
            <a:r>
              <a:rPr lang="en-US" dirty="0"/>
              <a:t>from </a:t>
            </a:r>
            <a:r>
              <a:rPr lang="en-US" dirty="0" smtClean="0"/>
              <a:t>instruction </a:t>
            </a:r>
            <a:r>
              <a:rPr lang="en-US" dirty="0"/>
              <a:t>that hasn’t </a:t>
            </a:r>
            <a:r>
              <a:rPr lang="en-US" dirty="0" smtClean="0"/>
              <a:t>completed</a:t>
            </a:r>
            <a:endParaRPr lang="en-US" dirty="0"/>
          </a:p>
          <a:p>
            <a:r>
              <a:rPr lang="en-US" dirty="0" smtClean="0"/>
              <a:t>Types:</a:t>
            </a:r>
            <a:endParaRPr lang="en-US" dirty="0"/>
          </a:p>
          <a:p>
            <a:pPr lvl="1"/>
            <a:r>
              <a:rPr lang="en-US" b="1" dirty="0">
                <a:solidFill>
                  <a:srgbClr val="0070C0"/>
                </a:solidFill>
              </a:rPr>
              <a:t>Data hazard: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register value not </a:t>
            </a:r>
            <a:r>
              <a:rPr lang="en-US" dirty="0" smtClean="0"/>
              <a:t>yet written </a:t>
            </a:r>
            <a:r>
              <a:rPr lang="en-US" dirty="0"/>
              <a:t>back to register </a:t>
            </a:r>
            <a:r>
              <a:rPr lang="en-US" dirty="0" smtClean="0"/>
              <a:t>file</a:t>
            </a:r>
            <a:endParaRPr lang="en-US" dirty="0"/>
          </a:p>
          <a:p>
            <a:pPr lvl="1"/>
            <a:r>
              <a:rPr lang="en-US" b="1" dirty="0">
                <a:solidFill>
                  <a:srgbClr val="0070C0"/>
                </a:solidFill>
              </a:rPr>
              <a:t>Control hazard: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next instruction not decided yet (caused by </a:t>
            </a:r>
            <a:r>
              <a:rPr lang="en-US" dirty="0" smtClean="0"/>
              <a:t>branch)</a:t>
            </a:r>
            <a:endParaRPr lang="en-US" dirty="0"/>
          </a:p>
        </p:txBody>
      </p:sp>
      <p:sp>
        <p:nvSpPr>
          <p:cNvPr id="130048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048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048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Pipeline Hazards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5110608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86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1686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16869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Data Hazard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037754"/>
              </p:ext>
            </p:extLst>
          </p:nvPr>
        </p:nvGraphicFramePr>
        <p:xfrm>
          <a:off x="609600" y="1414462"/>
          <a:ext cx="7695960" cy="2700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145" name="Visio" r:id="rId7" imgW="4886241" imgH="1714500" progId="Visio.Drawing.15">
                  <p:embed/>
                </p:oleObj>
              </mc:Choice>
              <mc:Fallback>
                <p:oleObj name="Visio" r:id="rId7" imgW="4886241" imgH="171450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9600" y="1414462"/>
                        <a:ext cx="7695960" cy="2700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5014303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66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95400"/>
            <a:ext cx="8229600" cy="4525963"/>
          </a:xfrm>
        </p:spPr>
        <p:txBody>
          <a:bodyPr/>
          <a:lstStyle/>
          <a:p>
            <a:r>
              <a:rPr lang="en-US" dirty="0"/>
              <a:t>Insert </a:t>
            </a:r>
            <a:r>
              <a:rPr lang="en-US" dirty="0" smtClean="0">
                <a:latin typeface="Courier New" pitchFamily="49" charset="0"/>
              </a:rPr>
              <a:t>NOP</a:t>
            </a:r>
            <a:r>
              <a:rPr lang="en-US" dirty="0" smtClean="0"/>
              <a:t>s </a:t>
            </a:r>
            <a:r>
              <a:rPr lang="en-US" dirty="0"/>
              <a:t>in code at compile time</a:t>
            </a:r>
          </a:p>
          <a:p>
            <a:r>
              <a:rPr lang="en-US" dirty="0"/>
              <a:t>Rearrange code at compile time</a:t>
            </a:r>
          </a:p>
          <a:p>
            <a:r>
              <a:rPr lang="en-US" dirty="0"/>
              <a:t>Forward data at run time</a:t>
            </a:r>
          </a:p>
          <a:p>
            <a:r>
              <a:rPr lang="en-US" dirty="0"/>
              <a:t>Stall the processor at run time</a:t>
            </a:r>
          </a:p>
        </p:txBody>
      </p:sp>
      <p:sp>
        <p:nvSpPr>
          <p:cNvPr id="132096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2096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2096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Handling Data Hazards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9773083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8834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52883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2883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28842" name="Rectangle 10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33400" y="1219200"/>
            <a:ext cx="82296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000" dirty="0">
                <a:latin typeface="+mj-lt"/>
                <a:cs typeface="Arial" charset="0"/>
              </a:rPr>
              <a:t>Insert enough </a:t>
            </a:r>
            <a:r>
              <a:rPr lang="en-US" sz="3000" dirty="0" smtClean="0">
                <a:latin typeface="+mj-lt"/>
                <a:cs typeface="Arial" charset="0"/>
              </a:rPr>
              <a:t>NOPs </a:t>
            </a:r>
            <a:r>
              <a:rPr lang="en-US" sz="3000" dirty="0">
                <a:latin typeface="+mj-lt"/>
                <a:cs typeface="Arial" charset="0"/>
              </a:rPr>
              <a:t>for result to be ready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000" dirty="0">
                <a:latin typeface="+mj-lt"/>
                <a:cs typeface="Arial" charset="0"/>
              </a:rPr>
              <a:t>Or move independent useful instructions forward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Compile-Time Hazard Elimination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1326240"/>
              </p:ext>
            </p:extLst>
          </p:nvPr>
        </p:nvGraphicFramePr>
        <p:xfrm>
          <a:off x="1066799" y="2495550"/>
          <a:ext cx="7409089" cy="314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170" name="Visio" r:id="rId8" imgW="5772049" imgH="2419485" progId="Visio.Drawing.15">
                  <p:embed/>
                </p:oleObj>
              </mc:Choice>
              <mc:Fallback>
                <p:oleObj name="Visio" r:id="rId8" imgW="5772049" imgH="2419485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66799" y="2495550"/>
                        <a:ext cx="7409089" cy="314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1966015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50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150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1509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Data Forwarding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2834288"/>
              </p:ext>
            </p:extLst>
          </p:nvPr>
        </p:nvGraphicFramePr>
        <p:xfrm>
          <a:off x="685800" y="1295400"/>
          <a:ext cx="8035290" cy="281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94" name="Visio" r:id="rId7" imgW="4886241" imgH="1714500" progId="Visio.Drawing.15">
                  <p:embed/>
                </p:oleObj>
              </mc:Choice>
              <mc:Fallback>
                <p:oleObj name="Visio" r:id="rId7" imgW="4886241" imgH="171450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85800" y="1295400"/>
                        <a:ext cx="8035290" cy="281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8739205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50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150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1509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Data Forwarding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4343400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 smtClean="0"/>
              <a:t>Check if register read </a:t>
            </a:r>
            <a:r>
              <a:rPr lang="en-US" sz="2200" dirty="0"/>
              <a:t>in </a:t>
            </a:r>
            <a:r>
              <a:rPr lang="en-US" sz="2200" dirty="0" smtClean="0"/>
              <a:t>Execute </a:t>
            </a:r>
            <a:r>
              <a:rPr lang="en-US" sz="2200" dirty="0"/>
              <a:t>stage </a:t>
            </a:r>
            <a:r>
              <a:rPr lang="en-US" sz="2200" dirty="0" smtClean="0"/>
              <a:t>matches register written in Memory or </a:t>
            </a:r>
            <a:r>
              <a:rPr lang="en-US" sz="2200" dirty="0" err="1" smtClean="0"/>
              <a:t>Writeback</a:t>
            </a:r>
            <a:r>
              <a:rPr lang="en-US" sz="2200" dirty="0" smtClean="0"/>
              <a:t> stage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 smtClean="0"/>
              <a:t>If so, forward result</a:t>
            </a:r>
            <a:endParaRPr lang="en-US" sz="2200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2834288"/>
              </p:ext>
            </p:extLst>
          </p:nvPr>
        </p:nvGraphicFramePr>
        <p:xfrm>
          <a:off x="685800" y="1295400"/>
          <a:ext cx="8035925" cy="281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314" name="Visio" r:id="rId7" imgW="4886241" imgH="1714500" progId="Visio.Drawing.15">
                  <p:embed/>
                </p:oleObj>
              </mc:Choice>
              <mc:Fallback>
                <p:oleObj name="Visio" r:id="rId7" imgW="4886241" imgH="1714500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295400"/>
                        <a:ext cx="8035925" cy="281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278956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531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533400" y="1143000"/>
            <a:ext cx="7696200" cy="495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70C0"/>
                </a:solidFill>
              </a:rPr>
              <a:t>STEP 4: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Compute the memory address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0254220"/>
              </p:ext>
            </p:extLst>
          </p:nvPr>
        </p:nvGraphicFramePr>
        <p:xfrm>
          <a:off x="762000" y="1676400"/>
          <a:ext cx="7552267" cy="259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901" name="Visio" r:id="rId5" imgW="4248049" imgH="1457257" progId="Visio.Drawing.15">
                  <p:embed/>
                </p:oleObj>
              </mc:Choice>
              <mc:Fallback>
                <p:oleObj name="Visio" r:id="rId5" imgW="4248049" imgH="145725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62000" y="1676400"/>
                        <a:ext cx="7552267" cy="2590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" y="68759"/>
            <a:ext cx="8839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Single-Cycle </a:t>
            </a:r>
            <a:r>
              <a:rPr lang="en-US" sz="4400" dirty="0" err="1">
                <a:solidFill>
                  <a:schemeClr val="bg1"/>
                </a:solidFill>
              </a:rPr>
              <a:t>Datapath</a:t>
            </a:r>
            <a:r>
              <a:rPr lang="en-US" sz="4400" dirty="0">
                <a:solidFill>
                  <a:schemeClr val="bg1"/>
                </a:solidFill>
              </a:rPr>
              <a:t>: </a:t>
            </a:r>
            <a:r>
              <a:rPr lang="en-US" sz="4400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LDR</a:t>
            </a:r>
            <a:r>
              <a:rPr lang="en-US" sz="4400" dirty="0">
                <a:solidFill>
                  <a:schemeClr val="bg1"/>
                </a:solidFill>
              </a:rPr>
              <a:t> </a:t>
            </a:r>
            <a:r>
              <a:rPr lang="en-US" sz="4400" dirty="0" smtClean="0">
                <a:solidFill>
                  <a:schemeClr val="bg1"/>
                </a:solidFill>
              </a:rPr>
              <a:t>Address</a:t>
            </a:r>
            <a:endParaRPr lang="en-US" sz="4400" dirty="0">
              <a:solidFill>
                <a:schemeClr val="bg1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4481217"/>
            <a:ext cx="6500812" cy="1233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2362200" y="5562600"/>
            <a:ext cx="2803973" cy="3485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LDR Rd, [Rn, imm12]</a:t>
            </a:r>
          </a:p>
        </p:txBody>
      </p:sp>
    </p:spTree>
    <p:extLst>
      <p:ext uri="{BB962C8B-B14F-4D97-AF65-F5344CB8AC3E}">
        <p14:creationId xmlns:p14="http://schemas.microsoft.com/office/powerpoint/2010/main" val="4005876979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530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253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2533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Data Forwarding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1749092"/>
              </p:ext>
            </p:extLst>
          </p:nvPr>
        </p:nvGraphicFramePr>
        <p:xfrm>
          <a:off x="624055" y="990600"/>
          <a:ext cx="7453145" cy="4633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217" name="Visio" r:id="rId7" imgW="6572351" imgH="4086157" progId="Visio.Drawing.15">
                  <p:embed/>
                </p:oleObj>
              </mc:Choice>
              <mc:Fallback>
                <p:oleObj name="Visio" r:id="rId7" imgW="6572351" imgH="408615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24055" y="990600"/>
                        <a:ext cx="7453145" cy="4633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2441022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892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17893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Data Forwarding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9600" y="990600"/>
            <a:ext cx="8153400" cy="4755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/>
              <a:t>Execute</a:t>
            </a:r>
            <a:r>
              <a:rPr lang="en-US" sz="2400" dirty="0" smtClean="0"/>
              <a:t> </a:t>
            </a:r>
            <a:r>
              <a:rPr lang="en-US" sz="2400" dirty="0"/>
              <a:t>stage </a:t>
            </a:r>
            <a:r>
              <a:rPr lang="en-US" sz="2400" dirty="0" smtClean="0"/>
              <a:t>register matches </a:t>
            </a:r>
            <a:r>
              <a:rPr lang="en-US" sz="2400" b="1" dirty="0" smtClean="0"/>
              <a:t>Memory</a:t>
            </a:r>
            <a:r>
              <a:rPr lang="en-US" sz="2400" dirty="0" smtClean="0"/>
              <a:t> stage register?</a:t>
            </a:r>
          </a:p>
          <a:p>
            <a:r>
              <a:rPr lang="en-US" sz="2400" dirty="0" smtClean="0"/>
              <a:t>	Match_1E_M </a:t>
            </a:r>
            <a:r>
              <a:rPr lang="en-US" sz="2400" dirty="0"/>
              <a:t>= (RA1E == WA3M)</a:t>
            </a:r>
          </a:p>
          <a:p>
            <a:r>
              <a:rPr lang="en-US" sz="2400" dirty="0"/>
              <a:t>	</a:t>
            </a:r>
            <a:r>
              <a:rPr lang="en-US" sz="2400" dirty="0" smtClean="0"/>
              <a:t>Match_2E_M </a:t>
            </a:r>
            <a:r>
              <a:rPr lang="en-US" sz="2400" dirty="0"/>
              <a:t>= (RA2E == WA3M)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5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/>
              <a:t>Execute</a:t>
            </a:r>
            <a:r>
              <a:rPr lang="en-US" sz="2400" dirty="0" smtClean="0"/>
              <a:t> stage register matches </a:t>
            </a:r>
            <a:r>
              <a:rPr lang="en-US" sz="2400" b="1" dirty="0" err="1" smtClean="0"/>
              <a:t>Writeback</a:t>
            </a:r>
            <a:r>
              <a:rPr lang="en-US" sz="2400" dirty="0" smtClean="0"/>
              <a:t> stage register?</a:t>
            </a:r>
          </a:p>
          <a:p>
            <a:r>
              <a:rPr lang="en-US" sz="2400" dirty="0" smtClean="0"/>
              <a:t>	Match_1E_W </a:t>
            </a:r>
            <a:r>
              <a:rPr lang="en-US" sz="2400" dirty="0"/>
              <a:t>= (RA1E == WA3W)</a:t>
            </a:r>
          </a:p>
          <a:p>
            <a:r>
              <a:rPr lang="en-US" sz="2400" dirty="0"/>
              <a:t>	Match_2E_W = (RA2E == WA3W)</a:t>
            </a:r>
          </a:p>
          <a:p>
            <a:r>
              <a:rPr lang="en-US" sz="500" dirty="0"/>
              <a:t>	</a:t>
            </a:r>
            <a:endParaRPr lang="en-US" sz="5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If it matches, forward result: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   </a:t>
            </a:r>
          </a:p>
          <a:p>
            <a:r>
              <a:rPr lang="en-US" sz="2400" b="1" dirty="0" smtClean="0"/>
              <a:t>       if          (Match_1E_M • </a:t>
            </a:r>
            <a:r>
              <a:rPr lang="en-US" sz="2400" b="1" dirty="0" err="1" smtClean="0"/>
              <a:t>RegWriteM</a:t>
            </a:r>
            <a:r>
              <a:rPr lang="en-US" sz="2400" b="1" dirty="0"/>
              <a:t>) </a:t>
            </a:r>
            <a:r>
              <a:rPr lang="en-US" sz="2400" b="1" dirty="0" smtClean="0"/>
              <a:t> 	</a:t>
            </a:r>
            <a:r>
              <a:rPr lang="en-US" sz="2400" b="1" dirty="0" err="1" smtClean="0"/>
              <a:t>ForwardAE</a:t>
            </a:r>
            <a:r>
              <a:rPr lang="en-US" sz="2400" b="1" dirty="0" smtClean="0"/>
              <a:t> </a:t>
            </a:r>
            <a:r>
              <a:rPr lang="en-US" sz="2400" b="1" dirty="0"/>
              <a:t>= 10; </a:t>
            </a:r>
          </a:p>
          <a:p>
            <a:r>
              <a:rPr lang="en-US" sz="2400" b="1" dirty="0"/>
              <a:t>     </a:t>
            </a:r>
            <a:r>
              <a:rPr lang="en-US" sz="2400" b="1" dirty="0" smtClean="0"/>
              <a:t>  else </a:t>
            </a:r>
            <a:r>
              <a:rPr lang="en-US" sz="2400" b="1" dirty="0"/>
              <a:t>if </a:t>
            </a:r>
            <a:r>
              <a:rPr lang="en-US" sz="2400" b="1" dirty="0" smtClean="0"/>
              <a:t> (Match_1E_W</a:t>
            </a:r>
            <a:r>
              <a:rPr lang="en-US" sz="2400" b="1" dirty="0"/>
              <a:t> • </a:t>
            </a:r>
            <a:r>
              <a:rPr lang="en-US" sz="2400" b="1" dirty="0" err="1" smtClean="0"/>
              <a:t>RegWriteW</a:t>
            </a:r>
            <a:r>
              <a:rPr lang="en-US" sz="2400" b="1" dirty="0"/>
              <a:t>) </a:t>
            </a:r>
            <a:r>
              <a:rPr lang="en-US" sz="2400" b="1" dirty="0" smtClean="0"/>
              <a:t>	</a:t>
            </a:r>
            <a:r>
              <a:rPr lang="en-US" sz="2400" b="1" dirty="0" err="1" smtClean="0"/>
              <a:t>ForwardAE</a:t>
            </a:r>
            <a:r>
              <a:rPr lang="en-US" sz="2400" b="1" dirty="0" smtClean="0"/>
              <a:t> </a:t>
            </a:r>
            <a:r>
              <a:rPr lang="en-US" sz="2400" b="1" dirty="0"/>
              <a:t>= 01; </a:t>
            </a:r>
            <a:endParaRPr lang="en-US" sz="2400" b="1" dirty="0" smtClean="0"/>
          </a:p>
          <a:p>
            <a:r>
              <a:rPr lang="en-US" sz="2400" b="1" dirty="0"/>
              <a:t> </a:t>
            </a:r>
            <a:r>
              <a:rPr lang="en-US" sz="2400" b="1" dirty="0" smtClean="0"/>
              <a:t>      else                             			</a:t>
            </a:r>
            <a:r>
              <a:rPr lang="en-US" sz="2400" b="1" dirty="0" err="1" smtClean="0"/>
              <a:t>ForwardAE</a:t>
            </a:r>
            <a:r>
              <a:rPr lang="en-US" sz="2400" b="1" dirty="0" smtClean="0"/>
              <a:t> </a:t>
            </a:r>
            <a:r>
              <a:rPr lang="en-US" sz="2400" b="1" dirty="0"/>
              <a:t>= </a:t>
            </a:r>
            <a:r>
              <a:rPr lang="en-US" sz="2400" b="1" dirty="0" smtClean="0"/>
              <a:t>00;</a:t>
            </a:r>
          </a:p>
          <a:p>
            <a:endParaRPr lang="en-US" sz="500" dirty="0"/>
          </a:p>
          <a:p>
            <a:r>
              <a:rPr lang="en-US" sz="2400" dirty="0" smtClean="0"/>
              <a:t>		</a:t>
            </a:r>
            <a:endParaRPr lang="en-US" sz="2400" b="1" dirty="0" smtClean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928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892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17893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Data Forwarding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9600" y="990600"/>
            <a:ext cx="8153400" cy="4755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/>
              <a:t>Execute</a:t>
            </a:r>
            <a:r>
              <a:rPr lang="en-US" sz="2400" dirty="0" smtClean="0"/>
              <a:t> </a:t>
            </a:r>
            <a:r>
              <a:rPr lang="en-US" sz="2400" dirty="0"/>
              <a:t>stage </a:t>
            </a:r>
            <a:r>
              <a:rPr lang="en-US" sz="2400" dirty="0" smtClean="0"/>
              <a:t>register matches </a:t>
            </a:r>
            <a:r>
              <a:rPr lang="en-US" sz="2400" b="1" dirty="0" smtClean="0"/>
              <a:t>Memory</a:t>
            </a:r>
            <a:r>
              <a:rPr lang="en-US" sz="2400" dirty="0" smtClean="0"/>
              <a:t> stage register?</a:t>
            </a:r>
          </a:p>
          <a:p>
            <a:r>
              <a:rPr lang="en-US" sz="2400" dirty="0" smtClean="0"/>
              <a:t>	Match_1E_M </a:t>
            </a:r>
            <a:r>
              <a:rPr lang="en-US" sz="2400" dirty="0"/>
              <a:t>= (RA1E == WA3M)</a:t>
            </a:r>
          </a:p>
          <a:p>
            <a:r>
              <a:rPr lang="en-US" sz="2400" dirty="0"/>
              <a:t>	</a:t>
            </a:r>
            <a:r>
              <a:rPr lang="en-US" sz="2400" dirty="0" smtClean="0"/>
              <a:t>Match_2E_M </a:t>
            </a:r>
            <a:r>
              <a:rPr lang="en-US" sz="2400" dirty="0"/>
              <a:t>= (RA2E == WA3M)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5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/>
              <a:t>Execute</a:t>
            </a:r>
            <a:r>
              <a:rPr lang="en-US" sz="2400" dirty="0" smtClean="0"/>
              <a:t> stage register matches </a:t>
            </a:r>
            <a:r>
              <a:rPr lang="en-US" sz="2400" b="1" dirty="0" err="1" smtClean="0"/>
              <a:t>Writeback</a:t>
            </a:r>
            <a:r>
              <a:rPr lang="en-US" sz="2400" dirty="0" smtClean="0"/>
              <a:t> stage register?</a:t>
            </a:r>
          </a:p>
          <a:p>
            <a:r>
              <a:rPr lang="en-US" sz="2400" dirty="0" smtClean="0"/>
              <a:t>	Match_1E_W </a:t>
            </a:r>
            <a:r>
              <a:rPr lang="en-US" sz="2400" dirty="0"/>
              <a:t>= (RA1E == WA3W)</a:t>
            </a:r>
          </a:p>
          <a:p>
            <a:r>
              <a:rPr lang="en-US" sz="2400" dirty="0"/>
              <a:t>	Match_2E_W = (RA2E == WA3W)</a:t>
            </a:r>
          </a:p>
          <a:p>
            <a:r>
              <a:rPr lang="en-US" sz="500" dirty="0"/>
              <a:t>	</a:t>
            </a:r>
            <a:endParaRPr lang="en-US" sz="5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If it matches, forward result: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   </a:t>
            </a:r>
          </a:p>
          <a:p>
            <a:r>
              <a:rPr lang="en-US" sz="2400" b="1" dirty="0" smtClean="0"/>
              <a:t>       if          (Match_1E_M • </a:t>
            </a:r>
            <a:r>
              <a:rPr lang="en-US" sz="2400" b="1" dirty="0" err="1" smtClean="0"/>
              <a:t>RegWriteM</a:t>
            </a:r>
            <a:r>
              <a:rPr lang="en-US" sz="2400" b="1" dirty="0"/>
              <a:t>) </a:t>
            </a:r>
            <a:r>
              <a:rPr lang="en-US" sz="2400" b="1" dirty="0" smtClean="0"/>
              <a:t> 	</a:t>
            </a:r>
            <a:r>
              <a:rPr lang="en-US" sz="2400" b="1" dirty="0" err="1" smtClean="0"/>
              <a:t>ForwardAE</a:t>
            </a:r>
            <a:r>
              <a:rPr lang="en-US" sz="2400" b="1" dirty="0" smtClean="0"/>
              <a:t> </a:t>
            </a:r>
            <a:r>
              <a:rPr lang="en-US" sz="2400" b="1" dirty="0"/>
              <a:t>= 10; </a:t>
            </a:r>
          </a:p>
          <a:p>
            <a:r>
              <a:rPr lang="en-US" sz="2400" b="1" dirty="0"/>
              <a:t>     </a:t>
            </a:r>
            <a:r>
              <a:rPr lang="en-US" sz="2400" b="1" dirty="0" smtClean="0"/>
              <a:t>  else </a:t>
            </a:r>
            <a:r>
              <a:rPr lang="en-US" sz="2400" b="1" dirty="0"/>
              <a:t>if </a:t>
            </a:r>
            <a:r>
              <a:rPr lang="en-US" sz="2400" b="1" dirty="0" smtClean="0"/>
              <a:t> (Match_1E_W</a:t>
            </a:r>
            <a:r>
              <a:rPr lang="en-US" sz="2400" b="1" dirty="0"/>
              <a:t> • </a:t>
            </a:r>
            <a:r>
              <a:rPr lang="en-US" sz="2400" b="1" dirty="0" err="1" smtClean="0"/>
              <a:t>RegWriteW</a:t>
            </a:r>
            <a:r>
              <a:rPr lang="en-US" sz="2400" b="1" dirty="0"/>
              <a:t>) </a:t>
            </a:r>
            <a:r>
              <a:rPr lang="en-US" sz="2400" b="1" dirty="0" smtClean="0"/>
              <a:t>	</a:t>
            </a:r>
            <a:r>
              <a:rPr lang="en-US" sz="2400" b="1" dirty="0" err="1" smtClean="0"/>
              <a:t>ForwardAE</a:t>
            </a:r>
            <a:r>
              <a:rPr lang="en-US" sz="2400" b="1" dirty="0" smtClean="0"/>
              <a:t> </a:t>
            </a:r>
            <a:r>
              <a:rPr lang="en-US" sz="2400" b="1" dirty="0"/>
              <a:t>= 01; </a:t>
            </a:r>
            <a:endParaRPr lang="en-US" sz="2400" b="1" dirty="0" smtClean="0"/>
          </a:p>
          <a:p>
            <a:r>
              <a:rPr lang="en-US" sz="2400" b="1" dirty="0"/>
              <a:t> </a:t>
            </a:r>
            <a:r>
              <a:rPr lang="en-US" sz="2400" b="1" dirty="0" smtClean="0"/>
              <a:t>      else                             			</a:t>
            </a:r>
            <a:r>
              <a:rPr lang="en-US" sz="2400" b="1" dirty="0" err="1" smtClean="0"/>
              <a:t>ForwardAE</a:t>
            </a:r>
            <a:r>
              <a:rPr lang="en-US" sz="2400" b="1" dirty="0" smtClean="0"/>
              <a:t> </a:t>
            </a:r>
            <a:r>
              <a:rPr lang="en-US" sz="2400" b="1" dirty="0"/>
              <a:t>= </a:t>
            </a:r>
            <a:r>
              <a:rPr lang="en-US" sz="2400" b="1" dirty="0" smtClean="0"/>
              <a:t>00;</a:t>
            </a:r>
          </a:p>
          <a:p>
            <a:endParaRPr lang="en-US" sz="500" dirty="0"/>
          </a:p>
          <a:p>
            <a:r>
              <a:rPr lang="en-US" sz="2400" dirty="0" smtClean="0"/>
              <a:t>		</a:t>
            </a:r>
            <a:r>
              <a:rPr lang="en-US" sz="2400" b="1" dirty="0" err="1" smtClean="0">
                <a:solidFill>
                  <a:srgbClr val="0070C0"/>
                </a:solidFill>
              </a:rPr>
              <a:t>ForwardBE</a:t>
            </a:r>
            <a:r>
              <a:rPr lang="en-US" sz="2400" b="1" dirty="0" smtClean="0">
                <a:solidFill>
                  <a:srgbClr val="0070C0"/>
                </a:solidFill>
              </a:rPr>
              <a:t> same but with Match2E</a:t>
            </a:r>
          </a:p>
        </p:txBody>
      </p:sp>
    </p:spTree>
    <p:extLst>
      <p:ext uri="{BB962C8B-B14F-4D97-AF65-F5344CB8AC3E}">
        <p14:creationId xmlns:p14="http://schemas.microsoft.com/office/powerpoint/2010/main" val="150725685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554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355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355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3558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Stalling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0596430"/>
              </p:ext>
            </p:extLst>
          </p:nvPr>
        </p:nvGraphicFramePr>
        <p:xfrm>
          <a:off x="152400" y="1398337"/>
          <a:ext cx="8534400" cy="29945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242" name="Visio" r:id="rId8" imgW="4886241" imgH="1714500" progId="Visio.Drawing.15">
                  <p:embed/>
                </p:oleObj>
              </mc:Choice>
              <mc:Fallback>
                <p:oleObj name="Visio" r:id="rId8" imgW="4886241" imgH="171450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2400" y="1398337"/>
                        <a:ext cx="8534400" cy="29945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0625061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57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458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4581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4582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Stalling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5335558"/>
              </p:ext>
            </p:extLst>
          </p:nvPr>
        </p:nvGraphicFramePr>
        <p:xfrm>
          <a:off x="205377" y="1447800"/>
          <a:ext cx="8638540" cy="289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267" name="Visio" r:id="rId8" imgW="5114976" imgH="1714500" progId="Visio.Drawing.15">
                  <p:embed/>
                </p:oleObj>
              </mc:Choice>
              <mc:Fallback>
                <p:oleObj name="Visio" r:id="rId8" imgW="5114976" imgH="171450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5377" y="1447800"/>
                        <a:ext cx="8638540" cy="289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8816713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60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560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560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5606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Stalling Hardware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0908894"/>
              </p:ext>
            </p:extLst>
          </p:nvPr>
        </p:nvGraphicFramePr>
        <p:xfrm>
          <a:off x="762000" y="1066800"/>
          <a:ext cx="7784276" cy="48397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291" name="Visio" r:id="rId8" imgW="6572351" imgH="4086157" progId="Visio.Drawing.15">
                  <p:embed/>
                </p:oleObj>
              </mc:Choice>
              <mc:Fallback>
                <p:oleObj name="Visio" r:id="rId8" imgW="6572351" imgH="408615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62000" y="1066800"/>
                        <a:ext cx="7784276" cy="48397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9866293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920" name="Rectangle 8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533400" y="1219200"/>
            <a:ext cx="8001000" cy="4953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Is either source register in the Decode stage the same as the one being written in the Execute stage?</a:t>
            </a:r>
          </a:p>
          <a:p>
            <a:pPr marL="0" indent="0">
              <a:buNone/>
            </a:pPr>
            <a:endParaRPr lang="en-US" sz="500" dirty="0" smtClean="0"/>
          </a:p>
          <a:p>
            <a:pPr marL="0" indent="0">
              <a:buNone/>
            </a:pPr>
            <a:r>
              <a:rPr lang="en-US" sz="2800" i="1" dirty="0" smtClean="0"/>
              <a:t>Match_12D_E</a:t>
            </a:r>
            <a:r>
              <a:rPr lang="en-US" sz="2800" dirty="0" smtClean="0"/>
              <a:t> </a:t>
            </a:r>
            <a:r>
              <a:rPr lang="en-US" sz="2800" dirty="0"/>
              <a:t>= (</a:t>
            </a:r>
            <a:r>
              <a:rPr lang="en-US" sz="2800" i="1" dirty="0"/>
              <a:t>RA1D</a:t>
            </a:r>
            <a:r>
              <a:rPr lang="en-US" sz="2800" dirty="0"/>
              <a:t> == </a:t>
            </a:r>
            <a:r>
              <a:rPr lang="en-US" sz="2800" i="1" dirty="0"/>
              <a:t>WA3E</a:t>
            </a:r>
            <a:r>
              <a:rPr lang="en-US" sz="2800" dirty="0"/>
              <a:t>) + (</a:t>
            </a:r>
            <a:r>
              <a:rPr lang="en-US" sz="2800" i="1" dirty="0"/>
              <a:t>RA2D</a:t>
            </a:r>
            <a:r>
              <a:rPr lang="en-US" sz="2800" dirty="0"/>
              <a:t> == </a:t>
            </a:r>
            <a:r>
              <a:rPr lang="en-US" sz="2800" i="1" dirty="0"/>
              <a:t>WA3E</a:t>
            </a:r>
            <a:r>
              <a:rPr lang="en-US" sz="2800" dirty="0"/>
              <a:t>)</a:t>
            </a:r>
          </a:p>
          <a:p>
            <a:pPr marL="0" indent="0">
              <a:buNone/>
            </a:pPr>
            <a:endParaRPr lang="en-US" sz="2800" dirty="0"/>
          </a:p>
          <a:p>
            <a:r>
              <a:rPr lang="en-US" sz="2800" dirty="0" smtClean="0"/>
              <a:t>Is a 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LDR</a:t>
            </a:r>
            <a:r>
              <a:rPr lang="en-US" sz="2800" dirty="0" smtClean="0"/>
              <a:t> in the Execute stage AND </a:t>
            </a:r>
            <a:r>
              <a:rPr lang="en-US" sz="2800" i="1" dirty="0" smtClean="0"/>
              <a:t>Match_12D_E</a:t>
            </a:r>
            <a:r>
              <a:rPr lang="en-US" sz="2800" dirty="0" smtClean="0"/>
              <a:t>?</a:t>
            </a:r>
          </a:p>
          <a:p>
            <a:pPr marL="0" indent="0">
              <a:buNone/>
            </a:pPr>
            <a:endParaRPr lang="en-US" sz="500" dirty="0" smtClean="0"/>
          </a:p>
          <a:p>
            <a:pPr marL="0" indent="0">
              <a:buNone/>
            </a:pPr>
            <a:r>
              <a:rPr lang="en-US" sz="2800" i="1" dirty="0" err="1" smtClean="0"/>
              <a:t>ldrstall</a:t>
            </a:r>
            <a:r>
              <a:rPr lang="en-US" sz="2800" dirty="0" smtClean="0"/>
              <a:t> </a:t>
            </a:r>
            <a:r>
              <a:rPr lang="en-US" sz="2800" dirty="0"/>
              <a:t>= </a:t>
            </a:r>
            <a:r>
              <a:rPr lang="en-US" sz="2800" i="1" dirty="0" smtClean="0"/>
              <a:t>Match_12D_E</a:t>
            </a:r>
            <a:r>
              <a:rPr lang="en-US" sz="2800" dirty="0" smtClean="0"/>
              <a:t> • </a:t>
            </a:r>
            <a:r>
              <a:rPr lang="en-US" sz="2800" i="1" dirty="0" err="1" smtClean="0"/>
              <a:t>MemtoRegE</a:t>
            </a:r>
            <a:endParaRPr lang="en-US" sz="2800" i="1" dirty="0"/>
          </a:p>
          <a:p>
            <a:pPr marL="0" indent="0">
              <a:buNone/>
            </a:pPr>
            <a:r>
              <a:rPr lang="en-US" sz="2800" i="1" dirty="0" err="1" smtClean="0"/>
              <a:t>StallF</a:t>
            </a:r>
            <a:r>
              <a:rPr lang="en-US" sz="2800" dirty="0" smtClean="0"/>
              <a:t> </a:t>
            </a:r>
            <a:r>
              <a:rPr lang="en-US" sz="2800" dirty="0"/>
              <a:t>= </a:t>
            </a:r>
            <a:r>
              <a:rPr lang="en-US" sz="2800" i="1" dirty="0" err="1"/>
              <a:t>StallD</a:t>
            </a:r>
            <a:r>
              <a:rPr lang="en-US" sz="2800" dirty="0"/>
              <a:t> = </a:t>
            </a:r>
            <a:r>
              <a:rPr lang="en-US" sz="2800" i="1" dirty="0" err="1"/>
              <a:t>FlushE</a:t>
            </a:r>
            <a:r>
              <a:rPr lang="en-US" sz="2800" dirty="0"/>
              <a:t> </a:t>
            </a:r>
            <a:r>
              <a:rPr lang="en-US" sz="2800" dirty="0" smtClean="0"/>
              <a:t>= </a:t>
            </a:r>
            <a:r>
              <a:rPr lang="en-US" sz="2800" i="1" dirty="0" err="1"/>
              <a:t>ldrstall</a:t>
            </a:r>
            <a:endParaRPr lang="en-US" sz="2800" i="1" dirty="0"/>
          </a:p>
        </p:txBody>
      </p:sp>
      <p:sp>
        <p:nvSpPr>
          <p:cNvPr id="1318914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1891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1891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18918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Stalling Logic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7715969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632" name="Rectangle 8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886097" y="1219200"/>
            <a:ext cx="7724503" cy="4525963"/>
          </a:xfrm>
        </p:spPr>
        <p:txBody>
          <a:bodyPr>
            <a:noAutofit/>
          </a:bodyPr>
          <a:lstStyle/>
          <a:p>
            <a:r>
              <a:rPr lang="en-US" b="1" dirty="0" smtClean="0">
                <a:latin typeface="Courier New" pitchFamily="49" charset="0"/>
              </a:rPr>
              <a:t>B</a:t>
            </a:r>
            <a:r>
              <a:rPr lang="en-US" b="1" dirty="0" smtClean="0"/>
              <a:t>: </a:t>
            </a:r>
            <a:endParaRPr lang="en-US" b="1" dirty="0"/>
          </a:p>
          <a:p>
            <a:pPr lvl="1"/>
            <a:r>
              <a:rPr lang="en-US" sz="2600" dirty="0"/>
              <a:t>branch </a:t>
            </a:r>
            <a:r>
              <a:rPr lang="en-US" sz="2600" dirty="0" smtClean="0"/>
              <a:t>not </a:t>
            </a:r>
            <a:r>
              <a:rPr lang="en-US" sz="2600" dirty="0"/>
              <a:t>determined until </a:t>
            </a:r>
            <a:r>
              <a:rPr lang="en-US" sz="2600" dirty="0" smtClean="0"/>
              <a:t>the </a:t>
            </a:r>
            <a:r>
              <a:rPr lang="en-US" sz="2600" dirty="0" err="1" smtClean="0"/>
              <a:t>Writeback</a:t>
            </a:r>
            <a:r>
              <a:rPr lang="en-US" sz="2600" dirty="0" smtClean="0"/>
              <a:t> stage </a:t>
            </a:r>
            <a:r>
              <a:rPr lang="en-US" sz="2600" dirty="0"/>
              <a:t>of </a:t>
            </a:r>
            <a:r>
              <a:rPr lang="en-US" sz="2600" dirty="0" smtClean="0"/>
              <a:t>pipeline</a:t>
            </a:r>
            <a:endParaRPr lang="en-US" sz="2600" dirty="0"/>
          </a:p>
          <a:p>
            <a:pPr lvl="1"/>
            <a:r>
              <a:rPr lang="en-US" sz="2600" dirty="0"/>
              <a:t>Instructions after </a:t>
            </a:r>
            <a:r>
              <a:rPr lang="en-US" sz="2600" dirty="0" smtClean="0"/>
              <a:t>branch fetched </a:t>
            </a:r>
            <a:r>
              <a:rPr lang="en-US" sz="2600" dirty="0"/>
              <a:t>before branch occurs</a:t>
            </a:r>
          </a:p>
          <a:p>
            <a:pPr lvl="1"/>
            <a:r>
              <a:rPr lang="en-US" sz="2600" dirty="0"/>
              <a:t>These </a:t>
            </a:r>
            <a:r>
              <a:rPr lang="en-US" sz="2600" dirty="0" smtClean="0"/>
              <a:t>4 instructions </a:t>
            </a:r>
            <a:r>
              <a:rPr lang="en-US" sz="2600" dirty="0"/>
              <a:t>must be flushed if </a:t>
            </a:r>
            <a:r>
              <a:rPr lang="en-US" sz="2600" dirty="0" smtClean="0"/>
              <a:t>branch happens</a:t>
            </a:r>
            <a:endParaRPr lang="en-US" sz="2600" dirty="0"/>
          </a:p>
          <a:p>
            <a:r>
              <a:rPr lang="en-US" b="1" dirty="0" smtClean="0"/>
              <a:t>Writes t</a:t>
            </a:r>
            <a:r>
              <a:rPr lang="en-US" b="1" dirty="0" smtClean="0">
                <a:latin typeface="+mj-lt"/>
              </a:rPr>
              <a:t>o </a:t>
            </a:r>
            <a:r>
              <a:rPr lang="en-US" b="1" dirty="0" smtClean="0">
                <a:latin typeface="+mj-lt"/>
                <a:cs typeface="Courier New" panose="02070309020205020404" pitchFamily="49" charset="0"/>
              </a:rPr>
              <a:t>PC</a:t>
            </a:r>
            <a:r>
              <a:rPr lang="en-US" b="1" dirty="0" smtClean="0">
                <a:latin typeface="+mj-lt"/>
              </a:rPr>
              <a:t> (</a:t>
            </a:r>
            <a:r>
              <a:rPr lang="en-US" b="1" dirty="0" smtClean="0">
                <a:latin typeface="+mj-lt"/>
                <a:cs typeface="Courier New" panose="02070309020205020404" pitchFamily="49" charset="0"/>
              </a:rPr>
              <a:t>R15</a:t>
            </a:r>
            <a:r>
              <a:rPr lang="en-US" b="1" dirty="0" smtClean="0">
                <a:latin typeface="+mj-lt"/>
              </a:rPr>
              <a:t>) similar</a:t>
            </a:r>
            <a:endParaRPr lang="en-US" sz="2600" dirty="0">
              <a:latin typeface="+mj-lt"/>
            </a:endParaRPr>
          </a:p>
        </p:txBody>
      </p:sp>
      <p:sp>
        <p:nvSpPr>
          <p:cNvPr id="130662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662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6629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6630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Control Hazards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0144108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62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662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6629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6630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Control Hazards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1633297"/>
              </p:ext>
            </p:extLst>
          </p:nvPr>
        </p:nvGraphicFramePr>
        <p:xfrm>
          <a:off x="838200" y="990600"/>
          <a:ext cx="7757102" cy="327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31" name="Visio" r:id="rId9" imgW="5953041" imgH="2514600" progId="Visio.Drawing.15">
                  <p:embed/>
                </p:oleObj>
              </mc:Choice>
              <mc:Fallback>
                <p:oleObj name="Visio" r:id="rId9" imgW="5953041" imgH="251460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38200" y="990600"/>
                        <a:ext cx="7757102" cy="327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 txBox="1">
            <a:spLocks noChangeArrowheads="1"/>
          </p:cNvSpPr>
          <p:nvPr>
            <p:custDataLst>
              <p:tags r:id="rId6"/>
            </p:custDataLst>
          </p:nvPr>
        </p:nvSpPr>
        <p:spPr>
          <a:xfrm>
            <a:off x="886097" y="4343400"/>
            <a:ext cx="8181703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 smtClean="0"/>
              <a:t>Branch </a:t>
            </a:r>
            <a:r>
              <a:rPr lang="en-US" b="1" dirty="0" err="1" smtClean="0"/>
              <a:t>misprediction</a:t>
            </a:r>
            <a:r>
              <a:rPr lang="en-US" b="1" dirty="0" smtClean="0"/>
              <a:t> penalty</a:t>
            </a:r>
          </a:p>
          <a:p>
            <a:r>
              <a:rPr lang="en-US" sz="2600" dirty="0" smtClean="0"/>
              <a:t>number of instruction flushed when branch is taken (4)</a:t>
            </a:r>
          </a:p>
          <a:p>
            <a:r>
              <a:rPr lang="en-US" sz="2600" dirty="0" smtClean="0"/>
              <a:t>May be reduced by determining BTA earlier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314351303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626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662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6629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6630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Early Branch Resolution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Rectangle 8"/>
          <p:cNvSpPr txBox="1">
            <a:spLocks noChangeArrowheads="1"/>
          </p:cNvSpPr>
          <p:nvPr>
            <p:custDataLst>
              <p:tags r:id="rId5"/>
            </p:custDataLst>
          </p:nvPr>
        </p:nvSpPr>
        <p:spPr>
          <a:xfrm>
            <a:off x="944880" y="1143000"/>
            <a:ext cx="8181703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Determine BTA in Execute stage</a:t>
            </a:r>
          </a:p>
          <a:p>
            <a:pPr lvl="1"/>
            <a:r>
              <a:rPr lang="en-US" dirty="0" smtClean="0"/>
              <a:t>Branch </a:t>
            </a:r>
            <a:r>
              <a:rPr lang="en-US" dirty="0" err="1" smtClean="0"/>
              <a:t>misprediction</a:t>
            </a:r>
            <a:r>
              <a:rPr lang="en-US" dirty="0" smtClean="0"/>
              <a:t> penalty = 2 cycles</a:t>
            </a:r>
          </a:p>
          <a:p>
            <a:r>
              <a:rPr lang="en-US" b="1" dirty="0" smtClean="0"/>
              <a:t>Hardware changes</a:t>
            </a:r>
          </a:p>
          <a:p>
            <a:pPr lvl="1"/>
            <a:r>
              <a:rPr lang="en-US" sz="2400" dirty="0" smtClean="0"/>
              <a:t>Add a branch </a:t>
            </a:r>
            <a:r>
              <a:rPr lang="en-US" sz="2400" dirty="0"/>
              <a:t>multiplexer </a:t>
            </a:r>
            <a:r>
              <a:rPr lang="en-US" sz="2400" dirty="0" smtClean="0"/>
              <a:t>before </a:t>
            </a:r>
            <a:r>
              <a:rPr lang="en-US" sz="2400" i="1" dirty="0" smtClean="0"/>
              <a:t>PC</a:t>
            </a:r>
            <a:r>
              <a:rPr lang="en-US" sz="2400" dirty="0" smtClean="0"/>
              <a:t> register to </a:t>
            </a:r>
            <a:r>
              <a:rPr lang="en-US" sz="2400" dirty="0"/>
              <a:t>select </a:t>
            </a:r>
            <a:r>
              <a:rPr lang="en-US" sz="2400" dirty="0" smtClean="0"/>
              <a:t>BTA </a:t>
            </a:r>
            <a:r>
              <a:rPr lang="en-US" sz="2400" dirty="0"/>
              <a:t>from </a:t>
            </a:r>
            <a:r>
              <a:rPr lang="en-US" sz="2400" i="1" dirty="0" err="1" smtClean="0"/>
              <a:t>ALUResultE</a:t>
            </a:r>
            <a:endParaRPr lang="en-US" sz="2400" dirty="0"/>
          </a:p>
          <a:p>
            <a:pPr lvl="1"/>
            <a:r>
              <a:rPr lang="en-US" sz="2400" dirty="0" smtClean="0"/>
              <a:t>Add </a:t>
            </a:r>
            <a:r>
              <a:rPr lang="en-US" sz="2400" i="1" dirty="0" err="1" smtClean="0"/>
              <a:t>BranchTakenE</a:t>
            </a:r>
            <a:r>
              <a:rPr lang="en-US" sz="2400" dirty="0" smtClean="0"/>
              <a:t> select signal for </a:t>
            </a:r>
            <a:r>
              <a:rPr lang="en-US" sz="2400" dirty="0"/>
              <a:t>this </a:t>
            </a:r>
            <a:r>
              <a:rPr lang="en-US" sz="2400" dirty="0" smtClean="0"/>
              <a:t>multiplexer (only asserted if branch condition satisfied)</a:t>
            </a:r>
          </a:p>
          <a:p>
            <a:pPr lvl="1"/>
            <a:r>
              <a:rPr lang="en-US" sz="2400" i="1" dirty="0" err="1" smtClean="0"/>
              <a:t>PCSrcW</a:t>
            </a:r>
            <a:r>
              <a:rPr lang="en-US" sz="2400" dirty="0" smtClean="0"/>
              <a:t> now </a:t>
            </a:r>
            <a:r>
              <a:rPr lang="en-US" sz="2400" dirty="0"/>
              <a:t>only asserted for writes to </a:t>
            </a:r>
            <a:r>
              <a:rPr lang="en-US" sz="2400" i="1" dirty="0" smtClean="0"/>
              <a:t>PC</a:t>
            </a:r>
            <a:r>
              <a:rPr lang="en-US" sz="2400" dirty="0" smtClean="0"/>
              <a:t> 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68104294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4481217"/>
            <a:ext cx="6500812" cy="1233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2362200" y="5562600"/>
            <a:ext cx="2803973" cy="3485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LDR Rd, [Rn, imm12]</a:t>
            </a:r>
          </a:p>
        </p:txBody>
      </p:sp>
      <p:sp>
        <p:nvSpPr>
          <p:cNvPr id="1175555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533400" y="1143000"/>
            <a:ext cx="7696200" cy="495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70C0"/>
                </a:solidFill>
              </a:rPr>
              <a:t>STEP 5: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Read data from memory and write it back to register file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9802721"/>
              </p:ext>
            </p:extLst>
          </p:nvPr>
        </p:nvGraphicFramePr>
        <p:xfrm>
          <a:off x="914400" y="2038350"/>
          <a:ext cx="7187309" cy="238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24" name="Visio" r:id="rId6" imgW="4714959" imgH="1562100" progId="Visio.Drawing.15">
                  <p:embed/>
                </p:oleObj>
              </mc:Choice>
              <mc:Fallback>
                <p:oleObj name="Visio" r:id="rId6" imgW="4714959" imgH="156210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14400" y="2038350"/>
                        <a:ext cx="7187309" cy="2381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" y="99536"/>
            <a:ext cx="8839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chemeClr val="bg1"/>
                </a:solidFill>
              </a:rPr>
              <a:t>Single-Cycle </a:t>
            </a:r>
            <a:r>
              <a:rPr lang="en-US" sz="4200" dirty="0" err="1">
                <a:solidFill>
                  <a:schemeClr val="bg1"/>
                </a:solidFill>
              </a:rPr>
              <a:t>Datapath</a:t>
            </a:r>
            <a:r>
              <a:rPr lang="en-US" sz="4200" dirty="0">
                <a:solidFill>
                  <a:schemeClr val="bg1"/>
                </a:solidFill>
              </a:rPr>
              <a:t>: </a:t>
            </a:r>
            <a:r>
              <a:rPr lang="en-US" sz="4200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LDR</a:t>
            </a:r>
            <a:r>
              <a:rPr lang="en-US" sz="4200" dirty="0">
                <a:solidFill>
                  <a:schemeClr val="bg1"/>
                </a:solidFill>
              </a:rPr>
              <a:t> </a:t>
            </a:r>
            <a:r>
              <a:rPr lang="en-US" sz="4200" dirty="0" smtClean="0">
                <a:solidFill>
                  <a:schemeClr val="bg1"/>
                </a:solidFill>
              </a:rPr>
              <a:t>Mem Read</a:t>
            </a:r>
            <a:endParaRPr lang="en-US" sz="4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767052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62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662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6629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6630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68759"/>
            <a:ext cx="792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+mj-lt"/>
              </a:rPr>
              <a:t>Pipelined processor with </a:t>
            </a:r>
            <a:r>
              <a:rPr lang="en-US" sz="4000" dirty="0">
                <a:solidFill>
                  <a:schemeClr val="bg1"/>
                </a:solidFill>
                <a:latin typeface="+mj-lt"/>
              </a:rPr>
              <a:t>E</a:t>
            </a:r>
            <a:r>
              <a:rPr lang="en-US" sz="4000" dirty="0" smtClean="0">
                <a:solidFill>
                  <a:schemeClr val="bg1"/>
                </a:solidFill>
                <a:latin typeface="+mj-lt"/>
              </a:rPr>
              <a:t>arly BTA</a:t>
            </a:r>
            <a:endParaRPr lang="en-US" sz="40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4849373"/>
              </p:ext>
            </p:extLst>
          </p:nvPr>
        </p:nvGraphicFramePr>
        <p:xfrm>
          <a:off x="762000" y="990600"/>
          <a:ext cx="7915564" cy="47693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379" name="Visio" r:id="rId8" imgW="6781935" imgH="4086157" progId="Visio.Drawing.15">
                  <p:embed/>
                </p:oleObj>
              </mc:Choice>
              <mc:Fallback>
                <p:oleObj name="Visio" r:id="rId8" imgW="6781935" imgH="408615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62000" y="990600"/>
                        <a:ext cx="7915564" cy="47693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8907436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62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662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6629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6630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Control Hazards with Early BTA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900176"/>
              </p:ext>
            </p:extLst>
          </p:nvPr>
        </p:nvGraphicFramePr>
        <p:xfrm>
          <a:off x="990600" y="1066800"/>
          <a:ext cx="7924800" cy="335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354" name="Visio" r:id="rId8" imgW="5943600" imgH="2514600" progId="Visio.Drawing.15">
                  <p:embed/>
                </p:oleObj>
              </mc:Choice>
              <mc:Fallback>
                <p:oleObj name="Visio" r:id="rId8" imgW="5943600" imgH="251460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90600" y="1066800"/>
                        <a:ext cx="7924800" cy="335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2774201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991" name="Rectangle 7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533400" y="990600"/>
            <a:ext cx="8001000" cy="4953000"/>
          </a:xfrm>
        </p:spPr>
        <p:txBody>
          <a:bodyPr>
            <a:normAutofit fontScale="70000" lnSpcReduction="20000"/>
          </a:bodyPr>
          <a:lstStyle/>
          <a:p>
            <a:r>
              <a:rPr lang="en-US" sz="3700" b="1" i="1" dirty="0" err="1" smtClean="0"/>
              <a:t>PCWrPendingF</a:t>
            </a:r>
            <a:r>
              <a:rPr lang="en-US" sz="3700" b="1" dirty="0" smtClean="0"/>
              <a:t> = 1</a:t>
            </a:r>
            <a:r>
              <a:rPr lang="en-US" sz="3700" dirty="0" smtClean="0"/>
              <a:t> if write to </a:t>
            </a:r>
            <a:r>
              <a:rPr lang="en-US" sz="3700" i="1" dirty="0" smtClean="0"/>
              <a:t>PC</a:t>
            </a:r>
            <a:r>
              <a:rPr lang="en-US" sz="3700" dirty="0" smtClean="0"/>
              <a:t> in Decode, Execute or Memory</a:t>
            </a:r>
          </a:p>
          <a:p>
            <a:pPr marL="0" indent="0">
              <a:buNone/>
            </a:pPr>
            <a:r>
              <a:rPr lang="en-US" i="1" dirty="0"/>
              <a:t>	</a:t>
            </a:r>
            <a:r>
              <a:rPr lang="en-US" i="1" dirty="0" err="1"/>
              <a:t>PCWrPendingF</a:t>
            </a:r>
            <a:r>
              <a:rPr lang="en-US" dirty="0"/>
              <a:t> = </a:t>
            </a:r>
            <a:r>
              <a:rPr lang="en-US" i="1" dirty="0" err="1"/>
              <a:t>PCSrcD</a:t>
            </a:r>
            <a:r>
              <a:rPr lang="en-US" dirty="0"/>
              <a:t> + </a:t>
            </a:r>
            <a:r>
              <a:rPr lang="en-US" i="1" dirty="0" err="1"/>
              <a:t>PCSrcE</a:t>
            </a:r>
            <a:r>
              <a:rPr lang="en-US" dirty="0"/>
              <a:t> + </a:t>
            </a:r>
            <a:r>
              <a:rPr lang="en-US" i="1" dirty="0" err="1"/>
              <a:t>PCSrcM</a:t>
            </a:r>
            <a:endParaRPr lang="en-US" dirty="0"/>
          </a:p>
          <a:p>
            <a:pPr marL="0" indent="0">
              <a:buNone/>
            </a:pPr>
            <a:endParaRPr lang="en-US" sz="1400" dirty="0" smtClean="0"/>
          </a:p>
          <a:p>
            <a:r>
              <a:rPr lang="en-US" sz="3700" b="1" dirty="0" smtClean="0"/>
              <a:t>Stall Fetch</a:t>
            </a:r>
            <a:r>
              <a:rPr lang="en-US" sz="3700" dirty="0" smtClean="0"/>
              <a:t> if </a:t>
            </a:r>
            <a:r>
              <a:rPr lang="en-US" sz="3700" i="1" dirty="0" err="1" smtClean="0"/>
              <a:t>PCWrPendingF</a:t>
            </a:r>
            <a:endParaRPr lang="en-US" sz="3700" dirty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err="1"/>
              <a:t>StallF</a:t>
            </a:r>
            <a:r>
              <a:rPr lang="en-US" dirty="0"/>
              <a:t> = </a:t>
            </a:r>
            <a:r>
              <a:rPr lang="en-US" dirty="0" err="1"/>
              <a:t>ldrStallD</a:t>
            </a:r>
            <a:r>
              <a:rPr lang="en-US" dirty="0"/>
              <a:t> + </a:t>
            </a:r>
            <a:r>
              <a:rPr lang="en-US" dirty="0" err="1"/>
              <a:t>PCWrPendingF</a:t>
            </a:r>
            <a:r>
              <a:rPr lang="en-US" dirty="0"/>
              <a:t> </a:t>
            </a:r>
            <a:endParaRPr lang="en-US" dirty="0" smtClean="0"/>
          </a:p>
          <a:p>
            <a:pPr marL="0" indent="0">
              <a:buNone/>
            </a:pPr>
            <a:endParaRPr lang="en-US" sz="1400" dirty="0"/>
          </a:p>
          <a:p>
            <a:r>
              <a:rPr lang="en-US" sz="3700" b="1" dirty="0" smtClean="0"/>
              <a:t>Flush </a:t>
            </a:r>
            <a:r>
              <a:rPr lang="en-US" sz="3700" b="1" dirty="0"/>
              <a:t>Decode</a:t>
            </a:r>
            <a:r>
              <a:rPr lang="en-US" sz="3700" dirty="0"/>
              <a:t> if </a:t>
            </a:r>
            <a:r>
              <a:rPr lang="en-US" sz="3700" i="1" dirty="0" err="1"/>
              <a:t>PCWrPendingF</a:t>
            </a:r>
            <a:r>
              <a:rPr lang="en-US" sz="3700" dirty="0"/>
              <a:t> OR </a:t>
            </a:r>
            <a:r>
              <a:rPr lang="en-US" sz="3700" i="1" dirty="0"/>
              <a:t>PC</a:t>
            </a:r>
            <a:r>
              <a:rPr lang="en-US" sz="3700" dirty="0"/>
              <a:t> is written in </a:t>
            </a:r>
            <a:r>
              <a:rPr lang="en-US" sz="3700" dirty="0" err="1"/>
              <a:t>Writeback</a:t>
            </a:r>
            <a:r>
              <a:rPr lang="en-US" sz="3700" dirty="0"/>
              <a:t> OR branch is taken</a:t>
            </a:r>
            <a:endParaRPr lang="en-US" sz="3700" i="1" dirty="0"/>
          </a:p>
          <a:p>
            <a:pPr marL="0" indent="0">
              <a:buNone/>
            </a:pPr>
            <a:r>
              <a:rPr lang="en-US" i="1" dirty="0"/>
              <a:t>	</a:t>
            </a:r>
            <a:r>
              <a:rPr lang="en-US" i="1" dirty="0" err="1"/>
              <a:t>FlushD</a:t>
            </a:r>
            <a:r>
              <a:rPr lang="en-US" dirty="0"/>
              <a:t> = </a:t>
            </a:r>
            <a:r>
              <a:rPr lang="en-US" i="1" dirty="0" err="1"/>
              <a:t>PCWrPendingF</a:t>
            </a:r>
            <a:r>
              <a:rPr lang="en-US" dirty="0"/>
              <a:t> + </a:t>
            </a:r>
            <a:r>
              <a:rPr lang="en-US" i="1" dirty="0" err="1"/>
              <a:t>PCSrcW</a:t>
            </a:r>
            <a:r>
              <a:rPr lang="en-US" dirty="0"/>
              <a:t> + </a:t>
            </a:r>
            <a:r>
              <a:rPr lang="en-US" i="1" dirty="0" err="1"/>
              <a:t>BranchTakenE</a:t>
            </a:r>
            <a:endParaRPr lang="en-US" i="1" dirty="0"/>
          </a:p>
          <a:p>
            <a:endParaRPr lang="en-US" sz="1400" dirty="0" smtClean="0"/>
          </a:p>
          <a:p>
            <a:r>
              <a:rPr lang="en-US" sz="3700" b="1" dirty="0" smtClean="0"/>
              <a:t>Flush Execute</a:t>
            </a:r>
            <a:r>
              <a:rPr lang="en-US" sz="3700" dirty="0" smtClean="0"/>
              <a:t> if branch is taken</a:t>
            </a:r>
            <a:endParaRPr lang="en-US" sz="3700" dirty="0"/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i="1" dirty="0" err="1" smtClean="0"/>
              <a:t>FlushE</a:t>
            </a:r>
            <a:r>
              <a:rPr lang="en-US" dirty="0" smtClean="0"/>
              <a:t> </a:t>
            </a:r>
            <a:r>
              <a:rPr lang="en-US" dirty="0"/>
              <a:t>= </a:t>
            </a:r>
            <a:r>
              <a:rPr lang="en-US" i="1" dirty="0" err="1"/>
              <a:t>ldrStallD</a:t>
            </a:r>
            <a:r>
              <a:rPr lang="en-US" dirty="0"/>
              <a:t> + </a:t>
            </a:r>
            <a:r>
              <a:rPr lang="en-US" i="1" dirty="0" err="1" smtClean="0"/>
              <a:t>BranchTakenE</a:t>
            </a:r>
            <a:endParaRPr lang="en-US" i="1" dirty="0" smtClean="0"/>
          </a:p>
          <a:p>
            <a:pPr marL="0" indent="0">
              <a:buNone/>
            </a:pPr>
            <a:endParaRPr lang="en-US" sz="1400" i="1" dirty="0" smtClean="0"/>
          </a:p>
          <a:p>
            <a:r>
              <a:rPr lang="en-US" sz="3700" b="1" dirty="0"/>
              <a:t>Stall Decode</a:t>
            </a:r>
            <a:r>
              <a:rPr lang="en-US" sz="3700" dirty="0"/>
              <a:t> if </a:t>
            </a:r>
            <a:r>
              <a:rPr lang="en-US" sz="3700" i="1" dirty="0" err="1"/>
              <a:t>ldrStallD</a:t>
            </a:r>
            <a:r>
              <a:rPr lang="en-US" sz="3700" dirty="0"/>
              <a:t> (as before)</a:t>
            </a:r>
          </a:p>
          <a:p>
            <a:pPr marL="0" indent="0">
              <a:buNone/>
            </a:pPr>
            <a:r>
              <a:rPr lang="en-US" i="1" dirty="0"/>
              <a:t>	</a:t>
            </a:r>
            <a:r>
              <a:rPr lang="en-US" i="1" dirty="0" err="1"/>
              <a:t>StallD</a:t>
            </a:r>
            <a:r>
              <a:rPr lang="en-US" dirty="0"/>
              <a:t> = </a:t>
            </a:r>
            <a:r>
              <a:rPr lang="en-US" i="1" dirty="0" err="1" smtClean="0"/>
              <a:t>ldrStallD</a:t>
            </a:r>
            <a:endParaRPr lang="en-US" dirty="0"/>
          </a:p>
          <a:p>
            <a:pPr marL="0" indent="0">
              <a:buNone/>
            </a:pPr>
            <a:endParaRPr lang="en-US" i="1" dirty="0"/>
          </a:p>
        </p:txBody>
      </p:sp>
      <p:sp>
        <p:nvSpPr>
          <p:cNvPr id="132198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2198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21989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21990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68759"/>
            <a:ext cx="7924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>
                <a:solidFill>
                  <a:schemeClr val="bg1"/>
                </a:solidFill>
                <a:latin typeface="+mj-lt"/>
              </a:rPr>
              <a:t>Control Stalling Logic</a:t>
            </a:r>
            <a:endParaRPr lang="en-US" sz="42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8003286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98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2198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21989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21990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131058"/>
            <a:ext cx="79248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 smtClean="0">
                <a:solidFill>
                  <a:schemeClr val="bg1"/>
                </a:solidFill>
                <a:latin typeface="+mj-lt"/>
              </a:rPr>
              <a:t>ARM Pipelined Processor with Hazard Unit</a:t>
            </a:r>
            <a:endParaRPr lang="en-US" sz="35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6570421"/>
              </p:ext>
            </p:extLst>
          </p:nvPr>
        </p:nvGraphicFramePr>
        <p:xfrm>
          <a:off x="609600" y="990600"/>
          <a:ext cx="8093897" cy="487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396" name="Visio" r:id="rId8" imgW="6781935" imgH="4086157" progId="Visio.Drawing.15">
                  <p:embed/>
                </p:oleObj>
              </mc:Choice>
              <mc:Fallback>
                <p:oleObj name="Visio" r:id="rId8" imgW="6781935" imgH="408615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09600" y="990600"/>
                        <a:ext cx="8093897" cy="487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210575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012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23013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990600"/>
            <a:ext cx="85344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b="1" dirty="0">
                <a:latin typeface="+mj-lt"/>
                <a:cs typeface="Arial" charset="0"/>
              </a:rPr>
              <a:t>SPECINT2000 benchmark: 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+mj-lt"/>
                <a:cs typeface="Arial" charset="0"/>
              </a:rPr>
              <a:t>25% loads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+mj-lt"/>
                <a:cs typeface="Arial" charset="0"/>
              </a:rPr>
              <a:t>10% stores 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 smtClean="0">
                <a:latin typeface="+mj-lt"/>
                <a:cs typeface="Arial" charset="0"/>
              </a:rPr>
              <a:t>13% </a:t>
            </a:r>
            <a:r>
              <a:rPr lang="en-US" sz="1800" dirty="0">
                <a:latin typeface="+mj-lt"/>
                <a:cs typeface="Arial" charset="0"/>
              </a:rPr>
              <a:t>branches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 smtClean="0">
                <a:latin typeface="+mj-lt"/>
                <a:cs typeface="Arial" charset="0"/>
              </a:rPr>
              <a:t>52</a:t>
            </a:r>
            <a:r>
              <a:rPr lang="en-US" sz="1800" dirty="0">
                <a:latin typeface="+mj-lt"/>
                <a:cs typeface="Arial" charset="0"/>
              </a:rPr>
              <a:t>% R-type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b="1" dirty="0">
                <a:latin typeface="+mj-lt"/>
                <a:cs typeface="Arial" charset="0"/>
              </a:rPr>
              <a:t>Suppose: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+mj-lt"/>
                <a:cs typeface="Arial" charset="0"/>
              </a:rPr>
              <a:t>40% of loads used by next instruction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 smtClean="0">
                <a:latin typeface="+mj-lt"/>
                <a:cs typeface="Arial" charset="0"/>
              </a:rPr>
              <a:t>50% </a:t>
            </a:r>
            <a:r>
              <a:rPr lang="en-US" sz="1800" dirty="0">
                <a:latin typeface="+mj-lt"/>
                <a:cs typeface="Arial" charset="0"/>
              </a:rPr>
              <a:t>of branches </a:t>
            </a:r>
            <a:r>
              <a:rPr lang="en-US" sz="1800" dirty="0" err="1">
                <a:latin typeface="+mj-lt"/>
                <a:cs typeface="Arial" charset="0"/>
              </a:rPr>
              <a:t>mispredicted</a:t>
            </a:r>
            <a:endParaRPr lang="en-US" sz="1800" dirty="0">
              <a:latin typeface="+mj-lt"/>
              <a:cs typeface="Arial" charset="0"/>
            </a:endParaRP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b="1" dirty="0" smtClean="0">
                <a:solidFill>
                  <a:srgbClr val="0070C0"/>
                </a:solidFill>
                <a:latin typeface="+mj-lt"/>
                <a:cs typeface="Arial" charset="0"/>
              </a:rPr>
              <a:t>What 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is the average CPI</a:t>
            </a:r>
            <a:r>
              <a:rPr lang="en-US" sz="2400" b="1" dirty="0" smtClean="0">
                <a:solidFill>
                  <a:srgbClr val="0070C0"/>
                </a:solidFill>
                <a:latin typeface="+mj-lt"/>
                <a:cs typeface="Arial" charset="0"/>
              </a:rPr>
              <a:t>?</a:t>
            </a:r>
            <a:endParaRPr lang="en-US" sz="2400" b="1" dirty="0">
              <a:solidFill>
                <a:srgbClr val="0070C0"/>
              </a:solidFill>
              <a:latin typeface="+mj-lt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Pipelined Performance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030273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012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23013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990600"/>
            <a:ext cx="85344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b="1" dirty="0">
                <a:latin typeface="+mj-lt"/>
                <a:cs typeface="Arial" charset="0"/>
              </a:rPr>
              <a:t>SPECINT2000 benchmark: 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+mj-lt"/>
                <a:cs typeface="Arial" charset="0"/>
              </a:rPr>
              <a:t>25% loads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+mj-lt"/>
                <a:cs typeface="Arial" charset="0"/>
              </a:rPr>
              <a:t>10% stores 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 smtClean="0">
                <a:latin typeface="+mj-lt"/>
                <a:cs typeface="Arial" charset="0"/>
              </a:rPr>
              <a:t>13% </a:t>
            </a:r>
            <a:r>
              <a:rPr lang="en-US" sz="1800" dirty="0">
                <a:latin typeface="+mj-lt"/>
                <a:cs typeface="Arial" charset="0"/>
              </a:rPr>
              <a:t>branches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 smtClean="0">
                <a:latin typeface="+mj-lt"/>
                <a:cs typeface="Arial" charset="0"/>
              </a:rPr>
              <a:t>52</a:t>
            </a:r>
            <a:r>
              <a:rPr lang="en-US" sz="1800" dirty="0">
                <a:latin typeface="+mj-lt"/>
                <a:cs typeface="Arial" charset="0"/>
              </a:rPr>
              <a:t>% R-type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b="1" dirty="0">
                <a:latin typeface="+mj-lt"/>
                <a:cs typeface="Arial" charset="0"/>
              </a:rPr>
              <a:t>Suppose: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+mj-lt"/>
                <a:cs typeface="Arial" charset="0"/>
              </a:rPr>
              <a:t>40% of loads used by next instruction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 smtClean="0">
                <a:latin typeface="+mj-lt"/>
                <a:cs typeface="Arial" charset="0"/>
              </a:rPr>
              <a:t>50% </a:t>
            </a:r>
            <a:r>
              <a:rPr lang="en-US" sz="1800" dirty="0">
                <a:latin typeface="+mj-lt"/>
                <a:cs typeface="Arial" charset="0"/>
              </a:rPr>
              <a:t>of branches </a:t>
            </a:r>
            <a:r>
              <a:rPr lang="en-US" sz="1800" dirty="0" err="1">
                <a:latin typeface="+mj-lt"/>
                <a:cs typeface="Arial" charset="0"/>
              </a:rPr>
              <a:t>mispredicted</a:t>
            </a:r>
            <a:endParaRPr lang="en-US" sz="1800" dirty="0">
              <a:latin typeface="+mj-lt"/>
              <a:cs typeface="Arial" charset="0"/>
            </a:endParaRP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b="1" dirty="0" smtClean="0">
                <a:solidFill>
                  <a:srgbClr val="0070C0"/>
                </a:solidFill>
                <a:latin typeface="+mj-lt"/>
                <a:cs typeface="Arial" charset="0"/>
              </a:rPr>
              <a:t>What 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is the average CPI?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 smtClean="0">
                <a:latin typeface="+mj-lt"/>
                <a:cs typeface="Arial" charset="0"/>
              </a:rPr>
              <a:t>Load </a:t>
            </a:r>
            <a:r>
              <a:rPr lang="en-US" sz="1800" dirty="0">
                <a:latin typeface="+mj-lt"/>
                <a:cs typeface="Arial" charset="0"/>
              </a:rPr>
              <a:t>CPI = 1 when </a:t>
            </a:r>
            <a:r>
              <a:rPr lang="en-US" sz="1800" dirty="0" smtClean="0">
                <a:latin typeface="+mj-lt"/>
                <a:cs typeface="Arial" charset="0"/>
              </a:rPr>
              <a:t>not </a:t>
            </a:r>
            <a:r>
              <a:rPr lang="en-US" sz="1800" dirty="0">
                <a:latin typeface="+mj-lt"/>
                <a:cs typeface="Arial" charset="0"/>
              </a:rPr>
              <a:t>stalling, 2 when </a:t>
            </a:r>
            <a:r>
              <a:rPr lang="en-US" sz="1800" dirty="0" smtClean="0">
                <a:latin typeface="+mj-lt"/>
                <a:cs typeface="Arial" charset="0"/>
              </a:rPr>
              <a:t>stalling</a:t>
            </a:r>
            <a:endParaRPr lang="en-US" sz="1800" dirty="0">
              <a:latin typeface="+mj-lt"/>
              <a:cs typeface="Arial" charset="0"/>
            </a:endParaRPr>
          </a:p>
          <a:p>
            <a:pPr lvl="2" algn="just">
              <a:lnSpc>
                <a:spcPct val="90000"/>
              </a:lnSpc>
              <a:spcBef>
                <a:spcPct val="20000"/>
              </a:spcBef>
            </a:pPr>
            <a:r>
              <a:rPr lang="en-US" dirty="0" smtClean="0">
                <a:latin typeface="+mj-lt"/>
                <a:cs typeface="Arial" charset="0"/>
              </a:rPr>
              <a:t>So, </a:t>
            </a:r>
            <a:r>
              <a:rPr lang="en-US" b="1" dirty="0" err="1" smtClean="0">
                <a:latin typeface="+mj-lt"/>
                <a:cs typeface="Arial" charset="0"/>
              </a:rPr>
              <a:t>CPI</a:t>
            </a:r>
            <a:r>
              <a:rPr lang="en-US" b="1" baseline="-25000" dirty="0" err="1" smtClean="0">
                <a:latin typeface="+mj-lt"/>
                <a:cs typeface="Arial" charset="0"/>
              </a:rPr>
              <a:t>lw</a:t>
            </a:r>
            <a:r>
              <a:rPr lang="en-US" dirty="0" smtClean="0">
                <a:latin typeface="+mj-lt"/>
                <a:cs typeface="Arial" charset="0"/>
              </a:rPr>
              <a:t> </a:t>
            </a:r>
            <a:r>
              <a:rPr lang="en-US" dirty="0">
                <a:latin typeface="+mj-lt"/>
                <a:cs typeface="Arial" charset="0"/>
              </a:rPr>
              <a:t>= 1(0.6) + 2(0.4) = 1.4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dirty="0" smtClean="0">
                <a:latin typeface="+mj-lt"/>
                <a:cs typeface="Arial" charset="0"/>
              </a:rPr>
              <a:t>Branch </a:t>
            </a:r>
            <a:r>
              <a:rPr lang="en-US" dirty="0">
                <a:latin typeface="+mj-lt"/>
                <a:cs typeface="Arial" charset="0"/>
              </a:rPr>
              <a:t>CPI = 1 when not stalling, </a:t>
            </a:r>
            <a:r>
              <a:rPr lang="en-US" dirty="0" smtClean="0">
                <a:latin typeface="+mj-lt"/>
                <a:cs typeface="Arial" charset="0"/>
              </a:rPr>
              <a:t>3 </a:t>
            </a:r>
            <a:r>
              <a:rPr lang="en-US" dirty="0">
                <a:latin typeface="+mj-lt"/>
                <a:cs typeface="Arial" charset="0"/>
              </a:rPr>
              <a:t>when stalling</a:t>
            </a:r>
          </a:p>
          <a:p>
            <a:pPr lvl="1" algn="just">
              <a:lnSpc>
                <a:spcPct val="90000"/>
              </a:lnSpc>
              <a:spcBef>
                <a:spcPct val="20000"/>
              </a:spcBef>
            </a:pPr>
            <a:r>
              <a:rPr lang="en-US" sz="1800" dirty="0" smtClean="0">
                <a:latin typeface="+mj-lt"/>
                <a:cs typeface="Arial" charset="0"/>
              </a:rPr>
              <a:t>	So, </a:t>
            </a:r>
            <a:r>
              <a:rPr lang="en-US" sz="1800" b="1" dirty="0" err="1" smtClean="0">
                <a:latin typeface="+mj-lt"/>
                <a:cs typeface="Arial" charset="0"/>
              </a:rPr>
              <a:t>CPI</a:t>
            </a:r>
            <a:r>
              <a:rPr lang="en-US" sz="1800" b="1" baseline="-25000" dirty="0" err="1" smtClean="0">
                <a:latin typeface="+mj-lt"/>
                <a:cs typeface="Arial" charset="0"/>
              </a:rPr>
              <a:t>beq</a:t>
            </a:r>
            <a:r>
              <a:rPr lang="en-US" sz="1800" dirty="0" smtClean="0">
                <a:latin typeface="+mj-lt"/>
                <a:cs typeface="Arial" charset="0"/>
              </a:rPr>
              <a:t> </a:t>
            </a:r>
            <a:r>
              <a:rPr lang="en-US" sz="1800" dirty="0">
                <a:latin typeface="+mj-lt"/>
                <a:cs typeface="Arial" charset="0"/>
              </a:rPr>
              <a:t>= </a:t>
            </a:r>
            <a:r>
              <a:rPr lang="en-US" sz="1800" dirty="0" smtClean="0">
                <a:latin typeface="+mj-lt"/>
                <a:cs typeface="Arial" charset="0"/>
              </a:rPr>
              <a:t>1(0.5) </a:t>
            </a:r>
            <a:r>
              <a:rPr lang="en-US" sz="1800" dirty="0">
                <a:latin typeface="+mj-lt"/>
                <a:cs typeface="Arial" charset="0"/>
              </a:rPr>
              <a:t>+ </a:t>
            </a:r>
            <a:r>
              <a:rPr lang="en-US" sz="1800" dirty="0" smtClean="0">
                <a:latin typeface="+mj-lt"/>
                <a:cs typeface="Arial" charset="0"/>
              </a:rPr>
              <a:t>3(0.5) </a:t>
            </a:r>
            <a:r>
              <a:rPr lang="en-US" sz="1800" dirty="0">
                <a:latin typeface="+mj-lt"/>
                <a:cs typeface="Arial" charset="0"/>
              </a:rPr>
              <a:t>= </a:t>
            </a:r>
            <a:r>
              <a:rPr lang="en-US" sz="1800" dirty="0" smtClean="0">
                <a:latin typeface="+mj-lt"/>
                <a:cs typeface="Arial" charset="0"/>
              </a:rPr>
              <a:t>2</a:t>
            </a:r>
            <a:endParaRPr lang="en-US" sz="1800" dirty="0">
              <a:latin typeface="+mj-lt"/>
              <a:cs typeface="Arial" charset="0"/>
            </a:endParaRPr>
          </a:p>
          <a:p>
            <a:pPr marL="742950" lvl="1" indent="-28575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endParaRPr lang="en-US" sz="200" b="1" dirty="0" smtClean="0">
              <a:latin typeface="+mj-lt"/>
              <a:cs typeface="Arial" charset="0"/>
            </a:endParaRPr>
          </a:p>
          <a:p>
            <a:pPr marL="742950" lvl="1" indent="-28575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b="1" dirty="0" smtClean="0">
                <a:latin typeface="+mj-lt"/>
                <a:cs typeface="Arial" charset="0"/>
              </a:rPr>
              <a:t>Average </a:t>
            </a:r>
            <a:r>
              <a:rPr lang="en-US" sz="2000" b="1" dirty="0">
                <a:latin typeface="+mj-lt"/>
                <a:cs typeface="Arial" charset="0"/>
              </a:rPr>
              <a:t>CPI = </a:t>
            </a:r>
            <a:r>
              <a:rPr lang="en-US" sz="2000" dirty="0">
                <a:latin typeface="+mj-lt"/>
                <a:cs typeface="Arial" charset="0"/>
              </a:rPr>
              <a:t>(0.25)(1.4) + (0.1)(1) + (</a:t>
            </a:r>
            <a:r>
              <a:rPr lang="en-US" sz="2000" dirty="0" smtClean="0">
                <a:latin typeface="+mj-lt"/>
                <a:cs typeface="Arial" charset="0"/>
              </a:rPr>
              <a:t>0.13)(2) </a:t>
            </a:r>
            <a:r>
              <a:rPr lang="en-US" sz="2000" dirty="0">
                <a:latin typeface="+mj-lt"/>
                <a:cs typeface="Arial" charset="0"/>
              </a:rPr>
              <a:t>+ </a:t>
            </a:r>
            <a:r>
              <a:rPr lang="en-US" sz="2000" dirty="0" smtClean="0">
                <a:latin typeface="+mj-lt"/>
                <a:cs typeface="Arial" charset="0"/>
              </a:rPr>
              <a:t>(</a:t>
            </a:r>
            <a:r>
              <a:rPr lang="en-US" sz="2000" dirty="0">
                <a:latin typeface="+mj-lt"/>
                <a:cs typeface="Arial" charset="0"/>
              </a:rPr>
              <a:t>0.52)(1</a:t>
            </a:r>
            <a:r>
              <a:rPr lang="en-US" sz="2000" dirty="0" smtClean="0">
                <a:latin typeface="+mj-lt"/>
                <a:cs typeface="Arial" charset="0"/>
              </a:rPr>
              <a:t>)</a:t>
            </a:r>
            <a:r>
              <a:rPr lang="en-US" sz="2000" b="1" dirty="0" smtClean="0">
                <a:latin typeface="+mj-lt"/>
                <a:cs typeface="Arial" charset="0"/>
              </a:rPr>
              <a:t>  </a:t>
            </a:r>
            <a:r>
              <a:rPr lang="en-US" sz="2000" b="1" dirty="0">
                <a:latin typeface="+mj-lt"/>
                <a:cs typeface="Arial" charset="0"/>
              </a:rPr>
              <a:t>= </a:t>
            </a:r>
            <a:r>
              <a:rPr lang="en-US" sz="2000" b="1" dirty="0" smtClean="0">
                <a:latin typeface="+mj-lt"/>
                <a:cs typeface="Arial" charset="0"/>
              </a:rPr>
              <a:t>1.23</a:t>
            </a:r>
            <a:endParaRPr lang="en-US" sz="2000" b="1" dirty="0">
              <a:latin typeface="+mj-lt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Pipelined Performance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0579004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03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2403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2403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1430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Pipelined processor critical path: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 b="1" i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  	</a:t>
            </a:r>
            <a:r>
              <a:rPr lang="en-US" sz="2800" b="1" i="1" dirty="0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i="1" baseline="-25000" dirty="0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c3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	= max [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		    </a:t>
            </a:r>
            <a:r>
              <a:rPr lang="en-US" sz="28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i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pcq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mem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setup</a:t>
            </a:r>
            <a:r>
              <a:rPr lang="en-US" sz="2800" b="1" baseline="-25000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		</a:t>
            </a:r>
            <a:r>
              <a:rPr lang="en-US" sz="2800" b="1" dirty="0" smtClean="0">
                <a:latin typeface="Times New Roman" pitchFamily="18" charset="0"/>
                <a:cs typeface="Arial" charset="0"/>
              </a:rPr>
              <a:t>Fetch</a:t>
            </a:r>
            <a:endParaRPr lang="en-US" sz="2800" b="1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		    2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(</a:t>
            </a:r>
            <a:r>
              <a:rPr lang="en-US" sz="28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RFread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setup</a:t>
            </a:r>
            <a:r>
              <a:rPr lang="en-US" sz="2800" b="1" baseline="-25000" dirty="0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)	</a:t>
            </a:r>
            <a:r>
              <a:rPr lang="en-US" sz="28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		</a:t>
            </a:r>
            <a:r>
              <a:rPr lang="en-US" sz="2800" b="1" dirty="0" smtClean="0">
                <a:latin typeface="Times New Roman" pitchFamily="18" charset="0"/>
                <a:cs typeface="Arial" charset="0"/>
              </a:rPr>
              <a:t>Decode</a:t>
            </a:r>
            <a:endParaRPr lang="en-US" sz="2800" b="1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		    </a:t>
            </a:r>
            <a:r>
              <a:rPr lang="en-US" sz="28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i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pcq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2</a:t>
            </a:r>
            <a:r>
              <a:rPr lang="en-US" sz="2800" b="1" i="1" dirty="0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mux 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+ </a:t>
            </a:r>
            <a:r>
              <a:rPr lang="en-US" sz="28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ALU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setup</a:t>
            </a:r>
            <a:r>
              <a:rPr lang="en-US" sz="2800" b="1" baseline="-25000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	</a:t>
            </a:r>
            <a:r>
              <a:rPr lang="en-US" sz="2800" b="1" dirty="0" smtClean="0">
                <a:latin typeface="Times New Roman" pitchFamily="18" charset="0"/>
                <a:cs typeface="Arial" charset="0"/>
              </a:rPr>
              <a:t>Execute</a:t>
            </a:r>
            <a:endParaRPr lang="en-US" sz="2800" b="1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		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   </a:t>
            </a:r>
            <a:r>
              <a:rPr lang="en-US" sz="28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i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pcq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mem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+ </a:t>
            </a:r>
            <a:r>
              <a:rPr lang="en-US" sz="2800" b="1" i="1" dirty="0" err="1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setup</a:t>
            </a:r>
            <a:r>
              <a:rPr lang="en-US" sz="2800" b="1" baseline="-25000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		</a:t>
            </a:r>
            <a:r>
              <a:rPr lang="en-US" sz="2800" b="1" dirty="0" smtClean="0">
                <a:latin typeface="Times New Roman" pitchFamily="18" charset="0"/>
                <a:cs typeface="Arial" charset="0"/>
              </a:rPr>
              <a:t>Memory</a:t>
            </a:r>
            <a:endParaRPr lang="en-US" sz="2800" b="1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	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	    2(</a:t>
            </a:r>
            <a:r>
              <a:rPr lang="en-US" sz="28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i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pcq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mux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RFwrite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) 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]</a:t>
            </a:r>
            <a:r>
              <a:rPr lang="en-US" sz="28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	</a:t>
            </a:r>
            <a:r>
              <a:rPr lang="en-US" sz="2800" b="1" dirty="0" err="1" smtClean="0">
                <a:latin typeface="Times New Roman" pitchFamily="18" charset="0"/>
                <a:cs typeface="Arial" charset="0"/>
              </a:rPr>
              <a:t>Writeback</a:t>
            </a:r>
            <a:endParaRPr lang="en-US" sz="2800" b="1" dirty="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Pipelined Performance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8593331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5141" name="Group 85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55165850"/>
              </p:ext>
            </p:extLst>
          </p:nvPr>
        </p:nvGraphicFramePr>
        <p:xfrm>
          <a:off x="1371600" y="1066800"/>
          <a:ext cx="6934200" cy="3261360"/>
        </p:xfrm>
        <a:graphic>
          <a:graphicData uri="http://schemas.openxmlformats.org/drawingml/2006/table">
            <a:tbl>
              <a:tblPr/>
              <a:tblGrid>
                <a:gridCol w="3276600"/>
                <a:gridCol w="1676400"/>
                <a:gridCol w="1981200"/>
              </a:tblGrid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Element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Parameter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Delay (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ps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</a:tr>
              <a:tr h="277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clock-to-Q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1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pcq</a:t>
                      </a:r>
                      <a:r>
                        <a:rPr kumimoji="0" lang="en-US" sz="17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_PC</a:t>
                      </a:r>
                      <a:endParaRPr kumimoji="0" lang="en-US" sz="17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  <a:endParaRPr kumimoji="0" lang="en-US" sz="17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Multiplexer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mux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ALU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Memory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file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17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read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file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17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file write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17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write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2506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25142" name="Rectangle 8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696453" y="4572000"/>
            <a:ext cx="6685547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b="1" dirty="0" smtClean="0">
                <a:latin typeface="+mj-lt"/>
                <a:cs typeface="Arial" charset="0"/>
              </a:rPr>
              <a:t>Cycle time:</a:t>
            </a:r>
            <a:r>
              <a:rPr lang="en-US" sz="2800" b="1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800" i="1" dirty="0" smtClean="0">
                <a:latin typeface="Times New Roman" pitchFamily="18" charset="0"/>
                <a:cs typeface="Arial" charset="0"/>
              </a:rPr>
              <a:t>T</a:t>
            </a:r>
            <a:r>
              <a:rPr lang="en-US" sz="2800" i="1" baseline="-25000" dirty="0" smtClean="0">
                <a:latin typeface="Times New Roman" pitchFamily="18" charset="0"/>
                <a:cs typeface="Arial" charset="0"/>
              </a:rPr>
              <a:t>c3</a:t>
            </a:r>
            <a:r>
              <a:rPr lang="en-US" sz="28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>
                <a:latin typeface="Times New Roman" pitchFamily="18" charset="0"/>
                <a:cs typeface="Arial" charset="0"/>
              </a:rPr>
              <a:t>= </a:t>
            </a:r>
            <a:r>
              <a:rPr lang="en-US" sz="2800" dirty="0" smtClean="0">
                <a:latin typeface="Times New Roman" pitchFamily="18" charset="0"/>
                <a:cs typeface="Arial" charset="0"/>
              </a:rPr>
              <a:t>?</a:t>
            </a:r>
            <a:endParaRPr lang="en-US" sz="2800" b="1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Pipelined Performance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2875323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5141" name="Group 85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319579523"/>
              </p:ext>
            </p:extLst>
          </p:nvPr>
        </p:nvGraphicFramePr>
        <p:xfrm>
          <a:off x="1371600" y="1066800"/>
          <a:ext cx="6934200" cy="3261360"/>
        </p:xfrm>
        <a:graphic>
          <a:graphicData uri="http://schemas.openxmlformats.org/drawingml/2006/table">
            <a:tbl>
              <a:tblPr/>
              <a:tblGrid>
                <a:gridCol w="3276600"/>
                <a:gridCol w="1676400"/>
                <a:gridCol w="1981200"/>
              </a:tblGrid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Element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Parameter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Delay (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ps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</a:tr>
              <a:tr h="277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clock-to-Q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1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pcq</a:t>
                      </a:r>
                      <a:r>
                        <a:rPr kumimoji="0" lang="en-US" sz="17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_PC</a:t>
                      </a:r>
                      <a:endParaRPr kumimoji="0" lang="en-US" sz="17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  <a:endParaRPr kumimoji="0" lang="en-US" sz="17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Multiplexer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mux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ALU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Memory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file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17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read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file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17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file write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17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write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2506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25142" name="Rectangle 8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696453" y="4572000"/>
            <a:ext cx="6685547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b="1" dirty="0" smtClean="0">
                <a:latin typeface="+mj-lt"/>
                <a:cs typeface="Arial" charset="0"/>
              </a:rPr>
              <a:t>Cycle time:</a:t>
            </a:r>
            <a:r>
              <a:rPr lang="en-US" sz="2800" b="1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800" i="1" dirty="0" smtClean="0">
                <a:latin typeface="Times New Roman" pitchFamily="18" charset="0"/>
                <a:cs typeface="Arial" charset="0"/>
              </a:rPr>
              <a:t>T</a:t>
            </a:r>
            <a:r>
              <a:rPr lang="en-US" sz="2800" i="1" baseline="-25000" dirty="0" smtClean="0">
                <a:latin typeface="Times New Roman" pitchFamily="18" charset="0"/>
                <a:cs typeface="Arial" charset="0"/>
              </a:rPr>
              <a:t>c3</a:t>
            </a:r>
            <a:r>
              <a:rPr lang="en-US" sz="28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>
                <a:latin typeface="Times New Roman" pitchFamily="18" charset="0"/>
                <a:cs typeface="Arial" charset="0"/>
              </a:rPr>
              <a:t>= 2(</a:t>
            </a:r>
            <a:r>
              <a:rPr lang="en-US" sz="28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800" i="1" baseline="-25000" dirty="0" err="1">
                <a:latin typeface="Times New Roman" pitchFamily="18" charset="0"/>
                <a:cs typeface="Arial" charset="0"/>
              </a:rPr>
              <a:t>RFread</a:t>
            </a:r>
            <a:r>
              <a:rPr lang="en-US" sz="2800" dirty="0">
                <a:latin typeface="Times New Roman" pitchFamily="18" charset="0"/>
                <a:cs typeface="Arial" charset="0"/>
              </a:rPr>
              <a:t> + </a:t>
            </a:r>
            <a:r>
              <a:rPr lang="en-US" sz="28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800" baseline="-25000" dirty="0" err="1" smtClean="0">
                <a:latin typeface="Times New Roman" pitchFamily="18" charset="0"/>
                <a:cs typeface="Arial" charset="0"/>
              </a:rPr>
              <a:t>setup</a:t>
            </a:r>
            <a:r>
              <a:rPr lang="en-US" sz="2800" baseline="-250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>
                <a:latin typeface="Times New Roman" pitchFamily="18" charset="0"/>
                <a:cs typeface="Arial" charset="0"/>
              </a:rPr>
              <a:t>)</a:t>
            </a:r>
            <a:endParaRPr lang="en-US" sz="2800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dirty="0" smtClean="0">
                <a:latin typeface="Times New Roman" pitchFamily="18" charset="0"/>
                <a:cs typeface="Arial" charset="0"/>
              </a:rPr>
              <a:t>    		     = 2[100 </a:t>
            </a:r>
            <a:r>
              <a:rPr lang="en-US" sz="2800" dirty="0">
                <a:latin typeface="Times New Roman" pitchFamily="18" charset="0"/>
                <a:cs typeface="Arial" charset="0"/>
              </a:rPr>
              <a:t>+ </a:t>
            </a:r>
            <a:r>
              <a:rPr lang="en-US" sz="2800" dirty="0" smtClean="0">
                <a:latin typeface="Times New Roman" pitchFamily="18" charset="0"/>
                <a:cs typeface="Arial" charset="0"/>
              </a:rPr>
              <a:t>50</a:t>
            </a:r>
            <a:r>
              <a:rPr lang="en-US" sz="2800" dirty="0">
                <a:latin typeface="Times New Roman" pitchFamily="18" charset="0"/>
                <a:cs typeface="Arial" charset="0"/>
              </a:rPr>
              <a:t>]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ps</a:t>
            </a:r>
            <a:r>
              <a:rPr lang="en-US" sz="2800" baseline="-25000" dirty="0">
                <a:latin typeface="Times New Roman" pitchFamily="18" charset="0"/>
                <a:cs typeface="Arial" charset="0"/>
              </a:rPr>
              <a:t>  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= </a:t>
            </a:r>
            <a:r>
              <a:rPr lang="en-US" sz="2800" b="1" dirty="0" smtClean="0">
                <a:latin typeface="Times New Roman" pitchFamily="18" charset="0"/>
                <a:cs typeface="Arial" charset="0"/>
              </a:rPr>
              <a:t>300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ps</a:t>
            </a:r>
            <a:endParaRPr lang="en-US" sz="2800" b="1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800" b="1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Pipelined Performance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456595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082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2608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2608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143000"/>
            <a:ext cx="80010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000" dirty="0" smtClean="0">
                <a:latin typeface="+mj-lt"/>
                <a:cs typeface="Arial" charset="0"/>
              </a:rPr>
              <a:t>Program with </a:t>
            </a:r>
            <a:r>
              <a:rPr lang="en-US" sz="3000" dirty="0">
                <a:latin typeface="+mj-lt"/>
                <a:cs typeface="Arial" charset="0"/>
              </a:rPr>
              <a:t>100 billion </a:t>
            </a:r>
            <a:r>
              <a:rPr lang="en-US" sz="3000" dirty="0" smtClean="0">
                <a:latin typeface="+mj-lt"/>
                <a:cs typeface="Arial" charset="0"/>
              </a:rPr>
              <a:t>instructions</a:t>
            </a:r>
            <a:endParaRPr lang="en-US" sz="3000" i="1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3000" b="1" dirty="0">
                <a:latin typeface="+mj-lt"/>
                <a:cs typeface="Arial" charset="0"/>
              </a:rPr>
              <a:t>Execution Time </a:t>
            </a:r>
            <a:r>
              <a:rPr lang="en-US" sz="3000" b="1" dirty="0" smtClean="0">
                <a:latin typeface="+mj-lt"/>
                <a:cs typeface="Arial" charset="0"/>
              </a:rPr>
              <a:t> 	</a:t>
            </a:r>
            <a:r>
              <a:rPr lang="en-US" sz="3000" dirty="0" smtClean="0">
                <a:latin typeface="+mj-lt"/>
                <a:cs typeface="Arial" charset="0"/>
              </a:rPr>
              <a:t>= </a:t>
            </a:r>
            <a:r>
              <a:rPr lang="en-US" sz="3000" dirty="0">
                <a:latin typeface="+mj-lt"/>
                <a:cs typeface="Arial" charset="0"/>
              </a:rPr>
              <a:t>(# instructions) </a:t>
            </a:r>
            <a:r>
              <a:rPr lang="en-US" sz="3000" dirty="0">
                <a:latin typeface="+mj-lt"/>
                <a:cs typeface="Times New Roman" pitchFamily="18" charset="0"/>
              </a:rPr>
              <a:t>× </a:t>
            </a:r>
            <a:r>
              <a:rPr lang="en-US" sz="3000" dirty="0">
                <a:latin typeface="+mj-lt"/>
                <a:cs typeface="Arial" charset="0"/>
              </a:rPr>
              <a:t>CPI </a:t>
            </a:r>
            <a:r>
              <a:rPr lang="en-US" sz="3000" dirty="0">
                <a:latin typeface="+mj-lt"/>
                <a:cs typeface="Times New Roman" pitchFamily="18" charset="0"/>
              </a:rPr>
              <a:t>×</a:t>
            </a:r>
            <a:r>
              <a:rPr lang="en-US" sz="3000" dirty="0">
                <a:latin typeface="+mj-lt"/>
                <a:cs typeface="Arial" charset="0"/>
              </a:rPr>
              <a:t> </a:t>
            </a:r>
            <a:r>
              <a:rPr lang="en-US" sz="3000" i="1" dirty="0">
                <a:latin typeface="+mj-lt"/>
                <a:cs typeface="Arial" charset="0"/>
              </a:rPr>
              <a:t>T</a:t>
            </a:r>
            <a:r>
              <a:rPr lang="en-US" sz="3000" i="1" baseline="-25000" dirty="0">
                <a:latin typeface="+mj-lt"/>
                <a:cs typeface="Arial" charset="0"/>
              </a:rPr>
              <a:t>c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000" i="1" dirty="0">
                <a:latin typeface="+mj-lt"/>
                <a:cs typeface="Arial" charset="0"/>
              </a:rPr>
              <a:t>		            </a:t>
            </a:r>
            <a:r>
              <a:rPr lang="en-US" sz="3000" i="1" dirty="0" smtClean="0">
                <a:latin typeface="+mj-lt"/>
                <a:cs typeface="Arial" charset="0"/>
              </a:rPr>
              <a:t>  	</a:t>
            </a:r>
            <a:r>
              <a:rPr lang="en-US" sz="3000" dirty="0" smtClean="0">
                <a:latin typeface="+mj-lt"/>
                <a:cs typeface="Arial" charset="0"/>
              </a:rPr>
              <a:t>= </a:t>
            </a:r>
            <a:r>
              <a:rPr lang="en-US" sz="3000" dirty="0">
                <a:latin typeface="+mj-lt"/>
                <a:cs typeface="Arial" charset="0"/>
              </a:rPr>
              <a:t>(100 </a:t>
            </a:r>
            <a:r>
              <a:rPr lang="en-US" sz="3000" dirty="0">
                <a:latin typeface="+mj-lt"/>
                <a:cs typeface="Times New Roman" pitchFamily="18" charset="0"/>
              </a:rPr>
              <a:t>× 10</a:t>
            </a:r>
            <a:r>
              <a:rPr lang="en-US" sz="3000" baseline="30000" dirty="0">
                <a:latin typeface="+mj-lt"/>
                <a:cs typeface="Times New Roman" pitchFamily="18" charset="0"/>
              </a:rPr>
              <a:t>9</a:t>
            </a:r>
            <a:r>
              <a:rPr lang="en-US" sz="3000" dirty="0">
                <a:latin typeface="+mj-lt"/>
                <a:cs typeface="Arial" charset="0"/>
              </a:rPr>
              <a:t>)(</a:t>
            </a:r>
            <a:r>
              <a:rPr lang="en-US" sz="3000" dirty="0" smtClean="0">
                <a:latin typeface="+mj-lt"/>
                <a:cs typeface="Arial" charset="0"/>
              </a:rPr>
              <a:t>1.23)(300  </a:t>
            </a:r>
            <a:r>
              <a:rPr lang="en-US" sz="3000" dirty="0">
                <a:latin typeface="+mj-lt"/>
                <a:cs typeface="Times New Roman" pitchFamily="18" charset="0"/>
              </a:rPr>
              <a:t>× 10</a:t>
            </a:r>
            <a:r>
              <a:rPr lang="en-US" sz="3000" baseline="30000" dirty="0">
                <a:latin typeface="+mj-lt"/>
                <a:cs typeface="Times New Roman" pitchFamily="18" charset="0"/>
              </a:rPr>
              <a:t>-12</a:t>
            </a:r>
            <a:r>
              <a:rPr lang="en-US" sz="3000" dirty="0">
                <a:latin typeface="+mj-lt"/>
                <a:cs typeface="Arial" charset="0"/>
              </a:rPr>
              <a:t>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000" dirty="0">
                <a:latin typeface="+mj-lt"/>
                <a:cs typeface="Arial" charset="0"/>
              </a:rPr>
              <a:t>		            </a:t>
            </a:r>
            <a:r>
              <a:rPr lang="en-US" sz="3000" dirty="0" smtClean="0">
                <a:latin typeface="+mj-lt"/>
                <a:cs typeface="Arial" charset="0"/>
              </a:rPr>
              <a:t>	</a:t>
            </a:r>
            <a:r>
              <a:rPr lang="en-US" sz="3000" b="1" dirty="0" smtClean="0">
                <a:latin typeface="+mj-lt"/>
                <a:cs typeface="Arial" charset="0"/>
              </a:rPr>
              <a:t>= 36.9 </a:t>
            </a:r>
            <a:r>
              <a:rPr lang="en-US" sz="3000" b="1" dirty="0">
                <a:latin typeface="+mj-lt"/>
                <a:cs typeface="Arial" charset="0"/>
              </a:rPr>
              <a:t>seconds</a:t>
            </a:r>
            <a:endParaRPr lang="en-US" sz="3000" b="1" i="1" dirty="0">
              <a:latin typeface="+mj-lt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Pipelined Performance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1444121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579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533400" y="1143000"/>
            <a:ext cx="7848600" cy="495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70C0"/>
                </a:solidFill>
              </a:rPr>
              <a:t>STEP 6: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Determine </a:t>
            </a:r>
            <a:r>
              <a:rPr lang="en-US" dirty="0" smtClean="0"/>
              <a:t>address </a:t>
            </a:r>
            <a:r>
              <a:rPr lang="en-US" dirty="0"/>
              <a:t>of </a:t>
            </a:r>
            <a:r>
              <a:rPr lang="en-US" dirty="0" smtClean="0"/>
              <a:t>next </a:t>
            </a:r>
            <a:r>
              <a:rPr lang="en-US" dirty="0"/>
              <a:t>instruction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7152820"/>
              </p:ext>
            </p:extLst>
          </p:nvPr>
        </p:nvGraphicFramePr>
        <p:xfrm>
          <a:off x="914400" y="1905000"/>
          <a:ext cx="7210309" cy="230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947" name="Visio" r:id="rId5" imgW="4886241" imgH="1562100" progId="Visio.Drawing.15">
                  <p:embed/>
                </p:oleObj>
              </mc:Choice>
              <mc:Fallback>
                <p:oleObj name="Visio" r:id="rId5" imgW="4886241" imgH="156210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14400" y="1905000"/>
                        <a:ext cx="7210309" cy="230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57200" y="76200"/>
            <a:ext cx="8839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chemeClr val="bg1"/>
                </a:solidFill>
              </a:rPr>
              <a:t>Single-Cycle </a:t>
            </a:r>
            <a:r>
              <a:rPr lang="en-US" sz="4200" dirty="0" err="1">
                <a:solidFill>
                  <a:schemeClr val="bg1"/>
                </a:solidFill>
              </a:rPr>
              <a:t>Datapath</a:t>
            </a:r>
            <a:r>
              <a:rPr lang="en-US" sz="4200" dirty="0">
                <a:solidFill>
                  <a:schemeClr val="bg1"/>
                </a:solidFill>
              </a:rPr>
              <a:t>: </a:t>
            </a:r>
            <a:r>
              <a:rPr lang="en-US" sz="4200" dirty="0" smtClean="0">
                <a:solidFill>
                  <a:schemeClr val="bg1"/>
                </a:solidFill>
              </a:rPr>
              <a:t>PC Increment</a:t>
            </a:r>
            <a:endParaRPr lang="en-US" sz="4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624815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6133" name="Group 53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86575226"/>
              </p:ext>
            </p:extLst>
          </p:nvPr>
        </p:nvGraphicFramePr>
        <p:xfrm>
          <a:off x="1066800" y="1305441"/>
          <a:ext cx="7848600" cy="3266559"/>
        </p:xfrm>
        <a:graphic>
          <a:graphicData uri="http://schemas.openxmlformats.org/drawingml/2006/table">
            <a:tbl>
              <a:tblPr/>
              <a:tblGrid>
                <a:gridCol w="1981200"/>
                <a:gridCol w="1925461"/>
                <a:gridCol w="3941939"/>
              </a:tblGrid>
              <a:tr h="1160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Processor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Execution Time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(seconds)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Speedup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(single-cycle as baseline)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</a:tr>
              <a:tr h="6032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Single-cycle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32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Multicycle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0.6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32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Pipelined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36.9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2.28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2608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2608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dirty="0" smtClean="0">
                <a:solidFill>
                  <a:schemeClr val="bg1"/>
                </a:solidFill>
                <a:latin typeface="+mj-lt"/>
              </a:rPr>
              <a:t>Processor Performance Comparison</a:t>
            </a:r>
            <a:endParaRPr lang="en-US" sz="41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5288223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134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27463" y="1219200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Deep </a:t>
            </a:r>
            <a:r>
              <a:rPr lang="en-US" dirty="0" smtClean="0"/>
              <a:t>Pipelining</a:t>
            </a:r>
          </a:p>
          <a:p>
            <a:r>
              <a:rPr lang="en-US" dirty="0" smtClean="0"/>
              <a:t>Micro-operations</a:t>
            </a:r>
            <a:endParaRPr lang="en-US" dirty="0"/>
          </a:p>
          <a:p>
            <a:r>
              <a:rPr lang="en-US" dirty="0"/>
              <a:t>Branch Prediction</a:t>
            </a:r>
          </a:p>
          <a:p>
            <a:r>
              <a:rPr lang="en-US" dirty="0"/>
              <a:t>Superscalar Processors</a:t>
            </a:r>
          </a:p>
          <a:p>
            <a:r>
              <a:rPr lang="en-US" dirty="0"/>
              <a:t>Out of Order Processors</a:t>
            </a:r>
          </a:p>
          <a:p>
            <a:r>
              <a:rPr lang="en-US" dirty="0"/>
              <a:t>Register Renaming</a:t>
            </a:r>
          </a:p>
          <a:p>
            <a:r>
              <a:rPr lang="en-US" dirty="0"/>
              <a:t>SIMD</a:t>
            </a:r>
          </a:p>
          <a:p>
            <a:r>
              <a:rPr lang="en-US" dirty="0"/>
              <a:t>Multithreading</a:t>
            </a:r>
          </a:p>
          <a:p>
            <a:r>
              <a:rPr lang="en-US" dirty="0"/>
              <a:t>Multiprocessors</a:t>
            </a:r>
          </a:p>
        </p:txBody>
      </p:sp>
      <p:sp>
        <p:nvSpPr>
          <p:cNvPr id="1328130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2813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28133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Advanced Microarchitecture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9205114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254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189037"/>
            <a:ext cx="8229600" cy="4525963"/>
          </a:xfrm>
        </p:spPr>
        <p:txBody>
          <a:bodyPr/>
          <a:lstStyle/>
          <a:p>
            <a:r>
              <a:rPr lang="en-US" dirty="0"/>
              <a:t>10-20 stages typical</a:t>
            </a:r>
          </a:p>
          <a:p>
            <a:r>
              <a:rPr lang="en-US" dirty="0"/>
              <a:t>Number of stages limited by:</a:t>
            </a:r>
          </a:p>
          <a:p>
            <a:pPr lvl="1"/>
            <a:r>
              <a:rPr lang="en-US" dirty="0"/>
              <a:t>Pipeline hazards</a:t>
            </a:r>
          </a:p>
          <a:p>
            <a:pPr lvl="1"/>
            <a:r>
              <a:rPr lang="en-US" dirty="0"/>
              <a:t>Sequencing overhead</a:t>
            </a:r>
          </a:p>
          <a:p>
            <a:pPr lvl="1"/>
            <a:r>
              <a:rPr lang="en-US" dirty="0"/>
              <a:t>Power</a:t>
            </a:r>
          </a:p>
          <a:p>
            <a:pPr lvl="1"/>
            <a:r>
              <a:rPr lang="en-US" dirty="0"/>
              <a:t>Cost</a:t>
            </a:r>
          </a:p>
          <a:p>
            <a:endParaRPr lang="en-US" dirty="0"/>
          </a:p>
        </p:txBody>
      </p:sp>
      <p:sp>
        <p:nvSpPr>
          <p:cNvPr id="133325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33253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Deep Pipelining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6445450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0883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609600" y="990600"/>
            <a:ext cx="8229600" cy="5181600"/>
          </a:xfrm>
        </p:spPr>
        <p:txBody>
          <a:bodyPr>
            <a:noAutofit/>
          </a:bodyPr>
          <a:lstStyle/>
          <a:p>
            <a:r>
              <a:rPr lang="en-US" sz="2400" dirty="0" smtClean="0"/>
              <a:t>Decompose more complex instructions into a series of </a:t>
            </a:r>
            <a:r>
              <a:rPr lang="en-US" sz="2400" dirty="0"/>
              <a:t>simple instructions </a:t>
            </a:r>
            <a:r>
              <a:rPr lang="en-US" sz="2400" dirty="0" smtClean="0"/>
              <a:t>called </a:t>
            </a:r>
            <a:r>
              <a:rPr lang="en-US" sz="2400" i="1" dirty="0" smtClean="0"/>
              <a:t>micro-operations</a:t>
            </a:r>
            <a:r>
              <a:rPr lang="en-US" sz="2400" dirty="0" smtClean="0"/>
              <a:t> </a:t>
            </a:r>
            <a:r>
              <a:rPr lang="en-US" sz="2400" dirty="0"/>
              <a:t>(</a:t>
            </a:r>
            <a:r>
              <a:rPr lang="en-US" sz="2400" i="1" dirty="0"/>
              <a:t>micro-ops</a:t>
            </a:r>
            <a:r>
              <a:rPr lang="en-US" sz="2400" dirty="0"/>
              <a:t> or </a:t>
            </a:r>
            <a:r>
              <a:rPr lang="en-US" sz="2400" i="1" dirty="0" smtClean="0"/>
              <a:t>µ-ops</a:t>
            </a:r>
            <a:r>
              <a:rPr lang="en-US" sz="2400" dirty="0" smtClean="0"/>
              <a:t>)</a:t>
            </a:r>
          </a:p>
          <a:p>
            <a:r>
              <a:rPr lang="en-US" sz="2400" dirty="0" smtClean="0"/>
              <a:t>At run-time, complex instructions are decoded into one or more micro-ops</a:t>
            </a:r>
            <a:endParaRPr lang="en-US" sz="2400" dirty="0"/>
          </a:p>
          <a:p>
            <a:r>
              <a:rPr lang="en-US" sz="2400" dirty="0" smtClean="0"/>
              <a:t>Used heavily in CISC (complex instruction set computer) architectures (e.g., x86)</a:t>
            </a:r>
          </a:p>
          <a:p>
            <a:r>
              <a:rPr lang="en-US" sz="2400" dirty="0" smtClean="0"/>
              <a:t>Used for some ARM instructions, for example:</a:t>
            </a:r>
          </a:p>
          <a:p>
            <a:pPr marL="0" indent="0">
              <a:buNone/>
            </a:pPr>
            <a:r>
              <a:rPr lang="en-US" sz="2800" dirty="0" smtClean="0"/>
              <a:t>	</a:t>
            </a:r>
            <a:r>
              <a:rPr lang="en-US" sz="2800" b="1" dirty="0" smtClean="0">
                <a:solidFill>
                  <a:srgbClr val="0070C0"/>
                </a:solidFill>
              </a:rPr>
              <a:t>Complex Op			Micro-op Sequence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LDR R1, [R2], #4	LDR R1, [R2]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			ADD R2, R2, #4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>
              <a:solidFill>
                <a:srgbClr val="0070C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Courier New" panose="02070309020205020404" pitchFamily="49" charset="0"/>
              </a:rPr>
              <a:t> </a:t>
            </a:r>
            <a:r>
              <a:rPr lang="en-US" sz="2400" b="1" dirty="0" smtClean="0">
                <a:solidFill>
                  <a:srgbClr val="0070C0"/>
                </a:solidFill>
                <a:latin typeface="+mj-lt"/>
                <a:cs typeface="Courier New" panose="02070309020205020404" pitchFamily="49" charset="0"/>
              </a:rPr>
              <a:t> Without u-ops, would need 2nd write port on the register file</a:t>
            </a:r>
            <a:endParaRPr lang="en-US" sz="2400" b="1" dirty="0">
              <a:solidFill>
                <a:srgbClr val="0070C0"/>
              </a:solidFill>
              <a:latin typeface="+mj-lt"/>
              <a:cs typeface="Courier New" panose="02070309020205020404" pitchFamily="49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Micro-operations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5157045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0883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14400" y="1143000"/>
            <a:ext cx="8001000" cy="51816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Allow for dense code (fewer memory accesses)</a:t>
            </a:r>
          </a:p>
          <a:p>
            <a:r>
              <a:rPr lang="en-US" sz="2800" dirty="0" smtClean="0">
                <a:latin typeface="+mj-lt"/>
                <a:cs typeface="Courier New" panose="02070309020205020404" pitchFamily="49" charset="0"/>
              </a:rPr>
              <a:t>Yet preserve simplicity of RISC hardware</a:t>
            </a:r>
          </a:p>
          <a:p>
            <a:r>
              <a:rPr lang="en-US" sz="2800" dirty="0" smtClean="0">
                <a:latin typeface="+mj-lt"/>
                <a:cs typeface="Courier New" panose="02070309020205020404" pitchFamily="49" charset="0"/>
              </a:rPr>
              <a:t>ARM strikes balance by choosing instructions that:</a:t>
            </a:r>
          </a:p>
          <a:p>
            <a:pPr lvl="1"/>
            <a:r>
              <a:rPr lang="en-US" sz="2400" dirty="0">
                <a:latin typeface="+mj-lt"/>
                <a:cs typeface="Courier New" panose="02070309020205020404" pitchFamily="49" charset="0"/>
              </a:rPr>
              <a:t>G</a:t>
            </a:r>
            <a:r>
              <a:rPr lang="en-US" sz="2400" dirty="0" smtClean="0">
                <a:latin typeface="+mj-lt"/>
                <a:cs typeface="Courier New" panose="02070309020205020404" pitchFamily="49" charset="0"/>
              </a:rPr>
              <a:t>ive better code density than pure RISC instruction sets (such as MIPS)</a:t>
            </a:r>
          </a:p>
          <a:p>
            <a:pPr lvl="1"/>
            <a:r>
              <a:rPr lang="en-US" sz="2400" dirty="0" smtClean="0">
                <a:latin typeface="+mj-lt"/>
                <a:cs typeface="Courier New" panose="02070309020205020404" pitchFamily="49" charset="0"/>
              </a:rPr>
              <a:t>Enable more efficient decoding than CISC instruction sets (such as x86)</a:t>
            </a:r>
            <a:endParaRPr lang="en-US" sz="2400" dirty="0">
              <a:latin typeface="+mj-lt"/>
              <a:cs typeface="Courier New" panose="02070309020205020404" pitchFamily="49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Micro-operations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30533391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0883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14400" y="1143000"/>
            <a:ext cx="8229600" cy="4525963"/>
          </a:xfrm>
        </p:spPr>
        <p:txBody>
          <a:bodyPr/>
          <a:lstStyle/>
          <a:p>
            <a:r>
              <a:rPr lang="en-US" dirty="0"/>
              <a:t>Guess whether branch will be taken</a:t>
            </a:r>
          </a:p>
          <a:p>
            <a:pPr lvl="1"/>
            <a:r>
              <a:rPr lang="en-US" dirty="0"/>
              <a:t>Backward branches are usually taken (loops)</a:t>
            </a:r>
          </a:p>
          <a:p>
            <a:pPr lvl="1"/>
            <a:r>
              <a:rPr lang="en-US" dirty="0" smtClean="0"/>
              <a:t>Consider </a:t>
            </a:r>
            <a:r>
              <a:rPr lang="en-US" dirty="0"/>
              <a:t>history </a:t>
            </a:r>
            <a:r>
              <a:rPr lang="en-US" dirty="0" smtClean="0"/>
              <a:t>to </a:t>
            </a:r>
            <a:r>
              <a:rPr lang="en-US" dirty="0"/>
              <a:t>improve </a:t>
            </a:r>
            <a:r>
              <a:rPr lang="en-US" dirty="0" smtClean="0"/>
              <a:t>guess</a:t>
            </a:r>
            <a:endParaRPr lang="en-US" dirty="0"/>
          </a:p>
          <a:p>
            <a:r>
              <a:rPr lang="en-US" dirty="0"/>
              <a:t>Good prediction reduces </a:t>
            </a:r>
            <a:r>
              <a:rPr lang="en-US" dirty="0" smtClean="0"/>
              <a:t>fraction </a:t>
            </a:r>
            <a:r>
              <a:rPr lang="en-US" dirty="0"/>
              <a:t>of branches requiring a flush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Branch Prediction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96910340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277" name="Rectangle 5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19200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Ideal pipelined processor: CPI = 1</a:t>
            </a:r>
          </a:p>
          <a:p>
            <a:r>
              <a:rPr lang="en-US" dirty="0"/>
              <a:t>Branch </a:t>
            </a:r>
            <a:r>
              <a:rPr lang="en-US" dirty="0" err="1"/>
              <a:t>misprediction</a:t>
            </a:r>
            <a:r>
              <a:rPr lang="en-US" dirty="0"/>
              <a:t> increases CPI</a:t>
            </a:r>
          </a:p>
          <a:p>
            <a:r>
              <a:rPr lang="en-US" b="1" dirty="0"/>
              <a:t>Static branch prediction:</a:t>
            </a:r>
          </a:p>
          <a:p>
            <a:pPr lvl="1"/>
            <a:r>
              <a:rPr lang="en-US" dirty="0"/>
              <a:t>Check direction of branch (forward or backward)</a:t>
            </a:r>
          </a:p>
          <a:p>
            <a:pPr lvl="1"/>
            <a:r>
              <a:rPr lang="en-US" dirty="0"/>
              <a:t>If backward, predict taken</a:t>
            </a:r>
          </a:p>
          <a:p>
            <a:pPr lvl="1"/>
            <a:r>
              <a:rPr lang="en-US" dirty="0" smtClean="0"/>
              <a:t>Else, </a:t>
            </a:r>
            <a:r>
              <a:rPr lang="en-US" dirty="0"/>
              <a:t>predict not taken</a:t>
            </a:r>
          </a:p>
          <a:p>
            <a:r>
              <a:rPr lang="en-US" b="1" dirty="0"/>
              <a:t>Dynamic branch prediction:</a:t>
            </a:r>
          </a:p>
          <a:p>
            <a:pPr lvl="1"/>
            <a:r>
              <a:rPr lang="en-US" dirty="0"/>
              <a:t>Keep history of last </a:t>
            </a:r>
            <a:r>
              <a:rPr lang="en-US" dirty="0" smtClean="0"/>
              <a:t>several hundred (or thousand) </a:t>
            </a:r>
            <a:r>
              <a:rPr lang="en-US" dirty="0"/>
              <a:t>branches </a:t>
            </a:r>
            <a:r>
              <a:rPr lang="en-US" dirty="0" smtClean="0"/>
              <a:t>in </a:t>
            </a:r>
            <a:r>
              <a:rPr lang="en-US" i="1" dirty="0"/>
              <a:t>branch target </a:t>
            </a:r>
            <a:r>
              <a:rPr lang="en-US" i="1" dirty="0" smtClean="0"/>
              <a:t>buffer</a:t>
            </a:r>
            <a:r>
              <a:rPr lang="en-US" dirty="0" smtClean="0"/>
              <a:t>, record:</a:t>
            </a:r>
            <a:endParaRPr lang="en-US" dirty="0"/>
          </a:p>
          <a:p>
            <a:pPr lvl="2"/>
            <a:r>
              <a:rPr lang="en-US" dirty="0"/>
              <a:t>Branch destination</a:t>
            </a:r>
          </a:p>
          <a:p>
            <a:pPr lvl="2"/>
            <a:r>
              <a:rPr lang="en-US" dirty="0"/>
              <a:t>Whether branch was taken</a:t>
            </a:r>
          </a:p>
          <a:p>
            <a:endParaRPr lang="en-US" dirty="0"/>
          </a:p>
        </p:txBody>
      </p:sp>
      <p:sp>
        <p:nvSpPr>
          <p:cNvPr id="1334275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3427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Branch Prediction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7091563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325" name="Rectangle 5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31817" y="1295400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</a:t>
            </a:r>
            <a:r>
              <a:rPr lang="en-US" sz="2000" dirty="0" smtClean="0">
                <a:latin typeface="Courier New" pitchFamily="49" charset="0"/>
              </a:rPr>
              <a:t> MOV R1, #0		; R1 = sum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</a:t>
            </a:r>
            <a:r>
              <a:rPr lang="en-US" sz="2000" dirty="0" smtClean="0">
                <a:latin typeface="Courier New" pitchFamily="49" charset="0"/>
              </a:rPr>
              <a:t> MOV R0, #0		; R0 = </a:t>
            </a:r>
            <a:r>
              <a:rPr lang="en-US" sz="2000" dirty="0" err="1" smtClean="0">
                <a:latin typeface="Courier New" pitchFamily="49" charset="0"/>
              </a:rPr>
              <a:t>i</a:t>
            </a:r>
            <a:endParaRPr lang="en-US" sz="2000" dirty="0" smtClean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20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 dirty="0" smtClean="0">
                <a:latin typeface="Courier New" pitchFamily="49" charset="0"/>
              </a:rPr>
              <a:t>FOR				; for (</a:t>
            </a:r>
            <a:r>
              <a:rPr lang="en-US" sz="2000" dirty="0" err="1" smtClean="0">
                <a:latin typeface="Courier New" pitchFamily="49" charset="0"/>
              </a:rPr>
              <a:t>i</a:t>
            </a:r>
            <a:r>
              <a:rPr lang="en-US" sz="2000" dirty="0" smtClean="0">
                <a:latin typeface="Courier New" pitchFamily="49" charset="0"/>
              </a:rPr>
              <a:t>=0; </a:t>
            </a:r>
            <a:r>
              <a:rPr lang="en-US" sz="2000" dirty="0" err="1" smtClean="0">
                <a:latin typeface="Courier New" pitchFamily="49" charset="0"/>
              </a:rPr>
              <a:t>i</a:t>
            </a:r>
            <a:r>
              <a:rPr lang="en-US" sz="2000" dirty="0" smtClean="0">
                <a:latin typeface="Courier New" pitchFamily="49" charset="0"/>
              </a:rPr>
              <a:t>&lt;10; </a:t>
            </a:r>
            <a:r>
              <a:rPr lang="en-US" sz="2000" dirty="0" err="1" smtClean="0">
                <a:latin typeface="Courier New" pitchFamily="49" charset="0"/>
              </a:rPr>
              <a:t>i</a:t>
            </a:r>
            <a:r>
              <a:rPr lang="en-US" sz="2000" dirty="0" smtClean="0">
                <a:latin typeface="Courier New" pitchFamily="49" charset="0"/>
              </a:rPr>
              <a:t>=i+1)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</a:t>
            </a:r>
            <a:r>
              <a:rPr lang="en-US" sz="2000" dirty="0" smtClean="0">
                <a:latin typeface="Courier New" pitchFamily="49" charset="0"/>
              </a:rPr>
              <a:t> CMP R0, #10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</a:t>
            </a:r>
            <a:r>
              <a:rPr lang="en-US" sz="2000" dirty="0" smtClean="0">
                <a:latin typeface="Courier New" pitchFamily="49" charset="0"/>
              </a:rPr>
              <a:t> BGE DONE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</a:t>
            </a:r>
            <a:r>
              <a:rPr lang="en-US" sz="2000" dirty="0" smtClean="0">
                <a:latin typeface="Courier New" pitchFamily="49" charset="0"/>
              </a:rPr>
              <a:t> ADD R1, R1, R0		; sum = sum + </a:t>
            </a:r>
            <a:r>
              <a:rPr lang="en-US" sz="2000" dirty="0" err="1" smtClean="0">
                <a:latin typeface="Courier New" pitchFamily="49" charset="0"/>
              </a:rPr>
              <a:t>i</a:t>
            </a:r>
            <a:endParaRPr lang="en-US" sz="2000" dirty="0" smtClean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</a:t>
            </a:r>
            <a:r>
              <a:rPr lang="en-US" sz="2000" dirty="0" smtClean="0">
                <a:latin typeface="Courier New" pitchFamily="49" charset="0"/>
              </a:rPr>
              <a:t> ADD R0, R0, #1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</a:t>
            </a:r>
            <a:r>
              <a:rPr lang="en-US" sz="2000" dirty="0" smtClean="0">
                <a:latin typeface="Courier New" pitchFamily="49" charset="0"/>
              </a:rPr>
              <a:t> B   FOR</a:t>
            </a:r>
          </a:p>
          <a:p>
            <a:pPr>
              <a:buFontTx/>
              <a:buNone/>
            </a:pPr>
            <a:endParaRPr lang="en-US" sz="2000" dirty="0" smtClean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 dirty="0" smtClean="0">
                <a:latin typeface="Courier New" pitchFamily="49" charset="0"/>
              </a:rPr>
              <a:t>DONE</a:t>
            </a:r>
            <a:endParaRPr lang="en-US" sz="2000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2000" dirty="0">
              <a:latin typeface="Courier New" pitchFamily="49" charset="0"/>
            </a:endParaRPr>
          </a:p>
        </p:txBody>
      </p:sp>
      <p:sp>
        <p:nvSpPr>
          <p:cNvPr id="1336323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3632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Branch Prediction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8847057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301" name="Rectangle 5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19200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/>
              <a:t>Remembers whether branch was taken the last time and does the same thing</a:t>
            </a:r>
          </a:p>
          <a:p>
            <a:r>
              <a:rPr lang="en-US" dirty="0" err="1"/>
              <a:t>Mispredicts</a:t>
            </a:r>
            <a:r>
              <a:rPr lang="en-US" dirty="0"/>
              <a:t> first and last branch of loop</a:t>
            </a:r>
          </a:p>
        </p:txBody>
      </p:sp>
      <p:sp>
        <p:nvSpPr>
          <p:cNvPr id="1335299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3530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1-Bit Branch Predictor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593080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349" name="Rectangle 5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1828800" y="4038600"/>
            <a:ext cx="6324600" cy="914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Only </a:t>
            </a:r>
            <a:r>
              <a:rPr lang="en-US" b="1" dirty="0" err="1"/>
              <a:t>mispredicts</a:t>
            </a:r>
            <a:r>
              <a:rPr lang="en-US" b="1" dirty="0"/>
              <a:t> last branch of loop</a:t>
            </a:r>
          </a:p>
        </p:txBody>
      </p:sp>
      <p:graphicFrame>
        <p:nvGraphicFramePr>
          <p:cNvPr id="1337350" name="Object 6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700015459"/>
              </p:ext>
            </p:extLst>
          </p:nvPr>
        </p:nvGraphicFramePr>
        <p:xfrm>
          <a:off x="533400" y="1631950"/>
          <a:ext cx="8458200" cy="156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528" name="VISIO" r:id="rId8" imgW="4943520" imgH="918000" progId="Visio.Drawing.6">
                  <p:embed/>
                </p:oleObj>
              </mc:Choice>
              <mc:Fallback>
                <p:oleObj name="VISIO" r:id="rId8" imgW="4943520" imgH="9180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1631950"/>
                        <a:ext cx="8458200" cy="1568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7347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37348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2-Bit Branch Predictor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567802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579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533400" y="1143000"/>
            <a:ext cx="8001000" cy="495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PC can be source/destination of instruction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5629439"/>
              </p:ext>
            </p:extLst>
          </p:nvPr>
        </p:nvGraphicFramePr>
        <p:xfrm>
          <a:off x="914400" y="3200400"/>
          <a:ext cx="7561921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710" name="Visio" r:id="rId5" imgW="5000608" imgH="1562100" progId="Visio.Drawing.15">
                  <p:embed/>
                </p:oleObj>
              </mc:Choice>
              <mc:Fallback>
                <p:oleObj name="Visio" r:id="rId5" imgW="5000608" imgH="156210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14400" y="3200400"/>
                        <a:ext cx="7561921" cy="2362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76200"/>
            <a:ext cx="8839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chemeClr val="bg1"/>
                </a:solidFill>
              </a:rPr>
              <a:t>Single-Cycle </a:t>
            </a:r>
            <a:r>
              <a:rPr lang="en-US" sz="4200" dirty="0" err="1">
                <a:solidFill>
                  <a:schemeClr val="bg1"/>
                </a:solidFill>
              </a:rPr>
              <a:t>Datapath</a:t>
            </a:r>
            <a:r>
              <a:rPr lang="en-US" sz="4200" dirty="0" smtClean="0">
                <a:solidFill>
                  <a:schemeClr val="bg1"/>
                </a:solidFill>
              </a:rPr>
              <a:t>: Access to PC</a:t>
            </a:r>
            <a:endParaRPr lang="en-US" sz="4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382340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156" name="Rectangle 4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533400" y="1219200"/>
            <a:ext cx="8153400" cy="4953000"/>
          </a:xfrm>
        </p:spPr>
        <p:txBody>
          <a:bodyPr>
            <a:normAutofit/>
          </a:bodyPr>
          <a:lstStyle/>
          <a:p>
            <a:r>
              <a:rPr lang="en-US" dirty="0"/>
              <a:t>Multiple copies of </a:t>
            </a:r>
            <a:r>
              <a:rPr lang="en-US" dirty="0" err="1"/>
              <a:t>datapath</a:t>
            </a:r>
            <a:r>
              <a:rPr lang="en-US" dirty="0"/>
              <a:t> execute multiple instructions at once</a:t>
            </a:r>
          </a:p>
          <a:p>
            <a:r>
              <a:rPr lang="en-US" dirty="0"/>
              <a:t>Dependencies make it tricky to issue multiple instructions at once</a:t>
            </a:r>
          </a:p>
        </p:txBody>
      </p:sp>
      <p:graphicFrame>
        <p:nvGraphicFramePr>
          <p:cNvPr id="1329159" name="Object 7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556525036"/>
              </p:ext>
            </p:extLst>
          </p:nvPr>
        </p:nvGraphicFramePr>
        <p:xfrm>
          <a:off x="685800" y="3352800"/>
          <a:ext cx="7696200" cy="2459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552" name="VISIO" r:id="rId7" imgW="4701600" imgH="1572480" progId="Visio.Drawing.6">
                  <p:embed/>
                </p:oleObj>
              </mc:Choice>
              <mc:Fallback>
                <p:oleObj name="VISIO" r:id="rId7" imgW="4701600" imgH="15724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3352800"/>
                        <a:ext cx="7696200" cy="2459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29154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Superscalar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9976755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44" name="Rectangle 4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609600" y="1219200"/>
            <a:ext cx="7696200" cy="4953000"/>
          </a:xfrm>
        </p:spPr>
        <p:txBody>
          <a:bodyPr/>
          <a:lstStyle/>
          <a:p>
            <a:pPr>
              <a:buFontTx/>
              <a:buNone/>
            </a:pPr>
            <a:r>
              <a:rPr lang="en-US" sz="2000" b="1" dirty="0" smtClean="0">
                <a:solidFill>
                  <a:schemeClr val="accent1"/>
                </a:solidFill>
              </a:rPr>
              <a:t>Ideal </a:t>
            </a:r>
            <a:r>
              <a:rPr lang="en-US" sz="2000" b="1" dirty="0">
                <a:solidFill>
                  <a:schemeClr val="accent1"/>
                </a:solidFill>
              </a:rPr>
              <a:t>IPC: 	2</a:t>
            </a:r>
            <a:endParaRPr lang="en-US" sz="2000" dirty="0">
              <a:solidFill>
                <a:schemeClr val="accent1"/>
              </a:solidFill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 b="1" dirty="0" smtClean="0">
                <a:solidFill>
                  <a:schemeClr val="accent1"/>
                </a:solidFill>
              </a:rPr>
              <a:t>Actual </a:t>
            </a:r>
            <a:r>
              <a:rPr lang="en-US" sz="2000" b="1" dirty="0">
                <a:solidFill>
                  <a:schemeClr val="accent1"/>
                </a:solidFill>
              </a:rPr>
              <a:t>IPC:	</a:t>
            </a:r>
            <a:r>
              <a:rPr lang="en-US" sz="2000" b="1" dirty="0" smtClean="0">
                <a:solidFill>
                  <a:schemeClr val="accent1"/>
                </a:solidFill>
              </a:rPr>
              <a:t>2</a:t>
            </a:r>
          </a:p>
        </p:txBody>
      </p:sp>
      <p:sp>
        <p:nvSpPr>
          <p:cNvPr id="1341442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41446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Superscalar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4462761"/>
              </p:ext>
            </p:extLst>
          </p:nvPr>
        </p:nvGraphicFramePr>
        <p:xfrm>
          <a:off x="914400" y="2133600"/>
          <a:ext cx="7276605" cy="327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578" name="Visio" r:id="rId7" imgW="4886241" imgH="2200343" progId="Visio.Drawing.15">
                  <p:embed/>
                </p:oleObj>
              </mc:Choice>
              <mc:Fallback>
                <p:oleObj name="Visio" r:id="rId7" imgW="4886241" imgH="2200343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4400" y="2133600"/>
                        <a:ext cx="7276605" cy="327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9891440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46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42469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Superscalar with Dependencies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7055589"/>
              </p:ext>
            </p:extLst>
          </p:nvPr>
        </p:nvGraphicFramePr>
        <p:xfrm>
          <a:off x="1143000" y="2133600"/>
          <a:ext cx="7095504" cy="373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601" name="Visio" r:id="rId7" imgW="5267376" imgH="2771843" progId="Visio.Drawing.15">
                  <p:embed/>
                </p:oleObj>
              </mc:Choice>
              <mc:Fallback>
                <p:oleObj name="Visio" r:id="rId7" imgW="5267376" imgH="2771843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43000" y="2133600"/>
                        <a:ext cx="7095504" cy="373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4"/>
          <p:cNvSpPr txBox="1">
            <a:spLocks noChangeArrowheads="1"/>
          </p:cNvSpPr>
          <p:nvPr>
            <p:custDataLst>
              <p:tags r:id="rId4"/>
            </p:custDataLst>
          </p:nvPr>
        </p:nvSpPr>
        <p:spPr>
          <a:xfrm>
            <a:off x="609600" y="1219200"/>
            <a:ext cx="76962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2000" b="1" dirty="0" smtClean="0">
                <a:solidFill>
                  <a:schemeClr val="accent1"/>
                </a:solidFill>
              </a:rPr>
              <a:t>Ideal IPC: 	2</a:t>
            </a:r>
            <a:endParaRPr lang="en-US" sz="2000" dirty="0" smtClean="0">
              <a:solidFill>
                <a:schemeClr val="accent1"/>
              </a:solidFill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 b="1" dirty="0" smtClean="0">
                <a:solidFill>
                  <a:schemeClr val="accent1"/>
                </a:solidFill>
              </a:rPr>
              <a:t>Actual IPC:	6/5 = 1.2</a:t>
            </a:r>
          </a:p>
        </p:txBody>
      </p:sp>
    </p:spTree>
    <p:extLst>
      <p:ext uri="{BB962C8B-B14F-4D97-AF65-F5344CB8AC3E}">
        <p14:creationId xmlns:p14="http://schemas.microsoft.com/office/powerpoint/2010/main" val="240874610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180" name="Rectangle 4"/>
          <p:cNvSpPr>
            <a:spLocks noGrp="1" noChangeArrowheads="1"/>
          </p:cNvSpPr>
          <p:nvPr>
            <p:ph sz="half" idx="4294967295"/>
            <p:custDataLst>
              <p:tags r:id="rId1"/>
            </p:custDataLst>
          </p:nvPr>
        </p:nvSpPr>
        <p:spPr>
          <a:xfrm>
            <a:off x="381000" y="1066800"/>
            <a:ext cx="7924800" cy="4953000"/>
          </a:xfrm>
        </p:spPr>
        <p:txBody>
          <a:bodyPr>
            <a:noAutofit/>
          </a:bodyPr>
          <a:lstStyle/>
          <a:p>
            <a:r>
              <a:rPr lang="en-US" sz="2800" dirty="0"/>
              <a:t>Looks ahead across multiple </a:t>
            </a:r>
            <a:r>
              <a:rPr lang="en-US" sz="2800" dirty="0" smtClean="0"/>
              <a:t>instructions</a:t>
            </a:r>
          </a:p>
          <a:p>
            <a:r>
              <a:rPr lang="en-US" sz="2800" dirty="0" smtClean="0"/>
              <a:t>Issues </a:t>
            </a:r>
            <a:r>
              <a:rPr lang="en-US" sz="2800" dirty="0"/>
              <a:t>as many </a:t>
            </a:r>
            <a:r>
              <a:rPr lang="en-US" sz="2800" dirty="0" smtClean="0"/>
              <a:t>instructions as </a:t>
            </a:r>
            <a:r>
              <a:rPr lang="en-US" sz="2800" dirty="0"/>
              <a:t>possible at once</a:t>
            </a:r>
          </a:p>
          <a:p>
            <a:r>
              <a:rPr lang="en-US" sz="2800" dirty="0"/>
              <a:t>Issues instructions out of order </a:t>
            </a:r>
            <a:r>
              <a:rPr lang="en-US" sz="2800" dirty="0" smtClean="0"/>
              <a:t>(as </a:t>
            </a:r>
            <a:r>
              <a:rPr lang="en-US" sz="2800" dirty="0"/>
              <a:t>long as no </a:t>
            </a:r>
            <a:r>
              <a:rPr lang="en-US" sz="2800" dirty="0" smtClean="0"/>
              <a:t>dependencies)</a:t>
            </a:r>
            <a:endParaRPr lang="en-US" sz="2800" dirty="0"/>
          </a:p>
          <a:p>
            <a:r>
              <a:rPr lang="en-US" sz="2800" b="1" dirty="0"/>
              <a:t>Dependencies:</a:t>
            </a:r>
          </a:p>
          <a:p>
            <a:pPr lvl="1"/>
            <a:r>
              <a:rPr lang="en-US" sz="2200" b="1" dirty="0">
                <a:solidFill>
                  <a:schemeClr val="accent1"/>
                </a:solidFill>
              </a:rPr>
              <a:t>RAW</a:t>
            </a:r>
            <a:r>
              <a:rPr lang="en-US" sz="2200" dirty="0"/>
              <a:t> (read after write): one instruction writes, </a:t>
            </a:r>
            <a:r>
              <a:rPr lang="en-US" sz="2200" dirty="0" smtClean="0"/>
              <a:t>later </a:t>
            </a:r>
            <a:r>
              <a:rPr lang="en-US" sz="2200" dirty="0"/>
              <a:t>instruction reads a register</a:t>
            </a:r>
          </a:p>
          <a:p>
            <a:pPr lvl="1"/>
            <a:r>
              <a:rPr lang="en-US" sz="2200" b="1" dirty="0">
                <a:solidFill>
                  <a:schemeClr val="accent1"/>
                </a:solidFill>
              </a:rPr>
              <a:t>WAR</a:t>
            </a:r>
            <a:r>
              <a:rPr lang="en-US" sz="2200" dirty="0"/>
              <a:t> (write after read): one instruction reads, </a:t>
            </a:r>
            <a:r>
              <a:rPr lang="en-US" sz="2200" dirty="0" smtClean="0"/>
              <a:t>later </a:t>
            </a:r>
            <a:r>
              <a:rPr lang="en-US" sz="2200" dirty="0"/>
              <a:t>instruction writes a </a:t>
            </a:r>
            <a:r>
              <a:rPr lang="en-US" sz="2200" dirty="0" smtClean="0"/>
              <a:t>register</a:t>
            </a:r>
            <a:endParaRPr lang="en-US" sz="2200" dirty="0"/>
          </a:p>
          <a:p>
            <a:pPr lvl="1"/>
            <a:r>
              <a:rPr lang="en-US" sz="2200" b="1" dirty="0">
                <a:solidFill>
                  <a:schemeClr val="accent1"/>
                </a:solidFill>
              </a:rPr>
              <a:t>WAW</a:t>
            </a:r>
            <a:r>
              <a:rPr lang="en-US" sz="2200" dirty="0">
                <a:solidFill>
                  <a:schemeClr val="accent1"/>
                </a:solidFill>
              </a:rPr>
              <a:t> </a:t>
            </a:r>
            <a:r>
              <a:rPr lang="en-US" sz="2200" dirty="0"/>
              <a:t>(write after write): one instruction writes, </a:t>
            </a:r>
            <a:r>
              <a:rPr lang="en-US" sz="2200" dirty="0" smtClean="0"/>
              <a:t>later </a:t>
            </a:r>
            <a:r>
              <a:rPr lang="en-US" sz="2200" dirty="0"/>
              <a:t>instruction writes a </a:t>
            </a:r>
            <a:r>
              <a:rPr lang="en-US" sz="2200" dirty="0" smtClean="0"/>
              <a:t>register</a:t>
            </a:r>
            <a:endParaRPr lang="en-US" sz="2200" dirty="0"/>
          </a:p>
        </p:txBody>
      </p:sp>
      <p:sp>
        <p:nvSpPr>
          <p:cNvPr id="133017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3018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30182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Out of Order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5708882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516" name="Rectangle 4"/>
          <p:cNvSpPr>
            <a:spLocks noGrp="1" noChangeArrowheads="1"/>
          </p:cNvSpPr>
          <p:nvPr>
            <p:ph sz="half" idx="4294967295"/>
            <p:custDataLst>
              <p:tags r:id="rId1"/>
            </p:custDataLst>
          </p:nvPr>
        </p:nvSpPr>
        <p:spPr>
          <a:xfrm>
            <a:off x="609600" y="1219200"/>
            <a:ext cx="7924800" cy="4953000"/>
          </a:xfrm>
        </p:spPr>
        <p:txBody>
          <a:bodyPr>
            <a:normAutofit/>
          </a:bodyPr>
          <a:lstStyle/>
          <a:p>
            <a:r>
              <a:rPr lang="en-US" b="1" dirty="0"/>
              <a:t>Instruction level </a:t>
            </a:r>
            <a:r>
              <a:rPr lang="en-US" b="1" dirty="0" smtClean="0"/>
              <a:t>parallelism (ILP): </a:t>
            </a:r>
            <a:r>
              <a:rPr lang="en-US" dirty="0" smtClean="0"/>
              <a:t>number </a:t>
            </a:r>
            <a:r>
              <a:rPr lang="en-US" dirty="0"/>
              <a:t>of  instruction that can be issued simultaneously </a:t>
            </a:r>
            <a:r>
              <a:rPr lang="en-US" dirty="0" smtClean="0"/>
              <a:t>(average </a:t>
            </a:r>
            <a:r>
              <a:rPr lang="en-US" dirty="0"/>
              <a:t>&lt; 3)</a:t>
            </a:r>
          </a:p>
          <a:p>
            <a:r>
              <a:rPr lang="en-US" b="1" dirty="0"/>
              <a:t>Scoreboard:</a:t>
            </a:r>
            <a:r>
              <a:rPr lang="en-US" dirty="0"/>
              <a:t> table that keeps track of:</a:t>
            </a:r>
          </a:p>
          <a:p>
            <a:pPr lvl="1"/>
            <a:r>
              <a:rPr lang="en-US" sz="3200" dirty="0"/>
              <a:t>Instructions waiting to issue</a:t>
            </a:r>
          </a:p>
          <a:p>
            <a:pPr lvl="1"/>
            <a:r>
              <a:rPr lang="en-US" sz="3200" dirty="0"/>
              <a:t>Available functional units</a:t>
            </a:r>
          </a:p>
          <a:p>
            <a:pPr lvl="1"/>
            <a:r>
              <a:rPr lang="en-US" sz="3200" dirty="0"/>
              <a:t>Dependencies</a:t>
            </a:r>
          </a:p>
        </p:txBody>
      </p:sp>
      <p:sp>
        <p:nvSpPr>
          <p:cNvPr id="1344514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4451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44518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Out of Order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8918823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0420" name="Rectangle 4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609600" y="1219200"/>
            <a:ext cx="6705600" cy="4953000"/>
          </a:xfrm>
        </p:spPr>
        <p:txBody>
          <a:bodyPr/>
          <a:lstStyle/>
          <a:p>
            <a:pPr algn="just">
              <a:buFontTx/>
              <a:buNone/>
            </a:pPr>
            <a:r>
              <a:rPr lang="en-US" sz="1800" dirty="0" smtClean="0">
                <a:latin typeface="Courier New" pitchFamily="49" charset="0"/>
              </a:rPr>
              <a:t>LDR  R8, [R0, #40]</a:t>
            </a:r>
            <a:r>
              <a:rPr lang="en-US" sz="1800" dirty="0">
                <a:latin typeface="Courier New" pitchFamily="49" charset="0"/>
              </a:rPr>
              <a:t>		</a:t>
            </a:r>
            <a:endParaRPr lang="en-US" sz="1800" b="1" dirty="0">
              <a:solidFill>
                <a:schemeClr val="accent2"/>
              </a:solidFill>
              <a:latin typeface="Courier New" pitchFamily="49" charset="0"/>
            </a:endParaRPr>
          </a:p>
          <a:p>
            <a:pPr algn="just">
              <a:buFontTx/>
              <a:buNone/>
            </a:pPr>
            <a:r>
              <a:rPr lang="en-US" sz="1800" dirty="0" smtClean="0">
                <a:latin typeface="Courier New" pitchFamily="49" charset="0"/>
              </a:rPr>
              <a:t>ADD  R9,  R8, R1</a:t>
            </a:r>
            <a:r>
              <a:rPr lang="en-US" sz="1800" dirty="0">
                <a:latin typeface="Courier New" pitchFamily="49" charset="0"/>
              </a:rPr>
              <a:t>		</a:t>
            </a:r>
            <a:endParaRPr lang="en-US" sz="1800" b="1" dirty="0"/>
          </a:p>
          <a:p>
            <a:pPr algn="just">
              <a:buFontTx/>
              <a:buNone/>
            </a:pPr>
            <a:r>
              <a:rPr lang="en-US" sz="1800" dirty="0" smtClean="0">
                <a:latin typeface="Courier New" pitchFamily="49" charset="0"/>
              </a:rPr>
              <a:t>SUB  R8,  R2, R3</a:t>
            </a:r>
            <a:r>
              <a:rPr lang="en-US" sz="1800" dirty="0"/>
              <a:t>	</a:t>
            </a:r>
            <a:r>
              <a:rPr lang="en-US" sz="1800" dirty="0">
                <a:latin typeface="Courier New" pitchFamily="49" charset="0"/>
              </a:rPr>
              <a:t>	 </a:t>
            </a:r>
            <a:r>
              <a:rPr lang="en-US" sz="1800" b="1" dirty="0">
                <a:solidFill>
                  <a:schemeClr val="accent1"/>
                </a:solidFill>
              </a:rPr>
              <a:t>Ideal IPC: 	2</a:t>
            </a:r>
            <a:endParaRPr lang="en-US" sz="1800" dirty="0">
              <a:solidFill>
                <a:schemeClr val="accent1"/>
              </a:solidFill>
              <a:latin typeface="Courier New" pitchFamily="49" charset="0"/>
            </a:endParaRPr>
          </a:p>
          <a:p>
            <a:pPr algn="just">
              <a:buFontTx/>
              <a:buNone/>
            </a:pPr>
            <a:r>
              <a:rPr lang="en-US" sz="1800" dirty="0" smtClean="0">
                <a:latin typeface="Courier New" pitchFamily="49" charset="0"/>
              </a:rPr>
              <a:t>AND  R10, R4, R8</a:t>
            </a:r>
            <a:r>
              <a:rPr lang="en-US" sz="1800" dirty="0">
                <a:latin typeface="Courier New" pitchFamily="49" charset="0"/>
              </a:rPr>
              <a:t>		 </a:t>
            </a:r>
            <a:r>
              <a:rPr lang="en-US" sz="1800" b="1" dirty="0">
                <a:solidFill>
                  <a:schemeClr val="accent1"/>
                </a:solidFill>
              </a:rPr>
              <a:t>Actual IPC:	6/4 = 1.5</a:t>
            </a:r>
            <a:endParaRPr lang="en-US" sz="1800" dirty="0">
              <a:solidFill>
                <a:schemeClr val="accent1"/>
              </a:solidFill>
              <a:latin typeface="Courier New" pitchFamily="49" charset="0"/>
            </a:endParaRPr>
          </a:p>
          <a:p>
            <a:pPr algn="just">
              <a:buFontTx/>
              <a:buNone/>
            </a:pPr>
            <a:r>
              <a:rPr lang="en-US" sz="1800" dirty="0" smtClean="0">
                <a:latin typeface="Courier New" pitchFamily="49" charset="0"/>
              </a:rPr>
              <a:t>ORR  R11, R5, R6</a:t>
            </a:r>
            <a:endParaRPr lang="en-US" sz="1800" dirty="0">
              <a:latin typeface="Courier New" pitchFamily="49" charset="0"/>
            </a:endParaRPr>
          </a:p>
          <a:p>
            <a:pPr algn="just">
              <a:buFontTx/>
              <a:buNone/>
            </a:pPr>
            <a:r>
              <a:rPr lang="en-US" sz="1800" dirty="0" smtClean="0">
                <a:latin typeface="Courier New" pitchFamily="49" charset="0"/>
              </a:rPr>
              <a:t>STR  R7, [R11, #80]</a:t>
            </a:r>
            <a:endParaRPr lang="en-US" sz="1800" dirty="0">
              <a:latin typeface="Courier New" pitchFamily="49" charset="0"/>
            </a:endParaRPr>
          </a:p>
        </p:txBody>
      </p:sp>
      <p:sp>
        <p:nvSpPr>
          <p:cNvPr id="1340418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40421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40422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Out of Order Processor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5812999"/>
              </p:ext>
            </p:extLst>
          </p:nvPr>
        </p:nvGraphicFramePr>
        <p:xfrm>
          <a:off x="1981200" y="2743200"/>
          <a:ext cx="5971880" cy="320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625" name="Visio" r:id="rId8" imgW="5172159" imgH="2771843" progId="Visio.Drawing.15">
                  <p:embed/>
                </p:oleObj>
              </mc:Choice>
              <mc:Fallback>
                <p:oleObj name="Visio" r:id="rId8" imgW="5172159" imgH="2771843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81200" y="2743200"/>
                        <a:ext cx="5971880" cy="3200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3951757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403" name="Rectangle 11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609600" y="1219200"/>
            <a:ext cx="6705600" cy="4953000"/>
          </a:xfrm>
          <a:noFill/>
          <a:ln/>
        </p:spPr>
        <p:txBody>
          <a:bodyPr/>
          <a:lstStyle/>
          <a:p>
            <a:pPr algn="just">
              <a:buFontTx/>
              <a:buNone/>
            </a:pPr>
            <a:r>
              <a:rPr lang="en-US" sz="2000" dirty="0">
                <a:latin typeface="Courier New" pitchFamily="49" charset="0"/>
              </a:rPr>
              <a:t>LDR  R8, [R0, #40]		</a:t>
            </a:r>
            <a:endParaRPr lang="en-US" sz="2000" b="1" dirty="0">
              <a:solidFill>
                <a:schemeClr val="accent2"/>
              </a:solidFill>
              <a:latin typeface="Courier New" pitchFamily="49" charset="0"/>
            </a:endParaRPr>
          </a:p>
          <a:p>
            <a:pPr algn="just">
              <a:buFontTx/>
              <a:buNone/>
            </a:pPr>
            <a:r>
              <a:rPr lang="en-US" sz="2000" dirty="0">
                <a:latin typeface="Courier New" pitchFamily="49" charset="0"/>
              </a:rPr>
              <a:t>ADD  R9,  R8, R1		</a:t>
            </a:r>
            <a:endParaRPr lang="en-US" sz="2000" b="1" dirty="0"/>
          </a:p>
          <a:p>
            <a:pPr algn="just">
              <a:buFontTx/>
              <a:buNone/>
            </a:pPr>
            <a:r>
              <a:rPr lang="en-US" sz="2000" dirty="0">
                <a:latin typeface="Courier New" pitchFamily="49" charset="0"/>
              </a:rPr>
              <a:t>SUB  R8,  R2, R3</a:t>
            </a:r>
            <a:r>
              <a:rPr lang="en-US" sz="2000" dirty="0"/>
              <a:t>	</a:t>
            </a:r>
            <a:r>
              <a:rPr lang="en-US" sz="2000" dirty="0">
                <a:latin typeface="Courier New" pitchFamily="49" charset="0"/>
              </a:rPr>
              <a:t>	 </a:t>
            </a:r>
            <a:r>
              <a:rPr lang="en-US" sz="2000" b="1" dirty="0">
                <a:solidFill>
                  <a:schemeClr val="accent1"/>
                </a:solidFill>
              </a:rPr>
              <a:t>Ideal IPC: 	2</a:t>
            </a:r>
            <a:endParaRPr lang="en-US" sz="2000" dirty="0">
              <a:solidFill>
                <a:schemeClr val="accent1"/>
              </a:solidFill>
              <a:latin typeface="Courier New" pitchFamily="49" charset="0"/>
            </a:endParaRPr>
          </a:p>
          <a:p>
            <a:pPr algn="just">
              <a:buFontTx/>
              <a:buNone/>
            </a:pPr>
            <a:r>
              <a:rPr lang="en-US" sz="2000" dirty="0">
                <a:latin typeface="Courier New" pitchFamily="49" charset="0"/>
              </a:rPr>
              <a:t>AND  R10, R4, R8		 </a:t>
            </a:r>
            <a:r>
              <a:rPr lang="en-US" sz="2000" b="1" dirty="0">
                <a:solidFill>
                  <a:schemeClr val="accent1"/>
                </a:solidFill>
              </a:rPr>
              <a:t>Actual IPC:	</a:t>
            </a:r>
            <a:r>
              <a:rPr lang="en-US" sz="2000" b="1" dirty="0" smtClean="0">
                <a:solidFill>
                  <a:schemeClr val="accent1"/>
                </a:solidFill>
              </a:rPr>
              <a:t>6/3 </a:t>
            </a:r>
            <a:r>
              <a:rPr lang="en-US" sz="2000" b="1" dirty="0">
                <a:solidFill>
                  <a:schemeClr val="accent1"/>
                </a:solidFill>
              </a:rPr>
              <a:t>= </a:t>
            </a:r>
            <a:r>
              <a:rPr lang="en-US" sz="2000" b="1" dirty="0" smtClean="0">
                <a:solidFill>
                  <a:schemeClr val="accent1"/>
                </a:solidFill>
              </a:rPr>
              <a:t>2</a:t>
            </a:r>
            <a:endParaRPr lang="en-US" sz="2000" dirty="0">
              <a:solidFill>
                <a:schemeClr val="accent1"/>
              </a:solidFill>
              <a:latin typeface="Courier New" pitchFamily="49" charset="0"/>
            </a:endParaRPr>
          </a:p>
          <a:p>
            <a:pPr algn="just">
              <a:buFontTx/>
              <a:buNone/>
            </a:pPr>
            <a:r>
              <a:rPr lang="en-US" sz="2000" dirty="0">
                <a:latin typeface="Courier New" pitchFamily="49" charset="0"/>
              </a:rPr>
              <a:t>ORR  R11, R5, R6</a:t>
            </a:r>
          </a:p>
          <a:p>
            <a:pPr algn="just">
              <a:buFontTx/>
              <a:buNone/>
            </a:pPr>
            <a:r>
              <a:rPr lang="en-US" sz="2000" dirty="0">
                <a:latin typeface="Courier New" pitchFamily="49" charset="0"/>
              </a:rPr>
              <a:t>STR  R7, [R11, #80]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Register Renaming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3111228"/>
              </p:ext>
            </p:extLst>
          </p:nvPr>
        </p:nvGraphicFramePr>
        <p:xfrm>
          <a:off x="1981200" y="3048000"/>
          <a:ext cx="6129647" cy="289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648" name="Visio" r:id="rId5" imgW="4657776" imgH="2200343" progId="Visio.Drawing.15">
                  <p:embed/>
                </p:oleObj>
              </mc:Choice>
              <mc:Fallback>
                <p:oleObj name="Visio" r:id="rId5" imgW="4657776" imgH="2200343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81200" y="3048000"/>
                        <a:ext cx="6129647" cy="289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6712175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491" name="Rectangle 3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457200" y="1066800"/>
            <a:ext cx="8001000" cy="4953000"/>
          </a:xfrm>
        </p:spPr>
        <p:txBody>
          <a:bodyPr>
            <a:noAutofit/>
          </a:bodyPr>
          <a:lstStyle/>
          <a:p>
            <a:r>
              <a:rPr lang="en-US" dirty="0"/>
              <a:t>Single Instruction Multiple Data (SIMD)</a:t>
            </a:r>
          </a:p>
          <a:p>
            <a:pPr lvl="1"/>
            <a:r>
              <a:rPr lang="en-US" sz="2400" dirty="0"/>
              <a:t>Single instruction acts on multiple pieces of data at once</a:t>
            </a:r>
          </a:p>
          <a:p>
            <a:pPr lvl="1"/>
            <a:r>
              <a:rPr lang="en-US" sz="2400" dirty="0"/>
              <a:t>Common application: graphics</a:t>
            </a:r>
          </a:p>
          <a:p>
            <a:pPr lvl="1"/>
            <a:r>
              <a:rPr lang="en-US" sz="2400" dirty="0"/>
              <a:t>Perform short arithmetic operations (also called </a:t>
            </a:r>
            <a:r>
              <a:rPr lang="en-US" sz="2400" i="1" dirty="0"/>
              <a:t>packed arithmetic</a:t>
            </a:r>
            <a:r>
              <a:rPr lang="en-US" sz="2400" dirty="0"/>
              <a:t>)</a:t>
            </a:r>
          </a:p>
          <a:p>
            <a:r>
              <a:rPr lang="en-US" dirty="0"/>
              <a:t>For example, add </a:t>
            </a:r>
            <a:r>
              <a:rPr lang="en-US" dirty="0" smtClean="0"/>
              <a:t>eight 8-bit elements</a:t>
            </a:r>
            <a:endParaRPr lang="en-US" dirty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SIMD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7138223"/>
              </p:ext>
            </p:extLst>
          </p:nvPr>
        </p:nvGraphicFramePr>
        <p:xfrm>
          <a:off x="1066800" y="4114800"/>
          <a:ext cx="6979920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72" name="Visio" r:id="rId5" imgW="4362416" imgH="1000057" progId="Visio.Drawing.15">
                  <p:embed/>
                </p:oleObj>
              </mc:Choice>
              <mc:Fallback>
                <p:oleObj name="Visio" r:id="rId5" imgW="4362416" imgH="100005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66800" y="4114800"/>
                        <a:ext cx="6979920" cy="160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1841644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06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609600" y="1219200"/>
            <a:ext cx="8229600" cy="4525963"/>
          </a:xfrm>
        </p:spPr>
        <p:txBody>
          <a:bodyPr/>
          <a:lstStyle/>
          <a:p>
            <a:r>
              <a:rPr lang="en-US" b="1" dirty="0"/>
              <a:t>Multithreading</a:t>
            </a:r>
          </a:p>
          <a:p>
            <a:pPr lvl="1"/>
            <a:r>
              <a:rPr lang="en-US" dirty="0" smtClean="0"/>
              <a:t>Word processor</a:t>
            </a:r>
            <a:r>
              <a:rPr lang="en-US" dirty="0"/>
              <a:t>: thread for typing, spell checking, </a:t>
            </a:r>
            <a:r>
              <a:rPr lang="en-US" dirty="0" smtClean="0"/>
              <a:t>printing</a:t>
            </a:r>
            <a:endParaRPr lang="en-US" dirty="0"/>
          </a:p>
          <a:p>
            <a:r>
              <a:rPr lang="en-US" b="1" dirty="0"/>
              <a:t>Multiprocessors</a:t>
            </a:r>
          </a:p>
          <a:p>
            <a:pPr lvl="1"/>
            <a:r>
              <a:rPr lang="en-US" dirty="0"/>
              <a:t>Multiple processors (cores) on a single chip</a:t>
            </a:r>
          </a:p>
          <a:p>
            <a:endParaRPr lang="en-US" dirty="0"/>
          </a:p>
        </p:txBody>
      </p:sp>
      <p:sp>
        <p:nvSpPr>
          <p:cNvPr id="133120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3120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3120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>
                <a:solidFill>
                  <a:schemeClr val="bg1"/>
                </a:solidFill>
                <a:latin typeface="+mj-lt"/>
              </a:rPr>
              <a:t>Advanced Architecture Techniques</a:t>
            </a:r>
            <a:endParaRPr lang="en-US" sz="42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887493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542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609600" y="1143000"/>
            <a:ext cx="8077200" cy="4953000"/>
          </a:xfrm>
        </p:spPr>
        <p:txBody>
          <a:bodyPr>
            <a:normAutofit/>
          </a:bodyPr>
          <a:lstStyle/>
          <a:p>
            <a:r>
              <a:rPr lang="en-US" b="1" dirty="0"/>
              <a:t>Process:</a:t>
            </a:r>
            <a:r>
              <a:rPr lang="en-US" dirty="0"/>
              <a:t> program running on a computer</a:t>
            </a:r>
          </a:p>
          <a:p>
            <a:pPr lvl="1"/>
            <a:r>
              <a:rPr lang="en-US" dirty="0"/>
              <a:t>Multiple processes can run at once: e.g., surfing Web, playing music, writing a paper</a:t>
            </a:r>
          </a:p>
          <a:p>
            <a:r>
              <a:rPr lang="en-US" b="1" dirty="0"/>
              <a:t>Thread:</a:t>
            </a:r>
            <a:r>
              <a:rPr lang="en-US" dirty="0"/>
              <a:t> part of a program</a:t>
            </a:r>
          </a:p>
          <a:p>
            <a:pPr lvl="1"/>
            <a:r>
              <a:rPr lang="en-US" dirty="0"/>
              <a:t>Each process has multiple threads: e.g., a word processor may have threads for typing, spell checking, </a:t>
            </a:r>
            <a:r>
              <a:rPr lang="en-US" dirty="0" smtClean="0"/>
              <a:t>printing</a:t>
            </a:r>
            <a:endParaRPr lang="en-US" dirty="0"/>
          </a:p>
        </p:txBody>
      </p:sp>
      <p:sp>
        <p:nvSpPr>
          <p:cNvPr id="1345541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hreading: Definitions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8429609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579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533400" y="1143000"/>
            <a:ext cx="8001000" cy="495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PC can be source/destination of instruction</a:t>
            </a:r>
          </a:p>
          <a:p>
            <a:r>
              <a:rPr lang="en-US" sz="2400" b="1" dirty="0" smtClean="0">
                <a:solidFill>
                  <a:srgbClr val="0070C0"/>
                </a:solidFill>
              </a:rPr>
              <a:t>Source: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smtClean="0"/>
              <a:t>R15 must be available in Register File</a:t>
            </a:r>
          </a:p>
          <a:p>
            <a:pPr lvl="1"/>
            <a:r>
              <a:rPr lang="en-US" sz="2000" b="1" dirty="0"/>
              <a:t>PC </a:t>
            </a:r>
            <a:r>
              <a:rPr lang="en-US" sz="2000" dirty="0" smtClean="0"/>
              <a:t>is </a:t>
            </a:r>
            <a:r>
              <a:rPr lang="en-US" sz="2000" dirty="0"/>
              <a:t>read as the current</a:t>
            </a:r>
            <a:r>
              <a:rPr lang="en-US" sz="2000" b="1" dirty="0"/>
              <a:t> PC plus 8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0455273"/>
              </p:ext>
            </p:extLst>
          </p:nvPr>
        </p:nvGraphicFramePr>
        <p:xfrm>
          <a:off x="914400" y="3200400"/>
          <a:ext cx="7561921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733" name="Visio" r:id="rId5" imgW="5000608" imgH="1562100" progId="Visio.Drawing.15">
                  <p:embed/>
                </p:oleObj>
              </mc:Choice>
              <mc:Fallback>
                <p:oleObj name="Visio" r:id="rId5" imgW="5000608" imgH="156210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14400" y="3200400"/>
                        <a:ext cx="7561921" cy="2362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76200"/>
            <a:ext cx="8839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chemeClr val="bg1"/>
                </a:solidFill>
              </a:rPr>
              <a:t>Single-Cycle </a:t>
            </a:r>
            <a:r>
              <a:rPr lang="en-US" sz="4200" dirty="0" err="1">
                <a:solidFill>
                  <a:schemeClr val="bg1"/>
                </a:solidFill>
              </a:rPr>
              <a:t>Datapath</a:t>
            </a:r>
            <a:r>
              <a:rPr lang="en-US" sz="4200" dirty="0" smtClean="0">
                <a:solidFill>
                  <a:schemeClr val="bg1"/>
                </a:solidFill>
              </a:rPr>
              <a:t>: Access to PC</a:t>
            </a:r>
            <a:endParaRPr lang="en-US" sz="4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040414"/>
      </p:ext>
    </p:extLst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542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609600" y="1143000"/>
            <a:ext cx="8077200" cy="4953000"/>
          </a:xfrm>
        </p:spPr>
        <p:txBody>
          <a:bodyPr>
            <a:noAutofit/>
          </a:bodyPr>
          <a:lstStyle/>
          <a:p>
            <a:r>
              <a:rPr lang="en-US" dirty="0" smtClean="0"/>
              <a:t>One </a:t>
            </a:r>
            <a:r>
              <a:rPr lang="en-US" dirty="0"/>
              <a:t>thread runs at </a:t>
            </a:r>
            <a:r>
              <a:rPr lang="en-US" dirty="0" smtClean="0"/>
              <a:t>at at a time</a:t>
            </a:r>
            <a:endParaRPr lang="en-US" dirty="0" smtClean="0"/>
          </a:p>
          <a:p>
            <a:r>
              <a:rPr lang="en-US" dirty="0"/>
              <a:t>When one thread stalls (for example, waiting for memory):</a:t>
            </a:r>
          </a:p>
          <a:p>
            <a:pPr lvl="1"/>
            <a:r>
              <a:rPr lang="en-US" sz="2600" dirty="0" smtClean="0"/>
              <a:t>Architectural </a:t>
            </a:r>
            <a:r>
              <a:rPr lang="en-US" sz="2600" dirty="0"/>
              <a:t>state of that thread </a:t>
            </a:r>
            <a:r>
              <a:rPr lang="en-US" sz="2600" dirty="0" smtClean="0"/>
              <a:t>stored</a:t>
            </a:r>
            <a:endParaRPr lang="en-US" sz="2600" dirty="0"/>
          </a:p>
          <a:p>
            <a:pPr lvl="1"/>
            <a:r>
              <a:rPr lang="en-US" sz="2600" dirty="0"/>
              <a:t>Architectural state of waiting thread </a:t>
            </a:r>
            <a:r>
              <a:rPr lang="en-US" sz="2600" dirty="0" smtClean="0"/>
              <a:t>loaded </a:t>
            </a:r>
            <a:r>
              <a:rPr lang="en-US" sz="2600" dirty="0"/>
              <a:t>into processor </a:t>
            </a:r>
            <a:r>
              <a:rPr lang="en-US" sz="2600" dirty="0" smtClean="0"/>
              <a:t>and </a:t>
            </a:r>
            <a:r>
              <a:rPr lang="en-US" sz="2600" dirty="0"/>
              <a:t>it runs</a:t>
            </a:r>
          </a:p>
          <a:p>
            <a:pPr lvl="1"/>
            <a:r>
              <a:rPr lang="en-US" sz="2600" dirty="0"/>
              <a:t>Called </a:t>
            </a:r>
            <a:r>
              <a:rPr lang="en-US" sz="2600" b="1" dirty="0">
                <a:solidFill>
                  <a:schemeClr val="accent1"/>
                </a:solidFill>
              </a:rPr>
              <a:t>context switching</a:t>
            </a:r>
          </a:p>
          <a:p>
            <a:r>
              <a:rPr lang="en-US" dirty="0" smtClean="0"/>
              <a:t>Appears </a:t>
            </a:r>
            <a:r>
              <a:rPr lang="en-US" dirty="0"/>
              <a:t>to user like all threads running simultaneously</a:t>
            </a:r>
            <a:endParaRPr lang="en-US" b="1" dirty="0">
              <a:solidFill>
                <a:schemeClr val="accent2"/>
              </a:solidFill>
            </a:endParaRPr>
          </a:p>
        </p:txBody>
      </p:sp>
      <p:sp>
        <p:nvSpPr>
          <p:cNvPr id="1345541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dirty="0" smtClean="0">
                <a:solidFill>
                  <a:schemeClr val="bg1"/>
                </a:solidFill>
                <a:latin typeface="+mj-lt"/>
              </a:rPr>
              <a:t>Threads in Conventional Processor</a:t>
            </a:r>
            <a:endParaRPr lang="en-US" sz="4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8504243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588" name="Rectangle 4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609600" y="1219200"/>
            <a:ext cx="8229600" cy="4525963"/>
          </a:xfrm>
        </p:spPr>
        <p:txBody>
          <a:bodyPr>
            <a:noAutofit/>
          </a:bodyPr>
          <a:lstStyle/>
          <a:p>
            <a:r>
              <a:rPr lang="en-US" dirty="0"/>
              <a:t>Multiple copies of architectural state</a:t>
            </a:r>
          </a:p>
          <a:p>
            <a:r>
              <a:rPr lang="en-US" dirty="0"/>
              <a:t>Multiple threads </a:t>
            </a:r>
            <a:r>
              <a:rPr lang="en-US" b="1" dirty="0">
                <a:solidFill>
                  <a:srgbClr val="0070C0"/>
                </a:solidFill>
              </a:rPr>
              <a:t>active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at once:</a:t>
            </a:r>
          </a:p>
          <a:p>
            <a:pPr lvl="1"/>
            <a:r>
              <a:rPr lang="en-US" sz="2600" dirty="0"/>
              <a:t>When one thread stalls, another runs </a:t>
            </a:r>
            <a:r>
              <a:rPr lang="en-US" sz="2600" dirty="0" smtClean="0"/>
              <a:t>immediately</a:t>
            </a:r>
            <a:endParaRPr lang="en-US" sz="2600" dirty="0"/>
          </a:p>
          <a:p>
            <a:pPr lvl="1"/>
            <a:r>
              <a:rPr lang="en-US" sz="2600" dirty="0"/>
              <a:t>If one thread can’t keep all execution units busy, another thread can use them</a:t>
            </a:r>
          </a:p>
          <a:p>
            <a:r>
              <a:rPr lang="en-US" dirty="0"/>
              <a:t>Does not increase instruction-level parallelism (ILP) of single thread, but </a:t>
            </a:r>
            <a:r>
              <a:rPr lang="en-US" dirty="0" smtClean="0"/>
              <a:t>increases </a:t>
            </a:r>
            <a:r>
              <a:rPr lang="en-US" dirty="0"/>
              <a:t>throughput </a:t>
            </a:r>
            <a:endParaRPr lang="en-US" sz="1000" dirty="0"/>
          </a:p>
          <a:p>
            <a:pPr marL="0" indent="0">
              <a:buNone/>
            </a:pPr>
            <a:r>
              <a:rPr lang="en-US" b="1" dirty="0" smtClean="0">
                <a:solidFill>
                  <a:srgbClr val="0070C0"/>
                </a:solidFill>
              </a:rPr>
              <a:t>	Intel calls this “</a:t>
            </a:r>
            <a:r>
              <a:rPr lang="en-US" b="1" dirty="0" err="1" smtClean="0">
                <a:solidFill>
                  <a:srgbClr val="0070C0"/>
                </a:solidFill>
              </a:rPr>
              <a:t>hyperthreading</a:t>
            </a:r>
            <a:r>
              <a:rPr lang="en-US" b="1" dirty="0" smtClean="0">
                <a:solidFill>
                  <a:srgbClr val="0070C0"/>
                </a:solidFill>
              </a:rPr>
              <a:t>”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Multithreading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5304188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564" name="Rectangle 4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609600" y="1295400"/>
            <a:ext cx="8229600" cy="4525963"/>
          </a:xfrm>
        </p:spPr>
        <p:txBody>
          <a:bodyPr>
            <a:noAutofit/>
          </a:bodyPr>
          <a:lstStyle/>
          <a:p>
            <a:r>
              <a:rPr lang="en-US" dirty="0"/>
              <a:t>Multiple processors (cores) with a method of communication between them</a:t>
            </a:r>
          </a:p>
          <a:p>
            <a:r>
              <a:rPr lang="en-US" dirty="0" smtClean="0"/>
              <a:t>Types:</a:t>
            </a:r>
            <a:endParaRPr lang="en-US" dirty="0"/>
          </a:p>
          <a:p>
            <a:pPr lvl="1"/>
            <a:r>
              <a:rPr lang="en-US" sz="2600" b="1" dirty="0" smtClean="0">
                <a:solidFill>
                  <a:srgbClr val="0070C0"/>
                </a:solidFill>
              </a:rPr>
              <a:t>Homogeneous:</a:t>
            </a:r>
            <a:r>
              <a:rPr lang="en-US" sz="2600" dirty="0" smtClean="0"/>
              <a:t> </a:t>
            </a:r>
            <a:r>
              <a:rPr lang="en-US" sz="2600" dirty="0"/>
              <a:t>multiple cores with </a:t>
            </a:r>
            <a:r>
              <a:rPr lang="en-US" sz="2600" dirty="0" smtClean="0"/>
              <a:t>shared main memory</a:t>
            </a:r>
            <a:endParaRPr lang="en-US" sz="2600" dirty="0"/>
          </a:p>
          <a:p>
            <a:pPr lvl="1"/>
            <a:r>
              <a:rPr lang="en-US" sz="2600" b="1" dirty="0" smtClean="0">
                <a:solidFill>
                  <a:srgbClr val="0070C0"/>
                </a:solidFill>
              </a:rPr>
              <a:t>Heterogeneous:</a:t>
            </a:r>
            <a:r>
              <a:rPr lang="en-US" sz="2600" dirty="0" smtClean="0">
                <a:solidFill>
                  <a:schemeClr val="accent1"/>
                </a:solidFill>
              </a:rPr>
              <a:t> </a:t>
            </a:r>
            <a:r>
              <a:rPr lang="en-US" sz="2600" dirty="0"/>
              <a:t>separate cores for different tasks (for example, DSP and CPU in cell phone)</a:t>
            </a:r>
          </a:p>
          <a:p>
            <a:pPr lvl="1"/>
            <a:r>
              <a:rPr lang="en-US" sz="2600" b="1" dirty="0">
                <a:solidFill>
                  <a:srgbClr val="0070C0"/>
                </a:solidFill>
              </a:rPr>
              <a:t>Clusters:</a:t>
            </a:r>
            <a:r>
              <a:rPr lang="en-US" sz="2600" dirty="0"/>
              <a:t> each core </a:t>
            </a:r>
            <a:r>
              <a:rPr lang="en-US" sz="2600" dirty="0" smtClean="0"/>
              <a:t>has </a:t>
            </a:r>
            <a:r>
              <a:rPr lang="en-US" sz="2600" dirty="0"/>
              <a:t>own memory system</a:t>
            </a:r>
          </a:p>
          <a:p>
            <a:pPr lvl="1"/>
            <a:endParaRPr lang="en-US" sz="3200" dirty="0"/>
          </a:p>
          <a:p>
            <a:endParaRPr lang="en-US" dirty="0"/>
          </a:p>
        </p:txBody>
      </p:sp>
      <p:sp>
        <p:nvSpPr>
          <p:cNvPr id="1346563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Multiprocessors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0123991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230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609600" y="1219200"/>
            <a:ext cx="8305800" cy="4525963"/>
          </a:xfrm>
          <a:noFill/>
          <a:ln/>
        </p:spPr>
        <p:txBody>
          <a:bodyPr/>
          <a:lstStyle/>
          <a:p>
            <a:r>
              <a:rPr lang="en-US" dirty="0"/>
              <a:t>Patterson &amp; Hennessy’s: </a:t>
            </a:r>
            <a:r>
              <a:rPr lang="en-US" i="1" dirty="0"/>
              <a:t>Computer Architecture: A Quantitative Approach</a:t>
            </a:r>
            <a:endParaRPr lang="en-US" dirty="0"/>
          </a:p>
          <a:p>
            <a:r>
              <a:rPr lang="en-US" dirty="0"/>
              <a:t>Conferences:</a:t>
            </a:r>
          </a:p>
          <a:p>
            <a:pPr lvl="1"/>
            <a:r>
              <a:rPr lang="en-US" sz="2600" dirty="0"/>
              <a:t>www.cs.wisc.edu/~arch/www/</a:t>
            </a:r>
          </a:p>
          <a:p>
            <a:pPr lvl="1"/>
            <a:r>
              <a:rPr lang="en-US" sz="2600" dirty="0"/>
              <a:t>ISCA (International Symposium on Computer Architecture)</a:t>
            </a:r>
          </a:p>
          <a:p>
            <a:pPr lvl="1"/>
            <a:r>
              <a:rPr lang="en-US" sz="2600" dirty="0"/>
              <a:t>HPCA (International Symposium on High Performance Computer Architecture)</a:t>
            </a:r>
          </a:p>
          <a:p>
            <a:pPr>
              <a:buFontTx/>
              <a:buNone/>
            </a:pP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Other Resources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4973126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Chapter 7 :: Topics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1219200"/>
            <a:ext cx="673898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Introduction</a:t>
            </a:r>
            <a:endParaRPr lang="en-US" dirty="0" smtClean="0"/>
          </a:p>
          <a:p>
            <a:r>
              <a:rPr lang="en-US" b="1" dirty="0" smtClean="0"/>
              <a:t>Performance Analysis</a:t>
            </a:r>
          </a:p>
          <a:p>
            <a:r>
              <a:rPr lang="en-US" b="1" dirty="0" smtClean="0"/>
              <a:t>Single-Cycle Processor</a:t>
            </a:r>
          </a:p>
          <a:p>
            <a:r>
              <a:rPr lang="en-US" b="1" dirty="0" err="1" smtClean="0"/>
              <a:t>Multicycle</a:t>
            </a:r>
            <a:r>
              <a:rPr lang="en-US" b="1" dirty="0" smtClean="0"/>
              <a:t> Processor</a:t>
            </a:r>
          </a:p>
          <a:p>
            <a:r>
              <a:rPr lang="en-US" b="1" dirty="0" smtClean="0"/>
              <a:t>Pipelined Processor</a:t>
            </a:r>
          </a:p>
          <a:p>
            <a:r>
              <a:rPr lang="en-US" b="1" dirty="0" smtClean="0"/>
              <a:t>Advanced Microarchitecture</a:t>
            </a:r>
            <a:endParaRPr lang="en-US" dirty="0" smtClean="0"/>
          </a:p>
          <a:p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1102387"/>
            <a:ext cx="1719062" cy="468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5248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579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533400" y="1143000"/>
            <a:ext cx="8001000" cy="495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PC can be source/destination of instruction</a:t>
            </a:r>
          </a:p>
          <a:p>
            <a:r>
              <a:rPr lang="en-US" sz="2400" b="1" dirty="0" smtClean="0">
                <a:solidFill>
                  <a:srgbClr val="0070C0"/>
                </a:solidFill>
              </a:rPr>
              <a:t>Source: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smtClean="0"/>
              <a:t>R15 must be available in Register File</a:t>
            </a:r>
          </a:p>
          <a:p>
            <a:pPr lvl="1"/>
            <a:r>
              <a:rPr lang="en-US" sz="2000" b="1" dirty="0"/>
              <a:t>PC </a:t>
            </a:r>
            <a:r>
              <a:rPr lang="en-US" sz="2000" dirty="0" smtClean="0"/>
              <a:t>is </a:t>
            </a:r>
            <a:r>
              <a:rPr lang="en-US" sz="2000" dirty="0"/>
              <a:t>read as the current</a:t>
            </a:r>
            <a:r>
              <a:rPr lang="en-US" sz="2000" b="1" dirty="0"/>
              <a:t> PC plus 8</a:t>
            </a:r>
          </a:p>
          <a:p>
            <a:r>
              <a:rPr lang="en-US" sz="2400" b="1" dirty="0">
                <a:solidFill>
                  <a:srgbClr val="0070C0"/>
                </a:solidFill>
              </a:rPr>
              <a:t>Destination: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Be able to write result to PC</a:t>
            </a:r>
          </a:p>
          <a:p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0455273"/>
              </p:ext>
            </p:extLst>
          </p:nvPr>
        </p:nvGraphicFramePr>
        <p:xfrm>
          <a:off x="914400" y="3200400"/>
          <a:ext cx="7561921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57" name="Visio" r:id="rId5" imgW="5000608" imgH="1562100" progId="Visio.Drawing.15">
                  <p:embed/>
                </p:oleObj>
              </mc:Choice>
              <mc:Fallback>
                <p:oleObj name="Visio" r:id="rId5" imgW="5000608" imgH="156210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14400" y="3200400"/>
                        <a:ext cx="7561921" cy="2362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76200"/>
            <a:ext cx="8839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chemeClr val="bg1"/>
                </a:solidFill>
              </a:rPr>
              <a:t>Single-Cycle </a:t>
            </a:r>
            <a:r>
              <a:rPr lang="en-US" sz="4200" dirty="0" err="1">
                <a:solidFill>
                  <a:schemeClr val="bg1"/>
                </a:solidFill>
              </a:rPr>
              <a:t>Datapath</a:t>
            </a:r>
            <a:r>
              <a:rPr lang="en-US" sz="4200" dirty="0" smtClean="0">
                <a:solidFill>
                  <a:schemeClr val="bg1"/>
                </a:solidFill>
              </a:rPr>
              <a:t>: Access to PC</a:t>
            </a:r>
            <a:endParaRPr lang="en-US" sz="4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0404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03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533400" y="1143000"/>
            <a:ext cx="7696200" cy="495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solidFill>
                  <a:srgbClr val="0070C0"/>
                </a:solidFill>
              </a:rPr>
              <a:t>Expand </a:t>
            </a:r>
            <a:r>
              <a:rPr lang="en-US" b="1" dirty="0" err="1" smtClean="0">
                <a:solidFill>
                  <a:srgbClr val="0070C0"/>
                </a:solidFill>
              </a:rPr>
              <a:t>datapath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dirty="0" smtClean="0"/>
              <a:t>to handle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STR</a:t>
            </a:r>
            <a:r>
              <a:rPr lang="en-US" dirty="0" smtClean="0"/>
              <a:t>:</a:t>
            </a:r>
          </a:p>
          <a:p>
            <a:r>
              <a:rPr lang="en-US" sz="2400" dirty="0"/>
              <a:t>W</a:t>
            </a:r>
            <a:r>
              <a:rPr lang="en-US" sz="2400" dirty="0" smtClean="0"/>
              <a:t>rite </a:t>
            </a:r>
            <a:r>
              <a:rPr lang="en-US" sz="2400" dirty="0"/>
              <a:t>data in </a:t>
            </a:r>
            <a:r>
              <a:rPr lang="en-US" sz="2400" dirty="0" smtClean="0">
                <a:latin typeface="Courier New" pitchFamily="49" charset="0"/>
              </a:rPr>
              <a:t>Rd</a:t>
            </a:r>
            <a:r>
              <a:rPr lang="en-US" sz="2400" dirty="0" smtClean="0"/>
              <a:t> to </a:t>
            </a:r>
            <a:r>
              <a:rPr lang="en-US" sz="2400" dirty="0"/>
              <a:t>memory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6060300"/>
              </p:ext>
            </p:extLst>
          </p:nvPr>
        </p:nvGraphicFramePr>
        <p:xfrm>
          <a:off x="796991" y="1995488"/>
          <a:ext cx="7356409" cy="242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969" name="Visio" r:id="rId5" imgW="5000608" imgH="1647757" progId="Visio.Drawing.15">
                  <p:embed/>
                </p:oleObj>
              </mc:Choice>
              <mc:Fallback>
                <p:oleObj name="Visio" r:id="rId5" imgW="5000608" imgH="164775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96991" y="1995488"/>
                        <a:ext cx="7356409" cy="2424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" y="68759"/>
            <a:ext cx="8839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Single-Cycle </a:t>
            </a:r>
            <a:r>
              <a:rPr lang="en-US" sz="4400" dirty="0" err="1">
                <a:solidFill>
                  <a:schemeClr val="bg1"/>
                </a:solidFill>
              </a:rPr>
              <a:t>Datapath</a:t>
            </a:r>
            <a:r>
              <a:rPr lang="en-US" sz="4400" dirty="0">
                <a:solidFill>
                  <a:schemeClr val="bg1"/>
                </a:solidFill>
              </a:rPr>
              <a:t>: </a:t>
            </a:r>
            <a:r>
              <a:rPr lang="en-US" sz="4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STR</a:t>
            </a:r>
            <a:endParaRPr lang="en-US" sz="4400" dirty="0">
              <a:solidFill>
                <a:schemeClr val="bg1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4495800"/>
            <a:ext cx="6500812" cy="1233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2362200" y="5577183"/>
            <a:ext cx="2803973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STR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Rd, [Rn, imm12]</a:t>
            </a:r>
          </a:p>
        </p:txBody>
      </p:sp>
    </p:spTree>
    <p:extLst>
      <p:ext uri="{BB962C8B-B14F-4D97-AF65-F5344CB8AC3E}">
        <p14:creationId xmlns:p14="http://schemas.microsoft.com/office/powerpoint/2010/main" val="30025124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627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609600" y="1143000"/>
            <a:ext cx="7696200" cy="4953000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sz="2400" b="1" dirty="0" smtClean="0"/>
              <a:t>With</a:t>
            </a:r>
            <a:r>
              <a:rPr lang="en-US" sz="2400" b="1" dirty="0" smtClean="0">
                <a:solidFill>
                  <a:srgbClr val="0070C0"/>
                </a:solidFill>
              </a:rPr>
              <a:t> immediate </a:t>
            </a:r>
            <a:r>
              <a:rPr lang="en-US" sz="2400" b="1" dirty="0" smtClean="0"/>
              <a:t>Src2:</a:t>
            </a:r>
          </a:p>
          <a:p>
            <a:pPr>
              <a:lnSpc>
                <a:spcPct val="90000"/>
              </a:lnSpc>
            </a:pPr>
            <a:r>
              <a:rPr lang="en-US" sz="2000" dirty="0" smtClean="0"/>
              <a:t>Read </a:t>
            </a:r>
            <a:r>
              <a:rPr lang="en-US" sz="2000" dirty="0"/>
              <a:t>from </a:t>
            </a:r>
            <a:r>
              <a:rPr lang="en-US" sz="2000" dirty="0" smtClean="0">
                <a:latin typeface="Courier New" pitchFamily="49" charset="0"/>
              </a:rPr>
              <a:t>Rn</a:t>
            </a:r>
            <a:r>
              <a:rPr lang="en-US" sz="2000" dirty="0" smtClean="0"/>
              <a:t> </a:t>
            </a:r>
            <a:r>
              <a:rPr lang="en-US" sz="2000" dirty="0"/>
              <a:t>and </a:t>
            </a:r>
            <a:r>
              <a:rPr lang="en-US" sz="2000" dirty="0" smtClean="0">
                <a:latin typeface="Courier New" pitchFamily="49" charset="0"/>
              </a:rPr>
              <a:t>Imm8</a:t>
            </a:r>
            <a:r>
              <a:rPr lang="en-US" sz="2000" dirty="0" smtClean="0">
                <a:latin typeface="+mj-lt"/>
              </a:rPr>
              <a:t> (</a:t>
            </a:r>
            <a:r>
              <a:rPr lang="en-US" sz="2000" i="1" dirty="0" err="1" smtClean="0">
                <a:latin typeface="+mj-lt"/>
              </a:rPr>
              <a:t>ImmSrc</a:t>
            </a:r>
            <a:r>
              <a:rPr lang="en-US" sz="2000" dirty="0" smtClean="0">
                <a:latin typeface="+mj-lt"/>
              </a:rPr>
              <a:t> chooses the zero-extended </a:t>
            </a:r>
            <a:r>
              <a:rPr lang="en-US" sz="2000" dirty="0" smtClean="0">
                <a:latin typeface="Courier New" pitchFamily="49" charset="0"/>
              </a:rPr>
              <a:t>Imm8</a:t>
            </a:r>
            <a:r>
              <a:rPr lang="en-US" sz="2000" dirty="0" smtClean="0">
                <a:latin typeface="+mj-lt"/>
              </a:rPr>
              <a:t> instead of </a:t>
            </a:r>
            <a:r>
              <a:rPr lang="en-US" sz="2000" dirty="0" smtClean="0">
                <a:latin typeface="Courier New" pitchFamily="49" charset="0"/>
              </a:rPr>
              <a:t>Imm12</a:t>
            </a:r>
            <a:r>
              <a:rPr lang="en-US" sz="2000" dirty="0" smtClean="0">
                <a:latin typeface="+mj-lt"/>
              </a:rPr>
              <a:t>)</a:t>
            </a:r>
            <a:endParaRPr lang="en-US" sz="20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2000" dirty="0"/>
              <a:t>Write </a:t>
            </a:r>
            <a:r>
              <a:rPr lang="en-US" sz="2000" i="1" dirty="0" err="1"/>
              <a:t>ALUResult</a:t>
            </a:r>
            <a:r>
              <a:rPr lang="en-US" sz="2000" dirty="0"/>
              <a:t> to register file</a:t>
            </a:r>
          </a:p>
          <a:p>
            <a:pPr>
              <a:lnSpc>
                <a:spcPct val="90000"/>
              </a:lnSpc>
            </a:pPr>
            <a:r>
              <a:rPr lang="en-US" sz="2000" dirty="0"/>
              <a:t>Write to </a:t>
            </a:r>
            <a:r>
              <a:rPr lang="en-US" sz="2000" dirty="0" smtClean="0">
                <a:latin typeface="Courier New" pitchFamily="49" charset="0"/>
              </a:rPr>
              <a:t>Rd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68759"/>
            <a:ext cx="8839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chemeClr val="bg1"/>
                </a:solidFill>
              </a:rPr>
              <a:t>Single-Cycle </a:t>
            </a:r>
            <a:r>
              <a:rPr lang="en-US" sz="4200" dirty="0" err="1">
                <a:solidFill>
                  <a:schemeClr val="bg1"/>
                </a:solidFill>
              </a:rPr>
              <a:t>Datapath</a:t>
            </a:r>
            <a:r>
              <a:rPr lang="en-US" sz="4200" dirty="0" smtClean="0">
                <a:solidFill>
                  <a:schemeClr val="bg1"/>
                </a:solidFill>
              </a:rPr>
              <a:t>: Data-processing</a:t>
            </a:r>
            <a:endParaRPr lang="en-US" sz="4200" dirty="0">
              <a:solidFill>
                <a:schemeClr val="bg1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09045" y="3048000"/>
            <a:ext cx="8643540" cy="2818630"/>
            <a:chOff x="309045" y="3044950"/>
            <a:chExt cx="8643540" cy="2818630"/>
          </a:xfrm>
        </p:grpSpPr>
        <p:pic>
          <p:nvPicPr>
            <p:cNvPr id="7" name="Picture 6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045" y="3044950"/>
              <a:ext cx="8492817" cy="2818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7"/>
            <p:cNvSpPr/>
            <p:nvPr/>
          </p:nvSpPr>
          <p:spPr>
            <a:xfrm>
              <a:off x="5992985" y="4051554"/>
              <a:ext cx="2959600" cy="17312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5340100" y="4596215"/>
              <a:ext cx="1766630" cy="12289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Rectangle 9"/>
          <p:cNvSpPr/>
          <p:nvPr/>
        </p:nvSpPr>
        <p:spPr>
          <a:xfrm>
            <a:off x="2987227" y="5449568"/>
            <a:ext cx="2390398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ADD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Rd,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Rn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imm8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765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627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609600" y="1143000"/>
            <a:ext cx="7696200" cy="4953000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sz="2400" b="1" dirty="0" smtClean="0"/>
              <a:t>With</a:t>
            </a:r>
            <a:r>
              <a:rPr lang="en-US" sz="2400" b="1" dirty="0" smtClean="0">
                <a:solidFill>
                  <a:srgbClr val="0070C0"/>
                </a:solidFill>
              </a:rPr>
              <a:t> immediate </a:t>
            </a:r>
            <a:r>
              <a:rPr lang="en-US" sz="2400" b="1" dirty="0" smtClean="0"/>
              <a:t>Src2:</a:t>
            </a:r>
          </a:p>
          <a:p>
            <a:pPr>
              <a:lnSpc>
                <a:spcPct val="90000"/>
              </a:lnSpc>
            </a:pPr>
            <a:r>
              <a:rPr lang="en-US" sz="2000" dirty="0" smtClean="0"/>
              <a:t>Read </a:t>
            </a:r>
            <a:r>
              <a:rPr lang="en-US" sz="2000" dirty="0"/>
              <a:t>from </a:t>
            </a:r>
            <a:r>
              <a:rPr lang="en-US" sz="2000" dirty="0" smtClean="0">
                <a:latin typeface="Courier New" pitchFamily="49" charset="0"/>
              </a:rPr>
              <a:t>Rn</a:t>
            </a:r>
            <a:r>
              <a:rPr lang="en-US" sz="2000" dirty="0" smtClean="0"/>
              <a:t> </a:t>
            </a:r>
            <a:r>
              <a:rPr lang="en-US" sz="2000" dirty="0"/>
              <a:t>and </a:t>
            </a:r>
            <a:r>
              <a:rPr lang="en-US" sz="2000" dirty="0" smtClean="0">
                <a:latin typeface="Courier New" pitchFamily="49" charset="0"/>
              </a:rPr>
              <a:t>Imm8</a:t>
            </a:r>
            <a:r>
              <a:rPr lang="en-US" sz="2000" dirty="0" smtClean="0">
                <a:latin typeface="+mj-lt"/>
              </a:rPr>
              <a:t> (</a:t>
            </a:r>
            <a:r>
              <a:rPr lang="en-US" sz="2000" i="1" dirty="0" err="1" smtClean="0">
                <a:latin typeface="+mj-lt"/>
              </a:rPr>
              <a:t>ImmSrc</a:t>
            </a:r>
            <a:r>
              <a:rPr lang="en-US" sz="2000" dirty="0" smtClean="0">
                <a:latin typeface="+mj-lt"/>
              </a:rPr>
              <a:t> chooses the zero-extended </a:t>
            </a:r>
            <a:r>
              <a:rPr lang="en-US" sz="2000" dirty="0" smtClean="0">
                <a:latin typeface="Courier New" pitchFamily="49" charset="0"/>
              </a:rPr>
              <a:t>Imm8</a:t>
            </a:r>
            <a:r>
              <a:rPr lang="en-US" sz="2000" dirty="0" smtClean="0">
                <a:latin typeface="+mj-lt"/>
              </a:rPr>
              <a:t> instead of </a:t>
            </a:r>
            <a:r>
              <a:rPr lang="en-US" sz="2000" dirty="0" smtClean="0">
                <a:latin typeface="Courier New" pitchFamily="49" charset="0"/>
              </a:rPr>
              <a:t>Imm12</a:t>
            </a:r>
            <a:r>
              <a:rPr lang="en-US" sz="2000" dirty="0" smtClean="0">
                <a:latin typeface="+mj-lt"/>
              </a:rPr>
              <a:t>)</a:t>
            </a:r>
            <a:endParaRPr lang="en-US" sz="20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2000" dirty="0"/>
              <a:t>Write </a:t>
            </a:r>
            <a:r>
              <a:rPr lang="en-US" sz="2000" i="1" dirty="0" err="1"/>
              <a:t>ALUResult</a:t>
            </a:r>
            <a:r>
              <a:rPr lang="en-US" sz="2000" dirty="0"/>
              <a:t> to register file</a:t>
            </a:r>
          </a:p>
          <a:p>
            <a:pPr>
              <a:lnSpc>
                <a:spcPct val="90000"/>
              </a:lnSpc>
            </a:pPr>
            <a:r>
              <a:rPr lang="en-US" sz="2000" dirty="0"/>
              <a:t>Write to </a:t>
            </a:r>
            <a:r>
              <a:rPr lang="en-US" sz="2000" dirty="0" smtClean="0">
                <a:latin typeface="Courier New" pitchFamily="49" charset="0"/>
              </a:rPr>
              <a:t>Rd</a:t>
            </a:r>
            <a:endParaRPr lang="en-US" sz="2000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5983107"/>
              </p:ext>
            </p:extLst>
          </p:nvPr>
        </p:nvGraphicFramePr>
        <p:xfrm>
          <a:off x="838200" y="2895600"/>
          <a:ext cx="7567449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80" name="Visio" r:id="rId5" imgW="5143567" imgH="1657485" progId="Visio.Drawing.15">
                  <p:embed/>
                </p:oleObj>
              </mc:Choice>
              <mc:Fallback>
                <p:oleObj name="Visio" r:id="rId5" imgW="5143567" imgH="1657485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38200" y="2895600"/>
                        <a:ext cx="7567449" cy="243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68759"/>
            <a:ext cx="8839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chemeClr val="bg1"/>
                </a:solidFill>
              </a:rPr>
              <a:t>Single-Cycle </a:t>
            </a:r>
            <a:r>
              <a:rPr lang="en-US" sz="4200" dirty="0" err="1">
                <a:solidFill>
                  <a:schemeClr val="bg1"/>
                </a:solidFill>
              </a:rPr>
              <a:t>Datapath</a:t>
            </a:r>
            <a:r>
              <a:rPr lang="en-US" sz="4200" dirty="0" smtClean="0">
                <a:solidFill>
                  <a:schemeClr val="bg1"/>
                </a:solidFill>
              </a:rPr>
              <a:t>: Data-processing</a:t>
            </a:r>
            <a:endParaRPr lang="en-US" sz="420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987227" y="5449568"/>
            <a:ext cx="2390398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ADD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Rd,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Rn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imm8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06940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627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609600" y="1143000"/>
            <a:ext cx="7696200" cy="4953000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sz="2400" b="1" dirty="0" smtClean="0"/>
              <a:t>With </a:t>
            </a:r>
            <a:r>
              <a:rPr lang="en-US" sz="2400" b="1" dirty="0" smtClean="0">
                <a:solidFill>
                  <a:srgbClr val="0070C0"/>
                </a:solidFill>
              </a:rPr>
              <a:t>register </a:t>
            </a:r>
            <a:r>
              <a:rPr lang="en-US" sz="2400" b="1" dirty="0" smtClean="0"/>
              <a:t>Src2:</a:t>
            </a:r>
          </a:p>
          <a:p>
            <a:pPr>
              <a:lnSpc>
                <a:spcPct val="90000"/>
              </a:lnSpc>
            </a:pPr>
            <a:r>
              <a:rPr lang="en-US" sz="2000" dirty="0" smtClean="0"/>
              <a:t>Read </a:t>
            </a:r>
            <a:r>
              <a:rPr lang="en-US" sz="2000" dirty="0"/>
              <a:t>from </a:t>
            </a:r>
            <a:r>
              <a:rPr lang="en-US" sz="2000" dirty="0" smtClean="0">
                <a:latin typeface="Courier New" pitchFamily="49" charset="0"/>
              </a:rPr>
              <a:t>Rn</a:t>
            </a:r>
            <a:r>
              <a:rPr lang="en-US" sz="2000" dirty="0" smtClean="0"/>
              <a:t> </a:t>
            </a:r>
            <a:r>
              <a:rPr lang="en-US" sz="2000" dirty="0"/>
              <a:t>and </a:t>
            </a:r>
            <a:r>
              <a:rPr lang="en-US" sz="2000" dirty="0" smtClean="0">
                <a:latin typeface="Courier New" pitchFamily="49" charset="0"/>
              </a:rPr>
              <a:t>Rm</a:t>
            </a:r>
            <a:r>
              <a:rPr lang="en-US" sz="2000" dirty="0" smtClean="0">
                <a:latin typeface="+mj-lt"/>
                <a:cs typeface="Times New Roman" panose="02020603050405020304" pitchFamily="18" charset="0"/>
              </a:rPr>
              <a:t> (instead of </a:t>
            </a:r>
            <a:r>
              <a:rPr lang="en-US" sz="2000" dirty="0" smtClean="0">
                <a:latin typeface="Courier New" pitchFamily="49" charset="0"/>
              </a:rPr>
              <a:t>Imm8)</a:t>
            </a:r>
            <a:endParaRPr lang="en-US" sz="2000" dirty="0">
              <a:latin typeface="Courier New" pitchFamily="49" charset="0"/>
            </a:endParaRPr>
          </a:p>
          <a:p>
            <a:pPr>
              <a:lnSpc>
                <a:spcPct val="90000"/>
              </a:lnSpc>
            </a:pPr>
            <a:r>
              <a:rPr lang="en-US" sz="2000" dirty="0"/>
              <a:t>Write </a:t>
            </a:r>
            <a:r>
              <a:rPr lang="en-US" sz="2000" i="1" dirty="0" err="1"/>
              <a:t>ALUResult</a:t>
            </a:r>
            <a:r>
              <a:rPr lang="en-US" sz="2000" dirty="0"/>
              <a:t> to register file</a:t>
            </a:r>
          </a:p>
          <a:p>
            <a:pPr>
              <a:lnSpc>
                <a:spcPct val="90000"/>
              </a:lnSpc>
            </a:pPr>
            <a:r>
              <a:rPr lang="en-US" sz="2000" dirty="0"/>
              <a:t>Write to </a:t>
            </a:r>
            <a:r>
              <a:rPr lang="en-US" sz="2000" dirty="0" smtClean="0">
                <a:latin typeface="Courier New" pitchFamily="49" charset="0"/>
              </a:rPr>
              <a:t>Rd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68759"/>
            <a:ext cx="8839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chemeClr val="bg1"/>
                </a:solidFill>
              </a:rPr>
              <a:t>Single-Cycle </a:t>
            </a:r>
            <a:r>
              <a:rPr lang="en-US" sz="4200" dirty="0" err="1">
                <a:solidFill>
                  <a:schemeClr val="bg1"/>
                </a:solidFill>
              </a:rPr>
              <a:t>Datapath</a:t>
            </a:r>
            <a:r>
              <a:rPr lang="en-US" sz="4200" dirty="0" smtClean="0">
                <a:solidFill>
                  <a:schemeClr val="bg1"/>
                </a:solidFill>
              </a:rPr>
              <a:t>: Data-processing</a:t>
            </a:r>
            <a:endParaRPr lang="en-US" sz="4200" dirty="0">
              <a:solidFill>
                <a:schemeClr val="bg1"/>
              </a:solidFill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309045" y="2315255"/>
            <a:ext cx="8727817" cy="3548325"/>
            <a:chOff x="309045" y="2315255"/>
            <a:chExt cx="8727817" cy="3548325"/>
          </a:xfrm>
        </p:grpSpPr>
        <p:grpSp>
          <p:nvGrpSpPr>
            <p:cNvPr id="14" name="Group 13"/>
            <p:cNvGrpSpPr/>
            <p:nvPr/>
          </p:nvGrpSpPr>
          <p:grpSpPr>
            <a:xfrm>
              <a:off x="309045" y="3044950"/>
              <a:ext cx="8727817" cy="2818630"/>
              <a:chOff x="309045" y="3044950"/>
              <a:chExt cx="8727817" cy="2818630"/>
            </a:xfrm>
          </p:grpSpPr>
          <p:pic>
            <p:nvPicPr>
              <p:cNvPr id="16" name="Picture 6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9045" y="3044950"/>
                <a:ext cx="8492817" cy="28186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" name="Rectangle 16"/>
              <p:cNvSpPr/>
              <p:nvPr/>
            </p:nvSpPr>
            <p:spPr>
              <a:xfrm>
                <a:off x="5892171" y="4611428"/>
                <a:ext cx="3144691" cy="124402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5071266" y="3298720"/>
                <a:ext cx="1478592" cy="8983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6453845" y="4477125"/>
                <a:ext cx="230431" cy="8983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5800960" y="4611428"/>
                <a:ext cx="182423" cy="16174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" name="Rectangle 14"/>
            <p:cNvSpPr/>
            <p:nvPr/>
          </p:nvSpPr>
          <p:spPr>
            <a:xfrm>
              <a:off x="5992985" y="2315255"/>
              <a:ext cx="2959600" cy="17312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Rectangle 20"/>
          <p:cNvSpPr/>
          <p:nvPr/>
        </p:nvSpPr>
        <p:spPr>
          <a:xfrm>
            <a:off x="2987227" y="5449568"/>
            <a:ext cx="2114681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ADD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Rd,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Rn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Rm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87103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627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609600" y="1143000"/>
            <a:ext cx="7696200" cy="4953000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sz="2400" b="1" dirty="0" smtClean="0"/>
              <a:t>With </a:t>
            </a:r>
            <a:r>
              <a:rPr lang="en-US" sz="2400" b="1" dirty="0" smtClean="0">
                <a:solidFill>
                  <a:srgbClr val="0070C0"/>
                </a:solidFill>
              </a:rPr>
              <a:t>register </a:t>
            </a:r>
            <a:r>
              <a:rPr lang="en-US" sz="2400" b="1" dirty="0" smtClean="0"/>
              <a:t>Src2:</a:t>
            </a:r>
          </a:p>
          <a:p>
            <a:pPr>
              <a:lnSpc>
                <a:spcPct val="90000"/>
              </a:lnSpc>
            </a:pPr>
            <a:r>
              <a:rPr lang="en-US" sz="2000" dirty="0" smtClean="0"/>
              <a:t>Read </a:t>
            </a:r>
            <a:r>
              <a:rPr lang="en-US" sz="2000" dirty="0"/>
              <a:t>from </a:t>
            </a:r>
            <a:r>
              <a:rPr lang="en-US" sz="2000" dirty="0" smtClean="0">
                <a:latin typeface="Courier New" pitchFamily="49" charset="0"/>
              </a:rPr>
              <a:t>Rn</a:t>
            </a:r>
            <a:r>
              <a:rPr lang="en-US" sz="2000" dirty="0" smtClean="0"/>
              <a:t> </a:t>
            </a:r>
            <a:r>
              <a:rPr lang="en-US" sz="2000" dirty="0"/>
              <a:t>and </a:t>
            </a:r>
            <a:r>
              <a:rPr lang="en-US" sz="2000" dirty="0" smtClean="0">
                <a:latin typeface="Courier New" pitchFamily="49" charset="0"/>
              </a:rPr>
              <a:t>Rm</a:t>
            </a:r>
            <a:r>
              <a:rPr lang="en-US" sz="2000" dirty="0" smtClean="0">
                <a:latin typeface="+mj-lt"/>
                <a:cs typeface="Times New Roman" panose="02020603050405020304" pitchFamily="18" charset="0"/>
              </a:rPr>
              <a:t> (instead of </a:t>
            </a:r>
            <a:r>
              <a:rPr lang="en-US" sz="2000" dirty="0" smtClean="0">
                <a:latin typeface="Courier New" pitchFamily="49" charset="0"/>
              </a:rPr>
              <a:t>Imm8)</a:t>
            </a:r>
            <a:endParaRPr lang="en-US" sz="2000" dirty="0">
              <a:latin typeface="Courier New" pitchFamily="49" charset="0"/>
            </a:endParaRPr>
          </a:p>
          <a:p>
            <a:pPr>
              <a:lnSpc>
                <a:spcPct val="90000"/>
              </a:lnSpc>
            </a:pPr>
            <a:r>
              <a:rPr lang="en-US" sz="2000" dirty="0"/>
              <a:t>Write </a:t>
            </a:r>
            <a:r>
              <a:rPr lang="en-US" sz="2000" i="1" dirty="0" err="1"/>
              <a:t>ALUResult</a:t>
            </a:r>
            <a:r>
              <a:rPr lang="en-US" sz="2000" dirty="0"/>
              <a:t> to register file</a:t>
            </a:r>
          </a:p>
          <a:p>
            <a:pPr>
              <a:lnSpc>
                <a:spcPct val="90000"/>
              </a:lnSpc>
            </a:pPr>
            <a:r>
              <a:rPr lang="en-US" sz="2000" dirty="0"/>
              <a:t>Write to </a:t>
            </a:r>
            <a:r>
              <a:rPr lang="en-US" sz="2000" dirty="0" smtClean="0">
                <a:latin typeface="Courier New" pitchFamily="49" charset="0"/>
              </a:rPr>
              <a:t>Rd</a:t>
            </a:r>
            <a:endParaRPr lang="en-US" sz="2000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570014"/>
              </p:ext>
            </p:extLst>
          </p:nvPr>
        </p:nvGraphicFramePr>
        <p:xfrm>
          <a:off x="762000" y="2743200"/>
          <a:ext cx="7774371" cy="250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803" name="Visio" r:id="rId5" imgW="5143567" imgH="1657485" progId="Visio.Drawing.15">
                  <p:embed/>
                </p:oleObj>
              </mc:Choice>
              <mc:Fallback>
                <p:oleObj name="Visio" r:id="rId5" imgW="5143567" imgH="1657485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62000" y="2743200"/>
                        <a:ext cx="7774371" cy="2505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68759"/>
            <a:ext cx="8839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chemeClr val="bg1"/>
                </a:solidFill>
              </a:rPr>
              <a:t>Single-Cycle </a:t>
            </a:r>
            <a:r>
              <a:rPr lang="en-US" sz="4200" dirty="0" err="1">
                <a:solidFill>
                  <a:schemeClr val="bg1"/>
                </a:solidFill>
              </a:rPr>
              <a:t>Datapath</a:t>
            </a:r>
            <a:r>
              <a:rPr lang="en-US" sz="4200" dirty="0" smtClean="0">
                <a:solidFill>
                  <a:schemeClr val="bg1"/>
                </a:solidFill>
              </a:rPr>
              <a:t>: Data-processing</a:t>
            </a:r>
            <a:endParaRPr lang="en-US" sz="420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295519" y="5449568"/>
            <a:ext cx="2114681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ADD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Rd,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Rn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Rm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97996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651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533400" y="1143000"/>
            <a:ext cx="7696200" cy="4953000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b="1" dirty="0" smtClean="0">
                <a:latin typeface="+mj-lt"/>
              </a:rPr>
              <a:t>Calculate </a:t>
            </a:r>
            <a:r>
              <a:rPr lang="en-US" b="1" dirty="0">
                <a:latin typeface="+mj-lt"/>
              </a:rPr>
              <a:t>branch target address: </a:t>
            </a:r>
            <a:endParaRPr lang="en-US" b="1" dirty="0" smtClean="0">
              <a:latin typeface="+mj-lt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sz="2000" dirty="0" smtClean="0">
                <a:latin typeface="+mj-lt"/>
              </a:rPr>
              <a:t>     		BTA = (</a:t>
            </a:r>
            <a:r>
              <a:rPr lang="en-US" sz="2000" i="1" dirty="0" err="1" smtClean="0">
                <a:latin typeface="+mj-lt"/>
                <a:cs typeface="Courier New" panose="02070309020205020404" pitchFamily="49" charset="0"/>
              </a:rPr>
              <a:t>ExtImm</a:t>
            </a:r>
            <a:r>
              <a:rPr lang="en-US" sz="2000" dirty="0" smtClean="0">
                <a:latin typeface="+mj-lt"/>
              </a:rPr>
              <a:t>) + (</a:t>
            </a:r>
            <a:r>
              <a:rPr lang="en-US" sz="2000" dirty="0" smtClean="0">
                <a:latin typeface="+mj-lt"/>
                <a:cs typeface="Courier New" panose="02070309020205020404" pitchFamily="49" charset="0"/>
              </a:rPr>
              <a:t>PC </a:t>
            </a:r>
            <a:r>
              <a:rPr lang="en-US" sz="2000" dirty="0" smtClean="0">
                <a:latin typeface="+mj-lt"/>
              </a:rPr>
              <a:t>+ 8)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000" i="1" dirty="0">
                <a:latin typeface="+mj-lt"/>
              </a:rPr>
              <a:t>	 </a:t>
            </a:r>
            <a:r>
              <a:rPr lang="en-US" sz="2000" i="1" dirty="0" smtClean="0">
                <a:latin typeface="+mj-lt"/>
              </a:rPr>
              <a:t> 	</a:t>
            </a:r>
            <a:r>
              <a:rPr lang="en-US" sz="2000" i="1" dirty="0" err="1" smtClean="0">
                <a:latin typeface="+mj-lt"/>
              </a:rPr>
              <a:t>ExtImm</a:t>
            </a:r>
            <a:r>
              <a:rPr lang="en-US" sz="2000" i="1" dirty="0" smtClean="0">
                <a:latin typeface="+mj-lt"/>
              </a:rPr>
              <a:t> = </a:t>
            </a:r>
            <a:r>
              <a:rPr lang="en-US" sz="2000" dirty="0" smtClean="0">
                <a:latin typeface="+mj-lt"/>
                <a:cs typeface="Courier New" panose="02070309020205020404" pitchFamily="49" charset="0"/>
              </a:rPr>
              <a:t>Imm24</a:t>
            </a:r>
            <a:r>
              <a:rPr lang="en-US" sz="2000" i="1" dirty="0" smtClean="0">
                <a:latin typeface="+mj-lt"/>
              </a:rPr>
              <a:t> &lt;&lt; 2 </a:t>
            </a:r>
            <a:r>
              <a:rPr lang="en-US" sz="2000" dirty="0" smtClean="0">
                <a:latin typeface="+mj-lt"/>
              </a:rPr>
              <a:t>and sign-extended</a:t>
            </a:r>
            <a:r>
              <a:rPr lang="en-US" sz="2000" i="1" dirty="0" smtClean="0">
                <a:latin typeface="+mj-lt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4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B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2963171"/>
              </p:ext>
            </p:extLst>
          </p:nvPr>
        </p:nvGraphicFramePr>
        <p:xfrm>
          <a:off x="838200" y="2217419"/>
          <a:ext cx="7543800" cy="24307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25" name="Visio" r:id="rId5" imgW="5143567" imgH="1657485" progId="Visio.Drawing.15">
                  <p:embed/>
                </p:oleObj>
              </mc:Choice>
              <mc:Fallback>
                <p:oleObj name="Visio" r:id="rId5" imgW="5143567" imgH="1657485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38200" y="2217419"/>
                        <a:ext cx="7543800" cy="24307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060" y="4648200"/>
            <a:ext cx="5290740" cy="1123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3962400" y="5525768"/>
            <a:ext cx="1149674" cy="3485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 Label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70948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  <a:cs typeface="Courier New" pitchFamily="49" charset="0"/>
              </a:rPr>
              <a:t>ExtImm</a:t>
            </a:r>
            <a:endParaRPr lang="en-US" sz="4400" dirty="0">
              <a:solidFill>
                <a:schemeClr val="bg1"/>
              </a:solidFill>
              <a:latin typeface="+mj-lt"/>
              <a:cs typeface="Courier New" pitchFamily="49" charset="0"/>
            </a:endParaRPr>
          </a:p>
        </p:txBody>
      </p:sp>
      <p:graphicFrame>
        <p:nvGraphicFramePr>
          <p:cNvPr id="6" name="Group 5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39958872"/>
              </p:ext>
            </p:extLst>
          </p:nvPr>
        </p:nvGraphicFramePr>
        <p:xfrm>
          <a:off x="1676400" y="4191000"/>
          <a:ext cx="5486400" cy="1341120"/>
        </p:xfrm>
        <a:graphic>
          <a:graphicData uri="http://schemas.openxmlformats.org/drawingml/2006/table">
            <a:tbl>
              <a:tblPr/>
              <a:tblGrid>
                <a:gridCol w="1219199"/>
                <a:gridCol w="2057400"/>
                <a:gridCol w="2209801"/>
              </a:tblGrid>
              <a:tr h="262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ImmSrc</a:t>
                      </a:r>
                      <a:r>
                        <a:rPr kumimoji="0" lang="en-US" sz="16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1:0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ExtImm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Description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</a:tr>
              <a:tr h="262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{24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Courier New" panose="02070309020205020404" pitchFamily="49" charset="0"/>
                        </a:rPr>
                        <a:t>’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b0, Instr</a:t>
                      </a:r>
                      <a:r>
                        <a:rPr kumimoji="0" lang="en-US" sz="16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7:0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}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Zero-extended </a:t>
                      </a:r>
                      <a:r>
                        <a:rPr kumimoji="0" lang="en-US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Courier New" panose="02070309020205020404" pitchFamily="49" charset="0"/>
                        </a:rPr>
                        <a:t>imm8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2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{20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Courier New" panose="02070309020205020404" pitchFamily="49" charset="0"/>
                        </a:rPr>
                        <a:t>’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b0, Instr</a:t>
                      </a:r>
                      <a:r>
                        <a:rPr kumimoji="0" lang="en-US" sz="16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11:0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}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Zero-extended </a:t>
                      </a:r>
                      <a:r>
                        <a:rPr kumimoji="0" lang="en-US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Courier New" panose="02070309020205020404" pitchFamily="49" charset="0"/>
                        </a:rPr>
                        <a:t>imm12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2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{6{Instr</a:t>
                      </a:r>
                      <a:r>
                        <a:rPr kumimoji="0" lang="en-US" sz="16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23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}, Instr</a:t>
                      </a:r>
                      <a:r>
                        <a:rPr kumimoji="0" lang="en-US" sz="16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23:0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}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Sign-extended </a:t>
                      </a:r>
                      <a:r>
                        <a:rPr kumimoji="0" lang="en-US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Courier New" panose="02070309020205020404" pitchFamily="49" charset="0"/>
                        </a:rPr>
                        <a:t>imm24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531513"/>
              </p:ext>
            </p:extLst>
          </p:nvPr>
        </p:nvGraphicFramePr>
        <p:xfrm>
          <a:off x="196850" y="1219200"/>
          <a:ext cx="8750300" cy="281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42" name="Visio" r:id="rId5" imgW="5143567" imgH="1657485" progId="Visio.Drawing.15">
                  <p:embed/>
                </p:oleObj>
              </mc:Choice>
              <mc:Fallback>
                <p:oleObj name="Visio" r:id="rId5" imgW="5143567" imgH="1657485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850" y="1219200"/>
                        <a:ext cx="8750300" cy="281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547755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747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374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ARM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7085149"/>
              </p:ext>
            </p:extLst>
          </p:nvPr>
        </p:nvGraphicFramePr>
        <p:xfrm>
          <a:off x="557439" y="1143000"/>
          <a:ext cx="8230961" cy="438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044" name="Visio" r:id="rId6" imgW="5010049" imgH="2667000" progId="Visio.Drawing.15">
                  <p:embed/>
                </p:oleObj>
              </mc:Choice>
              <mc:Fallback>
                <p:oleObj name="Visio" r:id="rId6" imgW="5010049" imgH="266700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7439" y="1143000"/>
                        <a:ext cx="8230961" cy="438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970526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Control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81000" y="1066800"/>
            <a:ext cx="6863239" cy="4648200"/>
            <a:chOff x="381000" y="1066800"/>
            <a:chExt cx="6863239" cy="4648200"/>
          </a:xfrm>
        </p:grpSpPr>
        <p:pic>
          <p:nvPicPr>
            <p:cNvPr id="167016" name="Picture 10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1066800"/>
              <a:ext cx="6710839" cy="4648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381000" y="5257800"/>
              <a:ext cx="18288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1264394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63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609600" y="1219200"/>
            <a:ext cx="5181600" cy="49530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b="1" dirty="0"/>
              <a:t>Microarchitecture: </a:t>
            </a:r>
            <a:r>
              <a:rPr lang="en-US" dirty="0"/>
              <a:t>how to implement an architecture in hardware</a:t>
            </a:r>
          </a:p>
          <a:p>
            <a:pPr>
              <a:lnSpc>
                <a:spcPct val="90000"/>
              </a:lnSpc>
            </a:pPr>
            <a:r>
              <a:rPr lang="en-US" dirty="0"/>
              <a:t>Processor:</a:t>
            </a:r>
          </a:p>
          <a:p>
            <a:pPr lvl="1">
              <a:lnSpc>
                <a:spcPct val="90000"/>
              </a:lnSpc>
            </a:pPr>
            <a:r>
              <a:rPr lang="en-US" sz="2600" b="1" dirty="0" err="1">
                <a:solidFill>
                  <a:srgbClr val="0070C0"/>
                </a:solidFill>
              </a:rPr>
              <a:t>Datapath</a:t>
            </a:r>
            <a:r>
              <a:rPr lang="en-US" sz="2600" b="1" dirty="0">
                <a:solidFill>
                  <a:srgbClr val="0070C0"/>
                </a:solidFill>
              </a:rPr>
              <a:t>: </a:t>
            </a:r>
            <a:r>
              <a:rPr lang="en-US" sz="2600" dirty="0"/>
              <a:t>functional blocks</a:t>
            </a:r>
          </a:p>
          <a:p>
            <a:pPr lvl="1">
              <a:lnSpc>
                <a:spcPct val="90000"/>
              </a:lnSpc>
            </a:pPr>
            <a:r>
              <a:rPr lang="en-US" sz="2600" b="1" dirty="0">
                <a:solidFill>
                  <a:srgbClr val="0070C0"/>
                </a:solidFill>
              </a:rPr>
              <a:t>Control: </a:t>
            </a:r>
            <a:r>
              <a:rPr lang="en-US" sz="2600" dirty="0"/>
              <a:t>control signals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Introduction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1102387"/>
            <a:ext cx="1719062" cy="468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5691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381000" y="1066800"/>
            <a:ext cx="6863239" cy="4648200"/>
            <a:chOff x="381000" y="1066800"/>
            <a:chExt cx="6863239" cy="4648200"/>
          </a:xfrm>
        </p:grpSpPr>
        <p:pic>
          <p:nvPicPr>
            <p:cNvPr id="14" name="Picture 10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1066800"/>
              <a:ext cx="6710839" cy="4648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Rectangle 14"/>
            <p:cNvSpPr/>
            <p:nvPr/>
          </p:nvSpPr>
          <p:spPr>
            <a:xfrm>
              <a:off x="381000" y="5257800"/>
              <a:ext cx="18288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Control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6894569" y="4114800"/>
            <a:ext cx="344431" cy="1600200"/>
            <a:chOff x="8458200" y="4513943"/>
            <a:chExt cx="304800" cy="1295400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8458200" y="4513943"/>
              <a:ext cx="304800" cy="0"/>
            </a:xfrm>
            <a:prstGeom prst="line">
              <a:avLst/>
            </a:prstGeom>
            <a:ln w="158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8763000" y="4513943"/>
              <a:ext cx="0" cy="1295400"/>
            </a:xfrm>
            <a:prstGeom prst="line">
              <a:avLst/>
            </a:prstGeom>
            <a:ln w="158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8458200" y="5809343"/>
              <a:ext cx="304800" cy="0"/>
            </a:xfrm>
            <a:prstGeom prst="line">
              <a:avLst/>
            </a:prstGeom>
            <a:ln w="158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7239000" y="4495800"/>
            <a:ext cx="17129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rgbClr val="C00000"/>
                </a:solidFill>
              </a:rPr>
              <a:t>Sent directly </a:t>
            </a:r>
          </a:p>
          <a:p>
            <a:r>
              <a:rPr lang="en-US" sz="2200" b="1" dirty="0" smtClean="0">
                <a:solidFill>
                  <a:srgbClr val="C00000"/>
                </a:solidFill>
              </a:rPr>
              <a:t>to</a:t>
            </a:r>
            <a:r>
              <a:rPr lang="en-US" sz="2200" b="1" dirty="0">
                <a:solidFill>
                  <a:srgbClr val="C00000"/>
                </a:solidFill>
              </a:rPr>
              <a:t> </a:t>
            </a:r>
            <a:r>
              <a:rPr lang="en-US" sz="2200" b="1" dirty="0" err="1" smtClean="0">
                <a:solidFill>
                  <a:srgbClr val="C00000"/>
                </a:solidFill>
              </a:rPr>
              <a:t>datapath</a:t>
            </a:r>
            <a:endParaRPr lang="en-US" sz="2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55472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381000" y="1066800"/>
            <a:ext cx="6863239" cy="4648200"/>
            <a:chOff x="381000" y="1066800"/>
            <a:chExt cx="6863239" cy="4648200"/>
          </a:xfrm>
        </p:grpSpPr>
        <p:pic>
          <p:nvPicPr>
            <p:cNvPr id="14" name="Picture 10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1066800"/>
              <a:ext cx="6710839" cy="4648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Rectangle 14"/>
            <p:cNvSpPr/>
            <p:nvPr/>
          </p:nvSpPr>
          <p:spPr>
            <a:xfrm>
              <a:off x="381000" y="5257800"/>
              <a:ext cx="18288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Control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6705600" y="2971800"/>
            <a:ext cx="200388" cy="930275"/>
            <a:chOff x="8458200" y="4513943"/>
            <a:chExt cx="304800" cy="1295400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8458200" y="4513943"/>
              <a:ext cx="304800" cy="0"/>
            </a:xfrm>
            <a:prstGeom prst="line">
              <a:avLst/>
            </a:prstGeom>
            <a:ln w="158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8763000" y="4513943"/>
              <a:ext cx="0" cy="1295400"/>
            </a:xfrm>
            <a:prstGeom prst="line">
              <a:avLst/>
            </a:prstGeom>
            <a:ln w="158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8458200" y="5809343"/>
              <a:ext cx="304800" cy="0"/>
            </a:xfrm>
            <a:prstGeom prst="line">
              <a:avLst/>
            </a:prstGeom>
            <a:ln w="158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6953977" y="2590800"/>
            <a:ext cx="219002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rgbClr val="C00000"/>
                </a:solidFill>
              </a:rPr>
              <a:t>Sent through</a:t>
            </a:r>
          </a:p>
          <a:p>
            <a:r>
              <a:rPr lang="en-US" sz="2200" b="1" dirty="0" smtClean="0">
                <a:solidFill>
                  <a:srgbClr val="C00000"/>
                </a:solidFill>
              </a:rPr>
              <a:t>Conditional Logic</a:t>
            </a:r>
          </a:p>
          <a:p>
            <a:r>
              <a:rPr lang="en-US" sz="2200" b="1" dirty="0" smtClean="0">
                <a:solidFill>
                  <a:srgbClr val="C00000"/>
                </a:solidFill>
              </a:rPr>
              <a:t>first, then to </a:t>
            </a:r>
          </a:p>
          <a:p>
            <a:r>
              <a:rPr lang="en-US" sz="2200" b="1" dirty="0" err="1" smtClean="0">
                <a:solidFill>
                  <a:srgbClr val="C00000"/>
                </a:solidFill>
              </a:rPr>
              <a:t>datapath</a:t>
            </a:r>
            <a:endParaRPr lang="en-US" sz="2200" b="1" dirty="0">
              <a:solidFill>
                <a:srgbClr val="C00000"/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6894569" y="4114800"/>
            <a:ext cx="344431" cy="1600200"/>
            <a:chOff x="8458200" y="4513943"/>
            <a:chExt cx="304800" cy="1295400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8458200" y="4513943"/>
              <a:ext cx="304800" cy="0"/>
            </a:xfrm>
            <a:prstGeom prst="line">
              <a:avLst/>
            </a:prstGeom>
            <a:ln w="158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8763000" y="4513943"/>
              <a:ext cx="0" cy="1295400"/>
            </a:xfrm>
            <a:prstGeom prst="line">
              <a:avLst/>
            </a:prstGeom>
            <a:ln w="158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8458200" y="5809343"/>
              <a:ext cx="304800" cy="0"/>
            </a:xfrm>
            <a:prstGeom prst="line">
              <a:avLst/>
            </a:prstGeom>
            <a:ln w="158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19"/>
          <p:cNvSpPr txBox="1"/>
          <p:nvPr/>
        </p:nvSpPr>
        <p:spPr>
          <a:xfrm>
            <a:off x="7239000" y="4495800"/>
            <a:ext cx="17129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rgbClr val="C00000"/>
                </a:solidFill>
              </a:rPr>
              <a:t>Sent directly </a:t>
            </a:r>
          </a:p>
          <a:p>
            <a:r>
              <a:rPr lang="en-US" sz="2200" b="1" dirty="0" smtClean="0">
                <a:solidFill>
                  <a:srgbClr val="C00000"/>
                </a:solidFill>
              </a:rPr>
              <a:t>to</a:t>
            </a:r>
            <a:r>
              <a:rPr lang="en-US" sz="2200" b="1" dirty="0">
                <a:solidFill>
                  <a:srgbClr val="C00000"/>
                </a:solidFill>
              </a:rPr>
              <a:t> </a:t>
            </a:r>
            <a:r>
              <a:rPr lang="en-US" sz="2200" b="1" dirty="0" err="1" smtClean="0">
                <a:solidFill>
                  <a:srgbClr val="C00000"/>
                </a:solidFill>
              </a:rPr>
              <a:t>datapath</a:t>
            </a:r>
            <a:endParaRPr lang="en-US" sz="2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01021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381000" y="1066800"/>
            <a:ext cx="6863239" cy="4648200"/>
            <a:chOff x="381000" y="1066800"/>
            <a:chExt cx="6863239" cy="4648200"/>
          </a:xfrm>
        </p:grpSpPr>
        <p:pic>
          <p:nvPicPr>
            <p:cNvPr id="21" name="Picture 10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1066800"/>
              <a:ext cx="6710839" cy="4648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Rectangle 21"/>
            <p:cNvSpPr/>
            <p:nvPr/>
          </p:nvSpPr>
          <p:spPr>
            <a:xfrm>
              <a:off x="381000" y="5257800"/>
              <a:ext cx="18288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Control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34000" y="990600"/>
            <a:ext cx="36576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These signals </a:t>
            </a:r>
            <a:r>
              <a:rPr lang="en-US" sz="2200" b="1" dirty="0" smtClean="0"/>
              <a:t>change the state</a:t>
            </a:r>
            <a:r>
              <a:rPr lang="en-US" sz="2200" dirty="0" smtClean="0"/>
              <a:t>  (PC, RF, Memory)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5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If instruction shouldn’t execute, </a:t>
            </a:r>
            <a:r>
              <a:rPr lang="en-US" sz="2200" b="1" dirty="0" smtClean="0"/>
              <a:t>forced to 0</a:t>
            </a:r>
            <a:endParaRPr lang="en-US" sz="22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6953977" y="2590800"/>
            <a:ext cx="219002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rgbClr val="C00000"/>
                </a:solidFill>
              </a:rPr>
              <a:t>Sent through</a:t>
            </a:r>
          </a:p>
          <a:p>
            <a:r>
              <a:rPr lang="en-US" sz="2200" b="1" dirty="0" smtClean="0">
                <a:solidFill>
                  <a:srgbClr val="C00000"/>
                </a:solidFill>
              </a:rPr>
              <a:t>Conditional Logic</a:t>
            </a:r>
          </a:p>
          <a:p>
            <a:r>
              <a:rPr lang="en-US" sz="2200" b="1" dirty="0" smtClean="0">
                <a:solidFill>
                  <a:srgbClr val="C00000"/>
                </a:solidFill>
              </a:rPr>
              <a:t>first, then to </a:t>
            </a:r>
          </a:p>
          <a:p>
            <a:r>
              <a:rPr lang="en-US" sz="2200" b="1" dirty="0" err="1" smtClean="0">
                <a:solidFill>
                  <a:srgbClr val="C00000"/>
                </a:solidFill>
              </a:rPr>
              <a:t>datapath</a:t>
            </a:r>
            <a:endParaRPr lang="en-US" sz="2200" b="1" dirty="0">
              <a:solidFill>
                <a:srgbClr val="C00000"/>
              </a:solidFill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6705600" y="2971800"/>
            <a:ext cx="200388" cy="930275"/>
            <a:chOff x="8458200" y="4513943"/>
            <a:chExt cx="304800" cy="1295400"/>
          </a:xfrm>
        </p:grpSpPr>
        <p:cxnSp>
          <p:nvCxnSpPr>
            <p:cNvPr id="24" name="Straight Connector 23"/>
            <p:cNvCxnSpPr/>
            <p:nvPr/>
          </p:nvCxnSpPr>
          <p:spPr>
            <a:xfrm>
              <a:off x="8458200" y="4513943"/>
              <a:ext cx="304800" cy="0"/>
            </a:xfrm>
            <a:prstGeom prst="line">
              <a:avLst/>
            </a:prstGeom>
            <a:ln w="158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8763000" y="4513943"/>
              <a:ext cx="0" cy="1295400"/>
            </a:xfrm>
            <a:prstGeom prst="line">
              <a:avLst/>
            </a:prstGeom>
            <a:ln w="158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8458200" y="5809343"/>
              <a:ext cx="304800" cy="0"/>
            </a:xfrm>
            <a:prstGeom prst="line">
              <a:avLst/>
            </a:prstGeom>
            <a:ln w="158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/>
          <p:cNvGrpSpPr/>
          <p:nvPr/>
        </p:nvGrpSpPr>
        <p:grpSpPr>
          <a:xfrm>
            <a:off x="6894569" y="4114800"/>
            <a:ext cx="344431" cy="1600200"/>
            <a:chOff x="8458200" y="4513943"/>
            <a:chExt cx="304800" cy="1295400"/>
          </a:xfrm>
        </p:grpSpPr>
        <p:cxnSp>
          <p:nvCxnSpPr>
            <p:cNvPr id="16" name="Straight Connector 15"/>
            <p:cNvCxnSpPr/>
            <p:nvPr/>
          </p:nvCxnSpPr>
          <p:spPr>
            <a:xfrm>
              <a:off x="8458200" y="4513943"/>
              <a:ext cx="304800" cy="0"/>
            </a:xfrm>
            <a:prstGeom prst="line">
              <a:avLst/>
            </a:prstGeom>
            <a:ln w="158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8763000" y="4513943"/>
              <a:ext cx="0" cy="1295400"/>
            </a:xfrm>
            <a:prstGeom prst="line">
              <a:avLst/>
            </a:prstGeom>
            <a:ln w="158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8458200" y="5809343"/>
              <a:ext cx="304800" cy="0"/>
            </a:xfrm>
            <a:prstGeom prst="line">
              <a:avLst/>
            </a:prstGeom>
            <a:ln w="158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19"/>
          <p:cNvSpPr txBox="1"/>
          <p:nvPr/>
        </p:nvSpPr>
        <p:spPr>
          <a:xfrm>
            <a:off x="7239000" y="4495800"/>
            <a:ext cx="17129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rgbClr val="C00000"/>
                </a:solidFill>
              </a:rPr>
              <a:t>Sent directly </a:t>
            </a:r>
          </a:p>
          <a:p>
            <a:r>
              <a:rPr lang="en-US" sz="2200" b="1" dirty="0" smtClean="0">
                <a:solidFill>
                  <a:srgbClr val="C00000"/>
                </a:solidFill>
              </a:rPr>
              <a:t>to</a:t>
            </a:r>
            <a:r>
              <a:rPr lang="en-US" sz="2200" b="1" dirty="0">
                <a:solidFill>
                  <a:srgbClr val="C00000"/>
                </a:solidFill>
              </a:rPr>
              <a:t> </a:t>
            </a:r>
            <a:r>
              <a:rPr lang="en-US" sz="2200" b="1" dirty="0" err="1" smtClean="0">
                <a:solidFill>
                  <a:srgbClr val="C00000"/>
                </a:solidFill>
              </a:rPr>
              <a:t>datapath</a:t>
            </a:r>
            <a:endParaRPr lang="en-US" sz="2200" b="1" dirty="0">
              <a:solidFill>
                <a:srgbClr val="C00000"/>
              </a:solidFill>
            </a:endParaRPr>
          </a:p>
        </p:txBody>
      </p:sp>
      <p:sp>
        <p:nvSpPr>
          <p:cNvPr id="2" name="Oval 1"/>
          <p:cNvSpPr/>
          <p:nvPr/>
        </p:nvSpPr>
        <p:spPr>
          <a:xfrm>
            <a:off x="5638800" y="2819400"/>
            <a:ext cx="1238977" cy="1219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6400800" y="2438400"/>
            <a:ext cx="152400" cy="38225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492906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52400" y="1066800"/>
            <a:ext cx="5400582" cy="3657600"/>
            <a:chOff x="381000" y="1066800"/>
            <a:chExt cx="6863239" cy="4648200"/>
          </a:xfrm>
        </p:grpSpPr>
        <p:pic>
          <p:nvPicPr>
            <p:cNvPr id="11" name="Picture 10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1066800"/>
              <a:ext cx="6710839" cy="4648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11"/>
            <p:cNvSpPr/>
            <p:nvPr/>
          </p:nvSpPr>
          <p:spPr>
            <a:xfrm>
              <a:off x="381000" y="5257800"/>
              <a:ext cx="18288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Control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10200" y="1187708"/>
            <a:ext cx="3733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 i="1" dirty="0" smtClean="0"/>
              <a:t>FlagW</a:t>
            </a:r>
            <a:r>
              <a:rPr lang="en-US" sz="2200" b="1" baseline="-25000" dirty="0" smtClean="0"/>
              <a:t>1:0</a:t>
            </a:r>
            <a:r>
              <a:rPr lang="en-US" sz="2200" b="1" dirty="0" smtClean="0"/>
              <a:t>:</a:t>
            </a:r>
            <a:r>
              <a:rPr lang="en-US" sz="2200" dirty="0" smtClean="0"/>
              <a:t> Flag Write signal, asserted when </a:t>
            </a:r>
            <a:r>
              <a:rPr lang="en-US" sz="2200" i="1" dirty="0" err="1" smtClean="0"/>
              <a:t>ALUFlags</a:t>
            </a:r>
            <a:r>
              <a:rPr lang="en-US" sz="2200" dirty="0" smtClean="0"/>
              <a:t> should be saved (i.e., on instruction with S=1)</a:t>
            </a:r>
          </a:p>
        </p:txBody>
      </p:sp>
      <p:sp>
        <p:nvSpPr>
          <p:cNvPr id="14" name="Oval 13"/>
          <p:cNvSpPr/>
          <p:nvPr/>
        </p:nvSpPr>
        <p:spPr>
          <a:xfrm>
            <a:off x="2285999" y="2057400"/>
            <a:ext cx="990601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63842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52400" y="1066800"/>
            <a:ext cx="5400582" cy="3657600"/>
            <a:chOff x="381000" y="1066800"/>
            <a:chExt cx="6863239" cy="4648200"/>
          </a:xfrm>
        </p:grpSpPr>
        <p:pic>
          <p:nvPicPr>
            <p:cNvPr id="11" name="Picture 10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1066800"/>
              <a:ext cx="6710839" cy="4648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11"/>
            <p:cNvSpPr/>
            <p:nvPr/>
          </p:nvSpPr>
          <p:spPr>
            <a:xfrm>
              <a:off x="381000" y="5257800"/>
              <a:ext cx="18288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Control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10200" y="1187708"/>
            <a:ext cx="37338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 i="1" dirty="0" smtClean="0"/>
              <a:t>FlagW</a:t>
            </a:r>
            <a:r>
              <a:rPr lang="en-US" sz="2200" b="1" baseline="-25000" dirty="0" smtClean="0"/>
              <a:t>1:0</a:t>
            </a:r>
            <a:r>
              <a:rPr lang="en-US" sz="2200" b="1" dirty="0" smtClean="0"/>
              <a:t>:</a:t>
            </a:r>
            <a:r>
              <a:rPr lang="en-US" sz="2200" dirty="0" smtClean="0"/>
              <a:t> Flag Write signal, asserted when </a:t>
            </a:r>
            <a:r>
              <a:rPr lang="en-US" sz="2200" i="1" dirty="0" err="1" smtClean="0"/>
              <a:t>ALUFlags</a:t>
            </a:r>
            <a:r>
              <a:rPr lang="en-US" sz="2200" dirty="0" smtClean="0"/>
              <a:t> should be saved (i.e., on instruction with S=1)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Courier" pitchFamily="49" charset="0"/>
              </a:rPr>
              <a:t>ADD</a:t>
            </a:r>
            <a:r>
              <a:rPr lang="en-US" sz="2200" dirty="0" smtClean="0"/>
              <a:t>, </a:t>
            </a:r>
            <a:r>
              <a:rPr lang="en-US" sz="2200" dirty="0" smtClean="0">
                <a:latin typeface="Courier" pitchFamily="49" charset="0"/>
              </a:rPr>
              <a:t>SUB</a:t>
            </a:r>
            <a:r>
              <a:rPr lang="en-US" sz="2200" dirty="0" smtClean="0"/>
              <a:t> update all flags (</a:t>
            </a:r>
            <a:r>
              <a:rPr lang="en-US" sz="2200" b="1" dirty="0" smtClean="0"/>
              <a:t>NZCV</a:t>
            </a:r>
            <a:r>
              <a:rPr lang="en-US" sz="2200" dirty="0" smtClean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Courier" pitchFamily="49" charset="0"/>
              </a:rPr>
              <a:t>AND</a:t>
            </a:r>
            <a:r>
              <a:rPr lang="en-US" sz="2200" dirty="0" smtClean="0"/>
              <a:t>, </a:t>
            </a:r>
            <a:r>
              <a:rPr lang="en-US" sz="2200" dirty="0" smtClean="0">
                <a:latin typeface="Courier" pitchFamily="49" charset="0"/>
              </a:rPr>
              <a:t>ORR</a:t>
            </a:r>
            <a:r>
              <a:rPr lang="en-US" sz="2200" dirty="0" smtClean="0"/>
              <a:t> only update </a:t>
            </a:r>
            <a:r>
              <a:rPr lang="en-US" sz="2200" b="1" dirty="0" smtClean="0"/>
              <a:t>NZ</a:t>
            </a:r>
            <a:r>
              <a:rPr lang="en-US" sz="2200" dirty="0" smtClean="0"/>
              <a:t> flags</a:t>
            </a:r>
          </a:p>
        </p:txBody>
      </p:sp>
      <p:sp>
        <p:nvSpPr>
          <p:cNvPr id="14" name="Oval 13"/>
          <p:cNvSpPr/>
          <p:nvPr/>
        </p:nvSpPr>
        <p:spPr>
          <a:xfrm>
            <a:off x="2285999" y="2057400"/>
            <a:ext cx="990601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46292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52400" y="1066800"/>
            <a:ext cx="5400582" cy="3657600"/>
            <a:chOff x="381000" y="1066800"/>
            <a:chExt cx="6863239" cy="4648200"/>
          </a:xfrm>
        </p:grpSpPr>
        <p:pic>
          <p:nvPicPr>
            <p:cNvPr id="11" name="Picture 10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1066800"/>
              <a:ext cx="6710839" cy="4648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11"/>
            <p:cNvSpPr/>
            <p:nvPr/>
          </p:nvSpPr>
          <p:spPr>
            <a:xfrm>
              <a:off x="381000" y="5257800"/>
              <a:ext cx="18288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Control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10200" y="1187708"/>
            <a:ext cx="37338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 i="1" dirty="0" smtClean="0"/>
              <a:t>FlagW</a:t>
            </a:r>
            <a:r>
              <a:rPr lang="en-US" sz="2200" b="1" baseline="-25000" dirty="0" smtClean="0"/>
              <a:t>1:0</a:t>
            </a:r>
            <a:r>
              <a:rPr lang="en-US" sz="2200" b="1" dirty="0" smtClean="0"/>
              <a:t>:</a:t>
            </a:r>
            <a:r>
              <a:rPr lang="en-US" sz="2200" dirty="0" smtClean="0"/>
              <a:t> Flag Write signal, asserted when </a:t>
            </a:r>
            <a:r>
              <a:rPr lang="en-US" sz="2200" i="1" dirty="0" err="1" smtClean="0"/>
              <a:t>ALUFlags</a:t>
            </a:r>
            <a:r>
              <a:rPr lang="en-US" sz="2200" dirty="0" smtClean="0"/>
              <a:t> should be saved (i.e., on instruction with S=1)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Courier" pitchFamily="49" charset="0"/>
              </a:rPr>
              <a:t>ADD</a:t>
            </a:r>
            <a:r>
              <a:rPr lang="en-US" sz="2200" dirty="0" smtClean="0"/>
              <a:t>, </a:t>
            </a:r>
            <a:r>
              <a:rPr lang="en-US" sz="2200" dirty="0" smtClean="0">
                <a:latin typeface="Courier" pitchFamily="49" charset="0"/>
              </a:rPr>
              <a:t>SUB</a:t>
            </a:r>
            <a:r>
              <a:rPr lang="en-US" sz="2200" dirty="0" smtClean="0"/>
              <a:t> update all flags (</a:t>
            </a:r>
            <a:r>
              <a:rPr lang="en-US" sz="2200" b="1" dirty="0" smtClean="0"/>
              <a:t>NZCV</a:t>
            </a:r>
            <a:r>
              <a:rPr lang="en-US" sz="2200" dirty="0" smtClean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Courier" pitchFamily="49" charset="0"/>
              </a:rPr>
              <a:t>AND</a:t>
            </a:r>
            <a:r>
              <a:rPr lang="en-US" sz="2200" dirty="0" smtClean="0"/>
              <a:t>, </a:t>
            </a:r>
            <a:r>
              <a:rPr lang="en-US" sz="2200" dirty="0" smtClean="0">
                <a:latin typeface="Courier" pitchFamily="49" charset="0"/>
              </a:rPr>
              <a:t>ORR</a:t>
            </a:r>
            <a:r>
              <a:rPr lang="en-US" sz="2200" dirty="0" smtClean="0"/>
              <a:t> only update </a:t>
            </a:r>
            <a:r>
              <a:rPr lang="en-US" sz="2200" b="1" dirty="0" smtClean="0"/>
              <a:t>NZ</a:t>
            </a:r>
            <a:r>
              <a:rPr lang="en-US" sz="2200" dirty="0" smtClean="0"/>
              <a:t> flags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So, two bits needed:</a:t>
            </a:r>
          </a:p>
          <a:p>
            <a:pPr lvl="1"/>
            <a:r>
              <a:rPr lang="en-US" sz="2200" b="1" i="1" dirty="0"/>
              <a:t>	</a:t>
            </a:r>
            <a:r>
              <a:rPr lang="en-US" sz="2200" b="1" i="1" dirty="0" smtClean="0"/>
              <a:t>FlagW</a:t>
            </a:r>
            <a:r>
              <a:rPr lang="en-US" sz="2200" b="1" baseline="-25000" dirty="0" smtClean="0"/>
              <a:t>1</a:t>
            </a:r>
            <a:r>
              <a:rPr lang="en-US" sz="2200" baseline="-25000" dirty="0" smtClean="0"/>
              <a:t> </a:t>
            </a:r>
            <a:r>
              <a:rPr lang="en-US" sz="2200" dirty="0" smtClean="0"/>
              <a:t>= 1: </a:t>
            </a:r>
            <a:r>
              <a:rPr lang="en-US" sz="2200" i="1" dirty="0" smtClean="0"/>
              <a:t>NZ </a:t>
            </a:r>
            <a:r>
              <a:rPr lang="en-US" sz="2200" dirty="0" smtClean="0"/>
              <a:t>saved  	(</a:t>
            </a:r>
            <a:r>
              <a:rPr lang="en-US" sz="2200" i="1" dirty="0" smtClean="0"/>
              <a:t>ALUFlags</a:t>
            </a:r>
            <a:r>
              <a:rPr lang="en-US" sz="2200" baseline="-25000" dirty="0" smtClean="0"/>
              <a:t>3:2</a:t>
            </a:r>
            <a:r>
              <a:rPr lang="en-US" sz="2200" dirty="0" smtClean="0"/>
              <a:t> saved)</a:t>
            </a:r>
          </a:p>
          <a:p>
            <a:pPr lvl="1"/>
            <a:r>
              <a:rPr lang="en-US" sz="2200" b="1" i="1" dirty="0" smtClean="0"/>
              <a:t>	FlagW</a:t>
            </a:r>
            <a:r>
              <a:rPr lang="en-US" sz="2200" b="1" baseline="-25000" dirty="0" smtClean="0"/>
              <a:t>0</a:t>
            </a:r>
            <a:r>
              <a:rPr lang="en-US" sz="2200" baseline="-25000" dirty="0" smtClean="0"/>
              <a:t> </a:t>
            </a:r>
            <a:r>
              <a:rPr lang="en-US" sz="2200" dirty="0" smtClean="0"/>
              <a:t>= 1: </a:t>
            </a:r>
            <a:r>
              <a:rPr lang="en-US" sz="2200" i="1" dirty="0" smtClean="0"/>
              <a:t>CV</a:t>
            </a:r>
            <a:r>
              <a:rPr lang="en-US" sz="2200" dirty="0" smtClean="0"/>
              <a:t> saved 	(</a:t>
            </a:r>
            <a:r>
              <a:rPr lang="en-US" sz="2200" i="1" dirty="0" smtClean="0"/>
              <a:t>ALUFlags</a:t>
            </a:r>
            <a:r>
              <a:rPr lang="en-US" sz="2200" baseline="-25000" dirty="0" smtClean="0"/>
              <a:t>1:0</a:t>
            </a:r>
            <a:r>
              <a:rPr lang="en-US" sz="2200" dirty="0" smtClean="0"/>
              <a:t> saved)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200" dirty="0"/>
          </a:p>
        </p:txBody>
      </p:sp>
      <p:sp>
        <p:nvSpPr>
          <p:cNvPr id="14" name="Oval 13"/>
          <p:cNvSpPr/>
          <p:nvPr/>
        </p:nvSpPr>
        <p:spPr>
          <a:xfrm>
            <a:off x="2285999" y="2057400"/>
            <a:ext cx="990601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46292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1152618" y="1098429"/>
            <a:ext cx="6924582" cy="4689745"/>
            <a:chOff x="381000" y="1066800"/>
            <a:chExt cx="6863239" cy="4648200"/>
          </a:xfrm>
        </p:grpSpPr>
        <p:pic>
          <p:nvPicPr>
            <p:cNvPr id="14" name="Picture 10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1066800"/>
              <a:ext cx="6710839" cy="4648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Rectangle 14"/>
            <p:cNvSpPr/>
            <p:nvPr/>
          </p:nvSpPr>
          <p:spPr>
            <a:xfrm>
              <a:off x="381000" y="5257800"/>
              <a:ext cx="18288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Control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9565273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Control: Decoder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990600" y="1066800"/>
            <a:ext cx="7772400" cy="4721374"/>
            <a:chOff x="990600" y="1066800"/>
            <a:chExt cx="7772400" cy="4721374"/>
          </a:xfrm>
        </p:grpSpPr>
        <p:grpSp>
          <p:nvGrpSpPr>
            <p:cNvPr id="13" name="Group 12"/>
            <p:cNvGrpSpPr/>
            <p:nvPr/>
          </p:nvGrpSpPr>
          <p:grpSpPr>
            <a:xfrm>
              <a:off x="1152618" y="1098429"/>
              <a:ext cx="6924582" cy="4689745"/>
              <a:chOff x="381000" y="1066800"/>
              <a:chExt cx="6863239" cy="4648200"/>
            </a:xfrm>
          </p:grpSpPr>
          <p:pic>
            <p:nvPicPr>
              <p:cNvPr id="14" name="Picture 104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3400" y="1066800"/>
                <a:ext cx="6710839" cy="4648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" name="Rectangle 14"/>
              <p:cNvSpPr/>
              <p:nvPr/>
            </p:nvSpPr>
            <p:spPr>
              <a:xfrm>
                <a:off x="381000" y="5257800"/>
                <a:ext cx="1828800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" name="Rectangle 1"/>
            <p:cNvSpPr/>
            <p:nvPr/>
          </p:nvSpPr>
          <p:spPr>
            <a:xfrm>
              <a:off x="5029200" y="1066800"/>
              <a:ext cx="3733800" cy="309257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990600" y="1066800"/>
              <a:ext cx="4267200" cy="13398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3658045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238669" name="Picture 7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028473"/>
            <a:ext cx="4419600" cy="4801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28600" y="2363450"/>
            <a:ext cx="2438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Submodules: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Main Decoder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ALU Decoder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PC Logic</a:t>
            </a:r>
            <a:endParaRPr lang="en-US" sz="2200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Control: Decoder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1179035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238669" name="Picture 7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028473"/>
            <a:ext cx="4419600" cy="4801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28600" y="2363450"/>
            <a:ext cx="2438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Submodules: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 dirty="0" smtClean="0">
                <a:solidFill>
                  <a:srgbClr val="0070C0"/>
                </a:solidFill>
              </a:rPr>
              <a:t>Main Decoder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ALU Decoder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PC Logic</a:t>
            </a:r>
            <a:endParaRPr lang="en-US" sz="2200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Control: Decoder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3508551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411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533400" y="1219200"/>
            <a:ext cx="7924800" cy="4953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Multiple implementations for a single architecture:</a:t>
            </a:r>
          </a:p>
          <a:p>
            <a:pPr lvl="1">
              <a:lnSpc>
                <a:spcPct val="90000"/>
              </a:lnSpc>
            </a:pPr>
            <a:r>
              <a:rPr lang="en-US" b="1" dirty="0" smtClean="0">
                <a:solidFill>
                  <a:srgbClr val="0070C0"/>
                </a:solidFill>
              </a:rPr>
              <a:t>Single-cycle:</a:t>
            </a:r>
            <a:r>
              <a:rPr lang="en-US" dirty="0" smtClean="0"/>
              <a:t> Each </a:t>
            </a:r>
            <a:r>
              <a:rPr lang="en-US" dirty="0"/>
              <a:t>instruction executes in a single cycle</a:t>
            </a:r>
          </a:p>
          <a:p>
            <a:pPr lvl="1">
              <a:lnSpc>
                <a:spcPct val="90000"/>
              </a:lnSpc>
            </a:pPr>
            <a:r>
              <a:rPr lang="en-US" b="1" dirty="0" err="1" smtClean="0">
                <a:solidFill>
                  <a:srgbClr val="0070C0"/>
                </a:solidFill>
              </a:rPr>
              <a:t>Multicycle</a:t>
            </a:r>
            <a:r>
              <a:rPr lang="en-US" b="1" dirty="0" smtClean="0">
                <a:solidFill>
                  <a:srgbClr val="0070C0"/>
                </a:solidFill>
              </a:rPr>
              <a:t>:</a:t>
            </a:r>
            <a:r>
              <a:rPr lang="en-US" dirty="0" smtClean="0"/>
              <a:t> Each </a:t>
            </a:r>
            <a:r>
              <a:rPr lang="en-US" dirty="0"/>
              <a:t>instruction is </a:t>
            </a:r>
            <a:r>
              <a:rPr lang="en-US" dirty="0" smtClean="0"/>
              <a:t>broken up into </a:t>
            </a:r>
            <a:r>
              <a:rPr lang="en-US" dirty="0"/>
              <a:t>series of shorter steps</a:t>
            </a:r>
          </a:p>
          <a:p>
            <a:pPr lvl="1">
              <a:lnSpc>
                <a:spcPct val="90000"/>
              </a:lnSpc>
            </a:pPr>
            <a:r>
              <a:rPr lang="en-US" b="1" dirty="0" smtClean="0">
                <a:solidFill>
                  <a:srgbClr val="0070C0"/>
                </a:solidFill>
              </a:rPr>
              <a:t>Pipelined:</a:t>
            </a:r>
            <a:r>
              <a:rPr lang="en-US" dirty="0" smtClean="0"/>
              <a:t> Each instruction </a:t>
            </a:r>
            <a:r>
              <a:rPr lang="en-US" dirty="0"/>
              <a:t>broken up </a:t>
            </a:r>
            <a:r>
              <a:rPr lang="en-US" dirty="0" smtClean="0"/>
              <a:t>into </a:t>
            </a:r>
            <a:r>
              <a:rPr lang="en-US" dirty="0"/>
              <a:t>series of </a:t>
            </a:r>
            <a:r>
              <a:rPr lang="en-US" dirty="0" smtClean="0"/>
              <a:t>steps &amp; multiple </a:t>
            </a:r>
            <a:r>
              <a:rPr lang="en-US" dirty="0"/>
              <a:t>instructions execute at </a:t>
            </a:r>
            <a:r>
              <a:rPr lang="en-US" dirty="0" smtClean="0"/>
              <a:t>once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Microarchitecture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619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7878" name="Group 6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96583801"/>
              </p:ext>
            </p:extLst>
          </p:nvPr>
        </p:nvGraphicFramePr>
        <p:xfrm>
          <a:off x="609600" y="1295400"/>
          <a:ext cx="7696196" cy="4038599"/>
        </p:xfrm>
        <a:graphic>
          <a:graphicData uri="http://schemas.openxmlformats.org/drawingml/2006/table">
            <a:tbl>
              <a:tblPr/>
              <a:tblGrid>
                <a:gridCol w="492557"/>
                <a:gridCol w="664951"/>
                <a:gridCol w="664951"/>
                <a:gridCol w="1094763"/>
                <a:gridCol w="374003"/>
                <a:gridCol w="526089"/>
                <a:gridCol w="554127"/>
                <a:gridCol w="664951"/>
                <a:gridCol w="776699"/>
                <a:gridCol w="553203"/>
                <a:gridCol w="664951"/>
                <a:gridCol w="664951"/>
              </a:tblGrid>
              <a:tr h="1503469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Op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Funct</a:t>
                      </a:r>
                      <a:r>
                        <a:rPr kumimoji="0" lang="en-US" sz="18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Funct</a:t>
                      </a:r>
                      <a:r>
                        <a:rPr kumimoji="0" lang="en-US" sz="18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Type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Branch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MemtoReg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MemW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ALUSrc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ImmSrc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RegW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RegSrc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ALUOp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</a:tr>
              <a:tr h="50702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00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DP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Reg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702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DP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Imm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702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STR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702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LDR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702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B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8787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8787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Control Unit: Main Decoder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5647930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Control: Decoder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38669" name="Picture 7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028473"/>
            <a:ext cx="4419600" cy="4801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28600" y="2363450"/>
            <a:ext cx="2438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Submodules: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Main Decoder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 dirty="0" smtClean="0">
                <a:solidFill>
                  <a:srgbClr val="0070C0"/>
                </a:solidFill>
              </a:rPr>
              <a:t>ALU Decoder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PC Logic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84107989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038" name="Picture 10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983" y="1828800"/>
            <a:ext cx="4380742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6755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graphicFrame>
        <p:nvGraphicFramePr>
          <p:cNvPr id="1226757" name="Group 5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270032720"/>
              </p:ext>
            </p:extLst>
          </p:nvPr>
        </p:nvGraphicFramePr>
        <p:xfrm>
          <a:off x="533400" y="1981200"/>
          <a:ext cx="3657600" cy="2381250"/>
        </p:xfrm>
        <a:graphic>
          <a:graphicData uri="http://schemas.openxmlformats.org/drawingml/2006/table">
            <a:tbl>
              <a:tblPr/>
              <a:tblGrid>
                <a:gridCol w="2161309"/>
                <a:gridCol w="1496291"/>
              </a:tblGrid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ALUControl</a:t>
                      </a:r>
                      <a:r>
                        <a:rPr kumimoji="0" lang="en-US" sz="24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1:0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Function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Add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Subtract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OR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Review: ALU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894130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779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Review: ALU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69064" name="Picture 10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045779"/>
            <a:ext cx="6553200" cy="4745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381785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Control: Decoder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38669" name="Picture 7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028473"/>
            <a:ext cx="4419600" cy="4801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28600" y="2363450"/>
            <a:ext cx="2438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Submodules: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Main Decoder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 dirty="0" smtClean="0">
                <a:solidFill>
                  <a:srgbClr val="0070C0"/>
                </a:solidFill>
              </a:rPr>
              <a:t>ALU Decoder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PC Logic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10384391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7878" name="Group 6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25209612"/>
              </p:ext>
            </p:extLst>
          </p:nvPr>
        </p:nvGraphicFramePr>
        <p:xfrm>
          <a:off x="1066801" y="1097280"/>
          <a:ext cx="7162799" cy="3931920"/>
        </p:xfrm>
        <a:graphic>
          <a:graphicData uri="http://schemas.openxmlformats.org/drawingml/2006/table">
            <a:tbl>
              <a:tblPr/>
              <a:tblGrid>
                <a:gridCol w="1012135"/>
                <a:gridCol w="1167848"/>
                <a:gridCol w="1239676"/>
                <a:gridCol w="940306"/>
                <a:gridCol w="1712843"/>
                <a:gridCol w="1089991"/>
              </a:tblGrid>
              <a:tr h="566659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ALUOp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Funct</a:t>
                      </a:r>
                      <a:r>
                        <a:rPr kumimoji="0" lang="en-US" sz="18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4:1 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en-US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cmd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Funct</a:t>
                      </a:r>
                      <a:r>
                        <a:rPr kumimoji="0" lang="en-US" sz="18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Type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ALUControl</a:t>
                      </a:r>
                      <a:r>
                        <a:rPr kumimoji="0" lang="en-US" sz="18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1:0</a:t>
                      </a:r>
                      <a:endParaRPr kumimoji="0" lang="en-US" sz="18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FlagW</a:t>
                      </a:r>
                      <a:r>
                        <a:rPr kumimoji="0" lang="en-US" sz="18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1:0</a:t>
                      </a:r>
                      <a:endParaRPr kumimoji="0" lang="en-US" sz="18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</a:tr>
              <a:tr h="33973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Not DP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31">
                <a:tc rowSpan="8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ADD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31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31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SUB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31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31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AND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31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31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ORR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31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8787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8787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Control Unit: ALU Decoder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0" y="5029200"/>
            <a:ext cx="6324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200" b="1" i="1" dirty="0" smtClean="0">
                <a:solidFill>
                  <a:srgbClr val="0070C0"/>
                </a:solidFill>
              </a:rPr>
              <a:t>FlagW</a:t>
            </a:r>
            <a:r>
              <a:rPr lang="en-US" sz="2200" b="1" baseline="-25000" dirty="0" smtClean="0">
                <a:solidFill>
                  <a:srgbClr val="0070C0"/>
                </a:solidFill>
              </a:rPr>
              <a:t>1</a:t>
            </a:r>
            <a:r>
              <a:rPr lang="en-US" sz="2200" baseline="-25000" dirty="0" smtClean="0"/>
              <a:t> </a:t>
            </a:r>
            <a:r>
              <a:rPr lang="en-US" sz="2200" dirty="0" smtClean="0"/>
              <a:t>= 1: </a:t>
            </a:r>
            <a:r>
              <a:rPr lang="en-US" sz="2200" i="1" dirty="0" smtClean="0"/>
              <a:t>NZ</a:t>
            </a:r>
            <a:r>
              <a:rPr lang="en-US" sz="2200" dirty="0" smtClean="0"/>
              <a:t> (</a:t>
            </a:r>
            <a:r>
              <a:rPr lang="en-US" sz="2200" i="1" dirty="0" smtClean="0"/>
              <a:t>Flags</a:t>
            </a:r>
            <a:r>
              <a:rPr lang="en-US" sz="2200" baseline="-25000" dirty="0" smtClean="0"/>
              <a:t>3:2</a:t>
            </a:r>
            <a:r>
              <a:rPr lang="en-US" sz="2200" dirty="0" smtClean="0"/>
              <a:t>) should be saved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200" b="1" i="1" dirty="0" smtClean="0">
                <a:solidFill>
                  <a:srgbClr val="0070C0"/>
                </a:solidFill>
              </a:rPr>
              <a:t>FlagW</a:t>
            </a:r>
            <a:r>
              <a:rPr lang="en-US" sz="2200" b="1" baseline="-25000" dirty="0" smtClean="0">
                <a:solidFill>
                  <a:srgbClr val="0070C0"/>
                </a:solidFill>
              </a:rPr>
              <a:t>0</a:t>
            </a:r>
            <a:r>
              <a:rPr lang="en-US" sz="2200" baseline="-25000" dirty="0" smtClean="0"/>
              <a:t> </a:t>
            </a:r>
            <a:r>
              <a:rPr lang="en-US" sz="2200" dirty="0" smtClean="0"/>
              <a:t>= 1: </a:t>
            </a:r>
            <a:r>
              <a:rPr lang="en-US" sz="2200" i="1" dirty="0" smtClean="0"/>
              <a:t>CV</a:t>
            </a:r>
            <a:r>
              <a:rPr lang="en-US" sz="2200" dirty="0" smtClean="0"/>
              <a:t> (</a:t>
            </a:r>
            <a:r>
              <a:rPr lang="en-US" sz="2200" i="1" dirty="0" smtClean="0"/>
              <a:t>Flags</a:t>
            </a:r>
            <a:r>
              <a:rPr lang="en-US" sz="2200" baseline="-25000" dirty="0" smtClean="0"/>
              <a:t>1:0</a:t>
            </a:r>
            <a:r>
              <a:rPr lang="en-US" sz="2200" dirty="0" smtClean="0"/>
              <a:t>) should be saved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70557374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Control: Decoder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38669" name="Picture 7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028473"/>
            <a:ext cx="4419600" cy="4801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28600" y="2363450"/>
            <a:ext cx="2438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Submodules: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Main Decoder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ALU Decoder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 dirty="0" smtClean="0">
                <a:solidFill>
                  <a:srgbClr val="0070C0"/>
                </a:solidFill>
              </a:rPr>
              <a:t>PC Logic</a:t>
            </a:r>
            <a:endParaRPr lang="en-US" sz="2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03057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627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685800" y="914400"/>
            <a:ext cx="7696200" cy="4953000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sz="2400" b="1" i="1" dirty="0"/>
              <a:t> </a:t>
            </a:r>
            <a:r>
              <a:rPr lang="en-US" sz="2400" b="1" i="1" dirty="0" smtClean="0"/>
              <a:t>     PCS</a:t>
            </a:r>
            <a:r>
              <a:rPr lang="en-US" sz="2400" b="1" dirty="0" smtClean="0"/>
              <a:t> = 1 if PC is written by an instruction or branch (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</a:t>
            </a:r>
            <a:r>
              <a:rPr lang="en-US" sz="2400" b="1" dirty="0">
                <a:sym typeface="Wingdings" panose="05000000000000000000" pitchFamily="2" charset="2"/>
              </a:rPr>
              <a:t>)</a:t>
            </a:r>
            <a:r>
              <a:rPr lang="en-US" sz="2400" b="1" dirty="0" smtClean="0">
                <a:sym typeface="Wingdings" panose="05000000000000000000" pitchFamily="2" charset="2"/>
              </a:rPr>
              <a:t>:</a:t>
            </a:r>
            <a:endParaRPr lang="en-US" sz="2400" b="1" dirty="0" smtClean="0"/>
          </a:p>
          <a:p>
            <a:pPr marL="0" indent="0">
              <a:lnSpc>
                <a:spcPct val="90000"/>
              </a:lnSpc>
              <a:buNone/>
            </a:pPr>
            <a:r>
              <a:rPr lang="en-US" sz="2400" dirty="0" smtClean="0"/>
              <a:t>		</a:t>
            </a:r>
            <a:r>
              <a:rPr lang="en-US" sz="2400" i="1" dirty="0" smtClean="0"/>
              <a:t>PCS</a:t>
            </a:r>
            <a:r>
              <a:rPr lang="en-US" sz="2400" dirty="0" smtClean="0"/>
              <a:t> = ((</a:t>
            </a:r>
            <a:r>
              <a:rPr lang="en-US" sz="2400" i="1" dirty="0" smtClean="0"/>
              <a:t>Rd</a:t>
            </a:r>
            <a:r>
              <a:rPr lang="en-US" sz="2400" dirty="0" smtClean="0"/>
              <a:t> == 15) &amp; </a:t>
            </a:r>
            <a:r>
              <a:rPr lang="en-US" sz="2400" i="1" dirty="0" err="1" smtClean="0"/>
              <a:t>RegW</a:t>
            </a:r>
            <a:r>
              <a:rPr lang="en-US" sz="2400" dirty="0" smtClean="0"/>
              <a:t>) | </a:t>
            </a:r>
            <a:r>
              <a:rPr lang="en-US" sz="2400" i="1" dirty="0" smtClean="0"/>
              <a:t>Branch</a:t>
            </a:r>
            <a:endParaRPr lang="en-US" sz="2400" i="1" dirty="0">
              <a:latin typeface="Courier New" pitchFamily="49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 smtClean="0">
                <a:solidFill>
                  <a:schemeClr val="bg1"/>
                </a:solidFill>
                <a:latin typeface="+mj-lt"/>
              </a:rPr>
              <a:t>Single-Cycle Control: PC Logic</a:t>
            </a:r>
            <a:endParaRPr lang="en-US" sz="38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3367268"/>
              </p:ext>
            </p:extLst>
          </p:nvPr>
        </p:nvGraphicFramePr>
        <p:xfrm>
          <a:off x="1331686" y="1752600"/>
          <a:ext cx="6593114" cy="35096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836" name="Visio" r:id="rId5" imgW="5010049" imgH="2667000" progId="Visio.Drawing.15">
                  <p:embed/>
                </p:oleObj>
              </mc:Choice>
              <mc:Fallback>
                <p:oleObj name="Visio" r:id="rId5" imgW="5010049" imgH="2667000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86" y="1752600"/>
                        <a:ext cx="6593114" cy="350964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1331686" y="5181600"/>
            <a:ext cx="6858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 smtClean="0"/>
              <a:t>If instruction is executed:   </a:t>
            </a:r>
            <a:r>
              <a:rPr lang="en-US" sz="2200" b="1" i="1" dirty="0" err="1" smtClean="0"/>
              <a:t>PCSrc</a:t>
            </a:r>
            <a:r>
              <a:rPr lang="en-US" sz="2200" b="1" dirty="0" smtClean="0"/>
              <a:t> = </a:t>
            </a:r>
            <a:r>
              <a:rPr lang="en-US" sz="2200" b="1" i="1" dirty="0" smtClean="0"/>
              <a:t>PCS</a:t>
            </a:r>
            <a:endParaRPr lang="en-US" sz="2200" b="1" dirty="0"/>
          </a:p>
          <a:p>
            <a:r>
              <a:rPr lang="en-US" sz="2200" b="1" dirty="0" smtClean="0"/>
              <a:t>Else			      </a:t>
            </a:r>
            <a:r>
              <a:rPr lang="en-US" sz="2200" b="1" i="1" dirty="0" err="1" smtClean="0"/>
              <a:t>PCSrc</a:t>
            </a:r>
            <a:r>
              <a:rPr lang="en-US" sz="2200" b="1" dirty="0" smtClean="0"/>
              <a:t> = 0 (i.e., PC = PC + 4) 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33167786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1152618" y="1098429"/>
            <a:ext cx="6924582" cy="4689745"/>
            <a:chOff x="381000" y="1066800"/>
            <a:chExt cx="6863239" cy="4648200"/>
          </a:xfrm>
        </p:grpSpPr>
        <p:pic>
          <p:nvPicPr>
            <p:cNvPr id="14" name="Picture 10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1066800"/>
              <a:ext cx="6710839" cy="4648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Rectangle 14"/>
            <p:cNvSpPr/>
            <p:nvPr/>
          </p:nvSpPr>
          <p:spPr>
            <a:xfrm>
              <a:off x="381000" y="5257800"/>
              <a:ext cx="18288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Control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0694507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57200" y="68759"/>
            <a:ext cx="868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Control: Cond. Logic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066800" y="1098429"/>
            <a:ext cx="7086600" cy="4729358"/>
            <a:chOff x="1066800" y="1098429"/>
            <a:chExt cx="7086600" cy="4729358"/>
          </a:xfrm>
        </p:grpSpPr>
        <p:grpSp>
          <p:nvGrpSpPr>
            <p:cNvPr id="13" name="Group 12"/>
            <p:cNvGrpSpPr/>
            <p:nvPr/>
          </p:nvGrpSpPr>
          <p:grpSpPr>
            <a:xfrm>
              <a:off x="1152618" y="1098429"/>
              <a:ext cx="6924582" cy="4689745"/>
              <a:chOff x="381000" y="1066800"/>
              <a:chExt cx="6863239" cy="4648200"/>
            </a:xfrm>
          </p:grpSpPr>
          <p:pic>
            <p:nvPicPr>
              <p:cNvPr id="14" name="Picture 104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3400" y="1066800"/>
                <a:ext cx="6710839" cy="4648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" name="Rectangle 14"/>
              <p:cNvSpPr/>
              <p:nvPr/>
            </p:nvSpPr>
            <p:spPr>
              <a:xfrm>
                <a:off x="381000" y="5257800"/>
                <a:ext cx="1828800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" name="Rectangle 1"/>
            <p:cNvSpPr/>
            <p:nvPr/>
          </p:nvSpPr>
          <p:spPr>
            <a:xfrm>
              <a:off x="1066800" y="2514600"/>
              <a:ext cx="3048000" cy="327357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114800" y="4191000"/>
              <a:ext cx="4038600" cy="16367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5485727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971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533400" y="1143000"/>
            <a:ext cx="8229600" cy="49530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US" sz="3500" b="1" dirty="0"/>
              <a:t>Program execution time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1400" dirty="0"/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Execution </a:t>
            </a:r>
            <a:r>
              <a:rPr lang="en-US" sz="2400" b="1" dirty="0">
                <a:solidFill>
                  <a:srgbClr val="0070C0"/>
                </a:solidFill>
              </a:rPr>
              <a:t>Time = </a:t>
            </a:r>
            <a:r>
              <a:rPr lang="en-US" sz="2400" b="1" dirty="0" smtClean="0">
                <a:solidFill>
                  <a:srgbClr val="0070C0"/>
                </a:solidFill>
              </a:rPr>
              <a:t>(#instructions</a:t>
            </a:r>
            <a:r>
              <a:rPr lang="en-US" sz="2400" b="1" dirty="0">
                <a:solidFill>
                  <a:srgbClr val="0070C0"/>
                </a:solidFill>
              </a:rPr>
              <a:t>)(cycles/instruction)(seconds/cycle</a:t>
            </a:r>
            <a:r>
              <a:rPr lang="en-US" sz="2400" b="1" dirty="0">
                <a:solidFill>
                  <a:schemeClr val="accent1"/>
                </a:solidFill>
              </a:rPr>
              <a:t>)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1400" b="1" dirty="0">
              <a:solidFill>
                <a:schemeClr val="accent2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3500" b="1" dirty="0"/>
              <a:t>Definitions: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CPI: Cycles/instruction</a:t>
            </a:r>
            <a:endParaRPr lang="en-US" dirty="0"/>
          </a:p>
          <a:p>
            <a:pPr lvl="1">
              <a:lnSpc>
                <a:spcPct val="90000"/>
              </a:lnSpc>
            </a:pPr>
            <a:r>
              <a:rPr lang="en-US" dirty="0" smtClean="0"/>
              <a:t>clock period: seconds/cycle</a:t>
            </a:r>
            <a:endParaRPr lang="en-US" dirty="0"/>
          </a:p>
          <a:p>
            <a:pPr lvl="1">
              <a:lnSpc>
                <a:spcPct val="90000"/>
              </a:lnSpc>
            </a:pPr>
            <a:r>
              <a:rPr lang="en-US" dirty="0" smtClean="0"/>
              <a:t>IPC: instructions/cycle = IPC</a:t>
            </a:r>
            <a:endParaRPr lang="en-US" dirty="0"/>
          </a:p>
          <a:p>
            <a:pPr>
              <a:lnSpc>
                <a:spcPct val="90000"/>
              </a:lnSpc>
            </a:pPr>
            <a:r>
              <a:rPr lang="en-US" sz="3500" b="1" dirty="0"/>
              <a:t>Challenge is to satisfy constraints of: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Cost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Power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Performance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Processor Performance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444069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57200" y="68759"/>
            <a:ext cx="868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Conditional Logic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066800" y="1098429"/>
            <a:ext cx="7086600" cy="4729358"/>
            <a:chOff x="1066800" y="1098429"/>
            <a:chExt cx="7086600" cy="4729358"/>
          </a:xfrm>
        </p:grpSpPr>
        <p:grpSp>
          <p:nvGrpSpPr>
            <p:cNvPr id="13" name="Group 12"/>
            <p:cNvGrpSpPr/>
            <p:nvPr/>
          </p:nvGrpSpPr>
          <p:grpSpPr>
            <a:xfrm>
              <a:off x="1152618" y="1098429"/>
              <a:ext cx="6924582" cy="4689745"/>
              <a:chOff x="381000" y="1066800"/>
              <a:chExt cx="6863239" cy="4648200"/>
            </a:xfrm>
          </p:grpSpPr>
          <p:pic>
            <p:nvPicPr>
              <p:cNvPr id="14" name="Picture 104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3400" y="1066800"/>
                <a:ext cx="6710839" cy="4648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" name="Rectangle 14"/>
              <p:cNvSpPr/>
              <p:nvPr/>
            </p:nvSpPr>
            <p:spPr>
              <a:xfrm>
                <a:off x="381000" y="5257800"/>
                <a:ext cx="1828800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" name="Rectangle 1"/>
            <p:cNvSpPr/>
            <p:nvPr/>
          </p:nvSpPr>
          <p:spPr>
            <a:xfrm>
              <a:off x="1066800" y="2514600"/>
              <a:ext cx="3048000" cy="327357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114800" y="4191000"/>
              <a:ext cx="4038600" cy="16367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914400" y="4264680"/>
            <a:ext cx="66294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</a:rPr>
              <a:t>Function: </a:t>
            </a:r>
            <a:r>
              <a:rPr lang="en-US" sz="2200" dirty="0" smtClean="0"/>
              <a:t>	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Check if instruction should execute (if not, force </a:t>
            </a:r>
            <a:r>
              <a:rPr lang="en-US" sz="2200" dirty="0" err="1" smtClean="0"/>
              <a:t>PCSrc</a:t>
            </a:r>
            <a:r>
              <a:rPr lang="en-US" sz="2200" dirty="0" smtClean="0"/>
              <a:t>, </a:t>
            </a:r>
            <a:r>
              <a:rPr lang="en-US" sz="2200" dirty="0" err="1" smtClean="0"/>
              <a:t>RegWrite</a:t>
            </a:r>
            <a:r>
              <a:rPr lang="en-US" sz="2200" dirty="0" smtClean="0"/>
              <a:t>, and </a:t>
            </a:r>
            <a:r>
              <a:rPr lang="en-US" sz="2200" dirty="0" err="1" smtClean="0"/>
              <a:t>MemWrite</a:t>
            </a:r>
            <a:r>
              <a:rPr lang="en-US" sz="2200" dirty="0" smtClean="0"/>
              <a:t> to 0)</a:t>
            </a:r>
            <a:endParaRPr lang="en-US" sz="2200" dirty="0"/>
          </a:p>
          <a:p>
            <a:pPr marL="457200" indent="-457200">
              <a:buAutoNum type="arabicPeriod"/>
            </a:pPr>
            <a:r>
              <a:rPr lang="en-US" sz="2200" dirty="0" smtClean="0"/>
              <a:t>Possibly update Status Register (Flags</a:t>
            </a:r>
            <a:r>
              <a:rPr lang="en-US" sz="2200" baseline="-25000" dirty="0" smtClean="0"/>
              <a:t>3:0</a:t>
            </a:r>
            <a:r>
              <a:rPr lang="en-US" sz="2200" dirty="0" smtClean="0"/>
              <a:t>)</a:t>
            </a:r>
          </a:p>
          <a:p>
            <a:endParaRPr lang="en-US" sz="2200" dirty="0" smtClean="0"/>
          </a:p>
        </p:txBody>
      </p:sp>
    </p:spTree>
    <p:extLst>
      <p:ext uri="{BB962C8B-B14F-4D97-AF65-F5344CB8AC3E}">
        <p14:creationId xmlns:p14="http://schemas.microsoft.com/office/powerpoint/2010/main" val="59255088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57200" y="68759"/>
            <a:ext cx="868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Conditional Logic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066800" y="1098429"/>
            <a:ext cx="7086600" cy="4729358"/>
            <a:chOff x="1066800" y="1098429"/>
            <a:chExt cx="7086600" cy="4729358"/>
          </a:xfrm>
        </p:grpSpPr>
        <p:grpSp>
          <p:nvGrpSpPr>
            <p:cNvPr id="13" name="Group 12"/>
            <p:cNvGrpSpPr/>
            <p:nvPr/>
          </p:nvGrpSpPr>
          <p:grpSpPr>
            <a:xfrm>
              <a:off x="1152618" y="1098429"/>
              <a:ext cx="6924582" cy="4689745"/>
              <a:chOff x="381000" y="1066800"/>
              <a:chExt cx="6863239" cy="4648200"/>
            </a:xfrm>
          </p:grpSpPr>
          <p:pic>
            <p:nvPicPr>
              <p:cNvPr id="14" name="Picture 104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3400" y="1066800"/>
                <a:ext cx="6710839" cy="4648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" name="Rectangle 14"/>
              <p:cNvSpPr/>
              <p:nvPr/>
            </p:nvSpPr>
            <p:spPr>
              <a:xfrm>
                <a:off x="381000" y="5257800"/>
                <a:ext cx="1828800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" name="Rectangle 1"/>
            <p:cNvSpPr/>
            <p:nvPr/>
          </p:nvSpPr>
          <p:spPr>
            <a:xfrm>
              <a:off x="1066800" y="2514600"/>
              <a:ext cx="3048000" cy="327357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114800" y="4191000"/>
              <a:ext cx="4038600" cy="16367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914400" y="4264680"/>
            <a:ext cx="66294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</a:rPr>
              <a:t>Function: </a:t>
            </a:r>
            <a:r>
              <a:rPr lang="en-US" sz="2200" dirty="0" smtClean="0"/>
              <a:t>	</a:t>
            </a:r>
          </a:p>
          <a:p>
            <a:pPr marL="457200" indent="-457200">
              <a:buAutoNum type="arabicPeriod"/>
            </a:pPr>
            <a:r>
              <a:rPr lang="en-US" sz="2200" b="1" dirty="0" smtClean="0"/>
              <a:t>Check if instruction should execute (if not, force </a:t>
            </a:r>
            <a:r>
              <a:rPr lang="en-US" sz="2200" b="1" dirty="0" err="1" smtClean="0"/>
              <a:t>PCSrc</a:t>
            </a:r>
            <a:r>
              <a:rPr lang="en-US" sz="2200" b="1" dirty="0" smtClean="0"/>
              <a:t>, </a:t>
            </a:r>
            <a:r>
              <a:rPr lang="en-US" sz="2200" b="1" dirty="0" err="1" smtClean="0"/>
              <a:t>RegWrite</a:t>
            </a:r>
            <a:r>
              <a:rPr lang="en-US" sz="2200" b="1" dirty="0" smtClean="0"/>
              <a:t>, and </a:t>
            </a:r>
            <a:r>
              <a:rPr lang="en-US" sz="2200" b="1" dirty="0" err="1" smtClean="0"/>
              <a:t>MemWrite</a:t>
            </a:r>
            <a:r>
              <a:rPr lang="en-US" sz="2200" b="1" dirty="0" smtClean="0"/>
              <a:t> to 0)</a:t>
            </a:r>
            <a:endParaRPr lang="en-US" sz="2200" b="1" dirty="0"/>
          </a:p>
          <a:p>
            <a:pPr marL="457200" indent="-457200">
              <a:buAutoNum type="arabicPeriod"/>
            </a:pPr>
            <a:r>
              <a:rPr lang="en-US" sz="2200" dirty="0" smtClean="0"/>
              <a:t>Possibly update Status Register (Flags</a:t>
            </a:r>
            <a:r>
              <a:rPr lang="en-US" sz="2200" baseline="-25000" dirty="0" smtClean="0"/>
              <a:t>3:0</a:t>
            </a:r>
            <a:r>
              <a:rPr lang="en-US" sz="2200" dirty="0" smtClean="0"/>
              <a:t>)</a:t>
            </a:r>
          </a:p>
          <a:p>
            <a:endParaRPr lang="en-US" sz="2200" dirty="0" smtClean="0"/>
          </a:p>
        </p:txBody>
      </p:sp>
    </p:spTree>
    <p:extLst>
      <p:ext uri="{BB962C8B-B14F-4D97-AF65-F5344CB8AC3E}">
        <p14:creationId xmlns:p14="http://schemas.microsoft.com/office/powerpoint/2010/main" val="91957593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 smtClean="0">
                <a:solidFill>
                  <a:schemeClr val="bg1"/>
                </a:solidFill>
                <a:latin typeface="+mj-lt"/>
              </a:rPr>
              <a:t>Single-Cycle Control: Conditional Logic</a:t>
            </a:r>
            <a:endParaRPr lang="en-US" sz="38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7" name="Picture 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66" y="958953"/>
            <a:ext cx="4686300" cy="3994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448649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83058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 smtClean="0">
                <a:solidFill>
                  <a:schemeClr val="bg1"/>
                </a:solidFill>
                <a:latin typeface="+mj-lt"/>
              </a:rPr>
              <a:t>Conditional Logic: Conditional Execution</a:t>
            </a:r>
            <a:endParaRPr lang="en-US" sz="3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4953000"/>
            <a:ext cx="75483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Depending on condition mnemonic (</a:t>
            </a:r>
            <a:r>
              <a:rPr lang="en-US" sz="2200" b="1" i="1" dirty="0" smtClean="0"/>
              <a:t>Cond</a:t>
            </a:r>
            <a:r>
              <a:rPr lang="en-US" sz="2200" b="1" baseline="-25000" dirty="0" smtClean="0"/>
              <a:t>3:0</a:t>
            </a:r>
            <a:r>
              <a:rPr lang="en-US" sz="2200" dirty="0" smtClean="0"/>
              <a:t>) and condition flags (</a:t>
            </a:r>
            <a:r>
              <a:rPr lang="en-US" sz="2200" b="1" i="1" dirty="0" smtClean="0"/>
              <a:t>Flags</a:t>
            </a:r>
            <a:r>
              <a:rPr lang="en-US" sz="2200" b="1" baseline="-25000" dirty="0" smtClean="0"/>
              <a:t>3:0</a:t>
            </a:r>
            <a:r>
              <a:rPr lang="en-US" sz="2200" dirty="0" smtClean="0"/>
              <a:t>) the instruction is executed (</a:t>
            </a:r>
            <a:r>
              <a:rPr lang="en-US" sz="2200" b="1" i="1" dirty="0" err="1" smtClean="0"/>
              <a:t>CondEx</a:t>
            </a:r>
            <a:r>
              <a:rPr lang="en-US" sz="2200" dirty="0" smtClean="0"/>
              <a:t> = 1)</a:t>
            </a:r>
          </a:p>
        </p:txBody>
      </p:sp>
      <p:pic>
        <p:nvPicPr>
          <p:cNvPr id="250942" name="Picture 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66" y="958953"/>
            <a:ext cx="4686300" cy="3994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/>
          <p:cNvSpPr/>
          <p:nvPr/>
        </p:nvSpPr>
        <p:spPr>
          <a:xfrm>
            <a:off x="2667000" y="2590800"/>
            <a:ext cx="6096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86200" y="2971800"/>
            <a:ext cx="838200" cy="1600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105400" y="1981200"/>
            <a:ext cx="457200" cy="667789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18761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143000" y="4953000"/>
            <a:ext cx="75483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Depending on condition mnemonic (</a:t>
            </a:r>
            <a:r>
              <a:rPr lang="en-US" sz="2200" b="1" i="1" dirty="0" smtClean="0"/>
              <a:t>Cond</a:t>
            </a:r>
            <a:r>
              <a:rPr lang="en-US" sz="2200" b="1" baseline="-25000" dirty="0" smtClean="0"/>
              <a:t>3:0</a:t>
            </a:r>
            <a:r>
              <a:rPr lang="en-US" sz="2200" dirty="0" smtClean="0"/>
              <a:t>) and condition flags (</a:t>
            </a:r>
            <a:r>
              <a:rPr lang="en-US" sz="2200" b="1" i="1" dirty="0" smtClean="0"/>
              <a:t>Flags</a:t>
            </a:r>
            <a:r>
              <a:rPr lang="en-US" sz="2200" b="1" baseline="-25000" dirty="0" smtClean="0"/>
              <a:t>3:0</a:t>
            </a:r>
            <a:r>
              <a:rPr lang="en-US" sz="2200" dirty="0" smtClean="0"/>
              <a:t>) the instruction is executed (</a:t>
            </a:r>
            <a:r>
              <a:rPr lang="en-US" sz="2200" b="1" i="1" dirty="0" err="1" smtClean="0"/>
              <a:t>CondEx</a:t>
            </a:r>
            <a:r>
              <a:rPr lang="en-US" sz="2200" dirty="0" smtClean="0"/>
              <a:t> = 1)</a:t>
            </a:r>
          </a:p>
        </p:txBody>
      </p:sp>
      <p:pic>
        <p:nvPicPr>
          <p:cNvPr id="250942" name="Picture 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66" y="958953"/>
            <a:ext cx="4686300" cy="3994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/>
          <p:cNvSpPr/>
          <p:nvPr/>
        </p:nvSpPr>
        <p:spPr>
          <a:xfrm>
            <a:off x="2667000" y="2590800"/>
            <a:ext cx="6096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86200" y="2971800"/>
            <a:ext cx="838200" cy="1600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105400" y="1981200"/>
            <a:ext cx="457200" cy="667789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28600" y="2354759"/>
            <a:ext cx="1905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Flags</a:t>
            </a:r>
            <a:r>
              <a:rPr lang="en-US" sz="2200" b="1" baseline="-25000" dirty="0" smtClean="0"/>
              <a:t>3:0</a:t>
            </a:r>
            <a:r>
              <a:rPr lang="en-US" sz="2200" dirty="0" smtClean="0"/>
              <a:t> is the </a:t>
            </a:r>
            <a:r>
              <a:rPr lang="en-US" sz="2200" b="1" dirty="0" smtClean="0">
                <a:solidFill>
                  <a:srgbClr val="0070C0"/>
                </a:solidFill>
              </a:rPr>
              <a:t>status register</a:t>
            </a:r>
            <a:endParaRPr lang="en-US" sz="2200" b="1" dirty="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0" y="68759"/>
            <a:ext cx="83058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 smtClean="0">
                <a:solidFill>
                  <a:schemeClr val="bg1"/>
                </a:solidFill>
                <a:latin typeface="+mj-lt"/>
              </a:rPr>
              <a:t>Conditional Logic: Conditional Execution</a:t>
            </a:r>
            <a:endParaRPr lang="en-US" sz="38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8495497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47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2947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5855" y="68759"/>
            <a:ext cx="86819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Review: Condition Mnemonics</a:t>
            </a:r>
            <a:endParaRPr lang="en-US" sz="4400" i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2055" y="1047890"/>
            <a:ext cx="5091572" cy="48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06611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52628" y="4953000"/>
            <a:ext cx="85389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rgbClr val="0070C0"/>
                </a:solidFill>
              </a:rPr>
              <a:t>Example: </a:t>
            </a:r>
            <a:r>
              <a:rPr lang="en-US" sz="2200" dirty="0" smtClean="0"/>
              <a:t>	</a:t>
            </a:r>
            <a:r>
              <a:rPr lang="en-US" sz="2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AND R1, R2, R3</a:t>
            </a:r>
          </a:p>
          <a:p>
            <a:r>
              <a:rPr lang="en-US" sz="2200" dirty="0"/>
              <a:t>	</a:t>
            </a:r>
            <a:r>
              <a:rPr lang="en-US" sz="2200" dirty="0" smtClean="0"/>
              <a:t>	</a:t>
            </a:r>
            <a:r>
              <a:rPr lang="en-US" sz="2200" b="1" dirty="0" smtClean="0"/>
              <a:t>Cond</a:t>
            </a:r>
            <a:r>
              <a:rPr lang="en-US" sz="2200" b="1" baseline="-25000" dirty="0" smtClean="0"/>
              <a:t>3:0</a:t>
            </a:r>
            <a:r>
              <a:rPr lang="en-US" sz="2200" dirty="0" smtClean="0"/>
              <a:t>=1110 (unconditional)		=&gt; </a:t>
            </a:r>
            <a:r>
              <a:rPr lang="en-US" sz="2200" b="1" dirty="0" err="1" smtClean="0">
                <a:solidFill>
                  <a:srgbClr val="0070C0"/>
                </a:solidFill>
              </a:rPr>
              <a:t>CondEx</a:t>
            </a:r>
            <a:r>
              <a:rPr lang="en-US" sz="2200" dirty="0" smtClean="0"/>
              <a:t> = 1</a:t>
            </a:r>
          </a:p>
          <a:p>
            <a:r>
              <a:rPr lang="en-US" sz="2200" dirty="0"/>
              <a:t>	</a:t>
            </a:r>
            <a:r>
              <a:rPr lang="en-US" sz="2200" dirty="0" smtClean="0"/>
              <a:t>	</a:t>
            </a:r>
          </a:p>
        </p:txBody>
      </p:sp>
      <p:pic>
        <p:nvPicPr>
          <p:cNvPr id="250942" name="Picture 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66" y="958953"/>
            <a:ext cx="4686300" cy="3994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/>
          <p:cNvSpPr/>
          <p:nvPr/>
        </p:nvSpPr>
        <p:spPr>
          <a:xfrm>
            <a:off x="2667000" y="2590800"/>
            <a:ext cx="6096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86200" y="2971800"/>
            <a:ext cx="838200" cy="1600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105400" y="1981200"/>
            <a:ext cx="457200" cy="667789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28600" y="2354759"/>
            <a:ext cx="1905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Flags</a:t>
            </a:r>
            <a:r>
              <a:rPr lang="en-US" sz="2200" b="1" baseline="-25000" dirty="0" smtClean="0"/>
              <a:t>3:0</a:t>
            </a:r>
            <a:r>
              <a:rPr lang="en-US" sz="2200" dirty="0" smtClean="0"/>
              <a:t> = NZCV</a:t>
            </a:r>
            <a:endParaRPr lang="en-US" sz="2200" b="1" dirty="0">
              <a:solidFill>
                <a:srgbClr val="0070C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" y="84892"/>
            <a:ext cx="83058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 smtClean="0">
                <a:solidFill>
                  <a:schemeClr val="bg1"/>
                </a:solidFill>
                <a:latin typeface="+mj-lt"/>
              </a:rPr>
              <a:t>Conditional Logic: Conditional Execution</a:t>
            </a:r>
            <a:endParaRPr lang="en-US" sz="38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5970761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52628" y="4953000"/>
            <a:ext cx="85389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rgbClr val="0070C0"/>
                </a:solidFill>
              </a:rPr>
              <a:t>Example: </a:t>
            </a:r>
            <a:r>
              <a:rPr lang="en-US" sz="2200" dirty="0" smtClean="0"/>
              <a:t>	</a:t>
            </a:r>
            <a:r>
              <a:rPr lang="en-US" sz="2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EOREQ R5, R6, R7</a:t>
            </a:r>
          </a:p>
          <a:p>
            <a:r>
              <a:rPr lang="en-US" sz="2200" dirty="0"/>
              <a:t>	</a:t>
            </a:r>
            <a:r>
              <a:rPr lang="en-US" sz="2200" dirty="0" smtClean="0"/>
              <a:t>	</a:t>
            </a:r>
            <a:r>
              <a:rPr lang="en-US" sz="2200" b="1" dirty="0" smtClean="0"/>
              <a:t>Cond</a:t>
            </a:r>
            <a:r>
              <a:rPr lang="en-US" sz="2200" b="1" baseline="-25000" dirty="0" smtClean="0"/>
              <a:t>3:0</a:t>
            </a:r>
            <a:r>
              <a:rPr lang="en-US" sz="2200" dirty="0" smtClean="0"/>
              <a:t>=0000 (EQ): 	if </a:t>
            </a:r>
            <a:r>
              <a:rPr lang="en-US" sz="2200" b="1" dirty="0" smtClean="0"/>
              <a:t>Flags</a:t>
            </a:r>
            <a:r>
              <a:rPr lang="en-US" sz="2200" b="1" baseline="-25000" dirty="0"/>
              <a:t> </a:t>
            </a:r>
            <a:r>
              <a:rPr lang="en-US" sz="2200" dirty="0" smtClean="0"/>
              <a:t>= x1xx </a:t>
            </a:r>
            <a:r>
              <a:rPr lang="en-US" sz="2200" dirty="0" smtClean="0"/>
              <a:t>   </a:t>
            </a:r>
            <a:r>
              <a:rPr lang="en-US" sz="2200" dirty="0" smtClean="0"/>
              <a:t>=</a:t>
            </a:r>
            <a:r>
              <a:rPr lang="en-US" sz="2200" dirty="0" smtClean="0"/>
              <a:t>&gt; </a:t>
            </a:r>
            <a:r>
              <a:rPr lang="en-US" sz="2200" b="1" dirty="0" err="1" smtClean="0">
                <a:solidFill>
                  <a:srgbClr val="0070C0"/>
                </a:solidFill>
              </a:rPr>
              <a:t>CondEx</a:t>
            </a:r>
            <a:r>
              <a:rPr lang="en-US" sz="2200" dirty="0" smtClean="0">
                <a:solidFill>
                  <a:srgbClr val="0070C0"/>
                </a:solidFill>
              </a:rPr>
              <a:t> </a:t>
            </a:r>
            <a:r>
              <a:rPr lang="en-US" sz="2200" dirty="0" smtClean="0"/>
              <a:t>= 1 </a:t>
            </a:r>
            <a:r>
              <a:rPr lang="en-US" sz="2200" dirty="0"/>
              <a:t>	</a:t>
            </a:r>
            <a:endParaRPr lang="en-US" sz="2200" dirty="0" smtClean="0"/>
          </a:p>
        </p:txBody>
      </p:sp>
      <p:pic>
        <p:nvPicPr>
          <p:cNvPr id="250942" name="Picture 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66" y="958953"/>
            <a:ext cx="4686300" cy="3994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/>
          <p:cNvSpPr/>
          <p:nvPr/>
        </p:nvSpPr>
        <p:spPr>
          <a:xfrm>
            <a:off x="2667000" y="2590800"/>
            <a:ext cx="6096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86200" y="2971800"/>
            <a:ext cx="838200" cy="1600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105400" y="1981200"/>
            <a:ext cx="457200" cy="667789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28600" y="2354759"/>
            <a:ext cx="1905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Flags</a:t>
            </a:r>
            <a:r>
              <a:rPr lang="en-US" sz="2200" b="1" baseline="-25000" dirty="0" smtClean="0"/>
              <a:t>3:0</a:t>
            </a:r>
            <a:r>
              <a:rPr lang="en-US" sz="2200" dirty="0" smtClean="0"/>
              <a:t> = NZCV</a:t>
            </a:r>
            <a:endParaRPr lang="en-US" sz="2200" b="1" dirty="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0" y="84892"/>
            <a:ext cx="83058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 smtClean="0">
                <a:solidFill>
                  <a:schemeClr val="bg1"/>
                </a:solidFill>
                <a:latin typeface="+mj-lt"/>
              </a:rPr>
              <a:t>Conditional Logic: Conditional Execution</a:t>
            </a:r>
            <a:endParaRPr lang="en-US" sz="38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523990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57200" y="68759"/>
            <a:ext cx="868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Conditional Logic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066800" y="1098429"/>
            <a:ext cx="7086600" cy="4729358"/>
            <a:chOff x="1066800" y="1098429"/>
            <a:chExt cx="7086600" cy="4729358"/>
          </a:xfrm>
        </p:grpSpPr>
        <p:grpSp>
          <p:nvGrpSpPr>
            <p:cNvPr id="13" name="Group 12"/>
            <p:cNvGrpSpPr/>
            <p:nvPr/>
          </p:nvGrpSpPr>
          <p:grpSpPr>
            <a:xfrm>
              <a:off x="1152618" y="1098429"/>
              <a:ext cx="6924582" cy="4689745"/>
              <a:chOff x="381000" y="1066800"/>
              <a:chExt cx="6863239" cy="4648200"/>
            </a:xfrm>
          </p:grpSpPr>
          <p:pic>
            <p:nvPicPr>
              <p:cNvPr id="14" name="Picture 104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3400" y="1066800"/>
                <a:ext cx="6710839" cy="4648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" name="Rectangle 14"/>
              <p:cNvSpPr/>
              <p:nvPr/>
            </p:nvSpPr>
            <p:spPr>
              <a:xfrm>
                <a:off x="381000" y="5257800"/>
                <a:ext cx="1828800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" name="Rectangle 1"/>
            <p:cNvSpPr/>
            <p:nvPr/>
          </p:nvSpPr>
          <p:spPr>
            <a:xfrm>
              <a:off x="1066800" y="2514600"/>
              <a:ext cx="3048000" cy="327357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114800" y="4191000"/>
              <a:ext cx="4038600" cy="16367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914400" y="4264680"/>
            <a:ext cx="66294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</a:rPr>
              <a:t>Function: </a:t>
            </a:r>
            <a:r>
              <a:rPr lang="en-US" sz="2200" dirty="0" smtClean="0"/>
              <a:t>	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Check if instruction should execute (if not, force </a:t>
            </a:r>
            <a:r>
              <a:rPr lang="en-US" sz="2200" dirty="0" err="1" smtClean="0"/>
              <a:t>PCSrc</a:t>
            </a:r>
            <a:r>
              <a:rPr lang="en-US" sz="2200" dirty="0" smtClean="0"/>
              <a:t>, </a:t>
            </a:r>
            <a:r>
              <a:rPr lang="en-US" sz="2200" dirty="0" err="1" smtClean="0"/>
              <a:t>RegWrite</a:t>
            </a:r>
            <a:r>
              <a:rPr lang="en-US" sz="2200" dirty="0" smtClean="0"/>
              <a:t>, and </a:t>
            </a:r>
            <a:r>
              <a:rPr lang="en-US" sz="2200" dirty="0" err="1" smtClean="0"/>
              <a:t>MemWrite</a:t>
            </a:r>
            <a:r>
              <a:rPr lang="en-US" sz="2200" dirty="0" smtClean="0"/>
              <a:t> to 0)</a:t>
            </a:r>
            <a:endParaRPr lang="en-US" sz="2200" dirty="0"/>
          </a:p>
          <a:p>
            <a:pPr marL="457200" indent="-457200">
              <a:buAutoNum type="arabicPeriod"/>
            </a:pPr>
            <a:r>
              <a:rPr lang="en-US" sz="2200" b="1" dirty="0" smtClean="0"/>
              <a:t>Possibly update Status Register (Flags</a:t>
            </a:r>
            <a:r>
              <a:rPr lang="en-US" sz="2200" b="1" baseline="-25000" dirty="0" smtClean="0"/>
              <a:t>3:0</a:t>
            </a:r>
            <a:r>
              <a:rPr lang="en-US" sz="2200" b="1" dirty="0" smtClean="0"/>
              <a:t>)</a:t>
            </a:r>
          </a:p>
          <a:p>
            <a:endParaRPr lang="en-US" sz="2200" b="1" dirty="0" smtClean="0"/>
          </a:p>
        </p:txBody>
      </p:sp>
    </p:spTree>
    <p:extLst>
      <p:ext uri="{BB962C8B-B14F-4D97-AF65-F5344CB8AC3E}">
        <p14:creationId xmlns:p14="http://schemas.microsoft.com/office/powerpoint/2010/main" val="91957593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057400" y="4953000"/>
            <a:ext cx="5793486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Flags</a:t>
            </a:r>
            <a:r>
              <a:rPr lang="en-US" sz="2200" baseline="-25000" dirty="0" smtClean="0"/>
              <a:t>3:0</a:t>
            </a:r>
            <a:r>
              <a:rPr lang="en-US" sz="2200" dirty="0" smtClean="0"/>
              <a:t> </a:t>
            </a:r>
            <a:r>
              <a:rPr lang="en-US" sz="2200" b="1" dirty="0" smtClean="0"/>
              <a:t>updated</a:t>
            </a:r>
            <a:r>
              <a:rPr lang="en-US" sz="2200" dirty="0" smtClean="0"/>
              <a:t> (with ALUFlags</a:t>
            </a:r>
            <a:r>
              <a:rPr lang="en-US" sz="2200" baseline="-25000" dirty="0" smtClean="0"/>
              <a:t>3:0</a:t>
            </a:r>
            <a:r>
              <a:rPr lang="en-US" sz="2200" dirty="0" smtClean="0"/>
              <a:t>) if: 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000" b="1" dirty="0" err="1" smtClean="0"/>
              <a:t>FlagW</a:t>
            </a:r>
            <a:r>
              <a:rPr lang="en-US" sz="2000" dirty="0" smtClean="0"/>
              <a:t> is 1 (i.e., the instruction’s S-bit is 1) AND 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000" b="1" dirty="0" err="1" smtClean="0"/>
              <a:t>CondEx</a:t>
            </a:r>
            <a:r>
              <a:rPr lang="en-US" sz="2000" dirty="0" smtClean="0"/>
              <a:t> is 1 (the instruction should be executed)</a:t>
            </a:r>
          </a:p>
        </p:txBody>
      </p:sp>
      <p:pic>
        <p:nvPicPr>
          <p:cNvPr id="250942" name="Picture 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66" y="958953"/>
            <a:ext cx="4686300" cy="3994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/>
          <p:cNvSpPr/>
          <p:nvPr/>
        </p:nvSpPr>
        <p:spPr>
          <a:xfrm>
            <a:off x="2590800" y="1828800"/>
            <a:ext cx="6858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105400" y="1981200"/>
            <a:ext cx="457200" cy="667789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28600" y="2354759"/>
            <a:ext cx="1905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Flags</a:t>
            </a:r>
            <a:r>
              <a:rPr lang="en-US" sz="2200" b="1" baseline="-25000" dirty="0" smtClean="0"/>
              <a:t>3:0</a:t>
            </a:r>
            <a:r>
              <a:rPr lang="en-US" sz="2200" dirty="0" smtClean="0"/>
              <a:t> = NZCV</a:t>
            </a:r>
            <a:endParaRPr lang="en-US" sz="2200" b="1" dirty="0">
              <a:solidFill>
                <a:srgbClr val="0070C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2400300" y="3657600"/>
            <a:ext cx="8763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457200" y="68759"/>
            <a:ext cx="79248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dirty="0" smtClean="0">
                <a:solidFill>
                  <a:schemeClr val="bg1"/>
                </a:solidFill>
                <a:latin typeface="+mj-lt"/>
              </a:rPr>
              <a:t>Conditional Logic: Update (Set) Flags</a:t>
            </a:r>
            <a:endParaRPr lang="en-US" sz="41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523990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387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533400" y="1143000"/>
            <a:ext cx="7696200" cy="49530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Consider </a:t>
            </a:r>
            <a:r>
              <a:rPr lang="en-US" b="1" dirty="0" smtClean="0">
                <a:solidFill>
                  <a:srgbClr val="0070C0"/>
                </a:solidFill>
              </a:rPr>
              <a:t>subset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/>
              <a:t>of </a:t>
            </a:r>
            <a:r>
              <a:rPr lang="en-US" dirty="0" smtClean="0"/>
              <a:t>ARM instructions</a:t>
            </a:r>
            <a:r>
              <a:rPr lang="en-US" dirty="0"/>
              <a:t>:</a:t>
            </a:r>
          </a:p>
          <a:p>
            <a:pPr lvl="1">
              <a:lnSpc>
                <a:spcPct val="90000"/>
              </a:lnSpc>
            </a:pPr>
            <a:r>
              <a:rPr lang="en-US" sz="2600" b="1" dirty="0" smtClean="0"/>
              <a:t>Data-processing instructions: </a:t>
            </a:r>
          </a:p>
          <a:p>
            <a:pPr lvl="2">
              <a:lnSpc>
                <a:spcPct val="90000"/>
              </a:lnSpc>
            </a:pPr>
            <a:r>
              <a:rPr lang="en-US" sz="2200" b="1" dirty="0" smtClean="0">
                <a:solidFill>
                  <a:srgbClr val="0070C0"/>
                </a:solidFill>
                <a:latin typeface="Courier New" pitchFamily="49" charset="0"/>
              </a:rPr>
              <a:t>ADD</a:t>
            </a:r>
            <a:r>
              <a:rPr lang="en-US" sz="2200" b="1" dirty="0" smtClean="0">
                <a:solidFill>
                  <a:srgbClr val="0070C0"/>
                </a:solidFill>
              </a:rPr>
              <a:t>, </a:t>
            </a:r>
            <a:r>
              <a:rPr lang="en-US" sz="2200" b="1" dirty="0" smtClean="0">
                <a:solidFill>
                  <a:srgbClr val="0070C0"/>
                </a:solidFill>
                <a:latin typeface="Courier New" pitchFamily="49" charset="0"/>
              </a:rPr>
              <a:t>SUB</a:t>
            </a:r>
            <a:r>
              <a:rPr lang="en-US" sz="2200" b="1" dirty="0" smtClean="0">
                <a:solidFill>
                  <a:srgbClr val="0070C0"/>
                </a:solidFill>
              </a:rPr>
              <a:t>, </a:t>
            </a:r>
            <a:r>
              <a:rPr lang="en-US" sz="2200" b="1" dirty="0" smtClean="0">
                <a:solidFill>
                  <a:srgbClr val="0070C0"/>
                </a:solidFill>
                <a:latin typeface="Courier New" pitchFamily="49" charset="0"/>
              </a:rPr>
              <a:t>AND</a:t>
            </a:r>
            <a:r>
              <a:rPr lang="en-US" sz="2200" b="1" dirty="0" smtClean="0">
                <a:solidFill>
                  <a:srgbClr val="0070C0"/>
                </a:solidFill>
              </a:rPr>
              <a:t>, </a:t>
            </a:r>
            <a:r>
              <a:rPr lang="en-US" sz="2200" b="1" dirty="0" smtClean="0">
                <a:solidFill>
                  <a:srgbClr val="0070C0"/>
                </a:solidFill>
                <a:latin typeface="Courier New" pitchFamily="49" charset="0"/>
              </a:rPr>
              <a:t>ORR</a:t>
            </a:r>
          </a:p>
          <a:p>
            <a:pPr lvl="2">
              <a:lnSpc>
                <a:spcPct val="90000"/>
              </a:lnSpc>
            </a:pPr>
            <a:r>
              <a:rPr lang="en-US" sz="2000" dirty="0" smtClean="0"/>
              <a:t>with </a:t>
            </a:r>
            <a:r>
              <a:rPr lang="en-US" sz="2000" dirty="0"/>
              <a:t>register and immediate </a:t>
            </a:r>
            <a:r>
              <a:rPr lang="en-US" sz="2000" dirty="0" smtClean="0"/>
              <a:t>Src2</a:t>
            </a:r>
            <a:r>
              <a:rPr lang="en-US" sz="2000" dirty="0"/>
              <a:t>, but </a:t>
            </a:r>
            <a:r>
              <a:rPr lang="en-US" sz="2000" b="1" dirty="0"/>
              <a:t>no </a:t>
            </a:r>
            <a:r>
              <a:rPr lang="en-US" sz="2000" b="1" dirty="0" smtClean="0"/>
              <a:t>shifts</a:t>
            </a:r>
            <a:r>
              <a:rPr lang="en-US" sz="2200" b="1" dirty="0" smtClean="0">
                <a:latin typeface="Courier New" pitchFamily="49" charset="0"/>
              </a:rPr>
              <a:t> </a:t>
            </a:r>
            <a:endParaRPr lang="en-US" sz="2200" b="1" dirty="0">
              <a:latin typeface="Courier New" pitchFamily="49" charset="0"/>
            </a:endParaRPr>
          </a:p>
          <a:p>
            <a:pPr lvl="1">
              <a:lnSpc>
                <a:spcPct val="90000"/>
              </a:lnSpc>
            </a:pPr>
            <a:r>
              <a:rPr lang="en-US" sz="2600" b="1" dirty="0"/>
              <a:t>Memory instructions: </a:t>
            </a:r>
            <a:endParaRPr lang="en-US" sz="2600" b="1" dirty="0" smtClean="0"/>
          </a:p>
          <a:p>
            <a:pPr lvl="2">
              <a:lnSpc>
                <a:spcPct val="90000"/>
              </a:lnSpc>
            </a:pPr>
            <a:r>
              <a:rPr lang="en-US" sz="2200" b="1" dirty="0" smtClean="0">
                <a:solidFill>
                  <a:srgbClr val="0070C0"/>
                </a:solidFill>
                <a:latin typeface="Courier New" pitchFamily="49" charset="0"/>
              </a:rPr>
              <a:t>LDR</a:t>
            </a:r>
            <a:r>
              <a:rPr lang="en-US" sz="2200" b="1" dirty="0" smtClean="0">
                <a:solidFill>
                  <a:srgbClr val="0070C0"/>
                </a:solidFill>
              </a:rPr>
              <a:t>, </a:t>
            </a:r>
            <a:r>
              <a:rPr lang="en-US" sz="2200" b="1" dirty="0" smtClean="0">
                <a:solidFill>
                  <a:srgbClr val="0070C0"/>
                </a:solidFill>
                <a:latin typeface="Courier New" pitchFamily="49" charset="0"/>
              </a:rPr>
              <a:t>STR</a:t>
            </a:r>
          </a:p>
          <a:p>
            <a:pPr lvl="2">
              <a:lnSpc>
                <a:spcPct val="90000"/>
              </a:lnSpc>
            </a:pPr>
            <a:r>
              <a:rPr lang="en-US" sz="2200" dirty="0" smtClean="0">
                <a:latin typeface="+mj-lt"/>
                <a:cs typeface="Times New Roman" panose="02020603050405020304" pitchFamily="18" charset="0"/>
              </a:rPr>
              <a:t>with </a:t>
            </a:r>
            <a:r>
              <a:rPr lang="en-US" sz="2200" b="1" dirty="0" smtClean="0">
                <a:latin typeface="+mj-lt"/>
                <a:cs typeface="Times New Roman" panose="02020603050405020304" pitchFamily="18" charset="0"/>
              </a:rPr>
              <a:t>positive immediate offset</a:t>
            </a:r>
            <a:endParaRPr lang="en-US" sz="2200" b="1" dirty="0">
              <a:latin typeface="+mj-lt"/>
              <a:cs typeface="Times New Roman" panose="02020603050405020304" pitchFamily="18" charset="0"/>
            </a:endParaRPr>
          </a:p>
          <a:p>
            <a:pPr lvl="1">
              <a:lnSpc>
                <a:spcPct val="90000"/>
              </a:lnSpc>
            </a:pPr>
            <a:r>
              <a:rPr lang="en-US" sz="2600" b="1" dirty="0"/>
              <a:t>Branch instructions: </a:t>
            </a:r>
            <a:endParaRPr lang="en-US" sz="2600" b="1" dirty="0" smtClean="0"/>
          </a:p>
          <a:p>
            <a:pPr lvl="2">
              <a:lnSpc>
                <a:spcPct val="90000"/>
              </a:lnSpc>
            </a:pPr>
            <a:r>
              <a:rPr lang="en-US" sz="2200" b="1" dirty="0" smtClean="0">
                <a:solidFill>
                  <a:srgbClr val="0070C0"/>
                </a:solidFill>
                <a:latin typeface="Courier New" pitchFamily="49" charset="0"/>
              </a:rPr>
              <a:t>B</a:t>
            </a:r>
            <a:endParaRPr lang="en-US" sz="2200" b="1" dirty="0">
              <a:solidFill>
                <a:srgbClr val="0070C0"/>
              </a:solidFill>
              <a:latin typeface="Courier New" pitchFamily="49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dirty="0">
              <a:latin typeface="Courier New" pitchFamily="49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ARM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843486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867400" y="1219200"/>
            <a:ext cx="31242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  <a:latin typeface="+mj-lt"/>
                <a:cs typeface="Courier New" panose="02070309020205020404" pitchFamily="49" charset="0"/>
              </a:rPr>
              <a:t>Recall: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ADD</a:t>
            </a:r>
            <a:r>
              <a:rPr lang="en-US" sz="2800" dirty="0" smtClean="0"/>
              <a:t>, 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SUB</a:t>
            </a:r>
            <a:r>
              <a:rPr lang="en-US" sz="2800" dirty="0" smtClean="0"/>
              <a:t> update </a:t>
            </a:r>
            <a:r>
              <a:rPr lang="en-US" sz="2800" b="1" dirty="0" smtClean="0">
                <a:solidFill>
                  <a:srgbClr val="0070C0"/>
                </a:solidFill>
              </a:rPr>
              <a:t>all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smtClean="0"/>
              <a:t>Flags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AND</a:t>
            </a:r>
            <a:r>
              <a:rPr lang="en-US" sz="2800" dirty="0" smtClean="0"/>
              <a:t>, 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OR</a:t>
            </a:r>
            <a:r>
              <a:rPr lang="en-US" sz="2800" dirty="0" smtClean="0"/>
              <a:t> </a:t>
            </a:r>
            <a:r>
              <a:rPr lang="en-US" sz="2800" dirty="0"/>
              <a:t>update </a:t>
            </a:r>
            <a:r>
              <a:rPr lang="en-US" sz="2800" b="1" dirty="0" smtClean="0">
                <a:solidFill>
                  <a:srgbClr val="0070C0"/>
                </a:solidFill>
              </a:rPr>
              <a:t>NZ only </a:t>
            </a:r>
            <a:endParaRPr lang="en-US" sz="2800" b="1" dirty="0">
              <a:solidFill>
                <a:srgbClr val="0070C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smtClean="0"/>
              <a:t>So Flags status register has two write enables: </a:t>
            </a:r>
            <a:r>
              <a:rPr lang="en-US" sz="2800" b="1" dirty="0" smtClean="0">
                <a:solidFill>
                  <a:srgbClr val="0070C0"/>
                </a:solidFill>
              </a:rPr>
              <a:t>FlagW</a:t>
            </a:r>
            <a:r>
              <a:rPr lang="en-US" sz="2800" b="1" baseline="-25000" dirty="0" smtClean="0">
                <a:solidFill>
                  <a:srgbClr val="0070C0"/>
                </a:solidFill>
              </a:rPr>
              <a:t>1:0</a:t>
            </a:r>
          </a:p>
        </p:txBody>
      </p:sp>
      <p:pic>
        <p:nvPicPr>
          <p:cNvPr id="251966" name="Picture 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19200"/>
            <a:ext cx="5301103" cy="4518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57200" y="68759"/>
            <a:ext cx="79248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dirty="0" smtClean="0">
                <a:solidFill>
                  <a:schemeClr val="bg1"/>
                </a:solidFill>
                <a:latin typeface="+mj-lt"/>
              </a:rPr>
              <a:t>Conditional Logic: Update (Set) Flags</a:t>
            </a:r>
            <a:endParaRPr lang="en-US" sz="41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669574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7878" name="Group 6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66689954"/>
              </p:ext>
            </p:extLst>
          </p:nvPr>
        </p:nvGraphicFramePr>
        <p:xfrm>
          <a:off x="1066801" y="1097280"/>
          <a:ext cx="7162799" cy="3931920"/>
        </p:xfrm>
        <a:graphic>
          <a:graphicData uri="http://schemas.openxmlformats.org/drawingml/2006/table">
            <a:tbl>
              <a:tblPr/>
              <a:tblGrid>
                <a:gridCol w="1012135"/>
                <a:gridCol w="1167848"/>
                <a:gridCol w="1239676"/>
                <a:gridCol w="940306"/>
                <a:gridCol w="1712843"/>
                <a:gridCol w="1089991"/>
              </a:tblGrid>
              <a:tr h="566659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ALUOp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Funct</a:t>
                      </a:r>
                      <a:r>
                        <a:rPr kumimoji="0" lang="en-US" sz="18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4:1 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en-US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cmd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Funct</a:t>
                      </a:r>
                      <a:r>
                        <a:rPr kumimoji="0" lang="en-US" sz="18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Type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ALUControl</a:t>
                      </a:r>
                      <a:r>
                        <a:rPr kumimoji="0" lang="en-US" sz="18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1:0</a:t>
                      </a:r>
                      <a:endParaRPr kumimoji="0" lang="en-US" sz="18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FlagW</a:t>
                      </a:r>
                      <a:r>
                        <a:rPr kumimoji="0" lang="en-US" sz="18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1:0</a:t>
                      </a:r>
                      <a:endParaRPr kumimoji="0" lang="en-US" sz="18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</a:tr>
              <a:tr h="33973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Not DP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31">
                <a:tc rowSpan="8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ADD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31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31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SUB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31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31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AND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31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31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ORR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31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8787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8787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Review: ALU Decoder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0" y="5029200"/>
            <a:ext cx="6324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200" b="1" i="1" dirty="0" smtClean="0">
                <a:solidFill>
                  <a:srgbClr val="0070C0"/>
                </a:solidFill>
              </a:rPr>
              <a:t>FlagW</a:t>
            </a:r>
            <a:r>
              <a:rPr lang="en-US" sz="2200" b="1" baseline="-25000" dirty="0" smtClean="0">
                <a:solidFill>
                  <a:srgbClr val="0070C0"/>
                </a:solidFill>
              </a:rPr>
              <a:t>1</a:t>
            </a:r>
            <a:r>
              <a:rPr lang="en-US" sz="2200" baseline="-25000" dirty="0" smtClean="0"/>
              <a:t> </a:t>
            </a:r>
            <a:r>
              <a:rPr lang="en-US" sz="2200" dirty="0" smtClean="0"/>
              <a:t>= 1: </a:t>
            </a:r>
            <a:r>
              <a:rPr lang="en-US" sz="2200" i="1" dirty="0" smtClean="0"/>
              <a:t>NZ</a:t>
            </a:r>
            <a:r>
              <a:rPr lang="en-US" sz="2200" dirty="0" smtClean="0"/>
              <a:t> (</a:t>
            </a:r>
            <a:r>
              <a:rPr lang="en-US" sz="2200" i="1" dirty="0" smtClean="0"/>
              <a:t>Flags</a:t>
            </a:r>
            <a:r>
              <a:rPr lang="en-US" sz="2200" baseline="-25000" dirty="0" smtClean="0"/>
              <a:t>3:2</a:t>
            </a:r>
            <a:r>
              <a:rPr lang="en-US" sz="2200" dirty="0" smtClean="0"/>
              <a:t>) should be saved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200" b="1" i="1" dirty="0" smtClean="0">
                <a:solidFill>
                  <a:srgbClr val="0070C0"/>
                </a:solidFill>
              </a:rPr>
              <a:t>FlagW</a:t>
            </a:r>
            <a:r>
              <a:rPr lang="en-US" sz="2200" b="1" baseline="-25000" dirty="0" smtClean="0">
                <a:solidFill>
                  <a:srgbClr val="0070C0"/>
                </a:solidFill>
              </a:rPr>
              <a:t>0</a:t>
            </a:r>
            <a:r>
              <a:rPr lang="en-US" sz="2200" baseline="-25000" dirty="0" smtClean="0"/>
              <a:t> </a:t>
            </a:r>
            <a:r>
              <a:rPr lang="en-US" sz="2200" dirty="0" smtClean="0"/>
              <a:t>= 1: </a:t>
            </a:r>
            <a:r>
              <a:rPr lang="en-US" sz="2200" i="1" dirty="0" smtClean="0"/>
              <a:t>CV</a:t>
            </a:r>
            <a:r>
              <a:rPr lang="en-US" sz="2200" dirty="0" smtClean="0"/>
              <a:t> (</a:t>
            </a:r>
            <a:r>
              <a:rPr lang="en-US" sz="2200" i="1" dirty="0" smtClean="0"/>
              <a:t>Flags</a:t>
            </a:r>
            <a:r>
              <a:rPr lang="en-US" sz="2200" baseline="-25000" dirty="0" smtClean="0"/>
              <a:t>1:0</a:t>
            </a:r>
            <a:r>
              <a:rPr lang="en-US" sz="2200" dirty="0" smtClean="0"/>
              <a:t>) should be saved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407286747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dirty="0" smtClean="0">
                <a:solidFill>
                  <a:schemeClr val="bg1"/>
                </a:solidFill>
                <a:latin typeface="+mj-lt"/>
              </a:rPr>
              <a:t>Conditional Logic: Update (Set) Flags</a:t>
            </a:r>
            <a:endParaRPr lang="en-US" sz="41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50942" name="Picture 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66" y="958953"/>
            <a:ext cx="4686300" cy="3994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/>
          <p:cNvSpPr/>
          <p:nvPr/>
        </p:nvSpPr>
        <p:spPr>
          <a:xfrm>
            <a:off x="2590800" y="1828800"/>
            <a:ext cx="6858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105400" y="1981200"/>
            <a:ext cx="457200" cy="667789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57200" y="2354759"/>
            <a:ext cx="152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All Flags updated</a:t>
            </a:r>
            <a:endParaRPr lang="en-US" sz="2200" b="1" dirty="0">
              <a:solidFill>
                <a:srgbClr val="0070C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2400300" y="3657600"/>
            <a:ext cx="8763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452628" y="4953000"/>
            <a:ext cx="85389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rgbClr val="0070C0"/>
                </a:solidFill>
              </a:rPr>
              <a:t>Example: </a:t>
            </a:r>
            <a:r>
              <a:rPr lang="en-US" sz="2200" dirty="0"/>
              <a:t> </a:t>
            </a:r>
            <a:r>
              <a:rPr lang="en-US" sz="2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SUBS R5, R6, R7</a:t>
            </a:r>
          </a:p>
          <a:p>
            <a:r>
              <a:rPr lang="en-US" sz="2200" dirty="0" smtClean="0"/>
              <a:t>     </a:t>
            </a:r>
            <a:r>
              <a:rPr lang="en-US" sz="2200" b="1" dirty="0" smtClean="0"/>
              <a:t>FlagW</a:t>
            </a:r>
            <a:r>
              <a:rPr lang="en-US" sz="2200" b="1" baseline="-25000" dirty="0" smtClean="0"/>
              <a:t>1:0 </a:t>
            </a:r>
            <a:r>
              <a:rPr lang="en-US" sz="2200" dirty="0" smtClean="0"/>
              <a:t>= 11 AND </a:t>
            </a:r>
            <a:r>
              <a:rPr lang="en-US" sz="2200" b="1" dirty="0" err="1" smtClean="0">
                <a:solidFill>
                  <a:srgbClr val="0070C0"/>
                </a:solidFill>
              </a:rPr>
              <a:t>CondEx</a:t>
            </a:r>
            <a:r>
              <a:rPr lang="en-US" sz="2200" dirty="0" smtClean="0">
                <a:solidFill>
                  <a:srgbClr val="0070C0"/>
                </a:solidFill>
              </a:rPr>
              <a:t> </a:t>
            </a:r>
            <a:r>
              <a:rPr lang="en-US" sz="2200" dirty="0" smtClean="0"/>
              <a:t>= 1 (unconditional) =&gt; </a:t>
            </a:r>
            <a:r>
              <a:rPr lang="en-US" sz="2200" b="1" dirty="0" smtClean="0">
                <a:solidFill>
                  <a:srgbClr val="0070C0"/>
                </a:solidFill>
              </a:rPr>
              <a:t>FlagWrite</a:t>
            </a:r>
            <a:r>
              <a:rPr lang="en-US" sz="2200" b="1" baseline="-25000" dirty="0" smtClean="0">
                <a:solidFill>
                  <a:srgbClr val="0070C0"/>
                </a:solidFill>
              </a:rPr>
              <a:t>1:0</a:t>
            </a:r>
            <a:r>
              <a:rPr lang="en-US" sz="2200" dirty="0" smtClean="0"/>
              <a:t> = 11 </a:t>
            </a:r>
            <a:r>
              <a:rPr lang="en-US" sz="2200" dirty="0"/>
              <a:t>	</a:t>
            </a:r>
            <a:endParaRPr lang="en-US" sz="2200" dirty="0" smtClean="0"/>
          </a:p>
        </p:txBody>
      </p:sp>
    </p:spTree>
    <p:extLst>
      <p:ext uri="{BB962C8B-B14F-4D97-AF65-F5344CB8AC3E}">
        <p14:creationId xmlns:p14="http://schemas.microsoft.com/office/powerpoint/2010/main" val="383329183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 smtClean="0">
                <a:solidFill>
                  <a:schemeClr val="bg1"/>
                </a:solidFill>
                <a:latin typeface="+mj-lt"/>
              </a:rPr>
              <a:t>Conditional Logic: Update (Set) Flags</a:t>
            </a:r>
            <a:endParaRPr lang="en-US" sz="38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50942" name="Picture 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66" y="958953"/>
            <a:ext cx="4686300" cy="3994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/>
          <p:cNvSpPr/>
          <p:nvPr/>
        </p:nvSpPr>
        <p:spPr>
          <a:xfrm>
            <a:off x="2590800" y="1828800"/>
            <a:ext cx="6858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105400" y="1981200"/>
            <a:ext cx="457200" cy="667789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28600" y="1676400"/>
            <a:ext cx="198120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Flags</a:t>
            </a:r>
            <a:r>
              <a:rPr lang="en-US" sz="2200" b="1" baseline="-25000" dirty="0" smtClean="0"/>
              <a:t>3:0</a:t>
            </a:r>
            <a:r>
              <a:rPr lang="en-US" sz="2200" dirty="0" smtClean="0"/>
              <a:t> = NZCV</a:t>
            </a:r>
          </a:p>
          <a:p>
            <a:endParaRPr lang="en-US" sz="2200" dirty="0" smtClean="0"/>
          </a:p>
          <a:p>
            <a:pPr marL="342900" indent="-342900">
              <a:buFont typeface="Arial" charset="0"/>
              <a:buChar char="•"/>
            </a:pPr>
            <a:r>
              <a:rPr lang="en-US" sz="2200" dirty="0" smtClean="0"/>
              <a:t>Only </a:t>
            </a:r>
            <a:r>
              <a:rPr lang="en-US" sz="2200" b="1" dirty="0" smtClean="0"/>
              <a:t>Flags</a:t>
            </a:r>
            <a:r>
              <a:rPr lang="en-US" sz="2200" b="1" baseline="-25000" dirty="0" smtClean="0"/>
              <a:t>3:2</a:t>
            </a:r>
            <a:r>
              <a:rPr lang="en-US" sz="2200" dirty="0" smtClean="0"/>
              <a:t> updated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200" dirty="0" smtClean="0"/>
              <a:t>i.e., only </a:t>
            </a:r>
            <a:r>
              <a:rPr lang="en-US" sz="2200" b="1" dirty="0" smtClean="0"/>
              <a:t>NZ</a:t>
            </a:r>
            <a:r>
              <a:rPr lang="en-US" sz="2200" dirty="0" smtClean="0"/>
              <a:t> Flags updated</a:t>
            </a:r>
            <a:endParaRPr lang="en-US" sz="2200" dirty="0"/>
          </a:p>
        </p:txBody>
      </p:sp>
      <p:sp>
        <p:nvSpPr>
          <p:cNvPr id="12" name="Oval 11"/>
          <p:cNvSpPr/>
          <p:nvPr/>
        </p:nvSpPr>
        <p:spPr>
          <a:xfrm>
            <a:off x="2400300" y="3657600"/>
            <a:ext cx="8763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452628" y="4953000"/>
            <a:ext cx="85389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rgbClr val="0070C0"/>
                </a:solidFill>
              </a:rPr>
              <a:t>Example: </a:t>
            </a:r>
            <a:r>
              <a:rPr lang="en-US" sz="2200" dirty="0"/>
              <a:t> </a:t>
            </a:r>
            <a:r>
              <a:rPr lang="en-US" sz="2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ANDS R7, R1, R3</a:t>
            </a:r>
          </a:p>
          <a:p>
            <a:r>
              <a:rPr lang="en-US" sz="2200" dirty="0" smtClean="0"/>
              <a:t>     </a:t>
            </a:r>
            <a:r>
              <a:rPr lang="en-US" sz="2200" b="1" dirty="0" smtClean="0"/>
              <a:t>FlagW</a:t>
            </a:r>
            <a:r>
              <a:rPr lang="en-US" sz="2200" b="1" baseline="-25000" dirty="0" smtClean="0"/>
              <a:t>1:0 </a:t>
            </a:r>
            <a:r>
              <a:rPr lang="en-US" sz="2200" dirty="0" smtClean="0"/>
              <a:t>= 10 AND </a:t>
            </a:r>
            <a:r>
              <a:rPr lang="en-US" sz="2200" b="1" dirty="0" err="1" smtClean="0">
                <a:solidFill>
                  <a:srgbClr val="0070C0"/>
                </a:solidFill>
              </a:rPr>
              <a:t>CondEx</a:t>
            </a:r>
            <a:r>
              <a:rPr lang="en-US" sz="2200" dirty="0" smtClean="0">
                <a:solidFill>
                  <a:srgbClr val="0070C0"/>
                </a:solidFill>
              </a:rPr>
              <a:t> </a:t>
            </a:r>
            <a:r>
              <a:rPr lang="en-US" sz="2200" dirty="0" smtClean="0"/>
              <a:t>= 1 (unconditional) =&gt; </a:t>
            </a:r>
            <a:r>
              <a:rPr lang="en-US" sz="2200" b="1" dirty="0" smtClean="0">
                <a:solidFill>
                  <a:srgbClr val="0070C0"/>
                </a:solidFill>
              </a:rPr>
              <a:t>FlagWrite</a:t>
            </a:r>
            <a:r>
              <a:rPr lang="en-US" sz="2200" b="1" baseline="-25000" dirty="0" smtClean="0">
                <a:solidFill>
                  <a:srgbClr val="0070C0"/>
                </a:solidFill>
              </a:rPr>
              <a:t>1:0</a:t>
            </a:r>
            <a:r>
              <a:rPr lang="en-US" sz="2200" dirty="0" smtClean="0"/>
              <a:t> = 10 </a:t>
            </a:r>
            <a:r>
              <a:rPr lang="en-US" sz="2200" dirty="0"/>
              <a:t>	</a:t>
            </a:r>
            <a:endParaRPr lang="en-US" sz="2200" dirty="0" smtClean="0"/>
          </a:p>
        </p:txBody>
      </p:sp>
    </p:spTree>
    <p:extLst>
      <p:ext uri="{BB962C8B-B14F-4D97-AF65-F5344CB8AC3E}">
        <p14:creationId xmlns:p14="http://schemas.microsoft.com/office/powerpoint/2010/main" val="35740919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891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989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9893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Example: </a:t>
            </a:r>
            <a:r>
              <a:rPr lang="en-US" sz="44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ORR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graphicFrame>
        <p:nvGraphicFramePr>
          <p:cNvPr id="8" name="Group 6"/>
          <p:cNvGraphicFramePr>
            <a:graphicFrameLocks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214389801"/>
              </p:ext>
            </p:extLst>
          </p:nvPr>
        </p:nvGraphicFramePr>
        <p:xfrm>
          <a:off x="1371600" y="990600"/>
          <a:ext cx="7162792" cy="1630360"/>
        </p:xfrm>
        <a:graphic>
          <a:graphicData uri="http://schemas.openxmlformats.org/drawingml/2006/table">
            <a:tbl>
              <a:tblPr/>
              <a:tblGrid>
                <a:gridCol w="458419"/>
                <a:gridCol w="618865"/>
                <a:gridCol w="618865"/>
                <a:gridCol w="1018887"/>
                <a:gridCol w="348082"/>
                <a:gridCol w="489627"/>
                <a:gridCol w="515722"/>
                <a:gridCol w="618865"/>
                <a:gridCol w="722868"/>
                <a:gridCol w="514862"/>
                <a:gridCol w="618865"/>
                <a:gridCol w="618865"/>
              </a:tblGrid>
              <a:tr h="12192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Op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Funct</a:t>
                      </a:r>
                      <a:r>
                        <a:rPr kumimoji="0" lang="en-US" sz="18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Funct</a:t>
                      </a:r>
                      <a:r>
                        <a:rPr kumimoji="0" lang="en-US" sz="18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Type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Branch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MemtoReg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MemW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ALUSrc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ImmSrc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RegW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RegSrc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ALUOp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vert="vert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</a:tr>
              <a:tr h="41116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00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DP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Reg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70088" name="Picture 10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636828"/>
            <a:ext cx="6019800" cy="3195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751258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891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989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9893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Example: </a:t>
            </a:r>
            <a:r>
              <a:rPr lang="en-US" sz="44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ORR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170088" name="Picture 10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" y="1066800"/>
            <a:ext cx="8473440" cy="4497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273354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916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90917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Extended Functionality: </a:t>
            </a:r>
            <a:r>
              <a:rPr lang="en-US" sz="4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CMP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447800" y="990600"/>
            <a:ext cx="6177768" cy="4267200"/>
            <a:chOff x="1066800" y="1066800"/>
            <a:chExt cx="6984999" cy="4824783"/>
          </a:xfrm>
        </p:grpSpPr>
        <p:pic>
          <p:nvPicPr>
            <p:cNvPr id="172138" name="Picture 10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3000" y="1066800"/>
              <a:ext cx="6908799" cy="4824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1066800" y="5486400"/>
              <a:ext cx="1828800" cy="40518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4569650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916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90917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Extended Functionality: </a:t>
            </a:r>
            <a:r>
              <a:rPr lang="en-US" sz="4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CMP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447800" y="990600"/>
            <a:ext cx="6177768" cy="4267200"/>
            <a:chOff x="1066800" y="1066800"/>
            <a:chExt cx="6984999" cy="4824783"/>
          </a:xfrm>
        </p:grpSpPr>
        <p:pic>
          <p:nvPicPr>
            <p:cNvPr id="172138" name="Picture 10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3000" y="1066800"/>
              <a:ext cx="6908799" cy="4824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1066800" y="5486400"/>
              <a:ext cx="1828800" cy="40518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362200" y="5257800"/>
            <a:ext cx="51054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No change to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datapath</a:t>
            </a:r>
            <a:endParaRPr lang="en-US" sz="3200" b="1" dirty="0">
              <a:solidFill>
                <a:srgbClr val="0070C0"/>
              </a:solidFill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640405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916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90917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Extended Functionality: </a:t>
            </a:r>
            <a:r>
              <a:rPr lang="en-US" sz="4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CMP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252985" name="Picture 5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63641"/>
            <a:ext cx="8763000" cy="4170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979031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916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90917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Extended Functionality: </a:t>
            </a:r>
            <a:r>
              <a:rPr lang="en-US" sz="4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CMP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7" name="Group 6"/>
          <p:cNvGraphicFramePr>
            <a:graphicFrameLocks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19195576"/>
              </p:ext>
            </p:extLst>
          </p:nvPr>
        </p:nvGraphicFramePr>
        <p:xfrm>
          <a:off x="685800" y="1066800"/>
          <a:ext cx="7772402" cy="4797400"/>
        </p:xfrm>
        <a:graphic>
          <a:graphicData uri="http://schemas.openxmlformats.org/drawingml/2006/table">
            <a:tbl>
              <a:tblPr/>
              <a:tblGrid>
                <a:gridCol w="1056445"/>
                <a:gridCol w="996642"/>
                <a:gridCol w="965323"/>
                <a:gridCol w="905522"/>
                <a:gridCol w="1660124"/>
                <a:gridCol w="1056443"/>
                <a:gridCol w="1131903"/>
              </a:tblGrid>
              <a:tr h="6858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ALUOp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Funct</a:t>
                      </a:r>
                      <a:r>
                        <a:rPr kumimoji="0" lang="en-US" sz="18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4:1 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en-US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cmd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Funct</a:t>
                      </a:r>
                      <a:r>
                        <a:rPr kumimoji="0" lang="en-US" sz="18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Type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ALUControl</a:t>
                      </a:r>
                      <a:r>
                        <a:rPr kumimoji="0" lang="en-US" sz="18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1:0</a:t>
                      </a:r>
                      <a:endParaRPr kumimoji="0" lang="en-US" sz="18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FlagW</a:t>
                      </a:r>
                      <a:r>
                        <a:rPr kumimoji="0" lang="en-US" sz="18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1:0</a:t>
                      </a:r>
                      <a:endParaRPr kumimoji="0" lang="en-US" sz="18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NoWrite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</a:tr>
              <a:tr h="41116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Not DP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0">
                <a:tc rowSpan="9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ADD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0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0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SUB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0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0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AND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0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0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ORR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0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0"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CMP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534348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435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533400" y="1219200"/>
            <a:ext cx="7696200" cy="4953000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b="1" dirty="0"/>
              <a:t>Determines everything about a processor: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Architectural state:</a:t>
            </a:r>
          </a:p>
          <a:p>
            <a:pPr lvl="2">
              <a:lnSpc>
                <a:spcPct val="90000"/>
              </a:lnSpc>
            </a:pPr>
            <a:r>
              <a:rPr lang="en-US" dirty="0" smtClean="0"/>
              <a:t>16 registers (including PC)</a:t>
            </a:r>
          </a:p>
          <a:p>
            <a:pPr lvl="2">
              <a:lnSpc>
                <a:spcPct val="90000"/>
              </a:lnSpc>
            </a:pPr>
            <a:r>
              <a:rPr lang="en-US" dirty="0"/>
              <a:t>S</a:t>
            </a:r>
            <a:r>
              <a:rPr lang="en-US" dirty="0" smtClean="0"/>
              <a:t>tatus register</a:t>
            </a:r>
            <a:endParaRPr lang="en-US" dirty="0"/>
          </a:p>
          <a:p>
            <a:pPr lvl="1">
              <a:lnSpc>
                <a:spcPct val="90000"/>
              </a:lnSpc>
            </a:pPr>
            <a:r>
              <a:rPr lang="en-US" dirty="0" smtClean="0"/>
              <a:t>Memory</a:t>
            </a:r>
          </a:p>
          <a:p>
            <a:pPr lvl="1">
              <a:lnSpc>
                <a:spcPct val="90000"/>
              </a:lnSpc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Architectural State Elements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811974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91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9091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8382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smtClean="0">
                <a:solidFill>
                  <a:schemeClr val="bg1"/>
                </a:solidFill>
                <a:latin typeface="+mj-lt"/>
              </a:rPr>
              <a:t>Extended Functionality: </a:t>
            </a:r>
            <a:r>
              <a:rPr lang="en-US" sz="3900" dirty="0">
                <a:solidFill>
                  <a:schemeClr val="bg1"/>
                </a:solidFill>
                <a:latin typeface="+mj-lt"/>
                <a:cs typeface="Courier New" pitchFamily="49" charset="0"/>
              </a:rPr>
              <a:t>S</a:t>
            </a:r>
            <a:r>
              <a:rPr lang="en-US" sz="3900" dirty="0" smtClean="0">
                <a:solidFill>
                  <a:schemeClr val="bg1"/>
                </a:solidFill>
                <a:latin typeface="+mj-lt"/>
                <a:cs typeface="Courier New" pitchFamily="49" charset="0"/>
              </a:rPr>
              <a:t>hifted </a:t>
            </a:r>
            <a:r>
              <a:rPr lang="en-US" sz="3900" dirty="0">
                <a:solidFill>
                  <a:schemeClr val="bg1"/>
                </a:solidFill>
                <a:latin typeface="+mj-lt"/>
                <a:cs typeface="Courier New" pitchFamily="49" charset="0"/>
              </a:rPr>
              <a:t>R</a:t>
            </a:r>
            <a:r>
              <a:rPr lang="en-US" sz="3900" dirty="0" smtClean="0">
                <a:solidFill>
                  <a:schemeClr val="bg1"/>
                </a:solidFill>
                <a:latin typeface="+mj-lt"/>
                <a:cs typeface="Courier New" pitchFamily="49" charset="0"/>
              </a:rPr>
              <a:t>egister</a:t>
            </a:r>
            <a:endParaRPr lang="en-US" sz="3900" dirty="0">
              <a:solidFill>
                <a:schemeClr val="bg1"/>
              </a:solidFill>
              <a:latin typeface="+mj-lt"/>
              <a:cs typeface="Courier New" pitchFamily="49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8781832"/>
              </p:ext>
            </p:extLst>
          </p:nvPr>
        </p:nvGraphicFramePr>
        <p:xfrm>
          <a:off x="990601" y="4648200"/>
          <a:ext cx="7010399" cy="1321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5145" name="Visio" r:id="rId6" imgW="5280754" imgH="937314" progId="Visio.Drawing.15">
                  <p:embed/>
                </p:oleObj>
              </mc:Choice>
              <mc:Fallback>
                <p:oleObj name="Visio" r:id="rId6" imgW="5280754" imgH="93731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90601" y="4648200"/>
                        <a:ext cx="7010399" cy="1321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5090" name="Picture 11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90600"/>
            <a:ext cx="8229600" cy="409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675422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916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90917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324100" y="5181600"/>
            <a:ext cx="44958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No change to 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controller</a:t>
            </a:r>
            <a:endParaRPr lang="en-US" sz="3200" b="1" dirty="0">
              <a:solidFill>
                <a:srgbClr val="0070C0"/>
              </a:solidFill>
              <a:latin typeface="Times New Roman" pitchFamily="18" charset="0"/>
              <a:cs typeface="Arial" charset="0"/>
            </a:endParaRPr>
          </a:p>
        </p:txBody>
      </p:sp>
      <p:pic>
        <p:nvPicPr>
          <p:cNvPr id="7" name="Picture 11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90600"/>
            <a:ext cx="8229600" cy="409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57200" y="68759"/>
            <a:ext cx="8382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smtClean="0">
                <a:solidFill>
                  <a:schemeClr val="bg1"/>
                </a:solidFill>
                <a:latin typeface="+mj-lt"/>
              </a:rPr>
              <a:t>Extended Functionality: </a:t>
            </a:r>
            <a:r>
              <a:rPr lang="en-US" sz="3900" dirty="0">
                <a:solidFill>
                  <a:schemeClr val="bg1"/>
                </a:solidFill>
                <a:latin typeface="+mj-lt"/>
                <a:cs typeface="Courier New" pitchFamily="49" charset="0"/>
              </a:rPr>
              <a:t>S</a:t>
            </a:r>
            <a:r>
              <a:rPr lang="en-US" sz="3900" dirty="0" smtClean="0">
                <a:solidFill>
                  <a:schemeClr val="bg1"/>
                </a:solidFill>
                <a:latin typeface="+mj-lt"/>
                <a:cs typeface="Courier New" pitchFamily="49" charset="0"/>
              </a:rPr>
              <a:t>hifted </a:t>
            </a:r>
            <a:r>
              <a:rPr lang="en-US" sz="3900" dirty="0">
                <a:solidFill>
                  <a:schemeClr val="bg1"/>
                </a:solidFill>
                <a:latin typeface="+mj-lt"/>
                <a:cs typeface="Courier New" pitchFamily="49" charset="0"/>
              </a:rPr>
              <a:t>R</a:t>
            </a:r>
            <a:r>
              <a:rPr lang="en-US" sz="3900" dirty="0" smtClean="0">
                <a:solidFill>
                  <a:schemeClr val="bg1"/>
                </a:solidFill>
                <a:latin typeface="+mj-lt"/>
                <a:cs typeface="Courier New" pitchFamily="49" charset="0"/>
              </a:rPr>
              <a:t>egister</a:t>
            </a:r>
            <a:endParaRPr lang="en-US" sz="3900" dirty="0">
              <a:solidFill>
                <a:schemeClr val="bg1"/>
              </a:solidFill>
              <a:latin typeface="+mj-lt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5567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4979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533400" y="1143000"/>
            <a:ext cx="8229600" cy="4953000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en-US" b="1" dirty="0" smtClean="0"/>
              <a:t>Program </a:t>
            </a:r>
            <a:r>
              <a:rPr lang="en-US" b="1" dirty="0"/>
              <a:t>Execution Time </a:t>
            </a:r>
          </a:p>
          <a:p>
            <a:pPr>
              <a:buFontTx/>
              <a:buNone/>
            </a:pPr>
            <a:r>
              <a:rPr lang="en-US" sz="2800" b="1" dirty="0" smtClean="0"/>
              <a:t>      </a:t>
            </a:r>
            <a:r>
              <a:rPr lang="en-US" sz="2800" dirty="0" smtClean="0"/>
              <a:t>= (#instructions</a:t>
            </a:r>
            <a:r>
              <a:rPr lang="en-US" sz="2800" dirty="0"/>
              <a:t>)(cycles/instruction)(seconds/cycle)</a:t>
            </a:r>
          </a:p>
          <a:p>
            <a:pPr>
              <a:buFontTx/>
              <a:buNone/>
            </a:pPr>
            <a:r>
              <a:rPr lang="en-US" sz="2800" dirty="0" smtClean="0"/>
              <a:t>      = </a:t>
            </a:r>
            <a:r>
              <a:rPr lang="en-US" sz="2800" dirty="0"/>
              <a:t># instructions x CPI x </a:t>
            </a:r>
            <a:r>
              <a:rPr lang="en-US" sz="2800" i="1" dirty="0"/>
              <a:t>T</a:t>
            </a:r>
            <a:r>
              <a:rPr lang="en-US" sz="2800" i="1" baseline="-25000" dirty="0"/>
              <a:t>C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Review: Processor Performance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923592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986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9398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93989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710000" y="5334000"/>
            <a:ext cx="65532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b="1" i="1" dirty="0">
                <a:latin typeface="+mj-lt"/>
                <a:cs typeface="Arial" charset="0"/>
              </a:rPr>
              <a:t>T</a:t>
            </a:r>
            <a:r>
              <a:rPr lang="en-US" sz="3200" b="1" i="1" baseline="-25000" dirty="0">
                <a:latin typeface="+mj-lt"/>
                <a:cs typeface="Arial" charset="0"/>
              </a:rPr>
              <a:t>C</a:t>
            </a:r>
            <a:r>
              <a:rPr lang="en-US" sz="3200" b="1" dirty="0">
                <a:latin typeface="+mj-lt"/>
                <a:cs typeface="Arial" charset="0"/>
              </a:rPr>
              <a:t> </a:t>
            </a:r>
            <a:r>
              <a:rPr lang="en-US" sz="3200" b="1" dirty="0" smtClean="0">
                <a:latin typeface="+mj-lt"/>
                <a:cs typeface="Arial" charset="0"/>
              </a:rPr>
              <a:t>limited </a:t>
            </a:r>
            <a:r>
              <a:rPr lang="en-US" sz="3200" b="1" dirty="0">
                <a:latin typeface="+mj-lt"/>
                <a:cs typeface="Arial" charset="0"/>
              </a:rPr>
              <a:t>by </a:t>
            </a:r>
            <a:r>
              <a:rPr lang="en-US" sz="3200" b="1" dirty="0" smtClean="0">
                <a:latin typeface="+mj-lt"/>
                <a:cs typeface="Arial" charset="0"/>
              </a:rPr>
              <a:t>critical </a:t>
            </a:r>
            <a:r>
              <a:rPr lang="en-US" sz="3200" b="1" dirty="0">
                <a:latin typeface="+mj-lt"/>
                <a:cs typeface="Arial" charset="0"/>
              </a:rPr>
              <a:t>path </a:t>
            </a:r>
            <a:r>
              <a:rPr lang="en-US" sz="3200" b="1" dirty="0" smtClean="0">
                <a:latin typeface="+mj-lt"/>
                <a:cs typeface="Arial" charset="0"/>
              </a:rPr>
              <a:t>(</a:t>
            </a:r>
            <a:r>
              <a:rPr lang="en-US" sz="3200" b="1" dirty="0" smtClean="0">
                <a:latin typeface="Courier New" pitchFamily="49" charset="0"/>
                <a:cs typeface="Arial" charset="0"/>
              </a:rPr>
              <a:t>LDR</a:t>
            </a:r>
            <a:r>
              <a:rPr lang="en-US" sz="3200" b="1" dirty="0" smtClean="0">
                <a:latin typeface="+mj-lt"/>
                <a:cs typeface="Arial" charset="0"/>
              </a:rPr>
              <a:t>)</a:t>
            </a:r>
            <a:endParaRPr lang="en-US" sz="3200" b="1" dirty="0">
              <a:latin typeface="+mj-lt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i="1" dirty="0">
                <a:latin typeface="Times New Roman" pitchFamily="18" charset="0"/>
                <a:cs typeface="Arial" charset="0"/>
              </a:rPr>
              <a:t>  	</a:t>
            </a:r>
            <a:endParaRPr lang="en-US" sz="2000" b="1" dirty="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Performance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8" name="Picture 7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66800"/>
            <a:ext cx="7992000" cy="42291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4171326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066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4006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40069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143000"/>
            <a:ext cx="7543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Single-cycle critical path</a:t>
            </a:r>
            <a:r>
              <a:rPr lang="en-US" sz="3200" dirty="0">
                <a:latin typeface="+mj-lt"/>
                <a:cs typeface="Arial" charset="0"/>
              </a:rPr>
              <a:t>: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i="1" dirty="0">
                <a:latin typeface="Times New Roman" pitchFamily="18" charset="0"/>
                <a:cs typeface="Arial" charset="0"/>
              </a:rPr>
              <a:t>  	</a:t>
            </a:r>
            <a:r>
              <a:rPr lang="en-US" sz="2600" i="1" dirty="0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smtClean="0">
                <a:latin typeface="Times New Roman" pitchFamily="18" charset="0"/>
                <a:cs typeface="Arial" charset="0"/>
              </a:rPr>
              <a:t>c1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600" dirty="0">
                <a:latin typeface="Times New Roman" pitchFamily="18" charset="0"/>
                <a:cs typeface="Arial" charset="0"/>
              </a:rPr>
              <a:t>= 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 smtClean="0">
                <a:latin typeface="Times New Roman" pitchFamily="18" charset="0"/>
                <a:cs typeface="Arial" charset="0"/>
              </a:rPr>
              <a:t>pcq_PC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 smtClean="0">
                <a:latin typeface="Times New Roman" pitchFamily="18" charset="0"/>
                <a:cs typeface="Arial" charset="0"/>
              </a:rPr>
              <a:t>mem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600" dirty="0">
                <a:latin typeface="Times New Roman" pitchFamily="18" charset="0"/>
                <a:cs typeface="Arial" charset="0"/>
              </a:rPr>
              <a:t>+ 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 smtClean="0">
                <a:latin typeface="Times New Roman" pitchFamily="18" charset="0"/>
                <a:cs typeface="Arial" charset="0"/>
              </a:rPr>
              <a:t>dec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600" dirty="0">
                <a:latin typeface="Times New Roman" pitchFamily="18" charset="0"/>
                <a:cs typeface="Arial" charset="0"/>
              </a:rPr>
              <a:t>+ </a:t>
            </a:r>
            <a:endParaRPr lang="en-US" sz="2600" dirty="0" smtClean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600" dirty="0">
                <a:latin typeface="Times New Roman" pitchFamily="18" charset="0"/>
                <a:cs typeface="Arial" charset="0"/>
              </a:rPr>
              <a:t>	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	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max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[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 smtClean="0">
                <a:latin typeface="Times New Roman" pitchFamily="18" charset="0"/>
                <a:cs typeface="Arial" charset="0"/>
              </a:rPr>
              <a:t>mux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600" dirty="0">
                <a:latin typeface="Times New Roman" pitchFamily="18" charset="0"/>
                <a:cs typeface="Arial" charset="0"/>
              </a:rPr>
              <a:t>+ 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 smtClean="0">
                <a:latin typeface="Times New Roman" pitchFamily="18" charset="0"/>
                <a:cs typeface="Arial" charset="0"/>
              </a:rPr>
              <a:t>RF</a:t>
            </a:r>
            <a:r>
              <a:rPr lang="en-US" sz="2600" baseline="-25000" dirty="0" err="1" smtClean="0">
                <a:latin typeface="Times New Roman" pitchFamily="18" charset="0"/>
                <a:cs typeface="Arial" charset="0"/>
              </a:rPr>
              <a:t>read</a:t>
            </a:r>
            <a:r>
              <a:rPr lang="en-US" sz="2600" dirty="0">
                <a:latin typeface="Times New Roman" pitchFamily="18" charset="0"/>
                <a:cs typeface="Arial" charset="0"/>
              </a:rPr>
              <a:t>, 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 smtClean="0">
                <a:latin typeface="Times New Roman" pitchFamily="18" charset="0"/>
                <a:cs typeface="Arial" charset="0"/>
              </a:rPr>
              <a:t>sext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 smtClean="0">
                <a:latin typeface="Times New Roman" pitchFamily="18" charset="0"/>
                <a:cs typeface="Arial" charset="0"/>
              </a:rPr>
              <a:t>mux</a:t>
            </a:r>
            <a:r>
              <a:rPr lang="en-US" sz="2600" dirty="0">
                <a:latin typeface="Times New Roman" pitchFamily="18" charset="0"/>
                <a:cs typeface="Arial" charset="0"/>
              </a:rPr>
              <a:t>]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+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600" dirty="0">
                <a:latin typeface="Times New Roman" pitchFamily="18" charset="0"/>
                <a:cs typeface="Arial" charset="0"/>
              </a:rPr>
              <a:t>	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	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 smtClean="0">
                <a:latin typeface="Times New Roman" pitchFamily="18" charset="0"/>
                <a:cs typeface="Arial" charset="0"/>
              </a:rPr>
              <a:t>ALU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 smtClean="0">
                <a:latin typeface="Times New Roman" pitchFamily="18" charset="0"/>
                <a:cs typeface="Arial" charset="0"/>
              </a:rPr>
              <a:t>mem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mux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RF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setup</a:t>
            </a:r>
            <a:endParaRPr lang="en-US" sz="2600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b="1" dirty="0" smtClean="0">
                <a:latin typeface="+mj-lt"/>
                <a:cs typeface="Arial" charset="0"/>
              </a:rPr>
              <a:t>Typically, </a:t>
            </a:r>
            <a:r>
              <a:rPr lang="en-US" sz="3200" b="1" dirty="0">
                <a:latin typeface="+mj-lt"/>
                <a:cs typeface="Arial" charset="0"/>
              </a:rPr>
              <a:t>limiting paths are: 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memory, ALU, register </a:t>
            </a:r>
            <a:r>
              <a:rPr lang="en-US" sz="2600" dirty="0" smtClean="0">
                <a:latin typeface="+mj-lt"/>
                <a:cs typeface="Arial" charset="0"/>
              </a:rPr>
              <a:t>file </a:t>
            </a:r>
            <a:endParaRPr lang="en-US" sz="2600" dirty="0">
              <a:latin typeface="+mj-lt"/>
              <a:cs typeface="Arial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i="1" dirty="0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smtClean="0">
                <a:latin typeface="Times New Roman" pitchFamily="18" charset="0"/>
                <a:cs typeface="Arial" charset="0"/>
              </a:rPr>
              <a:t>c1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600" dirty="0">
                <a:latin typeface="Times New Roman" pitchFamily="18" charset="0"/>
                <a:cs typeface="Arial" charset="0"/>
              </a:rPr>
              <a:t>=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pcq_PC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+ 2</a:t>
            </a:r>
            <a:r>
              <a:rPr lang="en-US" sz="2600" i="1" dirty="0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>
                <a:latin typeface="Times New Roman" pitchFamily="18" charset="0"/>
                <a:cs typeface="Arial" charset="0"/>
              </a:rPr>
              <a:t>mem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 smtClean="0">
                <a:latin typeface="Times New Roman" pitchFamily="18" charset="0"/>
                <a:cs typeface="Arial" charset="0"/>
              </a:rPr>
              <a:t>dec</a:t>
            </a:r>
            <a:r>
              <a:rPr lang="en-US" sz="2600" baseline="-250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RF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read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 smtClean="0">
                <a:latin typeface="Times New Roman" pitchFamily="18" charset="0"/>
                <a:cs typeface="Arial" charset="0"/>
              </a:rPr>
              <a:t>ALU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600" dirty="0">
                <a:latin typeface="Times New Roman" pitchFamily="18" charset="0"/>
                <a:cs typeface="Arial" charset="0"/>
              </a:rPr>
              <a:t>+ 2</a:t>
            </a:r>
            <a:r>
              <a:rPr lang="en-US" sz="2600" i="1" dirty="0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>
                <a:latin typeface="Times New Roman" pitchFamily="18" charset="0"/>
                <a:cs typeface="Arial" charset="0"/>
              </a:rPr>
              <a:t>mux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 smtClean="0">
                <a:latin typeface="Times New Roman" pitchFamily="18" charset="0"/>
                <a:cs typeface="Arial" charset="0"/>
              </a:rPr>
              <a:t>RF</a:t>
            </a:r>
            <a:r>
              <a:rPr lang="en-US" sz="2600" baseline="-25000" dirty="0" err="1" smtClean="0">
                <a:latin typeface="Times New Roman" pitchFamily="18" charset="0"/>
                <a:cs typeface="Arial" charset="0"/>
              </a:rPr>
              <a:t>setup</a:t>
            </a:r>
            <a:endParaRPr lang="en-US" sz="2600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0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Performance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051122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286" name="Group 6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84661199"/>
              </p:ext>
            </p:extLst>
          </p:nvPr>
        </p:nvGraphicFramePr>
        <p:xfrm>
          <a:off x="1447800" y="1003679"/>
          <a:ext cx="6248400" cy="3720720"/>
        </p:xfrm>
        <a:graphic>
          <a:graphicData uri="http://schemas.openxmlformats.org/drawingml/2006/table">
            <a:tbl>
              <a:tblPr/>
              <a:tblGrid>
                <a:gridCol w="2286000"/>
                <a:gridCol w="1879600"/>
                <a:gridCol w="2082800"/>
              </a:tblGrid>
              <a:tr h="4749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Element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Parameter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Delay (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ps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clock-to-Q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pcq</a:t>
                      </a:r>
                      <a:r>
                        <a:rPr kumimoji="0" lang="en-US" sz="20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_PC</a:t>
                      </a:r>
                      <a:endParaRPr kumimoji="0" lang="en-US" sz="20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  <a:endParaRPr kumimoji="0" lang="en-US" sz="20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Multiplexer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mux</a:t>
                      </a:r>
                      <a:endParaRPr kumimoji="0" lang="en-US" sz="20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ALU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</a:t>
                      </a:r>
                      <a:endParaRPr kumimoji="0" lang="en-US" sz="20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Decoder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dec</a:t>
                      </a:r>
                      <a:endParaRPr kumimoji="0" lang="en-US" sz="20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Memory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8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file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read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3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file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0528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50528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0528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143000" y="4724400"/>
            <a:ext cx="7696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lvl="1" indent="-342900">
              <a:lnSpc>
                <a:spcPct val="90000"/>
              </a:lnSpc>
              <a:spcBef>
                <a:spcPct val="20000"/>
              </a:spcBef>
            </a:pPr>
            <a:r>
              <a:rPr lang="en-US" sz="2400" i="1" dirty="0" smtClean="0">
                <a:latin typeface="Times New Roman" pitchFamily="18" charset="0"/>
                <a:cs typeface="Arial" charset="0"/>
              </a:rPr>
              <a:t>T</a:t>
            </a:r>
            <a:r>
              <a:rPr lang="en-US" sz="2400" i="1" baseline="-25000" dirty="0" smtClean="0">
                <a:latin typeface="Times New Roman" pitchFamily="18" charset="0"/>
                <a:cs typeface="Arial" charset="0"/>
              </a:rPr>
              <a:t>c1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>
                <a:latin typeface="Times New Roman" pitchFamily="18" charset="0"/>
                <a:cs typeface="Arial" charset="0"/>
              </a:rPr>
              <a:t>= </a:t>
            </a:r>
            <a:r>
              <a:rPr lang="en-US" sz="2400" i="1" dirty="0" smtClean="0">
                <a:latin typeface="Times New Roman" pitchFamily="18" charset="0"/>
                <a:cs typeface="Arial" charset="0"/>
              </a:rPr>
              <a:t>?</a:t>
            </a:r>
            <a:endParaRPr lang="en-US" sz="2400" b="1" baseline="-25000" dirty="0" smtClean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4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dirty="0" smtClean="0">
                <a:solidFill>
                  <a:schemeClr val="bg1"/>
                </a:solidFill>
                <a:latin typeface="+mj-lt"/>
              </a:rPr>
              <a:t>Single-Cycle Performance Example</a:t>
            </a:r>
            <a:endParaRPr lang="en-US" sz="4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5138613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282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50528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0528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43000" y="4724400"/>
            <a:ext cx="7696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lvl="1" indent="-342900">
              <a:lnSpc>
                <a:spcPct val="90000"/>
              </a:lnSpc>
              <a:spcBef>
                <a:spcPct val="20000"/>
              </a:spcBef>
            </a:pPr>
            <a:r>
              <a:rPr lang="en-US" sz="2400" i="1" dirty="0" smtClean="0">
                <a:latin typeface="Times New Roman" pitchFamily="18" charset="0"/>
                <a:cs typeface="Arial" charset="0"/>
              </a:rPr>
              <a:t>T</a:t>
            </a:r>
            <a:r>
              <a:rPr lang="en-US" sz="2400" i="1" baseline="-25000" dirty="0" smtClean="0">
                <a:latin typeface="Times New Roman" pitchFamily="18" charset="0"/>
                <a:cs typeface="Arial" charset="0"/>
              </a:rPr>
              <a:t>c1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>
                <a:latin typeface="Times New Roman" pitchFamily="18" charset="0"/>
                <a:cs typeface="Arial" charset="0"/>
              </a:rPr>
              <a:t>= </a:t>
            </a:r>
            <a:r>
              <a:rPr lang="en-US" sz="24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400" i="1" baseline="-25000" dirty="0" err="1">
                <a:latin typeface="Times New Roman" pitchFamily="18" charset="0"/>
                <a:cs typeface="Arial" charset="0"/>
              </a:rPr>
              <a:t>pcq_PC</a:t>
            </a:r>
            <a:r>
              <a:rPr lang="en-US" sz="2400" dirty="0">
                <a:latin typeface="Times New Roman" pitchFamily="18" charset="0"/>
                <a:cs typeface="Arial" charset="0"/>
              </a:rPr>
              <a:t> + 2</a:t>
            </a:r>
            <a:r>
              <a:rPr lang="en-US" sz="2400" i="1" dirty="0">
                <a:latin typeface="Times New Roman" pitchFamily="18" charset="0"/>
                <a:cs typeface="Arial" charset="0"/>
              </a:rPr>
              <a:t>t</a:t>
            </a:r>
            <a:r>
              <a:rPr lang="en-US" sz="2400" baseline="-25000" dirty="0">
                <a:latin typeface="Times New Roman" pitchFamily="18" charset="0"/>
                <a:cs typeface="Arial" charset="0"/>
              </a:rPr>
              <a:t>mem</a:t>
            </a:r>
            <a:r>
              <a:rPr lang="en-US" sz="2400" dirty="0">
                <a:latin typeface="Times New Roman" pitchFamily="18" charset="0"/>
                <a:cs typeface="Arial" charset="0"/>
              </a:rPr>
              <a:t> + </a:t>
            </a:r>
            <a:r>
              <a:rPr lang="en-US" sz="24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400" i="1" baseline="-25000" dirty="0" err="1">
                <a:latin typeface="Times New Roman" pitchFamily="18" charset="0"/>
                <a:cs typeface="Arial" charset="0"/>
              </a:rPr>
              <a:t>dec</a:t>
            </a:r>
            <a:r>
              <a:rPr lang="en-US" sz="2400" baseline="-250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>
                <a:latin typeface="Times New Roman" pitchFamily="18" charset="0"/>
                <a:cs typeface="Arial" charset="0"/>
              </a:rPr>
              <a:t>+ </a:t>
            </a:r>
            <a:r>
              <a:rPr lang="en-US" sz="24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400" i="1" baseline="-25000" dirty="0" err="1">
                <a:latin typeface="Times New Roman" pitchFamily="18" charset="0"/>
                <a:cs typeface="Arial" charset="0"/>
              </a:rPr>
              <a:t>RF</a:t>
            </a:r>
            <a:r>
              <a:rPr lang="en-US" sz="2400" baseline="-25000" dirty="0" err="1">
                <a:latin typeface="Times New Roman" pitchFamily="18" charset="0"/>
                <a:cs typeface="Arial" charset="0"/>
              </a:rPr>
              <a:t>read</a:t>
            </a:r>
            <a:r>
              <a:rPr lang="en-US" sz="2400" dirty="0">
                <a:latin typeface="Times New Roman" pitchFamily="18" charset="0"/>
                <a:cs typeface="Arial" charset="0"/>
              </a:rPr>
              <a:t> + </a:t>
            </a:r>
            <a:r>
              <a:rPr lang="en-US" sz="24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400" baseline="-25000" dirty="0" err="1">
                <a:latin typeface="Times New Roman" pitchFamily="18" charset="0"/>
                <a:cs typeface="Arial" charset="0"/>
              </a:rPr>
              <a:t>ALU</a:t>
            </a:r>
            <a:r>
              <a:rPr lang="en-US" sz="2400" dirty="0">
                <a:latin typeface="Times New Roman" pitchFamily="18" charset="0"/>
                <a:cs typeface="Arial" charset="0"/>
              </a:rPr>
              <a:t> + 2</a:t>
            </a:r>
            <a:r>
              <a:rPr lang="en-US" sz="2400" i="1" dirty="0">
                <a:latin typeface="Times New Roman" pitchFamily="18" charset="0"/>
                <a:cs typeface="Arial" charset="0"/>
              </a:rPr>
              <a:t>t</a:t>
            </a:r>
            <a:r>
              <a:rPr lang="en-US" sz="2400" baseline="-25000" dirty="0">
                <a:latin typeface="Times New Roman" pitchFamily="18" charset="0"/>
                <a:cs typeface="Arial" charset="0"/>
              </a:rPr>
              <a:t>mux</a:t>
            </a:r>
            <a:r>
              <a:rPr lang="en-US" sz="2400" dirty="0">
                <a:latin typeface="Times New Roman" pitchFamily="18" charset="0"/>
                <a:cs typeface="Arial" charset="0"/>
              </a:rPr>
              <a:t> + </a:t>
            </a:r>
            <a:r>
              <a:rPr lang="en-US" sz="24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400" i="1" baseline="-25000" dirty="0" err="1" smtClean="0">
                <a:latin typeface="Times New Roman" pitchFamily="18" charset="0"/>
                <a:cs typeface="Arial" charset="0"/>
              </a:rPr>
              <a:t>RF</a:t>
            </a:r>
            <a:r>
              <a:rPr lang="en-US" sz="2400" baseline="-25000" dirty="0" err="1" smtClean="0">
                <a:latin typeface="Times New Roman" pitchFamily="18" charset="0"/>
                <a:cs typeface="Arial" charset="0"/>
              </a:rPr>
              <a:t>setup</a:t>
            </a:r>
            <a:endParaRPr lang="en-US" sz="2400" baseline="-25000" dirty="0" smtClean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400" i="1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i="1" dirty="0" smtClean="0">
                <a:latin typeface="Times New Roman" pitchFamily="18" charset="0"/>
                <a:cs typeface="Arial" charset="0"/>
              </a:rPr>
              <a:t>  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 = [50 + 2(200) + 70 + 100 + 120 + 2(25) + 60] </a:t>
            </a:r>
            <a:r>
              <a:rPr lang="en-US" sz="2400" dirty="0" err="1" smtClean="0">
                <a:latin typeface="Times New Roman" pitchFamily="18" charset="0"/>
                <a:cs typeface="Arial" charset="0"/>
              </a:rPr>
              <a:t>ps</a:t>
            </a:r>
            <a:endParaRPr lang="en-US" sz="2400" dirty="0" smtClean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400" baseline="-250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    = </a:t>
            </a:r>
            <a:r>
              <a:rPr lang="en-US" sz="2400" b="1" dirty="0" smtClean="0">
                <a:latin typeface="Times New Roman" pitchFamily="18" charset="0"/>
                <a:cs typeface="Arial" charset="0"/>
              </a:rPr>
              <a:t>840 </a:t>
            </a:r>
            <a:r>
              <a:rPr lang="en-US" sz="2400" b="1" dirty="0" err="1" smtClean="0">
                <a:latin typeface="Times New Roman" pitchFamily="18" charset="0"/>
                <a:cs typeface="Arial" charset="0"/>
              </a:rPr>
              <a:t>ps</a:t>
            </a:r>
            <a:endParaRPr lang="en-US" sz="2400" b="1" baseline="-25000" dirty="0" smtClean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4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dirty="0" smtClean="0">
                <a:solidFill>
                  <a:schemeClr val="bg1"/>
                </a:solidFill>
                <a:latin typeface="+mj-lt"/>
              </a:rPr>
              <a:t>Single-Cycle Performance Example</a:t>
            </a:r>
            <a:endParaRPr lang="en-US" sz="43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7" name="Group 6"/>
          <p:cNvGraphicFramePr>
            <a:graphicFrameLocks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191616916"/>
              </p:ext>
            </p:extLst>
          </p:nvPr>
        </p:nvGraphicFramePr>
        <p:xfrm>
          <a:off x="1447800" y="1003679"/>
          <a:ext cx="6248400" cy="3720720"/>
        </p:xfrm>
        <a:graphic>
          <a:graphicData uri="http://schemas.openxmlformats.org/drawingml/2006/table">
            <a:tbl>
              <a:tblPr/>
              <a:tblGrid>
                <a:gridCol w="2286000"/>
                <a:gridCol w="1879600"/>
                <a:gridCol w="2082800"/>
              </a:tblGrid>
              <a:tr h="4749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Element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Parameter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Delay (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ps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clock-to-Q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pcq</a:t>
                      </a:r>
                      <a:r>
                        <a:rPr kumimoji="0" lang="en-US" sz="20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_PC</a:t>
                      </a:r>
                      <a:endParaRPr kumimoji="0" lang="en-US" sz="20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  <a:endParaRPr kumimoji="0" lang="en-US" sz="20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Multiplexer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mux</a:t>
                      </a:r>
                      <a:endParaRPr kumimoji="0" lang="en-US" sz="20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ALU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</a:t>
                      </a:r>
                      <a:endParaRPr kumimoji="0" lang="en-US" sz="20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Decoder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dec</a:t>
                      </a:r>
                      <a:endParaRPr kumimoji="0" lang="en-US" sz="20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Memory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8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file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read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3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Register file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082742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913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9914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9914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9600" y="1219200"/>
            <a:ext cx="79248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dirty="0" smtClean="0">
                <a:latin typeface="+mj-lt"/>
                <a:cs typeface="Arial" charset="0"/>
              </a:rPr>
              <a:t>Program </a:t>
            </a:r>
            <a:r>
              <a:rPr lang="en-US" sz="3200" dirty="0">
                <a:latin typeface="+mj-lt"/>
                <a:cs typeface="Arial" charset="0"/>
              </a:rPr>
              <a:t>with 100 billion </a:t>
            </a:r>
            <a:r>
              <a:rPr lang="en-US" sz="3200" dirty="0" smtClean="0">
                <a:latin typeface="+mj-lt"/>
                <a:cs typeface="Arial" charset="0"/>
              </a:rPr>
              <a:t>instructions: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endParaRPr lang="en-US" sz="3200" i="1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3200" b="1" dirty="0">
                <a:latin typeface="+mj-lt"/>
                <a:cs typeface="Arial" charset="0"/>
              </a:rPr>
              <a:t>Execution Time</a:t>
            </a:r>
            <a:r>
              <a:rPr lang="en-US" sz="3200" dirty="0">
                <a:latin typeface="+mj-lt"/>
                <a:cs typeface="Arial" charset="0"/>
              </a:rPr>
              <a:t> = # instructions x CPI x </a:t>
            </a:r>
            <a:r>
              <a:rPr lang="en-US" sz="3200" i="1" dirty="0">
                <a:latin typeface="+mj-lt"/>
                <a:cs typeface="Arial" charset="0"/>
              </a:rPr>
              <a:t>T</a:t>
            </a:r>
            <a:r>
              <a:rPr lang="en-US" sz="3200" i="1" baseline="-25000" dirty="0">
                <a:latin typeface="+mj-lt"/>
                <a:cs typeface="Arial" charset="0"/>
              </a:rPr>
              <a:t>C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 i="1" dirty="0">
                <a:latin typeface="+mj-lt"/>
                <a:cs typeface="Arial" charset="0"/>
              </a:rPr>
              <a:t>		             </a:t>
            </a:r>
            <a:r>
              <a:rPr lang="en-US" sz="3200" i="1" dirty="0" smtClean="0">
                <a:latin typeface="+mj-lt"/>
                <a:cs typeface="Arial" charset="0"/>
              </a:rPr>
              <a:t>      </a:t>
            </a:r>
            <a:r>
              <a:rPr lang="en-US" sz="3200" dirty="0" smtClean="0">
                <a:latin typeface="+mj-lt"/>
                <a:cs typeface="Arial" charset="0"/>
              </a:rPr>
              <a:t>= </a:t>
            </a:r>
            <a:r>
              <a:rPr lang="en-US" sz="3200" dirty="0">
                <a:latin typeface="+mj-lt"/>
                <a:cs typeface="Arial" charset="0"/>
              </a:rPr>
              <a:t>(100 </a:t>
            </a:r>
            <a:r>
              <a:rPr lang="en-US" sz="3200" dirty="0">
                <a:latin typeface="+mj-lt"/>
                <a:cs typeface="Times New Roman" pitchFamily="18" charset="0"/>
              </a:rPr>
              <a:t>× 10</a:t>
            </a:r>
            <a:r>
              <a:rPr lang="en-US" sz="3200" baseline="30000" dirty="0">
                <a:latin typeface="+mj-lt"/>
                <a:cs typeface="Times New Roman" pitchFamily="18" charset="0"/>
              </a:rPr>
              <a:t>9</a:t>
            </a:r>
            <a:r>
              <a:rPr lang="en-US" sz="3200" dirty="0">
                <a:latin typeface="+mj-lt"/>
                <a:cs typeface="Arial" charset="0"/>
              </a:rPr>
              <a:t>)(1</a:t>
            </a:r>
            <a:r>
              <a:rPr lang="en-US" sz="3200" dirty="0" smtClean="0">
                <a:latin typeface="+mj-lt"/>
                <a:cs typeface="Arial" charset="0"/>
              </a:rPr>
              <a:t>)(840  </a:t>
            </a:r>
            <a:r>
              <a:rPr lang="en-US" sz="3200" dirty="0">
                <a:latin typeface="+mj-lt"/>
                <a:cs typeface="Times New Roman" pitchFamily="18" charset="0"/>
              </a:rPr>
              <a:t>× 10</a:t>
            </a:r>
            <a:r>
              <a:rPr lang="en-US" sz="3200" baseline="30000" dirty="0">
                <a:latin typeface="+mj-lt"/>
                <a:cs typeface="Times New Roman" pitchFamily="18" charset="0"/>
              </a:rPr>
              <a:t>-12 </a:t>
            </a:r>
            <a:r>
              <a:rPr lang="en-US" sz="3200" dirty="0">
                <a:latin typeface="+mj-lt"/>
                <a:cs typeface="Arial" charset="0"/>
              </a:rPr>
              <a:t>s)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 dirty="0">
                <a:latin typeface="+mj-lt"/>
                <a:cs typeface="Arial" charset="0"/>
              </a:rPr>
              <a:t>		           </a:t>
            </a:r>
            <a:r>
              <a:rPr lang="en-US" sz="3200" dirty="0" smtClean="0">
                <a:latin typeface="+mj-lt"/>
                <a:cs typeface="Arial" charset="0"/>
              </a:rPr>
              <a:t>        </a:t>
            </a:r>
            <a:r>
              <a:rPr lang="en-US" sz="3200" dirty="0">
                <a:latin typeface="+mj-lt"/>
                <a:cs typeface="Arial" charset="0"/>
              </a:rPr>
              <a:t>= </a:t>
            </a:r>
            <a:r>
              <a:rPr lang="en-US" sz="3200" b="1" dirty="0" smtClean="0">
                <a:latin typeface="+mj-lt"/>
                <a:cs typeface="Arial" charset="0"/>
              </a:rPr>
              <a:t>84 </a:t>
            </a:r>
            <a:r>
              <a:rPr lang="en-US" sz="3200" b="1" dirty="0">
                <a:latin typeface="+mj-lt"/>
                <a:cs typeface="Arial" charset="0"/>
              </a:rPr>
              <a:t>seconds</a:t>
            </a:r>
            <a:r>
              <a:rPr lang="en-US" sz="3200" b="1" i="1" dirty="0">
                <a:latin typeface="Times New Roman" pitchFamily="18" charset="0"/>
                <a:cs typeface="Arial" charset="0"/>
              </a:rPr>
              <a:t>	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32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dirty="0" smtClean="0">
                <a:solidFill>
                  <a:schemeClr val="bg1"/>
                </a:solidFill>
                <a:latin typeface="+mj-lt"/>
              </a:rPr>
              <a:t>Single-Cycle Performance Example</a:t>
            </a:r>
            <a:endParaRPr lang="en-US" sz="4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6268443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819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381000" y="990600"/>
            <a:ext cx="8458200" cy="48006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b="1" dirty="0" smtClean="0"/>
              <a:t>Single-cycle:</a:t>
            </a:r>
            <a:endParaRPr lang="en-US" b="1" dirty="0"/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600" dirty="0"/>
              <a:t>+ </a:t>
            </a:r>
            <a:r>
              <a:rPr lang="en-US" sz="2600" dirty="0" smtClean="0"/>
              <a:t>simple</a:t>
            </a:r>
            <a:endParaRPr lang="en-US" sz="2600" dirty="0"/>
          </a:p>
          <a:p>
            <a:pPr lvl="1">
              <a:lnSpc>
                <a:spcPct val="90000"/>
              </a:lnSpc>
              <a:buFontTx/>
              <a:buChar char="-"/>
            </a:pPr>
            <a:r>
              <a:rPr lang="en-US" sz="2600" dirty="0"/>
              <a:t>cycle time limited by longest instruction (</a:t>
            </a:r>
            <a:r>
              <a:rPr lang="en-US" sz="2600" dirty="0">
                <a:latin typeface="Courier New" pitchFamily="49" charset="0"/>
              </a:rPr>
              <a:t>LDR</a:t>
            </a:r>
            <a:r>
              <a:rPr lang="en-US" sz="2600" dirty="0"/>
              <a:t>)</a:t>
            </a:r>
          </a:p>
          <a:p>
            <a:pPr lvl="1">
              <a:lnSpc>
                <a:spcPct val="90000"/>
              </a:lnSpc>
              <a:buFontTx/>
              <a:buChar char="-"/>
            </a:pPr>
            <a:r>
              <a:rPr lang="en-US" sz="2600" dirty="0" smtClean="0"/>
              <a:t>separate memories for instruction and data</a:t>
            </a:r>
          </a:p>
          <a:p>
            <a:pPr lvl="1">
              <a:lnSpc>
                <a:spcPct val="90000"/>
              </a:lnSpc>
              <a:buFontTx/>
              <a:buChar char="-"/>
            </a:pPr>
            <a:r>
              <a:rPr lang="en-US" sz="2600" dirty="0" smtClean="0"/>
              <a:t>3 adders/ALUs</a:t>
            </a:r>
            <a:endParaRPr lang="en-US" sz="2600" dirty="0"/>
          </a:p>
          <a:p>
            <a:pPr>
              <a:lnSpc>
                <a:spcPct val="90000"/>
              </a:lnSpc>
            </a:pPr>
            <a:r>
              <a:rPr lang="en-US" b="1" dirty="0" err="1" smtClean="0"/>
              <a:t>Multicycle</a:t>
            </a:r>
            <a:r>
              <a:rPr lang="en-US" b="1" dirty="0"/>
              <a:t> </a:t>
            </a:r>
            <a:r>
              <a:rPr lang="en-US" b="1" dirty="0" smtClean="0"/>
              <a:t>processor addresses these </a:t>
            </a:r>
            <a:r>
              <a:rPr lang="en-US" b="1" dirty="0" smtClean="0"/>
              <a:t>issues by </a:t>
            </a:r>
            <a:r>
              <a:rPr lang="en-US" b="1" dirty="0" smtClean="0"/>
              <a:t>breaking instruction into shorter steps</a:t>
            </a:r>
          </a:p>
          <a:p>
            <a:pPr lvl="1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dirty="0" smtClean="0"/>
              <a:t>shorter instructions take fewer steps</a:t>
            </a:r>
          </a:p>
          <a:p>
            <a:pPr lvl="1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dirty="0" smtClean="0"/>
              <a:t>can re-use hardware</a:t>
            </a:r>
          </a:p>
          <a:p>
            <a:pPr lvl="1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dirty="0" smtClean="0"/>
              <a:t>cycle time is faster</a:t>
            </a:r>
            <a:endParaRPr lang="en-US" dirty="0"/>
          </a:p>
          <a:p>
            <a:pPr lvl="1">
              <a:lnSpc>
                <a:spcPct val="90000"/>
              </a:lnSpc>
              <a:buFontTx/>
              <a:buNone/>
            </a:pP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ARM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41174482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819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381000" y="990600"/>
            <a:ext cx="7696200" cy="48006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b="1" dirty="0" smtClean="0"/>
              <a:t>Single-cycle:</a:t>
            </a:r>
            <a:endParaRPr lang="en-US" b="1" dirty="0"/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600" dirty="0"/>
              <a:t>+ </a:t>
            </a:r>
            <a:r>
              <a:rPr lang="en-US" sz="2600" dirty="0" smtClean="0"/>
              <a:t>simple</a:t>
            </a:r>
            <a:endParaRPr lang="en-US" sz="2600" dirty="0"/>
          </a:p>
          <a:p>
            <a:pPr lvl="1">
              <a:lnSpc>
                <a:spcPct val="90000"/>
              </a:lnSpc>
              <a:buFontTx/>
              <a:buChar char="-"/>
            </a:pPr>
            <a:r>
              <a:rPr lang="en-US" sz="2600" dirty="0"/>
              <a:t>cycle time limited by longest instruction (</a:t>
            </a:r>
            <a:r>
              <a:rPr lang="en-US" sz="2600" dirty="0">
                <a:latin typeface="Courier New" pitchFamily="49" charset="0"/>
              </a:rPr>
              <a:t>LDR</a:t>
            </a:r>
            <a:r>
              <a:rPr lang="en-US" sz="2600" dirty="0"/>
              <a:t>)</a:t>
            </a:r>
          </a:p>
          <a:p>
            <a:pPr lvl="1">
              <a:lnSpc>
                <a:spcPct val="90000"/>
              </a:lnSpc>
              <a:buFontTx/>
              <a:buChar char="-"/>
            </a:pPr>
            <a:r>
              <a:rPr lang="en-US" sz="2600" dirty="0" smtClean="0"/>
              <a:t>separate memories for instruction and data</a:t>
            </a:r>
          </a:p>
          <a:p>
            <a:pPr lvl="1">
              <a:lnSpc>
                <a:spcPct val="90000"/>
              </a:lnSpc>
              <a:buFontTx/>
              <a:buChar char="-"/>
            </a:pPr>
            <a:r>
              <a:rPr lang="en-US" sz="2600" dirty="0" smtClean="0"/>
              <a:t>3 adders/ALUs</a:t>
            </a:r>
            <a:endParaRPr lang="en-US" sz="2600" dirty="0"/>
          </a:p>
          <a:p>
            <a:pPr>
              <a:lnSpc>
                <a:spcPct val="90000"/>
              </a:lnSpc>
            </a:pPr>
            <a:r>
              <a:rPr lang="en-US" b="1" dirty="0" err="1" smtClean="0"/>
              <a:t>Multicycle</a:t>
            </a:r>
            <a:r>
              <a:rPr lang="en-US" b="1" dirty="0" smtClean="0"/>
              <a:t>:</a:t>
            </a:r>
            <a:endParaRPr lang="en-US" b="1" dirty="0"/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600" dirty="0"/>
              <a:t>+ higher clock speed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600" dirty="0"/>
              <a:t>+ simpler instructions run faster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600" dirty="0"/>
              <a:t>+ reuse expensive hardware on multiple cycles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600" dirty="0"/>
              <a:t>-  sequencing overhead paid many </a:t>
            </a:r>
            <a:r>
              <a:rPr lang="en-US" sz="2600" dirty="0" smtClean="0"/>
              <a:t>times</a:t>
            </a:r>
            <a:endParaRPr lang="en-US" sz="2600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ARM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681232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9457223"/>
              </p:ext>
            </p:extLst>
          </p:nvPr>
        </p:nvGraphicFramePr>
        <p:xfrm>
          <a:off x="849312" y="1447800"/>
          <a:ext cx="7304088" cy="327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802" name="Visio" r:id="rId4" imgW="3057441" imgH="1371600" progId="Visio.Drawing.15">
                  <p:embed/>
                </p:oleObj>
              </mc:Choice>
              <mc:Fallback>
                <p:oleObj name="Visio" r:id="rId4" imgW="3057441" imgH="137160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49312" y="1447800"/>
                        <a:ext cx="7304088" cy="327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ARM Architectural State Elements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556098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819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381000" y="990600"/>
            <a:ext cx="7696200" cy="48006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b="1" dirty="0" smtClean="0"/>
              <a:t>Single-cycle:</a:t>
            </a:r>
            <a:endParaRPr lang="en-US" b="1" dirty="0"/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600" dirty="0"/>
              <a:t>+ </a:t>
            </a:r>
            <a:r>
              <a:rPr lang="en-US" sz="2600" dirty="0" smtClean="0"/>
              <a:t>simple</a:t>
            </a:r>
            <a:endParaRPr lang="en-US" sz="2600" dirty="0"/>
          </a:p>
          <a:p>
            <a:pPr lvl="1">
              <a:lnSpc>
                <a:spcPct val="90000"/>
              </a:lnSpc>
              <a:buFontTx/>
              <a:buChar char="-"/>
            </a:pPr>
            <a:r>
              <a:rPr lang="en-US" sz="2600" dirty="0"/>
              <a:t>cycle time limited by longest instruction (</a:t>
            </a:r>
            <a:r>
              <a:rPr lang="en-US" sz="2600" dirty="0">
                <a:latin typeface="Courier New" pitchFamily="49" charset="0"/>
              </a:rPr>
              <a:t>LDR</a:t>
            </a:r>
            <a:r>
              <a:rPr lang="en-US" sz="2600" dirty="0"/>
              <a:t>)</a:t>
            </a:r>
          </a:p>
          <a:p>
            <a:pPr lvl="1">
              <a:lnSpc>
                <a:spcPct val="90000"/>
              </a:lnSpc>
              <a:buFontTx/>
              <a:buChar char="-"/>
            </a:pPr>
            <a:r>
              <a:rPr lang="en-US" sz="2600" dirty="0" smtClean="0"/>
              <a:t>separate memories for instruction and data</a:t>
            </a:r>
          </a:p>
          <a:p>
            <a:pPr lvl="1">
              <a:lnSpc>
                <a:spcPct val="90000"/>
              </a:lnSpc>
              <a:buFontTx/>
              <a:buChar char="-"/>
            </a:pPr>
            <a:r>
              <a:rPr lang="en-US" sz="2600" dirty="0" smtClean="0"/>
              <a:t>3 adders/ALUs</a:t>
            </a:r>
            <a:endParaRPr lang="en-US" sz="2600" dirty="0"/>
          </a:p>
          <a:p>
            <a:pPr>
              <a:lnSpc>
                <a:spcPct val="90000"/>
              </a:lnSpc>
            </a:pPr>
            <a:r>
              <a:rPr lang="en-US" b="1" dirty="0" err="1" smtClean="0"/>
              <a:t>Multicycle</a:t>
            </a:r>
            <a:r>
              <a:rPr lang="en-US" b="1" dirty="0" smtClean="0"/>
              <a:t>:</a:t>
            </a:r>
            <a:endParaRPr lang="en-US" b="1" dirty="0"/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600" dirty="0"/>
              <a:t>+ higher clock speed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600" dirty="0"/>
              <a:t>+ simpler instructions run faster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600" dirty="0"/>
              <a:t>+ reuse expensive hardware on multiple cycles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600" dirty="0"/>
              <a:t>-  sequencing overhead paid many </a:t>
            </a:r>
            <a:r>
              <a:rPr lang="en-US" sz="2600" dirty="0" smtClean="0"/>
              <a:t>times</a:t>
            </a:r>
            <a:endParaRPr lang="en-US" sz="2600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ARM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867400" y="3004673"/>
            <a:ext cx="3072439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 b="1" dirty="0">
                <a:solidFill>
                  <a:srgbClr val="0070C0"/>
                </a:solidFill>
              </a:rPr>
              <a:t>Same design </a:t>
            </a:r>
            <a:r>
              <a:rPr lang="en-US" sz="2800" b="1" dirty="0" smtClean="0">
                <a:solidFill>
                  <a:srgbClr val="0070C0"/>
                </a:solidFill>
              </a:rPr>
              <a:t>steps as single-cycle: </a:t>
            </a:r>
          </a:p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0070C0"/>
                </a:solidFill>
              </a:rPr>
              <a:t>first </a:t>
            </a:r>
            <a:r>
              <a:rPr lang="en-US" sz="2800" b="1" dirty="0" err="1" smtClean="0">
                <a:solidFill>
                  <a:srgbClr val="0070C0"/>
                </a:solidFill>
              </a:rPr>
              <a:t>datapath</a:t>
            </a:r>
            <a:r>
              <a:rPr lang="en-US" sz="2800" b="1" dirty="0" smtClean="0">
                <a:solidFill>
                  <a:srgbClr val="0070C0"/>
                </a:solidFill>
              </a:rPr>
              <a:t> </a:t>
            </a:r>
          </a:p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0070C0"/>
                </a:solidFill>
              </a:rPr>
              <a:t>then </a:t>
            </a:r>
            <a:r>
              <a:rPr lang="en-US" sz="2800" b="1" dirty="0">
                <a:solidFill>
                  <a:srgbClr val="0070C0"/>
                </a:solidFill>
              </a:rPr>
              <a:t>control</a:t>
            </a:r>
          </a:p>
        </p:txBody>
      </p:sp>
    </p:spTree>
    <p:extLst>
      <p:ext uri="{BB962C8B-B14F-4D97-AF65-F5344CB8AC3E}">
        <p14:creationId xmlns:p14="http://schemas.microsoft.com/office/powerpoint/2010/main" val="2342087422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180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02191" name="Rectangle 1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143000"/>
            <a:ext cx="79248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dirty="0">
                <a:latin typeface="+mj-lt"/>
                <a:cs typeface="Arial" charset="0"/>
              </a:rPr>
              <a:t>Replace Instruction and Data memories with </a:t>
            </a:r>
            <a:r>
              <a:rPr lang="en-US" sz="3200" dirty="0" smtClean="0">
                <a:latin typeface="+mj-lt"/>
                <a:cs typeface="Arial" charset="0"/>
              </a:rPr>
              <a:t>a single </a:t>
            </a:r>
            <a:r>
              <a:rPr lang="en-US" sz="3200" dirty="0">
                <a:latin typeface="+mj-lt"/>
                <a:cs typeface="Arial" charset="0"/>
              </a:rPr>
              <a:t>unified </a:t>
            </a:r>
            <a:r>
              <a:rPr lang="en-US" sz="3200" dirty="0" smtClean="0">
                <a:latin typeface="+mj-lt"/>
                <a:cs typeface="Arial" charset="0"/>
              </a:rPr>
              <a:t>memory – more realistic</a:t>
            </a:r>
            <a:endParaRPr lang="en-US" sz="3200" dirty="0">
              <a:latin typeface="+mj-lt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State Elements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75211" name="Picture 10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00"/>
            <a:ext cx="8620125" cy="2769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035592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202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0320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03206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1430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b="1" dirty="0" smtClean="0">
                <a:solidFill>
                  <a:srgbClr val="0070C0"/>
                </a:solidFill>
                <a:latin typeface="+mj-lt"/>
                <a:cs typeface="Arial" charset="0"/>
              </a:rPr>
              <a:t>STEP </a:t>
            </a: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1: </a:t>
            </a:r>
            <a:r>
              <a:rPr lang="en-US" sz="3200" dirty="0">
                <a:latin typeface="+mj-lt"/>
                <a:cs typeface="Arial" charset="0"/>
              </a:rPr>
              <a:t>Fetch instruction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3900" dirty="0">
                <a:solidFill>
                  <a:schemeClr val="bg1"/>
                </a:solidFill>
                <a:latin typeface="+mj-lt"/>
              </a:rPr>
              <a:t>I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nstruction Fetch</a:t>
            </a:r>
            <a:endParaRPr lang="en-US" sz="39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76235" name="Picture 10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578470"/>
            <a:ext cx="6172200" cy="2388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988" y="4625836"/>
            <a:ext cx="5738812" cy="1089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2362200" y="5562600"/>
            <a:ext cx="2803973" cy="3485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LDR Rd, [Rn, imm12]</a:t>
            </a:r>
          </a:p>
        </p:txBody>
      </p:sp>
    </p:spTree>
    <p:extLst>
      <p:ext uri="{BB962C8B-B14F-4D97-AF65-F5344CB8AC3E}">
        <p14:creationId xmlns:p14="http://schemas.microsoft.com/office/powerpoint/2010/main" val="241639085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988" y="4625836"/>
            <a:ext cx="5738812" cy="1089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2362200" y="5562600"/>
            <a:ext cx="2803973" cy="3485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LDR Rd, [Rn, imm12]</a:t>
            </a:r>
          </a:p>
        </p:txBody>
      </p:sp>
      <p:sp>
        <p:nvSpPr>
          <p:cNvPr id="120525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0525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7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7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7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7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37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LDR</a:t>
            </a:r>
            <a:r>
              <a:rPr lang="en-US" sz="37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700" dirty="0">
                <a:solidFill>
                  <a:schemeClr val="bg1"/>
                </a:solidFill>
                <a:latin typeface="+mj-lt"/>
              </a:rPr>
              <a:t>R</a:t>
            </a:r>
            <a:r>
              <a:rPr lang="en-US" sz="3700" dirty="0" smtClean="0">
                <a:solidFill>
                  <a:schemeClr val="bg1"/>
                </a:solidFill>
                <a:latin typeface="+mj-lt"/>
              </a:rPr>
              <a:t>egister Read</a:t>
            </a:r>
            <a:endParaRPr lang="en-US" sz="37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914400" y="1143000"/>
            <a:ext cx="76962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b="1" dirty="0" smtClean="0">
                <a:solidFill>
                  <a:srgbClr val="0070C0"/>
                </a:solidFill>
              </a:rPr>
              <a:t>STEP 2: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smtClean="0"/>
              <a:t>Read source operands from RF</a:t>
            </a:r>
            <a:endParaRPr lang="en-US" dirty="0"/>
          </a:p>
        </p:txBody>
      </p:sp>
      <p:pic>
        <p:nvPicPr>
          <p:cNvPr id="177260" name="Picture 10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628267"/>
            <a:ext cx="6440266" cy="2997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711840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988" y="4625836"/>
            <a:ext cx="5738812" cy="1089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2362200" y="5562600"/>
            <a:ext cx="2803973" cy="3485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LDR Rd, [Rn, imm12]</a:t>
            </a:r>
          </a:p>
        </p:txBody>
      </p:sp>
      <p:sp>
        <p:nvSpPr>
          <p:cNvPr id="1208322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0832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39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LDR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 Address</a:t>
            </a:r>
            <a:endParaRPr lang="en-US" sz="3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914400" y="1143000"/>
            <a:ext cx="76962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b="1" dirty="0" smtClean="0">
                <a:solidFill>
                  <a:srgbClr val="0070C0"/>
                </a:solidFill>
              </a:rPr>
              <a:t>STEP 3: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smtClean="0"/>
              <a:t>Compute the memory address</a:t>
            </a:r>
            <a:endParaRPr lang="en-US" dirty="0"/>
          </a:p>
        </p:txBody>
      </p:sp>
      <p:pic>
        <p:nvPicPr>
          <p:cNvPr id="179306" name="Picture 10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" y="2018364"/>
            <a:ext cx="8836025" cy="2638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534541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988" y="4625836"/>
            <a:ext cx="5738812" cy="1089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2362200" y="5562600"/>
            <a:ext cx="2803973" cy="3485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LDR Rd, [Rn, imm12]</a:t>
            </a:r>
          </a:p>
        </p:txBody>
      </p:sp>
      <p:sp>
        <p:nvSpPr>
          <p:cNvPr id="1209346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0934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115669"/>
            <a:ext cx="792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6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6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3600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</a:t>
            </a:r>
            <a:r>
              <a:rPr lang="en-US" sz="36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DR</a:t>
            </a:r>
            <a:r>
              <a:rPr lang="en-US" sz="3600" dirty="0" smtClean="0">
                <a:solidFill>
                  <a:schemeClr val="bg1"/>
                </a:solidFill>
                <a:latin typeface="+mj-lt"/>
              </a:rPr>
              <a:t> Memory Read</a:t>
            </a:r>
            <a:endParaRPr 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914400" y="1143000"/>
            <a:ext cx="76962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b="1" dirty="0" smtClean="0">
                <a:solidFill>
                  <a:srgbClr val="0070C0"/>
                </a:solidFill>
              </a:rPr>
              <a:t>STEP 4: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smtClean="0"/>
              <a:t>Read data from memory</a:t>
            </a:r>
            <a:endParaRPr lang="en-US" dirty="0"/>
          </a:p>
        </p:txBody>
      </p:sp>
      <p:pic>
        <p:nvPicPr>
          <p:cNvPr id="180331" name="Picture 10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" y="1981200"/>
            <a:ext cx="8486775" cy="28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760993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988" y="4625836"/>
            <a:ext cx="5738812" cy="1089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2362200" y="5562600"/>
            <a:ext cx="2803973" cy="3485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LDR Rd, [Rn, imm12]</a:t>
            </a:r>
          </a:p>
        </p:txBody>
      </p:sp>
      <p:sp>
        <p:nvSpPr>
          <p:cNvPr id="121037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1037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7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7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7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7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37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LDR</a:t>
            </a:r>
            <a:r>
              <a:rPr lang="en-US" sz="3700" dirty="0" smtClean="0">
                <a:solidFill>
                  <a:schemeClr val="bg1"/>
                </a:solidFill>
                <a:latin typeface="+mj-lt"/>
              </a:rPr>
              <a:t> Write Register</a:t>
            </a:r>
            <a:endParaRPr lang="en-US" sz="37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914400" y="1143000"/>
            <a:ext cx="76962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b="1" dirty="0" smtClean="0">
                <a:solidFill>
                  <a:srgbClr val="0070C0"/>
                </a:solidFill>
              </a:rPr>
              <a:t>STEP 5: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smtClean="0"/>
              <a:t>Write data back to register file</a:t>
            </a:r>
            <a:endParaRPr lang="en-US" dirty="0"/>
          </a:p>
        </p:txBody>
      </p:sp>
      <p:pic>
        <p:nvPicPr>
          <p:cNvPr id="181354" name="Picture 10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1996540"/>
            <a:ext cx="8448675" cy="2804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646990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39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1139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: Increment PC</a:t>
            </a:r>
            <a:endParaRPr lang="en-US" sz="3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914400" y="1143000"/>
            <a:ext cx="76962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b="1" dirty="0" smtClean="0">
                <a:solidFill>
                  <a:srgbClr val="0070C0"/>
                </a:solidFill>
              </a:rPr>
              <a:t>Meanwhile: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smtClean="0"/>
              <a:t>Increment </a:t>
            </a:r>
            <a:r>
              <a:rPr lang="en-US" dirty="0" smtClean="0"/>
              <a:t>PC</a:t>
            </a:r>
          </a:p>
          <a:p>
            <a:pPr marL="0" indent="0">
              <a:buFont typeface="Arial" pitchFamily="34" charset="0"/>
              <a:buNone/>
            </a:pPr>
            <a:r>
              <a:rPr lang="en-US" dirty="0"/>
              <a:t>	</a:t>
            </a:r>
            <a:r>
              <a:rPr lang="en-US" dirty="0" smtClean="0"/>
              <a:t>Concurrent with fetching instruction</a:t>
            </a:r>
            <a:endParaRPr lang="en-US" dirty="0"/>
          </a:p>
        </p:txBody>
      </p:sp>
      <p:pic>
        <p:nvPicPr>
          <p:cNvPr id="182378" name="Picture 10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2444750"/>
            <a:ext cx="8788400" cy="288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420919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39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1139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: Access to PC</a:t>
            </a:r>
            <a:endParaRPr lang="en-US" sz="3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914400" y="1143000"/>
            <a:ext cx="81534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900" dirty="0" smtClean="0"/>
              <a:t>PC </a:t>
            </a:r>
            <a:r>
              <a:rPr lang="en-US" sz="2900" dirty="0"/>
              <a:t>can be </a:t>
            </a:r>
            <a:r>
              <a:rPr lang="en-US" sz="2900" dirty="0" smtClean="0"/>
              <a:t>read/written by </a:t>
            </a:r>
            <a:r>
              <a:rPr lang="en-US" sz="2900" dirty="0"/>
              <a:t>instruction</a:t>
            </a:r>
          </a:p>
          <a:p>
            <a:pPr marL="0" indent="0">
              <a:buFont typeface="Arial" pitchFamily="34" charset="0"/>
              <a:buNone/>
            </a:pPr>
            <a:endParaRPr lang="en-US" dirty="0"/>
          </a:p>
        </p:txBody>
      </p:sp>
      <p:pic>
        <p:nvPicPr>
          <p:cNvPr id="257083" name="Picture 5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736850"/>
            <a:ext cx="8807450" cy="290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714733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39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1139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: Access to PC</a:t>
            </a:r>
            <a:endParaRPr lang="en-US" sz="3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914400" y="1143000"/>
            <a:ext cx="81534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900" dirty="0" smtClean="0"/>
              <a:t>PC </a:t>
            </a:r>
            <a:r>
              <a:rPr lang="en-US" sz="2900" dirty="0"/>
              <a:t>can be </a:t>
            </a:r>
            <a:r>
              <a:rPr lang="en-US" sz="2900" dirty="0" smtClean="0"/>
              <a:t>read/written by </a:t>
            </a:r>
            <a:r>
              <a:rPr lang="en-US" sz="2900" dirty="0"/>
              <a:t>instruction</a:t>
            </a:r>
          </a:p>
          <a:p>
            <a:r>
              <a:rPr lang="en-US" sz="2400" b="1" dirty="0" smtClean="0">
                <a:solidFill>
                  <a:srgbClr val="0070C0"/>
                </a:solidFill>
              </a:rPr>
              <a:t>Read: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/>
              <a:t>R15 (PC+8) available in Register </a:t>
            </a:r>
            <a:r>
              <a:rPr lang="en-US" sz="2400" dirty="0" smtClean="0"/>
              <a:t>File</a:t>
            </a:r>
            <a:endParaRPr lang="en-US" sz="2400" dirty="0"/>
          </a:p>
        </p:txBody>
      </p:sp>
      <p:pic>
        <p:nvPicPr>
          <p:cNvPr id="257083" name="Picture 5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736850"/>
            <a:ext cx="8807450" cy="290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13378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955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533400" y="1143000"/>
            <a:ext cx="7696200" cy="4953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 err="1"/>
              <a:t>Datapath</a:t>
            </a:r>
            <a:endParaRPr lang="en-US" dirty="0"/>
          </a:p>
          <a:p>
            <a:pPr>
              <a:lnSpc>
                <a:spcPct val="90000"/>
              </a:lnSpc>
            </a:pPr>
            <a:r>
              <a:rPr lang="en-US" dirty="0"/>
              <a:t>Control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ARM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914134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39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1139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: Read to PC (R15)</a:t>
            </a:r>
            <a:endParaRPr lang="en-US" sz="3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380999" y="1143000"/>
            <a:ext cx="8763001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1" dirty="0" smtClean="0">
                <a:solidFill>
                  <a:srgbClr val="0070C0"/>
                </a:solidFill>
              </a:rPr>
              <a:t>Example: 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ADD R1, </a:t>
            </a:r>
            <a:r>
              <a:rPr lang="en-US" sz="2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R15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R2</a:t>
            </a:r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91534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39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1139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: Read to PC (R15)</a:t>
            </a:r>
            <a:endParaRPr lang="en-US" sz="3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380999" y="1143000"/>
            <a:ext cx="8763001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1" dirty="0" smtClean="0">
                <a:solidFill>
                  <a:srgbClr val="0070C0"/>
                </a:solidFill>
              </a:rPr>
              <a:t>Example: 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ADD R1, </a:t>
            </a:r>
            <a:r>
              <a:rPr lang="en-US" sz="2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R15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R2</a:t>
            </a:r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400" dirty="0" smtClean="0"/>
              <a:t>R15 needs to be read as PC+8 from Register File (RF) in 2</a:t>
            </a:r>
            <a:r>
              <a:rPr lang="en-US" sz="2400" baseline="30000" dirty="0" smtClean="0"/>
              <a:t>nd</a:t>
            </a:r>
            <a:r>
              <a:rPr lang="en-US" sz="2400" dirty="0" smtClean="0"/>
              <a:t> </a:t>
            </a:r>
            <a:r>
              <a:rPr lang="en-US" sz="2400" dirty="0" smtClean="0"/>
              <a:t>step</a:t>
            </a:r>
          </a:p>
          <a:p>
            <a:r>
              <a:rPr lang="en-US" sz="2400" dirty="0" smtClean="0"/>
              <a:t>PC+4 was computed in 1</a:t>
            </a:r>
            <a:r>
              <a:rPr lang="en-US" sz="2400" baseline="30000" dirty="0" smtClean="0"/>
              <a:t>st</a:t>
            </a:r>
            <a:r>
              <a:rPr lang="en-US" sz="2400" dirty="0" smtClean="0"/>
              <a:t> step</a:t>
            </a:r>
            <a:endParaRPr lang="en-US" sz="2400" dirty="0" smtClean="0"/>
          </a:p>
          <a:p>
            <a:r>
              <a:rPr lang="en-US" sz="2400" dirty="0" smtClean="0"/>
              <a:t>So (also in </a:t>
            </a:r>
            <a:r>
              <a:rPr lang="en-US" sz="2400" dirty="0"/>
              <a:t>2</a:t>
            </a:r>
            <a:r>
              <a:rPr lang="en-US" sz="2400" baseline="30000" dirty="0"/>
              <a:t>nd</a:t>
            </a:r>
            <a:r>
              <a:rPr lang="en-US" sz="2400" dirty="0"/>
              <a:t> </a:t>
            </a:r>
            <a:r>
              <a:rPr lang="en-US" sz="2400" dirty="0" smtClean="0"/>
              <a:t>step) </a:t>
            </a:r>
            <a:r>
              <a:rPr lang="en-US" sz="2400" dirty="0" smtClean="0"/>
              <a:t>ALU computes (PC+4) + 4 for R15 input</a:t>
            </a:r>
            <a:endParaRPr lang="en-US" sz="2400" dirty="0" smtClean="0"/>
          </a:p>
        </p:txBody>
      </p:sp>
      <p:pic>
        <p:nvPicPr>
          <p:cNvPr id="6" name="Picture 5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3048000"/>
            <a:ext cx="8807450" cy="290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 flipH="1" flipV="1">
            <a:off x="3962400" y="5486400"/>
            <a:ext cx="609600" cy="387350"/>
          </a:xfrm>
          <a:prstGeom prst="straightConnector1">
            <a:avLst/>
          </a:prstGeom>
          <a:ln w="31750">
            <a:solidFill>
              <a:srgbClr val="C00000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843102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39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1139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: Read to PC (R15)</a:t>
            </a:r>
            <a:endParaRPr lang="en-US" sz="3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380999" y="1143000"/>
            <a:ext cx="8763001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1" dirty="0" smtClean="0">
                <a:solidFill>
                  <a:srgbClr val="0070C0"/>
                </a:solidFill>
              </a:rPr>
              <a:t>Example: 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ADD R1, </a:t>
            </a:r>
            <a:r>
              <a:rPr lang="en-US" sz="2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R15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R2</a:t>
            </a:r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400" dirty="0" smtClean="0"/>
              <a:t>R15 needs to be read as PC+8 from Register File (RF) in 2</a:t>
            </a:r>
            <a:r>
              <a:rPr lang="en-US" sz="2400" baseline="30000" dirty="0" smtClean="0"/>
              <a:t>nd</a:t>
            </a:r>
            <a:r>
              <a:rPr lang="en-US" sz="2400" dirty="0" smtClean="0"/>
              <a:t> step</a:t>
            </a:r>
          </a:p>
          <a:p>
            <a:r>
              <a:rPr lang="en-US" sz="2400" dirty="0"/>
              <a:t>PC+4 was computed in 1</a:t>
            </a:r>
            <a:r>
              <a:rPr lang="en-US" sz="2400" baseline="30000" dirty="0"/>
              <a:t>st</a:t>
            </a:r>
            <a:r>
              <a:rPr lang="en-US" sz="2400" dirty="0"/>
              <a:t> step</a:t>
            </a:r>
          </a:p>
          <a:p>
            <a:r>
              <a:rPr lang="en-US" sz="2400" dirty="0"/>
              <a:t>So (also in 2</a:t>
            </a:r>
            <a:r>
              <a:rPr lang="en-US" sz="2400" baseline="30000" dirty="0"/>
              <a:t>nd</a:t>
            </a:r>
            <a:r>
              <a:rPr lang="en-US" sz="2400" dirty="0"/>
              <a:t> step) ALU computes (PC+4) + 4 for R15 input</a:t>
            </a:r>
          </a:p>
          <a:p>
            <a:pPr lvl="1"/>
            <a:r>
              <a:rPr lang="en-US" sz="2400" i="1" dirty="0" err="1" smtClean="0"/>
              <a:t>SrcA</a:t>
            </a:r>
            <a:r>
              <a:rPr lang="en-US" sz="2400" dirty="0" smtClean="0"/>
              <a:t> </a:t>
            </a:r>
            <a:r>
              <a:rPr lang="en-US" sz="2400" dirty="0"/>
              <a:t>= </a:t>
            </a:r>
            <a:r>
              <a:rPr lang="en-US" sz="2400" i="1" dirty="0"/>
              <a:t>PC</a:t>
            </a:r>
            <a:r>
              <a:rPr lang="en-US" sz="2400" dirty="0"/>
              <a:t> (which was already updated in step 1 to PC+4)</a:t>
            </a:r>
          </a:p>
          <a:p>
            <a:pPr lvl="1"/>
            <a:r>
              <a:rPr lang="en-US" sz="2400" i="1" dirty="0" err="1"/>
              <a:t>SrcB</a:t>
            </a:r>
            <a:r>
              <a:rPr lang="en-US" sz="2400" dirty="0"/>
              <a:t> = 4</a:t>
            </a:r>
          </a:p>
          <a:p>
            <a:pPr lvl="1"/>
            <a:r>
              <a:rPr lang="en-US" sz="2400" i="1" dirty="0" err="1"/>
              <a:t>ALUResult</a:t>
            </a:r>
            <a:r>
              <a:rPr lang="en-US" sz="2400" dirty="0"/>
              <a:t> = </a:t>
            </a:r>
            <a:r>
              <a:rPr lang="en-US" sz="2400" i="1" dirty="0"/>
              <a:t>PC</a:t>
            </a:r>
            <a:r>
              <a:rPr lang="en-US" sz="2400" dirty="0"/>
              <a:t> + 8 </a:t>
            </a:r>
          </a:p>
          <a:p>
            <a:r>
              <a:rPr lang="en-US" sz="2400" dirty="0" err="1"/>
              <a:t>ALUResult</a:t>
            </a:r>
            <a:r>
              <a:rPr lang="en-US" sz="2400" dirty="0"/>
              <a:t> is fed to R15 input port of </a:t>
            </a:r>
            <a:r>
              <a:rPr lang="en-US" sz="2400" dirty="0" smtClean="0"/>
              <a:t>RF </a:t>
            </a:r>
            <a:r>
              <a:rPr lang="en-US" sz="2400" dirty="0"/>
              <a:t>in 2</a:t>
            </a:r>
            <a:r>
              <a:rPr lang="en-US" sz="2400" baseline="30000" dirty="0"/>
              <a:t>nd</a:t>
            </a:r>
            <a:r>
              <a:rPr lang="en-US" sz="2400" dirty="0"/>
              <a:t> </a:t>
            </a:r>
            <a:r>
              <a:rPr lang="en-US" sz="2400" dirty="0" smtClean="0"/>
              <a:t>step (which </a:t>
            </a:r>
            <a:r>
              <a:rPr lang="en-US" sz="2400" dirty="0"/>
              <a:t>is then routed to RD1 </a:t>
            </a:r>
            <a:r>
              <a:rPr lang="en-US" sz="2400" dirty="0" smtClean="0"/>
              <a:t>output of RF)</a:t>
            </a:r>
            <a:endParaRPr lang="en-US" sz="2400" dirty="0"/>
          </a:p>
          <a:p>
            <a:pPr marL="0" indent="0">
              <a:buNone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29364216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39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1139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: Access to PC</a:t>
            </a:r>
            <a:endParaRPr lang="en-US" sz="3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914400" y="1143000"/>
            <a:ext cx="81534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900" dirty="0" smtClean="0"/>
              <a:t>PC </a:t>
            </a:r>
            <a:r>
              <a:rPr lang="en-US" sz="2900" dirty="0"/>
              <a:t>can be </a:t>
            </a:r>
            <a:r>
              <a:rPr lang="en-US" sz="2900" dirty="0" smtClean="0"/>
              <a:t>read/written by </a:t>
            </a:r>
            <a:r>
              <a:rPr lang="en-US" sz="2900" dirty="0"/>
              <a:t>instruction</a:t>
            </a:r>
          </a:p>
          <a:p>
            <a:r>
              <a:rPr lang="en-US" sz="2400" b="1" dirty="0" smtClean="0"/>
              <a:t>Read:</a:t>
            </a:r>
            <a:r>
              <a:rPr lang="en-US" sz="2400" dirty="0" smtClean="0"/>
              <a:t> </a:t>
            </a:r>
            <a:r>
              <a:rPr lang="en-US" sz="2400" dirty="0"/>
              <a:t>R15 (PC+8) available in Register File</a:t>
            </a:r>
          </a:p>
          <a:p>
            <a:r>
              <a:rPr lang="en-US" sz="2400" b="1" dirty="0" smtClean="0">
                <a:solidFill>
                  <a:srgbClr val="0070C0"/>
                </a:solidFill>
              </a:rPr>
              <a:t>Write: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/>
              <a:t>Be able to write result </a:t>
            </a:r>
            <a:r>
              <a:rPr lang="en-US" sz="2400" dirty="0" smtClean="0"/>
              <a:t>of instruction to </a:t>
            </a:r>
            <a:r>
              <a:rPr lang="en-US" sz="2400" dirty="0"/>
              <a:t>PC</a:t>
            </a:r>
          </a:p>
          <a:p>
            <a:pPr marL="0" indent="0">
              <a:buFont typeface="Arial" pitchFamily="34" charset="0"/>
              <a:buNone/>
            </a:pPr>
            <a:endParaRPr lang="en-US" dirty="0"/>
          </a:p>
        </p:txBody>
      </p:sp>
      <p:pic>
        <p:nvPicPr>
          <p:cNvPr id="257083" name="Picture 5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736850"/>
            <a:ext cx="8807450" cy="290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13378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39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1139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8382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: Write to PC (R15)</a:t>
            </a:r>
            <a:endParaRPr lang="en-US" sz="3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380999" y="1143000"/>
            <a:ext cx="8763001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1" dirty="0" smtClean="0">
                <a:solidFill>
                  <a:srgbClr val="0070C0"/>
                </a:solidFill>
              </a:rPr>
              <a:t>Example:  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SUB </a:t>
            </a:r>
            <a:r>
              <a:rPr lang="en-US" sz="2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R15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R8, R3</a:t>
            </a:r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303491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39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1139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8382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: Write to PC (R15)</a:t>
            </a:r>
            <a:endParaRPr lang="en-US" sz="3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380999" y="1143000"/>
            <a:ext cx="8763001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1" dirty="0" smtClean="0">
                <a:solidFill>
                  <a:srgbClr val="0070C0"/>
                </a:solidFill>
              </a:rPr>
              <a:t>Example:  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SUB </a:t>
            </a:r>
            <a:r>
              <a:rPr lang="en-US" sz="2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R15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R8, R3</a:t>
            </a:r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400" dirty="0" smtClean="0"/>
              <a:t>Result of instruction needs to be written to the PC register</a:t>
            </a:r>
          </a:p>
          <a:p>
            <a:r>
              <a:rPr lang="en-US" sz="2400" dirty="0" err="1" smtClean="0"/>
              <a:t>ALUResult</a:t>
            </a:r>
            <a:r>
              <a:rPr lang="en-US" sz="2400" dirty="0" smtClean="0"/>
              <a:t> already routed to the PC register, just assert </a:t>
            </a:r>
            <a:r>
              <a:rPr lang="en-US" sz="2400" dirty="0" err="1" smtClean="0"/>
              <a:t>PCWrite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419947293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39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1139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8382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: Write to PC (R15)</a:t>
            </a:r>
            <a:endParaRPr lang="en-US" sz="3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380999" y="1143000"/>
            <a:ext cx="8763001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1" dirty="0" smtClean="0">
                <a:solidFill>
                  <a:srgbClr val="0070C0"/>
                </a:solidFill>
              </a:rPr>
              <a:t>Example:  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SUB </a:t>
            </a:r>
            <a:r>
              <a:rPr lang="en-US" sz="2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R15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R8, R3</a:t>
            </a:r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400" dirty="0" smtClean="0"/>
              <a:t>Result of instruction needs to be written to the PC register</a:t>
            </a:r>
          </a:p>
          <a:p>
            <a:r>
              <a:rPr lang="en-US" sz="2400" dirty="0" err="1" smtClean="0"/>
              <a:t>ALUResult</a:t>
            </a:r>
            <a:r>
              <a:rPr lang="en-US" sz="2400" dirty="0" smtClean="0"/>
              <a:t> already routed to the PC register, just assert </a:t>
            </a:r>
            <a:r>
              <a:rPr lang="en-US" sz="2400" dirty="0" err="1" smtClean="0"/>
              <a:t>PCWrite</a:t>
            </a:r>
            <a:endParaRPr lang="en-US" sz="2400" dirty="0" smtClean="0"/>
          </a:p>
        </p:txBody>
      </p:sp>
      <p:pic>
        <p:nvPicPr>
          <p:cNvPr id="6" name="Picture 5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889250"/>
            <a:ext cx="8807450" cy="290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 flipH="1">
            <a:off x="533400" y="2743200"/>
            <a:ext cx="457200" cy="146050"/>
          </a:xfrm>
          <a:prstGeom prst="straightConnector1">
            <a:avLst/>
          </a:prstGeom>
          <a:ln w="31750">
            <a:solidFill>
              <a:srgbClr val="C00000"/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947293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41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1242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12422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1430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dirty="0">
                <a:latin typeface="+mj-lt"/>
                <a:cs typeface="Arial" charset="0"/>
              </a:rPr>
              <a:t>Write data in </a:t>
            </a:r>
            <a:r>
              <a:rPr lang="en-US" sz="3200" dirty="0" smtClean="0">
                <a:latin typeface="Courier New" pitchFamily="49" charset="0"/>
                <a:cs typeface="Arial" charset="0"/>
              </a:rPr>
              <a:t>Rn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3200" dirty="0">
                <a:latin typeface="+mj-lt"/>
                <a:cs typeface="Arial" charset="0"/>
              </a:rPr>
              <a:t>to memory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4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STR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83405" name="Picture 10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" y="1930400"/>
            <a:ext cx="8877300" cy="299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919120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466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1446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14470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1430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dirty="0" smtClean="0">
                <a:latin typeface="+mj-lt"/>
                <a:cs typeface="Arial" charset="0"/>
              </a:rPr>
              <a:t>With immediate addressing (i.e., an immediate </a:t>
            </a:r>
            <a:r>
              <a:rPr lang="en-US" sz="3200" i="1" dirty="0" smtClean="0">
                <a:latin typeface="+mj-lt"/>
                <a:cs typeface="Arial" charset="0"/>
              </a:rPr>
              <a:t>Src2</a:t>
            </a:r>
            <a:r>
              <a:rPr lang="en-US" sz="3200" dirty="0" smtClean="0">
                <a:latin typeface="+mj-lt"/>
                <a:cs typeface="Arial" charset="0"/>
              </a:rPr>
              <a:t>), no additional changes needed for </a:t>
            </a:r>
            <a:r>
              <a:rPr lang="en-US" sz="3200" dirty="0" err="1" smtClean="0">
                <a:latin typeface="+mj-lt"/>
                <a:cs typeface="Arial" charset="0"/>
              </a:rPr>
              <a:t>datapath</a:t>
            </a:r>
            <a:endParaRPr lang="en-US" sz="3200" dirty="0">
              <a:latin typeface="+mj-lt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0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4000" dirty="0" smtClean="0">
                <a:solidFill>
                  <a:schemeClr val="bg1"/>
                </a:solidFill>
                <a:latin typeface="+mj-lt"/>
              </a:rPr>
              <a:t>: Data-processing</a:t>
            </a:r>
            <a:endParaRPr lang="en-US" sz="40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8" name="Picture 10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" y="2794000"/>
            <a:ext cx="8877300" cy="299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01517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466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1446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14470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1430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dirty="0" smtClean="0">
                <a:latin typeface="+mj-lt"/>
                <a:cs typeface="Arial" charset="0"/>
              </a:rPr>
              <a:t>With register addressing (register </a:t>
            </a:r>
            <a:r>
              <a:rPr lang="en-US" sz="3200" i="1" dirty="0" smtClean="0">
                <a:latin typeface="+mj-lt"/>
                <a:cs typeface="Arial" charset="0"/>
              </a:rPr>
              <a:t>Src2</a:t>
            </a:r>
            <a:r>
              <a:rPr lang="en-US" sz="3200" dirty="0" smtClean="0">
                <a:latin typeface="+mj-lt"/>
                <a:cs typeface="Arial" charset="0"/>
              </a:rPr>
              <a:t>):</a:t>
            </a:r>
          </a:p>
          <a:p>
            <a:pPr>
              <a:spcBef>
                <a:spcPct val="20000"/>
              </a:spcBef>
            </a:pPr>
            <a:r>
              <a:rPr lang="en-US" sz="3200" dirty="0" smtClean="0">
                <a:latin typeface="+mj-lt"/>
                <a:cs typeface="Arial" charset="0"/>
              </a:rPr>
              <a:t>	Read </a:t>
            </a:r>
            <a:r>
              <a:rPr lang="en-US" sz="3200" dirty="0">
                <a:latin typeface="+mj-lt"/>
                <a:cs typeface="Arial" charset="0"/>
              </a:rPr>
              <a:t>from </a:t>
            </a:r>
            <a:r>
              <a:rPr lang="en-US" sz="3200" dirty="0" smtClean="0">
                <a:latin typeface="+mj-lt"/>
                <a:cs typeface="Arial" charset="0"/>
              </a:rPr>
              <a:t>Rn </a:t>
            </a:r>
            <a:r>
              <a:rPr lang="en-US" sz="3200" dirty="0">
                <a:latin typeface="+mj-lt"/>
                <a:cs typeface="Arial" charset="0"/>
              </a:rPr>
              <a:t>and </a:t>
            </a:r>
            <a:r>
              <a:rPr lang="en-US" sz="3200" dirty="0" smtClean="0">
                <a:latin typeface="+mj-lt"/>
                <a:cs typeface="Arial" charset="0"/>
              </a:rPr>
              <a:t>Rm</a:t>
            </a:r>
            <a:endParaRPr lang="en-US" sz="3200" dirty="0">
              <a:latin typeface="+mj-lt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0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4000" dirty="0" smtClean="0">
                <a:solidFill>
                  <a:schemeClr val="bg1"/>
                </a:solidFill>
                <a:latin typeface="+mj-lt"/>
              </a:rPr>
              <a:t>: Data-processing</a:t>
            </a:r>
            <a:endParaRPr lang="en-US" sz="40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58107" name="Picture 5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2571750"/>
            <a:ext cx="8788400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037814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18321</TotalTime>
  <Words>5059</Words>
  <Application>Microsoft Macintosh PowerPoint</Application>
  <PresentationFormat>On-screen Show (4:3)</PresentationFormat>
  <Paragraphs>1578</Paragraphs>
  <Slides>193</Slides>
  <Notes>192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193</vt:i4>
      </vt:variant>
    </vt:vector>
  </HeadingPairs>
  <TitlesOfParts>
    <vt:vector size="196" baseType="lpstr">
      <vt:lpstr>Office Theme</vt:lpstr>
      <vt:lpstr>Visio</vt:lpstr>
      <vt:lpstr>VISIO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Harvey Mudd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sharris</dc:creator>
  <cp:lastModifiedBy>David Harris</cp:lastModifiedBy>
  <cp:revision>266</cp:revision>
  <dcterms:created xsi:type="dcterms:W3CDTF">2012-08-07T04:56:47Z</dcterms:created>
  <dcterms:modified xsi:type="dcterms:W3CDTF">2017-04-02T12:46:26Z</dcterms:modified>
</cp:coreProperties>
</file>