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9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2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4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5.xml" ContentType="application/vnd.openxmlformats-officedocument.presentationml.notesSlide+xml"/>
  <Override PartName="/ppt/tags/tag36.xml" ContentType="application/vnd.openxmlformats-officedocument.presentationml.tags+xml"/>
  <Override PartName="/ppt/notesSlides/notesSlide16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7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8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9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20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1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22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3.xml" ContentType="application/vnd.openxmlformats-officedocument.presentationml.notesSlide+xml"/>
  <Override PartName="/ppt/tags/tag65.xml" ContentType="application/vnd.openxmlformats-officedocument.presentationml.tags+xml"/>
  <Override PartName="/ppt/notesSlides/notesSlide24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25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26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27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8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29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30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31.xml" ContentType="application/vnd.openxmlformats-officedocument.presentationml.notesSlide+xml"/>
  <Override PartName="/ppt/tags/tag87.xml" ContentType="application/vnd.openxmlformats-officedocument.presentationml.tags+xml"/>
  <Override PartName="/ppt/notesSlides/notesSlide32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33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34.xml" ContentType="application/vnd.openxmlformats-officedocument.presentationml.notesSlide+xml"/>
  <Override PartName="/ppt/embeddings/oleObject1.bin" ContentType="application/vnd.openxmlformats-officedocument.oleObject"/>
  <Override PartName="/ppt/tags/tag95.xml" ContentType="application/vnd.openxmlformats-officedocument.presentationml.tags+xml"/>
  <Override PartName="/ppt/notesSlides/notesSlide35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notesSlides/notesSlide36.xml" ContentType="application/vnd.openxmlformats-officedocument.presentationml.notesSlide+xml"/>
  <Override PartName="/ppt/tags/tag98.xml" ContentType="application/vnd.openxmlformats-officedocument.presentationml.tags+xml"/>
  <Override PartName="/ppt/notesSlides/notesSlide37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38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39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40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41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42.xml" ContentType="application/vnd.openxmlformats-officedocument.presentationml.notesSlid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notesSlides/notesSlide43.xml" ContentType="application/vnd.openxmlformats-officedocument.presentationml.notesSlide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44.xml" ContentType="application/vnd.openxmlformats-officedocument.presentationml.notesSlid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45.xml" ContentType="application/vnd.openxmlformats-officedocument.presentationml.notesSlide+xml"/>
  <Override PartName="/ppt/tags/tag118.xml" ContentType="application/vnd.openxmlformats-officedocument.presentationml.tags+xml"/>
  <Override PartName="/ppt/notesSlides/notesSlide46.xml" ContentType="application/vnd.openxmlformats-officedocument.presentationml.notesSl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47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notesSlides/notesSlide48.xml" ContentType="application/vnd.openxmlformats-officedocument.presentationml.notesSlide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49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notesSlides/notesSlide50.xml" ContentType="application/vnd.openxmlformats-officedocument.presentationml.notesSlide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notesSlides/notesSlide51.xml" ContentType="application/vnd.openxmlformats-officedocument.presentationml.notesSl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notesSlides/notesSlide52.xml" ContentType="application/vnd.openxmlformats-officedocument.presentationml.notesSlide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53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54.xml" ContentType="application/vnd.openxmlformats-officedocument.presentationml.notesSlide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notesSlides/notesSlide55.xml" ContentType="application/vnd.openxmlformats-officedocument.presentationml.notesSlide+xml"/>
  <Override PartName="/ppt/tags/tag144.xml" ContentType="application/vnd.openxmlformats-officedocument.presentationml.tags+xml"/>
  <Override PartName="/ppt/notesSlides/notesSlide56.xml" ContentType="application/vnd.openxmlformats-officedocument.presentationml.notesSlide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notesSlides/notesSlide57.xml" ContentType="application/vnd.openxmlformats-officedocument.presentationml.notesSl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58.xml" ContentType="application/vnd.openxmlformats-officedocument.presentationml.notesSlide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notesSlides/notesSlide59.xml" ContentType="application/vnd.openxmlformats-officedocument.presentationml.notesSl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notesSlides/notesSlide60.xml" ContentType="application/vnd.openxmlformats-officedocument.presentationml.notesSlide+xml"/>
  <Override PartName="/ppt/tags/tag155.xml" ContentType="application/vnd.openxmlformats-officedocument.presentationml.tags+xml"/>
  <Override PartName="/ppt/notesSlides/notesSlide61.xml" ContentType="application/vnd.openxmlformats-officedocument.presentationml.notesSlide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notesSlides/notesSlide62.xml" ContentType="application/vnd.openxmlformats-officedocument.presentationml.notesSlide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63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notesSlides/notesSlide64.xml" ContentType="application/vnd.openxmlformats-officedocument.presentationml.notesSlide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notesSlides/notesSlide65.xml" ContentType="application/vnd.openxmlformats-officedocument.presentationml.notesSlide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notesSlides/notesSlide66.xml" ContentType="application/vnd.openxmlformats-officedocument.presentationml.notesSlide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notesSlides/notesSlide67.xml" ContentType="application/vnd.openxmlformats-officedocument.presentationml.notesSlide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notesSlides/notesSlide68.xml" ContentType="application/vnd.openxmlformats-officedocument.presentationml.notesSlide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notesSlides/notesSlide69.xml" ContentType="application/vnd.openxmlformats-officedocument.presentationml.notesSlide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notesSlides/notesSlide70.xml" ContentType="application/vnd.openxmlformats-officedocument.presentationml.notesSlide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notesSlides/notesSlide71.xml" ContentType="application/vnd.openxmlformats-officedocument.presentationml.notesSlide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notesSlides/notesSlide72.xml" ContentType="application/vnd.openxmlformats-officedocument.presentationml.notesSlid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notesSlides/notesSlide73.xml" ContentType="application/vnd.openxmlformats-officedocument.presentationml.notesSlide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notesSlides/notesSlide74.xml" ContentType="application/vnd.openxmlformats-officedocument.presentationml.notesSlide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notesSlides/notesSlide75.xml" ContentType="application/vnd.openxmlformats-officedocument.presentationml.notesSlide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notesSlides/notesSlide76.xml" ContentType="application/vnd.openxmlformats-officedocument.presentationml.notesSlide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notesSlides/notesSlide77.xml" ContentType="application/vnd.openxmlformats-officedocument.presentationml.notesSlide+xml"/>
  <Override PartName="/ppt/tags/tag216.xml" ContentType="application/vnd.openxmlformats-officedocument.presentationml.tags+xml"/>
  <Override PartName="/ppt/notesSlides/notesSlide78.xml" ContentType="application/vnd.openxmlformats-officedocument.presentationml.notesSlide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notesSlides/notesSlide79.xml" ContentType="application/vnd.openxmlformats-officedocument.presentationml.notesSlide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notesSlides/notesSlide80.xml" ContentType="application/vnd.openxmlformats-officedocument.presentationml.notesSlide+xml"/>
  <Override PartName="/ppt/tags/tag224.xml" ContentType="application/vnd.openxmlformats-officedocument.presentationml.tags+xml"/>
  <Override PartName="/ppt/notesSlides/notesSlide81.xml" ContentType="application/vnd.openxmlformats-officedocument.presentationml.notesSlide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notesSlides/notesSlide82.xml" ContentType="application/vnd.openxmlformats-officedocument.presentationml.notesSlide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notesSlides/notesSlide83.xml" ContentType="application/vnd.openxmlformats-officedocument.presentationml.notesSlide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notesSlides/notesSlide84.xml" ContentType="application/vnd.openxmlformats-officedocument.presentationml.notesSlide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notesSlides/notesSlide85.xml" ContentType="application/vnd.openxmlformats-officedocument.presentationml.notesSlide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notesSlides/notesSlide86.xml" ContentType="application/vnd.openxmlformats-officedocument.presentationml.notesSlide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notesSlides/notesSlide87.xml" ContentType="application/vnd.openxmlformats-officedocument.presentationml.notesSlide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tags/tag246.xml" ContentType="application/vnd.openxmlformats-officedocument.presentationml.tags+xml"/>
  <Override PartName="/ppt/notesSlides/notesSlide90.xml" ContentType="application/vnd.openxmlformats-officedocument.presentationml.notesSlide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notesSlides/notesSlide91.xml" ContentType="application/vnd.openxmlformats-officedocument.presentationml.notesSlide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notesSlides/notesSlide92.xml" ContentType="application/vnd.openxmlformats-officedocument.presentationml.notesSlide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notesSlides/notesSlide93.xml" ContentType="application/vnd.openxmlformats-officedocument.presentationml.notesSlide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notesSlides/notesSlide94.xml" ContentType="application/vnd.openxmlformats-officedocument.presentationml.notesSlide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notesSlides/notesSlide95.xml" ContentType="application/vnd.openxmlformats-officedocument.presentationml.notesSlide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notesSlides/notesSlide96.xml" ContentType="application/vnd.openxmlformats-officedocument.presentationml.notesSlide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notesSlides/notesSlide97.xml" ContentType="application/vnd.openxmlformats-officedocument.presentationml.notesSlide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notesSlides/notesSlide98.xml" ContentType="application/vnd.openxmlformats-officedocument.presentationml.notesSlide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notesSlides/notesSlide99.xml" ContentType="application/vnd.openxmlformats-officedocument.presentationml.notesSlide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notesSlides/notesSlide100.xml" ContentType="application/vnd.openxmlformats-officedocument.presentationml.notesSlide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notesSlides/notesSlide101.xml" ContentType="application/vnd.openxmlformats-officedocument.presentationml.notesSlide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notesSlides/notesSlide102.xml" ContentType="application/vnd.openxmlformats-officedocument.presentationml.notesSlide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notesSlides/notesSlide103.xml" ContentType="application/vnd.openxmlformats-officedocument.presentationml.notesSlide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notesSlides/notesSlide104.xml" ContentType="application/vnd.openxmlformats-officedocument.presentationml.notesSlide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notesSlides/notesSlide105.xml" ContentType="application/vnd.openxmlformats-officedocument.presentationml.notesSlide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notesSlides/notesSlide106.xml" ContentType="application/vnd.openxmlformats-officedocument.presentationml.notesSlide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notesSlides/notesSlide107.xml" ContentType="application/vnd.openxmlformats-officedocument.presentationml.notesSlide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notesSlides/notesSlide108.xml" ContentType="application/vnd.openxmlformats-officedocument.presentationml.notesSlide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notesSlides/notesSlide109.xml" ContentType="application/vnd.openxmlformats-officedocument.presentationml.notesSlide+xml"/>
  <Override PartName="/ppt/tags/tag307.xml" ContentType="application/vnd.openxmlformats-officedocument.presentationml.tags+xml"/>
  <Override PartName="/ppt/notesSlides/notesSlide110.xml" ContentType="application/vnd.openxmlformats-officedocument.presentationml.notesSlide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notesSlides/notesSlide111.xml" ContentType="application/vnd.openxmlformats-officedocument.presentationml.notesSlide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notesSlides/notesSlide112.xml" ContentType="application/vnd.openxmlformats-officedocument.presentationml.notesSlide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notesSlides/notesSlide113.xml" ContentType="application/vnd.openxmlformats-officedocument.presentationml.notesSlide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notesSlides/notesSlide114.xml" ContentType="application/vnd.openxmlformats-officedocument.presentationml.notesSlide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notesSlides/notesSlide115.xml" ContentType="application/vnd.openxmlformats-officedocument.presentationml.notesSlide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notesSlides/notesSlide116.xml" ContentType="application/vnd.openxmlformats-officedocument.presentationml.notesSlide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notesSlides/notesSlide117.xml" ContentType="application/vnd.openxmlformats-officedocument.presentationml.notesSlide+xml"/>
  <Override PartName="/ppt/tags/tag330.xml" ContentType="application/vnd.openxmlformats-officedocument.presentationml.tags+xml"/>
  <Override PartName="/ppt/notesSlides/notesSlide118.xml" ContentType="application/vnd.openxmlformats-officedocument.presentationml.notesSlide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notesSlides/notesSlide119.xml" ContentType="application/vnd.openxmlformats-officedocument.presentationml.notesSlide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notesSlides/notesSlide120.xml" ContentType="application/vnd.openxmlformats-officedocument.presentationml.notesSlide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notesSlides/notesSlide121.xml" ContentType="application/vnd.openxmlformats-officedocument.presentationml.notesSlide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notesSlides/notesSlide122.xml" ContentType="application/vnd.openxmlformats-officedocument.presentationml.notesSlide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notesSlides/notesSlide123.xml" ContentType="application/vnd.openxmlformats-officedocument.presentationml.notesSlide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notesSlides/notesSlide124.xml" ContentType="application/vnd.openxmlformats-officedocument.presentationml.notesSlide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notesSlides/notesSlide125.xml" ContentType="application/vnd.openxmlformats-officedocument.presentationml.notesSlide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notesSlides/notesSlide126.xml" ContentType="application/vnd.openxmlformats-officedocument.presentationml.notesSlide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notesSlides/notesSlide127.xml" ContentType="application/vnd.openxmlformats-officedocument.presentationml.notesSlide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notesSlides/notesSlide128.xml" ContentType="application/vnd.openxmlformats-officedocument.presentationml.notesSlide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notesSlides/notesSlide129.xml" ContentType="application/vnd.openxmlformats-officedocument.presentationml.notesSlide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notesSlides/notesSlide130.xml" ContentType="application/vnd.openxmlformats-officedocument.presentationml.notesSlide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notesSlides/notesSlide131.xml" ContentType="application/vnd.openxmlformats-officedocument.presentationml.notesSlide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notesSlides/notesSlide132.xml" ContentType="application/vnd.openxmlformats-officedocument.presentationml.notesSlide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notesSlides/notesSlide133.xml" ContentType="application/vnd.openxmlformats-officedocument.presentationml.notesSlide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notesSlides/notesSlide134.xml" ContentType="application/vnd.openxmlformats-officedocument.presentationml.notesSlide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notesSlides/notesSlide135.xml" ContentType="application/vnd.openxmlformats-officedocument.presentationml.notesSlide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notesSlides/notesSlide136.xml" ContentType="application/vnd.openxmlformats-officedocument.presentationml.notesSlide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notesSlides/notesSlide137.xml" ContentType="application/vnd.openxmlformats-officedocument.presentationml.notesSlide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notesSlides/notesSlide138.xml" ContentType="application/vnd.openxmlformats-officedocument.presentationml.notesSlide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notesSlides/notesSlide139.xml" ContentType="application/vnd.openxmlformats-officedocument.presentationml.notesSlide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notesSlides/notesSlide140.xml" ContentType="application/vnd.openxmlformats-officedocument.presentationml.notesSlide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notesSlides/notesSlide141.xml" ContentType="application/vnd.openxmlformats-officedocument.presentationml.notesSlide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notesSlides/notesSlide142.xml" ContentType="application/vnd.openxmlformats-officedocument.presentationml.notesSlide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notesSlides/notesSlide143.xml" ContentType="application/vnd.openxmlformats-officedocument.presentationml.notesSlide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notesSlides/notesSlide144.xml" ContentType="application/vnd.openxmlformats-officedocument.presentationml.notesSlide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notesSlides/notesSlide145.xml" ContentType="application/vnd.openxmlformats-officedocument.presentationml.notesSlide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notesSlides/notesSlide146.xml" ContentType="application/vnd.openxmlformats-officedocument.presentationml.notesSlide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notesSlides/notesSlide147.xml" ContentType="application/vnd.openxmlformats-officedocument.presentationml.notesSlide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notesSlides/notesSlide148.xml" ContentType="application/vnd.openxmlformats-officedocument.presentationml.notesSlide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notesSlides/notesSlide149.xml" ContentType="application/vnd.openxmlformats-officedocument.presentationml.notesSlide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notesSlides/notesSlide150.xml" ContentType="application/vnd.openxmlformats-officedocument.presentationml.notesSlide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notesSlides/notesSlide151.xml" ContentType="application/vnd.openxmlformats-officedocument.presentationml.notesSlide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notesSlides/notesSlide152.xml" ContentType="application/vnd.openxmlformats-officedocument.presentationml.notesSlide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notesSlides/notesSlide153.xml" ContentType="application/vnd.openxmlformats-officedocument.presentationml.notesSlide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notesSlides/notesSlide154.xml" ContentType="application/vnd.openxmlformats-officedocument.presentationml.notesSlide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notesSlides/notesSlide155.xml" ContentType="application/vnd.openxmlformats-officedocument.presentationml.notesSlide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notesSlides/notesSlide156.xml" ContentType="application/vnd.openxmlformats-officedocument.presentationml.notesSlide+xml"/>
  <Override PartName="/ppt/tags/tag416.xml" ContentType="application/vnd.openxmlformats-officedocument.presentationml.tags+xml"/>
  <Override PartName="/ppt/notesSlides/notesSlide157.xml" ContentType="application/vnd.openxmlformats-officedocument.presentationml.notesSlide+xml"/>
  <Override PartName="/ppt/tags/tag417.xml" ContentType="application/vnd.openxmlformats-officedocument.presentationml.tags+xml"/>
  <Override PartName="/ppt/notesSlides/notesSlide158.xml" ContentType="application/vnd.openxmlformats-officedocument.presentationml.notesSlide+xml"/>
  <Override PartName="/ppt/tags/tag418.xml" ContentType="application/vnd.openxmlformats-officedocument.presentationml.tags+xml"/>
  <Override PartName="/ppt/notesSlides/notesSlide159.xml" ContentType="application/vnd.openxmlformats-officedocument.presentationml.notesSlide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notesSlides/notesSlide160.xml" ContentType="application/vnd.openxmlformats-officedocument.presentationml.notesSlide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notesSlides/notesSlide161.xml" ContentType="application/vnd.openxmlformats-officedocument.presentationml.notesSlide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notesSlides/notesSlide162.xml" ContentType="application/vnd.openxmlformats-officedocument.presentationml.notesSlide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notesSlides/notesSlide163.xml" ContentType="application/vnd.openxmlformats-officedocument.presentationml.notesSlide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notesSlides/notesSlide164.xml" ContentType="application/vnd.openxmlformats-officedocument.presentationml.notesSlide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notesSlides/notesSlide165.xml" ContentType="application/vnd.openxmlformats-officedocument.presentationml.notesSlide+xml"/>
  <Override PartName="/ppt/tags/tag431.xml" ContentType="application/vnd.openxmlformats-officedocument.presentationml.tags+xml"/>
  <Override PartName="/ppt/notesSlides/notesSlide166.xml" ContentType="application/vnd.openxmlformats-officedocument.presentationml.notesSlide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notesSlides/notesSlide167.xml" ContentType="application/vnd.openxmlformats-officedocument.presentationml.notesSlide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notesSlides/notesSlide168.xml" ContentType="application/vnd.openxmlformats-officedocument.presentationml.notesSlide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notesSlides/notesSlide169.xml" ContentType="application/vnd.openxmlformats-officedocument.presentationml.notesSlide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notesSlides/notesSlide170.xml" ContentType="application/vnd.openxmlformats-officedocument.presentationml.notesSlide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notesSlides/notesSlide171.xml" ContentType="application/vnd.openxmlformats-officedocument.presentationml.notesSlide+xml"/>
  <Override PartName="/ppt/notesSlides/notesSlide172.xml" ContentType="application/vnd.openxmlformats-officedocument.presentationml.notesSlide+xml"/>
  <Override PartName="/ppt/tags/tag443.xml" ContentType="application/vnd.openxmlformats-officedocument.presentationml.tags+xml"/>
  <Override PartName="/ppt/notesSlides/notesSlide173.xml" ContentType="application/vnd.openxmlformats-officedocument.presentationml.notesSlide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notesSlides/notesSlide174.xml" ContentType="application/vnd.openxmlformats-officedocument.presentationml.notesSlide+xml"/>
  <Override PartName="/ppt/tags/tag446.xml" ContentType="application/vnd.openxmlformats-officedocument.presentationml.tags+xml"/>
  <Override PartName="/ppt/notesSlides/notesSlide175.xml" ContentType="application/vnd.openxmlformats-officedocument.presentationml.notesSlide+xml"/>
  <Override PartName="/ppt/tags/tag447.xml" ContentType="application/vnd.openxmlformats-officedocument.presentationml.tags+xml"/>
  <Override PartName="/ppt/notesSlides/notesSlide176.xml" ContentType="application/vnd.openxmlformats-officedocument.presentationml.notesSlide+xml"/>
  <Override PartName="/ppt/tags/tag448.xml" ContentType="application/vnd.openxmlformats-officedocument.presentationml.tags+xml"/>
  <Override PartName="/ppt/notesSlides/notesSlide177.xml" ContentType="application/vnd.openxmlformats-officedocument.presentationml.notesSlide+xml"/>
  <Override PartName="/ppt/tags/tag449.xml" ContentType="application/vnd.openxmlformats-officedocument.presentationml.tags+xml"/>
  <Override PartName="/ppt/notesSlides/notesSlide178.xml" ContentType="application/vnd.openxmlformats-officedocument.presentationml.notesSlide+xml"/>
  <Override PartName="/ppt/tags/tag450.xml" ContentType="application/vnd.openxmlformats-officedocument.presentationml.tags+xml"/>
  <Override PartName="/ppt/notesSlides/notesSlide179.xml" ContentType="application/vnd.openxmlformats-officedocument.presentationml.notesSlide+xml"/>
  <Override PartName="/ppt/tags/tag451.xml" ContentType="application/vnd.openxmlformats-officedocument.presentationml.tags+xml"/>
  <Override PartName="/ppt/notesSlides/notesSlide180.xml" ContentType="application/vnd.openxmlformats-officedocument.presentationml.notesSlide+xml"/>
  <Override PartName="/ppt/tags/tag452.xml" ContentType="application/vnd.openxmlformats-officedocument.presentationml.tags+xml"/>
  <Override PartName="/ppt/notesSlides/notesSlide181.xml" ContentType="application/vnd.openxmlformats-officedocument.presentationml.notesSlide+xml"/>
  <Override PartName="/ppt/tags/tag453.xml" ContentType="application/vnd.openxmlformats-officedocument.presentationml.tags+xml"/>
  <Override PartName="/ppt/notesSlides/notesSlide182.xml" ContentType="application/vnd.openxmlformats-officedocument.presentationml.notesSlide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notesSlides/notesSlide183.xml" ContentType="application/vnd.openxmlformats-officedocument.presentationml.notesSlide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notesSlides/notesSlide184.xml" ContentType="application/vnd.openxmlformats-officedocument.presentationml.notesSlide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notesSlides/notesSlide185.xml" ContentType="application/vnd.openxmlformats-officedocument.presentationml.notesSlide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notesSlides/notesSlide186.xml" ContentType="application/vnd.openxmlformats-officedocument.presentationml.notesSlide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notesSlides/notesSlide187.xml" ContentType="application/vnd.openxmlformats-officedocument.presentationml.notesSlide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notesSlides/notesSlide188.xml" ContentType="application/vnd.openxmlformats-officedocument.presentationml.notesSlide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notesSlides/notesSlide189.xml" ContentType="application/vnd.openxmlformats-officedocument.presentationml.notesSlide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notesSlides/notesSlide190.xml" ContentType="application/vnd.openxmlformats-officedocument.presentationml.notesSlide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notesSlides/notesSlide191.xml" ContentType="application/vnd.openxmlformats-officedocument.presentationml.notesSlide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notesSlides/notesSlide192.xml" ContentType="application/vnd.openxmlformats-officedocument.presentationml.notesSlide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notesSlides/notesSlide193.xml" ContentType="application/vnd.openxmlformats-officedocument.presentationml.notesSlide+xml"/>
  <Override PartName="/ppt/tags/tag486.xml" ContentType="application/vnd.openxmlformats-officedocument.presentationml.tags+xml"/>
  <Override PartName="/ppt/notesSlides/notesSlide194.xml" ContentType="application/vnd.openxmlformats-officedocument.presentationml.notesSlide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notesSlides/notesSlide195.xml" ContentType="application/vnd.openxmlformats-officedocument.presentationml.notesSlide+xml"/>
  <Override PartName="/ppt/embeddings/oleObject2.bin" ContentType="application/vnd.openxmlformats-officedocument.oleObject"/>
  <Override PartName="/ppt/tags/tag490.xml" ContentType="application/vnd.openxmlformats-officedocument.presentationml.tags+xml"/>
  <Override PartName="/ppt/notesSlides/notesSlide19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9"/>
  </p:notesMasterIdLst>
  <p:sldIdLst>
    <p:sldId id="256" r:id="rId2"/>
    <p:sldId id="257" r:id="rId3"/>
    <p:sldId id="259" r:id="rId4"/>
    <p:sldId id="260" r:id="rId5"/>
    <p:sldId id="536" r:id="rId6"/>
    <p:sldId id="599" r:id="rId7"/>
    <p:sldId id="262" r:id="rId8"/>
    <p:sldId id="263" r:id="rId9"/>
    <p:sldId id="264" r:id="rId10"/>
    <p:sldId id="265" r:id="rId11"/>
    <p:sldId id="266" r:id="rId12"/>
    <p:sldId id="267" r:id="rId13"/>
    <p:sldId id="600" r:id="rId14"/>
    <p:sldId id="268" r:id="rId15"/>
    <p:sldId id="269" r:id="rId16"/>
    <p:sldId id="270" r:id="rId17"/>
    <p:sldId id="271" r:id="rId18"/>
    <p:sldId id="272" r:id="rId19"/>
    <p:sldId id="602" r:id="rId20"/>
    <p:sldId id="273" r:id="rId21"/>
    <p:sldId id="398" r:id="rId22"/>
    <p:sldId id="306" r:id="rId23"/>
    <p:sldId id="620" r:id="rId24"/>
    <p:sldId id="538" r:id="rId25"/>
    <p:sldId id="274" r:id="rId26"/>
    <p:sldId id="481" r:id="rId27"/>
    <p:sldId id="604" r:id="rId28"/>
    <p:sldId id="605" r:id="rId29"/>
    <p:sldId id="277" r:id="rId30"/>
    <p:sldId id="607" r:id="rId31"/>
    <p:sldId id="491" r:id="rId32"/>
    <p:sldId id="608" r:id="rId33"/>
    <p:sldId id="282" r:id="rId34"/>
    <p:sldId id="548" r:id="rId35"/>
    <p:sldId id="610" r:id="rId36"/>
    <p:sldId id="297" r:id="rId37"/>
    <p:sldId id="298" r:id="rId38"/>
    <p:sldId id="611" r:id="rId39"/>
    <p:sldId id="530" r:id="rId40"/>
    <p:sldId id="299" r:id="rId41"/>
    <p:sldId id="300" r:id="rId42"/>
    <p:sldId id="622" r:id="rId43"/>
    <p:sldId id="627" r:id="rId44"/>
    <p:sldId id="531" r:id="rId45"/>
    <p:sldId id="534" r:id="rId46"/>
    <p:sldId id="631" r:id="rId47"/>
    <p:sldId id="632" r:id="rId48"/>
    <p:sldId id="442" r:id="rId49"/>
    <p:sldId id="633" r:id="rId50"/>
    <p:sldId id="634" r:id="rId51"/>
    <p:sldId id="445" r:id="rId52"/>
    <p:sldId id="746" r:id="rId53"/>
    <p:sldId id="748" r:id="rId54"/>
    <p:sldId id="444" r:id="rId55"/>
    <p:sldId id="731" r:id="rId56"/>
    <p:sldId id="635" r:id="rId57"/>
    <p:sldId id="636" r:id="rId58"/>
    <p:sldId id="308" r:id="rId59"/>
    <p:sldId id="450" r:id="rId60"/>
    <p:sldId id="744" r:id="rId61"/>
    <p:sldId id="311" r:id="rId62"/>
    <p:sldId id="558" r:id="rId63"/>
    <p:sldId id="562" r:id="rId64"/>
    <p:sldId id="639" r:id="rId65"/>
    <p:sldId id="640" r:id="rId66"/>
    <p:sldId id="453" r:id="rId67"/>
    <p:sldId id="641" r:id="rId68"/>
    <p:sldId id="642" r:id="rId69"/>
    <p:sldId id="457" r:id="rId70"/>
    <p:sldId id="565" r:id="rId71"/>
    <p:sldId id="456" r:id="rId72"/>
    <p:sldId id="643" r:id="rId73"/>
    <p:sldId id="459" r:id="rId74"/>
    <p:sldId id="644" r:id="rId75"/>
    <p:sldId id="645" r:id="rId76"/>
    <p:sldId id="321" r:id="rId77"/>
    <p:sldId id="460" r:id="rId78"/>
    <p:sldId id="646" r:id="rId79"/>
    <p:sldId id="648" r:id="rId80"/>
    <p:sldId id="649" r:id="rId81"/>
    <p:sldId id="650" r:id="rId82"/>
    <p:sldId id="651" r:id="rId83"/>
    <p:sldId id="326" r:id="rId84"/>
    <p:sldId id="327" r:id="rId85"/>
    <p:sldId id="463" r:id="rId86"/>
    <p:sldId id="652" r:id="rId87"/>
    <p:sldId id="653" r:id="rId88"/>
    <p:sldId id="654" r:id="rId89"/>
    <p:sldId id="332" r:id="rId90"/>
    <p:sldId id="333" r:id="rId91"/>
    <p:sldId id="655" r:id="rId92"/>
    <p:sldId id="334" r:id="rId93"/>
    <p:sldId id="335" r:id="rId94"/>
    <p:sldId id="656" r:id="rId95"/>
    <p:sldId id="396" r:id="rId96"/>
    <p:sldId id="657" r:id="rId97"/>
    <p:sldId id="658" r:id="rId98"/>
    <p:sldId id="338" r:id="rId99"/>
    <p:sldId id="339" r:id="rId100"/>
    <p:sldId id="340" r:id="rId101"/>
    <p:sldId id="341" r:id="rId102"/>
    <p:sldId id="342" r:id="rId103"/>
    <p:sldId id="343" r:id="rId104"/>
    <p:sldId id="344" r:id="rId105"/>
    <p:sldId id="345" r:id="rId106"/>
    <p:sldId id="346" r:id="rId107"/>
    <p:sldId id="347" r:id="rId108"/>
    <p:sldId id="349" r:id="rId109"/>
    <p:sldId id="659" r:id="rId110"/>
    <p:sldId id="348" r:id="rId111"/>
    <p:sldId id="350" r:id="rId112"/>
    <p:sldId id="660" r:id="rId113"/>
    <p:sldId id="661" r:id="rId114"/>
    <p:sldId id="662" r:id="rId115"/>
    <p:sldId id="615" r:id="rId116"/>
    <p:sldId id="352" r:id="rId117"/>
    <p:sldId id="663" r:id="rId118"/>
    <p:sldId id="353" r:id="rId119"/>
    <p:sldId id="354" r:id="rId120"/>
    <p:sldId id="495" r:id="rId121"/>
    <p:sldId id="665" r:id="rId122"/>
    <p:sldId id="666" r:id="rId123"/>
    <p:sldId id="664" r:id="rId124"/>
    <p:sldId id="496" r:id="rId125"/>
    <p:sldId id="718" r:id="rId126"/>
    <p:sldId id="497" r:id="rId127"/>
    <p:sldId id="499" r:id="rId128"/>
    <p:sldId id="667" r:id="rId129"/>
    <p:sldId id="500" r:id="rId130"/>
    <p:sldId id="745" r:id="rId131"/>
    <p:sldId id="501" r:id="rId132"/>
    <p:sldId id="668" r:id="rId133"/>
    <p:sldId id="734" r:id="rId134"/>
    <p:sldId id="670" r:id="rId135"/>
    <p:sldId id="672" r:id="rId136"/>
    <p:sldId id="674" r:id="rId137"/>
    <p:sldId id="678" r:id="rId138"/>
    <p:sldId id="679" r:id="rId139"/>
    <p:sldId id="680" r:id="rId140"/>
    <p:sldId id="682" r:id="rId141"/>
    <p:sldId id="689" r:id="rId142"/>
    <p:sldId id="684" r:id="rId143"/>
    <p:sldId id="685" r:id="rId144"/>
    <p:sldId id="686" r:id="rId145"/>
    <p:sldId id="715" r:id="rId146"/>
    <p:sldId id="738" r:id="rId147"/>
    <p:sldId id="739" r:id="rId148"/>
    <p:sldId id="736" r:id="rId149"/>
    <p:sldId id="749" r:id="rId150"/>
    <p:sldId id="687" r:id="rId151"/>
    <p:sldId id="704" r:id="rId152"/>
    <p:sldId id="509" r:id="rId153"/>
    <p:sldId id="691" r:id="rId154"/>
    <p:sldId id="692" r:id="rId155"/>
    <p:sldId id="696" r:id="rId156"/>
    <p:sldId id="693" r:id="rId157"/>
    <p:sldId id="690" r:id="rId158"/>
    <p:sldId id="698" r:id="rId159"/>
    <p:sldId id="729" r:id="rId160"/>
    <p:sldId id="730" r:id="rId161"/>
    <p:sldId id="699" r:id="rId162"/>
    <p:sldId id="700" r:id="rId163"/>
    <p:sldId id="701" r:id="rId164"/>
    <p:sldId id="702" r:id="rId165"/>
    <p:sldId id="703" r:id="rId166"/>
    <p:sldId id="705" r:id="rId167"/>
    <p:sldId id="706" r:id="rId168"/>
    <p:sldId id="707" r:id="rId169"/>
    <p:sldId id="750" r:id="rId170"/>
    <p:sldId id="722" r:id="rId171"/>
    <p:sldId id="732" r:id="rId172"/>
    <p:sldId id="751" r:id="rId173"/>
    <p:sldId id="714" r:id="rId174"/>
    <p:sldId id="721" r:id="rId175"/>
    <p:sldId id="719" r:id="rId176"/>
    <p:sldId id="586" r:id="rId177"/>
    <p:sldId id="520" r:id="rId178"/>
    <p:sldId id="521" r:id="rId179"/>
    <p:sldId id="740" r:id="rId180"/>
    <p:sldId id="741" r:id="rId181"/>
    <p:sldId id="752" r:id="rId182"/>
    <p:sldId id="723" r:id="rId183"/>
    <p:sldId id="743" r:id="rId184"/>
    <p:sldId id="566" r:id="rId185"/>
    <p:sldId id="724" r:id="rId186"/>
    <p:sldId id="568" r:id="rId187"/>
    <p:sldId id="569" r:id="rId188"/>
    <p:sldId id="725" r:id="rId189"/>
    <p:sldId id="570" r:id="rId190"/>
    <p:sldId id="726" r:id="rId191"/>
    <p:sldId id="572" r:id="rId192"/>
    <p:sldId id="573" r:id="rId193"/>
    <p:sldId id="727" r:id="rId194"/>
    <p:sldId id="575" r:id="rId195"/>
    <p:sldId id="523" r:id="rId196"/>
    <p:sldId id="524" r:id="rId197"/>
    <p:sldId id="618" r:id="rId19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231F20"/>
    <a:srgbClr val="2E2626"/>
    <a:srgbClr val="1D40EF"/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64" autoAdjust="0"/>
    <p:restoredTop sz="94142" autoAdjust="0"/>
  </p:normalViewPr>
  <p:slideViewPr>
    <p:cSldViewPr>
      <p:cViewPr>
        <p:scale>
          <a:sx n="72" d="100"/>
          <a:sy n="72" d="100"/>
        </p:scale>
        <p:origin x="-808" y="-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142" Type="http://schemas.openxmlformats.org/officeDocument/2006/relationships/slide" Target="slides/slide141.xml"/><Relationship Id="rId143" Type="http://schemas.openxmlformats.org/officeDocument/2006/relationships/slide" Target="slides/slide142.xml"/><Relationship Id="rId144" Type="http://schemas.openxmlformats.org/officeDocument/2006/relationships/slide" Target="slides/slide143.xml"/><Relationship Id="rId145" Type="http://schemas.openxmlformats.org/officeDocument/2006/relationships/slide" Target="slides/slide144.xml"/><Relationship Id="rId146" Type="http://schemas.openxmlformats.org/officeDocument/2006/relationships/slide" Target="slides/slide145.xml"/><Relationship Id="rId147" Type="http://schemas.openxmlformats.org/officeDocument/2006/relationships/slide" Target="slides/slide146.xml"/><Relationship Id="rId148" Type="http://schemas.openxmlformats.org/officeDocument/2006/relationships/slide" Target="slides/slide147.xml"/><Relationship Id="rId149" Type="http://schemas.openxmlformats.org/officeDocument/2006/relationships/slide" Target="slides/slide148.xml"/><Relationship Id="rId180" Type="http://schemas.openxmlformats.org/officeDocument/2006/relationships/slide" Target="slides/slide179.xml"/><Relationship Id="rId181" Type="http://schemas.openxmlformats.org/officeDocument/2006/relationships/slide" Target="slides/slide180.xml"/><Relationship Id="rId182" Type="http://schemas.openxmlformats.org/officeDocument/2006/relationships/slide" Target="slides/slide18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83" Type="http://schemas.openxmlformats.org/officeDocument/2006/relationships/slide" Target="slides/slide182.xml"/><Relationship Id="rId184" Type="http://schemas.openxmlformats.org/officeDocument/2006/relationships/slide" Target="slides/slide183.xml"/><Relationship Id="rId185" Type="http://schemas.openxmlformats.org/officeDocument/2006/relationships/slide" Target="slides/slide184.xml"/><Relationship Id="rId186" Type="http://schemas.openxmlformats.org/officeDocument/2006/relationships/slide" Target="slides/slide185.xml"/><Relationship Id="rId187" Type="http://schemas.openxmlformats.org/officeDocument/2006/relationships/slide" Target="slides/slide186.xml"/><Relationship Id="rId188" Type="http://schemas.openxmlformats.org/officeDocument/2006/relationships/slide" Target="slides/slide187.xml"/><Relationship Id="rId189" Type="http://schemas.openxmlformats.org/officeDocument/2006/relationships/slide" Target="slides/slide18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150" Type="http://schemas.openxmlformats.org/officeDocument/2006/relationships/slide" Target="slides/slide149.xml"/><Relationship Id="rId151" Type="http://schemas.openxmlformats.org/officeDocument/2006/relationships/slide" Target="slides/slide150.xml"/><Relationship Id="rId152" Type="http://schemas.openxmlformats.org/officeDocument/2006/relationships/slide" Target="slides/slide15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53" Type="http://schemas.openxmlformats.org/officeDocument/2006/relationships/slide" Target="slides/slide152.xml"/><Relationship Id="rId154" Type="http://schemas.openxmlformats.org/officeDocument/2006/relationships/slide" Target="slides/slide153.xml"/><Relationship Id="rId155" Type="http://schemas.openxmlformats.org/officeDocument/2006/relationships/slide" Target="slides/slide154.xml"/><Relationship Id="rId156" Type="http://schemas.openxmlformats.org/officeDocument/2006/relationships/slide" Target="slides/slide155.xml"/><Relationship Id="rId157" Type="http://schemas.openxmlformats.org/officeDocument/2006/relationships/slide" Target="slides/slide156.xml"/><Relationship Id="rId158" Type="http://schemas.openxmlformats.org/officeDocument/2006/relationships/slide" Target="slides/slide157.xml"/><Relationship Id="rId159" Type="http://schemas.openxmlformats.org/officeDocument/2006/relationships/slide" Target="slides/slide158.xml"/><Relationship Id="rId190" Type="http://schemas.openxmlformats.org/officeDocument/2006/relationships/slide" Target="slides/slide189.xml"/><Relationship Id="rId191" Type="http://schemas.openxmlformats.org/officeDocument/2006/relationships/slide" Target="slides/slide190.xml"/><Relationship Id="rId192" Type="http://schemas.openxmlformats.org/officeDocument/2006/relationships/slide" Target="slides/slide19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93" Type="http://schemas.openxmlformats.org/officeDocument/2006/relationships/slide" Target="slides/slide192.xml"/><Relationship Id="rId194" Type="http://schemas.openxmlformats.org/officeDocument/2006/relationships/slide" Target="slides/slide193.xml"/><Relationship Id="rId195" Type="http://schemas.openxmlformats.org/officeDocument/2006/relationships/slide" Target="slides/slide194.xml"/><Relationship Id="rId196" Type="http://schemas.openxmlformats.org/officeDocument/2006/relationships/slide" Target="slides/slide195.xml"/><Relationship Id="rId197" Type="http://schemas.openxmlformats.org/officeDocument/2006/relationships/slide" Target="slides/slide196.xml"/><Relationship Id="rId198" Type="http://schemas.openxmlformats.org/officeDocument/2006/relationships/slide" Target="slides/slide197.xml"/><Relationship Id="rId199" Type="http://schemas.openxmlformats.org/officeDocument/2006/relationships/notesMaster" Target="notesMasters/notesMaster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slide" Target="slides/slide128.xml"/><Relationship Id="rId160" Type="http://schemas.openxmlformats.org/officeDocument/2006/relationships/slide" Target="slides/slide159.xml"/><Relationship Id="rId161" Type="http://schemas.openxmlformats.org/officeDocument/2006/relationships/slide" Target="slides/slide160.xml"/><Relationship Id="rId162" Type="http://schemas.openxmlformats.org/officeDocument/2006/relationships/slide" Target="slides/slide16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63" Type="http://schemas.openxmlformats.org/officeDocument/2006/relationships/slide" Target="slides/slide162.xml"/><Relationship Id="rId164" Type="http://schemas.openxmlformats.org/officeDocument/2006/relationships/slide" Target="slides/slide163.xml"/><Relationship Id="rId165" Type="http://schemas.openxmlformats.org/officeDocument/2006/relationships/slide" Target="slides/slide164.xml"/><Relationship Id="rId166" Type="http://schemas.openxmlformats.org/officeDocument/2006/relationships/slide" Target="slides/slide165.xml"/><Relationship Id="rId167" Type="http://schemas.openxmlformats.org/officeDocument/2006/relationships/slide" Target="slides/slide166.xml"/><Relationship Id="rId168" Type="http://schemas.openxmlformats.org/officeDocument/2006/relationships/slide" Target="slides/slide167.xml"/><Relationship Id="rId169" Type="http://schemas.openxmlformats.org/officeDocument/2006/relationships/slide" Target="slides/slide168.xml"/><Relationship Id="rId200" Type="http://schemas.openxmlformats.org/officeDocument/2006/relationships/printerSettings" Target="printerSettings/printerSettings1.bin"/><Relationship Id="rId201" Type="http://schemas.openxmlformats.org/officeDocument/2006/relationships/presProps" Target="presProps.xml"/><Relationship Id="rId202" Type="http://schemas.openxmlformats.org/officeDocument/2006/relationships/viewProps" Target="viewProps.xml"/><Relationship Id="rId203" Type="http://schemas.openxmlformats.org/officeDocument/2006/relationships/theme" Target="theme/theme1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204" Type="http://schemas.openxmlformats.org/officeDocument/2006/relationships/tableStyles" Target="tableStyles.xml"/><Relationship Id="rId130" Type="http://schemas.openxmlformats.org/officeDocument/2006/relationships/slide" Target="slides/slide129.xml"/><Relationship Id="rId131" Type="http://schemas.openxmlformats.org/officeDocument/2006/relationships/slide" Target="slides/slide130.xml"/><Relationship Id="rId132" Type="http://schemas.openxmlformats.org/officeDocument/2006/relationships/slide" Target="slides/slide131.xml"/><Relationship Id="rId133" Type="http://schemas.openxmlformats.org/officeDocument/2006/relationships/slide" Target="slides/slide132.xml"/><Relationship Id="rId134" Type="http://schemas.openxmlformats.org/officeDocument/2006/relationships/slide" Target="slides/slide133.xml"/><Relationship Id="rId135" Type="http://schemas.openxmlformats.org/officeDocument/2006/relationships/slide" Target="slides/slide134.xml"/><Relationship Id="rId136" Type="http://schemas.openxmlformats.org/officeDocument/2006/relationships/slide" Target="slides/slide135.xml"/><Relationship Id="rId137" Type="http://schemas.openxmlformats.org/officeDocument/2006/relationships/slide" Target="slides/slide136.xml"/><Relationship Id="rId138" Type="http://schemas.openxmlformats.org/officeDocument/2006/relationships/slide" Target="slides/slide137.xml"/><Relationship Id="rId139" Type="http://schemas.openxmlformats.org/officeDocument/2006/relationships/slide" Target="slides/slide138.xml"/><Relationship Id="rId170" Type="http://schemas.openxmlformats.org/officeDocument/2006/relationships/slide" Target="slides/slide169.xml"/><Relationship Id="rId171" Type="http://schemas.openxmlformats.org/officeDocument/2006/relationships/slide" Target="slides/slide170.xml"/><Relationship Id="rId172" Type="http://schemas.openxmlformats.org/officeDocument/2006/relationships/slide" Target="slides/slide171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173" Type="http://schemas.openxmlformats.org/officeDocument/2006/relationships/slide" Target="slides/slide172.xml"/><Relationship Id="rId174" Type="http://schemas.openxmlformats.org/officeDocument/2006/relationships/slide" Target="slides/slide173.xml"/><Relationship Id="rId175" Type="http://schemas.openxmlformats.org/officeDocument/2006/relationships/slide" Target="slides/slide174.xml"/><Relationship Id="rId176" Type="http://schemas.openxmlformats.org/officeDocument/2006/relationships/slide" Target="slides/slide175.xml"/><Relationship Id="rId177" Type="http://schemas.openxmlformats.org/officeDocument/2006/relationships/slide" Target="slides/slide176.xml"/><Relationship Id="rId178" Type="http://schemas.openxmlformats.org/officeDocument/2006/relationships/slide" Target="slides/slide177.xml"/><Relationship Id="rId179" Type="http://schemas.openxmlformats.org/officeDocument/2006/relationships/slide" Target="slides/slide17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100" Type="http://schemas.openxmlformats.org/officeDocument/2006/relationships/slide" Target="slides/slide99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40" Type="http://schemas.openxmlformats.org/officeDocument/2006/relationships/slide" Target="slides/slide139.xml"/><Relationship Id="rId141" Type="http://schemas.openxmlformats.org/officeDocument/2006/relationships/slide" Target="slides/slide1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3/27/17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0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1.xml"/></Relationships>
</file>

<file path=ppt/notesSlides/_rels/notesSlide10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2.xml"/></Relationships>
</file>

<file path=ppt/notesSlides/_rels/notesSlide10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3.xml"/></Relationships>
</file>

<file path=ppt/notesSlides/_rels/notesSlide10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4.xml"/></Relationships>
</file>

<file path=ppt/notesSlides/_rels/notesSlide10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5.xml"/></Relationships>
</file>

<file path=ppt/notesSlides/_rels/notesSlide10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6.xml"/></Relationships>
</file>

<file path=ppt/notesSlides/_rels/notesSlide10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7.xml"/></Relationships>
</file>

<file path=ppt/notesSlides/_rels/notesSlide10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8.xml"/></Relationships>
</file>

<file path=ppt/notesSlides/_rels/notesSlide10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9.xml"/></Relationships>
</file>

<file path=ppt/notesSlides/_rels/notesSlide10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1.xml"/></Relationships>
</file>

<file path=ppt/notesSlides/_rels/notesSlide1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2.xml"/></Relationships>
</file>

<file path=ppt/notesSlides/_rels/notesSlide1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3.xml"/></Relationships>
</file>

<file path=ppt/notesSlides/_rels/notesSlide1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4.xml"/></Relationships>
</file>

<file path=ppt/notesSlides/_rels/notesSlide1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5.xml"/></Relationships>
</file>

<file path=ppt/notesSlides/_rels/notesSlide1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6.xml"/></Relationships>
</file>

<file path=ppt/notesSlides/_rels/notesSlide1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7.xml"/></Relationships>
</file>

<file path=ppt/notesSlides/_rels/notesSlide1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8.xml"/></Relationships>
</file>

<file path=ppt/notesSlides/_rels/notesSlide1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9.xml"/></Relationships>
</file>

<file path=ppt/notesSlides/_rels/notesSlide1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1.xml"/></Relationships>
</file>

<file path=ppt/notesSlides/_rels/notesSlide1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2.xml"/></Relationships>
</file>

<file path=ppt/notesSlides/_rels/notesSlide1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3.xml"/></Relationships>
</file>

<file path=ppt/notesSlides/_rels/notesSlide1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4.xml"/></Relationships>
</file>

<file path=ppt/notesSlides/_rels/notesSlide1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5.xml"/></Relationships>
</file>

<file path=ppt/notesSlides/_rels/notesSlide1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6.xml"/></Relationships>
</file>

<file path=ppt/notesSlides/_rels/notesSlide1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7.xml"/></Relationships>
</file>

<file path=ppt/notesSlides/_rels/notesSlide1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8.xml"/></Relationships>
</file>

<file path=ppt/notesSlides/_rels/notesSlide1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9.xml"/></Relationships>
</file>

<file path=ppt/notesSlides/_rels/notesSlide1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1.xml"/></Relationships>
</file>

<file path=ppt/notesSlides/_rels/notesSlide1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2.xml"/></Relationships>
</file>

<file path=ppt/notesSlides/_rels/notesSlide1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3.xml"/></Relationships>
</file>

<file path=ppt/notesSlides/_rels/notesSlide1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4.xml"/></Relationships>
</file>

<file path=ppt/notesSlides/_rels/notesSlide1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5.xml"/></Relationships>
</file>

<file path=ppt/notesSlides/_rels/notesSlide1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6.xml"/></Relationships>
</file>

<file path=ppt/notesSlides/_rels/notesSlide1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7.xml"/></Relationships>
</file>

<file path=ppt/notesSlides/_rels/notesSlide1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8.xml"/></Relationships>
</file>

<file path=ppt/notesSlides/_rels/notesSlide1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9.xml"/></Relationships>
</file>

<file path=ppt/notesSlides/_rels/notesSlide1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1.xml"/></Relationships>
</file>

<file path=ppt/notesSlides/_rels/notesSlide1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2.xml"/></Relationships>
</file>

<file path=ppt/notesSlides/_rels/notesSlide1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3.xml"/></Relationships>
</file>

<file path=ppt/notesSlides/_rels/notesSlide1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4.xml"/></Relationships>
</file>

<file path=ppt/notesSlides/_rels/notesSlide1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5.xml"/></Relationships>
</file>

<file path=ppt/notesSlides/_rels/notesSlide1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6.xml"/></Relationships>
</file>

<file path=ppt/notesSlides/_rels/notesSlide1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7.xml"/></Relationships>
</file>

<file path=ppt/notesSlides/_rels/notesSlide1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8.xml"/></Relationships>
</file>

<file path=ppt/notesSlides/_rels/notesSlide1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9.xml"/></Relationships>
</file>

<file path=ppt/notesSlides/_rels/notesSlide1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1.xml"/></Relationships>
</file>

<file path=ppt/notesSlides/_rels/notesSlide1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2.xml"/></Relationships>
</file>

<file path=ppt/notesSlides/_rels/notesSlide1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3.xml"/></Relationships>
</file>

<file path=ppt/notesSlides/_rels/notesSlide1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4.xml"/></Relationships>
</file>

<file path=ppt/notesSlides/_rels/notesSlide1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5.xml"/></Relationships>
</file>

<file path=ppt/notesSlides/_rels/notesSlide1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6.xml"/></Relationships>
</file>

<file path=ppt/notesSlides/_rels/notesSlide1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7.xml"/></Relationships>
</file>

<file path=ppt/notesSlides/_rels/notesSlide1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8.xml"/></Relationships>
</file>

<file path=ppt/notesSlides/_rels/notesSlide1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9.xml"/></Relationships>
</file>

<file path=ppt/notesSlides/_rels/notesSlide1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1.xml"/></Relationships>
</file>

<file path=ppt/notesSlides/_rels/notesSlide1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2.xml"/></Relationships>
</file>

<file path=ppt/notesSlides/_rels/notesSlide1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3.xml"/></Relationships>
</file>

<file path=ppt/notesSlides/_rels/notesSlide1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4.xml"/></Relationships>
</file>

<file path=ppt/notesSlides/_rels/notesSlide1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5.xml"/></Relationships>
</file>

<file path=ppt/notesSlides/_rels/notesSlide1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6.xml"/></Relationships>
</file>

<file path=ppt/notesSlides/_rels/notesSlide1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7.xml"/></Relationships>
</file>

<file path=ppt/notesSlides/_rels/notesSlide1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8.xml"/></Relationships>
</file>

<file path=ppt/notesSlides/_rels/notesSlide1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9.xml"/></Relationships>
</file>

<file path=ppt/notesSlides/_rels/notesSlide1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1.xml"/></Relationships>
</file>

<file path=ppt/notesSlides/_rels/notesSlide1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2.xml"/></Relationships>
</file>

<file path=ppt/notesSlides/_rels/notesSlide1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3.xml"/></Relationships>
</file>

<file path=ppt/notesSlides/_rels/notesSlide1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4.xml"/></Relationships>
</file>

<file path=ppt/notesSlides/_rels/notesSlide1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5.xml"/></Relationships>
</file>

<file path=ppt/notesSlides/_rels/notesSlide17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6.xml"/></Relationships>
</file>

<file path=ppt/notesSlides/_rels/notesSlide17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7.xml"/></Relationships>
</file>

<file path=ppt/notesSlides/_rels/notesSlide17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8.xml"/></Relationships>
</file>

<file path=ppt/notesSlides/_rels/notesSlide17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9.xml"/></Relationships>
</file>

<file path=ppt/notesSlides/_rels/notesSlide17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1.xml"/></Relationships>
</file>

<file path=ppt/notesSlides/_rels/notesSlide18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2.xml"/></Relationships>
</file>

<file path=ppt/notesSlides/_rels/notesSlide18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3.xml"/></Relationships>
</file>

<file path=ppt/notesSlides/_rels/notesSlide18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4.xml"/></Relationships>
</file>

<file path=ppt/notesSlides/_rels/notesSlide18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5.xml"/></Relationships>
</file>

<file path=ppt/notesSlides/_rels/notesSlide18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6.xml"/></Relationships>
</file>

<file path=ppt/notesSlides/_rels/notesSlide18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7.xml"/></Relationships>
</file>

<file path=ppt/notesSlides/_rels/notesSlide18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8.xml"/></Relationships>
</file>

<file path=ppt/notesSlides/_rels/notesSlide18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9.xml"/></Relationships>
</file>

<file path=ppt/notesSlides/_rels/notesSlide18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1.xml"/></Relationships>
</file>

<file path=ppt/notesSlides/_rels/notesSlide19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2.xml"/></Relationships>
</file>

<file path=ppt/notesSlides/_rels/notesSlide19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3.xml"/></Relationships>
</file>

<file path=ppt/notesSlides/_rels/notesSlide19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4.xml"/></Relationships>
</file>

<file path=ppt/notesSlides/_rels/notesSlide19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5.xml"/></Relationships>
</file>

<file path=ppt/notesSlides/_rels/notesSlide19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6.xml"/></Relationships>
</file>

<file path=ppt/notesSlides/_rels/notesSlide19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7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7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7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7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7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8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8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8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8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8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8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8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8.xml"/></Relationships>
</file>

<file path=ppt/notesSlides/_rels/notesSlide8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9.xml"/></Relationships>
</file>

<file path=ppt/notesSlides/_rels/notesSlide8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1.xml"/></Relationships>
</file>

<file path=ppt/notesSlides/_rels/notesSlide9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2.xml"/></Relationships>
</file>

<file path=ppt/notesSlides/_rels/notesSlide9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3.xml"/></Relationships>
</file>

<file path=ppt/notesSlides/_rels/notesSlide9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4.xml"/></Relationships>
</file>

<file path=ppt/notesSlides/_rels/notesSlide9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5.xml"/></Relationships>
</file>

<file path=ppt/notesSlides/_rels/notesSlide9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6.xml"/></Relationships>
</file>

<file path=ppt/notesSlides/_rels/notesSlide9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7.xml"/></Relationships>
</file>

<file path=ppt/notesSlides/_rels/notesSlide9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8.xml"/></Relationships>
</file>

<file path=ppt/notesSlides/_rels/notesSlide9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9.xml"/></Relationships>
</file>

<file path=ppt/notesSlides/_rels/notesSlide9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05EADD-CCB0-472C-ABD3-FFDCF004B6E0}" type="slidenum">
              <a:rPr lang="en-US"/>
              <a:pPr/>
              <a:t>11</a:t>
            </a:fld>
            <a:endParaRPr lang="en-US"/>
          </a:p>
        </p:txBody>
      </p:sp>
      <p:sp>
        <p:nvSpPr>
          <p:cNvPr id="118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9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82F669-3343-4E69-9804-D7096D3550C3}" type="slidenum">
              <a:rPr lang="en-US"/>
              <a:pPr/>
              <a:t>101</a:t>
            </a:fld>
            <a:endParaRPr lang="en-US"/>
          </a:p>
        </p:txBody>
      </p:sp>
      <p:sp>
        <p:nvSpPr>
          <p:cNvPr id="1257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562DC7-8DC2-4099-A774-68B161F42923}" type="slidenum">
              <a:rPr lang="en-US"/>
              <a:pPr/>
              <a:t>102</a:t>
            </a:fld>
            <a:endParaRPr lang="en-US"/>
          </a:p>
        </p:txBody>
      </p:sp>
      <p:sp>
        <p:nvSpPr>
          <p:cNvPr id="1258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8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429E75-0F59-4C6E-97F8-532AD85674B5}" type="slidenum">
              <a:rPr lang="en-US"/>
              <a:pPr/>
              <a:t>103</a:t>
            </a:fld>
            <a:endParaRPr lang="en-US"/>
          </a:p>
        </p:txBody>
      </p:sp>
      <p:sp>
        <p:nvSpPr>
          <p:cNvPr id="1259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F67B-10B8-481F-8B26-1B2CA45676FD}" type="slidenum">
              <a:rPr lang="en-US"/>
              <a:pPr/>
              <a:t>104</a:t>
            </a:fld>
            <a:endParaRPr lang="en-US"/>
          </a:p>
        </p:txBody>
      </p:sp>
      <p:sp>
        <p:nvSpPr>
          <p:cNvPr id="126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0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6E5E39-896A-4A45-BF49-C674F9A7DF48}" type="slidenum">
              <a:rPr lang="en-US"/>
              <a:pPr/>
              <a:t>105</a:t>
            </a:fld>
            <a:endParaRPr lang="en-US"/>
          </a:p>
        </p:txBody>
      </p:sp>
      <p:sp>
        <p:nvSpPr>
          <p:cNvPr id="126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1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C1FAD3-3192-43D7-B235-391EA1561C69}" type="slidenum">
              <a:rPr lang="en-US"/>
              <a:pPr/>
              <a:t>106</a:t>
            </a:fld>
            <a:endParaRPr lang="en-US"/>
          </a:p>
        </p:txBody>
      </p:sp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5743D3-E981-4A41-8836-378690818951}" type="slidenum">
              <a:rPr lang="en-US"/>
              <a:pPr/>
              <a:t>107</a:t>
            </a:fld>
            <a:endParaRPr lang="en-US"/>
          </a:p>
        </p:txBody>
      </p:sp>
      <p:sp>
        <p:nvSpPr>
          <p:cNvPr id="1263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3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96CD39-A2AB-46BA-BDCA-3963B6660C08}" type="slidenum">
              <a:rPr lang="en-US"/>
              <a:pPr/>
              <a:t>108</a:t>
            </a:fld>
            <a:endParaRPr lang="en-US"/>
          </a:p>
        </p:txBody>
      </p:sp>
      <p:sp>
        <p:nvSpPr>
          <p:cNvPr id="1265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5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96CD39-A2AB-46BA-BDCA-3963B6660C08}" type="slidenum">
              <a:rPr lang="en-US"/>
              <a:pPr/>
              <a:t>109</a:t>
            </a:fld>
            <a:endParaRPr lang="en-US"/>
          </a:p>
        </p:txBody>
      </p:sp>
      <p:sp>
        <p:nvSpPr>
          <p:cNvPr id="1265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5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82C9A1-9459-40CC-B338-56D3092BF632}" type="slidenum">
              <a:rPr lang="en-US"/>
              <a:pPr/>
              <a:t>110</a:t>
            </a:fld>
            <a:endParaRPr lang="en-US"/>
          </a:p>
        </p:txBody>
      </p:sp>
      <p:sp>
        <p:nvSpPr>
          <p:cNvPr id="1264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4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35AD08-2D7C-4662-9267-56937F5AC0B8}" type="slidenum">
              <a:rPr lang="en-US"/>
              <a:pPr/>
              <a:t>12</a:t>
            </a:fld>
            <a:endParaRPr lang="en-US"/>
          </a:p>
        </p:txBody>
      </p:sp>
      <p:sp>
        <p:nvSpPr>
          <p:cNvPr id="119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47F3A-C214-4E90-951F-7560D2E407A0}" type="slidenum">
              <a:rPr lang="en-US"/>
              <a:pPr/>
              <a:t>111</a:t>
            </a:fld>
            <a:endParaRPr lang="en-US"/>
          </a:p>
        </p:txBody>
      </p:sp>
      <p:sp>
        <p:nvSpPr>
          <p:cNvPr id="126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47F3A-C214-4E90-951F-7560D2E407A0}" type="slidenum">
              <a:rPr lang="en-US"/>
              <a:pPr/>
              <a:t>112</a:t>
            </a:fld>
            <a:endParaRPr lang="en-US"/>
          </a:p>
        </p:txBody>
      </p:sp>
      <p:sp>
        <p:nvSpPr>
          <p:cNvPr id="126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47F3A-C214-4E90-951F-7560D2E407A0}" type="slidenum">
              <a:rPr lang="en-US"/>
              <a:pPr/>
              <a:t>113</a:t>
            </a:fld>
            <a:endParaRPr lang="en-US"/>
          </a:p>
        </p:txBody>
      </p:sp>
      <p:sp>
        <p:nvSpPr>
          <p:cNvPr id="126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D1709F-1EDC-4119-A0BF-7D2F34912723}" type="slidenum">
              <a:rPr lang="en-US"/>
              <a:pPr/>
              <a:t>114</a:t>
            </a:fld>
            <a:endParaRPr lang="en-US"/>
          </a:p>
        </p:txBody>
      </p:sp>
      <p:sp>
        <p:nvSpPr>
          <p:cNvPr id="132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47F3A-C214-4E90-951F-7560D2E407A0}" type="slidenum">
              <a:rPr lang="en-US"/>
              <a:pPr/>
              <a:t>115</a:t>
            </a:fld>
            <a:endParaRPr lang="en-US"/>
          </a:p>
        </p:txBody>
      </p:sp>
      <p:sp>
        <p:nvSpPr>
          <p:cNvPr id="126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950242-D35B-44F1-A8BF-7938C6C933F0}" type="slidenum">
              <a:rPr lang="en-US"/>
              <a:pPr/>
              <a:t>116</a:t>
            </a:fld>
            <a:endParaRPr lang="en-US"/>
          </a:p>
        </p:txBody>
      </p:sp>
      <p:sp>
        <p:nvSpPr>
          <p:cNvPr id="126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950242-D35B-44F1-A8BF-7938C6C933F0}" type="slidenum">
              <a:rPr lang="en-US"/>
              <a:pPr/>
              <a:t>117</a:t>
            </a:fld>
            <a:endParaRPr lang="en-US"/>
          </a:p>
        </p:txBody>
      </p:sp>
      <p:sp>
        <p:nvSpPr>
          <p:cNvPr id="126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65C0EA-653A-422A-A7D6-A4037F3B5E08}" type="slidenum">
              <a:rPr lang="en-US"/>
              <a:pPr/>
              <a:t>118</a:t>
            </a:fld>
            <a:endParaRPr lang="en-US"/>
          </a:p>
        </p:txBody>
      </p:sp>
      <p:sp>
        <p:nvSpPr>
          <p:cNvPr id="1268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8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884760-9F55-447D-9BC3-E99C633C5980}" type="slidenum">
              <a:rPr lang="en-US"/>
              <a:pPr/>
              <a:t>119</a:t>
            </a:fld>
            <a:endParaRPr lang="en-US"/>
          </a:p>
        </p:txBody>
      </p:sp>
      <p:sp>
        <p:nvSpPr>
          <p:cNvPr id="132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75B6C-FB4E-4BED-A01F-066E2E4A6A10}" type="slidenum">
              <a:rPr lang="en-US"/>
              <a:pPr/>
              <a:t>120</a:t>
            </a:fld>
            <a:endParaRPr lang="en-US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35AD08-2D7C-4662-9267-56937F5AC0B8}" type="slidenum">
              <a:rPr lang="en-US"/>
              <a:pPr/>
              <a:t>13</a:t>
            </a:fld>
            <a:endParaRPr lang="en-US"/>
          </a:p>
        </p:txBody>
      </p:sp>
      <p:sp>
        <p:nvSpPr>
          <p:cNvPr id="119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75B6C-FB4E-4BED-A01F-066E2E4A6A10}" type="slidenum">
              <a:rPr lang="en-US"/>
              <a:pPr/>
              <a:t>121</a:t>
            </a:fld>
            <a:endParaRPr lang="en-US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75B6C-FB4E-4BED-A01F-066E2E4A6A10}" type="slidenum">
              <a:rPr lang="en-US"/>
              <a:pPr/>
              <a:t>122</a:t>
            </a:fld>
            <a:endParaRPr lang="en-US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75B6C-FB4E-4BED-A01F-066E2E4A6A10}" type="slidenum">
              <a:rPr lang="en-US"/>
              <a:pPr/>
              <a:t>123</a:t>
            </a:fld>
            <a:endParaRPr lang="en-US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0557C-CEE4-468B-A165-323BC30BE993}" type="slidenum">
              <a:rPr lang="en-US"/>
              <a:pPr/>
              <a:t>124</a:t>
            </a:fld>
            <a:endParaRPr lang="en-US"/>
          </a:p>
        </p:txBody>
      </p:sp>
      <p:sp>
        <p:nvSpPr>
          <p:cNvPr id="121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0557C-CEE4-468B-A165-323BC30BE993}" type="slidenum">
              <a:rPr lang="en-US"/>
              <a:pPr/>
              <a:t>125</a:t>
            </a:fld>
            <a:endParaRPr lang="en-US"/>
          </a:p>
        </p:txBody>
      </p:sp>
      <p:sp>
        <p:nvSpPr>
          <p:cNvPr id="121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126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127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128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129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130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5514EB-0CE7-4905-A965-97AECC752DFE}" type="slidenum">
              <a:rPr lang="en-US"/>
              <a:pPr/>
              <a:t>14</a:t>
            </a:fld>
            <a:endParaRPr lang="en-US"/>
          </a:p>
        </p:txBody>
      </p:sp>
      <p:sp>
        <p:nvSpPr>
          <p:cNvPr id="1191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1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131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132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133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134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135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136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137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138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139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140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7D75E0-0451-4A4A-B8F7-06B341A783C6}" type="slidenum">
              <a:rPr lang="en-US"/>
              <a:pPr/>
              <a:t>15</a:t>
            </a:fld>
            <a:endParaRPr lang="en-US"/>
          </a:p>
        </p:txBody>
      </p:sp>
      <p:sp>
        <p:nvSpPr>
          <p:cNvPr id="1192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2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141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142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143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144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145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146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147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148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149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150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2D7F2A-86CD-4E29-AD15-1F5F5C905A3B}" type="slidenum">
              <a:rPr lang="en-US"/>
              <a:pPr/>
              <a:t>16</a:t>
            </a:fld>
            <a:endParaRPr lang="en-US"/>
          </a:p>
        </p:txBody>
      </p:sp>
      <p:sp>
        <p:nvSpPr>
          <p:cNvPr id="1193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3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0557C-CEE4-468B-A165-323BC30BE993}" type="slidenum">
              <a:rPr lang="en-US"/>
              <a:pPr/>
              <a:t>151</a:t>
            </a:fld>
            <a:endParaRPr lang="en-US"/>
          </a:p>
        </p:txBody>
      </p:sp>
      <p:sp>
        <p:nvSpPr>
          <p:cNvPr id="121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152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F3664-5EDD-4FE6-ACDD-3EAE8351D77D}" type="slidenum">
              <a:rPr lang="en-US"/>
              <a:pPr/>
              <a:t>153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F3664-5EDD-4FE6-ACDD-3EAE8351D77D}" type="slidenum">
              <a:rPr lang="en-US"/>
              <a:pPr/>
              <a:t>154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155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F3664-5EDD-4FE6-ACDD-3EAE8351D77D}" type="slidenum">
              <a:rPr lang="en-US"/>
              <a:pPr/>
              <a:t>156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157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158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159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160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EE892D-51DA-4429-BFFA-1D5452FAB7F5}" type="slidenum">
              <a:rPr lang="en-US"/>
              <a:pPr/>
              <a:t>17</a:t>
            </a:fld>
            <a:endParaRPr lang="en-US"/>
          </a:p>
        </p:txBody>
      </p:sp>
      <p:sp>
        <p:nvSpPr>
          <p:cNvPr id="1195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5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161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162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163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164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165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0557C-CEE4-468B-A165-323BC30BE993}" type="slidenum">
              <a:rPr lang="en-US"/>
              <a:pPr/>
              <a:t>166</a:t>
            </a:fld>
            <a:endParaRPr lang="en-US"/>
          </a:p>
        </p:txBody>
      </p:sp>
      <p:sp>
        <p:nvSpPr>
          <p:cNvPr id="121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DDC6C-1D2A-4A52-B726-1F8852540491}" type="slidenum">
              <a:rPr lang="en-US"/>
              <a:pPr/>
              <a:t>167</a:t>
            </a:fld>
            <a:endParaRPr lang="en-US"/>
          </a:p>
        </p:txBody>
      </p:sp>
      <p:sp>
        <p:nvSpPr>
          <p:cNvPr id="1216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6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42B0AF-3D46-49E9-B250-922758483AB7}" type="slidenum">
              <a:rPr lang="en-US"/>
              <a:pPr/>
              <a:t>168</a:t>
            </a:fld>
            <a:endParaRPr lang="en-US"/>
          </a:p>
        </p:txBody>
      </p:sp>
      <p:sp>
        <p:nvSpPr>
          <p:cNvPr id="1271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7A10D1-CBFD-4F4A-B5DC-0D039A893BB6}" type="slidenum">
              <a:rPr lang="en-US"/>
              <a:pPr/>
              <a:t>169</a:t>
            </a:fld>
            <a:endParaRPr lang="en-US"/>
          </a:p>
        </p:txBody>
      </p:sp>
      <p:sp>
        <p:nvSpPr>
          <p:cNvPr id="1272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2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7A10D1-CBFD-4F4A-B5DC-0D039A893BB6}" type="slidenum">
              <a:rPr lang="en-US"/>
              <a:pPr/>
              <a:t>170</a:t>
            </a:fld>
            <a:endParaRPr lang="en-US"/>
          </a:p>
        </p:txBody>
      </p:sp>
      <p:sp>
        <p:nvSpPr>
          <p:cNvPr id="1272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2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3E09B9-41CC-44D8-A7EE-522ECA74F13E}" type="slidenum">
              <a:rPr lang="en-US"/>
              <a:pPr/>
              <a:t>18</a:t>
            </a:fld>
            <a:endParaRPr lang="en-US"/>
          </a:p>
        </p:txBody>
      </p:sp>
      <p:sp>
        <p:nvSpPr>
          <p:cNvPr id="1196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6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7A10D1-CBFD-4F4A-B5DC-0D039A893BB6}" type="slidenum">
              <a:rPr lang="en-US"/>
              <a:pPr/>
              <a:t>171</a:t>
            </a:fld>
            <a:endParaRPr lang="en-US"/>
          </a:p>
        </p:txBody>
      </p:sp>
      <p:sp>
        <p:nvSpPr>
          <p:cNvPr id="1272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2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7A10D1-CBFD-4F4A-B5DC-0D039A893BB6}" type="slidenum">
              <a:rPr lang="en-US"/>
              <a:pPr/>
              <a:t>172</a:t>
            </a:fld>
            <a:endParaRPr lang="en-US"/>
          </a:p>
        </p:txBody>
      </p:sp>
      <p:sp>
        <p:nvSpPr>
          <p:cNvPr id="1272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2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173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174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175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176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177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178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179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180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3E09B9-41CC-44D8-A7EE-522ECA74F13E}" type="slidenum">
              <a:rPr lang="en-US"/>
              <a:pPr/>
              <a:t>19</a:t>
            </a:fld>
            <a:endParaRPr lang="en-US"/>
          </a:p>
        </p:txBody>
      </p:sp>
      <p:sp>
        <p:nvSpPr>
          <p:cNvPr id="1196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6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181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182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183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184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185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E4B40-CFEF-4A9F-BC41-F6582471A4B2}" type="slidenum">
              <a:rPr lang="en-US"/>
              <a:pPr/>
              <a:t>186</a:t>
            </a:fld>
            <a:endParaRPr lang="en-US"/>
          </a:p>
        </p:txBody>
      </p:sp>
      <p:sp>
        <p:nvSpPr>
          <p:cNvPr id="127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E4B40-CFEF-4A9F-BC41-F6582471A4B2}" type="slidenum">
              <a:rPr lang="en-US"/>
              <a:pPr/>
              <a:t>187</a:t>
            </a:fld>
            <a:endParaRPr lang="en-US"/>
          </a:p>
        </p:txBody>
      </p:sp>
      <p:sp>
        <p:nvSpPr>
          <p:cNvPr id="127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188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E4B40-CFEF-4A9F-BC41-F6582471A4B2}" type="slidenum">
              <a:rPr lang="en-US"/>
              <a:pPr/>
              <a:t>189</a:t>
            </a:fld>
            <a:endParaRPr lang="en-US"/>
          </a:p>
        </p:txBody>
      </p:sp>
      <p:sp>
        <p:nvSpPr>
          <p:cNvPr id="127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190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596F8C-A0A3-4609-BA43-9B76F2650873}" type="slidenum">
              <a:rPr lang="en-US"/>
              <a:pPr/>
              <a:t>20</a:t>
            </a:fld>
            <a:endParaRPr lang="en-US"/>
          </a:p>
        </p:txBody>
      </p:sp>
      <p:sp>
        <p:nvSpPr>
          <p:cNvPr id="1197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7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42B0AF-3D46-49E9-B250-922758483AB7}" type="slidenum">
              <a:rPr lang="en-US"/>
              <a:pPr/>
              <a:t>191</a:t>
            </a:fld>
            <a:endParaRPr lang="en-US"/>
          </a:p>
        </p:txBody>
      </p:sp>
      <p:sp>
        <p:nvSpPr>
          <p:cNvPr id="1271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E4B40-CFEF-4A9F-BC41-F6582471A4B2}" type="slidenum">
              <a:rPr lang="en-US"/>
              <a:pPr/>
              <a:t>192</a:t>
            </a:fld>
            <a:endParaRPr lang="en-US"/>
          </a:p>
        </p:txBody>
      </p:sp>
      <p:sp>
        <p:nvSpPr>
          <p:cNvPr id="127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193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42B0AF-3D46-49E9-B250-922758483AB7}" type="slidenum">
              <a:rPr lang="en-US"/>
              <a:pPr/>
              <a:t>194</a:t>
            </a:fld>
            <a:endParaRPr lang="en-US"/>
          </a:p>
        </p:txBody>
      </p:sp>
      <p:sp>
        <p:nvSpPr>
          <p:cNvPr id="1271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FB009B-3AFA-4A89-A9D5-F5A06826A0F7}" type="slidenum">
              <a:rPr lang="en-US"/>
              <a:pPr/>
              <a:t>195</a:t>
            </a:fld>
            <a:endParaRPr lang="en-US"/>
          </a:p>
        </p:txBody>
      </p:sp>
      <p:sp>
        <p:nvSpPr>
          <p:cNvPr id="1218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D59DDD-6FC0-4454-BF32-58CF3FE8C66B}" type="slidenum">
              <a:rPr lang="en-US"/>
              <a:pPr/>
              <a:t>196</a:t>
            </a:fld>
            <a:endParaRPr lang="en-US"/>
          </a:p>
        </p:txBody>
      </p:sp>
      <p:sp>
        <p:nvSpPr>
          <p:cNvPr id="1219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9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FB009B-3AFA-4A89-A9D5-F5A06826A0F7}" type="slidenum">
              <a:rPr lang="en-US"/>
              <a:pPr/>
              <a:t>197</a:t>
            </a:fld>
            <a:endParaRPr lang="en-US"/>
          </a:p>
        </p:txBody>
      </p:sp>
      <p:sp>
        <p:nvSpPr>
          <p:cNvPr id="1218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714780-11DF-4472-AE76-0B6C10813017}" type="slidenum">
              <a:rPr lang="en-US"/>
              <a:pPr/>
              <a:t>3</a:t>
            </a:fld>
            <a:endParaRPr lang="en-US"/>
          </a:p>
        </p:txBody>
      </p:sp>
      <p:sp>
        <p:nvSpPr>
          <p:cNvPr id="118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1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37FB56-FA1D-441A-AC74-3908DC102C15}" type="slidenum">
              <a:rPr lang="en-US"/>
              <a:pPr/>
              <a:t>21</a:t>
            </a:fld>
            <a:endParaRPr lang="en-US"/>
          </a:p>
        </p:txBody>
      </p:sp>
      <p:sp>
        <p:nvSpPr>
          <p:cNvPr id="1210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E2E5B-ABE0-4137-9A2E-377AF1ADACD2}" type="slidenum">
              <a:rPr lang="en-US"/>
              <a:pPr/>
              <a:t>22</a:t>
            </a:fld>
            <a:endParaRPr lang="en-US"/>
          </a:p>
        </p:txBody>
      </p:sp>
      <p:sp>
        <p:nvSpPr>
          <p:cNvPr id="122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E2E5B-ABE0-4137-9A2E-377AF1ADACD2}" type="slidenum">
              <a:rPr lang="en-US"/>
              <a:pPr/>
              <a:t>23</a:t>
            </a:fld>
            <a:endParaRPr lang="en-US"/>
          </a:p>
        </p:txBody>
      </p:sp>
      <p:sp>
        <p:nvSpPr>
          <p:cNvPr id="122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E2E5B-ABE0-4137-9A2E-377AF1ADACD2}" type="slidenum">
              <a:rPr lang="en-US"/>
              <a:pPr/>
              <a:t>24</a:t>
            </a:fld>
            <a:endParaRPr lang="en-US"/>
          </a:p>
        </p:txBody>
      </p:sp>
      <p:sp>
        <p:nvSpPr>
          <p:cNvPr id="122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2A4490-4B03-40FA-91F1-6F47C42D667B}" type="slidenum">
              <a:rPr lang="en-US"/>
              <a:pPr/>
              <a:t>25</a:t>
            </a:fld>
            <a:endParaRPr lang="en-US"/>
          </a:p>
        </p:txBody>
      </p:sp>
      <p:sp>
        <p:nvSpPr>
          <p:cNvPr id="1198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3D2F49-291D-43EF-B2C2-440CE5CE789E}" type="slidenum">
              <a:rPr lang="en-US"/>
              <a:pPr/>
              <a:t>26</a:t>
            </a:fld>
            <a:endParaRPr lang="en-US"/>
          </a:p>
        </p:txBody>
      </p:sp>
      <p:sp>
        <p:nvSpPr>
          <p:cNvPr id="1202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2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C9C055-72E0-4522-A77B-8AF120537E44}" type="slidenum">
              <a:rPr lang="en-US"/>
              <a:pPr/>
              <a:t>27</a:t>
            </a:fld>
            <a:endParaRPr lang="en-US"/>
          </a:p>
        </p:txBody>
      </p:sp>
      <p:sp>
        <p:nvSpPr>
          <p:cNvPr id="120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C9C055-72E0-4522-A77B-8AF120537E44}" type="slidenum">
              <a:rPr lang="en-US"/>
              <a:pPr/>
              <a:t>28</a:t>
            </a:fld>
            <a:endParaRPr lang="en-US"/>
          </a:p>
        </p:txBody>
      </p:sp>
      <p:sp>
        <p:nvSpPr>
          <p:cNvPr id="120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3A37F4-AC94-47A7-A663-0685A2BCC5FF}" type="slidenum">
              <a:rPr lang="en-US"/>
              <a:pPr/>
              <a:t>29</a:t>
            </a:fld>
            <a:endParaRPr lang="en-US"/>
          </a:p>
        </p:txBody>
      </p:sp>
      <p:sp>
        <p:nvSpPr>
          <p:cNvPr id="120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1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F3664-5EDD-4FE6-ACDD-3EAE8351D77D}" type="slidenum">
              <a:rPr lang="en-US"/>
              <a:pPr/>
              <a:t>30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1028A3-F306-45FB-8DC7-09A2DE89FFA7}" type="slidenum">
              <a:rPr lang="en-US"/>
              <a:pPr/>
              <a:t>4</a:t>
            </a:fld>
            <a:endParaRPr lang="en-US"/>
          </a:p>
        </p:txBody>
      </p:sp>
      <p:sp>
        <p:nvSpPr>
          <p:cNvPr id="118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4075C2-A20B-4A7A-8F51-71B0A3CBB4C7}" type="slidenum">
              <a:rPr lang="en-US"/>
              <a:pPr/>
              <a:t>31</a:t>
            </a:fld>
            <a:endParaRPr lang="en-US"/>
          </a:p>
        </p:txBody>
      </p:sp>
      <p:sp>
        <p:nvSpPr>
          <p:cNvPr id="1203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3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AB6B2C-21FC-4D6D-9E7C-29AA6CFA2E86}" type="slidenum">
              <a:rPr lang="en-US"/>
              <a:pPr/>
              <a:t>32</a:t>
            </a:fld>
            <a:endParaRPr lang="en-US"/>
          </a:p>
        </p:txBody>
      </p:sp>
      <p:sp>
        <p:nvSpPr>
          <p:cNvPr id="120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06D9D6-DDAD-431E-A80D-583333B50DB4}" type="slidenum">
              <a:rPr lang="en-US"/>
              <a:pPr/>
              <a:t>33</a:t>
            </a:fld>
            <a:endParaRPr lang="en-US"/>
          </a:p>
        </p:txBody>
      </p:sp>
      <p:sp>
        <p:nvSpPr>
          <p:cNvPr id="120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39C28-2A6A-4A80-8A16-A0781FEE290E}" type="slidenum">
              <a:rPr lang="en-US"/>
              <a:pPr/>
              <a:t>34</a:t>
            </a:fld>
            <a:endParaRPr lang="en-US"/>
          </a:p>
        </p:txBody>
      </p:sp>
      <p:sp>
        <p:nvSpPr>
          <p:cNvPr id="1207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39C28-2A6A-4A80-8A16-A0781FEE290E}" type="slidenum">
              <a:rPr lang="en-US"/>
              <a:pPr/>
              <a:t>35</a:t>
            </a:fld>
            <a:endParaRPr lang="en-US"/>
          </a:p>
        </p:txBody>
      </p:sp>
      <p:sp>
        <p:nvSpPr>
          <p:cNvPr id="1207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36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6B16E0-193A-4026-97D8-C274823B92A3}" type="slidenum">
              <a:rPr lang="en-US"/>
              <a:pPr/>
              <a:t>37</a:t>
            </a:fld>
            <a:endParaRPr lang="en-US"/>
          </a:p>
        </p:txBody>
      </p:sp>
      <p:sp>
        <p:nvSpPr>
          <p:cNvPr id="1222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2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38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DC26-24C3-4238-B260-F68152992198}" type="slidenum">
              <a:rPr lang="en-US"/>
              <a:pPr/>
              <a:t>39</a:t>
            </a:fld>
            <a:endParaRPr lang="en-US"/>
          </a:p>
        </p:txBody>
      </p:sp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58B53D-D146-4466-AB58-746E26CF7D80}" type="slidenum">
              <a:rPr lang="en-US"/>
              <a:pPr/>
              <a:t>40</a:t>
            </a:fld>
            <a:endParaRPr lang="en-US"/>
          </a:p>
        </p:txBody>
      </p:sp>
      <p:sp>
        <p:nvSpPr>
          <p:cNvPr id="122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1028A3-F306-45FB-8DC7-09A2DE89FFA7}" type="slidenum">
              <a:rPr lang="en-US"/>
              <a:pPr/>
              <a:t>5</a:t>
            </a:fld>
            <a:endParaRPr lang="en-US"/>
          </a:p>
        </p:txBody>
      </p:sp>
      <p:sp>
        <p:nvSpPr>
          <p:cNvPr id="118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A34CE3-6301-4E11-9544-5B70D385F500}" type="slidenum">
              <a:rPr lang="en-US"/>
              <a:pPr/>
              <a:t>41</a:t>
            </a:fld>
            <a:endParaRPr lang="en-US"/>
          </a:p>
        </p:txBody>
      </p:sp>
      <p:sp>
        <p:nvSpPr>
          <p:cNvPr id="1224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58B53D-D146-4466-AB58-746E26CF7D80}" type="slidenum">
              <a:rPr lang="en-US"/>
              <a:pPr/>
              <a:t>42</a:t>
            </a:fld>
            <a:endParaRPr lang="en-US"/>
          </a:p>
        </p:txBody>
      </p:sp>
      <p:sp>
        <p:nvSpPr>
          <p:cNvPr id="122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DC26-24C3-4238-B260-F68152992198}" type="slidenum">
              <a:rPr lang="en-US"/>
              <a:pPr/>
              <a:t>43</a:t>
            </a:fld>
            <a:endParaRPr lang="en-US"/>
          </a:p>
        </p:txBody>
      </p:sp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DC26-24C3-4238-B260-F68152992198}" type="slidenum">
              <a:rPr lang="en-US"/>
              <a:pPr/>
              <a:t>44</a:t>
            </a:fld>
            <a:endParaRPr lang="en-US"/>
          </a:p>
        </p:txBody>
      </p:sp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DC26-24C3-4238-B260-F68152992198}" type="slidenum">
              <a:rPr lang="en-US"/>
              <a:pPr/>
              <a:t>45</a:t>
            </a:fld>
            <a:endParaRPr lang="en-US"/>
          </a:p>
        </p:txBody>
      </p:sp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46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47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48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49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50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1028A3-F306-45FB-8DC7-09A2DE89FFA7}" type="slidenum">
              <a:rPr lang="en-US"/>
              <a:pPr/>
              <a:t>6</a:t>
            </a:fld>
            <a:endParaRPr lang="en-US"/>
          </a:p>
        </p:txBody>
      </p:sp>
      <p:sp>
        <p:nvSpPr>
          <p:cNvPr id="118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51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52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53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54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55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56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57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41E7A2-D8E5-4B6C-893C-89E37CA58028}" type="slidenum">
              <a:rPr lang="en-US"/>
              <a:pPr/>
              <a:t>58</a:t>
            </a:fld>
            <a:endParaRPr lang="en-US"/>
          </a:p>
        </p:txBody>
      </p:sp>
      <p:sp>
        <p:nvSpPr>
          <p:cNvPr id="1230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0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D59DDD-6FC0-4454-BF32-58CF3FE8C66B}" type="slidenum">
              <a:rPr lang="en-US"/>
              <a:pPr/>
              <a:t>59</a:t>
            </a:fld>
            <a:endParaRPr lang="en-US"/>
          </a:p>
        </p:txBody>
      </p:sp>
      <p:sp>
        <p:nvSpPr>
          <p:cNvPr id="1219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9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E681F3-034E-4719-A148-E7D8FF9134E2}" type="slidenum">
              <a:rPr lang="en-US"/>
              <a:pPr/>
              <a:t>60</a:t>
            </a:fld>
            <a:endParaRPr lang="en-US"/>
          </a:p>
        </p:txBody>
      </p:sp>
      <p:sp>
        <p:nvSpPr>
          <p:cNvPr id="123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CF196F-8ABF-4C2A-BFC5-0F48556D9C3C}" type="slidenum">
              <a:rPr lang="en-US"/>
              <a:pPr/>
              <a:t>7</a:t>
            </a:fld>
            <a:endParaRPr lang="en-US"/>
          </a:p>
        </p:txBody>
      </p:sp>
      <p:sp>
        <p:nvSpPr>
          <p:cNvPr id="1185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5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1FCC47-19BF-4E3B-B7A0-81EED34C56EC}" type="slidenum">
              <a:rPr lang="en-US"/>
              <a:pPr/>
              <a:t>61</a:t>
            </a:fld>
            <a:endParaRPr lang="en-US"/>
          </a:p>
        </p:txBody>
      </p:sp>
      <p:sp>
        <p:nvSpPr>
          <p:cNvPr id="1233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3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62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63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64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65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66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67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68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69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70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A35BAA-84F1-4764-B73A-1F2654146854}" type="slidenum">
              <a:rPr lang="en-US"/>
              <a:pPr/>
              <a:t>8</a:t>
            </a:fld>
            <a:endParaRPr lang="en-US"/>
          </a:p>
        </p:txBody>
      </p:sp>
      <p:sp>
        <p:nvSpPr>
          <p:cNvPr id="1186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6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71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72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8B0EF-3AD5-4B90-944D-6FB828F2A294}" type="slidenum">
              <a:rPr lang="en-US"/>
              <a:pPr/>
              <a:t>73</a:t>
            </a:fld>
            <a:endParaRPr lang="en-US"/>
          </a:p>
        </p:txBody>
      </p:sp>
      <p:sp>
        <p:nvSpPr>
          <p:cNvPr id="131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8B0EF-3AD5-4B90-944D-6FB828F2A294}" type="slidenum">
              <a:rPr lang="en-US"/>
              <a:pPr/>
              <a:t>74</a:t>
            </a:fld>
            <a:endParaRPr lang="en-US"/>
          </a:p>
        </p:txBody>
      </p:sp>
      <p:sp>
        <p:nvSpPr>
          <p:cNvPr id="131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8B0EF-3AD5-4B90-944D-6FB828F2A294}" type="slidenum">
              <a:rPr lang="en-US"/>
              <a:pPr/>
              <a:t>75</a:t>
            </a:fld>
            <a:endParaRPr lang="en-US"/>
          </a:p>
        </p:txBody>
      </p:sp>
      <p:sp>
        <p:nvSpPr>
          <p:cNvPr id="131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3051F9-1555-4E28-B8BE-FF638FBF4334}" type="slidenum">
              <a:rPr lang="en-US"/>
              <a:pPr/>
              <a:t>76</a:t>
            </a:fld>
            <a:endParaRPr lang="en-US"/>
          </a:p>
        </p:txBody>
      </p:sp>
      <p:sp>
        <p:nvSpPr>
          <p:cNvPr id="1241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1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8363F-CF77-4C9F-BD2A-F595EFE53135}" type="slidenum">
              <a:rPr lang="en-US"/>
              <a:pPr/>
              <a:t>77</a:t>
            </a:fld>
            <a:endParaRPr lang="en-US"/>
          </a:p>
        </p:txBody>
      </p:sp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8363F-CF77-4C9F-BD2A-F595EFE53135}" type="slidenum">
              <a:rPr lang="en-US"/>
              <a:pPr/>
              <a:t>78</a:t>
            </a:fld>
            <a:endParaRPr lang="en-US"/>
          </a:p>
        </p:txBody>
      </p:sp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8363F-CF77-4C9F-BD2A-F595EFE53135}" type="slidenum">
              <a:rPr lang="en-US"/>
              <a:pPr/>
              <a:t>79</a:t>
            </a:fld>
            <a:endParaRPr lang="en-US"/>
          </a:p>
        </p:txBody>
      </p:sp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8363F-CF77-4C9F-BD2A-F595EFE53135}" type="slidenum">
              <a:rPr lang="en-US"/>
              <a:pPr/>
              <a:t>80</a:t>
            </a:fld>
            <a:endParaRPr lang="en-US"/>
          </a:p>
        </p:txBody>
      </p:sp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7EEF33-535B-4289-ACE8-0AA8225D5BB2}" type="slidenum">
              <a:rPr lang="en-US"/>
              <a:pPr/>
              <a:t>9</a:t>
            </a:fld>
            <a:endParaRPr lang="en-US"/>
          </a:p>
        </p:txBody>
      </p:sp>
      <p:sp>
        <p:nvSpPr>
          <p:cNvPr id="1187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8363F-CF77-4C9F-BD2A-F595EFE53135}" type="slidenum">
              <a:rPr lang="en-US"/>
              <a:pPr/>
              <a:t>81</a:t>
            </a:fld>
            <a:endParaRPr lang="en-US"/>
          </a:p>
        </p:txBody>
      </p:sp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82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D6AF38-7DB7-4E8F-87E0-DC9E46D7B200}" type="slidenum">
              <a:rPr lang="en-US"/>
              <a:pPr/>
              <a:t>83</a:t>
            </a:fld>
            <a:endParaRPr lang="en-US"/>
          </a:p>
        </p:txBody>
      </p:sp>
      <p:sp>
        <p:nvSpPr>
          <p:cNvPr id="1244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4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5DCAF-878F-42BD-B7E0-5045F5526695}" type="slidenum">
              <a:rPr lang="en-US"/>
              <a:pPr/>
              <a:t>84</a:t>
            </a:fld>
            <a:endParaRPr lang="en-US"/>
          </a:p>
        </p:txBody>
      </p:sp>
      <p:sp>
        <p:nvSpPr>
          <p:cNvPr id="124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5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67ED34-1E2F-4C3B-92E2-692D42E4AA96}" type="slidenum">
              <a:rPr lang="en-US"/>
              <a:pPr/>
              <a:t>85</a:t>
            </a:fld>
            <a:endParaRPr lang="en-US"/>
          </a:p>
        </p:txBody>
      </p:sp>
      <p:sp>
        <p:nvSpPr>
          <p:cNvPr id="131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67ED34-1E2F-4C3B-92E2-692D42E4AA96}" type="slidenum">
              <a:rPr lang="en-US"/>
              <a:pPr/>
              <a:t>86</a:t>
            </a:fld>
            <a:endParaRPr lang="en-US"/>
          </a:p>
        </p:txBody>
      </p:sp>
      <p:sp>
        <p:nvSpPr>
          <p:cNvPr id="131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6C8E3-0018-4796-93B8-92A390A38B0A}" type="slidenum">
              <a:rPr lang="en-US"/>
              <a:pPr/>
              <a:t>87</a:t>
            </a:fld>
            <a:endParaRPr lang="en-US"/>
          </a:p>
        </p:txBody>
      </p:sp>
      <p:sp>
        <p:nvSpPr>
          <p:cNvPr id="124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6C8E3-0018-4796-93B8-92A390A38B0A}" type="slidenum">
              <a:rPr lang="en-US"/>
              <a:pPr/>
              <a:t>88</a:t>
            </a:fld>
            <a:endParaRPr lang="en-US"/>
          </a:p>
        </p:txBody>
      </p:sp>
      <p:sp>
        <p:nvSpPr>
          <p:cNvPr id="124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1C52DA-B39C-4E9E-8F93-AEC85BE751E4}" type="slidenum">
              <a:rPr lang="en-US"/>
              <a:pPr/>
              <a:t>89</a:t>
            </a:fld>
            <a:endParaRPr lang="en-US"/>
          </a:p>
        </p:txBody>
      </p:sp>
      <p:sp>
        <p:nvSpPr>
          <p:cNvPr id="1249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BE7A3A-BC58-44FC-8634-3056204EDEB2}" type="slidenum">
              <a:rPr lang="en-US"/>
              <a:pPr/>
              <a:t>90</a:t>
            </a:fld>
            <a:endParaRPr lang="en-US"/>
          </a:p>
        </p:txBody>
      </p:sp>
      <p:sp>
        <p:nvSpPr>
          <p:cNvPr id="132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F54AA9-D0BF-4405-88C6-7D861E2B3E67}" type="slidenum">
              <a:rPr lang="en-US"/>
              <a:pPr/>
              <a:t>10</a:t>
            </a:fld>
            <a:endParaRPr lang="en-US"/>
          </a:p>
        </p:txBody>
      </p:sp>
      <p:sp>
        <p:nvSpPr>
          <p:cNvPr id="118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8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91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EAE29D-32D5-418F-9989-5CA691C8C9EA}" type="slidenum">
              <a:rPr lang="en-US"/>
              <a:pPr/>
              <a:t>92</a:t>
            </a:fld>
            <a:endParaRPr lang="en-US"/>
          </a:p>
        </p:txBody>
      </p:sp>
      <p:sp>
        <p:nvSpPr>
          <p:cNvPr id="1250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0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F0F76-070A-43E6-8114-E8C201A6416A}" type="slidenum">
              <a:rPr lang="en-US"/>
              <a:pPr/>
              <a:t>93</a:t>
            </a:fld>
            <a:endParaRPr lang="en-US"/>
          </a:p>
        </p:txBody>
      </p:sp>
      <p:sp>
        <p:nvSpPr>
          <p:cNvPr id="125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F0F76-070A-43E6-8114-E8C201A6416A}" type="slidenum">
              <a:rPr lang="en-US"/>
              <a:pPr/>
              <a:t>94</a:t>
            </a:fld>
            <a:endParaRPr lang="en-US"/>
          </a:p>
        </p:txBody>
      </p:sp>
      <p:sp>
        <p:nvSpPr>
          <p:cNvPr id="125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F0F76-070A-43E6-8114-E8C201A6416A}" type="slidenum">
              <a:rPr lang="en-US"/>
              <a:pPr/>
              <a:t>95</a:t>
            </a:fld>
            <a:endParaRPr lang="en-US"/>
          </a:p>
        </p:txBody>
      </p:sp>
      <p:sp>
        <p:nvSpPr>
          <p:cNvPr id="125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C3F1BE-E7DB-403C-BBA5-B6F67125E5B4}" type="slidenum">
              <a:rPr lang="en-US"/>
              <a:pPr/>
              <a:t>96</a:t>
            </a:fld>
            <a:endParaRPr lang="en-US"/>
          </a:p>
        </p:txBody>
      </p:sp>
      <p:sp>
        <p:nvSpPr>
          <p:cNvPr id="1253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C3F1BE-E7DB-403C-BBA5-B6F67125E5B4}" type="slidenum">
              <a:rPr lang="en-US"/>
              <a:pPr/>
              <a:t>97</a:t>
            </a:fld>
            <a:endParaRPr lang="en-US"/>
          </a:p>
        </p:txBody>
      </p:sp>
      <p:sp>
        <p:nvSpPr>
          <p:cNvPr id="1253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079B7E-0766-48C9-A94A-CEBD69B12616}" type="slidenum">
              <a:rPr lang="en-US"/>
              <a:pPr/>
              <a:t>98</a:t>
            </a:fld>
            <a:endParaRPr lang="en-US"/>
          </a:p>
        </p:txBody>
      </p:sp>
      <p:sp>
        <p:nvSpPr>
          <p:cNvPr id="1254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4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0B1B28-4AE5-4DB4-9EA9-AA360BFEFA11}" type="slidenum">
              <a:rPr lang="en-US"/>
              <a:pPr/>
              <a:t>99</a:t>
            </a:fld>
            <a:endParaRPr lang="en-US"/>
          </a:p>
        </p:txBody>
      </p:sp>
      <p:sp>
        <p:nvSpPr>
          <p:cNvPr id="1255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27DB3F-E587-4F5A-B2BC-FBC1639CE683}" type="slidenum">
              <a:rPr lang="en-US"/>
              <a:pPr/>
              <a:t>100</a:t>
            </a:fld>
            <a:endParaRPr lang="en-US"/>
          </a:p>
        </p:txBody>
      </p:sp>
      <p:sp>
        <p:nvSpPr>
          <p:cNvPr id="1256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6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/>
                </a:solidFill>
              </a:rPr>
              <a:t>Chapter 6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/>
                </a:solidFill>
              </a:rPr>
              <a:t>&gt;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 smtClean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/>
                </a:solidFill>
              </a:rPr>
              <a:t>Chapter 6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 smtClean="0">
                <a:solidFill>
                  <a:schemeClr val="bg1"/>
                </a:solidFill>
              </a:rPr>
              <a:t>&gt; 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 smtClean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308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3/27/17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9.xml"/><Relationship Id="rId1" Type="http://schemas.openxmlformats.org/officeDocument/2006/relationships/tags" Target="../tags/tag15.xml"/><Relationship Id="rId2" Type="http://schemas.openxmlformats.org/officeDocument/2006/relationships/tags" Target="../tags/tag16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tags" Target="../tags/tag270.xml"/><Relationship Id="rId4" Type="http://schemas.openxmlformats.org/officeDocument/2006/relationships/tags" Target="../tags/tag271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99.xml"/><Relationship Id="rId1" Type="http://schemas.openxmlformats.org/officeDocument/2006/relationships/tags" Target="../tags/tag268.xml"/><Relationship Id="rId2" Type="http://schemas.openxmlformats.org/officeDocument/2006/relationships/tags" Target="../tags/tag269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tags" Target="../tags/tag274.xml"/><Relationship Id="rId4" Type="http://schemas.openxmlformats.org/officeDocument/2006/relationships/tags" Target="../tags/tag275.xml"/><Relationship Id="rId5" Type="http://schemas.openxmlformats.org/officeDocument/2006/relationships/tags" Target="../tags/tag276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100.xml"/><Relationship Id="rId1" Type="http://schemas.openxmlformats.org/officeDocument/2006/relationships/tags" Target="../tags/tag272.xml"/><Relationship Id="rId2" Type="http://schemas.openxmlformats.org/officeDocument/2006/relationships/tags" Target="../tags/tag273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tags" Target="../tags/tag279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01.xml"/><Relationship Id="rId6" Type="http://schemas.openxmlformats.org/officeDocument/2006/relationships/image" Target="../media/image16.png"/><Relationship Id="rId1" Type="http://schemas.openxmlformats.org/officeDocument/2006/relationships/tags" Target="../tags/tag277.xml"/><Relationship Id="rId2" Type="http://schemas.openxmlformats.org/officeDocument/2006/relationships/tags" Target="../tags/tag278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tags" Target="../tags/tag282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02.xml"/><Relationship Id="rId6" Type="http://schemas.openxmlformats.org/officeDocument/2006/relationships/image" Target="../media/image17.png"/><Relationship Id="rId1" Type="http://schemas.openxmlformats.org/officeDocument/2006/relationships/tags" Target="../tags/tag280.xml"/><Relationship Id="rId2" Type="http://schemas.openxmlformats.org/officeDocument/2006/relationships/tags" Target="../tags/tag281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tags" Target="../tags/tag285.xml"/><Relationship Id="rId4" Type="http://schemas.openxmlformats.org/officeDocument/2006/relationships/tags" Target="../tags/tag286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03.xml"/><Relationship Id="rId1" Type="http://schemas.openxmlformats.org/officeDocument/2006/relationships/tags" Target="../tags/tag283.xml"/><Relationship Id="rId2" Type="http://schemas.openxmlformats.org/officeDocument/2006/relationships/tags" Target="../tags/tag284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tags" Target="../tags/tag289.xml"/><Relationship Id="rId4" Type="http://schemas.openxmlformats.org/officeDocument/2006/relationships/tags" Target="../tags/tag290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04.xml"/><Relationship Id="rId1" Type="http://schemas.openxmlformats.org/officeDocument/2006/relationships/tags" Target="../tags/tag287.xml"/><Relationship Id="rId2" Type="http://schemas.openxmlformats.org/officeDocument/2006/relationships/tags" Target="../tags/tag288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05.xml"/><Relationship Id="rId5" Type="http://schemas.openxmlformats.org/officeDocument/2006/relationships/image" Target="../media/image18.png"/><Relationship Id="rId1" Type="http://schemas.openxmlformats.org/officeDocument/2006/relationships/tags" Target="../tags/tag291.xml"/><Relationship Id="rId2" Type="http://schemas.openxmlformats.org/officeDocument/2006/relationships/tags" Target="../tags/tag29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06.xml"/><Relationship Id="rId1" Type="http://schemas.openxmlformats.org/officeDocument/2006/relationships/tags" Target="../tags/tag293.xml"/><Relationship Id="rId2" Type="http://schemas.openxmlformats.org/officeDocument/2006/relationships/tags" Target="../tags/tag294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tags" Target="../tags/tag297.xml"/><Relationship Id="rId4" Type="http://schemas.openxmlformats.org/officeDocument/2006/relationships/tags" Target="../tags/tag298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07.xml"/><Relationship Id="rId1" Type="http://schemas.openxmlformats.org/officeDocument/2006/relationships/tags" Target="../tags/tag295.xml"/><Relationship Id="rId2" Type="http://schemas.openxmlformats.org/officeDocument/2006/relationships/tags" Target="../tags/tag296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tags" Target="../tags/tag301.xml"/><Relationship Id="rId4" Type="http://schemas.openxmlformats.org/officeDocument/2006/relationships/tags" Target="../tags/tag302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08.xml"/><Relationship Id="rId1" Type="http://schemas.openxmlformats.org/officeDocument/2006/relationships/tags" Target="../tags/tag299.xml"/><Relationship Id="rId2" Type="http://schemas.openxmlformats.org/officeDocument/2006/relationships/tags" Target="../tags/tag30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4" Type="http://schemas.openxmlformats.org/officeDocument/2006/relationships/tags" Target="../tags/tag21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0.xml"/><Relationship Id="rId1" Type="http://schemas.openxmlformats.org/officeDocument/2006/relationships/tags" Target="../tags/tag18.xml"/><Relationship Id="rId2" Type="http://schemas.openxmlformats.org/officeDocument/2006/relationships/tags" Target="../tags/tag19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tags" Target="../tags/tag305.xml"/><Relationship Id="rId4" Type="http://schemas.openxmlformats.org/officeDocument/2006/relationships/tags" Target="../tags/tag306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09.xml"/><Relationship Id="rId1" Type="http://schemas.openxmlformats.org/officeDocument/2006/relationships/tags" Target="../tags/tag303.xml"/><Relationship Id="rId2" Type="http://schemas.openxmlformats.org/officeDocument/2006/relationships/tags" Target="../tags/tag304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tags" Target="../tags/tag307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0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tags" Target="../tags/tag310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11.xml"/><Relationship Id="rId1" Type="http://schemas.openxmlformats.org/officeDocument/2006/relationships/tags" Target="../tags/tag308.xml"/><Relationship Id="rId2" Type="http://schemas.openxmlformats.org/officeDocument/2006/relationships/tags" Target="../tags/tag309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12.xml"/><Relationship Id="rId1" Type="http://schemas.openxmlformats.org/officeDocument/2006/relationships/tags" Target="../tags/tag311.xml"/><Relationship Id="rId2" Type="http://schemas.openxmlformats.org/officeDocument/2006/relationships/tags" Target="../tags/tag31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tags" Target="../tags/tag315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13.xml"/><Relationship Id="rId6" Type="http://schemas.openxmlformats.org/officeDocument/2006/relationships/image" Target="../media/image19.png"/><Relationship Id="rId1" Type="http://schemas.openxmlformats.org/officeDocument/2006/relationships/tags" Target="../tags/tag313.xml"/><Relationship Id="rId2" Type="http://schemas.openxmlformats.org/officeDocument/2006/relationships/tags" Target="../tags/tag314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14.xml"/><Relationship Id="rId1" Type="http://schemas.openxmlformats.org/officeDocument/2006/relationships/tags" Target="../tags/tag316.xml"/><Relationship Id="rId2" Type="http://schemas.openxmlformats.org/officeDocument/2006/relationships/tags" Target="../tags/tag317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tags" Target="../tags/tag320.xml"/><Relationship Id="rId4" Type="http://schemas.openxmlformats.org/officeDocument/2006/relationships/tags" Target="../tags/tag321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15.xml"/><Relationship Id="rId1" Type="http://schemas.openxmlformats.org/officeDocument/2006/relationships/tags" Target="../tags/tag318.xml"/><Relationship Id="rId2" Type="http://schemas.openxmlformats.org/officeDocument/2006/relationships/tags" Target="../tags/tag319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tags" Target="../tags/tag324.xml"/><Relationship Id="rId4" Type="http://schemas.openxmlformats.org/officeDocument/2006/relationships/tags" Target="../tags/tag325.xml"/><Relationship Id="rId5" Type="http://schemas.openxmlformats.org/officeDocument/2006/relationships/tags" Target="../tags/tag326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116.xml"/><Relationship Id="rId1" Type="http://schemas.openxmlformats.org/officeDocument/2006/relationships/tags" Target="../tags/tag322.xml"/><Relationship Id="rId2" Type="http://schemas.openxmlformats.org/officeDocument/2006/relationships/tags" Target="../tags/tag323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tags" Target="../tags/tag329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17.xml"/><Relationship Id="rId6" Type="http://schemas.openxmlformats.org/officeDocument/2006/relationships/image" Target="../media/image20.png"/><Relationship Id="rId1" Type="http://schemas.openxmlformats.org/officeDocument/2006/relationships/tags" Target="../tags/tag327.xml"/><Relationship Id="rId2" Type="http://schemas.openxmlformats.org/officeDocument/2006/relationships/tags" Target="../tags/tag328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tags" Target="../tags/tag330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1.xml"/><Relationship Id="rId1" Type="http://schemas.openxmlformats.org/officeDocument/2006/relationships/tags" Target="../tags/tag22.xml"/><Relationship Id="rId2" Type="http://schemas.openxmlformats.org/officeDocument/2006/relationships/tags" Target="../tags/tag23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tags" Target="../tags/tag333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19.xml"/><Relationship Id="rId1" Type="http://schemas.openxmlformats.org/officeDocument/2006/relationships/tags" Target="../tags/tag331.xml"/><Relationship Id="rId2" Type="http://schemas.openxmlformats.org/officeDocument/2006/relationships/tags" Target="../tags/tag332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tags" Target="../tags/tag336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20.xml"/><Relationship Id="rId1" Type="http://schemas.openxmlformats.org/officeDocument/2006/relationships/tags" Target="../tags/tag334.xml"/><Relationship Id="rId2" Type="http://schemas.openxmlformats.org/officeDocument/2006/relationships/tags" Target="../tags/tag335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tags" Target="../tags/tag339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21.xml"/><Relationship Id="rId1" Type="http://schemas.openxmlformats.org/officeDocument/2006/relationships/tags" Target="../tags/tag337.xml"/><Relationship Id="rId2" Type="http://schemas.openxmlformats.org/officeDocument/2006/relationships/tags" Target="../tags/tag338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tags" Target="../tags/tag342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22.xml"/><Relationship Id="rId1" Type="http://schemas.openxmlformats.org/officeDocument/2006/relationships/tags" Target="../tags/tag340.xml"/><Relationship Id="rId2" Type="http://schemas.openxmlformats.org/officeDocument/2006/relationships/tags" Target="../tags/tag341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23.xml"/><Relationship Id="rId1" Type="http://schemas.openxmlformats.org/officeDocument/2006/relationships/tags" Target="../tags/tag343.xml"/><Relationship Id="rId2" Type="http://schemas.openxmlformats.org/officeDocument/2006/relationships/tags" Target="../tags/tag344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24.xml"/><Relationship Id="rId1" Type="http://schemas.openxmlformats.org/officeDocument/2006/relationships/tags" Target="../tags/tag345.xml"/><Relationship Id="rId2" Type="http://schemas.openxmlformats.org/officeDocument/2006/relationships/tags" Target="../tags/tag346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25.xml"/><Relationship Id="rId5" Type="http://schemas.openxmlformats.org/officeDocument/2006/relationships/image" Target="../media/image21.png"/><Relationship Id="rId1" Type="http://schemas.openxmlformats.org/officeDocument/2006/relationships/tags" Target="../tags/tag347.xml"/><Relationship Id="rId2" Type="http://schemas.openxmlformats.org/officeDocument/2006/relationships/tags" Target="../tags/tag348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26.xml"/><Relationship Id="rId5" Type="http://schemas.openxmlformats.org/officeDocument/2006/relationships/image" Target="../media/image22.png"/><Relationship Id="rId1" Type="http://schemas.openxmlformats.org/officeDocument/2006/relationships/tags" Target="../tags/tag349.xml"/><Relationship Id="rId2" Type="http://schemas.openxmlformats.org/officeDocument/2006/relationships/tags" Target="../tags/tag350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27.xml"/><Relationship Id="rId5" Type="http://schemas.openxmlformats.org/officeDocument/2006/relationships/image" Target="../media/image22.png"/><Relationship Id="rId1" Type="http://schemas.openxmlformats.org/officeDocument/2006/relationships/tags" Target="../tags/tag351.xml"/><Relationship Id="rId2" Type="http://schemas.openxmlformats.org/officeDocument/2006/relationships/tags" Target="../tags/tag352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28.xml"/><Relationship Id="rId5" Type="http://schemas.openxmlformats.org/officeDocument/2006/relationships/image" Target="../media/image23.png"/><Relationship Id="rId1" Type="http://schemas.openxmlformats.org/officeDocument/2006/relationships/tags" Target="../tags/tag353.xml"/><Relationship Id="rId2" Type="http://schemas.openxmlformats.org/officeDocument/2006/relationships/tags" Target="../tags/tag35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2.xml"/><Relationship Id="rId1" Type="http://schemas.openxmlformats.org/officeDocument/2006/relationships/tags" Target="../tags/tag25.xml"/><Relationship Id="rId2" Type="http://schemas.openxmlformats.org/officeDocument/2006/relationships/tags" Target="../tags/tag26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29.xml"/><Relationship Id="rId5" Type="http://schemas.openxmlformats.org/officeDocument/2006/relationships/image" Target="../media/image23.png"/><Relationship Id="rId1" Type="http://schemas.openxmlformats.org/officeDocument/2006/relationships/tags" Target="../tags/tag355.xml"/><Relationship Id="rId2" Type="http://schemas.openxmlformats.org/officeDocument/2006/relationships/tags" Target="../tags/tag356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30.xml"/><Relationship Id="rId5" Type="http://schemas.openxmlformats.org/officeDocument/2006/relationships/image" Target="../media/image23.png"/><Relationship Id="rId1" Type="http://schemas.openxmlformats.org/officeDocument/2006/relationships/tags" Target="../tags/tag357.xml"/><Relationship Id="rId2" Type="http://schemas.openxmlformats.org/officeDocument/2006/relationships/tags" Target="../tags/tag358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31.xml"/><Relationship Id="rId1" Type="http://schemas.openxmlformats.org/officeDocument/2006/relationships/tags" Target="../tags/tag359.xml"/><Relationship Id="rId2" Type="http://schemas.openxmlformats.org/officeDocument/2006/relationships/tags" Target="../tags/tag360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32.xml"/><Relationship Id="rId1" Type="http://schemas.openxmlformats.org/officeDocument/2006/relationships/tags" Target="../tags/tag361.xml"/><Relationship Id="rId2" Type="http://schemas.openxmlformats.org/officeDocument/2006/relationships/tags" Target="../tags/tag36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33.xml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1" Type="http://schemas.openxmlformats.org/officeDocument/2006/relationships/tags" Target="../tags/tag363.xml"/><Relationship Id="rId2" Type="http://schemas.openxmlformats.org/officeDocument/2006/relationships/tags" Target="../tags/tag364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34.xml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1" Type="http://schemas.openxmlformats.org/officeDocument/2006/relationships/tags" Target="../tags/tag365.xml"/><Relationship Id="rId2" Type="http://schemas.openxmlformats.org/officeDocument/2006/relationships/tags" Target="../tags/tag366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35.xml"/><Relationship Id="rId5" Type="http://schemas.openxmlformats.org/officeDocument/2006/relationships/image" Target="../media/image26.png"/><Relationship Id="rId6" Type="http://schemas.openxmlformats.org/officeDocument/2006/relationships/image" Target="../media/image24.png"/><Relationship Id="rId1" Type="http://schemas.openxmlformats.org/officeDocument/2006/relationships/tags" Target="../tags/tag367.xml"/><Relationship Id="rId2" Type="http://schemas.openxmlformats.org/officeDocument/2006/relationships/tags" Target="../tags/tag368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36.xml"/><Relationship Id="rId5" Type="http://schemas.openxmlformats.org/officeDocument/2006/relationships/image" Target="../media/image23.png"/><Relationship Id="rId1" Type="http://schemas.openxmlformats.org/officeDocument/2006/relationships/tags" Target="../tags/tag369.xml"/><Relationship Id="rId2" Type="http://schemas.openxmlformats.org/officeDocument/2006/relationships/tags" Target="../tags/tag370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37.xml"/><Relationship Id="rId5" Type="http://schemas.openxmlformats.org/officeDocument/2006/relationships/image" Target="../media/image23.png"/><Relationship Id="rId1" Type="http://schemas.openxmlformats.org/officeDocument/2006/relationships/tags" Target="../tags/tag371.xml"/><Relationship Id="rId2" Type="http://schemas.openxmlformats.org/officeDocument/2006/relationships/tags" Target="../tags/tag372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38.xml"/><Relationship Id="rId5" Type="http://schemas.openxmlformats.org/officeDocument/2006/relationships/image" Target="../media/image23.png"/><Relationship Id="rId1" Type="http://schemas.openxmlformats.org/officeDocument/2006/relationships/tags" Target="../tags/tag373.xml"/><Relationship Id="rId2" Type="http://schemas.openxmlformats.org/officeDocument/2006/relationships/tags" Target="../tags/tag37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3.xml"/><Relationship Id="rId1" Type="http://schemas.openxmlformats.org/officeDocument/2006/relationships/tags" Target="../tags/tag28.xml"/><Relationship Id="rId2" Type="http://schemas.openxmlformats.org/officeDocument/2006/relationships/tags" Target="../tags/tag29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39.xml"/><Relationship Id="rId5" Type="http://schemas.openxmlformats.org/officeDocument/2006/relationships/image" Target="../media/image27.png"/><Relationship Id="rId6" Type="http://schemas.openxmlformats.org/officeDocument/2006/relationships/image" Target="../media/image25.png"/><Relationship Id="rId1" Type="http://schemas.openxmlformats.org/officeDocument/2006/relationships/tags" Target="../tags/tag375.xml"/><Relationship Id="rId2" Type="http://schemas.openxmlformats.org/officeDocument/2006/relationships/tags" Target="../tags/tag376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40.xml"/><Relationship Id="rId5" Type="http://schemas.openxmlformats.org/officeDocument/2006/relationships/image" Target="../media/image23.png"/><Relationship Id="rId1" Type="http://schemas.openxmlformats.org/officeDocument/2006/relationships/tags" Target="../tags/tag377.xml"/><Relationship Id="rId2" Type="http://schemas.openxmlformats.org/officeDocument/2006/relationships/tags" Target="../tags/tag378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41.xml"/><Relationship Id="rId5" Type="http://schemas.openxmlformats.org/officeDocument/2006/relationships/image" Target="../media/image23.png"/><Relationship Id="rId1" Type="http://schemas.openxmlformats.org/officeDocument/2006/relationships/tags" Target="../tags/tag379.xml"/><Relationship Id="rId2" Type="http://schemas.openxmlformats.org/officeDocument/2006/relationships/tags" Target="../tags/tag380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42.xml"/><Relationship Id="rId5" Type="http://schemas.openxmlformats.org/officeDocument/2006/relationships/image" Target="../media/image23.png"/><Relationship Id="rId1" Type="http://schemas.openxmlformats.org/officeDocument/2006/relationships/tags" Target="../tags/tag381.xml"/><Relationship Id="rId2" Type="http://schemas.openxmlformats.org/officeDocument/2006/relationships/tags" Target="../tags/tag382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43.xml"/><Relationship Id="rId5" Type="http://schemas.openxmlformats.org/officeDocument/2006/relationships/image" Target="../media/image23.png"/><Relationship Id="rId1" Type="http://schemas.openxmlformats.org/officeDocument/2006/relationships/tags" Target="../tags/tag383.xml"/><Relationship Id="rId2" Type="http://schemas.openxmlformats.org/officeDocument/2006/relationships/tags" Target="../tags/tag384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tags" Target="../tags/tag387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44.xml"/><Relationship Id="rId1" Type="http://schemas.openxmlformats.org/officeDocument/2006/relationships/tags" Target="../tags/tag385.xml"/><Relationship Id="rId2" Type="http://schemas.openxmlformats.org/officeDocument/2006/relationships/tags" Target="../tags/tag386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45.xml"/><Relationship Id="rId5" Type="http://schemas.openxmlformats.org/officeDocument/2006/relationships/image" Target="../media/image23.png"/><Relationship Id="rId1" Type="http://schemas.openxmlformats.org/officeDocument/2006/relationships/tags" Target="../tags/tag388.xml"/><Relationship Id="rId2" Type="http://schemas.openxmlformats.org/officeDocument/2006/relationships/tags" Target="../tags/tag389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46.xml"/><Relationship Id="rId5" Type="http://schemas.openxmlformats.org/officeDocument/2006/relationships/image" Target="../media/image23.png"/><Relationship Id="rId1" Type="http://schemas.openxmlformats.org/officeDocument/2006/relationships/tags" Target="../tags/tag390.xml"/><Relationship Id="rId2" Type="http://schemas.openxmlformats.org/officeDocument/2006/relationships/tags" Target="../tags/tag391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tags" Target="../tags/tag394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47.xml"/><Relationship Id="rId6" Type="http://schemas.openxmlformats.org/officeDocument/2006/relationships/image" Target="../media/image23.png"/><Relationship Id="rId1" Type="http://schemas.openxmlformats.org/officeDocument/2006/relationships/tags" Target="../tags/tag392.xml"/><Relationship Id="rId2" Type="http://schemas.openxmlformats.org/officeDocument/2006/relationships/tags" Target="../tags/tag393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tags" Target="../tags/tag397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48.xml"/><Relationship Id="rId6" Type="http://schemas.openxmlformats.org/officeDocument/2006/relationships/image" Target="../media/image23.png"/><Relationship Id="rId1" Type="http://schemas.openxmlformats.org/officeDocument/2006/relationships/tags" Target="../tags/tag395.xml"/><Relationship Id="rId2" Type="http://schemas.openxmlformats.org/officeDocument/2006/relationships/tags" Target="../tags/tag39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4.xml"/><Relationship Id="rId1" Type="http://schemas.openxmlformats.org/officeDocument/2006/relationships/tags" Target="../tags/tag31.xml"/><Relationship Id="rId2" Type="http://schemas.openxmlformats.org/officeDocument/2006/relationships/tags" Target="../tags/tag32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49.xml"/><Relationship Id="rId5" Type="http://schemas.openxmlformats.org/officeDocument/2006/relationships/image" Target="../media/image23.png"/><Relationship Id="rId1" Type="http://schemas.openxmlformats.org/officeDocument/2006/relationships/tags" Target="../tags/tag398.xml"/><Relationship Id="rId2" Type="http://schemas.openxmlformats.org/officeDocument/2006/relationships/tags" Target="../tags/tag399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50.xml"/><Relationship Id="rId1" Type="http://schemas.openxmlformats.org/officeDocument/2006/relationships/tags" Target="../tags/tag400.xml"/><Relationship Id="rId2" Type="http://schemas.openxmlformats.org/officeDocument/2006/relationships/tags" Target="../tags/tag401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51.xml"/><Relationship Id="rId5" Type="http://schemas.openxmlformats.org/officeDocument/2006/relationships/image" Target="../media/image28.png"/><Relationship Id="rId1" Type="http://schemas.openxmlformats.org/officeDocument/2006/relationships/tags" Target="../tags/tag402.xml"/><Relationship Id="rId2" Type="http://schemas.openxmlformats.org/officeDocument/2006/relationships/tags" Target="../tags/tag403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tags" Target="../tags/tag406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52.xml"/><Relationship Id="rId1" Type="http://schemas.openxmlformats.org/officeDocument/2006/relationships/tags" Target="../tags/tag404.xml"/><Relationship Id="rId2" Type="http://schemas.openxmlformats.org/officeDocument/2006/relationships/tags" Target="../tags/tag405.xm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53.xml"/><Relationship Id="rId1" Type="http://schemas.openxmlformats.org/officeDocument/2006/relationships/tags" Target="../tags/tag407.xml"/><Relationship Id="rId2" Type="http://schemas.openxmlformats.org/officeDocument/2006/relationships/tags" Target="../tags/tag408.xml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54.xml"/><Relationship Id="rId5" Type="http://schemas.openxmlformats.org/officeDocument/2006/relationships/image" Target="../media/image29.png"/><Relationship Id="rId1" Type="http://schemas.openxmlformats.org/officeDocument/2006/relationships/tags" Target="../tags/tag409.xml"/><Relationship Id="rId2" Type="http://schemas.openxmlformats.org/officeDocument/2006/relationships/tags" Target="../tags/tag410.xm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tags" Target="../tags/tag413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55.xml"/><Relationship Id="rId1" Type="http://schemas.openxmlformats.org/officeDocument/2006/relationships/tags" Target="../tags/tag411.xml"/><Relationship Id="rId2" Type="http://schemas.openxmlformats.org/officeDocument/2006/relationships/tags" Target="../tags/tag412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56.xml"/><Relationship Id="rId5" Type="http://schemas.openxmlformats.org/officeDocument/2006/relationships/image" Target="../media/image28.png"/><Relationship Id="rId1" Type="http://schemas.openxmlformats.org/officeDocument/2006/relationships/tags" Target="../tags/tag414.xml"/><Relationship Id="rId2" Type="http://schemas.openxmlformats.org/officeDocument/2006/relationships/tags" Target="../tags/tag415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tags" Target="../tags/tag41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57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tags" Target="../tags/tag417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5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5.xml"/><Relationship Id="rId1" Type="http://schemas.openxmlformats.org/officeDocument/2006/relationships/tags" Target="../tags/tag34.xml"/><Relationship Id="rId2" Type="http://schemas.openxmlformats.org/officeDocument/2006/relationships/tags" Target="../tags/tag35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tags" Target="../tags/tag418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59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60.xml"/><Relationship Id="rId5" Type="http://schemas.openxmlformats.org/officeDocument/2006/relationships/image" Target="../media/image29.png"/><Relationship Id="rId1" Type="http://schemas.openxmlformats.org/officeDocument/2006/relationships/tags" Target="../tags/tag419.xml"/><Relationship Id="rId2" Type="http://schemas.openxmlformats.org/officeDocument/2006/relationships/tags" Target="../tags/tag420.xml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61.xml"/><Relationship Id="rId5" Type="http://schemas.openxmlformats.org/officeDocument/2006/relationships/image" Target="../media/image30.png"/><Relationship Id="rId1" Type="http://schemas.openxmlformats.org/officeDocument/2006/relationships/tags" Target="../tags/tag421.xml"/><Relationship Id="rId2" Type="http://schemas.openxmlformats.org/officeDocument/2006/relationships/tags" Target="../tags/tag422.xml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62.xml"/><Relationship Id="rId5" Type="http://schemas.openxmlformats.org/officeDocument/2006/relationships/image" Target="../media/image29.png"/><Relationship Id="rId1" Type="http://schemas.openxmlformats.org/officeDocument/2006/relationships/tags" Target="../tags/tag423.xml"/><Relationship Id="rId2" Type="http://schemas.openxmlformats.org/officeDocument/2006/relationships/tags" Target="../tags/tag424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63.xml"/><Relationship Id="rId5" Type="http://schemas.openxmlformats.org/officeDocument/2006/relationships/image" Target="../media/image29.png"/><Relationship Id="rId1" Type="http://schemas.openxmlformats.org/officeDocument/2006/relationships/tags" Target="../tags/tag425.xml"/><Relationship Id="rId2" Type="http://schemas.openxmlformats.org/officeDocument/2006/relationships/tags" Target="../tags/tag426.xm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64.xml"/><Relationship Id="rId5" Type="http://schemas.openxmlformats.org/officeDocument/2006/relationships/image" Target="../media/image29.png"/><Relationship Id="rId1" Type="http://schemas.openxmlformats.org/officeDocument/2006/relationships/tags" Target="../tags/tag427.xml"/><Relationship Id="rId2" Type="http://schemas.openxmlformats.org/officeDocument/2006/relationships/tags" Target="../tags/tag428.xml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65.xml"/><Relationship Id="rId1" Type="http://schemas.openxmlformats.org/officeDocument/2006/relationships/tags" Target="../tags/tag429.xml"/><Relationship Id="rId2" Type="http://schemas.openxmlformats.org/officeDocument/2006/relationships/tags" Target="../tags/tag430.xm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6.xml"/><Relationship Id="rId4" Type="http://schemas.openxmlformats.org/officeDocument/2006/relationships/image" Target="../media/image31.png"/><Relationship Id="rId1" Type="http://schemas.openxmlformats.org/officeDocument/2006/relationships/tags" Target="../tags/tag431.xml"/><Relationship Id="rId2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tags" Target="../tags/tag434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67.xml"/><Relationship Id="rId1" Type="http://schemas.openxmlformats.org/officeDocument/2006/relationships/tags" Target="../tags/tag432.xml"/><Relationship Id="rId2" Type="http://schemas.openxmlformats.org/officeDocument/2006/relationships/tags" Target="../tags/tag433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68.xml"/><Relationship Id="rId5" Type="http://schemas.openxmlformats.org/officeDocument/2006/relationships/image" Target="../media/image32.png"/><Relationship Id="rId1" Type="http://schemas.openxmlformats.org/officeDocument/2006/relationships/tags" Target="../tags/tag435.xml"/><Relationship Id="rId2" Type="http://schemas.openxmlformats.org/officeDocument/2006/relationships/tags" Target="../tags/tag43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tags" Target="../tags/tag3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6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69.xml"/><Relationship Id="rId1" Type="http://schemas.openxmlformats.org/officeDocument/2006/relationships/tags" Target="../tags/tag437.xml"/><Relationship Id="rId2" Type="http://schemas.openxmlformats.org/officeDocument/2006/relationships/tags" Target="../tags/tag438.xml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70.xml"/><Relationship Id="rId5" Type="http://schemas.openxmlformats.org/officeDocument/2006/relationships/image" Target="../media/image33.png"/><Relationship Id="rId1" Type="http://schemas.openxmlformats.org/officeDocument/2006/relationships/tags" Target="../tags/tag439.xml"/><Relationship Id="rId2" Type="http://schemas.openxmlformats.org/officeDocument/2006/relationships/tags" Target="../tags/tag440.xml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71.xml"/><Relationship Id="rId5" Type="http://schemas.openxmlformats.org/officeDocument/2006/relationships/image" Target="../media/image33.png"/><Relationship Id="rId1" Type="http://schemas.openxmlformats.org/officeDocument/2006/relationships/tags" Target="../tags/tag441.xml"/><Relationship Id="rId2" Type="http://schemas.openxmlformats.org/officeDocument/2006/relationships/tags" Target="../tags/tag442.xml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31.png"/><Relationship Id="rId5" Type="http://schemas.openxmlformats.org/officeDocument/2006/relationships/image" Target="../media/image29.png"/><Relationship Id="rId6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2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tags" Target="../tags/tag443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73.xml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74.xml"/><Relationship Id="rId5" Type="http://schemas.openxmlformats.org/officeDocument/2006/relationships/image" Target="../media/image12.emf"/><Relationship Id="rId1" Type="http://schemas.openxmlformats.org/officeDocument/2006/relationships/tags" Target="../tags/tag444.xml"/><Relationship Id="rId2" Type="http://schemas.openxmlformats.org/officeDocument/2006/relationships/tags" Target="../tags/tag445.xml"/></Relationships>
</file>

<file path=ppt/slides/_rels/slide17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5.xml"/><Relationship Id="rId4" Type="http://schemas.openxmlformats.org/officeDocument/2006/relationships/image" Target="../media/image35.emf"/><Relationship Id="rId1" Type="http://schemas.openxmlformats.org/officeDocument/2006/relationships/tags" Target="../tags/tag446.xml"/><Relationship Id="rId2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tags" Target="../tags/tag447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76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tags" Target="../tags/tag448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77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tags" Target="../tags/tag449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7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7.xml"/><Relationship Id="rId1" Type="http://schemas.openxmlformats.org/officeDocument/2006/relationships/tags" Target="../tags/tag37.xml"/><Relationship Id="rId2" Type="http://schemas.openxmlformats.org/officeDocument/2006/relationships/tags" Target="../tags/tag38.xml"/></Relationships>
</file>

<file path=ppt/slides/_rels/slide18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9.xml"/><Relationship Id="rId4" Type="http://schemas.openxmlformats.org/officeDocument/2006/relationships/image" Target="../media/image36.png"/><Relationship Id="rId1" Type="http://schemas.openxmlformats.org/officeDocument/2006/relationships/tags" Target="../tags/tag450.xml"/><Relationship Id="rId2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0.xml"/><Relationship Id="rId4" Type="http://schemas.openxmlformats.org/officeDocument/2006/relationships/image" Target="../media/image36.png"/><Relationship Id="rId1" Type="http://schemas.openxmlformats.org/officeDocument/2006/relationships/tags" Target="../tags/tag451.xml"/><Relationship Id="rId2" Type="http://schemas.openxmlformats.org/officeDocument/2006/relationships/slideLayout" Target="../slideLayouts/slideLayout2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tags" Target="../tags/tag45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81.xml"/></Relationships>
</file>

<file path=ppt/slides/_rels/slide18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2.xml"/><Relationship Id="rId4" Type="http://schemas.openxmlformats.org/officeDocument/2006/relationships/image" Target="../media/image37.png"/><Relationship Id="rId5" Type="http://schemas.openxmlformats.org/officeDocument/2006/relationships/image" Target="../media/image36.png"/><Relationship Id="rId1" Type="http://schemas.openxmlformats.org/officeDocument/2006/relationships/tags" Target="../tags/tag453.xml"/><Relationship Id="rId2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83.xml"/><Relationship Id="rId1" Type="http://schemas.openxmlformats.org/officeDocument/2006/relationships/tags" Target="../tags/tag454.xml"/><Relationship Id="rId2" Type="http://schemas.openxmlformats.org/officeDocument/2006/relationships/tags" Target="../tags/tag455.xml"/></Relationships>
</file>

<file path=ppt/slides/_rels/slide185.xml.rels><?xml version="1.0" encoding="UTF-8" standalone="yes"?>
<Relationships xmlns="http://schemas.openxmlformats.org/package/2006/relationships"><Relationship Id="rId3" Type="http://schemas.openxmlformats.org/officeDocument/2006/relationships/tags" Target="../tags/tag458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84.xml"/><Relationship Id="rId1" Type="http://schemas.openxmlformats.org/officeDocument/2006/relationships/tags" Target="../tags/tag456.xml"/><Relationship Id="rId2" Type="http://schemas.openxmlformats.org/officeDocument/2006/relationships/tags" Target="../tags/tag457.xml"/></Relationships>
</file>

<file path=ppt/slides/_rels/slide186.xml.rels><?xml version="1.0" encoding="UTF-8" standalone="yes"?>
<Relationships xmlns="http://schemas.openxmlformats.org/package/2006/relationships"><Relationship Id="rId3" Type="http://schemas.openxmlformats.org/officeDocument/2006/relationships/tags" Target="../tags/tag461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85.xml"/><Relationship Id="rId1" Type="http://schemas.openxmlformats.org/officeDocument/2006/relationships/tags" Target="../tags/tag459.xml"/><Relationship Id="rId2" Type="http://schemas.openxmlformats.org/officeDocument/2006/relationships/tags" Target="../tags/tag460.xml"/></Relationships>
</file>

<file path=ppt/slides/_rels/slide187.xml.rels><?xml version="1.0" encoding="UTF-8" standalone="yes"?>
<Relationships xmlns="http://schemas.openxmlformats.org/package/2006/relationships"><Relationship Id="rId3" Type="http://schemas.openxmlformats.org/officeDocument/2006/relationships/tags" Target="../tags/tag464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86.xml"/><Relationship Id="rId1" Type="http://schemas.openxmlformats.org/officeDocument/2006/relationships/tags" Target="../tags/tag462.xml"/><Relationship Id="rId2" Type="http://schemas.openxmlformats.org/officeDocument/2006/relationships/tags" Target="../tags/tag463.xml"/></Relationships>
</file>

<file path=ppt/slides/_rels/slide188.xml.rels><?xml version="1.0" encoding="UTF-8" standalone="yes"?>
<Relationships xmlns="http://schemas.openxmlformats.org/package/2006/relationships"><Relationship Id="rId3" Type="http://schemas.openxmlformats.org/officeDocument/2006/relationships/tags" Target="../tags/tag467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87.xml"/><Relationship Id="rId1" Type="http://schemas.openxmlformats.org/officeDocument/2006/relationships/tags" Target="../tags/tag465.xml"/><Relationship Id="rId2" Type="http://schemas.openxmlformats.org/officeDocument/2006/relationships/tags" Target="../tags/tag466.xml"/></Relationships>
</file>

<file path=ppt/slides/_rels/slide189.xml.rels><?xml version="1.0" encoding="UTF-8" standalone="yes"?>
<Relationships xmlns="http://schemas.openxmlformats.org/package/2006/relationships"><Relationship Id="rId3" Type="http://schemas.openxmlformats.org/officeDocument/2006/relationships/tags" Target="../tags/tag470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88.xml"/><Relationship Id="rId1" Type="http://schemas.openxmlformats.org/officeDocument/2006/relationships/tags" Target="../tags/tag468.xml"/><Relationship Id="rId2" Type="http://schemas.openxmlformats.org/officeDocument/2006/relationships/tags" Target="../tags/tag46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8.xml"/><Relationship Id="rId1" Type="http://schemas.openxmlformats.org/officeDocument/2006/relationships/tags" Target="../tags/tag39.xml"/><Relationship Id="rId2" Type="http://schemas.openxmlformats.org/officeDocument/2006/relationships/tags" Target="../tags/tag40.xml"/></Relationships>
</file>

<file path=ppt/slides/_rels/slide190.xml.rels><?xml version="1.0" encoding="UTF-8" standalone="yes"?>
<Relationships xmlns="http://schemas.openxmlformats.org/package/2006/relationships"><Relationship Id="rId3" Type="http://schemas.openxmlformats.org/officeDocument/2006/relationships/tags" Target="../tags/tag473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89.xml"/><Relationship Id="rId1" Type="http://schemas.openxmlformats.org/officeDocument/2006/relationships/tags" Target="../tags/tag471.xml"/><Relationship Id="rId2" Type="http://schemas.openxmlformats.org/officeDocument/2006/relationships/tags" Target="../tags/tag472.xml"/></Relationships>
</file>

<file path=ppt/slides/_rels/slide191.xml.rels><?xml version="1.0" encoding="UTF-8" standalone="yes"?>
<Relationships xmlns="http://schemas.openxmlformats.org/package/2006/relationships"><Relationship Id="rId3" Type="http://schemas.openxmlformats.org/officeDocument/2006/relationships/tags" Target="../tags/tag476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90.xml"/><Relationship Id="rId1" Type="http://schemas.openxmlformats.org/officeDocument/2006/relationships/tags" Target="../tags/tag474.xml"/><Relationship Id="rId2" Type="http://schemas.openxmlformats.org/officeDocument/2006/relationships/tags" Target="../tags/tag475.xml"/></Relationships>
</file>

<file path=ppt/slides/_rels/slide192.xml.rels><?xml version="1.0" encoding="UTF-8" standalone="yes"?>
<Relationships xmlns="http://schemas.openxmlformats.org/package/2006/relationships"><Relationship Id="rId3" Type="http://schemas.openxmlformats.org/officeDocument/2006/relationships/tags" Target="../tags/tag479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91.xml"/><Relationship Id="rId1" Type="http://schemas.openxmlformats.org/officeDocument/2006/relationships/tags" Target="../tags/tag477.xml"/><Relationship Id="rId2" Type="http://schemas.openxmlformats.org/officeDocument/2006/relationships/tags" Target="../tags/tag478.xml"/></Relationships>
</file>

<file path=ppt/slides/_rels/slide193.xml.rels><?xml version="1.0" encoding="UTF-8" standalone="yes"?>
<Relationships xmlns="http://schemas.openxmlformats.org/package/2006/relationships"><Relationship Id="rId3" Type="http://schemas.openxmlformats.org/officeDocument/2006/relationships/tags" Target="../tags/tag482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92.xml"/><Relationship Id="rId1" Type="http://schemas.openxmlformats.org/officeDocument/2006/relationships/tags" Target="../tags/tag480.xml"/><Relationship Id="rId2" Type="http://schemas.openxmlformats.org/officeDocument/2006/relationships/tags" Target="../tags/tag481.xml"/></Relationships>
</file>

<file path=ppt/slides/_rels/slide194.xml.rels><?xml version="1.0" encoding="UTF-8" standalone="yes"?>
<Relationships xmlns="http://schemas.openxmlformats.org/package/2006/relationships"><Relationship Id="rId3" Type="http://schemas.openxmlformats.org/officeDocument/2006/relationships/tags" Target="../tags/tag485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93.xml"/><Relationship Id="rId1" Type="http://schemas.openxmlformats.org/officeDocument/2006/relationships/tags" Target="../tags/tag483.xml"/><Relationship Id="rId2" Type="http://schemas.openxmlformats.org/officeDocument/2006/relationships/tags" Target="../tags/tag484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tags" Target="../tags/tag48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94.xml"/></Relationships>
</file>

<file path=ppt/slides/_rels/slide196.xml.rels><?xml version="1.0" encoding="UTF-8" standalone="yes"?>
<Relationships xmlns="http://schemas.openxmlformats.org/package/2006/relationships"><Relationship Id="rId3" Type="http://schemas.openxmlformats.org/officeDocument/2006/relationships/tags" Target="../tags/tag488.xml"/><Relationship Id="rId4" Type="http://schemas.openxmlformats.org/officeDocument/2006/relationships/tags" Target="../tags/tag489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95.xml"/><Relationship Id="rId7" Type="http://schemas.openxmlformats.org/officeDocument/2006/relationships/oleObject" Target="../embeddings/oleObject2.bin"/><Relationship Id="rId8" Type="http://schemas.openxmlformats.org/officeDocument/2006/relationships/image" Target="../media/image38.emf"/><Relationship Id="rId1" Type="http://schemas.openxmlformats.org/officeDocument/2006/relationships/vmlDrawing" Target="../drawings/vmlDrawing2.vml"/><Relationship Id="rId2" Type="http://schemas.openxmlformats.org/officeDocument/2006/relationships/tags" Target="../tags/tag487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tags" Target="../tags/tag490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9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3.jp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4" Type="http://schemas.openxmlformats.org/officeDocument/2006/relationships/tags" Target="../tags/tag44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19.xml"/><Relationship Id="rId1" Type="http://schemas.openxmlformats.org/officeDocument/2006/relationships/tags" Target="../tags/tag41.xml"/><Relationship Id="rId2" Type="http://schemas.openxmlformats.org/officeDocument/2006/relationships/tags" Target="../tags/tag4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4" Type="http://schemas.openxmlformats.org/officeDocument/2006/relationships/tags" Target="../tags/tag48.xml"/><Relationship Id="rId5" Type="http://schemas.openxmlformats.org/officeDocument/2006/relationships/tags" Target="../tags/tag49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20.xml"/><Relationship Id="rId1" Type="http://schemas.openxmlformats.org/officeDocument/2006/relationships/tags" Target="../tags/tag45.xml"/><Relationship Id="rId2" Type="http://schemas.openxmlformats.org/officeDocument/2006/relationships/tags" Target="../tags/tag4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4" Type="http://schemas.openxmlformats.org/officeDocument/2006/relationships/tags" Target="../tags/tag53.xml"/><Relationship Id="rId5" Type="http://schemas.openxmlformats.org/officeDocument/2006/relationships/tags" Target="../tags/tag54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21.xml"/><Relationship Id="rId1" Type="http://schemas.openxmlformats.org/officeDocument/2006/relationships/tags" Target="../tags/tag50.xml"/><Relationship Id="rId2" Type="http://schemas.openxmlformats.org/officeDocument/2006/relationships/tags" Target="../tags/tag5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4" Type="http://schemas.openxmlformats.org/officeDocument/2006/relationships/tags" Target="../tags/tag58.xml"/><Relationship Id="rId5" Type="http://schemas.openxmlformats.org/officeDocument/2006/relationships/tags" Target="../tags/tag59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22.xml"/><Relationship Id="rId1" Type="http://schemas.openxmlformats.org/officeDocument/2006/relationships/tags" Target="../tags/tag55.xml"/><Relationship Id="rId2" Type="http://schemas.openxmlformats.org/officeDocument/2006/relationships/tags" Target="../tags/tag5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4" Type="http://schemas.openxmlformats.org/officeDocument/2006/relationships/tags" Target="../tags/tag63.xml"/><Relationship Id="rId5" Type="http://schemas.openxmlformats.org/officeDocument/2006/relationships/tags" Target="../tags/tag64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23.xml"/><Relationship Id="rId1" Type="http://schemas.openxmlformats.org/officeDocument/2006/relationships/tags" Target="../tags/tag60.xml"/><Relationship Id="rId2" Type="http://schemas.openxmlformats.org/officeDocument/2006/relationships/tags" Target="../tags/tag6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tags" Target="../tags/tag6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5.xml"/><Relationship Id="rId6" Type="http://schemas.openxmlformats.org/officeDocument/2006/relationships/image" Target="../media/image4.png"/><Relationship Id="rId1" Type="http://schemas.openxmlformats.org/officeDocument/2006/relationships/tags" Target="../tags/tag66.xml"/><Relationship Id="rId2" Type="http://schemas.openxmlformats.org/officeDocument/2006/relationships/tags" Target="../tags/tag6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6.xml"/><Relationship Id="rId1" Type="http://schemas.openxmlformats.org/officeDocument/2006/relationships/tags" Target="../tags/tag69.xml"/><Relationship Id="rId2" Type="http://schemas.openxmlformats.org/officeDocument/2006/relationships/tags" Target="../tags/tag7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4" Type="http://schemas.openxmlformats.org/officeDocument/2006/relationships/tags" Target="../tags/tag75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27.xml"/><Relationship Id="rId7" Type="http://schemas.openxmlformats.org/officeDocument/2006/relationships/image" Target="../media/image4.png"/><Relationship Id="rId1" Type="http://schemas.openxmlformats.org/officeDocument/2006/relationships/tags" Target="../tags/tag72.xml"/><Relationship Id="rId2" Type="http://schemas.openxmlformats.org/officeDocument/2006/relationships/tags" Target="../tags/tag7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28.xml"/><Relationship Id="rId1" Type="http://schemas.openxmlformats.org/officeDocument/2006/relationships/tags" Target="../tags/tag76.xml"/><Relationship Id="rId2" Type="http://schemas.openxmlformats.org/officeDocument/2006/relationships/tags" Target="../tags/tag7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3.jp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4" Type="http://schemas.openxmlformats.org/officeDocument/2006/relationships/tags" Target="../tags/tag82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29.xml"/><Relationship Id="rId7" Type="http://schemas.openxmlformats.org/officeDocument/2006/relationships/image" Target="../media/image4.png"/><Relationship Id="rId1" Type="http://schemas.openxmlformats.org/officeDocument/2006/relationships/tags" Target="../tags/tag79.xml"/><Relationship Id="rId2" Type="http://schemas.openxmlformats.org/officeDocument/2006/relationships/tags" Target="../tags/tag8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0.xml"/><Relationship Id="rId1" Type="http://schemas.openxmlformats.org/officeDocument/2006/relationships/tags" Target="../tags/tag83.xml"/><Relationship Id="rId2" Type="http://schemas.openxmlformats.org/officeDocument/2006/relationships/tags" Target="../tags/tag8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1.xml"/><Relationship Id="rId5" Type="http://schemas.openxmlformats.org/officeDocument/2006/relationships/image" Target="../media/image5.png"/><Relationship Id="rId1" Type="http://schemas.openxmlformats.org/officeDocument/2006/relationships/tags" Target="../tags/tag85.xml"/><Relationship Id="rId2" Type="http://schemas.openxmlformats.org/officeDocument/2006/relationships/tags" Target="../tags/tag8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4" Type="http://schemas.openxmlformats.org/officeDocument/2006/relationships/image" Target="../media/image5.png"/><Relationship Id="rId1" Type="http://schemas.openxmlformats.org/officeDocument/2006/relationships/tags" Target="../tags/tag87.x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33.xml"/><Relationship Id="rId1" Type="http://schemas.openxmlformats.org/officeDocument/2006/relationships/tags" Target="../tags/tag88.xml"/><Relationship Id="rId2" Type="http://schemas.openxmlformats.org/officeDocument/2006/relationships/tags" Target="../tags/tag8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4" Type="http://schemas.openxmlformats.org/officeDocument/2006/relationships/tags" Target="../tags/tag93.xml"/><Relationship Id="rId5" Type="http://schemas.openxmlformats.org/officeDocument/2006/relationships/tags" Target="../tags/tag94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34.xml"/><Relationship Id="rId8" Type="http://schemas.openxmlformats.org/officeDocument/2006/relationships/oleObject" Target="../embeddings/oleObject1.bin"/><Relationship Id="rId9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tags" Target="../tags/tag9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tags" Target="../tags/tag9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6.xml"/><Relationship Id="rId5" Type="http://schemas.openxmlformats.org/officeDocument/2006/relationships/image" Target="../media/image7.png"/><Relationship Id="rId1" Type="http://schemas.openxmlformats.org/officeDocument/2006/relationships/tags" Target="../tags/tag96.xml"/><Relationship Id="rId2" Type="http://schemas.openxmlformats.org/officeDocument/2006/relationships/tags" Target="../tags/tag9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tags" Target="../tags/tag98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38.xml"/><Relationship Id="rId1" Type="http://schemas.openxmlformats.org/officeDocument/2006/relationships/tags" Target="../tags/tag99.xml"/><Relationship Id="rId2" Type="http://schemas.openxmlformats.org/officeDocument/2006/relationships/tags" Target="../tags/tag10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9.xml"/><Relationship Id="rId1" Type="http://schemas.openxmlformats.org/officeDocument/2006/relationships/tags" Target="../tags/tag102.xml"/><Relationship Id="rId2" Type="http://schemas.openxmlformats.org/officeDocument/2006/relationships/tags" Target="../tags/tag10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0.xml"/><Relationship Id="rId5" Type="http://schemas.openxmlformats.org/officeDocument/2006/relationships/image" Target="../media/image8.png"/><Relationship Id="rId1" Type="http://schemas.openxmlformats.org/officeDocument/2006/relationships/tags" Target="../tags/tag104.xml"/><Relationship Id="rId2" Type="http://schemas.openxmlformats.org/officeDocument/2006/relationships/tags" Target="../tags/tag10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1.xml"/><Relationship Id="rId1" Type="http://schemas.openxmlformats.org/officeDocument/2006/relationships/tags" Target="../tags/tag106.xml"/><Relationship Id="rId2" Type="http://schemas.openxmlformats.org/officeDocument/2006/relationships/tags" Target="../tags/tag10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42.xml"/><Relationship Id="rId1" Type="http://schemas.openxmlformats.org/officeDocument/2006/relationships/tags" Target="../tags/tag108.xml"/><Relationship Id="rId2" Type="http://schemas.openxmlformats.org/officeDocument/2006/relationships/tags" Target="../tags/tag10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3.xml"/><Relationship Id="rId5" Type="http://schemas.openxmlformats.org/officeDocument/2006/relationships/image" Target="../media/image9.png"/><Relationship Id="rId1" Type="http://schemas.openxmlformats.org/officeDocument/2006/relationships/tags" Target="../tags/tag111.xml"/><Relationship Id="rId2" Type="http://schemas.openxmlformats.org/officeDocument/2006/relationships/tags" Target="../tags/tag1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44.xml"/><Relationship Id="rId5" Type="http://schemas.openxmlformats.org/officeDocument/2006/relationships/image" Target="../media/image10.png"/><Relationship Id="rId1" Type="http://schemas.openxmlformats.org/officeDocument/2006/relationships/tags" Target="../tags/tag113.xml"/><Relationship Id="rId2" Type="http://schemas.openxmlformats.org/officeDocument/2006/relationships/tags" Target="../tags/tag11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45.xml"/><Relationship Id="rId1" Type="http://schemas.openxmlformats.org/officeDocument/2006/relationships/tags" Target="../tags/tag115.xml"/><Relationship Id="rId2" Type="http://schemas.openxmlformats.org/officeDocument/2006/relationships/tags" Target="../tags/tag11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tags" Target="../tags/tag118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tags" Target="../tags/tag121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47.xml"/><Relationship Id="rId1" Type="http://schemas.openxmlformats.org/officeDocument/2006/relationships/tags" Target="../tags/tag119.xml"/><Relationship Id="rId2" Type="http://schemas.openxmlformats.org/officeDocument/2006/relationships/tags" Target="../tags/tag12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48.xml"/><Relationship Id="rId1" Type="http://schemas.openxmlformats.org/officeDocument/2006/relationships/tags" Target="../tags/tag122.xml"/><Relationship Id="rId2" Type="http://schemas.openxmlformats.org/officeDocument/2006/relationships/tags" Target="../tags/tag1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tags" Target="../tags/tag127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49.xml"/><Relationship Id="rId1" Type="http://schemas.openxmlformats.org/officeDocument/2006/relationships/tags" Target="../tags/tag125.xml"/><Relationship Id="rId2" Type="http://schemas.openxmlformats.org/officeDocument/2006/relationships/tags" Target="../tags/tag12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0.xml"/><Relationship Id="rId5" Type="http://schemas.openxmlformats.org/officeDocument/2006/relationships/image" Target="../media/image11.png"/><Relationship Id="rId1" Type="http://schemas.openxmlformats.org/officeDocument/2006/relationships/tags" Target="../tags/tag128.xml"/><Relationship Id="rId2" Type="http://schemas.openxmlformats.org/officeDocument/2006/relationships/tags" Target="../tags/tag12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51.xml"/><Relationship Id="rId1" Type="http://schemas.openxmlformats.org/officeDocument/2006/relationships/tags" Target="../tags/tag130.xml"/><Relationship Id="rId2" Type="http://schemas.openxmlformats.org/officeDocument/2006/relationships/tags" Target="../tags/tag13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52.xml"/><Relationship Id="rId1" Type="http://schemas.openxmlformats.org/officeDocument/2006/relationships/tags" Target="../tags/tag133.xml"/><Relationship Id="rId2" Type="http://schemas.openxmlformats.org/officeDocument/2006/relationships/tags" Target="../tags/tag13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tags" Target="../tags/tag138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53.xml"/><Relationship Id="rId1" Type="http://schemas.openxmlformats.org/officeDocument/2006/relationships/tags" Target="../tags/tag136.xml"/><Relationship Id="rId2" Type="http://schemas.openxmlformats.org/officeDocument/2006/relationships/tags" Target="../tags/tag13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4.xml"/><Relationship Id="rId5" Type="http://schemas.openxmlformats.org/officeDocument/2006/relationships/image" Target="../media/image12.emf"/><Relationship Id="rId1" Type="http://schemas.openxmlformats.org/officeDocument/2006/relationships/tags" Target="../tags/tag139.xml"/><Relationship Id="rId2" Type="http://schemas.openxmlformats.org/officeDocument/2006/relationships/tags" Target="../tags/tag140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55.xml"/><Relationship Id="rId1" Type="http://schemas.openxmlformats.org/officeDocument/2006/relationships/tags" Target="../tags/tag141.xml"/><Relationship Id="rId2" Type="http://schemas.openxmlformats.org/officeDocument/2006/relationships/tags" Target="../tags/tag14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tags" Target="../tags/tag144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tags" Target="../tags/tag147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57.xml"/><Relationship Id="rId1" Type="http://schemas.openxmlformats.org/officeDocument/2006/relationships/tags" Target="../tags/tag145.xml"/><Relationship Id="rId2" Type="http://schemas.openxmlformats.org/officeDocument/2006/relationships/tags" Target="../tags/tag14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58.xml"/><Relationship Id="rId5" Type="http://schemas.openxmlformats.org/officeDocument/2006/relationships/image" Target="../media/image13.png"/><Relationship Id="rId1" Type="http://schemas.openxmlformats.org/officeDocument/2006/relationships/tags" Target="../tags/tag148.xml"/><Relationship Id="rId2" Type="http://schemas.openxmlformats.org/officeDocument/2006/relationships/tags" Target="../tags/tag14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tags" Target="../tags/tag152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59.xml"/><Relationship Id="rId1" Type="http://schemas.openxmlformats.org/officeDocument/2006/relationships/tags" Target="../tags/tag150.xml"/><Relationship Id="rId2" Type="http://schemas.openxmlformats.org/officeDocument/2006/relationships/tags" Target="../tags/tag15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60.xml"/><Relationship Id="rId1" Type="http://schemas.openxmlformats.org/officeDocument/2006/relationships/tags" Target="../tags/tag153.xml"/><Relationship Id="rId2" Type="http://schemas.openxmlformats.org/officeDocument/2006/relationships/tags" Target="../tags/tag15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tags" Target="../tags/tag15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6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tags" Target="../tags/tag158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62.xml"/><Relationship Id="rId1" Type="http://schemas.openxmlformats.org/officeDocument/2006/relationships/tags" Target="../tags/tag156.xml"/><Relationship Id="rId2" Type="http://schemas.openxmlformats.org/officeDocument/2006/relationships/tags" Target="../tags/tag15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tags" Target="../tags/tag161.xml"/><Relationship Id="rId4" Type="http://schemas.openxmlformats.org/officeDocument/2006/relationships/tags" Target="../tags/tag162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63.xml"/><Relationship Id="rId1" Type="http://schemas.openxmlformats.org/officeDocument/2006/relationships/tags" Target="../tags/tag159.xml"/><Relationship Id="rId2" Type="http://schemas.openxmlformats.org/officeDocument/2006/relationships/tags" Target="../tags/tag160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tags" Target="../tags/tag165.xml"/><Relationship Id="rId4" Type="http://schemas.openxmlformats.org/officeDocument/2006/relationships/tags" Target="../tags/tag166.xml"/><Relationship Id="rId5" Type="http://schemas.openxmlformats.org/officeDocument/2006/relationships/tags" Target="../tags/tag167.xml"/><Relationship Id="rId6" Type="http://schemas.openxmlformats.org/officeDocument/2006/relationships/tags" Target="../tags/tag168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64.xml"/><Relationship Id="rId1" Type="http://schemas.openxmlformats.org/officeDocument/2006/relationships/tags" Target="../tags/tag163.xml"/><Relationship Id="rId2" Type="http://schemas.openxmlformats.org/officeDocument/2006/relationships/tags" Target="../tags/tag16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tags" Target="../tags/tag171.xml"/><Relationship Id="rId4" Type="http://schemas.openxmlformats.org/officeDocument/2006/relationships/tags" Target="../tags/tag172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65.xml"/><Relationship Id="rId1" Type="http://schemas.openxmlformats.org/officeDocument/2006/relationships/tags" Target="../tags/tag169.xml"/><Relationship Id="rId2" Type="http://schemas.openxmlformats.org/officeDocument/2006/relationships/tags" Target="../tags/tag170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tags" Target="../tags/tag175.xml"/><Relationship Id="rId4" Type="http://schemas.openxmlformats.org/officeDocument/2006/relationships/tags" Target="../tags/tag176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66.xml"/><Relationship Id="rId1" Type="http://schemas.openxmlformats.org/officeDocument/2006/relationships/tags" Target="../tags/tag173.xml"/><Relationship Id="rId2" Type="http://schemas.openxmlformats.org/officeDocument/2006/relationships/tags" Target="../tags/tag17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tags" Target="../tags/tag179.xml"/><Relationship Id="rId4" Type="http://schemas.openxmlformats.org/officeDocument/2006/relationships/tags" Target="../tags/tag180.xml"/><Relationship Id="rId5" Type="http://schemas.openxmlformats.org/officeDocument/2006/relationships/tags" Target="../tags/tag181.xml"/><Relationship Id="rId6" Type="http://schemas.openxmlformats.org/officeDocument/2006/relationships/tags" Target="../tags/tag182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67.xml"/><Relationship Id="rId1" Type="http://schemas.openxmlformats.org/officeDocument/2006/relationships/tags" Target="../tags/tag177.xml"/><Relationship Id="rId2" Type="http://schemas.openxmlformats.org/officeDocument/2006/relationships/tags" Target="../tags/tag17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tags" Target="../tags/tag185.xml"/><Relationship Id="rId4" Type="http://schemas.openxmlformats.org/officeDocument/2006/relationships/tags" Target="../tags/tag186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68.xml"/><Relationship Id="rId1" Type="http://schemas.openxmlformats.org/officeDocument/2006/relationships/tags" Target="../tags/tag183.xml"/><Relationship Id="rId2" Type="http://schemas.openxmlformats.org/officeDocument/2006/relationships/tags" Target="../tags/tag18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tags" Target="../tags/tag189.xml"/><Relationship Id="rId4" Type="http://schemas.openxmlformats.org/officeDocument/2006/relationships/tags" Target="../tags/tag190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69.xml"/><Relationship Id="rId1" Type="http://schemas.openxmlformats.org/officeDocument/2006/relationships/tags" Target="../tags/tag187.xml"/><Relationship Id="rId2" Type="http://schemas.openxmlformats.org/officeDocument/2006/relationships/tags" Target="../tags/tag188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tags" Target="../tags/tag193.xml"/><Relationship Id="rId4" Type="http://schemas.openxmlformats.org/officeDocument/2006/relationships/tags" Target="../tags/tag194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70.xml"/><Relationship Id="rId1" Type="http://schemas.openxmlformats.org/officeDocument/2006/relationships/tags" Target="../tags/tag191.xml"/><Relationship Id="rId2" Type="http://schemas.openxmlformats.org/officeDocument/2006/relationships/tags" Target="../tags/tag19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tags" Target="../tags/tag197.xml"/><Relationship Id="rId4" Type="http://schemas.openxmlformats.org/officeDocument/2006/relationships/tags" Target="../tags/tag198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71.xml"/><Relationship Id="rId1" Type="http://schemas.openxmlformats.org/officeDocument/2006/relationships/tags" Target="../tags/tag195.xml"/><Relationship Id="rId2" Type="http://schemas.openxmlformats.org/officeDocument/2006/relationships/tags" Target="../tags/tag19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tags" Target="../tags/tag201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72.xml"/><Relationship Id="rId1" Type="http://schemas.openxmlformats.org/officeDocument/2006/relationships/tags" Target="../tags/tag199.xml"/><Relationship Id="rId2" Type="http://schemas.openxmlformats.org/officeDocument/2006/relationships/tags" Target="../tags/tag200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tags" Target="../tags/tag204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73.xml"/><Relationship Id="rId1" Type="http://schemas.openxmlformats.org/officeDocument/2006/relationships/tags" Target="../tags/tag202.xml"/><Relationship Id="rId2" Type="http://schemas.openxmlformats.org/officeDocument/2006/relationships/tags" Target="../tags/tag20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tags" Target="../tags/tag207.xml"/><Relationship Id="rId4" Type="http://schemas.openxmlformats.org/officeDocument/2006/relationships/tags" Target="../tags/tag208.xml"/><Relationship Id="rId5" Type="http://schemas.openxmlformats.org/officeDocument/2006/relationships/tags" Target="../tags/tag209.xml"/><Relationship Id="rId6" Type="http://schemas.openxmlformats.org/officeDocument/2006/relationships/slideLayout" Target="../slideLayouts/slideLayout2.xml"/><Relationship Id="rId7" Type="http://schemas.openxmlformats.org/officeDocument/2006/relationships/notesSlide" Target="../notesSlides/notesSlide74.xml"/><Relationship Id="rId1" Type="http://schemas.openxmlformats.org/officeDocument/2006/relationships/tags" Target="../tags/tag205.xml"/><Relationship Id="rId2" Type="http://schemas.openxmlformats.org/officeDocument/2006/relationships/tags" Target="../tags/tag20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75.xml"/><Relationship Id="rId1" Type="http://schemas.openxmlformats.org/officeDocument/2006/relationships/tags" Target="../tags/tag210.xml"/><Relationship Id="rId2" Type="http://schemas.openxmlformats.org/officeDocument/2006/relationships/tags" Target="../tags/tag21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76.xml"/><Relationship Id="rId1" Type="http://schemas.openxmlformats.org/officeDocument/2006/relationships/tags" Target="../tags/tag212.xml"/><Relationship Id="rId2" Type="http://schemas.openxmlformats.org/officeDocument/2006/relationships/tags" Target="../tags/tag21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77.xml"/><Relationship Id="rId1" Type="http://schemas.openxmlformats.org/officeDocument/2006/relationships/tags" Target="../tags/tag214.xml"/><Relationship Id="rId2" Type="http://schemas.openxmlformats.org/officeDocument/2006/relationships/tags" Target="../tags/tag21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tags" Target="../tags/tag21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4" Type="http://schemas.openxmlformats.org/officeDocument/2006/relationships/tags" Target="../tags/tag10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7.xml"/><Relationship Id="rId1" Type="http://schemas.openxmlformats.org/officeDocument/2006/relationships/tags" Target="../tags/tag7.xml"/><Relationship Id="rId2" Type="http://schemas.openxmlformats.org/officeDocument/2006/relationships/tags" Target="../tags/tag8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tags" Target="../tags/tag219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79.xml"/><Relationship Id="rId1" Type="http://schemas.openxmlformats.org/officeDocument/2006/relationships/tags" Target="../tags/tag217.xml"/><Relationship Id="rId2" Type="http://schemas.openxmlformats.org/officeDocument/2006/relationships/tags" Target="../tags/tag21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4" Type="http://schemas.openxmlformats.org/officeDocument/2006/relationships/tags" Target="../tags/tag223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80.xml"/><Relationship Id="rId1" Type="http://schemas.openxmlformats.org/officeDocument/2006/relationships/tags" Target="../tags/tag220.xml"/><Relationship Id="rId2" Type="http://schemas.openxmlformats.org/officeDocument/2006/relationships/tags" Target="../tags/tag22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tags" Target="../tags/tag224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8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tags" Target="../tags/tag227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82.xml"/><Relationship Id="rId1" Type="http://schemas.openxmlformats.org/officeDocument/2006/relationships/tags" Target="../tags/tag225.xml"/><Relationship Id="rId2" Type="http://schemas.openxmlformats.org/officeDocument/2006/relationships/tags" Target="../tags/tag226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tags" Target="../tags/tag230.xml"/><Relationship Id="rId4" Type="http://schemas.openxmlformats.org/officeDocument/2006/relationships/tags" Target="../tags/tag231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83.xml"/><Relationship Id="rId7" Type="http://schemas.openxmlformats.org/officeDocument/2006/relationships/image" Target="../media/image14.png"/><Relationship Id="rId1" Type="http://schemas.openxmlformats.org/officeDocument/2006/relationships/tags" Target="../tags/tag228.xml"/><Relationship Id="rId2" Type="http://schemas.openxmlformats.org/officeDocument/2006/relationships/tags" Target="../tags/tag229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tags" Target="../tags/tag234.xml"/><Relationship Id="rId4" Type="http://schemas.openxmlformats.org/officeDocument/2006/relationships/tags" Target="../tags/tag235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84.xml"/><Relationship Id="rId1" Type="http://schemas.openxmlformats.org/officeDocument/2006/relationships/tags" Target="../tags/tag232.xml"/><Relationship Id="rId2" Type="http://schemas.openxmlformats.org/officeDocument/2006/relationships/tags" Target="../tags/tag23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tags" Target="../tags/tag238.xml"/><Relationship Id="rId4" Type="http://schemas.openxmlformats.org/officeDocument/2006/relationships/tags" Target="../tags/tag239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85.xml"/><Relationship Id="rId1" Type="http://schemas.openxmlformats.org/officeDocument/2006/relationships/tags" Target="../tags/tag236.xml"/><Relationship Id="rId2" Type="http://schemas.openxmlformats.org/officeDocument/2006/relationships/tags" Target="../tags/tag23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86.xml"/><Relationship Id="rId1" Type="http://schemas.openxmlformats.org/officeDocument/2006/relationships/tags" Target="../tags/tag240.xml"/><Relationship Id="rId2" Type="http://schemas.openxmlformats.org/officeDocument/2006/relationships/tags" Target="../tags/tag241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87.xml"/><Relationship Id="rId1" Type="http://schemas.openxmlformats.org/officeDocument/2006/relationships/tags" Target="../tags/tag242.xml"/><Relationship Id="rId2" Type="http://schemas.openxmlformats.org/officeDocument/2006/relationships/tags" Target="../tags/tag243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88.xml"/><Relationship Id="rId1" Type="http://schemas.openxmlformats.org/officeDocument/2006/relationships/tags" Target="../tags/tag244.xml"/><Relationship Id="rId2" Type="http://schemas.openxmlformats.org/officeDocument/2006/relationships/tags" Target="../tags/tag24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4" Type="http://schemas.openxmlformats.org/officeDocument/2006/relationships/tags" Target="../tags/tag14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8.xml"/><Relationship Id="rId1" Type="http://schemas.openxmlformats.org/officeDocument/2006/relationships/tags" Target="../tags/tag11.xml"/><Relationship Id="rId2" Type="http://schemas.openxmlformats.org/officeDocument/2006/relationships/tags" Target="../tags/tag1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9.xml"/><Relationship Id="rId3" Type="http://schemas.openxmlformats.org/officeDocument/2006/relationships/image" Target="../media/image15.png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tags" Target="../tags/tag24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90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tags" Target="../tags/tag249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91.xml"/><Relationship Id="rId1" Type="http://schemas.openxmlformats.org/officeDocument/2006/relationships/tags" Target="../tags/tag247.xml"/><Relationship Id="rId2" Type="http://schemas.openxmlformats.org/officeDocument/2006/relationships/tags" Target="../tags/tag248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92.xml"/><Relationship Id="rId1" Type="http://schemas.openxmlformats.org/officeDocument/2006/relationships/tags" Target="../tags/tag250.xml"/><Relationship Id="rId2" Type="http://schemas.openxmlformats.org/officeDocument/2006/relationships/tags" Target="../tags/tag251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93.xml"/><Relationship Id="rId1" Type="http://schemas.openxmlformats.org/officeDocument/2006/relationships/tags" Target="../tags/tag252.xml"/><Relationship Id="rId2" Type="http://schemas.openxmlformats.org/officeDocument/2006/relationships/tags" Target="../tags/tag25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94.xml"/><Relationship Id="rId1" Type="http://schemas.openxmlformats.org/officeDocument/2006/relationships/tags" Target="../tags/tag254.xml"/><Relationship Id="rId2" Type="http://schemas.openxmlformats.org/officeDocument/2006/relationships/tags" Target="../tags/tag255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tags" Target="../tags/tag258.xml"/><Relationship Id="rId4" Type="http://schemas.openxmlformats.org/officeDocument/2006/relationships/tags" Target="../tags/tag259.xml"/><Relationship Id="rId5" Type="http://schemas.openxmlformats.org/officeDocument/2006/relationships/slideLayout" Target="../slideLayouts/slideLayout2.xml"/><Relationship Id="rId6" Type="http://schemas.openxmlformats.org/officeDocument/2006/relationships/notesSlide" Target="../notesSlides/notesSlide95.xml"/><Relationship Id="rId1" Type="http://schemas.openxmlformats.org/officeDocument/2006/relationships/tags" Target="../tags/tag256.xml"/><Relationship Id="rId2" Type="http://schemas.openxmlformats.org/officeDocument/2006/relationships/tags" Target="../tags/tag25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tags" Target="../tags/tag262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96.xml"/><Relationship Id="rId1" Type="http://schemas.openxmlformats.org/officeDocument/2006/relationships/tags" Target="../tags/tag260.xml"/><Relationship Id="rId2" Type="http://schemas.openxmlformats.org/officeDocument/2006/relationships/tags" Target="../tags/tag261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tags" Target="../tags/tag265.xm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97.xml"/><Relationship Id="rId1" Type="http://schemas.openxmlformats.org/officeDocument/2006/relationships/tags" Target="../tags/tag263.xml"/><Relationship Id="rId2" Type="http://schemas.openxmlformats.org/officeDocument/2006/relationships/tags" Target="../tags/tag264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98.xml"/><Relationship Id="rId1" Type="http://schemas.openxmlformats.org/officeDocument/2006/relationships/tags" Target="../tags/tag266.xml"/><Relationship Id="rId2" Type="http://schemas.openxmlformats.org/officeDocument/2006/relationships/tags" Target="../tags/tag2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2743200"/>
            <a:ext cx="807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i="1" dirty="0" smtClean="0"/>
              <a:t>Digital Design and Computer Architecture</a:t>
            </a:r>
            <a:r>
              <a:rPr lang="en-US" sz="2600" b="1" dirty="0"/>
              <a:t>:</a:t>
            </a:r>
            <a:r>
              <a:rPr lang="en-US" sz="2600" b="1" dirty="0" smtClean="0"/>
              <a:t> ARM® Edition</a:t>
            </a:r>
            <a:endParaRPr lang="en-US" sz="2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6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09600" y="3226713"/>
            <a:ext cx="8077200" cy="8930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91000" y="3226713"/>
            <a:ext cx="472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Sarah L. Harris and David Money Harris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34681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387353" y="10668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b="1" dirty="0" smtClean="0">
                <a:solidFill>
                  <a:srgbClr val="0070C0"/>
                </a:solidFill>
              </a:rPr>
              <a:t>Regularity supports design simplicity</a:t>
            </a:r>
            <a:endParaRPr lang="en-US" sz="3600" b="1" dirty="0">
              <a:solidFill>
                <a:srgbClr val="0070C0"/>
              </a:solidFill>
            </a:endParaRPr>
          </a:p>
          <a:p>
            <a:r>
              <a:rPr lang="en-US" dirty="0"/>
              <a:t>Consistent instruction format</a:t>
            </a:r>
          </a:p>
          <a:p>
            <a:r>
              <a:rPr lang="en-US" dirty="0"/>
              <a:t>Same number of operands (two sources and one destination)</a:t>
            </a:r>
          </a:p>
          <a:p>
            <a:r>
              <a:rPr lang="en-US" dirty="0" smtClean="0"/>
              <a:t>Ease of encoding </a:t>
            </a:r>
            <a:r>
              <a:rPr lang="en-US" dirty="0"/>
              <a:t>and </a:t>
            </a:r>
            <a:r>
              <a:rPr lang="en-US" dirty="0" smtClean="0"/>
              <a:t>handling </a:t>
            </a:r>
            <a:r>
              <a:rPr lang="en-US" dirty="0"/>
              <a:t>in hardware</a:t>
            </a:r>
          </a:p>
        </p:txBody>
      </p:sp>
      <p:sp>
        <p:nvSpPr>
          <p:cNvPr id="102502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50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68759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Design Principle 1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278899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05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90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6906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06906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04790" y="990600"/>
            <a:ext cx="7162800" cy="497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+mj-lt"/>
              </a:rPr>
              <a:t>ARM Assembly 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C</a:t>
            </a:r>
            <a:r>
              <a:rPr lang="en-US" sz="2400" b="1" dirty="0" smtClean="0">
                <a:solidFill>
                  <a:srgbClr val="0070C0"/>
                </a:solidFill>
                <a:latin typeface="+mj-lt"/>
              </a:rPr>
              <a:t>ode</a:t>
            </a:r>
            <a:endParaRPr lang="en-US" sz="2400" b="1" dirty="0">
              <a:solidFill>
                <a:srgbClr val="0070C0"/>
              </a:solidFill>
              <a:latin typeface="+mj-lt"/>
            </a:endParaRPr>
          </a:p>
          <a:p>
            <a:r>
              <a:rPr lang="en-US" sz="1700" dirty="0" smtClean="0">
                <a:latin typeface="Courier New" pitchFamily="49" charset="0"/>
              </a:rPr>
              <a:t>; R4 </a:t>
            </a:r>
            <a:r>
              <a:rPr lang="en-US" sz="1700" dirty="0">
                <a:latin typeface="Courier New" pitchFamily="49" charset="0"/>
              </a:rPr>
              <a:t>= y</a:t>
            </a:r>
          </a:p>
          <a:p>
            <a:endParaRPr lang="en-US" sz="200" dirty="0">
              <a:latin typeface="Courier New" pitchFamily="49" charset="0"/>
            </a:endParaRPr>
          </a:p>
          <a:p>
            <a:r>
              <a:rPr lang="en-US" sz="1700" dirty="0" smtClean="0">
                <a:latin typeface="Courier New" pitchFamily="49" charset="0"/>
              </a:rPr>
              <a:t>MAIN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...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smtClean="0">
                <a:latin typeface="Courier New" pitchFamily="49" charset="0"/>
              </a:rPr>
              <a:t>MOV R0, #2    	; </a:t>
            </a:r>
            <a:r>
              <a:rPr lang="en-US" sz="1700" dirty="0">
                <a:latin typeface="Courier New" pitchFamily="49" charset="0"/>
              </a:rPr>
              <a:t>argument 0 = 2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smtClean="0">
                <a:latin typeface="Courier New" pitchFamily="49" charset="0"/>
              </a:rPr>
              <a:t>MOV R1, #3    	; </a:t>
            </a:r>
            <a:r>
              <a:rPr lang="en-US" sz="1700" dirty="0">
                <a:latin typeface="Courier New" pitchFamily="49" charset="0"/>
              </a:rPr>
              <a:t>argument 1 = 3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smtClean="0">
                <a:latin typeface="Courier New" pitchFamily="49" charset="0"/>
              </a:rPr>
              <a:t>MOV R2, #4    	; </a:t>
            </a:r>
            <a:r>
              <a:rPr lang="en-US" sz="1700" dirty="0">
                <a:latin typeface="Courier New" pitchFamily="49" charset="0"/>
              </a:rPr>
              <a:t>argument 2 = 4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smtClean="0">
                <a:latin typeface="Courier New" pitchFamily="49" charset="0"/>
              </a:rPr>
              <a:t>MOV R3, #5    	; </a:t>
            </a:r>
            <a:r>
              <a:rPr lang="en-US" sz="1700" dirty="0">
                <a:latin typeface="Courier New" pitchFamily="49" charset="0"/>
              </a:rPr>
              <a:t>argument 3 = 5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smtClean="0">
                <a:latin typeface="Courier New" pitchFamily="49" charset="0"/>
              </a:rPr>
              <a:t>BL DIFFOFSUMS    	; </a:t>
            </a:r>
            <a:r>
              <a:rPr lang="en-US" sz="1700" dirty="0">
                <a:latin typeface="Courier New" pitchFamily="49" charset="0"/>
              </a:rPr>
              <a:t>call f</a:t>
            </a:r>
            <a:r>
              <a:rPr lang="en-US" sz="1700" dirty="0" smtClean="0">
                <a:latin typeface="Courier New" pitchFamily="49" charset="0"/>
              </a:rPr>
              <a:t>unction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smtClean="0">
                <a:latin typeface="Courier New" pitchFamily="49" charset="0"/>
              </a:rPr>
              <a:t>MOV R4, R0  		; </a:t>
            </a:r>
            <a:r>
              <a:rPr lang="en-US" sz="1700" dirty="0">
                <a:latin typeface="Courier New" pitchFamily="49" charset="0"/>
              </a:rPr>
              <a:t>y = returned value</a:t>
            </a:r>
          </a:p>
          <a:p>
            <a:r>
              <a:rPr lang="en-US" sz="1700" dirty="0">
                <a:latin typeface="Courier New" pitchFamily="49" charset="0"/>
              </a:rPr>
              <a:t>  ...</a:t>
            </a:r>
          </a:p>
          <a:p>
            <a:endParaRPr lang="en-US" sz="2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;</a:t>
            </a:r>
            <a:r>
              <a:rPr lang="en-US" sz="1700" dirty="0" smtClean="0">
                <a:latin typeface="Courier New" pitchFamily="49" charset="0"/>
              </a:rPr>
              <a:t> R4 </a:t>
            </a:r>
            <a:r>
              <a:rPr lang="en-US" sz="1700" dirty="0">
                <a:latin typeface="Courier New" pitchFamily="49" charset="0"/>
              </a:rPr>
              <a:t>= result</a:t>
            </a:r>
          </a:p>
          <a:p>
            <a:r>
              <a:rPr lang="en-US" sz="1700" dirty="0" smtClean="0">
                <a:latin typeface="Courier New" pitchFamily="49" charset="0"/>
              </a:rPr>
              <a:t>DIFFOFSUMS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smtClean="0">
                <a:latin typeface="Courier New" pitchFamily="49" charset="0"/>
              </a:rPr>
              <a:t>ADD R8, R0, R1  	; R8 = </a:t>
            </a:r>
            <a:r>
              <a:rPr lang="en-US" sz="1700" dirty="0">
                <a:latin typeface="Courier New" pitchFamily="49" charset="0"/>
              </a:rPr>
              <a:t>f + g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smtClean="0">
                <a:latin typeface="Courier New" pitchFamily="49" charset="0"/>
              </a:rPr>
              <a:t>ADD R9, R2, R3  	; R9 </a:t>
            </a:r>
            <a:r>
              <a:rPr lang="en-US" sz="1700" dirty="0">
                <a:latin typeface="Courier New" pitchFamily="49" charset="0"/>
              </a:rPr>
              <a:t>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smtClean="0">
                <a:latin typeface="Courier New" pitchFamily="49" charset="0"/>
              </a:rPr>
              <a:t>SUB R4, R8, R9  </a:t>
            </a:r>
            <a:r>
              <a:rPr lang="en-US" sz="1700" dirty="0">
                <a:latin typeface="Courier New" pitchFamily="49" charset="0"/>
              </a:rPr>
              <a:t>	</a:t>
            </a:r>
            <a:r>
              <a:rPr lang="en-US" sz="1700" dirty="0" smtClean="0">
                <a:latin typeface="Courier New" pitchFamily="49" charset="0"/>
              </a:rPr>
              <a:t>; </a:t>
            </a:r>
            <a:r>
              <a:rPr lang="en-US" sz="1700" dirty="0">
                <a:latin typeface="Courier New" pitchFamily="49" charset="0"/>
              </a:rPr>
              <a:t>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smtClean="0">
                <a:latin typeface="Courier New" pitchFamily="49" charset="0"/>
              </a:rPr>
              <a:t>MOV R0, R4   </a:t>
            </a:r>
            <a:r>
              <a:rPr lang="en-US" sz="1700" dirty="0">
                <a:latin typeface="Courier New" pitchFamily="49" charset="0"/>
              </a:rPr>
              <a:t>	</a:t>
            </a:r>
            <a:r>
              <a:rPr lang="en-US" sz="1700" dirty="0" smtClean="0">
                <a:latin typeface="Courier New" pitchFamily="49" charset="0"/>
              </a:rPr>
              <a:t>; </a:t>
            </a:r>
            <a:r>
              <a:rPr lang="en-US" sz="1700" dirty="0">
                <a:latin typeface="Courier New" pitchFamily="49" charset="0"/>
              </a:rPr>
              <a:t>put return value in R</a:t>
            </a:r>
            <a:r>
              <a:rPr lang="en-US" sz="1700" dirty="0" smtClean="0">
                <a:latin typeface="Courier New" pitchFamily="49" charset="0"/>
              </a:rPr>
              <a:t>0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dirty="0" smtClean="0">
                <a:latin typeface="Courier New" pitchFamily="49" charset="0"/>
              </a:rPr>
              <a:t>MOV PC, LR         ; </a:t>
            </a:r>
            <a:r>
              <a:rPr lang="en-US" sz="1700" dirty="0">
                <a:latin typeface="Courier New" pitchFamily="49" charset="0"/>
              </a:rPr>
              <a:t>return to caller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Input Arguments and Return Value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8349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73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4074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4074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14074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81600" y="1136065"/>
            <a:ext cx="7162800" cy="241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</a:endParaRPr>
          </a:p>
          <a:p>
            <a:r>
              <a:rPr lang="en-US" sz="1700" dirty="0">
                <a:latin typeface="Courier New" pitchFamily="49" charset="0"/>
              </a:rPr>
              <a:t>; </a:t>
            </a:r>
            <a:r>
              <a:rPr lang="en-US" sz="1700" dirty="0" smtClean="0">
                <a:latin typeface="Courier New" pitchFamily="49" charset="0"/>
              </a:rPr>
              <a:t>R4 </a:t>
            </a:r>
            <a:r>
              <a:rPr lang="en-US" sz="1700" dirty="0">
                <a:latin typeface="Courier New" pitchFamily="49" charset="0"/>
              </a:rPr>
              <a:t>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b="1" dirty="0" smtClean="0">
                <a:solidFill>
                  <a:srgbClr val="FF0000"/>
                </a:solidFill>
                <a:latin typeface="Courier New" pitchFamily="49" charset="0"/>
              </a:rPr>
              <a:t>R8</a:t>
            </a:r>
            <a:r>
              <a:rPr lang="en-US" sz="1700" dirty="0" smtClean="0">
                <a:latin typeface="Courier New" pitchFamily="49" charset="0"/>
              </a:rPr>
              <a:t>, </a:t>
            </a:r>
            <a:r>
              <a:rPr lang="en-US" sz="1700" dirty="0">
                <a:latin typeface="Courier New" pitchFamily="49" charset="0"/>
              </a:rPr>
              <a:t>R0, R1  	; </a:t>
            </a:r>
            <a:r>
              <a:rPr lang="en-US" sz="1700" dirty="0" smtClean="0">
                <a:latin typeface="Courier New" pitchFamily="49" charset="0"/>
              </a:rPr>
              <a:t>R8 </a:t>
            </a:r>
            <a:r>
              <a:rPr lang="en-US" sz="1700" dirty="0">
                <a:latin typeface="Courier New" pitchFamily="49" charset="0"/>
              </a:rPr>
              <a:t>= f + g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b="1" dirty="0" smtClean="0">
                <a:solidFill>
                  <a:srgbClr val="FF0000"/>
                </a:solidFill>
                <a:latin typeface="Courier New" pitchFamily="49" charset="0"/>
              </a:rPr>
              <a:t>R9</a:t>
            </a:r>
            <a:r>
              <a:rPr lang="en-US" sz="1700" dirty="0" smtClean="0">
                <a:latin typeface="Courier New" pitchFamily="49" charset="0"/>
              </a:rPr>
              <a:t>, </a:t>
            </a:r>
            <a:r>
              <a:rPr lang="en-US" sz="1700" dirty="0">
                <a:latin typeface="Courier New" pitchFamily="49" charset="0"/>
              </a:rPr>
              <a:t>R2, R3  	; </a:t>
            </a:r>
            <a:r>
              <a:rPr lang="en-US" sz="1700" dirty="0" smtClean="0">
                <a:latin typeface="Courier New" pitchFamily="49" charset="0"/>
              </a:rPr>
              <a:t>R9 </a:t>
            </a:r>
            <a:r>
              <a:rPr lang="en-US" sz="1700" dirty="0">
                <a:latin typeface="Courier New" pitchFamily="49" charset="0"/>
              </a:rPr>
              <a:t>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</a:t>
            </a:r>
            <a:r>
              <a:rPr lang="en-US" sz="1700" b="1" dirty="0" smtClean="0">
                <a:solidFill>
                  <a:srgbClr val="FF0000"/>
                </a:solidFill>
                <a:latin typeface="Courier New" pitchFamily="49" charset="0"/>
              </a:rPr>
              <a:t>R4</a:t>
            </a:r>
            <a:r>
              <a:rPr lang="en-US" sz="1700" dirty="0" smtClean="0">
                <a:latin typeface="Courier New" pitchFamily="49" charset="0"/>
              </a:rPr>
              <a:t>, R8, R9  </a:t>
            </a:r>
            <a:r>
              <a:rPr lang="en-US" sz="1700" dirty="0">
                <a:latin typeface="Courier New" pitchFamily="49" charset="0"/>
              </a:rPr>
              <a:t>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</a:t>
            </a:r>
            <a:r>
              <a:rPr lang="en-US" sz="1700" dirty="0" smtClean="0">
                <a:latin typeface="Courier New" pitchFamily="49" charset="0"/>
              </a:rPr>
              <a:t>R4   </a:t>
            </a:r>
            <a:r>
              <a:rPr lang="en-US" sz="1700" dirty="0">
                <a:latin typeface="Courier New" pitchFamily="49" charset="0"/>
              </a:rPr>
              <a:t>	; put return value in R0</a:t>
            </a:r>
          </a:p>
          <a:p>
            <a:r>
              <a:rPr lang="en-US" sz="1700" dirty="0">
                <a:latin typeface="Courier New" pitchFamily="49" charset="0"/>
              </a:rPr>
              <a:t>  MOV PC, LR         ; return to caller</a:t>
            </a:r>
          </a:p>
        </p:txBody>
      </p:sp>
      <p:sp>
        <p:nvSpPr>
          <p:cNvPr id="1140743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38200" y="3733800"/>
            <a:ext cx="82296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600" dirty="0">
                <a:latin typeface="Times New Roman" pitchFamily="18" charset="0"/>
              </a:rPr>
              <a:t> </a:t>
            </a:r>
            <a:r>
              <a:rPr lang="en-US" sz="2600" dirty="0" err="1" smtClean="0">
                <a:latin typeface="Courier New" pitchFamily="49" charset="0"/>
              </a:rPr>
              <a:t>diffofsums</a:t>
            </a:r>
            <a:r>
              <a:rPr lang="en-US" sz="2600" dirty="0" smtClean="0">
                <a:latin typeface="Times New Roman" pitchFamily="18" charset="0"/>
              </a:rPr>
              <a:t> </a:t>
            </a:r>
            <a:r>
              <a:rPr lang="en-US" sz="2600" dirty="0" smtClean="0">
                <a:latin typeface="+mj-lt"/>
              </a:rPr>
              <a:t>overwrote </a:t>
            </a:r>
            <a:r>
              <a:rPr lang="en-US" sz="2600" dirty="0">
                <a:latin typeface="+mj-lt"/>
              </a:rPr>
              <a:t>3 registers:</a:t>
            </a:r>
            <a:r>
              <a:rPr lang="en-US" sz="2600" dirty="0"/>
              <a:t> </a:t>
            </a:r>
            <a:r>
              <a:rPr lang="en-US" sz="2600" dirty="0" smtClean="0">
                <a:latin typeface="Courier New" pitchFamily="49" charset="0"/>
              </a:rPr>
              <a:t>R4</a:t>
            </a:r>
            <a:r>
              <a:rPr lang="en-US" sz="2600" dirty="0" smtClean="0">
                <a:latin typeface="+mj-lt"/>
              </a:rPr>
              <a:t>,</a:t>
            </a:r>
            <a:r>
              <a:rPr lang="en-US" sz="2600" dirty="0" smtClean="0"/>
              <a:t> </a:t>
            </a:r>
            <a:r>
              <a:rPr lang="en-US" sz="2600" dirty="0" smtClean="0">
                <a:latin typeface="Courier New" pitchFamily="49" charset="0"/>
              </a:rPr>
              <a:t>R8</a:t>
            </a:r>
            <a:r>
              <a:rPr lang="en-US" sz="2600" dirty="0" smtClean="0">
                <a:latin typeface="+mj-lt"/>
              </a:rPr>
              <a:t>,</a:t>
            </a:r>
            <a:r>
              <a:rPr lang="en-US" sz="2600" dirty="0" smtClean="0"/>
              <a:t> </a:t>
            </a:r>
            <a:r>
              <a:rPr lang="en-US" sz="2600" dirty="0" smtClean="0">
                <a:latin typeface="Courier New" pitchFamily="49" charset="0"/>
              </a:rPr>
              <a:t>R9</a:t>
            </a:r>
            <a:endParaRPr lang="en-US" sz="2600" dirty="0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600" dirty="0" err="1">
                <a:latin typeface="Courier New" pitchFamily="49" charset="0"/>
              </a:rPr>
              <a:t>diffofsums</a:t>
            </a:r>
            <a:r>
              <a:rPr lang="en-US" sz="2600" dirty="0">
                <a:latin typeface="Times New Roman" pitchFamily="18" charset="0"/>
              </a:rPr>
              <a:t> </a:t>
            </a:r>
            <a:r>
              <a:rPr lang="en-US" sz="2600" dirty="0">
                <a:latin typeface="+mj-lt"/>
              </a:rPr>
              <a:t>can use </a:t>
            </a:r>
            <a:r>
              <a:rPr lang="en-US" sz="2600" i="1" dirty="0" smtClean="0">
                <a:latin typeface="+mj-lt"/>
              </a:rPr>
              <a:t>stack </a:t>
            </a:r>
            <a:r>
              <a:rPr lang="en-US" sz="2600" dirty="0">
                <a:latin typeface="+mj-lt"/>
              </a:rPr>
              <a:t>to temporarily store registers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Input Arguments and Return Value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8308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27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7827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078280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2664" y="1143000"/>
            <a:ext cx="564553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Memory used to temporarily save variables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Like </a:t>
            </a:r>
            <a:r>
              <a:rPr lang="en-US" sz="3200" dirty="0" smtClean="0">
                <a:latin typeface="+mj-lt"/>
                <a:cs typeface="Arial" charset="0"/>
              </a:rPr>
              <a:t>stack </a:t>
            </a:r>
            <a:r>
              <a:rPr lang="en-US" sz="3200" dirty="0">
                <a:latin typeface="+mj-lt"/>
                <a:cs typeface="Arial" charset="0"/>
              </a:rPr>
              <a:t>of dishes, last-in-first-out (LIFO) queue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solidFill>
                  <a:srgbClr val="0070C0"/>
                </a:solidFill>
                <a:latin typeface="+mj-lt"/>
                <a:cs typeface="Arial" charset="0"/>
              </a:rPr>
              <a:t>Expands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: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uses more memory when more space </a:t>
            </a:r>
            <a:r>
              <a:rPr lang="en-US" sz="3200" dirty="0" smtClean="0">
                <a:latin typeface="+mj-lt"/>
                <a:cs typeface="Arial" charset="0"/>
              </a:rPr>
              <a:t>needed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solidFill>
                  <a:srgbClr val="0070C0"/>
                </a:solidFill>
                <a:latin typeface="+mj-lt"/>
                <a:cs typeface="Arial" charset="0"/>
              </a:rPr>
              <a:t>Contracts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:</a:t>
            </a:r>
            <a:r>
              <a:rPr lang="en-US" sz="3200" b="1" dirty="0"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uses less memory when the </a:t>
            </a:r>
            <a:r>
              <a:rPr lang="en-US" sz="3200" dirty="0" smtClean="0">
                <a:latin typeface="+mj-lt"/>
                <a:cs typeface="Arial" charset="0"/>
              </a:rPr>
              <a:t>space </a:t>
            </a:r>
            <a:r>
              <a:rPr lang="en-US" sz="3200" dirty="0">
                <a:latin typeface="+mj-lt"/>
                <a:cs typeface="Arial" charset="0"/>
              </a:rPr>
              <a:t>no longer needed</a:t>
            </a: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The Stack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139446" name="Picture 18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605" y="1072040"/>
            <a:ext cx="2487334" cy="47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44955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471" name="Picture 18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8" b="52536"/>
          <a:stretch/>
        </p:blipFill>
        <p:spPr bwMode="auto">
          <a:xfrm>
            <a:off x="1038740" y="2660900"/>
            <a:ext cx="3640294" cy="284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60" b="-2926"/>
          <a:stretch/>
        </p:blipFill>
        <p:spPr bwMode="auto">
          <a:xfrm>
            <a:off x="4956050" y="2660900"/>
            <a:ext cx="3640294" cy="2986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483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4483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4483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0515" y="97108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Grows down (from higher to lower memory addresses)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Stack pointer: </a:t>
            </a:r>
            <a:r>
              <a:rPr lang="en-US" sz="3200" dirty="0" smtClean="0">
                <a:latin typeface="Courier New" pitchFamily="49" charset="0"/>
                <a:cs typeface="Arial" charset="0"/>
              </a:rPr>
              <a:t>SP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Times New Roman" pitchFamily="18" charset="0"/>
                <a:cs typeface="Arial" charset="0"/>
              </a:rPr>
              <a:t>points to top of the stack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The Stack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61930" y="5349250"/>
            <a:ext cx="537670" cy="2979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802430" y="5243356"/>
            <a:ext cx="537670" cy="2979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728560" y="5349250"/>
            <a:ext cx="33041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200" b="1" dirty="0" smtClean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Stack expands by 2 words</a:t>
            </a:r>
            <a:endParaRPr lang="en-US" sz="2200" b="1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6135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300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7930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079304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0515" y="120151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Called f</a:t>
            </a:r>
            <a:r>
              <a:rPr lang="en-US" sz="3200" dirty="0" smtClean="0">
                <a:latin typeface="+mj-lt"/>
                <a:cs typeface="Arial" charset="0"/>
              </a:rPr>
              <a:t>unctions </a:t>
            </a:r>
            <a:r>
              <a:rPr lang="en-US" sz="3200" dirty="0">
                <a:latin typeface="+mj-lt"/>
                <a:cs typeface="Arial" charset="0"/>
              </a:rPr>
              <a:t>must have no </a:t>
            </a:r>
            <a:r>
              <a:rPr lang="en-US" sz="3200" dirty="0" smtClean="0">
                <a:latin typeface="+mj-lt"/>
                <a:cs typeface="Arial" charset="0"/>
              </a:rPr>
              <a:t>unintended </a:t>
            </a:r>
            <a:r>
              <a:rPr lang="en-US" sz="3200" dirty="0">
                <a:latin typeface="+mj-lt"/>
                <a:cs typeface="Arial" charset="0"/>
              </a:rPr>
              <a:t>side </a:t>
            </a:r>
            <a:r>
              <a:rPr lang="en-US" sz="3200" dirty="0" smtClean="0">
                <a:latin typeface="+mj-lt"/>
                <a:cs typeface="Arial" charset="0"/>
              </a:rPr>
              <a:t>effects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But</a:t>
            </a:r>
            <a:r>
              <a:rPr lang="en-US" sz="3000" dirty="0">
                <a:latin typeface="Times New Roman" pitchFamily="18" charset="0"/>
                <a:cs typeface="Arial" charset="0"/>
              </a:rPr>
              <a:t> </a:t>
            </a:r>
            <a:r>
              <a:rPr lang="en-US" sz="3000" dirty="0" err="1">
                <a:latin typeface="Courier New" pitchFamily="49" charset="0"/>
                <a:cs typeface="Arial" charset="0"/>
              </a:rPr>
              <a:t>diffofsums</a:t>
            </a:r>
            <a:r>
              <a:rPr lang="en-US" sz="30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overwrites 3 registers: </a:t>
            </a:r>
            <a:r>
              <a:rPr lang="en-US" sz="3000" dirty="0" smtClean="0">
                <a:latin typeface="Courier New" pitchFamily="49" charset="0"/>
                <a:cs typeface="Arial" charset="0"/>
              </a:rPr>
              <a:t>R4</a:t>
            </a:r>
            <a:r>
              <a:rPr lang="en-US" sz="3000" dirty="0" smtClean="0">
                <a:latin typeface="Times New Roman" pitchFamily="18" charset="0"/>
                <a:cs typeface="Arial" charset="0"/>
              </a:rPr>
              <a:t>, </a:t>
            </a:r>
            <a:r>
              <a:rPr lang="en-US" sz="3000" dirty="0" smtClean="0">
                <a:latin typeface="Courier New" pitchFamily="49" charset="0"/>
                <a:cs typeface="Arial" charset="0"/>
              </a:rPr>
              <a:t>R8</a:t>
            </a:r>
            <a:r>
              <a:rPr lang="en-US" sz="3000" dirty="0" smtClean="0">
                <a:latin typeface="Times New Roman" pitchFamily="18" charset="0"/>
                <a:cs typeface="Arial" charset="0"/>
              </a:rPr>
              <a:t>, </a:t>
            </a:r>
            <a:r>
              <a:rPr lang="en-US" sz="3000" dirty="0" smtClean="0">
                <a:latin typeface="Courier New" pitchFamily="49" charset="0"/>
                <a:cs typeface="Arial" charset="0"/>
              </a:rPr>
              <a:t>R9</a:t>
            </a:r>
            <a:endParaRPr lang="en-US" sz="3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371600" y="3355659"/>
            <a:ext cx="7162800" cy="241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</a:endParaRPr>
          </a:p>
          <a:p>
            <a:r>
              <a:rPr lang="en-US" sz="1700" dirty="0">
                <a:latin typeface="Courier New" pitchFamily="49" charset="0"/>
              </a:rPr>
              <a:t>; </a:t>
            </a:r>
            <a:r>
              <a:rPr lang="en-US" sz="1700" dirty="0" smtClean="0">
                <a:latin typeface="Courier New" pitchFamily="49" charset="0"/>
              </a:rPr>
              <a:t>R4 </a:t>
            </a:r>
            <a:r>
              <a:rPr lang="en-US" sz="1700" dirty="0">
                <a:latin typeface="Courier New" pitchFamily="49" charset="0"/>
              </a:rPr>
              <a:t>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b="1" dirty="0" smtClean="0">
                <a:solidFill>
                  <a:srgbClr val="FF0000"/>
                </a:solidFill>
                <a:latin typeface="Courier New" pitchFamily="49" charset="0"/>
              </a:rPr>
              <a:t>R8</a:t>
            </a:r>
            <a:r>
              <a:rPr lang="en-US" sz="1700" dirty="0" smtClean="0">
                <a:latin typeface="Courier New" pitchFamily="49" charset="0"/>
              </a:rPr>
              <a:t>, </a:t>
            </a:r>
            <a:r>
              <a:rPr lang="en-US" sz="1700" dirty="0">
                <a:latin typeface="Courier New" pitchFamily="49" charset="0"/>
              </a:rPr>
              <a:t>R0, R1  	; </a:t>
            </a:r>
            <a:r>
              <a:rPr lang="en-US" sz="1700" dirty="0" smtClean="0">
                <a:latin typeface="Courier New" pitchFamily="49" charset="0"/>
              </a:rPr>
              <a:t>R8 </a:t>
            </a:r>
            <a:r>
              <a:rPr lang="en-US" sz="1700" dirty="0">
                <a:latin typeface="Courier New" pitchFamily="49" charset="0"/>
              </a:rPr>
              <a:t>= f + g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b="1" dirty="0" smtClean="0">
                <a:solidFill>
                  <a:srgbClr val="FF0000"/>
                </a:solidFill>
                <a:latin typeface="Courier New" pitchFamily="49" charset="0"/>
              </a:rPr>
              <a:t>R9</a:t>
            </a:r>
            <a:r>
              <a:rPr lang="en-US" sz="1700" dirty="0" smtClean="0">
                <a:latin typeface="Courier New" pitchFamily="49" charset="0"/>
              </a:rPr>
              <a:t>, </a:t>
            </a:r>
            <a:r>
              <a:rPr lang="en-US" sz="1700" dirty="0">
                <a:latin typeface="Courier New" pitchFamily="49" charset="0"/>
              </a:rPr>
              <a:t>R2, R3  	; </a:t>
            </a:r>
            <a:r>
              <a:rPr lang="en-US" sz="1700" dirty="0" smtClean="0">
                <a:latin typeface="Courier New" pitchFamily="49" charset="0"/>
              </a:rPr>
              <a:t>R9 </a:t>
            </a:r>
            <a:r>
              <a:rPr lang="en-US" sz="1700" dirty="0">
                <a:latin typeface="Courier New" pitchFamily="49" charset="0"/>
              </a:rPr>
              <a:t>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</a:t>
            </a:r>
            <a:r>
              <a:rPr lang="en-US" sz="1700" b="1" dirty="0" smtClean="0">
                <a:solidFill>
                  <a:srgbClr val="FF0000"/>
                </a:solidFill>
                <a:latin typeface="Courier New" pitchFamily="49" charset="0"/>
              </a:rPr>
              <a:t>R4</a:t>
            </a:r>
            <a:r>
              <a:rPr lang="en-US" sz="1700" dirty="0" smtClean="0">
                <a:latin typeface="Courier New" pitchFamily="49" charset="0"/>
              </a:rPr>
              <a:t>, R8, R9  </a:t>
            </a:r>
            <a:r>
              <a:rPr lang="en-US" sz="1700" dirty="0">
                <a:latin typeface="Courier New" pitchFamily="49" charset="0"/>
              </a:rPr>
              <a:t>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</a:t>
            </a:r>
            <a:r>
              <a:rPr lang="en-US" sz="1700" dirty="0" smtClean="0">
                <a:latin typeface="Courier New" pitchFamily="49" charset="0"/>
              </a:rPr>
              <a:t>R4   </a:t>
            </a:r>
            <a:r>
              <a:rPr lang="en-US" sz="1700" dirty="0">
                <a:latin typeface="Courier New" pitchFamily="49" charset="0"/>
              </a:rPr>
              <a:t>	; put return value in R0</a:t>
            </a:r>
          </a:p>
          <a:p>
            <a:r>
              <a:rPr lang="en-US" sz="1700" dirty="0">
                <a:latin typeface="Courier New" pitchFamily="49" charset="0"/>
              </a:rPr>
              <a:t>  MOV PC, LR         ; return to caller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How Functions use the Stack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4942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32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03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8032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1500" y="990600"/>
            <a:ext cx="8001000" cy="4508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ARM 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A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ssembly 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</a:endParaRPr>
          </a:p>
          <a:p>
            <a:r>
              <a:rPr lang="en-US" sz="1700" dirty="0">
                <a:latin typeface="Courier New" pitchFamily="49" charset="0"/>
              </a:rPr>
              <a:t>; R2 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SUB SP, SP, #12	; make space on stack for 3 registers</a:t>
            </a:r>
          </a:p>
          <a:p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  STR R4, [SP,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8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]	; save R4 on stack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 STR R8, [SP,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#4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]	; save R8 on stack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 STR R9, [SP]		; save R9 on stack</a:t>
            </a:r>
          </a:p>
          <a:p>
            <a:r>
              <a:rPr lang="en-US" sz="1700" dirty="0" smtClean="0">
                <a:latin typeface="Courier New" pitchFamily="49" charset="0"/>
              </a:rPr>
              <a:t>  ADD R8, </a:t>
            </a:r>
            <a:r>
              <a:rPr lang="en-US" sz="1700" dirty="0">
                <a:latin typeface="Courier New" pitchFamily="49" charset="0"/>
              </a:rPr>
              <a:t>R0, R1  	; </a:t>
            </a:r>
            <a:r>
              <a:rPr lang="en-US" sz="1700" dirty="0" smtClean="0">
                <a:latin typeface="Courier New" pitchFamily="49" charset="0"/>
              </a:rPr>
              <a:t>R8 </a:t>
            </a:r>
            <a:r>
              <a:rPr lang="en-US" sz="1700" dirty="0">
                <a:latin typeface="Courier New" pitchFamily="49" charset="0"/>
              </a:rPr>
              <a:t>= f + g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dirty="0" smtClean="0">
                <a:latin typeface="Courier New" pitchFamily="49" charset="0"/>
              </a:rPr>
              <a:t>R9, </a:t>
            </a:r>
            <a:r>
              <a:rPr lang="en-US" sz="1700" dirty="0">
                <a:latin typeface="Courier New" pitchFamily="49" charset="0"/>
              </a:rPr>
              <a:t>R2, R3  	; </a:t>
            </a:r>
            <a:r>
              <a:rPr lang="en-US" sz="1700" dirty="0" smtClean="0">
                <a:latin typeface="Courier New" pitchFamily="49" charset="0"/>
              </a:rPr>
              <a:t>R9 </a:t>
            </a:r>
            <a:r>
              <a:rPr lang="en-US" sz="1700" dirty="0">
                <a:latin typeface="Courier New" pitchFamily="49" charset="0"/>
              </a:rPr>
              <a:t>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</a:t>
            </a:r>
            <a:r>
              <a:rPr lang="en-US" sz="1700" dirty="0" smtClean="0">
                <a:latin typeface="Courier New" pitchFamily="49" charset="0"/>
              </a:rPr>
              <a:t>R4, R8, R9  </a:t>
            </a:r>
            <a:r>
              <a:rPr lang="en-US" sz="1700" dirty="0">
                <a:latin typeface="Courier New" pitchFamily="49" charset="0"/>
              </a:rPr>
              <a:t>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</a:t>
            </a:r>
            <a:r>
              <a:rPr lang="en-US" sz="1700" dirty="0" smtClean="0">
                <a:latin typeface="Courier New" pitchFamily="49" charset="0"/>
              </a:rPr>
              <a:t>R4   </a:t>
            </a:r>
            <a:r>
              <a:rPr lang="en-US" sz="1700" dirty="0">
                <a:latin typeface="Courier New" pitchFamily="49" charset="0"/>
              </a:rPr>
              <a:t>	; put return value in </a:t>
            </a:r>
            <a:r>
              <a:rPr lang="en-US" sz="1700" dirty="0" smtClean="0">
                <a:latin typeface="Courier New" pitchFamily="49" charset="0"/>
              </a:rPr>
              <a:t>R0</a:t>
            </a:r>
          </a:p>
          <a:p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LDR R9, [SP]		; restore R9 from stack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 LDR R8, [SP,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#4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]	; restore R8 from stack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 LDR R4, [SP,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#8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]	; restore R4 from stack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 ADD SP, SP, #12	; </a:t>
            </a:r>
            <a:r>
              <a:rPr lang="en-US" sz="1700" b="1" dirty="0" err="1" smtClean="0">
                <a:solidFill>
                  <a:srgbClr val="0070C0"/>
                </a:solidFill>
                <a:latin typeface="Courier New" pitchFamily="49" charset="0"/>
              </a:rPr>
              <a:t>deallocate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 stack space</a:t>
            </a:r>
          </a:p>
          <a:p>
            <a:r>
              <a:rPr lang="en-US" sz="1700" dirty="0">
                <a:latin typeface="Courier New" pitchFamily="49" charset="0"/>
              </a:rPr>
              <a:t> </a:t>
            </a:r>
            <a:r>
              <a:rPr lang="en-US" sz="1700" dirty="0" smtClean="0">
                <a:latin typeface="Courier New" pitchFamily="49" charset="0"/>
              </a:rPr>
              <a:t> MOV PC, LR		; return to caller</a:t>
            </a:r>
            <a:endParaRPr lang="en-US" sz="170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Storing Register Values on the Stack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2038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34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134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53470" y="4542745"/>
            <a:ext cx="13062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+mj-lt"/>
                <a:cs typeface="Arial" charset="0"/>
              </a:rPr>
              <a:t>Before call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18817" y="4542745"/>
            <a:ext cx="13133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+mj-lt"/>
                <a:cs typeface="Arial" charset="0"/>
              </a:rPr>
              <a:t>During call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45855" y="4504340"/>
            <a:ext cx="11434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After call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The Stack during </a:t>
            </a:r>
            <a:r>
              <a:rPr lang="en-US" sz="4400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diffofsums</a:t>
            </a:r>
            <a:r>
              <a:rPr lang="en-US" sz="4400" dirty="0" smtClean="0">
                <a:solidFill>
                  <a:schemeClr val="bg1"/>
                </a:solidFill>
              </a:rPr>
              <a:t> Call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141496" name="Picture 18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90" y="1585560"/>
            <a:ext cx="8915400" cy="284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66404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2399" name="Group 31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10770822"/>
              </p:ext>
            </p:extLst>
          </p:nvPr>
        </p:nvGraphicFramePr>
        <p:xfrm>
          <a:off x="923525" y="1163105"/>
          <a:ext cx="7162800" cy="4126992"/>
        </p:xfrm>
        <a:graphic>
          <a:graphicData uri="http://schemas.openxmlformats.org/drawingml/2006/table">
            <a:tbl>
              <a:tblPr/>
              <a:tblGrid>
                <a:gridCol w="3581400"/>
                <a:gridCol w="35814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Preserved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Callee</a:t>
                      </a: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-Saved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Nonpreserved</a:t>
                      </a:r>
                      <a:endParaRPr kumimoji="0" lang="en-US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Caller-Saved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R4-R11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R12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R14 (LR)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R0-R3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R13 (SP)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CPSR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stack above SP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stack below SP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8237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Registers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8909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0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302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30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1500" y="1296239"/>
            <a:ext cx="8001000" cy="293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</a:endParaRPr>
          </a:p>
          <a:p>
            <a:r>
              <a:rPr lang="en-US" sz="1700" dirty="0">
                <a:latin typeface="Courier New" pitchFamily="49" charset="0"/>
              </a:rPr>
              <a:t>; R2 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  STR R4, [SP, #-4]!	; save R4 on stack</a:t>
            </a:r>
          </a:p>
          <a:p>
            <a:r>
              <a:rPr lang="en-US" sz="1700" dirty="0" smtClean="0">
                <a:latin typeface="Courier New" pitchFamily="49" charset="0"/>
              </a:rPr>
              <a:t>  ADD R8, </a:t>
            </a:r>
            <a:r>
              <a:rPr lang="en-US" sz="1700" dirty="0">
                <a:latin typeface="Courier New" pitchFamily="49" charset="0"/>
              </a:rPr>
              <a:t>R0, R1  	; </a:t>
            </a:r>
            <a:r>
              <a:rPr lang="en-US" sz="1700" dirty="0" smtClean="0">
                <a:latin typeface="Courier New" pitchFamily="49" charset="0"/>
              </a:rPr>
              <a:t>R8 </a:t>
            </a:r>
            <a:r>
              <a:rPr lang="en-US" sz="1700" dirty="0">
                <a:latin typeface="Courier New" pitchFamily="49" charset="0"/>
              </a:rPr>
              <a:t>= f + g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dirty="0" smtClean="0">
                <a:latin typeface="Courier New" pitchFamily="49" charset="0"/>
              </a:rPr>
              <a:t>R9, </a:t>
            </a:r>
            <a:r>
              <a:rPr lang="en-US" sz="1700" dirty="0">
                <a:latin typeface="Courier New" pitchFamily="49" charset="0"/>
              </a:rPr>
              <a:t>R2, R3  	; </a:t>
            </a:r>
            <a:r>
              <a:rPr lang="en-US" sz="1700" dirty="0" smtClean="0">
                <a:latin typeface="Courier New" pitchFamily="49" charset="0"/>
              </a:rPr>
              <a:t>R9 </a:t>
            </a:r>
            <a:r>
              <a:rPr lang="en-US" sz="1700" dirty="0">
                <a:latin typeface="Courier New" pitchFamily="49" charset="0"/>
              </a:rPr>
              <a:t>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</a:t>
            </a:r>
            <a:r>
              <a:rPr lang="en-US" sz="1700" dirty="0" smtClean="0">
                <a:latin typeface="Courier New" pitchFamily="49" charset="0"/>
              </a:rPr>
              <a:t>R4, R8, R9  </a:t>
            </a:r>
            <a:r>
              <a:rPr lang="en-US" sz="1700" dirty="0">
                <a:latin typeface="Courier New" pitchFamily="49" charset="0"/>
              </a:rPr>
              <a:t>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</a:t>
            </a:r>
            <a:r>
              <a:rPr lang="en-US" sz="1700" dirty="0" smtClean="0">
                <a:latin typeface="Courier New" pitchFamily="49" charset="0"/>
              </a:rPr>
              <a:t>R4   </a:t>
            </a:r>
            <a:r>
              <a:rPr lang="en-US" sz="1700" dirty="0">
                <a:latin typeface="Courier New" pitchFamily="49" charset="0"/>
              </a:rPr>
              <a:t>	; put return value in </a:t>
            </a:r>
            <a:r>
              <a:rPr lang="en-US" sz="1700" dirty="0" smtClean="0">
                <a:latin typeface="Courier New" pitchFamily="49" charset="0"/>
              </a:rPr>
              <a:t>R0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 LDR R4, [SP], #4	; restore R4 from stack</a:t>
            </a:r>
          </a:p>
          <a:p>
            <a:r>
              <a:rPr lang="en-US" sz="1700" dirty="0" smtClean="0">
                <a:latin typeface="Courier New" pitchFamily="49" charset="0"/>
              </a:rPr>
              <a:t>  MOV PC, LR		; return to caller</a:t>
            </a:r>
            <a:endParaRPr lang="en-US" sz="1700" dirty="0">
              <a:latin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Storing Saved Registers only on Stack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3480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0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302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30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1500" y="1296239"/>
            <a:ext cx="8001000" cy="293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</a:endParaRPr>
          </a:p>
          <a:p>
            <a:r>
              <a:rPr lang="en-US" sz="1700" dirty="0">
                <a:latin typeface="Courier New" pitchFamily="49" charset="0"/>
              </a:rPr>
              <a:t>; R2 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  STR R4, [SP, #-4]!	; save R4 on stack</a:t>
            </a:r>
          </a:p>
          <a:p>
            <a:r>
              <a:rPr lang="en-US" sz="1700" dirty="0" smtClean="0">
                <a:latin typeface="Courier New" pitchFamily="49" charset="0"/>
              </a:rPr>
              <a:t>  ADD R8, </a:t>
            </a:r>
            <a:r>
              <a:rPr lang="en-US" sz="1700" dirty="0">
                <a:latin typeface="Courier New" pitchFamily="49" charset="0"/>
              </a:rPr>
              <a:t>R0, R1  	; </a:t>
            </a:r>
            <a:r>
              <a:rPr lang="en-US" sz="1700" dirty="0" smtClean="0">
                <a:latin typeface="Courier New" pitchFamily="49" charset="0"/>
              </a:rPr>
              <a:t>R8 </a:t>
            </a:r>
            <a:r>
              <a:rPr lang="en-US" sz="1700" dirty="0">
                <a:latin typeface="Courier New" pitchFamily="49" charset="0"/>
              </a:rPr>
              <a:t>= f + g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dirty="0" smtClean="0">
                <a:latin typeface="Courier New" pitchFamily="49" charset="0"/>
              </a:rPr>
              <a:t>R9, </a:t>
            </a:r>
            <a:r>
              <a:rPr lang="en-US" sz="1700" dirty="0">
                <a:latin typeface="Courier New" pitchFamily="49" charset="0"/>
              </a:rPr>
              <a:t>R2, R3  	; </a:t>
            </a:r>
            <a:r>
              <a:rPr lang="en-US" sz="1700" dirty="0" smtClean="0">
                <a:latin typeface="Courier New" pitchFamily="49" charset="0"/>
              </a:rPr>
              <a:t>R9 </a:t>
            </a:r>
            <a:r>
              <a:rPr lang="en-US" sz="1700" dirty="0">
                <a:latin typeface="Courier New" pitchFamily="49" charset="0"/>
              </a:rPr>
              <a:t>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</a:t>
            </a:r>
            <a:r>
              <a:rPr lang="en-US" sz="1700" dirty="0" smtClean="0">
                <a:latin typeface="Courier New" pitchFamily="49" charset="0"/>
              </a:rPr>
              <a:t>R4, R8, R9  </a:t>
            </a:r>
            <a:r>
              <a:rPr lang="en-US" sz="1700" dirty="0">
                <a:latin typeface="Courier New" pitchFamily="49" charset="0"/>
              </a:rPr>
              <a:t>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</a:t>
            </a:r>
            <a:r>
              <a:rPr lang="en-US" sz="1700" dirty="0" smtClean="0">
                <a:latin typeface="Courier New" pitchFamily="49" charset="0"/>
              </a:rPr>
              <a:t>R4   </a:t>
            </a:r>
            <a:r>
              <a:rPr lang="en-US" sz="1700" dirty="0">
                <a:latin typeface="Courier New" pitchFamily="49" charset="0"/>
              </a:rPr>
              <a:t>	; put return value in </a:t>
            </a:r>
            <a:r>
              <a:rPr lang="en-US" sz="1700" dirty="0" smtClean="0">
                <a:latin typeface="Courier New" pitchFamily="49" charset="0"/>
              </a:rPr>
              <a:t>R0</a:t>
            </a:r>
          </a:p>
          <a:p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</a:rPr>
              <a:t>LDR R4, [SP], #4	; restore R4 from stack</a:t>
            </a:r>
          </a:p>
          <a:p>
            <a:r>
              <a:rPr lang="en-US" sz="1700" dirty="0" smtClean="0">
                <a:latin typeface="Courier New" pitchFamily="49" charset="0"/>
              </a:rPr>
              <a:t>  MOV PC, LR		; return to caller</a:t>
            </a:r>
            <a:endParaRPr lang="en-US" sz="1700" dirty="0">
              <a:latin typeface="Courier New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0640" y="4621768"/>
            <a:ext cx="8742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+mj-lt"/>
              </a:rPr>
              <a:t>Notice code optimization for expanding/contracting stack</a:t>
            </a:r>
            <a:endParaRPr lang="en-US" sz="2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Storing Saved Registers only on Stack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4685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77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978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5855" y="1219200"/>
            <a:ext cx="814793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More complex code </a:t>
            </a:r>
            <a:r>
              <a:rPr lang="en-US" sz="3200" dirty="0" smtClean="0">
                <a:latin typeface="+mj-lt"/>
                <a:cs typeface="Arial" charset="0"/>
              </a:rPr>
              <a:t>handled </a:t>
            </a:r>
            <a:r>
              <a:rPr lang="en-US" sz="3200" dirty="0">
                <a:latin typeface="+mj-lt"/>
                <a:cs typeface="Arial" charset="0"/>
              </a:rPr>
              <a:t>by multiple </a:t>
            </a:r>
            <a:r>
              <a:rPr lang="en-US" sz="3200" dirty="0" smtClean="0">
                <a:latin typeface="+mj-lt"/>
                <a:cs typeface="Arial" charset="0"/>
              </a:rPr>
              <a:t>ARM instructions</a:t>
            </a:r>
            <a:endParaRPr lang="en-US" sz="32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9978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4384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 = b + c - d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;</a:t>
            </a: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109978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995925" y="2438400"/>
            <a:ext cx="4647004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ADD t</a:t>
            </a:r>
            <a:r>
              <a:rPr lang="en-US" sz="2400" dirty="0">
                <a:latin typeface="Courier New" pitchFamily="49" charset="0"/>
                <a:cs typeface="Arial" charset="0"/>
              </a:rPr>
              <a:t>, b, c 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; </a:t>
            </a:r>
            <a:r>
              <a:rPr lang="en-US" sz="2400" dirty="0">
                <a:latin typeface="Courier New" pitchFamily="49" charset="0"/>
                <a:cs typeface="Arial" charset="0"/>
              </a:rPr>
              <a:t>t = b + 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SUB a</a:t>
            </a:r>
            <a:r>
              <a:rPr lang="en-US" sz="2400" dirty="0">
                <a:latin typeface="Courier New" pitchFamily="49" charset="0"/>
                <a:cs typeface="Arial" charset="0"/>
              </a:rPr>
              <a:t>, t, d 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; </a:t>
            </a:r>
            <a:r>
              <a:rPr lang="en-US" sz="2400" dirty="0">
                <a:latin typeface="Courier New" pitchFamily="49" charset="0"/>
                <a:cs typeface="Arial" charset="0"/>
              </a:rPr>
              <a:t>a = t - 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5035" y="68759"/>
            <a:ext cx="87587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Multiple Instructions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21567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398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ARM A</a:t>
            </a:r>
            <a:r>
              <a:rPr lang="en-US" b="1" dirty="0" smtClean="0">
                <a:solidFill>
                  <a:srgbClr val="0070C0"/>
                </a:solidFill>
                <a:latin typeface="+mj-lt"/>
              </a:rPr>
              <a:t>ssembly </a:t>
            </a:r>
            <a:r>
              <a:rPr lang="en-US" b="1" dirty="0">
                <a:solidFill>
                  <a:srgbClr val="0070C0"/>
                </a:solidFill>
                <a:latin typeface="+mj-lt"/>
              </a:rPr>
              <a:t>C</a:t>
            </a:r>
            <a:r>
              <a:rPr lang="en-US" b="1" dirty="0" smtClean="0">
                <a:solidFill>
                  <a:srgbClr val="0070C0"/>
                </a:solidFill>
                <a:latin typeface="+mj-lt"/>
              </a:rPr>
              <a:t>ode</a:t>
            </a:r>
            <a:endParaRPr lang="en-US" b="1" dirty="0">
              <a:solidFill>
                <a:srgbClr val="0070C0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0099"/>
                </a:solidFill>
                <a:latin typeface="Courier New" pitchFamily="49" charset="0"/>
              </a:rPr>
              <a:t>  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</a:rPr>
              <a:t>STR LR, [SP, #-4]!	; store LR on stack</a:t>
            </a:r>
            <a:endParaRPr lang="en-US" sz="2000" b="1" dirty="0">
              <a:solidFill>
                <a:srgbClr val="0070C0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BL  PROC2			; call another function</a:t>
            </a:r>
            <a:r>
              <a:rPr lang="en-US" sz="2000" dirty="0">
                <a:latin typeface="Courier New" pitchFamily="49" charset="0"/>
              </a:rPr>
              <a:t>	    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...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rgbClr val="000099"/>
                </a:solidFill>
                <a:latin typeface="Courier New" pitchFamily="49" charset="0"/>
              </a:rPr>
              <a:t>  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</a:rPr>
              <a:t>LDR LR, [SP], #4    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	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</a:rPr>
              <a:t>; 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restore 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</a:rPr>
              <a:t>LR 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from stack</a:t>
            </a:r>
          </a:p>
          <a:p>
            <a:pPr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MOV PC, LR             ; </a:t>
            </a:r>
            <a:r>
              <a:rPr lang="en-US" sz="2000" dirty="0">
                <a:latin typeface="Courier New" pitchFamily="49" charset="0"/>
              </a:rPr>
              <a:t>return to caller</a:t>
            </a: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08339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3395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8339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</a:rPr>
              <a:t>Nonleaf</a:t>
            </a:r>
            <a:r>
              <a:rPr lang="en-US" sz="4400" dirty="0" smtClean="0">
                <a:solidFill>
                  <a:schemeClr val="bg1"/>
                </a:solidFill>
              </a:rPr>
              <a:t> Function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1017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981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858940"/>
            <a:ext cx="387890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endParaRPr lang="en-US" sz="500" dirty="0" smtClean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f1(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a,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b) {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x;</a:t>
            </a:r>
          </a:p>
          <a:p>
            <a:endParaRPr lang="pt-BR" sz="5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x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 (a + b)*(a − b);</a:t>
            </a:r>
          </a:p>
          <a:p>
            <a:endParaRPr lang="en-US" sz="5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for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=0;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&lt;a;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++)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x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 x + f2(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b+i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return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x;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f2(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p) {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r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 p + 5;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return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r + p;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342900" indent="-342900" algn="just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</a:rPr>
              <a:t>Nonleaf</a:t>
            </a:r>
            <a:r>
              <a:rPr lang="en-US" sz="4400" dirty="0" smtClean="0">
                <a:solidFill>
                  <a:schemeClr val="bg1"/>
                </a:solidFill>
              </a:rPr>
              <a:t> Function Example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5231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981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858940"/>
            <a:ext cx="387890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endParaRPr lang="en-US" sz="5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f1(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a,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b) {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x;</a:t>
            </a:r>
          </a:p>
          <a:p>
            <a:endParaRPr lang="pt-BR" sz="5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x </a:t>
            </a:r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 (a + b)*(a − b);</a:t>
            </a:r>
          </a:p>
          <a:p>
            <a:endParaRPr lang="en-US" sz="5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for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=0;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&lt;a;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++)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x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 x + f2(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b+i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return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x;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f2(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p) {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r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 p + 5;</a:t>
            </a:r>
          </a:p>
          <a:p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return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r + p;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342900" indent="-342900" algn="just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</a:rPr>
              <a:t>Nonleaf</a:t>
            </a:r>
            <a:r>
              <a:rPr lang="en-US" sz="4400" dirty="0" smtClean="0">
                <a:solidFill>
                  <a:schemeClr val="bg1"/>
                </a:solidFill>
              </a:rPr>
              <a:t> Function Example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95925" y="817460"/>
            <a:ext cx="387890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endParaRPr lang="en-US" sz="5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R0=a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R1=b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R4=i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R5=x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F1</a:t>
            </a: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PUSH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{R4,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R5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LR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ADD   R5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R0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R1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SUB   R12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R0,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R1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MUL   R5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R5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R12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MOV   R4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#0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CMP   R4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R0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BGE   RETURN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PUSH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{R0, R1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ADD   R0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R1,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R4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BL    F2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ADD   R5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R5,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R0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POP  {R0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R1} </a:t>
            </a:r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ADD   R4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R4, #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B     FOR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MOV   R0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R5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POP  {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R4, R5, LR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MOV   PC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LR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991515" y="1396610"/>
            <a:ext cx="387890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R0=p, R4=r</a:t>
            </a: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F2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PUSH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{R4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ADD   R4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R0,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ADD   R0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R4,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R0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POP  {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R4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MOV   PC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LR</a:t>
            </a:r>
            <a:endParaRPr lang="en-US" sz="1400" dirty="0">
              <a:latin typeface="Courier New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8938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</a:rPr>
              <a:t>Nonleaf</a:t>
            </a:r>
            <a:r>
              <a:rPr lang="en-US" sz="4400" dirty="0" smtClean="0">
                <a:solidFill>
                  <a:schemeClr val="bg1"/>
                </a:solidFill>
              </a:rPr>
              <a:t> Function Example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817460"/>
            <a:ext cx="407093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endParaRPr lang="en-US" sz="5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R0=a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R1=b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R4=i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R5=x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F1</a:t>
            </a: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PUSH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{R4,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R5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LR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; save 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ADD   R5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R0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R1  ; x = (a+b)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SUB   R12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R0,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R1  ; temp = (a-b)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MUL   R5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R5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R12 ; x = x*temp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MOV   R4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#0      ; i = 0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CMP   R4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R0       ; i &lt; a?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BGE   RETURN       ; no: exit loop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PUSH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{R0, R1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     ; save 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ADD   R0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R1,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R4   ; arg is b+i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BL    F2           ; call f2(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b+i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ADD   R5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R5,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R0   ; x = x+f2(b+i)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POP  {R0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R1}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; restore 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ADD   R4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R4, #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 ; i++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B     FOR          ; repeat loop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MOV   R0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R5       ; return x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POP  {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R4, R5, LR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 ; restore 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MOV   PC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LR       ; return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917645" y="1396610"/>
            <a:ext cx="387890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R0=p, R4=r</a:t>
            </a: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F2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PUSH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{R4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        ; save 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ADD   R4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R0,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   ; r = p+5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ADD   R0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R4, </a:t>
            </a:r>
            <a:r>
              <a:rPr lang="pt-BR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R0  ; return r+p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POP  {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R4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        ; restore 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MOV   PC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LR      ; return</a:t>
            </a:r>
            <a:endParaRPr lang="en-US" sz="1400" dirty="0">
              <a:latin typeface="Courier New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4149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98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219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32198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Stack during </a:t>
            </a:r>
            <a:r>
              <a:rPr lang="en-US" sz="4400" dirty="0" err="1" smtClean="0">
                <a:solidFill>
                  <a:schemeClr val="bg1"/>
                </a:solidFill>
              </a:rPr>
              <a:t>Nonleaf</a:t>
            </a:r>
            <a:r>
              <a:rPr lang="en-US" sz="4400" dirty="0" smtClean="0">
                <a:solidFill>
                  <a:schemeClr val="bg1"/>
                </a:solidFill>
              </a:rPr>
              <a:t> Function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257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" y="1374318"/>
            <a:ext cx="9218987" cy="351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24260" y="4987545"/>
            <a:ext cx="2170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At beginning of </a:t>
            </a:r>
            <a:r>
              <a:rPr lang="en-US" sz="2000" b="1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f1</a:t>
            </a:r>
            <a:endParaRPr lang="en-US" sz="2000" b="1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19850" y="4987545"/>
            <a:ext cx="24559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+mj-lt"/>
                <a:cs typeface="Arial" charset="0"/>
              </a:rPr>
              <a:t>Just before calling </a:t>
            </a:r>
            <a:r>
              <a:rPr lang="en-US" sz="2000" b="1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f2</a:t>
            </a:r>
            <a:endParaRPr lang="en-US" sz="2000" b="1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29920" y="4987545"/>
            <a:ext cx="18311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After calling </a:t>
            </a:r>
            <a:r>
              <a:rPr lang="en-US" sz="20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f2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42477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980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098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0515" y="1127775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factorial(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n) 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if (n &lt;= 1)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return 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else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return (n * factorial(n-1));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 algn="just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Recursive Function Call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0689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0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20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200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15200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9905" y="1143000"/>
            <a:ext cx="800100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ARM 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A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ssembly 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</a:endParaRPr>
          </a:p>
          <a:p>
            <a:endParaRPr lang="en-US" sz="1600" b="1" dirty="0">
              <a:latin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</a:rPr>
              <a:t>0x94</a:t>
            </a:r>
            <a:r>
              <a:rPr lang="en-US" sz="1600" dirty="0" smtClean="0">
                <a:latin typeface="Courier New" pitchFamily="49" charset="0"/>
              </a:rPr>
              <a:t> FACTORIAL  STR R0, [SP, #-4]! 	;store R0 on stack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0x98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smtClean="0">
                <a:latin typeface="Courier New" pitchFamily="49" charset="0"/>
              </a:rPr>
              <a:t>STR LR, [SP, #-4]! 	;store LR on stack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0x9C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smtClean="0">
                <a:latin typeface="Courier New" pitchFamily="49" charset="0"/>
              </a:rPr>
              <a:t>CMP R0, #2		;set flags with R0-2    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0xA0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smtClean="0">
                <a:latin typeface="Courier New" pitchFamily="49" charset="0"/>
              </a:rPr>
              <a:t>BHS ELSE		;if (r0&gt;=2) branch to else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0xA4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smtClean="0">
                <a:latin typeface="Courier New" pitchFamily="49" charset="0"/>
              </a:rPr>
              <a:t>MOV R0, #1		; otherwise return 1  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0xA8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smtClean="0">
                <a:latin typeface="Courier New" pitchFamily="49" charset="0"/>
              </a:rPr>
              <a:t>ADD SP, SP, #8	; restore SP </a:t>
            </a:r>
            <a:r>
              <a:rPr lang="en-US" sz="1600" dirty="0">
                <a:latin typeface="Courier New" pitchFamily="49" charset="0"/>
              </a:rPr>
              <a:t>1</a:t>
            </a:r>
          </a:p>
          <a:p>
            <a:r>
              <a:rPr lang="en-US" sz="1600" b="1" dirty="0">
                <a:latin typeface="Courier New" pitchFamily="49" charset="0"/>
              </a:rPr>
              <a:t>0xAC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smtClean="0">
                <a:latin typeface="Courier New" pitchFamily="49" charset="0"/>
              </a:rPr>
              <a:t>MOV PC, LR		; return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</a:rPr>
              <a:t>0xB0</a:t>
            </a:r>
            <a:r>
              <a:rPr lang="en-US" sz="1600" dirty="0" smtClean="0">
                <a:latin typeface="Courier New" pitchFamily="49" charset="0"/>
              </a:rPr>
              <a:t> ELSE       SUB R0, R0, #1	; n = n - 1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</a:rPr>
              <a:t>0xB4		 </a:t>
            </a:r>
            <a:r>
              <a:rPr lang="en-US" sz="1600" dirty="0" smtClean="0">
                <a:latin typeface="Courier New" pitchFamily="49" charset="0"/>
              </a:rPr>
              <a:t>BL  FACTORIAL      	; recursive call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0xB8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smtClean="0">
                <a:latin typeface="Courier New" pitchFamily="49" charset="0"/>
              </a:rPr>
              <a:t>LDR LR, [SP], #4	; restore LR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0xBC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smtClean="0">
                <a:latin typeface="Courier New" pitchFamily="49" charset="0"/>
              </a:rPr>
              <a:t>LDR R1, [SP], #4	; restore R0 (n) into R1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0xC0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smtClean="0">
                <a:latin typeface="Courier New" pitchFamily="49" charset="0"/>
              </a:rPr>
              <a:t>MUL R0, R1, R0	; R0 = n*factorial(n-1)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0xC4</a:t>
            </a:r>
            <a:r>
              <a:rPr lang="en-US" sz="1600" dirty="0">
                <a:latin typeface="Courier New" pitchFamily="49" charset="0"/>
              </a:rPr>
              <a:t>            </a:t>
            </a:r>
            <a:r>
              <a:rPr lang="en-US" sz="1600" dirty="0" smtClean="0">
                <a:latin typeface="Courier New" pitchFamily="49" charset="0"/>
              </a:rPr>
              <a:t>MOV PC, LR		; return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Recursive Function Call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4907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0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20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200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15200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44025" y="1143000"/>
            <a:ext cx="800100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ARM 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A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ssembly 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</a:endParaRPr>
          </a:p>
          <a:p>
            <a:endParaRPr lang="en-US" sz="1600" b="1" dirty="0">
              <a:latin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</a:rPr>
              <a:t>0x94</a:t>
            </a:r>
            <a:r>
              <a:rPr lang="en-US" sz="1600" dirty="0" smtClean="0">
                <a:latin typeface="Courier New" pitchFamily="49" charset="0"/>
              </a:rPr>
              <a:t> FACTORIAL  STR R0, [SP, #-4]! 	</a:t>
            </a:r>
          </a:p>
          <a:p>
            <a:r>
              <a:rPr lang="en-US" sz="1600" b="1" dirty="0" smtClean="0">
                <a:latin typeface="Courier New" pitchFamily="49" charset="0"/>
              </a:rPr>
              <a:t>0x98 </a:t>
            </a:r>
            <a:r>
              <a:rPr lang="en-US" sz="1600" dirty="0" smtClean="0">
                <a:latin typeface="Courier New" pitchFamily="49" charset="0"/>
              </a:rPr>
              <a:t>           STR LR, [SP, #-4]! 	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0x9C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smtClean="0">
                <a:latin typeface="Courier New" pitchFamily="49" charset="0"/>
              </a:rPr>
              <a:t>CMP R0, #2		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0xA0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smtClean="0">
                <a:latin typeface="Courier New" pitchFamily="49" charset="0"/>
              </a:rPr>
              <a:t>BHS ELSE		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0xA4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smtClean="0">
                <a:latin typeface="Courier New" pitchFamily="49" charset="0"/>
              </a:rPr>
              <a:t>MOV R0, #1		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0xA8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smtClean="0">
                <a:latin typeface="Courier New" pitchFamily="49" charset="0"/>
              </a:rPr>
              <a:t>ADD SP, SP, #8	</a:t>
            </a:r>
          </a:p>
          <a:p>
            <a:r>
              <a:rPr lang="en-US" sz="1600" b="1" dirty="0" smtClean="0">
                <a:latin typeface="Courier New" pitchFamily="49" charset="0"/>
              </a:rPr>
              <a:t>0xAC </a:t>
            </a:r>
            <a:r>
              <a:rPr lang="en-US" sz="1600" dirty="0" smtClean="0">
                <a:latin typeface="Courier New" pitchFamily="49" charset="0"/>
              </a:rPr>
              <a:t>           MOV PC, LR		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</a:rPr>
              <a:t>0xB0</a:t>
            </a:r>
            <a:r>
              <a:rPr lang="en-US" sz="1600" dirty="0" smtClean="0">
                <a:latin typeface="Courier New" pitchFamily="49" charset="0"/>
              </a:rPr>
              <a:t> ELSE       SUB R0, R0, #1	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</a:rPr>
              <a:t>0xB4		 </a:t>
            </a:r>
            <a:r>
              <a:rPr lang="en-US" sz="1600" dirty="0" smtClean="0">
                <a:latin typeface="Courier New" pitchFamily="49" charset="0"/>
              </a:rPr>
              <a:t>BL  FACTORIAL      	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0xB8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smtClean="0">
                <a:latin typeface="Courier New" pitchFamily="49" charset="0"/>
              </a:rPr>
              <a:t>LDR LR, [SP], #4	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0xBC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smtClean="0">
                <a:latin typeface="Courier New" pitchFamily="49" charset="0"/>
              </a:rPr>
              <a:t>LDR R1, [SP], #4	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0xC0 </a:t>
            </a:r>
            <a:r>
              <a:rPr lang="en-US" sz="1600" dirty="0">
                <a:latin typeface="Courier New" pitchFamily="49" charset="0"/>
              </a:rPr>
              <a:t>           </a:t>
            </a:r>
            <a:r>
              <a:rPr lang="en-US" sz="1600" dirty="0" smtClean="0">
                <a:latin typeface="Courier New" pitchFamily="49" charset="0"/>
              </a:rPr>
              <a:t>MUL R0, R1, R0	</a:t>
            </a:r>
            <a:endParaRPr lang="en-US" sz="1600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0xC4</a:t>
            </a:r>
            <a:r>
              <a:rPr lang="en-US" sz="1600" dirty="0">
                <a:latin typeface="Courier New" pitchFamily="49" charset="0"/>
              </a:rPr>
              <a:t>            </a:t>
            </a:r>
            <a:r>
              <a:rPr lang="en-US" sz="1600" dirty="0" smtClean="0">
                <a:latin typeface="Courier New" pitchFamily="49" charset="0"/>
              </a:rPr>
              <a:t>MOV PC, LR		</a:t>
            </a:r>
            <a:endParaRPr lang="en-US" sz="160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Recursive Function Call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09045" y="11247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endParaRPr lang="en-US" sz="1600" dirty="0" smtClean="0">
              <a:latin typeface="Courier New" pitchFamily="49" charset="0"/>
              <a:cs typeface="Arial" charset="0"/>
            </a:endParaRPr>
          </a:p>
          <a:p>
            <a:r>
              <a:rPr lang="en-US" sz="1600" dirty="0" err="1" smtClean="0">
                <a:latin typeface="Courier New" pitchFamily="49" charset="0"/>
                <a:cs typeface="Arial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600" dirty="0">
                <a:latin typeface="Courier New" pitchFamily="49" charset="0"/>
                <a:cs typeface="Arial" charset="0"/>
              </a:rPr>
              <a:t>factorial(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n) {</a:t>
            </a:r>
          </a:p>
          <a:p>
            <a:endParaRPr lang="en-US" sz="1600" dirty="0" smtClean="0">
              <a:latin typeface="Courier New" pitchFamily="49" charset="0"/>
              <a:cs typeface="Arial" charset="0"/>
            </a:endParaRPr>
          </a:p>
          <a:p>
            <a:r>
              <a:rPr lang="en-US" sz="1600" dirty="0" smtClean="0">
                <a:latin typeface="Courier New" pitchFamily="49" charset="0"/>
                <a:cs typeface="Arial" charset="0"/>
              </a:rPr>
              <a:t>  </a:t>
            </a:r>
            <a:r>
              <a:rPr lang="en-US" sz="1600" dirty="0">
                <a:latin typeface="Courier New" pitchFamily="49" charset="0"/>
                <a:cs typeface="Arial" charset="0"/>
              </a:rPr>
              <a:t>if (n &lt;= 1)</a:t>
            </a:r>
          </a:p>
          <a:p>
            <a:r>
              <a:rPr lang="en-US" sz="1600" dirty="0">
                <a:latin typeface="Courier New" pitchFamily="49" charset="0"/>
                <a:cs typeface="Arial" charset="0"/>
              </a:rPr>
              <a:t>    return 1;</a:t>
            </a:r>
          </a:p>
          <a:p>
            <a:endParaRPr lang="en-US" sz="1600" dirty="0" smtClean="0">
              <a:latin typeface="Courier New" pitchFamily="49" charset="0"/>
              <a:cs typeface="Arial" charset="0"/>
            </a:endParaRPr>
          </a:p>
          <a:p>
            <a:endParaRPr lang="en-US" sz="1600" dirty="0" smtClean="0">
              <a:latin typeface="Courier New" pitchFamily="49" charset="0"/>
              <a:cs typeface="Arial" charset="0"/>
            </a:endParaRPr>
          </a:p>
          <a:p>
            <a:endParaRPr lang="en-US" sz="1600" dirty="0">
              <a:latin typeface="Courier New" pitchFamily="49" charset="0"/>
              <a:cs typeface="Arial" charset="0"/>
            </a:endParaRPr>
          </a:p>
          <a:p>
            <a:r>
              <a:rPr lang="en-US" sz="1600" dirty="0" smtClean="0">
                <a:latin typeface="Courier New" pitchFamily="49" charset="0"/>
                <a:cs typeface="Arial" charset="0"/>
              </a:rPr>
              <a:t>  </a:t>
            </a:r>
            <a:r>
              <a:rPr lang="en-US" sz="1600" dirty="0">
                <a:latin typeface="Courier New" pitchFamily="49" charset="0"/>
                <a:cs typeface="Arial" charset="0"/>
              </a:rPr>
              <a:t>else</a:t>
            </a:r>
          </a:p>
          <a:p>
            <a:r>
              <a:rPr lang="en-US" sz="1600" dirty="0">
                <a:latin typeface="Courier New" pitchFamily="49" charset="0"/>
                <a:cs typeface="Arial" charset="0"/>
              </a:rPr>
              <a:t>    return (n * factorial(n-1));</a:t>
            </a:r>
          </a:p>
          <a:p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 algn="just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9028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26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3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6326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61930" y="4926795"/>
            <a:ext cx="1238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Before call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50280" y="4903108"/>
            <a:ext cx="129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During call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53845" y="4926795"/>
            <a:ext cx="1110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After call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Stack during Recursive Call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142505" name="Picture 16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" y="1530080"/>
            <a:ext cx="9067800" cy="3319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35219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03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385854" y="938502"/>
            <a:ext cx="8487505" cy="4525963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rgbClr val="0070C0"/>
                </a:solidFill>
              </a:rPr>
              <a:t>Caller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Puts </a:t>
            </a:r>
            <a:r>
              <a:rPr lang="en-US" sz="2400" dirty="0"/>
              <a:t>arguments in </a:t>
            </a:r>
            <a:r>
              <a:rPr lang="en-US" sz="2400" dirty="0" smtClean="0">
                <a:latin typeface="Courier10 BT" pitchFamily="49" charset="0"/>
              </a:rPr>
              <a:t>R0-R3</a:t>
            </a:r>
            <a:endParaRPr lang="en-US" sz="2400" dirty="0">
              <a:latin typeface="Courier10 BT" pitchFamily="49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 smtClean="0"/>
              <a:t>Saves </a:t>
            </a:r>
            <a:r>
              <a:rPr lang="en-US" sz="2400" dirty="0"/>
              <a:t>any </a:t>
            </a:r>
            <a:r>
              <a:rPr lang="en-US" sz="2400" dirty="0" smtClean="0"/>
              <a:t>needed registers (</a:t>
            </a:r>
            <a:r>
              <a:rPr lang="en-US" sz="2400" dirty="0" smtClean="0">
                <a:latin typeface="Courier10 BT" pitchFamily="49" charset="0"/>
              </a:rPr>
              <a:t>LR</a:t>
            </a:r>
            <a:r>
              <a:rPr lang="en-US" sz="2400" dirty="0" smtClean="0"/>
              <a:t>, </a:t>
            </a:r>
            <a:r>
              <a:rPr lang="en-US" sz="2400" dirty="0"/>
              <a:t>maybe </a:t>
            </a:r>
            <a:r>
              <a:rPr lang="en-US" sz="2400" dirty="0" smtClean="0">
                <a:latin typeface="Courier10 BT" pitchFamily="49" charset="0"/>
              </a:rPr>
              <a:t>R0-R3, R8-R12</a:t>
            </a:r>
            <a:r>
              <a:rPr lang="en-US" sz="2400" dirty="0" smtClean="0"/>
              <a:t>)</a:t>
            </a:r>
            <a:endParaRPr lang="en-US" sz="2400" dirty="0"/>
          </a:p>
          <a:p>
            <a:pPr lvl="1">
              <a:spcBef>
                <a:spcPts val="0"/>
              </a:spcBef>
            </a:pPr>
            <a:r>
              <a:rPr lang="en-US" sz="2400" dirty="0" smtClean="0"/>
              <a:t>Calls function: </a:t>
            </a:r>
            <a:r>
              <a:rPr lang="en-US" sz="2400" dirty="0" smtClean="0">
                <a:latin typeface="Courier10 BT" pitchFamily="49" charset="0"/>
              </a:rPr>
              <a:t>BL CALLEE</a:t>
            </a:r>
            <a:endParaRPr lang="en-US" sz="2400" dirty="0">
              <a:latin typeface="Courier10 BT" pitchFamily="49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 smtClean="0"/>
              <a:t>Restores </a:t>
            </a:r>
            <a:r>
              <a:rPr lang="en-US" sz="2400" dirty="0"/>
              <a:t>registers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Looks </a:t>
            </a:r>
            <a:r>
              <a:rPr lang="en-US" sz="2400" dirty="0"/>
              <a:t>for result in </a:t>
            </a:r>
            <a:r>
              <a:rPr lang="en-US" sz="2400" dirty="0" smtClean="0">
                <a:latin typeface="Courier10 BT" pitchFamily="49" charset="0"/>
              </a:rPr>
              <a:t>R0</a:t>
            </a:r>
            <a:endParaRPr lang="en-US" sz="2400" dirty="0">
              <a:latin typeface="Courier10 BT" pitchFamily="49" charset="0"/>
            </a:endParaRPr>
          </a:p>
          <a:p>
            <a:r>
              <a:rPr lang="en-US" sz="3000" b="1" dirty="0" err="1">
                <a:solidFill>
                  <a:srgbClr val="0070C0"/>
                </a:solidFill>
              </a:rPr>
              <a:t>Callee</a:t>
            </a:r>
            <a:endParaRPr lang="en-US" sz="3000" b="1" dirty="0">
              <a:solidFill>
                <a:srgbClr val="0070C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2400" dirty="0" smtClean="0"/>
              <a:t>Saves </a:t>
            </a:r>
            <a:r>
              <a:rPr lang="en-US" sz="2400" dirty="0"/>
              <a:t>registers that might be disturbed </a:t>
            </a:r>
            <a:r>
              <a:rPr lang="en-US" sz="2400" dirty="0" smtClean="0">
                <a:latin typeface="Courier10 BT" pitchFamily="49" charset="0"/>
              </a:rPr>
              <a:t>(R4-R7</a:t>
            </a:r>
            <a:r>
              <a:rPr lang="en-US" sz="2400" dirty="0" smtClean="0"/>
              <a:t>)</a:t>
            </a:r>
            <a:endParaRPr lang="en-US" sz="2400" dirty="0"/>
          </a:p>
          <a:p>
            <a:pPr lvl="1">
              <a:spcBef>
                <a:spcPts val="0"/>
              </a:spcBef>
            </a:pPr>
            <a:r>
              <a:rPr lang="en-US" sz="2400" dirty="0" smtClean="0"/>
              <a:t>Performs </a:t>
            </a:r>
            <a:r>
              <a:rPr lang="en-US" sz="2400" dirty="0"/>
              <a:t>f</a:t>
            </a:r>
            <a:r>
              <a:rPr lang="en-US" sz="2400" dirty="0" smtClean="0"/>
              <a:t>unction</a:t>
            </a:r>
            <a:endParaRPr lang="en-US" sz="2400" dirty="0"/>
          </a:p>
          <a:p>
            <a:pPr lvl="1">
              <a:spcBef>
                <a:spcPts val="0"/>
              </a:spcBef>
            </a:pPr>
            <a:r>
              <a:rPr lang="en-US" sz="2400" dirty="0" smtClean="0"/>
              <a:t>Puts </a:t>
            </a:r>
            <a:r>
              <a:rPr lang="en-US" sz="2400" dirty="0"/>
              <a:t>result in </a:t>
            </a:r>
            <a:r>
              <a:rPr lang="en-US" sz="2400" dirty="0">
                <a:latin typeface="Courier10 BT" pitchFamily="49" charset="0"/>
              </a:rPr>
              <a:t>R</a:t>
            </a:r>
            <a:r>
              <a:rPr lang="en-US" sz="2400" dirty="0" smtClean="0">
                <a:latin typeface="Courier10 BT" pitchFamily="49" charset="0"/>
              </a:rPr>
              <a:t>0</a:t>
            </a:r>
            <a:endParaRPr lang="en-US" sz="2400" dirty="0">
              <a:latin typeface="Courier10 BT" pitchFamily="49" charset="0"/>
            </a:endParaRPr>
          </a:p>
          <a:p>
            <a:pPr lvl="1">
              <a:spcBef>
                <a:spcPts val="0"/>
              </a:spcBef>
            </a:pPr>
            <a:r>
              <a:rPr lang="en-US" sz="2400" dirty="0" smtClean="0"/>
              <a:t>Restores </a:t>
            </a:r>
            <a:r>
              <a:rPr lang="en-US" sz="2400" dirty="0"/>
              <a:t>registers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Returns: </a:t>
            </a:r>
            <a:r>
              <a:rPr lang="en-US" sz="2400" dirty="0" smtClean="0">
                <a:latin typeface="Courier10 BT" pitchFamily="49" charset="0"/>
              </a:rPr>
              <a:t>MOV PC, LR</a:t>
            </a:r>
            <a:endParaRPr lang="en-US" sz="2400" dirty="0">
              <a:latin typeface="Courier10 BT" pitchFamily="49" charset="0"/>
            </a:endParaRPr>
          </a:p>
          <a:p>
            <a:pPr lvl="1">
              <a:spcBef>
                <a:spcPts val="0"/>
              </a:spcBef>
            </a:pPr>
            <a:endParaRPr lang="en-US" sz="3200" dirty="0">
              <a:latin typeface="Courier10 BT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Function Call Summary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647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05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334079" y="1076946"/>
            <a:ext cx="8654495" cy="5181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3600" b="1" dirty="0">
                <a:solidFill>
                  <a:srgbClr val="0070C0"/>
                </a:solidFill>
              </a:rPr>
              <a:t>Make the common case fast</a:t>
            </a:r>
          </a:p>
          <a:p>
            <a:r>
              <a:rPr lang="en-US" sz="2800" dirty="0" smtClean="0"/>
              <a:t>ARM includes </a:t>
            </a:r>
            <a:r>
              <a:rPr lang="en-US" sz="2800" dirty="0"/>
              <a:t>only simple, commonly used </a:t>
            </a:r>
            <a:r>
              <a:rPr lang="en-US" sz="2800" dirty="0" smtClean="0"/>
              <a:t>instructions</a:t>
            </a:r>
            <a:endParaRPr lang="en-US" sz="2800" dirty="0"/>
          </a:p>
          <a:p>
            <a:r>
              <a:rPr lang="en-US" sz="2800" dirty="0"/>
              <a:t>Hardware to decode and execute </a:t>
            </a:r>
            <a:r>
              <a:rPr lang="en-US" sz="2800" dirty="0" smtClean="0"/>
              <a:t>instructions kept simple</a:t>
            </a:r>
            <a:r>
              <a:rPr lang="en-US" sz="2800" dirty="0"/>
              <a:t>, small, and </a:t>
            </a:r>
            <a:r>
              <a:rPr lang="en-US" sz="2800" dirty="0" smtClean="0"/>
              <a:t>fast</a:t>
            </a:r>
            <a:endParaRPr lang="en-US" sz="2800" dirty="0"/>
          </a:p>
          <a:p>
            <a:r>
              <a:rPr lang="en-US" sz="2800" dirty="0"/>
              <a:t>More complex instructions (that are less common) </a:t>
            </a:r>
            <a:r>
              <a:rPr lang="en-US" sz="2800" dirty="0" smtClean="0"/>
              <a:t>performed </a:t>
            </a:r>
            <a:r>
              <a:rPr lang="en-US" sz="2800" dirty="0"/>
              <a:t>using multiple simple </a:t>
            </a:r>
            <a:r>
              <a:rPr lang="en-US" sz="2800" dirty="0" smtClean="0"/>
              <a:t>instructions</a:t>
            </a:r>
            <a:endParaRPr lang="en-US" sz="2800" dirty="0"/>
          </a:p>
        </p:txBody>
      </p:sp>
      <p:sp>
        <p:nvSpPr>
          <p:cNvPr id="102605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605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08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Design Principle 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084063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32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How to Encode Instructions?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24260" y="1143000"/>
            <a:ext cx="8077200" cy="51816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137160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32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How to Encode Instructions?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24260" y="1143000"/>
            <a:ext cx="8077200" cy="51816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Design Principle 1: Regularity supports design simplicity</a:t>
            </a:r>
          </a:p>
          <a:p>
            <a:pPr lvl="1"/>
            <a:r>
              <a:rPr lang="en-US" dirty="0" smtClean="0"/>
              <a:t>32-bit data, 32-bit instructions</a:t>
            </a:r>
          </a:p>
          <a:p>
            <a:pPr lvl="1"/>
            <a:r>
              <a:rPr lang="en-US" dirty="0" smtClean="0"/>
              <a:t>For design simplicity, would prefer a single instruction format but…</a:t>
            </a:r>
          </a:p>
          <a:p>
            <a:pPr>
              <a:buFontTx/>
              <a:buNone/>
            </a:pPr>
            <a:endParaRPr lang="en-US" sz="1800" dirty="0" smtClean="0"/>
          </a:p>
          <a:p>
            <a:endParaRPr lang="en-US" sz="2400" dirty="0" smtClean="0"/>
          </a:p>
          <a:p>
            <a:pPr>
              <a:buFontTx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999488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32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How to Encode Instructions?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24260" y="1143000"/>
            <a:ext cx="8077200" cy="51816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Design Principle 1: Regularity supports design simplicity</a:t>
            </a:r>
          </a:p>
          <a:p>
            <a:pPr lvl="1"/>
            <a:r>
              <a:rPr lang="en-US" dirty="0" smtClean="0"/>
              <a:t>32-bit data, 32-bit instructions</a:t>
            </a:r>
          </a:p>
          <a:p>
            <a:pPr lvl="1"/>
            <a:r>
              <a:rPr lang="en-US" dirty="0" smtClean="0"/>
              <a:t>For design simplicity, would prefer a single instruction format but…</a:t>
            </a:r>
          </a:p>
          <a:p>
            <a:pPr lvl="1"/>
            <a:r>
              <a:rPr lang="en-US" dirty="0" smtClean="0"/>
              <a:t>Instructions have different needs</a:t>
            </a:r>
          </a:p>
          <a:p>
            <a:pPr>
              <a:buFontTx/>
              <a:buNone/>
            </a:pPr>
            <a:endParaRPr lang="en-US" sz="1800" dirty="0" smtClean="0"/>
          </a:p>
          <a:p>
            <a:endParaRPr lang="en-US" sz="2400" dirty="0" smtClean="0"/>
          </a:p>
          <a:p>
            <a:pPr>
              <a:buFontTx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773570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21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24260" y="1143000"/>
            <a:ext cx="8077200" cy="51816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</a:rPr>
              <a:t>Good design demands good compromises</a:t>
            </a:r>
          </a:p>
          <a:p>
            <a:r>
              <a:rPr lang="en-US" dirty="0"/>
              <a:t>Multiple instruction formats allow flexibility</a:t>
            </a:r>
          </a:p>
          <a:p>
            <a:pPr lvl="1">
              <a:buFontTx/>
              <a:buChar char="-"/>
            </a:pPr>
            <a:r>
              <a:rPr lang="en-US" sz="2600" dirty="0" smtClean="0">
                <a:latin typeface="Courier New" pitchFamily="49" charset="0"/>
              </a:rPr>
              <a:t>ADD</a:t>
            </a:r>
            <a:r>
              <a:rPr lang="en-US" sz="2600" dirty="0" smtClean="0"/>
              <a:t>, </a:t>
            </a:r>
            <a:r>
              <a:rPr lang="en-US" sz="2600" dirty="0" smtClean="0">
                <a:latin typeface="Courier New" pitchFamily="49" charset="0"/>
              </a:rPr>
              <a:t>SUB</a:t>
            </a:r>
            <a:r>
              <a:rPr lang="en-US" sz="2600" dirty="0" smtClean="0"/>
              <a:t>:  use </a:t>
            </a:r>
            <a:r>
              <a:rPr lang="en-US" sz="2600" dirty="0"/>
              <a:t>3 register operands</a:t>
            </a:r>
          </a:p>
          <a:p>
            <a:pPr lvl="1">
              <a:buFontTx/>
              <a:buChar char="-"/>
            </a:pPr>
            <a:r>
              <a:rPr lang="en-US" sz="2600" dirty="0">
                <a:latin typeface="Courier New" pitchFamily="49" charset="0"/>
              </a:rPr>
              <a:t>L</a:t>
            </a:r>
            <a:r>
              <a:rPr lang="en-US" sz="2600" dirty="0" smtClean="0">
                <a:latin typeface="Courier New" pitchFamily="49" charset="0"/>
              </a:rPr>
              <a:t>DR</a:t>
            </a:r>
            <a:r>
              <a:rPr lang="en-US" sz="2600" dirty="0" smtClean="0"/>
              <a:t>, </a:t>
            </a:r>
            <a:r>
              <a:rPr lang="en-US" sz="2600" dirty="0" smtClean="0">
                <a:latin typeface="Courier New" pitchFamily="49" charset="0"/>
              </a:rPr>
              <a:t>STR</a:t>
            </a:r>
            <a:r>
              <a:rPr lang="en-US" sz="2600" dirty="0" smtClean="0"/>
              <a:t>:  use </a:t>
            </a:r>
            <a:r>
              <a:rPr lang="en-US" sz="2600" dirty="0"/>
              <a:t>2 register operands and a constant</a:t>
            </a:r>
          </a:p>
          <a:p>
            <a:r>
              <a:rPr lang="en-US" dirty="0"/>
              <a:t>Number of instruction formats kept small</a:t>
            </a:r>
          </a:p>
          <a:p>
            <a:pPr lvl="1">
              <a:buFontTx/>
              <a:buChar char="-"/>
            </a:pPr>
            <a:r>
              <a:rPr lang="en-US" sz="3200" dirty="0"/>
              <a:t>to adhere to design principles 1 and 3 </a:t>
            </a:r>
            <a:r>
              <a:rPr lang="en-US" sz="3200" dirty="0" smtClean="0"/>
              <a:t>(</a:t>
            </a:r>
            <a:r>
              <a:rPr lang="en-US" sz="3200" dirty="0" smtClean="0">
                <a:solidFill>
                  <a:srgbClr val="0070C0"/>
                </a:solidFill>
              </a:rPr>
              <a:t>regularity supports design simplicity </a:t>
            </a:r>
            <a:r>
              <a:rPr lang="en-US" sz="3200" dirty="0" smtClean="0"/>
              <a:t>and </a:t>
            </a:r>
            <a:r>
              <a:rPr lang="en-US" sz="3200" dirty="0">
                <a:solidFill>
                  <a:srgbClr val="0070C0"/>
                </a:solidFill>
              </a:rPr>
              <a:t>smaller is faster</a:t>
            </a:r>
            <a:r>
              <a:rPr lang="en-US" sz="3200" dirty="0" smtClean="0"/>
              <a:t>)</a:t>
            </a:r>
            <a:endParaRPr lang="en-US" sz="3200" dirty="0"/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1800" dirty="0"/>
          </a:p>
          <a:p>
            <a:endParaRPr lang="en-US" sz="2400" dirty="0"/>
          </a:p>
          <a:p>
            <a:pPr>
              <a:buFontTx/>
              <a:buNone/>
            </a:pPr>
            <a:endParaRPr lang="en-US" sz="1800" dirty="0"/>
          </a:p>
        </p:txBody>
      </p:sp>
      <p:sp>
        <p:nvSpPr>
          <p:cNvPr id="10332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32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Design Principle 4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5572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08449" y="1009485"/>
            <a:ext cx="8196075" cy="5181600"/>
          </a:xfrm>
        </p:spPr>
        <p:txBody>
          <a:bodyPr>
            <a:noAutofit/>
          </a:bodyPr>
          <a:lstStyle/>
          <a:p>
            <a:r>
              <a:rPr lang="en-US" b="1" dirty="0"/>
              <a:t>Binary representation of instructions</a:t>
            </a:r>
          </a:p>
          <a:p>
            <a:r>
              <a:rPr lang="en-US" dirty="0" smtClean="0"/>
              <a:t>Computers </a:t>
            </a:r>
            <a:r>
              <a:rPr lang="en-US" dirty="0"/>
              <a:t>only understand </a:t>
            </a:r>
            <a:r>
              <a:rPr lang="en-US" b="1" dirty="0"/>
              <a:t>1’s and 0’s</a:t>
            </a:r>
          </a:p>
          <a:p>
            <a:r>
              <a:rPr lang="en-US" b="1" dirty="0" smtClean="0"/>
              <a:t>32-bit </a:t>
            </a:r>
            <a:r>
              <a:rPr lang="en-US" b="1" dirty="0"/>
              <a:t>instructions </a:t>
            </a:r>
          </a:p>
          <a:p>
            <a:pPr lvl="1"/>
            <a:r>
              <a:rPr lang="en-US" sz="2600" dirty="0"/>
              <a:t>S</a:t>
            </a:r>
            <a:r>
              <a:rPr lang="en-US" sz="2600" dirty="0" smtClean="0"/>
              <a:t>implicity </a:t>
            </a:r>
            <a:r>
              <a:rPr lang="en-US" sz="2600" dirty="0"/>
              <a:t>favors regularity: 32-bit data </a:t>
            </a:r>
            <a:r>
              <a:rPr lang="en-US" sz="2600" dirty="0" smtClean="0"/>
              <a:t>&amp; instructions</a:t>
            </a:r>
            <a:endParaRPr lang="en-US" sz="2600" dirty="0"/>
          </a:p>
          <a:p>
            <a:r>
              <a:rPr lang="en-US" b="1" dirty="0"/>
              <a:t>3</a:t>
            </a:r>
            <a:r>
              <a:rPr lang="en-US" b="1" dirty="0" smtClean="0"/>
              <a:t> instruction </a:t>
            </a:r>
            <a:r>
              <a:rPr lang="en-US" b="1" dirty="0"/>
              <a:t>formats:</a:t>
            </a:r>
          </a:p>
          <a:p>
            <a:pPr lvl="1"/>
            <a:r>
              <a:rPr lang="en-US" sz="2600" dirty="0" smtClean="0"/>
              <a:t>Data-processing</a:t>
            </a:r>
          </a:p>
          <a:p>
            <a:pPr lvl="1"/>
            <a:r>
              <a:rPr lang="en-US" sz="2600" dirty="0" smtClean="0"/>
              <a:t>Memory</a:t>
            </a:r>
            <a:endParaRPr lang="en-US" sz="2600" dirty="0"/>
          </a:p>
          <a:p>
            <a:pPr lvl="1"/>
            <a:r>
              <a:rPr lang="en-US" sz="2600" dirty="0" smtClean="0"/>
              <a:t>Branch</a:t>
            </a:r>
            <a:endParaRPr lang="en-US" sz="2600" dirty="0"/>
          </a:p>
        </p:txBody>
      </p:sp>
      <p:sp>
        <p:nvSpPr>
          <p:cNvPr id="1035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Machine Language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1682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08449" y="1009485"/>
            <a:ext cx="8196075" cy="51816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Data-processing</a:t>
            </a:r>
          </a:p>
          <a:p>
            <a:r>
              <a:rPr lang="en-US" dirty="0" smtClean="0"/>
              <a:t>Memory</a:t>
            </a:r>
            <a:endParaRPr lang="en-US" dirty="0"/>
          </a:p>
          <a:p>
            <a:r>
              <a:rPr lang="en-US" dirty="0" smtClean="0"/>
              <a:t>Branch</a:t>
            </a:r>
            <a:endParaRPr lang="en-US" dirty="0"/>
          </a:p>
        </p:txBody>
      </p:sp>
      <p:sp>
        <p:nvSpPr>
          <p:cNvPr id="1035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Instruction Formats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6090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25" y="4235505"/>
            <a:ext cx="7771275" cy="14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4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9295" y="971080"/>
            <a:ext cx="846247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Arial" charset="0"/>
              </a:rPr>
              <a:t>Operands</a:t>
            </a:r>
            <a:r>
              <a:rPr lang="en-US" sz="3200" b="1" dirty="0">
                <a:latin typeface="+mj-lt"/>
                <a:cs typeface="Arial" charset="0"/>
              </a:rPr>
              <a:t>:</a:t>
            </a:r>
          </a:p>
          <a:p>
            <a:pPr marL="838200" lvl="1" indent="-381000">
              <a:buFontTx/>
              <a:buChar char="–"/>
            </a:pPr>
            <a:r>
              <a:rPr lang="en-US" sz="2400" b="1" i="1" dirty="0">
                <a:latin typeface="+mj-lt"/>
                <a:cs typeface="Arial" charset="0"/>
              </a:rPr>
              <a:t>R</a:t>
            </a:r>
            <a:r>
              <a:rPr lang="en-US" sz="2400" b="1" i="1" dirty="0" smtClean="0">
                <a:latin typeface="+mj-lt"/>
                <a:cs typeface="Arial" charset="0"/>
              </a:rPr>
              <a:t>n</a:t>
            </a:r>
            <a:r>
              <a:rPr lang="en-US" sz="2400" b="1" dirty="0" smtClean="0">
                <a:latin typeface="+mj-lt"/>
                <a:cs typeface="Arial" charset="0"/>
              </a:rPr>
              <a:t>:</a:t>
            </a:r>
            <a:r>
              <a:rPr lang="en-US" sz="2400" dirty="0" smtClean="0">
                <a:latin typeface="+mj-lt"/>
                <a:cs typeface="Arial" charset="0"/>
              </a:rPr>
              <a:t> 	first source register</a:t>
            </a:r>
          </a:p>
          <a:p>
            <a:pPr marL="838200" lvl="1" indent="-381000">
              <a:buFontTx/>
              <a:buChar char="–"/>
            </a:pPr>
            <a:r>
              <a:rPr lang="en-US" sz="2400" b="1" i="1" dirty="0">
                <a:latin typeface="+mj-lt"/>
                <a:cs typeface="Arial" charset="0"/>
              </a:rPr>
              <a:t>S</a:t>
            </a:r>
            <a:r>
              <a:rPr lang="en-US" sz="2400" b="1" i="1" dirty="0" smtClean="0">
                <a:latin typeface="+mj-lt"/>
                <a:cs typeface="Arial" charset="0"/>
              </a:rPr>
              <a:t>rc2</a:t>
            </a:r>
            <a:r>
              <a:rPr lang="en-US" sz="2400" b="1" dirty="0" smtClean="0">
                <a:latin typeface="+mj-lt"/>
                <a:cs typeface="Arial" charset="0"/>
              </a:rPr>
              <a:t>: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	</a:t>
            </a:r>
            <a:r>
              <a:rPr lang="en-US" sz="2400" dirty="0" smtClean="0">
                <a:latin typeface="+mj-lt"/>
                <a:cs typeface="Arial" charset="0"/>
              </a:rPr>
              <a:t>second source – register or immediate</a:t>
            </a:r>
            <a:endParaRPr lang="en-US" sz="2400" dirty="0">
              <a:latin typeface="+mj-lt"/>
              <a:cs typeface="Arial" charset="0"/>
            </a:endParaRPr>
          </a:p>
          <a:p>
            <a:pPr marL="838200" lvl="1" indent="-381000">
              <a:buFontTx/>
              <a:buChar char="–"/>
            </a:pPr>
            <a:r>
              <a:rPr lang="en-US" sz="2400" b="1" i="1" dirty="0">
                <a:latin typeface="+mj-lt"/>
                <a:cs typeface="Arial" charset="0"/>
              </a:rPr>
              <a:t>R</a:t>
            </a:r>
            <a:r>
              <a:rPr lang="en-US" sz="2400" b="1" i="1" dirty="0" smtClean="0">
                <a:latin typeface="+mj-lt"/>
                <a:cs typeface="Arial" charset="0"/>
              </a:rPr>
              <a:t>d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	</a:t>
            </a:r>
            <a:r>
              <a:rPr lang="en-US" sz="2400" dirty="0" smtClean="0">
                <a:latin typeface="+mj-lt"/>
                <a:cs typeface="Arial" charset="0"/>
              </a:rPr>
              <a:t>destination </a:t>
            </a:r>
            <a:r>
              <a:rPr lang="en-US" sz="2400" dirty="0">
                <a:latin typeface="+mj-lt"/>
                <a:cs typeface="Arial" charset="0"/>
              </a:rPr>
              <a:t>register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Arial" charset="0"/>
              </a:rPr>
              <a:t>Control </a:t>
            </a:r>
            <a:r>
              <a:rPr lang="en-US" sz="3200" b="1" dirty="0">
                <a:latin typeface="+mj-lt"/>
                <a:cs typeface="Arial" charset="0"/>
              </a:rPr>
              <a:t>fields:</a:t>
            </a:r>
          </a:p>
          <a:p>
            <a:pPr marL="838200" lvl="1" indent="-381000">
              <a:buFontTx/>
              <a:buChar char="–"/>
            </a:pPr>
            <a:r>
              <a:rPr lang="en-US" sz="2400" b="1" i="1" dirty="0" err="1">
                <a:latin typeface="+mj-lt"/>
                <a:cs typeface="Arial" charset="0"/>
              </a:rPr>
              <a:t>cond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</a:t>
            </a:r>
            <a:r>
              <a:rPr lang="en-US" sz="2400" dirty="0" smtClean="0">
                <a:latin typeface="+mj-lt"/>
                <a:cs typeface="Arial" charset="0"/>
              </a:rPr>
              <a:t>specifies conditional execution</a:t>
            </a:r>
            <a:endParaRPr lang="en-US" sz="2400" dirty="0">
              <a:latin typeface="+mj-lt"/>
              <a:cs typeface="Arial" charset="0"/>
            </a:endParaRPr>
          </a:p>
          <a:p>
            <a:pPr marL="838200" lvl="1" indent="-381000">
              <a:buFontTx/>
              <a:buChar char="–"/>
            </a:pPr>
            <a:r>
              <a:rPr lang="en-US" sz="2400" b="1" i="1" dirty="0" smtClean="0">
                <a:latin typeface="+mj-lt"/>
                <a:cs typeface="Arial" charset="0"/>
              </a:rPr>
              <a:t>op</a:t>
            </a:r>
            <a:r>
              <a:rPr lang="en-US" sz="2400" b="1" dirty="0">
                <a:latin typeface="+mj-lt"/>
                <a:cs typeface="Arial" charset="0"/>
              </a:rPr>
              <a:t>: </a:t>
            </a:r>
            <a:r>
              <a:rPr lang="en-US" sz="2400" dirty="0">
                <a:latin typeface="+mj-lt"/>
                <a:cs typeface="Arial" charset="0"/>
              </a:rPr>
              <a:t>	the </a:t>
            </a:r>
            <a:r>
              <a:rPr lang="en-US" sz="2400" i="1" dirty="0">
                <a:latin typeface="+mj-lt"/>
                <a:cs typeface="Arial" charset="0"/>
              </a:rPr>
              <a:t>operation code</a:t>
            </a:r>
            <a:r>
              <a:rPr lang="en-US" sz="2400" dirty="0">
                <a:latin typeface="+mj-lt"/>
                <a:cs typeface="Arial" charset="0"/>
              </a:rPr>
              <a:t> or </a:t>
            </a:r>
            <a:r>
              <a:rPr lang="en-US" sz="2400" i="1" dirty="0" err="1" smtClean="0">
                <a:latin typeface="+mj-lt"/>
                <a:cs typeface="Arial" charset="0"/>
              </a:rPr>
              <a:t>opcode</a:t>
            </a:r>
            <a:endParaRPr lang="en-US" sz="2400" dirty="0">
              <a:latin typeface="+mj-lt"/>
              <a:cs typeface="Arial" charset="0"/>
            </a:endParaRPr>
          </a:p>
          <a:p>
            <a:pPr marL="838200" lvl="1" indent="-381000">
              <a:buFontTx/>
              <a:buChar char="–"/>
            </a:pPr>
            <a:r>
              <a:rPr lang="en-US" sz="2400" b="1" i="1" dirty="0" err="1">
                <a:latin typeface="+mj-lt"/>
                <a:cs typeface="Arial" charset="0"/>
              </a:rPr>
              <a:t>funct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the </a:t>
            </a:r>
            <a:r>
              <a:rPr lang="en-US" sz="2400" i="1" dirty="0" smtClean="0">
                <a:latin typeface="+mj-lt"/>
                <a:cs typeface="Arial" charset="0"/>
              </a:rPr>
              <a:t>function/</a:t>
            </a:r>
            <a:r>
              <a:rPr lang="en-US" sz="2400" dirty="0" smtClean="0">
                <a:latin typeface="+mj-lt"/>
                <a:cs typeface="Arial" charset="0"/>
              </a:rPr>
              <a:t>operation </a:t>
            </a:r>
            <a:r>
              <a:rPr lang="en-US" sz="2400" dirty="0">
                <a:latin typeface="+mj-lt"/>
                <a:cs typeface="Arial" charset="0"/>
              </a:rPr>
              <a:t>to perform</a:t>
            </a:r>
          </a:p>
          <a:p>
            <a:pPr marL="457200" indent="-457200"/>
            <a:endParaRPr lang="en-US" sz="2800" dirty="0">
              <a:latin typeface="+mj-lt"/>
              <a:cs typeface="Arial" charset="0"/>
            </a:endParaRPr>
          </a:p>
        </p:txBody>
      </p:sp>
      <p:sp>
        <p:nvSpPr>
          <p:cNvPr id="103629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Data-processing Instruction Format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3683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4260" y="971080"/>
            <a:ext cx="833874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= 00</a:t>
            </a:r>
            <a:r>
              <a:rPr lang="en-US" sz="3200" b="1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 for data-processing (DP) instructions</a:t>
            </a:r>
            <a:endParaRPr lang="en-US" sz="3200" dirty="0" smtClean="0">
              <a:latin typeface="+mj-lt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 err="1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3200" dirty="0" smtClean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is composed of </a:t>
            </a:r>
            <a:r>
              <a:rPr lang="en-US" sz="3200" b="1" i="1" dirty="0" err="1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3200" b="1" i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I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-bit, and </a:t>
            </a:r>
            <a:r>
              <a:rPr lang="en-US" sz="3200" b="1" i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S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-bit</a:t>
            </a:r>
            <a:endParaRPr lang="en-US" sz="3200" dirty="0">
              <a:latin typeface="+mj-lt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Data-processing Control Fields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203842" name="Picture 6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" t="18491" r="61988"/>
          <a:stretch/>
        </p:blipFill>
        <p:spPr bwMode="auto">
          <a:xfrm>
            <a:off x="5148075" y="2929735"/>
            <a:ext cx="3230003" cy="1433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50879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4260" y="971080"/>
            <a:ext cx="833874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= 00</a:t>
            </a:r>
            <a:r>
              <a:rPr lang="en-US" sz="3200" b="1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 for data-processing (DP) instructions</a:t>
            </a:r>
            <a:endParaRPr lang="en-US" sz="3200" dirty="0" smtClean="0">
              <a:latin typeface="+mj-lt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 err="1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3200" dirty="0" smtClean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is composed of </a:t>
            </a:r>
            <a:r>
              <a:rPr lang="en-US" sz="3200" b="1" i="1" dirty="0" err="1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3200" b="1" i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I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-bit, and </a:t>
            </a:r>
            <a:r>
              <a:rPr lang="en-US" sz="3200" b="1" i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S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-bit</a:t>
            </a:r>
            <a:endParaRPr lang="en-US" sz="3200" dirty="0">
              <a:latin typeface="+mj-lt"/>
              <a:cs typeface="Courier New" panose="02070309020205020404" pitchFamily="49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 err="1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400" b="1" i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: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specifies the specific data-processing instruction. For example,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 err="1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400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= 0100</a:t>
            </a:r>
            <a:r>
              <a:rPr lang="en-US" sz="24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for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 err="1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400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= 0010</a:t>
            </a:r>
            <a:r>
              <a:rPr lang="en-US" sz="24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for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SUB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dirty="0" smtClean="0">
                <a:latin typeface="+mj-lt"/>
                <a:cs typeface="Arial" charset="0"/>
              </a:rPr>
              <a:t>-bit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+mj-lt"/>
                <a:cs typeface="Arial" charset="0"/>
              </a:rPr>
              <a:t>= 0: </a:t>
            </a:r>
            <a:r>
              <a:rPr lang="en-US" sz="2400" i="1" dirty="0" smtClean="0">
                <a:latin typeface="+mj-lt"/>
                <a:cs typeface="Arial" charset="0"/>
              </a:rPr>
              <a:t>Src2</a:t>
            </a:r>
            <a:r>
              <a:rPr lang="en-US" sz="2400" dirty="0" smtClean="0">
                <a:latin typeface="+mj-lt"/>
                <a:cs typeface="Arial" charset="0"/>
              </a:rPr>
              <a:t> is a register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+mj-lt"/>
                <a:cs typeface="Arial" charset="0"/>
              </a:rPr>
              <a:t>= 1: </a:t>
            </a:r>
            <a:r>
              <a:rPr lang="en-US" sz="2400" i="1" dirty="0" smtClean="0">
                <a:latin typeface="+mj-lt"/>
                <a:cs typeface="Arial" charset="0"/>
              </a:rPr>
              <a:t>Src2</a:t>
            </a:r>
            <a:r>
              <a:rPr lang="en-US" sz="2400" dirty="0" smtClean="0">
                <a:latin typeface="+mj-lt"/>
                <a:cs typeface="Arial" charset="0"/>
              </a:rPr>
              <a:t> is an immediate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S</a:t>
            </a:r>
            <a:r>
              <a:rPr lang="en-US" sz="2400" dirty="0" smtClean="0">
                <a:latin typeface="+mj-lt"/>
                <a:cs typeface="Arial" charset="0"/>
              </a:rPr>
              <a:t>-bit: 1 if sets condition flags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rgbClr val="0070C0"/>
                </a:solidFill>
                <a:cs typeface="Courier New" panose="02070309020205020404" pitchFamily="49" charset="0"/>
              </a:rPr>
              <a:t>S</a:t>
            </a:r>
            <a:r>
              <a:rPr lang="en-US" sz="2400" dirty="0" smtClean="0">
                <a:cs typeface="Courier New" panose="02070309020205020404" pitchFamily="49" charset="0"/>
              </a:rPr>
              <a:t> </a:t>
            </a:r>
            <a:r>
              <a:rPr lang="en-US" sz="2400" dirty="0">
                <a:cs typeface="Arial" charset="0"/>
              </a:rPr>
              <a:t>= 0</a:t>
            </a:r>
            <a:r>
              <a:rPr lang="en-US" sz="2400" dirty="0" smtClean="0">
                <a:cs typeface="Arial" charset="0"/>
              </a:rPr>
              <a:t>: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  R0, R5, R7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rgbClr val="0070C0"/>
                </a:solidFill>
                <a:cs typeface="Courier New" panose="02070309020205020404" pitchFamily="49" charset="0"/>
              </a:rPr>
              <a:t>S</a:t>
            </a:r>
            <a:r>
              <a:rPr lang="en-US" sz="2400" dirty="0" smtClean="0">
                <a:cs typeface="Courier New" panose="02070309020205020404" pitchFamily="49" charset="0"/>
              </a:rPr>
              <a:t> </a:t>
            </a:r>
            <a:r>
              <a:rPr lang="en-US" sz="2400" dirty="0">
                <a:cs typeface="Arial" charset="0"/>
              </a:rPr>
              <a:t>= 1</a:t>
            </a:r>
            <a:r>
              <a:rPr lang="en-US" sz="2400" dirty="0" smtClean="0">
                <a:cs typeface="Arial" charset="0"/>
              </a:rPr>
              <a:t>: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ADDS R8, R2, R4</a:t>
            </a:r>
            <a:r>
              <a:rPr lang="en-US" sz="2400" dirty="0">
                <a:cs typeface="Arial" charset="0"/>
              </a:rPr>
              <a:t> </a:t>
            </a:r>
            <a:r>
              <a:rPr lang="en-US" sz="2400" dirty="0" smtClean="0">
                <a:cs typeface="Arial" charset="0"/>
              </a:rPr>
              <a:t> or 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CMP R3, #10</a:t>
            </a:r>
            <a:endParaRPr lang="en-US" sz="2400" dirty="0">
              <a:cs typeface="Arial" charset="0"/>
            </a:endParaRPr>
          </a:p>
          <a:p>
            <a:pPr lvl="1"/>
            <a:endParaRPr lang="en-US" sz="2400" dirty="0" smtClean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Data-processing Control Fields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203842" name="Picture 6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" t="18491" r="61988"/>
          <a:stretch/>
        </p:blipFill>
        <p:spPr bwMode="auto">
          <a:xfrm>
            <a:off x="5148075" y="2929735"/>
            <a:ext cx="3230003" cy="1433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8281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5" name="Picture 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60" y="2995421"/>
            <a:ext cx="8492817" cy="281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3200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Register-shifted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Data-processing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r>
              <a:rPr lang="en-US" sz="4400" dirty="0" smtClean="0">
                <a:solidFill>
                  <a:schemeClr val="bg1"/>
                </a:solidFill>
              </a:rPr>
              <a:t> Variations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1523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05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334080" y="1076946"/>
            <a:ext cx="8077200" cy="5181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3600" b="1" dirty="0">
                <a:solidFill>
                  <a:srgbClr val="0070C0"/>
                </a:solidFill>
              </a:rPr>
              <a:t>Make the common case fast</a:t>
            </a:r>
          </a:p>
          <a:p>
            <a:r>
              <a:rPr lang="en-US" sz="2800" dirty="0" smtClean="0"/>
              <a:t>ARM </a:t>
            </a:r>
            <a:r>
              <a:rPr lang="en-US" sz="2800" dirty="0"/>
              <a:t>is a </a:t>
            </a:r>
            <a:r>
              <a:rPr lang="en-US" sz="2800" b="1" dirty="0">
                <a:solidFill>
                  <a:srgbClr val="0070C0"/>
                </a:solidFill>
              </a:rPr>
              <a:t>R</a:t>
            </a:r>
            <a:r>
              <a:rPr lang="en-US" sz="2800" b="1" dirty="0" smtClean="0">
                <a:solidFill>
                  <a:srgbClr val="0070C0"/>
                </a:solidFill>
              </a:rPr>
              <a:t>educed </a:t>
            </a:r>
            <a:r>
              <a:rPr lang="en-US" sz="2800" b="1" dirty="0">
                <a:solidFill>
                  <a:srgbClr val="0070C0"/>
                </a:solidFill>
              </a:rPr>
              <a:t>I</a:t>
            </a:r>
            <a:r>
              <a:rPr lang="en-US" sz="2800" b="1" dirty="0" smtClean="0">
                <a:solidFill>
                  <a:srgbClr val="0070C0"/>
                </a:solidFill>
              </a:rPr>
              <a:t>nstruction </a:t>
            </a:r>
            <a:r>
              <a:rPr lang="en-US" sz="2800" b="1" dirty="0">
                <a:solidFill>
                  <a:srgbClr val="0070C0"/>
                </a:solidFill>
              </a:rPr>
              <a:t>S</a:t>
            </a:r>
            <a:r>
              <a:rPr lang="en-US" sz="2800" b="1" dirty="0" smtClean="0">
                <a:solidFill>
                  <a:srgbClr val="0070C0"/>
                </a:solidFill>
              </a:rPr>
              <a:t>et </a:t>
            </a:r>
            <a:r>
              <a:rPr lang="en-US" sz="2800" b="1" dirty="0">
                <a:solidFill>
                  <a:srgbClr val="0070C0"/>
                </a:solidFill>
              </a:rPr>
              <a:t>C</a:t>
            </a:r>
            <a:r>
              <a:rPr lang="en-US" sz="2800" b="1" dirty="0" smtClean="0">
                <a:solidFill>
                  <a:srgbClr val="0070C0"/>
                </a:solidFill>
              </a:rPr>
              <a:t>omputer</a:t>
            </a:r>
            <a:r>
              <a:rPr lang="en-US" sz="2800" b="1" i="1" dirty="0" smtClean="0">
                <a:solidFill>
                  <a:srgbClr val="0070C0"/>
                </a:solidFill>
              </a:rPr>
              <a:t> </a:t>
            </a:r>
            <a:r>
              <a:rPr lang="en-US" sz="2800" b="1" dirty="0">
                <a:solidFill>
                  <a:srgbClr val="0070C0"/>
                </a:solidFill>
              </a:rPr>
              <a:t>(RISC)</a:t>
            </a:r>
            <a:r>
              <a:rPr lang="en-US" sz="2800" dirty="0"/>
              <a:t>, with a small number of simple </a:t>
            </a:r>
            <a:r>
              <a:rPr lang="en-US" sz="2800" dirty="0" smtClean="0"/>
              <a:t>instructions</a:t>
            </a:r>
            <a:endParaRPr lang="en-US" sz="2800" dirty="0"/>
          </a:p>
          <a:p>
            <a:r>
              <a:rPr lang="en-US" sz="2800" dirty="0"/>
              <a:t>Other architectures, such as Intel’s </a:t>
            </a:r>
            <a:r>
              <a:rPr lang="en-US" sz="2800" dirty="0" smtClean="0"/>
              <a:t>x86, </a:t>
            </a:r>
            <a:r>
              <a:rPr lang="en-US" sz="2800" dirty="0"/>
              <a:t>are </a:t>
            </a:r>
            <a:r>
              <a:rPr lang="en-US" sz="2800" b="1" dirty="0">
                <a:solidFill>
                  <a:srgbClr val="0070C0"/>
                </a:solidFill>
              </a:rPr>
              <a:t>C</a:t>
            </a:r>
            <a:r>
              <a:rPr lang="en-US" sz="2800" b="1" dirty="0" smtClean="0">
                <a:solidFill>
                  <a:srgbClr val="0070C0"/>
                </a:solidFill>
              </a:rPr>
              <a:t>omplex </a:t>
            </a:r>
            <a:r>
              <a:rPr lang="en-US" sz="2800" b="1" dirty="0">
                <a:solidFill>
                  <a:srgbClr val="0070C0"/>
                </a:solidFill>
              </a:rPr>
              <a:t>I</a:t>
            </a:r>
            <a:r>
              <a:rPr lang="en-US" sz="2800" b="1" dirty="0" smtClean="0">
                <a:solidFill>
                  <a:srgbClr val="0070C0"/>
                </a:solidFill>
              </a:rPr>
              <a:t>nstruction </a:t>
            </a:r>
            <a:r>
              <a:rPr lang="en-US" sz="2800" b="1" dirty="0">
                <a:solidFill>
                  <a:srgbClr val="0070C0"/>
                </a:solidFill>
              </a:rPr>
              <a:t>S</a:t>
            </a:r>
            <a:r>
              <a:rPr lang="en-US" sz="2800" b="1" dirty="0" smtClean="0">
                <a:solidFill>
                  <a:srgbClr val="0070C0"/>
                </a:solidFill>
              </a:rPr>
              <a:t>et </a:t>
            </a:r>
            <a:r>
              <a:rPr lang="en-US" sz="2800" b="1" dirty="0">
                <a:solidFill>
                  <a:srgbClr val="0070C0"/>
                </a:solidFill>
              </a:rPr>
              <a:t>C</a:t>
            </a:r>
            <a:r>
              <a:rPr lang="en-US" sz="2800" b="1" dirty="0" smtClean="0">
                <a:solidFill>
                  <a:srgbClr val="0070C0"/>
                </a:solidFill>
              </a:rPr>
              <a:t>omputers </a:t>
            </a:r>
            <a:r>
              <a:rPr lang="en-US" sz="2800" b="1" dirty="0">
                <a:solidFill>
                  <a:srgbClr val="0070C0"/>
                </a:solidFill>
              </a:rPr>
              <a:t>(CISC</a:t>
            </a:r>
            <a:r>
              <a:rPr lang="en-US" sz="2800" b="1" dirty="0" smtClean="0">
                <a:solidFill>
                  <a:srgbClr val="0070C0"/>
                </a:solidFill>
              </a:rPr>
              <a:t>)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2605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605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08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Design Principle 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36966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09045" y="3044950"/>
            <a:ext cx="8643540" cy="2818630"/>
            <a:chOff x="309045" y="3044950"/>
            <a:chExt cx="8643540" cy="2818630"/>
          </a:xfrm>
        </p:grpSpPr>
        <p:pic>
          <p:nvPicPr>
            <p:cNvPr id="8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5992985" y="4051554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340100" y="4596215"/>
              <a:ext cx="1766630" cy="12289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3200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Register-shifted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Data-processing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r>
              <a:rPr lang="en-US" sz="4400" dirty="0" smtClean="0">
                <a:solidFill>
                  <a:schemeClr val="bg1"/>
                </a:solidFill>
              </a:rPr>
              <a:t> Variations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248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585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Immediate encoded as: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: 8-bit unsigned 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: 4-bit rotation value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32-bit constant is:  </a:t>
            </a:r>
            <a:r>
              <a:rPr lang="en-US" sz="2800" i="1" dirty="0" smtClean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+mj-lt"/>
                <a:cs typeface="Times New Roman" panose="02020603050405020304" pitchFamily="18" charset="0"/>
              </a:rPr>
              <a:t>ROR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800" i="1" dirty="0" smtClean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+mj-lt"/>
              </a:rPr>
              <a:t>× 2)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+mj-lt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+mj-lt"/>
                <a:cs typeface="Times New Roman" panose="02020603050405020304" pitchFamily="18" charset="0"/>
              </a:rPr>
              <a:t>	</a:t>
            </a:r>
            <a:endParaRPr lang="en-US" sz="2200" dirty="0" smtClean="0">
              <a:latin typeface="+mj-lt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Immediate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9045" y="3044950"/>
            <a:ext cx="8643540" cy="2818630"/>
            <a:chOff x="309045" y="3044950"/>
            <a:chExt cx="8643540" cy="2818630"/>
          </a:xfrm>
        </p:grpSpPr>
        <p:pic>
          <p:nvPicPr>
            <p:cNvPr id="7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5992985" y="4051554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340100" y="4596215"/>
              <a:ext cx="1766630" cy="12289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97877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585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Immediate encoded as: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: 8-bit unsigned 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: 4-bit rotation value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32-bit constant is:  </a:t>
            </a:r>
            <a:r>
              <a:rPr lang="en-US" sz="2800" i="1" dirty="0" smtClean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+mj-lt"/>
                <a:cs typeface="Times New Roman" panose="02020603050405020304" pitchFamily="18" charset="0"/>
              </a:rPr>
              <a:t>ROR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800" i="1" dirty="0" smtClean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+mj-lt"/>
              </a:rPr>
              <a:t>× 2)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cs typeface="Times New Roman" panose="02020603050405020304" pitchFamily="18" charset="0"/>
              </a:rPr>
              <a:t>Example: </a:t>
            </a:r>
            <a:r>
              <a:rPr lang="en-US" sz="32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</a:t>
            </a:r>
            <a:r>
              <a:rPr lang="en-US" sz="2800" i="1" dirty="0" smtClean="0">
                <a:cs typeface="Courier New" panose="02070309020205020404" pitchFamily="49" charset="0"/>
              </a:rPr>
              <a:t>imm8</a:t>
            </a:r>
            <a:r>
              <a:rPr lang="en-US" sz="2800" dirty="0" smtClean="0">
                <a:cs typeface="Times New Roman" panose="02020603050405020304" pitchFamily="18" charset="0"/>
              </a:rPr>
              <a:t> </a:t>
            </a:r>
            <a:r>
              <a:rPr lang="en-US" sz="2800" dirty="0">
                <a:cs typeface="Times New Roman" panose="02020603050405020304" pitchFamily="18" charset="0"/>
              </a:rPr>
              <a:t>= </a:t>
            </a:r>
            <a:r>
              <a:rPr lang="en-US" sz="2800" dirty="0" err="1" smtClean="0">
                <a:cs typeface="Times New Roman" panose="02020603050405020304" pitchFamily="18" charset="0"/>
              </a:rPr>
              <a:t>abcdefgh</a:t>
            </a:r>
            <a:endParaRPr lang="en-US" sz="2800" dirty="0"/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Times New Roman" panose="02020603050405020304" pitchFamily="18" charset="0"/>
              </a:rPr>
              <a:t>	</a:t>
            </a:r>
            <a:endParaRPr lang="en-US" sz="2800" dirty="0" smtClean="0">
              <a:latin typeface="+mj-lt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+mj-lt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+mj-lt"/>
                <a:cs typeface="Times New Roman" panose="02020603050405020304" pitchFamily="18" charset="0"/>
              </a:rPr>
              <a:t>	</a:t>
            </a:r>
            <a:endParaRPr lang="en-US" sz="2200" dirty="0" smtClean="0">
              <a:latin typeface="+mj-lt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Immediate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34614"/>
              </p:ext>
            </p:extLst>
          </p:nvPr>
        </p:nvGraphicFramePr>
        <p:xfrm>
          <a:off x="1538005" y="3789285"/>
          <a:ext cx="6096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700"/>
                <a:gridCol w="4686300"/>
              </a:tblGrid>
              <a:tr h="322602">
                <a:tc>
                  <a:txBody>
                    <a:bodyPr/>
                    <a:lstStyle/>
                    <a:p>
                      <a:r>
                        <a:rPr lang="en-US" i="1" dirty="0" smtClean="0">
                          <a:latin typeface="+mj-lt"/>
                          <a:cs typeface="Courier New" panose="02070309020205020404" pitchFamily="49" charset="0"/>
                        </a:rPr>
                        <a:t>rot</a:t>
                      </a:r>
                      <a:endParaRPr lang="en-US" i="1" dirty="0">
                        <a:latin typeface="+mj-lt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32-bit constant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0000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0000 0000 0000 0000 0000 0000 </a:t>
                      </a:r>
                      <a:r>
                        <a:rPr lang="en-US" dirty="0" err="1" smtClean="0">
                          <a:latin typeface="+mj-lt"/>
                        </a:rPr>
                        <a:t>abcd</a:t>
                      </a:r>
                      <a:r>
                        <a:rPr lang="en-US" baseline="0" dirty="0" smtClean="0">
                          <a:latin typeface="+mj-lt"/>
                        </a:rPr>
                        <a:t> </a:t>
                      </a:r>
                      <a:r>
                        <a:rPr lang="en-US" baseline="0" dirty="0" err="1" smtClean="0">
                          <a:latin typeface="+mj-lt"/>
                        </a:rPr>
                        <a:t>efgh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0001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gh00 0000 0000 0000 0000 0000 00ab</a:t>
                      </a:r>
                      <a:r>
                        <a:rPr lang="en-US" baseline="0" dirty="0" smtClean="0">
                          <a:latin typeface="+mj-lt"/>
                        </a:rPr>
                        <a:t> </a:t>
                      </a:r>
                      <a:r>
                        <a:rPr lang="en-US" baseline="0" dirty="0" err="1" smtClean="0">
                          <a:latin typeface="+mj-lt"/>
                        </a:rPr>
                        <a:t>cdef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…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…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1111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0000 0000 0000 0000 0000 00ab </a:t>
                      </a:r>
                      <a:r>
                        <a:rPr lang="en-US" dirty="0" err="1" smtClean="0">
                          <a:latin typeface="+mj-lt"/>
                        </a:rPr>
                        <a:t>cdef</a:t>
                      </a:r>
                      <a:r>
                        <a:rPr lang="en-US" dirty="0" smtClean="0">
                          <a:latin typeface="+mj-lt"/>
                        </a:rPr>
                        <a:t> gh00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4359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585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Immediate encoded as: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: 8-bit unsigned 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: 4-bit rotation value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32-bit constant is:  </a:t>
            </a:r>
            <a:r>
              <a:rPr lang="en-US" sz="2800" i="1" dirty="0" smtClean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+mj-lt"/>
                <a:cs typeface="Times New Roman" panose="02020603050405020304" pitchFamily="18" charset="0"/>
              </a:rPr>
              <a:t>ROR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800" i="1" dirty="0" smtClean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8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+mj-lt"/>
              </a:rPr>
              <a:t>× 2)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cs typeface="Times New Roman" panose="02020603050405020304" pitchFamily="18" charset="0"/>
              </a:rPr>
              <a:t>Example: </a:t>
            </a:r>
            <a:r>
              <a:rPr lang="en-US" sz="32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</a:t>
            </a:r>
            <a:r>
              <a:rPr lang="en-US" sz="2800" i="1" dirty="0" smtClean="0">
                <a:cs typeface="Courier New" panose="02070309020205020404" pitchFamily="49" charset="0"/>
              </a:rPr>
              <a:t>imm8</a:t>
            </a:r>
            <a:r>
              <a:rPr lang="en-US" sz="2800" dirty="0" smtClean="0">
                <a:cs typeface="Times New Roman" panose="02020603050405020304" pitchFamily="18" charset="0"/>
              </a:rPr>
              <a:t> </a:t>
            </a:r>
            <a:r>
              <a:rPr lang="en-US" sz="2800" dirty="0">
                <a:cs typeface="Times New Roman" panose="02020603050405020304" pitchFamily="18" charset="0"/>
              </a:rPr>
              <a:t>= </a:t>
            </a:r>
            <a:r>
              <a:rPr lang="en-US" sz="2800" dirty="0" err="1" smtClean="0">
                <a:cs typeface="Times New Roman" panose="02020603050405020304" pitchFamily="18" charset="0"/>
              </a:rPr>
              <a:t>abcdefgh</a:t>
            </a:r>
            <a:endParaRPr lang="en-US" sz="2800" dirty="0"/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Times New Roman" panose="02020603050405020304" pitchFamily="18" charset="0"/>
              </a:rPr>
              <a:t>	</a:t>
            </a:r>
            <a:endParaRPr lang="en-US" sz="2800" dirty="0" smtClean="0">
              <a:latin typeface="+mj-lt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+mj-lt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+mj-lt"/>
                <a:cs typeface="Times New Roman" panose="02020603050405020304" pitchFamily="18" charset="0"/>
              </a:rPr>
              <a:t>	</a:t>
            </a:r>
            <a:endParaRPr lang="en-US" sz="2200" dirty="0" smtClean="0">
              <a:latin typeface="+mj-lt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Immediate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5183717"/>
              </p:ext>
            </p:extLst>
          </p:nvPr>
        </p:nvGraphicFramePr>
        <p:xfrm>
          <a:off x="1538005" y="3789285"/>
          <a:ext cx="6096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700"/>
                <a:gridCol w="4686300"/>
              </a:tblGrid>
              <a:tr h="322602">
                <a:tc>
                  <a:txBody>
                    <a:bodyPr/>
                    <a:lstStyle/>
                    <a:p>
                      <a:r>
                        <a:rPr lang="en-US" i="1" dirty="0" smtClean="0">
                          <a:latin typeface="+mj-lt"/>
                          <a:cs typeface="Courier New" panose="02070309020205020404" pitchFamily="49" charset="0"/>
                        </a:rPr>
                        <a:t>rot</a:t>
                      </a:r>
                      <a:endParaRPr lang="en-US" i="1" dirty="0">
                        <a:latin typeface="+mj-lt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32-bit constant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0000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0000 0000 0000 0000 0000 0000 </a:t>
                      </a:r>
                      <a:r>
                        <a:rPr lang="en-US" dirty="0" err="1" smtClean="0">
                          <a:latin typeface="+mj-lt"/>
                        </a:rPr>
                        <a:t>abcd</a:t>
                      </a:r>
                      <a:r>
                        <a:rPr lang="en-US" baseline="0" dirty="0" smtClean="0">
                          <a:latin typeface="+mj-lt"/>
                        </a:rPr>
                        <a:t> </a:t>
                      </a:r>
                      <a:r>
                        <a:rPr lang="en-US" baseline="0" dirty="0" err="1" smtClean="0">
                          <a:latin typeface="+mj-lt"/>
                        </a:rPr>
                        <a:t>efgh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0001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gh00 0000 0000 0000 0000 0000 00ab</a:t>
                      </a:r>
                      <a:r>
                        <a:rPr lang="en-US" baseline="0" dirty="0" smtClean="0">
                          <a:latin typeface="+mj-lt"/>
                        </a:rPr>
                        <a:t> </a:t>
                      </a:r>
                      <a:r>
                        <a:rPr lang="en-US" baseline="0" dirty="0" err="1" smtClean="0">
                          <a:latin typeface="+mj-lt"/>
                        </a:rPr>
                        <a:t>cdef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…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…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1111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0000 0000 0000 0000 0000 00ab </a:t>
                      </a:r>
                      <a:r>
                        <a:rPr lang="en-US" dirty="0" err="1" smtClean="0">
                          <a:latin typeface="+mj-lt"/>
                        </a:rPr>
                        <a:t>cdef</a:t>
                      </a:r>
                      <a:r>
                        <a:rPr lang="en-US" dirty="0" smtClean="0">
                          <a:latin typeface="+mj-lt"/>
                        </a:rPr>
                        <a:t> gh00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5570530" y="1561068"/>
            <a:ext cx="349727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cs typeface="Times New Roman" panose="02020603050405020304" pitchFamily="18" charset="0"/>
              </a:rPr>
              <a:t>ROR by </a:t>
            </a:r>
            <a:r>
              <a:rPr lang="en-US" sz="2400" b="1" dirty="0">
                <a:cs typeface="Times New Roman" panose="02020603050405020304" pitchFamily="18" charset="0"/>
              </a:rPr>
              <a:t>X</a:t>
            </a:r>
            <a:r>
              <a:rPr lang="en-US" sz="2400" b="1" dirty="0" smtClean="0">
                <a:cs typeface="Times New Roman" panose="02020603050405020304" pitchFamily="18" charset="0"/>
              </a:rPr>
              <a:t> =  ROL by (32-X)</a:t>
            </a:r>
          </a:p>
          <a:p>
            <a:r>
              <a:rPr lang="en-US" sz="24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Ex: </a:t>
            </a:r>
            <a:r>
              <a:rPr lang="en-US" sz="2400" dirty="0" smtClean="0">
                <a:cs typeface="Times New Roman" panose="02020603050405020304" pitchFamily="18" charset="0"/>
              </a:rPr>
              <a:t>ROR by 30 = ROL by 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73497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0210" y="1009485"/>
            <a:ext cx="7467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   ADD R0, R1, #42</a:t>
            </a:r>
          </a:p>
          <a:p>
            <a:pPr lvl="1"/>
            <a:endParaRPr lang="en-US" sz="5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0100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(4) for </a:t>
            </a: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ADD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is an immediate so 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i="1" dirty="0" smtClean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= 1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42, 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1000" b="1" dirty="0" smtClean="0">
              <a:solidFill>
                <a:schemeClr val="accent1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/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DP Instruction with Immediate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307575" y="3339235"/>
            <a:ext cx="6530411" cy="2024464"/>
            <a:chOff x="1307575" y="3339235"/>
            <a:chExt cx="6530411" cy="2024464"/>
          </a:xfrm>
        </p:grpSpPr>
        <p:pic>
          <p:nvPicPr>
            <p:cNvPr id="10" name="Picture 4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04" t="64750"/>
            <a:stretch/>
          </p:blipFill>
          <p:spPr bwMode="auto">
            <a:xfrm>
              <a:off x="1307576" y="4927215"/>
              <a:ext cx="6530410" cy="436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3757" name="Picture 4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45" r="42170"/>
            <a:stretch/>
          </p:blipFill>
          <p:spPr bwMode="auto">
            <a:xfrm>
              <a:off x="1307575" y="3339235"/>
              <a:ext cx="6513115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3758" name="Picture 4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0376" y="4577485"/>
              <a:ext cx="640080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342331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0210" y="1009485"/>
            <a:ext cx="7467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   ADD R0, R1, #42</a:t>
            </a:r>
          </a:p>
          <a:p>
            <a:pPr lvl="1"/>
            <a:endParaRPr lang="en-US" sz="5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0100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(4) for </a:t>
            </a: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ADD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is an immediate so 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i="1" dirty="0" smtClean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= 1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42, 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1000" b="1" dirty="0" smtClean="0">
              <a:solidFill>
                <a:schemeClr val="accent1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/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DP Instruction with Immediate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07575" y="3339235"/>
            <a:ext cx="6530411" cy="2024464"/>
            <a:chOff x="1307575" y="3339235"/>
            <a:chExt cx="6530411" cy="2024464"/>
          </a:xfrm>
        </p:grpSpPr>
        <p:pic>
          <p:nvPicPr>
            <p:cNvPr id="10" name="Picture 4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04" t="64750"/>
            <a:stretch/>
          </p:blipFill>
          <p:spPr bwMode="auto">
            <a:xfrm>
              <a:off x="1307576" y="4927215"/>
              <a:ext cx="6530410" cy="436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3757" name="Picture 4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45" r="42170"/>
            <a:stretch/>
          </p:blipFill>
          <p:spPr bwMode="auto">
            <a:xfrm>
              <a:off x="1307575" y="3339235"/>
              <a:ext cx="6513115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3758" name="Picture 4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0376" y="4577485"/>
              <a:ext cx="640080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3419850" y="5387655"/>
            <a:ext cx="2611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0xE281002A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7316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971080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 R2, R3, #0xFF0</a:t>
            </a:r>
            <a:endParaRPr lang="en-US" sz="20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0010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(2) for </a:t>
            </a: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SUB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is an immediate so 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=1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2,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0xFF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imm8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must be rotated right by 28 to produce 0xFF0, so 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14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DP Instruction with Immediate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207937" name="Picture 6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5" r="42299"/>
          <a:stretch/>
        </p:blipFill>
        <p:spPr bwMode="auto">
          <a:xfrm>
            <a:off x="1407055" y="4296935"/>
            <a:ext cx="644144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59" r="-6863" b="32469"/>
          <a:stretch/>
        </p:blipFill>
        <p:spPr bwMode="auto">
          <a:xfrm>
            <a:off x="1407055" y="5044030"/>
            <a:ext cx="7589519" cy="45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5" r="42170" b="34084"/>
          <a:stretch/>
        </p:blipFill>
        <p:spPr bwMode="auto">
          <a:xfrm>
            <a:off x="1345980" y="3478590"/>
            <a:ext cx="6513115" cy="81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65495" y="5387655"/>
            <a:ext cx="2611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0xE2432EFF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77770" y="2084825"/>
            <a:ext cx="27407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ROR by 28 = </a:t>
            </a:r>
          </a:p>
          <a:p>
            <a:r>
              <a:rPr lang="en-US" sz="24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ROL by (32-28) = 4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2939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9045" y="2315255"/>
            <a:ext cx="8727817" cy="3548325"/>
            <a:chOff x="309045" y="2315255"/>
            <a:chExt cx="8727817" cy="3548325"/>
          </a:xfrm>
        </p:grpSpPr>
        <p:grpSp>
          <p:nvGrpSpPr>
            <p:cNvPr id="3" name="Group 2"/>
            <p:cNvGrpSpPr/>
            <p:nvPr/>
          </p:nvGrpSpPr>
          <p:grpSpPr>
            <a:xfrm>
              <a:off x="309045" y="3044950"/>
              <a:ext cx="8727817" cy="2818630"/>
              <a:chOff x="309045" y="3044950"/>
              <a:chExt cx="8727817" cy="2818630"/>
            </a:xfrm>
          </p:grpSpPr>
          <p:pic>
            <p:nvPicPr>
              <p:cNvPr id="7" name="Picture 6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9045" y="3044950"/>
                <a:ext cx="8492817" cy="2818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5892171" y="4611428"/>
                <a:ext cx="3144691" cy="12440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071266" y="3298720"/>
                <a:ext cx="1478592" cy="8983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6453845" y="4477125"/>
                <a:ext cx="230431" cy="8983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5800960" y="4611428"/>
                <a:ext cx="182423" cy="16174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3200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Register-shifted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661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45" y="3044950"/>
            <a:ext cx="8492817" cy="281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92985" y="2315255"/>
            <a:ext cx="2959600" cy="1731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10562" y="4604490"/>
            <a:ext cx="3062797" cy="1244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4" y="1143000"/>
            <a:ext cx="8577686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Rm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cs typeface="Times New Roman" panose="02020603050405020304" pitchFamily="18" charset="0"/>
              </a:rPr>
              <a:t>the </a:t>
            </a:r>
            <a:r>
              <a:rPr lang="en-US" sz="2800" dirty="0">
                <a:cs typeface="Times New Roman" panose="02020603050405020304" pitchFamily="18" charset="0"/>
              </a:rPr>
              <a:t>second source operand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shamt5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cs typeface="Times New Roman" panose="02020603050405020304" pitchFamily="18" charset="0"/>
              </a:rPr>
              <a:t>the </a:t>
            </a:r>
            <a:r>
              <a:rPr lang="en-US" sz="2800" dirty="0">
                <a:cs typeface="Times New Roman" panose="02020603050405020304" pitchFamily="18" charset="0"/>
              </a:rPr>
              <a:t>amount </a:t>
            </a:r>
            <a:r>
              <a:rPr lang="en-US" sz="2800" dirty="0">
                <a:cs typeface="Courier New" panose="02070309020205020404" pitchFamily="49" charset="0"/>
              </a:rPr>
              <a:t>R</a:t>
            </a:r>
            <a:r>
              <a:rPr lang="en-US" sz="2800" dirty="0" smtClean="0">
                <a:cs typeface="Courier New" panose="02070309020205020404" pitchFamily="49" charset="0"/>
              </a:rPr>
              <a:t>m</a:t>
            </a:r>
            <a:r>
              <a:rPr lang="en-US" sz="2800" dirty="0" smtClean="0">
                <a:cs typeface="Times New Roman" panose="02020603050405020304" pitchFamily="18" charset="0"/>
              </a:rPr>
              <a:t> </a:t>
            </a:r>
            <a:r>
              <a:rPr lang="en-US" sz="2800" dirty="0">
                <a:cs typeface="Times New Roman" panose="02020603050405020304" pitchFamily="18" charset="0"/>
              </a:rPr>
              <a:t>is shifted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 err="1">
                <a:cs typeface="Courier New" panose="02070309020205020404" pitchFamily="49" charset="0"/>
              </a:rPr>
              <a:t>sh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	</a:t>
            </a:r>
            <a:r>
              <a:rPr lang="en-US" sz="2800" dirty="0" smtClean="0">
                <a:cs typeface="Times New Roman" panose="02020603050405020304" pitchFamily="18" charset="0"/>
              </a:rPr>
              <a:t>the </a:t>
            </a:r>
            <a:r>
              <a:rPr lang="en-US" sz="2800" dirty="0">
                <a:cs typeface="Times New Roman" panose="02020603050405020304" pitchFamily="18" charset="0"/>
              </a:rPr>
              <a:t>type of shift (i.e., &gt;&gt;, &lt;&lt;, &gt;&gt;&gt;, </a:t>
            </a:r>
            <a:r>
              <a:rPr lang="en-US" sz="2800" dirty="0" smtClean="0">
                <a:cs typeface="Times New Roman" panose="02020603050405020304" pitchFamily="18" charset="0"/>
              </a:rPr>
              <a:t>ROR)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 smtClean="0"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71266" y="3298720"/>
            <a:ext cx="1478592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53845" y="4477125"/>
            <a:ext cx="230431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907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45" y="3044950"/>
            <a:ext cx="8492817" cy="281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92985" y="2315255"/>
            <a:ext cx="2959600" cy="1731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10562" y="4604490"/>
            <a:ext cx="3062797" cy="1244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Rm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cs typeface="Times New Roman" panose="02020603050405020304" pitchFamily="18" charset="0"/>
              </a:rPr>
              <a:t>the </a:t>
            </a:r>
            <a:r>
              <a:rPr lang="en-US" sz="2800" dirty="0">
                <a:cs typeface="Times New Roman" panose="02020603050405020304" pitchFamily="18" charset="0"/>
              </a:rPr>
              <a:t>second source operand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shamt5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cs typeface="Times New Roman" panose="02020603050405020304" pitchFamily="18" charset="0"/>
              </a:rPr>
              <a:t>the </a:t>
            </a:r>
            <a:r>
              <a:rPr lang="en-US" sz="2800" dirty="0">
                <a:cs typeface="Times New Roman" panose="02020603050405020304" pitchFamily="18" charset="0"/>
              </a:rPr>
              <a:t>amount </a:t>
            </a:r>
            <a:r>
              <a:rPr lang="en-US" sz="2800" dirty="0" err="1" smtClean="0">
                <a:cs typeface="Courier New" panose="02070309020205020404" pitchFamily="49" charset="0"/>
              </a:rPr>
              <a:t>Rm</a:t>
            </a:r>
            <a:r>
              <a:rPr lang="en-US" sz="2800" dirty="0" smtClean="0">
                <a:cs typeface="Times New Roman" panose="02020603050405020304" pitchFamily="18" charset="0"/>
              </a:rPr>
              <a:t> </a:t>
            </a:r>
            <a:r>
              <a:rPr lang="en-US" sz="2800" dirty="0">
                <a:cs typeface="Times New Roman" panose="02020603050405020304" pitchFamily="18" charset="0"/>
              </a:rPr>
              <a:t>is shifted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 err="1">
                <a:cs typeface="Courier New" panose="02070309020205020404" pitchFamily="49" charset="0"/>
              </a:rPr>
              <a:t>sh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	the type of shift (i.e., &gt;&gt;, &lt;&lt;, &gt;&gt;&gt;, </a:t>
            </a:r>
            <a:r>
              <a:rPr lang="en-US" sz="2800" dirty="0" smtClean="0">
                <a:cs typeface="Times New Roman" panose="02020603050405020304" pitchFamily="18" charset="0"/>
              </a:rPr>
              <a:t>ROR)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 smtClean="0">
              <a:cs typeface="Times New Roman" panose="02020603050405020304" pitchFamily="18" charset="0"/>
            </a:endParaRP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   First, consider </a:t>
            </a:r>
            <a:r>
              <a:rPr lang="en-US" sz="2400" b="1" dirty="0" err="1" smtClean="0">
                <a:solidFill>
                  <a:srgbClr val="0070C0"/>
                </a:solidFill>
                <a:cs typeface="Times New Roman" panose="02020603050405020304" pitchFamily="18" charset="0"/>
              </a:rPr>
              <a:t>unshifted</a:t>
            </a:r>
            <a:r>
              <a:rPr lang="en-US" sz="24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versions of </a:t>
            </a:r>
            <a:r>
              <a:rPr lang="en-US" sz="2400" b="1" i="1" dirty="0" smtClean="0">
                <a:solidFill>
                  <a:srgbClr val="0070C0"/>
                </a:solidFill>
                <a:cs typeface="Courier New" panose="02070309020205020404" pitchFamily="49" charset="0"/>
              </a:rPr>
              <a:t>Rm</a:t>
            </a:r>
            <a:r>
              <a:rPr lang="en-US" sz="24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(</a:t>
            </a:r>
            <a:r>
              <a:rPr lang="en-US" sz="2400" b="1" i="1" dirty="0" smtClean="0">
                <a:solidFill>
                  <a:srgbClr val="0070C0"/>
                </a:solidFill>
                <a:cs typeface="Courier New" panose="02070309020205020404" pitchFamily="49" charset="0"/>
              </a:rPr>
              <a:t>shamt5</a:t>
            </a:r>
            <a:r>
              <a:rPr lang="en-US" sz="24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=0, </a:t>
            </a:r>
            <a:r>
              <a:rPr lang="en-US" sz="2400" b="1" i="1" dirty="0" err="1" smtClean="0">
                <a:solidFill>
                  <a:srgbClr val="0070C0"/>
                </a:solidFill>
                <a:cs typeface="Courier New" panose="02070309020205020404" pitchFamily="49" charset="0"/>
              </a:rPr>
              <a:t>sh</a:t>
            </a:r>
            <a:r>
              <a:rPr lang="en-US" sz="24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=0)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71266" y="3298720"/>
            <a:ext cx="1478592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53845" y="4477125"/>
            <a:ext cx="230431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0157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70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707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P</a:t>
            </a:r>
            <a:r>
              <a:rPr lang="en-US" sz="3200" b="1" dirty="0" smtClean="0">
                <a:latin typeface="+mj-lt"/>
                <a:cs typeface="Arial" charset="0"/>
              </a:rPr>
              <a:t>hysical </a:t>
            </a:r>
            <a:r>
              <a:rPr lang="en-US" sz="3200" b="1" dirty="0">
                <a:latin typeface="+mj-lt"/>
                <a:cs typeface="Arial" charset="0"/>
              </a:rPr>
              <a:t>location </a:t>
            </a:r>
            <a:r>
              <a:rPr lang="en-US" sz="3200" b="1" dirty="0" smtClean="0">
                <a:latin typeface="+mj-lt"/>
                <a:cs typeface="Arial" charset="0"/>
              </a:rPr>
              <a:t>in computer</a:t>
            </a:r>
            <a:endParaRPr lang="en-US" sz="3200" b="1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 smtClean="0">
                <a:latin typeface="+mj-lt"/>
                <a:cs typeface="Arial" charset="0"/>
              </a:rPr>
              <a:t>Registers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Constants (also called </a:t>
            </a:r>
            <a:r>
              <a:rPr lang="en-US" sz="3200" i="1" dirty="0" err="1">
                <a:latin typeface="+mj-lt"/>
                <a:cs typeface="Arial" charset="0"/>
              </a:rPr>
              <a:t>immediates</a:t>
            </a:r>
            <a:r>
              <a:rPr lang="en-US" sz="3200" dirty="0" smtClean="0">
                <a:latin typeface="+mj-lt"/>
                <a:cs typeface="Arial" charset="0"/>
              </a:rPr>
              <a:t>)</a:t>
            </a:r>
            <a:endParaRPr lang="en-US" sz="32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 smtClean="0">
                <a:latin typeface="+mj-lt"/>
                <a:cs typeface="Arial" charset="0"/>
              </a:rPr>
              <a:t>Memory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08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Operand Location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01861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971080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 R5, R6, R7</a:t>
            </a:r>
            <a:endParaRPr lang="en-US" sz="20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0100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(4) for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is a register so 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5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6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7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shamt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 err="1" smtClean="0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65495" y="5387655"/>
            <a:ext cx="2611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0xE0865007</a:t>
            </a:r>
            <a:endParaRPr lang="en-US" sz="2800" b="1" dirty="0">
              <a:solidFill>
                <a:srgbClr val="0070C0"/>
              </a:solidFill>
            </a:endParaRPr>
          </a:p>
        </p:txBody>
      </p:sp>
      <p:pic>
        <p:nvPicPr>
          <p:cNvPr id="259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304925" y="3429000"/>
            <a:ext cx="65341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8515"/>
          <a:stretch/>
        </p:blipFill>
        <p:spPr bwMode="auto">
          <a:xfrm>
            <a:off x="1304925" y="4829865"/>
            <a:ext cx="6534150" cy="44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376" y="4494385"/>
            <a:ext cx="6400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00674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45" y="3068290"/>
            <a:ext cx="8492817" cy="281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92985" y="2315255"/>
            <a:ext cx="2959600" cy="1731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48968" y="4627830"/>
            <a:ext cx="3062797" cy="1244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Rm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cs typeface="Times New Roman" panose="02020603050405020304" pitchFamily="18" charset="0"/>
              </a:rPr>
              <a:t>the </a:t>
            </a:r>
            <a:r>
              <a:rPr lang="en-US" sz="2800" dirty="0">
                <a:cs typeface="Times New Roman" panose="02020603050405020304" pitchFamily="18" charset="0"/>
              </a:rPr>
              <a:t>second source operand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shamt5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cs typeface="Times New Roman" panose="02020603050405020304" pitchFamily="18" charset="0"/>
              </a:rPr>
              <a:t>the </a:t>
            </a:r>
            <a:r>
              <a:rPr lang="en-US" sz="2800" dirty="0">
                <a:cs typeface="Times New Roman" panose="02020603050405020304" pitchFamily="18" charset="0"/>
              </a:rPr>
              <a:t>amount </a:t>
            </a:r>
            <a:r>
              <a:rPr lang="en-US" sz="2800" dirty="0">
                <a:cs typeface="Courier New" panose="02070309020205020404" pitchFamily="49" charset="0"/>
              </a:rPr>
              <a:t>R</a:t>
            </a:r>
            <a:r>
              <a:rPr lang="en-US" sz="2800" dirty="0" smtClean="0">
                <a:cs typeface="Courier New" panose="02070309020205020404" pitchFamily="49" charset="0"/>
              </a:rPr>
              <a:t>m</a:t>
            </a:r>
            <a:r>
              <a:rPr lang="en-US" sz="2800" dirty="0" smtClean="0">
                <a:cs typeface="Times New Roman" panose="02020603050405020304" pitchFamily="18" charset="0"/>
              </a:rPr>
              <a:t> </a:t>
            </a:r>
            <a:r>
              <a:rPr lang="en-US" sz="2800" dirty="0">
                <a:cs typeface="Times New Roman" panose="02020603050405020304" pitchFamily="18" charset="0"/>
              </a:rPr>
              <a:t>is shifted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 err="1">
                <a:cs typeface="Courier New" panose="02070309020205020404" pitchFamily="49" charset="0"/>
              </a:rPr>
              <a:t>sh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	the type of </a:t>
            </a:r>
            <a:r>
              <a:rPr lang="en-US" sz="2800" dirty="0" smtClean="0">
                <a:cs typeface="Times New Roman" panose="02020603050405020304" pitchFamily="18" charset="0"/>
              </a:rPr>
              <a:t>shift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 smtClean="0">
              <a:cs typeface="Times New Roman" panose="02020603050405020304" pitchFamily="18" charset="0"/>
            </a:endParaRP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   </a:t>
            </a: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71266" y="3322060"/>
            <a:ext cx="1478592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53845" y="4500465"/>
            <a:ext cx="230431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810562" y="4627830"/>
            <a:ext cx="105613" cy="9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732613"/>
              </p:ext>
            </p:extLst>
          </p:nvPr>
        </p:nvGraphicFramePr>
        <p:xfrm>
          <a:off x="6761085" y="1470345"/>
          <a:ext cx="179283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354"/>
                <a:gridCol w="614480"/>
              </a:tblGrid>
              <a:tr h="26566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Shift</a:t>
                      </a:r>
                      <a:r>
                        <a:rPr lang="en-US" baseline="0" dirty="0" smtClean="0">
                          <a:latin typeface="+mj-lt"/>
                        </a:rPr>
                        <a:t> Type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latin typeface="+mj-lt"/>
                          <a:cs typeface="Courier New" panose="02070309020205020404" pitchFamily="49" charset="0"/>
                        </a:rPr>
                        <a:t>sh</a:t>
                      </a:r>
                      <a:endParaRPr lang="en-US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6566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LSL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00</a:t>
                      </a:r>
                      <a:r>
                        <a:rPr lang="en-US" baseline="-25000" dirty="0" smtClean="0">
                          <a:latin typeface="+mj-lt"/>
                        </a:rPr>
                        <a:t>2</a:t>
                      </a:r>
                      <a:endParaRPr lang="en-US" baseline="-250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566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LSR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j-lt"/>
                        </a:rPr>
                        <a:t>01</a:t>
                      </a:r>
                      <a:r>
                        <a:rPr lang="en-US" baseline="-25000" dirty="0" smtClean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566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ASR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j-lt"/>
                        </a:rPr>
                        <a:t>10</a:t>
                      </a:r>
                      <a:r>
                        <a:rPr lang="en-US" baseline="-25000" dirty="0" smtClean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566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ROR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j-lt"/>
                        </a:rPr>
                        <a:t>11</a:t>
                      </a:r>
                      <a:r>
                        <a:rPr lang="en-US" baseline="-25000" dirty="0" smtClean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839091" y="3015243"/>
            <a:ext cx="4153894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Now, consider shifted versions.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189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9045" y="2315255"/>
            <a:ext cx="8643540" cy="3571665"/>
            <a:chOff x="309045" y="2315255"/>
            <a:chExt cx="8643540" cy="3571665"/>
          </a:xfrm>
        </p:grpSpPr>
        <p:grpSp>
          <p:nvGrpSpPr>
            <p:cNvPr id="4" name="Group 3"/>
            <p:cNvGrpSpPr/>
            <p:nvPr/>
          </p:nvGrpSpPr>
          <p:grpSpPr>
            <a:xfrm>
              <a:off x="309045" y="3068290"/>
              <a:ext cx="8602720" cy="2818630"/>
              <a:chOff x="309045" y="3068290"/>
              <a:chExt cx="8602720" cy="2818630"/>
            </a:xfrm>
          </p:grpSpPr>
          <p:pic>
            <p:nvPicPr>
              <p:cNvPr id="10" name="Picture 6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9045" y="3068290"/>
                <a:ext cx="8492817" cy="2818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5848968" y="4627830"/>
                <a:ext cx="3062797" cy="12440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071266" y="3322060"/>
                <a:ext cx="1478592" cy="8983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453845" y="4500465"/>
                <a:ext cx="230431" cy="8983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810562" y="4627830"/>
                <a:ext cx="105613" cy="918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ORR R9, R5, R3,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LSR #2</a:t>
            </a:r>
            <a:endParaRPr lang="en-US" sz="2000" b="1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</a:t>
            </a:r>
            <a:r>
              <a:rPr lang="en-US" sz="2000" b="1" dirty="0" smtClean="0">
                <a:latin typeface="+mj-lt"/>
                <a:cs typeface="Courier New" panose="02070309020205020404" pitchFamily="49" charset="0"/>
              </a:rPr>
              <a:t>peration: </a:t>
            </a: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R9 = R5 OR (R3 &gt;&gt; 2)</a:t>
            </a:r>
            <a:endParaRPr lang="en-US" sz="2000" b="1" dirty="0" smtClean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1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100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(12) for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is a register so 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9,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5,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3</a:t>
            </a:r>
            <a:endParaRPr lang="en-US" sz="2000" dirty="0" smtClean="0">
              <a:latin typeface="+mj-lt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shamt5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000" b="1" i="1" dirty="0" err="1" smtClean="0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01</a:t>
            </a:r>
            <a:r>
              <a:rPr lang="en-US" sz="2000" baseline="-25000" dirty="0" smtClean="0">
                <a:cs typeface="Times New Roman" panose="02020603050405020304" pitchFamily="18" charset="0"/>
              </a:rPr>
              <a:t>2 </a:t>
            </a:r>
            <a:r>
              <a:rPr lang="en-US" sz="2000" dirty="0" smtClean="0">
                <a:cs typeface="Times New Roman" panose="02020603050405020304" pitchFamily="18" charset="0"/>
              </a:rPr>
              <a:t>(LSR)</a:t>
            </a:r>
          </a:p>
          <a:p>
            <a:pPr lvl="1"/>
            <a:endParaRPr lang="en-US" sz="2000" dirty="0">
              <a:cs typeface="Times New Roman" panose="02020603050405020304" pitchFamily="18" charset="0"/>
            </a:endParaRPr>
          </a:p>
          <a:p>
            <a:pPr lvl="1"/>
            <a:endParaRPr lang="en-US" sz="2000" dirty="0">
              <a:cs typeface="Times New Roman" panose="02020603050405020304" pitchFamily="18" charset="0"/>
            </a:endParaRPr>
          </a:p>
          <a:p>
            <a:pPr lvl="1"/>
            <a:endParaRPr lang="en-US" sz="2000" baseline="-25000" dirty="0" smtClean="0"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13410" y="4944103"/>
            <a:ext cx="589776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</a:t>
            </a:r>
            <a:r>
              <a:rPr lang="en-US" sz="2000" dirty="0" smtClean="0">
                <a:cs typeface="Times New Roman" panose="02020603050405020304" pitchFamily="18" charset="0"/>
              </a:rPr>
              <a:t> 00  </a:t>
            </a:r>
            <a:r>
              <a:rPr lang="en-US" sz="2000" dirty="0">
                <a:cs typeface="Times New Roman" panose="02020603050405020304" pitchFamily="18" charset="0"/>
              </a:rPr>
              <a:t>0 1100 0  0101  1001  </a:t>
            </a:r>
            <a:r>
              <a:rPr lang="en-US" sz="2000" dirty="0" smtClean="0">
                <a:cs typeface="Times New Roman" panose="02020603050405020304" pitchFamily="18" charset="0"/>
              </a:rPr>
              <a:t>  00010 </a:t>
            </a:r>
            <a:r>
              <a:rPr lang="en-US" sz="2000" dirty="0">
                <a:cs typeface="Times New Roman" panose="02020603050405020304" pitchFamily="18" charset="0"/>
              </a:rPr>
              <a:t>01 0  0011</a:t>
            </a:r>
          </a:p>
          <a:p>
            <a:pPr lvl="1"/>
            <a:r>
              <a:rPr lang="en-US" sz="20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0xE1859123</a:t>
            </a:r>
            <a:endParaRPr lang="en-US" sz="2000" b="1" dirty="0">
              <a:solidFill>
                <a:srgbClr val="0070C0"/>
              </a:solidFill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9190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DP with Register-shifted Reg.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9045" y="2315255"/>
            <a:ext cx="8717935" cy="3548325"/>
            <a:chOff x="309045" y="2315255"/>
            <a:chExt cx="8717935" cy="3548325"/>
          </a:xfrm>
        </p:grpSpPr>
        <p:pic>
          <p:nvPicPr>
            <p:cNvPr id="7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964183" y="335219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71266" y="329872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53845" y="423550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6185010" y="4493150"/>
              <a:ext cx="307240" cy="4720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3200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Register-shifted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3917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DP with Register-shifted Reg.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09045" y="2315255"/>
            <a:ext cx="8717935" cy="3548325"/>
            <a:chOff x="309045" y="2315255"/>
            <a:chExt cx="8717935" cy="3548325"/>
          </a:xfrm>
        </p:grpSpPr>
        <p:pic>
          <p:nvPicPr>
            <p:cNvPr id="10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5964183" y="335219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071266" y="329872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453845" y="423550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85010" y="4493150"/>
              <a:ext cx="307240" cy="4720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EOR R8, R9, R10, ROR R12</a:t>
            </a:r>
            <a:endParaRPr lang="en-US" sz="20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R8 = R9 XOR (R10 ROR R12)</a:t>
            </a:r>
            <a:endParaRPr lang="en-US" sz="2000" b="1" dirty="0" smtClean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0001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(1) for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is a register so 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8,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9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10, </a:t>
            </a:r>
            <a:r>
              <a:rPr lang="en-US" sz="2000" b="1" i="1" dirty="0" err="1" smtClean="0">
                <a:cs typeface="Times New Roman" panose="02020603050405020304" pitchFamily="18" charset="0"/>
              </a:rPr>
              <a:t>Rs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>
                <a:cs typeface="Times New Roman" panose="02020603050405020304" pitchFamily="18" charset="0"/>
              </a:rPr>
              <a:t>= </a:t>
            </a:r>
            <a:r>
              <a:rPr lang="en-US" sz="2000" dirty="0" smtClean="0">
                <a:cs typeface="Times New Roman" panose="02020603050405020304" pitchFamily="18" charset="0"/>
              </a:rPr>
              <a:t>12</a:t>
            </a:r>
            <a:endParaRPr lang="en-US" sz="2000" dirty="0" smtClean="0">
              <a:latin typeface="+mj-lt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11</a:t>
            </a:r>
            <a:r>
              <a:rPr lang="en-US" sz="2000" baseline="-25000" dirty="0" smtClean="0">
                <a:cs typeface="Times New Roman" panose="02020603050405020304" pitchFamily="18" charset="0"/>
              </a:rPr>
              <a:t>2</a:t>
            </a:r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cs typeface="Times New Roman" panose="02020603050405020304" pitchFamily="18" charset="0"/>
              </a:rPr>
              <a:t>(ROR)</a:t>
            </a: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13410" y="4944103"/>
            <a:ext cx="595547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</a:t>
            </a:r>
            <a:r>
              <a:rPr lang="en-US" sz="2000" dirty="0" smtClean="0">
                <a:cs typeface="Times New Roman" panose="02020603050405020304" pitchFamily="18" charset="0"/>
              </a:rPr>
              <a:t> 00  </a:t>
            </a:r>
            <a:r>
              <a:rPr lang="en-US" sz="2000" dirty="0">
                <a:cs typeface="Times New Roman" panose="02020603050405020304" pitchFamily="18" charset="0"/>
              </a:rPr>
              <a:t>0 </a:t>
            </a:r>
            <a:r>
              <a:rPr lang="en-US" sz="2000" dirty="0" smtClean="0">
                <a:cs typeface="Times New Roman" panose="02020603050405020304" pitchFamily="18" charset="0"/>
              </a:rPr>
              <a:t>0001 </a:t>
            </a:r>
            <a:r>
              <a:rPr lang="en-US" sz="2000" dirty="0">
                <a:cs typeface="Times New Roman" panose="02020603050405020304" pitchFamily="18" charset="0"/>
              </a:rPr>
              <a:t>0  </a:t>
            </a:r>
            <a:r>
              <a:rPr lang="en-US" sz="2000" dirty="0" smtClean="0">
                <a:cs typeface="Times New Roman" panose="02020603050405020304" pitchFamily="18" charset="0"/>
              </a:rPr>
              <a:t>1001  1000    1100 0 11 1  1010</a:t>
            </a:r>
            <a:endParaRPr lang="en-US" sz="2000" dirty="0">
              <a:cs typeface="Times New Roman" panose="02020603050405020304" pitchFamily="18" charset="0"/>
            </a:endParaRPr>
          </a:p>
          <a:p>
            <a:pPr lvl="1"/>
            <a:r>
              <a:rPr lang="en-US" sz="20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0xE0298C7A</a:t>
            </a:r>
            <a:endParaRPr lang="en-US" sz="2000" b="1" dirty="0">
              <a:solidFill>
                <a:srgbClr val="0070C0"/>
              </a:solidFill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040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062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8534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 smtClean="0">
                <a:latin typeface="Courier New" pitchFamily="49" charset="0"/>
                <a:cs typeface="Arial" charset="0"/>
              </a:rPr>
              <a:t>		</a:t>
            </a:r>
            <a:endParaRPr lang="en-US" sz="2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Shift Instructions Encoding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482876"/>
              </p:ext>
            </p:extLst>
          </p:nvPr>
        </p:nvGraphicFramePr>
        <p:xfrm>
          <a:off x="2306105" y="1431940"/>
          <a:ext cx="368688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1110"/>
                <a:gridCol w="1305770"/>
              </a:tblGrid>
              <a:tr h="568394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Shift</a:t>
                      </a:r>
                      <a:r>
                        <a:rPr lang="en-US" sz="3200" baseline="0" dirty="0" smtClean="0">
                          <a:latin typeface="+mj-lt"/>
                        </a:rPr>
                        <a:t> Type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i="1" dirty="0" err="1" smtClean="0">
                          <a:latin typeface="+mj-lt"/>
                          <a:cs typeface="Courier New" panose="02070309020205020404" pitchFamily="49" charset="0"/>
                        </a:rPr>
                        <a:t>sh</a:t>
                      </a:r>
                      <a:endParaRPr lang="en-US" sz="32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568394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LSL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00</a:t>
                      </a:r>
                      <a:r>
                        <a:rPr lang="en-US" sz="3200" baseline="-25000" dirty="0" smtClean="0">
                          <a:latin typeface="+mj-lt"/>
                        </a:rPr>
                        <a:t>2</a:t>
                      </a:r>
                      <a:endParaRPr lang="en-US" sz="3200" baseline="-250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8394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LSR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latin typeface="+mj-lt"/>
                        </a:rPr>
                        <a:t>01</a:t>
                      </a:r>
                      <a:r>
                        <a:rPr lang="en-US" sz="3200" baseline="-25000" dirty="0" smtClean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8394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ASR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latin typeface="+mj-lt"/>
                        </a:rPr>
                        <a:t>10</a:t>
                      </a:r>
                      <a:r>
                        <a:rPr lang="en-US" sz="3200" baseline="-25000" dirty="0" smtClean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8394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ROR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latin typeface="+mj-lt"/>
                        </a:rPr>
                        <a:t>11</a:t>
                      </a:r>
                      <a:r>
                        <a:rPr lang="en-US" sz="3200" baseline="-25000" dirty="0" smtClean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80796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Shift Instructions: Immediate </a:t>
            </a:r>
            <a:r>
              <a:rPr lang="en-US" sz="4400" dirty="0" err="1" smtClean="0">
                <a:solidFill>
                  <a:schemeClr val="bg1"/>
                </a:solidFill>
              </a:rPr>
              <a:t>shamt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70640" y="2161635"/>
            <a:ext cx="8643540" cy="3724065"/>
            <a:chOff x="461445" y="2315255"/>
            <a:chExt cx="8643540" cy="3724065"/>
          </a:xfrm>
        </p:grpSpPr>
        <p:sp>
          <p:nvSpPr>
            <p:cNvPr id="14" name="Rectangle 13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445" y="322069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6001368" y="478023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223666" y="347446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606245" y="465286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962962" y="4780230"/>
              <a:ext cx="105613" cy="91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145385" y="24676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ROR R1, R2, #23</a:t>
            </a:r>
            <a:endParaRPr lang="en-US" sz="20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R1 = R2 ROR 23</a:t>
            </a:r>
            <a:endParaRPr lang="en-US" sz="2000" b="1" baseline="-25000" dirty="0" smtClean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1101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(13) for all shifts (LSL, LSR, ASR, and ROR)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is an immediate-shifted register so 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1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0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2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shamt5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23, </a:t>
            </a:r>
            <a:r>
              <a:rPr lang="en-US" sz="2000" b="1" i="1" dirty="0" err="1" smtClean="0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11</a:t>
            </a:r>
            <a:r>
              <a:rPr lang="en-US" sz="2000" baseline="-25000" dirty="0" smtClean="0"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cs typeface="Times New Roman" panose="02020603050405020304" pitchFamily="18" charset="0"/>
              </a:rPr>
              <a:t> (ROR)</a:t>
            </a: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113410" y="5017250"/>
            <a:ext cx="589776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</a:t>
            </a:r>
            <a:r>
              <a:rPr lang="en-US" sz="2000" dirty="0" smtClean="0">
                <a:cs typeface="Times New Roman" panose="02020603050405020304" pitchFamily="18" charset="0"/>
              </a:rPr>
              <a:t> 00  </a:t>
            </a:r>
            <a:r>
              <a:rPr lang="en-US" sz="2000" dirty="0">
                <a:cs typeface="Times New Roman" panose="02020603050405020304" pitchFamily="18" charset="0"/>
              </a:rPr>
              <a:t>0 </a:t>
            </a:r>
            <a:r>
              <a:rPr lang="en-US" sz="2000" dirty="0" smtClean="0">
                <a:cs typeface="Times New Roman" panose="02020603050405020304" pitchFamily="18" charset="0"/>
              </a:rPr>
              <a:t>1101 </a:t>
            </a:r>
            <a:r>
              <a:rPr lang="en-US" sz="2000" dirty="0">
                <a:cs typeface="Times New Roman" panose="02020603050405020304" pitchFamily="18" charset="0"/>
              </a:rPr>
              <a:t>0  </a:t>
            </a:r>
            <a:r>
              <a:rPr lang="en-US" sz="2000" dirty="0" smtClean="0">
                <a:cs typeface="Times New Roman" panose="02020603050405020304" pitchFamily="18" charset="0"/>
              </a:rPr>
              <a:t>0000  0001    10111 11 0  </a:t>
            </a:r>
            <a:r>
              <a:rPr lang="en-US" sz="2000" dirty="0">
                <a:cs typeface="Times New Roman" panose="02020603050405020304" pitchFamily="18" charset="0"/>
              </a:rPr>
              <a:t>0</a:t>
            </a:r>
            <a:r>
              <a:rPr lang="en-US" sz="2000" dirty="0" smtClean="0">
                <a:cs typeface="Times New Roman" panose="02020603050405020304" pitchFamily="18" charset="0"/>
              </a:rPr>
              <a:t>010</a:t>
            </a:r>
            <a:endParaRPr lang="en-US" sz="2000" dirty="0">
              <a:cs typeface="Times New Roman" panose="02020603050405020304" pitchFamily="18" charset="0"/>
            </a:endParaRPr>
          </a:p>
          <a:p>
            <a:pPr lvl="1"/>
            <a:r>
              <a:rPr lang="en-US" sz="20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0xE1A01BE2</a:t>
            </a:r>
            <a:endParaRPr lang="en-US" sz="2000" b="1" dirty="0">
              <a:solidFill>
                <a:srgbClr val="0070C0"/>
              </a:solidFill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1502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270640" y="2161635"/>
            <a:ext cx="8643540" cy="3724065"/>
            <a:chOff x="461445" y="2315255"/>
            <a:chExt cx="8643540" cy="3724065"/>
          </a:xfrm>
        </p:grpSpPr>
        <p:sp>
          <p:nvSpPr>
            <p:cNvPr id="23" name="Rectangle 22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445" y="322069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24"/>
            <p:cNvSpPr/>
            <p:nvPr/>
          </p:nvSpPr>
          <p:spPr>
            <a:xfrm>
              <a:off x="6001368" y="478023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223666" y="347446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606245" y="465286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962962" y="4780230"/>
              <a:ext cx="105613" cy="91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145385" y="24676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062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Shift Instructions: Immediate </a:t>
            </a:r>
            <a:r>
              <a:rPr lang="en-US" sz="4400" dirty="0" err="1" smtClean="0">
                <a:solidFill>
                  <a:schemeClr val="bg1"/>
                </a:solidFill>
              </a:rPr>
              <a:t>shamt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ROR R1, R2, #23</a:t>
            </a:r>
            <a:endParaRPr lang="en-US" sz="20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R1 = R2 ROR 23</a:t>
            </a:r>
            <a:endParaRPr lang="en-US" sz="2000" b="1" baseline="-25000" dirty="0" smtClean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1101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(13) for all shifts (LSL, LSR, ASR, and ROR)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is an immediate-shifted register so 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1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0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2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shamt5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23, </a:t>
            </a:r>
            <a:r>
              <a:rPr lang="en-US" sz="2000" b="1" i="1" dirty="0" err="1" smtClean="0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11</a:t>
            </a:r>
            <a:r>
              <a:rPr lang="en-US" sz="2000" baseline="-25000" dirty="0" smtClean="0"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cs typeface="Times New Roman" panose="02020603050405020304" pitchFamily="18" charset="0"/>
              </a:rPr>
              <a:t> (ROR)</a:t>
            </a: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31390" y="2929735"/>
            <a:ext cx="2573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Uses (immediate-shifted) register </a:t>
            </a:r>
            <a:r>
              <a:rPr lang="en-US" sz="2400" b="1" i="1" dirty="0" smtClean="0">
                <a:solidFill>
                  <a:srgbClr val="0070C0"/>
                </a:solidFill>
              </a:rPr>
              <a:t>Src2</a:t>
            </a:r>
            <a:r>
              <a:rPr lang="en-US" sz="2400" b="1" dirty="0" smtClean="0">
                <a:solidFill>
                  <a:srgbClr val="0070C0"/>
                </a:solidFill>
              </a:rPr>
              <a:t> encoding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-113410" y="5017250"/>
            <a:ext cx="589776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</a:t>
            </a:r>
            <a:r>
              <a:rPr lang="en-US" sz="2000" dirty="0" smtClean="0">
                <a:cs typeface="Times New Roman" panose="02020603050405020304" pitchFamily="18" charset="0"/>
              </a:rPr>
              <a:t> 00  </a:t>
            </a:r>
            <a:r>
              <a:rPr lang="en-US" sz="2000" dirty="0">
                <a:cs typeface="Times New Roman" panose="02020603050405020304" pitchFamily="18" charset="0"/>
              </a:rPr>
              <a:t>0 </a:t>
            </a:r>
            <a:r>
              <a:rPr lang="en-US" sz="2000" dirty="0" smtClean="0">
                <a:cs typeface="Times New Roman" panose="02020603050405020304" pitchFamily="18" charset="0"/>
              </a:rPr>
              <a:t>1101 </a:t>
            </a:r>
            <a:r>
              <a:rPr lang="en-US" sz="2000" dirty="0">
                <a:cs typeface="Times New Roman" panose="02020603050405020304" pitchFamily="18" charset="0"/>
              </a:rPr>
              <a:t>0  </a:t>
            </a:r>
            <a:r>
              <a:rPr lang="en-US" sz="2000" dirty="0" smtClean="0">
                <a:cs typeface="Times New Roman" panose="02020603050405020304" pitchFamily="18" charset="0"/>
              </a:rPr>
              <a:t>0000  0001    10111 11 0  </a:t>
            </a:r>
            <a:r>
              <a:rPr lang="en-US" sz="2000" dirty="0">
                <a:cs typeface="Times New Roman" panose="02020603050405020304" pitchFamily="18" charset="0"/>
              </a:rPr>
              <a:t>0</a:t>
            </a:r>
            <a:r>
              <a:rPr lang="en-US" sz="2000" dirty="0" smtClean="0">
                <a:cs typeface="Times New Roman" panose="02020603050405020304" pitchFamily="18" charset="0"/>
              </a:rPr>
              <a:t>010</a:t>
            </a:r>
            <a:endParaRPr lang="en-US" sz="2000" dirty="0">
              <a:cs typeface="Times New Roman" panose="02020603050405020304" pitchFamily="18" charset="0"/>
            </a:endParaRPr>
          </a:p>
          <a:p>
            <a:pPr lvl="1"/>
            <a:r>
              <a:rPr lang="en-US" sz="20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0xE1A01BE2</a:t>
            </a:r>
            <a:endParaRPr lang="en-US" sz="2000" b="1" dirty="0">
              <a:solidFill>
                <a:srgbClr val="0070C0"/>
              </a:solidFill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0787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Shift Instructions: Register </a:t>
            </a:r>
            <a:r>
              <a:rPr lang="en-US" sz="4400" dirty="0" err="1" smtClean="0">
                <a:solidFill>
                  <a:schemeClr val="bg1"/>
                </a:solidFill>
              </a:rPr>
              <a:t>shamt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09045" y="2315255"/>
            <a:ext cx="8717935" cy="3548325"/>
            <a:chOff x="309045" y="2315255"/>
            <a:chExt cx="8717935" cy="3548325"/>
          </a:xfrm>
        </p:grpSpPr>
        <p:sp>
          <p:nvSpPr>
            <p:cNvPr id="1050629" name="Rectangle 5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4479925" y="3170238"/>
              <a:ext cx="18415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pic>
          <p:nvPicPr>
            <p:cNvPr id="9" name="Picture 6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5964183" y="335219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71266" y="329872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53845" y="423550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85010" y="4493150"/>
              <a:ext cx="307240" cy="4720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ASR R5, R6, R10</a:t>
            </a:r>
            <a:endParaRPr lang="en-US" sz="20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R5 = R6 &gt;&gt;&gt; R10</a:t>
            </a:r>
            <a:r>
              <a:rPr lang="en-US" sz="2000" baseline="-25000" dirty="0" smtClean="0">
                <a:latin typeface="+mj-lt"/>
                <a:cs typeface="Courier New" panose="02070309020205020404" pitchFamily="49" charset="0"/>
              </a:rPr>
              <a:t>7:0</a:t>
            </a:r>
            <a:endParaRPr lang="en-US" sz="2000" b="1" baseline="-25000" dirty="0" smtClean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1101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(13) for all shifts (LSL, LSR, ASR, and ROR)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is a register so 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5,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0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6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000" b="1" i="1" dirty="0" err="1" smtClean="0">
                <a:cs typeface="Times New Roman" panose="02020603050405020304" pitchFamily="18" charset="0"/>
              </a:rPr>
              <a:t>Rs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>
                <a:cs typeface="Times New Roman" panose="02020603050405020304" pitchFamily="18" charset="0"/>
              </a:rPr>
              <a:t>= </a:t>
            </a:r>
            <a:r>
              <a:rPr lang="en-US" sz="2000" dirty="0" smtClean="0">
                <a:cs typeface="Times New Roman" panose="02020603050405020304" pitchFamily="18" charset="0"/>
              </a:rPr>
              <a:t>10</a:t>
            </a:r>
            <a:endParaRPr lang="en-US" sz="2000" dirty="0" smtClean="0">
              <a:latin typeface="+mj-lt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10</a:t>
            </a:r>
            <a:r>
              <a:rPr lang="en-US" sz="2000" baseline="-25000" dirty="0" smtClean="0"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cs typeface="Times New Roman" panose="02020603050405020304" pitchFamily="18" charset="0"/>
              </a:rPr>
              <a:t> (ASR)</a:t>
            </a: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113410" y="5017250"/>
            <a:ext cx="589776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</a:t>
            </a:r>
            <a:r>
              <a:rPr lang="en-US" sz="2000" dirty="0" smtClean="0">
                <a:cs typeface="Times New Roman" panose="02020603050405020304" pitchFamily="18" charset="0"/>
              </a:rPr>
              <a:t> 00  0 1101 </a:t>
            </a:r>
            <a:r>
              <a:rPr lang="en-US" sz="2000" dirty="0">
                <a:cs typeface="Times New Roman" panose="02020603050405020304" pitchFamily="18" charset="0"/>
              </a:rPr>
              <a:t>0  </a:t>
            </a:r>
            <a:r>
              <a:rPr lang="en-US" sz="2000" dirty="0" smtClean="0">
                <a:cs typeface="Times New Roman" panose="02020603050405020304" pitchFamily="18" charset="0"/>
              </a:rPr>
              <a:t>0000  0101    1010 0 10 1 0110</a:t>
            </a:r>
            <a:endParaRPr lang="en-US" sz="2000" dirty="0">
              <a:cs typeface="Times New Roman" panose="02020603050405020304" pitchFamily="18" charset="0"/>
            </a:endParaRPr>
          </a:p>
          <a:p>
            <a:pPr lvl="1"/>
            <a:r>
              <a:rPr lang="en-US" sz="20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0xE1A05A56</a:t>
            </a:r>
            <a:endParaRPr lang="en-US" sz="2000" b="1" dirty="0">
              <a:solidFill>
                <a:srgbClr val="0070C0"/>
              </a:solidFill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0750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Shift Instructions: Register </a:t>
            </a:r>
            <a:r>
              <a:rPr lang="en-US" sz="4400" dirty="0" err="1" smtClean="0">
                <a:solidFill>
                  <a:schemeClr val="bg1"/>
                </a:solidFill>
              </a:rPr>
              <a:t>shamt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09045" y="2315255"/>
            <a:ext cx="8717935" cy="3548325"/>
            <a:chOff x="309045" y="2315255"/>
            <a:chExt cx="8717935" cy="3548325"/>
          </a:xfrm>
        </p:grpSpPr>
        <p:sp>
          <p:nvSpPr>
            <p:cNvPr id="1050629" name="Rectangle 5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4479925" y="3170238"/>
              <a:ext cx="18415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pic>
          <p:nvPicPr>
            <p:cNvPr id="9" name="Picture 6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5964183" y="335219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71266" y="329872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53845" y="423550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85010" y="4493150"/>
              <a:ext cx="307240" cy="4720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ASR R5, R6, R10</a:t>
            </a:r>
            <a:endParaRPr lang="en-US" sz="20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R5 = R6 &gt;&gt;&gt; R10</a:t>
            </a:r>
            <a:r>
              <a:rPr lang="en-US" sz="2000" baseline="-25000" dirty="0" smtClean="0">
                <a:latin typeface="+mj-lt"/>
                <a:cs typeface="Courier New" panose="02070309020205020404" pitchFamily="49" charset="0"/>
              </a:rPr>
              <a:t>7:0</a:t>
            </a:r>
            <a:endParaRPr lang="en-US" sz="2000" b="1" baseline="-25000" dirty="0" smtClean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1101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(13) for all shifts (LSL, LSR, ASR, and ROR)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is a register so 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5,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0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6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000" b="1" i="1" dirty="0" err="1" smtClean="0">
                <a:cs typeface="Times New Roman" panose="02020603050405020304" pitchFamily="18" charset="0"/>
              </a:rPr>
              <a:t>Rs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r>
              <a:rPr lang="en-US" sz="2000" dirty="0">
                <a:cs typeface="Times New Roman" panose="02020603050405020304" pitchFamily="18" charset="0"/>
              </a:rPr>
              <a:t>= </a:t>
            </a:r>
            <a:r>
              <a:rPr lang="en-US" sz="2000" dirty="0" smtClean="0">
                <a:cs typeface="Times New Roman" panose="02020603050405020304" pitchFamily="18" charset="0"/>
              </a:rPr>
              <a:t>10</a:t>
            </a:r>
            <a:endParaRPr lang="en-US" sz="2000" dirty="0" smtClean="0">
              <a:latin typeface="+mj-lt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10</a:t>
            </a:r>
            <a:r>
              <a:rPr lang="en-US" sz="2000" baseline="-25000" dirty="0" smtClean="0"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cs typeface="Times New Roman" panose="02020603050405020304" pitchFamily="18" charset="0"/>
              </a:rPr>
              <a:t> (ASR)</a:t>
            </a: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113410" y="5017250"/>
            <a:ext cx="589776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</a:t>
            </a:r>
            <a:r>
              <a:rPr lang="en-US" sz="2000" dirty="0" smtClean="0">
                <a:cs typeface="Times New Roman" panose="02020603050405020304" pitchFamily="18" charset="0"/>
              </a:rPr>
              <a:t> 00  0 1101 </a:t>
            </a:r>
            <a:r>
              <a:rPr lang="en-US" sz="2000" dirty="0">
                <a:cs typeface="Times New Roman" panose="02020603050405020304" pitchFamily="18" charset="0"/>
              </a:rPr>
              <a:t>0  </a:t>
            </a:r>
            <a:r>
              <a:rPr lang="en-US" sz="2000" dirty="0" smtClean="0">
                <a:cs typeface="Times New Roman" panose="02020603050405020304" pitchFamily="18" charset="0"/>
              </a:rPr>
              <a:t>0000  0101    1010 0 10 1 0110</a:t>
            </a:r>
            <a:endParaRPr lang="en-US" sz="2000" dirty="0">
              <a:cs typeface="Times New Roman" panose="02020603050405020304" pitchFamily="18" charset="0"/>
            </a:endParaRPr>
          </a:p>
          <a:p>
            <a:pPr lvl="1"/>
            <a:r>
              <a:rPr lang="en-US" sz="20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0xE1A05A56</a:t>
            </a:r>
            <a:endParaRPr lang="en-US" sz="2000" b="1" dirty="0">
              <a:solidFill>
                <a:srgbClr val="0070C0"/>
              </a:solidFill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31390" y="2929735"/>
            <a:ext cx="2573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Uses register-shifted register </a:t>
            </a:r>
            <a:r>
              <a:rPr lang="en-US" sz="2400" b="1" i="1" dirty="0" smtClean="0">
                <a:solidFill>
                  <a:srgbClr val="0070C0"/>
                </a:solidFill>
              </a:rPr>
              <a:t>Src2</a:t>
            </a:r>
            <a:r>
              <a:rPr lang="en-US" sz="2400" b="1" dirty="0" smtClean="0">
                <a:solidFill>
                  <a:srgbClr val="0070C0"/>
                </a:solidFill>
              </a:rPr>
              <a:t> encoding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7417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0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810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810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ARM has 16 registers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cs typeface="Arial" charset="0"/>
              </a:rPr>
              <a:t>Registers are faster than memory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Each register is 32 bits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ARM is called a “32-bit architecture” </a:t>
            </a:r>
            <a:r>
              <a:rPr lang="en-US" sz="3200" dirty="0">
                <a:latin typeface="+mj-lt"/>
                <a:cs typeface="Arial" charset="0"/>
              </a:rPr>
              <a:t>because it operates on 32-bit </a:t>
            </a:r>
            <a:r>
              <a:rPr lang="en-US" sz="3200" dirty="0" smtClean="0">
                <a:latin typeface="+mj-lt"/>
                <a:cs typeface="Arial" charset="0"/>
              </a:rPr>
              <a:t>data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745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Operands: Registers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676183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5" name="Picture 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60" y="2995421"/>
            <a:ext cx="8492817" cy="281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3200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Register-shifted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Review: Data-processing Format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2624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08449" y="1009485"/>
            <a:ext cx="8196075" cy="5181600"/>
          </a:xfrm>
        </p:spPr>
        <p:txBody>
          <a:bodyPr>
            <a:noAutofit/>
          </a:bodyPr>
          <a:lstStyle/>
          <a:p>
            <a:r>
              <a:rPr lang="en-US" dirty="0" smtClean="0"/>
              <a:t>Data-processing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Memory</a:t>
            </a:r>
            <a:endParaRPr lang="en-US" b="1" dirty="0">
              <a:solidFill>
                <a:srgbClr val="0070C0"/>
              </a:solidFill>
            </a:endParaRPr>
          </a:p>
          <a:p>
            <a:r>
              <a:rPr lang="en-US" dirty="0" smtClean="0"/>
              <a:t>Branch</a:t>
            </a:r>
            <a:endParaRPr lang="en-US" dirty="0"/>
          </a:p>
        </p:txBody>
      </p:sp>
      <p:sp>
        <p:nvSpPr>
          <p:cNvPr id="1035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Instruction Formats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5024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040" name="Picture 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65" y="3794228"/>
            <a:ext cx="12582510" cy="2092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4260" y="1164350"/>
            <a:ext cx="864354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Courier New" panose="02070309020205020404" pitchFamily="49" charset="0"/>
              </a:rPr>
              <a:t>Encodes: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sz="3200" dirty="0" smtClean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3200" dirty="0" smtClean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LDRB</a:t>
            </a:r>
            <a:r>
              <a:rPr lang="en-US" sz="3200" dirty="0" smtClean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STRB</a:t>
            </a:r>
            <a:endParaRPr lang="en-US" sz="32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= 	01</a:t>
            </a:r>
            <a:r>
              <a:rPr lang="en-US" sz="24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smtClean="0">
                <a:latin typeface="+mj-lt"/>
                <a:cs typeface="Times New Roman" panose="02020603050405020304" pitchFamily="18" charset="0"/>
              </a:rPr>
              <a:t>Rn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= 	base register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smtClean="0">
                <a:latin typeface="+mj-lt"/>
                <a:cs typeface="Times New Roman" panose="02020603050405020304" pitchFamily="18" charset="0"/>
              </a:rPr>
              <a:t>Rd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= 	destination (load), source (store)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smtClean="0">
                <a:latin typeface="+mj-lt"/>
                <a:cs typeface="Times New Roman" panose="02020603050405020304" pitchFamily="18" charset="0"/>
              </a:rPr>
              <a:t>Src2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= 	offset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err="1" smtClean="0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= 	6 control bits</a:t>
            </a:r>
            <a:endParaRPr lang="en-US" sz="2400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Memory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05995" y="3485985"/>
            <a:ext cx="5491915" cy="1171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763000" y="3352190"/>
            <a:ext cx="4488530" cy="25334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90780" y="5228825"/>
            <a:ext cx="5491915" cy="50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3652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0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7465" y="1202755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Recall: Address = Base </a:t>
            </a:r>
            <a:r>
              <a:rPr lang="en-US" sz="3200" b="1" dirty="0">
                <a:latin typeface="+mj-lt"/>
                <a:cs typeface="Arial" charset="0"/>
              </a:rPr>
              <a:t>A</a:t>
            </a:r>
            <a:r>
              <a:rPr lang="en-US" sz="3200" b="1" dirty="0" smtClean="0">
                <a:latin typeface="+mj-lt"/>
                <a:cs typeface="Arial" charset="0"/>
              </a:rPr>
              <a:t>ddress + </a:t>
            </a:r>
            <a:r>
              <a:rPr lang="en-US" sz="3200" b="1" dirty="0">
                <a:latin typeface="+mj-lt"/>
                <a:cs typeface="Arial" charset="0"/>
              </a:rPr>
              <a:t>O</a:t>
            </a:r>
            <a:r>
              <a:rPr lang="en-US" sz="3200" b="1" dirty="0" smtClean="0">
                <a:latin typeface="+mj-lt"/>
                <a:cs typeface="Arial" charset="0"/>
              </a:rPr>
              <a:t>ffset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0070C0"/>
                </a:solidFill>
                <a:latin typeface="+mj-lt"/>
                <a:cs typeface="Arial" charset="0"/>
              </a:rPr>
              <a:t>Example:</a:t>
            </a:r>
            <a:r>
              <a:rPr lang="en-US" sz="2800" dirty="0" smtClean="0">
                <a:latin typeface="+mj-lt"/>
                <a:cs typeface="Arial" charset="0"/>
              </a:rPr>
              <a:t>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LDR R1, [R2, #4]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+mj-lt"/>
                <a:cs typeface="Arial" charset="0"/>
              </a:rPr>
              <a:t>	</a:t>
            </a:r>
            <a:r>
              <a:rPr lang="en-US" sz="2800" dirty="0" smtClean="0">
                <a:latin typeface="+mj-lt"/>
                <a:cs typeface="Arial" charset="0"/>
              </a:rPr>
              <a:t>Base Address = R2, Offset = 4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+mj-lt"/>
                <a:cs typeface="Arial" charset="0"/>
              </a:rPr>
              <a:t>	</a:t>
            </a:r>
            <a:r>
              <a:rPr lang="en-US" sz="2800" dirty="0" smtClean="0">
                <a:latin typeface="+mj-lt"/>
                <a:cs typeface="Arial" charset="0"/>
              </a:rPr>
              <a:t>Address = (R2 + 4)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Base address always in a register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The offset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+mj-lt"/>
                <a:cs typeface="Arial" charset="0"/>
              </a:rPr>
              <a:t>an immediate</a:t>
            </a:r>
            <a:endParaRPr lang="en-US" sz="2800" dirty="0">
              <a:latin typeface="+mj-lt"/>
              <a:cs typeface="Arial" charset="0"/>
            </a:endParaRP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+mj-lt"/>
                <a:cs typeface="Arial" charset="0"/>
              </a:rPr>
              <a:t>a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+mj-lt"/>
                <a:cs typeface="Arial" charset="0"/>
              </a:rPr>
              <a:t>or a scaled (shifted) register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Offset Options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4951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0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808172"/>
              </p:ext>
            </p:extLst>
          </p:nvPr>
        </p:nvGraphicFramePr>
        <p:xfrm>
          <a:off x="462665" y="1238715"/>
          <a:ext cx="8295480" cy="4206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7865"/>
                <a:gridCol w="318761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ARM</a:t>
                      </a:r>
                      <a:r>
                        <a:rPr lang="en-US" sz="3200" baseline="0" dirty="0" smtClean="0"/>
                        <a:t> Assembly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Memory</a:t>
                      </a:r>
                      <a:r>
                        <a:rPr lang="en-US" sz="3200" baseline="0" dirty="0" smtClean="0"/>
                        <a:t> Address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R0, [R3, #4]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R3 + 4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R0, [R5, #-16]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aseline="0" dirty="0" smtClean="0"/>
                        <a:t>R5 – 16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R1,</a:t>
                      </a:r>
                      <a:r>
                        <a:rPr lang="en-US" sz="2400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[R6, R7]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R6 + R7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R2, [R8, -R9]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R8 </a:t>
                      </a:r>
                      <a:r>
                        <a:rPr lang="en-US" sz="2800" baseline="0" dirty="0" smtClean="0"/>
                        <a:t>–</a:t>
                      </a:r>
                      <a:r>
                        <a:rPr lang="en-US" sz="2800" dirty="0" smtClean="0"/>
                        <a:t> R9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R3, [R10</a:t>
                      </a:r>
                      <a:r>
                        <a:rPr lang="en-US" sz="2400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R11, LSL #2]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R10 + (R11 &lt;&lt; 2)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R4, [R1,</a:t>
                      </a:r>
                      <a:r>
                        <a:rPr lang="en-US" sz="2400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-R12, ASR #4]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R1 </a:t>
                      </a:r>
                      <a:r>
                        <a:rPr lang="en-US" sz="2800" baseline="0" dirty="0" smtClean="0"/>
                        <a:t>– (R12 &gt;&gt;&gt; 4)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R0, [R9]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R9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Offset Examples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6426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3830" y="1164350"/>
            <a:ext cx="8948366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Courier New" panose="02070309020205020404" pitchFamily="49" charset="0"/>
              </a:rPr>
              <a:t>Encodes: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sz="3200" dirty="0" smtClean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3200" dirty="0" smtClean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LDRB</a:t>
            </a:r>
            <a:r>
              <a:rPr lang="en-US" sz="3200" dirty="0" smtClean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STRB</a:t>
            </a:r>
            <a:endParaRPr lang="en-US" sz="32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= 	01</a:t>
            </a:r>
            <a:r>
              <a:rPr lang="en-US" sz="24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smtClean="0">
                <a:latin typeface="+mj-lt"/>
                <a:cs typeface="Times New Roman" panose="02020603050405020304" pitchFamily="18" charset="0"/>
              </a:rPr>
              <a:t>Rn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= 	base register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smtClean="0">
                <a:latin typeface="+mj-lt"/>
                <a:cs typeface="Times New Roman" panose="02020603050405020304" pitchFamily="18" charset="0"/>
              </a:rPr>
              <a:t>Rd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= 	destination (load), source (store)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smtClean="0">
                <a:latin typeface="+mj-lt"/>
                <a:cs typeface="Times New Roman" panose="02020603050405020304" pitchFamily="18" charset="0"/>
              </a:rPr>
              <a:t>Src2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= 	</a:t>
            </a:r>
            <a:r>
              <a:rPr lang="en-US" sz="2400" b="1" dirty="0" smtClean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offset: register (optionally shifted) or immediate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err="1" smtClean="0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= 	6 control bits</a:t>
            </a:r>
            <a:endParaRPr lang="en-US" sz="2400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Memory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25600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3643665"/>
            <a:ext cx="858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65930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0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252971"/>
              </p:ext>
            </p:extLst>
          </p:nvPr>
        </p:nvGraphicFramePr>
        <p:xfrm>
          <a:off x="193830" y="1047890"/>
          <a:ext cx="8672380" cy="2150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9693"/>
                <a:gridCol w="3353530"/>
                <a:gridCol w="3669157"/>
              </a:tblGrid>
              <a:tr h="523646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Mode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Address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Base Reg.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dirty="0" smtClean="0"/>
                        <a:t>Update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523646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Offset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Base</a:t>
                      </a:r>
                      <a:r>
                        <a:rPr lang="en-US" sz="2800" baseline="0" dirty="0" smtClean="0"/>
                        <a:t> register </a:t>
                      </a:r>
                      <a:r>
                        <a:rPr lang="en-US" sz="2800" dirty="0" smtClean="0"/>
                        <a:t>±</a:t>
                      </a:r>
                      <a:r>
                        <a:rPr lang="en-US" sz="2800" baseline="0" dirty="0" smtClean="0"/>
                        <a:t> Offset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No</a:t>
                      </a:r>
                      <a:r>
                        <a:rPr lang="en-US" sz="2800" baseline="0" dirty="0" smtClean="0"/>
                        <a:t> change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3646"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Preindex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Base register ± Offset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Base register ± Offset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3646"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Postindex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Base register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Base register</a:t>
                      </a:r>
                      <a:r>
                        <a:rPr lang="en-US" sz="2800" baseline="0" dirty="0" smtClean="0"/>
                        <a:t> ± Offset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0640" y="3275380"/>
            <a:ext cx="88407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Examples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800" b="1" dirty="0" smtClean="0">
                <a:latin typeface="+mj-lt"/>
                <a:cs typeface="Arial" charset="0"/>
              </a:rPr>
              <a:t>Offset:</a:t>
            </a:r>
            <a:r>
              <a:rPr lang="en-US" sz="2000" dirty="0" smtClean="0">
                <a:latin typeface="+mj-lt"/>
                <a:cs typeface="Arial" charset="0"/>
              </a:rPr>
              <a:t>		</a:t>
            </a:r>
            <a:r>
              <a:rPr lang="en-US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LDR R1, [R2, #4]</a:t>
            </a:r>
            <a:r>
              <a:rPr lang="en-US" sz="2000" spc="-100" dirty="0" smtClean="0">
                <a:latin typeface="Courier New" panose="02070309020205020404" pitchFamily="49" charset="0"/>
                <a:cs typeface="Arial" charset="0"/>
              </a:rPr>
              <a:t> 	; R1 = mem[R2+4]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endParaRPr lang="en-US" sz="500" spc="-100" dirty="0" smtClean="0">
              <a:latin typeface="Courier New" panose="02070309020205020404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800" b="1" dirty="0" err="1" smtClean="0">
                <a:latin typeface="+mj-lt"/>
                <a:cs typeface="Arial" charset="0"/>
              </a:rPr>
              <a:t>Preindex</a:t>
            </a:r>
            <a:r>
              <a:rPr lang="en-US" sz="2800" b="1" dirty="0" smtClean="0">
                <a:latin typeface="+mj-lt"/>
                <a:cs typeface="Arial" charset="0"/>
              </a:rPr>
              <a:t>:</a:t>
            </a:r>
            <a:r>
              <a:rPr lang="en-US" sz="2000" dirty="0" smtClean="0">
                <a:latin typeface="+mj-lt"/>
                <a:cs typeface="Arial" charset="0"/>
              </a:rPr>
              <a:t>	</a:t>
            </a:r>
            <a:r>
              <a:rPr lang="en-US" sz="2000" spc="-100" dirty="0" smtClean="0">
                <a:latin typeface="Courier New" panose="02070309020205020404" pitchFamily="49" charset="0"/>
                <a:cs typeface="Arial" charset="0"/>
              </a:rPr>
              <a:t>LDR R3, [R5, #16]!	; R3 = mem[R5+16] </a:t>
            </a:r>
          </a:p>
          <a:p>
            <a:pPr>
              <a:lnSpc>
                <a:spcPct val="90000"/>
              </a:lnSpc>
            </a:pPr>
            <a:r>
              <a:rPr lang="en-US" sz="2000" spc="-100" dirty="0">
                <a:latin typeface="Courier New" panose="02070309020205020404" pitchFamily="49" charset="0"/>
                <a:cs typeface="Arial" charset="0"/>
              </a:rPr>
              <a:t>	</a:t>
            </a:r>
            <a:r>
              <a:rPr lang="en-US" sz="2000" spc="-100" dirty="0" smtClean="0">
                <a:latin typeface="Courier New" panose="02070309020205020404" pitchFamily="49" charset="0"/>
                <a:cs typeface="Arial" charset="0"/>
              </a:rPr>
              <a:t>					; R5 = R5 + 16</a:t>
            </a:r>
          </a:p>
          <a:p>
            <a:pPr>
              <a:lnSpc>
                <a:spcPct val="90000"/>
              </a:lnSpc>
            </a:pPr>
            <a:endParaRPr lang="en-US" sz="500" spc="-100" dirty="0" smtClean="0">
              <a:latin typeface="Courier New" panose="02070309020205020404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800" b="1" dirty="0" err="1" smtClean="0">
                <a:latin typeface="+mj-lt"/>
                <a:cs typeface="Arial" charset="0"/>
              </a:rPr>
              <a:t>Postindex</a:t>
            </a:r>
            <a:r>
              <a:rPr lang="en-US" sz="2800" b="1" dirty="0" smtClean="0">
                <a:latin typeface="+mj-lt"/>
                <a:cs typeface="Arial" charset="0"/>
              </a:rPr>
              <a:t>:</a:t>
            </a:r>
            <a:r>
              <a:rPr lang="en-US" sz="2000" dirty="0" smtClean="0">
                <a:latin typeface="+mj-lt"/>
                <a:cs typeface="Arial" charset="0"/>
              </a:rPr>
              <a:t>	</a:t>
            </a:r>
            <a:r>
              <a:rPr lang="en-US" sz="2000" spc="-100" dirty="0" smtClean="0">
                <a:latin typeface="Courier New" panose="02070309020205020404" pitchFamily="49" charset="0"/>
                <a:cs typeface="Arial" charset="0"/>
              </a:rPr>
              <a:t>LDR R8, [R1], #8 	; R8 = mem[R1]</a:t>
            </a:r>
          </a:p>
          <a:p>
            <a:pPr lvl="2">
              <a:lnSpc>
                <a:spcPct val="90000"/>
              </a:lnSpc>
            </a:pPr>
            <a:r>
              <a:rPr lang="en-US" sz="2000" spc="-100" dirty="0">
                <a:latin typeface="Courier New" panose="02070309020205020404" pitchFamily="49" charset="0"/>
                <a:cs typeface="Arial" charset="0"/>
              </a:rPr>
              <a:t>	</a:t>
            </a:r>
            <a:r>
              <a:rPr lang="en-US" sz="2000" spc="-100" dirty="0" smtClean="0">
                <a:latin typeface="Courier New" panose="02070309020205020404" pitchFamily="49" charset="0"/>
                <a:cs typeface="Arial" charset="0"/>
              </a:rPr>
              <a:t>				; R1 = R1 + 8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spc="-100" dirty="0" smtClean="0">
              <a:latin typeface="Courier New" panose="02070309020205020404" pitchFamily="49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spc="-100" dirty="0" smtClean="0">
                <a:latin typeface="Courier New" panose="02070309020205020404" pitchFamily="49" charset="0"/>
                <a:cs typeface="Arial" charset="0"/>
              </a:rPr>
              <a:t>	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Indexing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1030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4260" y="1009485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 err="1" smtClean="0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:</a:t>
            </a:r>
            <a:endParaRPr lang="en-US" sz="3200" dirty="0">
              <a:latin typeface="+mj-lt"/>
              <a:cs typeface="Courier New" panose="02070309020205020404" pitchFamily="49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b="1" dirty="0" smtClean="0">
                <a:latin typeface="+mj-lt"/>
                <a:cs typeface="Arial" charset="0"/>
              </a:rPr>
              <a:t>: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 </a:t>
            </a:r>
            <a:r>
              <a:rPr lang="en-US" sz="2400" dirty="0" smtClean="0">
                <a:latin typeface="+mj-lt"/>
                <a:cs typeface="Arial" charset="0"/>
              </a:rPr>
              <a:t>	Immediate bar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P</a:t>
            </a:r>
            <a:r>
              <a:rPr lang="en-US" sz="2400" b="1" dirty="0" smtClean="0">
                <a:latin typeface="+mj-lt"/>
                <a:cs typeface="Arial" charset="0"/>
              </a:rPr>
              <a:t>:</a:t>
            </a:r>
            <a:r>
              <a:rPr lang="en-US" sz="2400" dirty="0" smtClean="0">
                <a:latin typeface="+mj-lt"/>
                <a:cs typeface="Arial" charset="0"/>
              </a:rPr>
              <a:t>  	</a:t>
            </a:r>
            <a:r>
              <a:rPr lang="en-US" sz="2400" dirty="0" err="1" smtClean="0">
                <a:latin typeface="+mj-lt"/>
                <a:cs typeface="Arial" charset="0"/>
              </a:rPr>
              <a:t>Preindex</a:t>
            </a:r>
            <a:endParaRPr lang="en-US" sz="2400" dirty="0" smtClean="0">
              <a:latin typeface="+mj-lt"/>
              <a:cs typeface="Arial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U</a:t>
            </a:r>
            <a:r>
              <a:rPr lang="en-US" sz="2400" b="1" dirty="0" smtClean="0">
                <a:latin typeface="+mj-lt"/>
                <a:cs typeface="Arial" charset="0"/>
              </a:rPr>
              <a:t>:</a:t>
            </a:r>
            <a:r>
              <a:rPr lang="en-US" sz="2400" dirty="0" smtClean="0">
                <a:latin typeface="+mj-lt"/>
                <a:cs typeface="Arial" charset="0"/>
              </a:rPr>
              <a:t> 	Add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B</a:t>
            </a:r>
            <a:r>
              <a:rPr lang="en-US" sz="2400" b="1" dirty="0" smtClean="0">
                <a:latin typeface="+mj-lt"/>
                <a:cs typeface="Arial" charset="0"/>
              </a:rPr>
              <a:t>:</a:t>
            </a:r>
            <a:r>
              <a:rPr lang="en-US" sz="2400" dirty="0" smtClean="0">
                <a:latin typeface="+mj-lt"/>
                <a:cs typeface="Arial" charset="0"/>
              </a:rPr>
              <a:t> 	Byte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W</a:t>
            </a:r>
            <a:r>
              <a:rPr lang="en-US" sz="2400" b="1" dirty="0" smtClean="0">
                <a:latin typeface="+mj-lt"/>
                <a:cs typeface="Arial" charset="0"/>
              </a:rPr>
              <a:t>:</a:t>
            </a:r>
            <a:r>
              <a:rPr lang="en-US" sz="2400" dirty="0" smtClean="0">
                <a:latin typeface="+mj-lt"/>
                <a:cs typeface="Arial" charset="0"/>
              </a:rPr>
              <a:t> 	</a:t>
            </a:r>
            <a:r>
              <a:rPr lang="en-US" sz="2400" dirty="0" err="1" smtClean="0">
                <a:latin typeface="+mj-lt"/>
                <a:cs typeface="Arial" charset="0"/>
              </a:rPr>
              <a:t>Writeback</a:t>
            </a:r>
            <a:endParaRPr lang="en-US" sz="2400" dirty="0" smtClean="0">
              <a:latin typeface="+mj-lt"/>
              <a:cs typeface="Arial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L</a:t>
            </a:r>
            <a:r>
              <a:rPr lang="en-US" sz="2400" b="1" dirty="0" smtClean="0">
                <a:latin typeface="+mj-lt"/>
                <a:cs typeface="Arial" charset="0"/>
              </a:rPr>
              <a:t>:</a:t>
            </a:r>
            <a:r>
              <a:rPr lang="en-US" sz="2400" dirty="0" smtClean="0">
                <a:latin typeface="+mj-lt"/>
                <a:cs typeface="Arial" charset="0"/>
              </a:rPr>
              <a:t> 	Load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424010" y="154715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Memory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2665" y="3352190"/>
            <a:ext cx="12788865" cy="2534730"/>
            <a:chOff x="462665" y="3352190"/>
            <a:chExt cx="12788865" cy="2534730"/>
          </a:xfrm>
        </p:grpSpPr>
        <p:pic>
          <p:nvPicPr>
            <p:cNvPr id="212040" name="Picture 7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665" y="3794228"/>
              <a:ext cx="12582510" cy="2092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7605995" y="3485985"/>
              <a:ext cx="5491915" cy="11719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763000" y="3352190"/>
              <a:ext cx="4488530" cy="25334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590780" y="5228825"/>
              <a:ext cx="5491915" cy="5044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75954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Memory Format </a:t>
            </a:r>
            <a:r>
              <a:rPr lang="en-US" sz="4400" i="1" dirty="0" err="1" smtClean="0">
                <a:solidFill>
                  <a:schemeClr val="bg1"/>
                </a:solidFill>
              </a:rPr>
              <a:t>funct</a:t>
            </a:r>
            <a:r>
              <a:rPr lang="en-US" sz="4400" dirty="0" smtClean="0">
                <a:solidFill>
                  <a:schemeClr val="bg1"/>
                </a:solidFill>
              </a:rPr>
              <a:t> Encodings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1070" y="1126839"/>
            <a:ext cx="325602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cs typeface="Arial" charset="0"/>
              </a:rPr>
              <a:t>Type of Operation</a:t>
            </a:r>
            <a:endParaRPr lang="en-US" sz="3200" b="1" dirty="0">
              <a:cs typeface="Arial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422658"/>
              </p:ext>
            </p:extLst>
          </p:nvPr>
        </p:nvGraphicFramePr>
        <p:xfrm>
          <a:off x="539475" y="1631334"/>
          <a:ext cx="266700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/>
                <a:gridCol w="381000"/>
                <a:gridCol w="19050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L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B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Instruction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STRB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LDRB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81703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107843"/>
              </p:ext>
            </p:extLst>
          </p:nvPr>
        </p:nvGraphicFramePr>
        <p:xfrm>
          <a:off x="5202075" y="1613205"/>
          <a:ext cx="266699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/>
                <a:gridCol w="381000"/>
                <a:gridCol w="19049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P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W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Indexing  Mode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supported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Postindex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Offset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Preindex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Memory Format </a:t>
            </a:r>
            <a:r>
              <a:rPr lang="en-US" sz="4400" i="1" dirty="0" err="1" smtClean="0">
                <a:solidFill>
                  <a:schemeClr val="bg1"/>
                </a:solidFill>
              </a:rPr>
              <a:t>funct</a:t>
            </a:r>
            <a:r>
              <a:rPr lang="en-US" sz="4400" dirty="0" smtClean="0">
                <a:solidFill>
                  <a:schemeClr val="bg1"/>
                </a:solidFill>
              </a:rPr>
              <a:t> Encodings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1070" y="1126839"/>
            <a:ext cx="325602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cs typeface="Arial" charset="0"/>
              </a:rPr>
              <a:t>Type of Operation</a:t>
            </a:r>
            <a:endParaRPr lang="en-US" sz="3200" b="1" dirty="0"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38182" y="1115897"/>
            <a:ext cx="2736648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cs typeface="Arial" charset="0"/>
              </a:rPr>
              <a:t>Indexing Mode</a:t>
            </a:r>
            <a:endParaRPr lang="en-US" sz="3200" b="1" dirty="0">
              <a:cs typeface="Arial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772019"/>
              </p:ext>
            </p:extLst>
          </p:nvPr>
        </p:nvGraphicFramePr>
        <p:xfrm>
          <a:off x="539475" y="1631334"/>
          <a:ext cx="266700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/>
                <a:gridCol w="381000"/>
                <a:gridCol w="19050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L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B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Instruction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STRB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LDRB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6881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124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88920" y="1143000"/>
            <a:ext cx="8077200" cy="51816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sz="3600" b="1" dirty="0">
                <a:solidFill>
                  <a:srgbClr val="0070C0"/>
                </a:solidFill>
              </a:rPr>
              <a:t>Smaller is Faster</a:t>
            </a:r>
          </a:p>
          <a:p>
            <a:r>
              <a:rPr lang="en-US" dirty="0" smtClean="0"/>
              <a:t>ARM includes </a:t>
            </a:r>
            <a:r>
              <a:rPr lang="en-US" dirty="0"/>
              <a:t>only a small number of registers</a:t>
            </a:r>
          </a:p>
          <a:p>
            <a:pPr>
              <a:buFontTx/>
              <a:buNone/>
            </a:pPr>
            <a:endParaRPr lang="en-US" sz="1800" dirty="0"/>
          </a:p>
        </p:txBody>
      </p:sp>
      <p:sp>
        <p:nvSpPr>
          <p:cNvPr id="102912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Design Principle 3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31342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107843"/>
              </p:ext>
            </p:extLst>
          </p:nvPr>
        </p:nvGraphicFramePr>
        <p:xfrm>
          <a:off x="5202075" y="1613205"/>
          <a:ext cx="266699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/>
                <a:gridCol w="381000"/>
                <a:gridCol w="19049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P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W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Indexing  Mode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supported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Postindex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Offset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Preindex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Memory Format </a:t>
            </a:r>
            <a:r>
              <a:rPr lang="en-US" sz="4400" i="1" dirty="0" err="1" smtClean="0">
                <a:solidFill>
                  <a:schemeClr val="bg1"/>
                </a:solidFill>
              </a:rPr>
              <a:t>funct</a:t>
            </a:r>
            <a:r>
              <a:rPr lang="en-US" sz="4400" dirty="0" smtClean="0">
                <a:solidFill>
                  <a:schemeClr val="bg1"/>
                </a:solidFill>
              </a:rPr>
              <a:t> Encodings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1070" y="1126839"/>
            <a:ext cx="325602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cs typeface="Arial" charset="0"/>
              </a:rPr>
              <a:t>Type of Operation</a:t>
            </a:r>
            <a:endParaRPr lang="en-US" sz="3200" b="1" dirty="0">
              <a:cs typeface="Arial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896179"/>
              </p:ext>
            </p:extLst>
          </p:nvPr>
        </p:nvGraphicFramePr>
        <p:xfrm>
          <a:off x="539475" y="4198325"/>
          <a:ext cx="783461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9065"/>
                <a:gridCol w="3317802"/>
                <a:gridCol w="35477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I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U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Immediate</a:t>
                      </a:r>
                      <a:r>
                        <a:rPr lang="en-US" dirty="0" smtClean="0"/>
                        <a:t> offset in </a:t>
                      </a:r>
                      <a:r>
                        <a:rPr lang="en-US" i="1" dirty="0" smtClean="0"/>
                        <a:t>Src2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Subtract</a:t>
                      </a:r>
                      <a:r>
                        <a:rPr lang="en-US" dirty="0" smtClean="0"/>
                        <a:t> offset from base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Register</a:t>
                      </a:r>
                      <a:r>
                        <a:rPr lang="en-US" dirty="0" smtClean="0"/>
                        <a:t> offset in </a:t>
                      </a:r>
                      <a:r>
                        <a:rPr lang="en-US" i="1" dirty="0" smtClean="0"/>
                        <a:t>Src2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Add</a:t>
                      </a:r>
                      <a:r>
                        <a:rPr lang="en-US" dirty="0" smtClean="0"/>
                        <a:t> offset to base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1577630" y="4273910"/>
            <a:ext cx="1524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03025" y="3699974"/>
            <a:ext cx="710297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cs typeface="Arial" charset="0"/>
              </a:rPr>
              <a:t>Add/Subtract Immediate/Register Offset</a:t>
            </a:r>
            <a:endParaRPr lang="en-US" sz="3200" b="1" dirty="0"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38182" y="1115897"/>
            <a:ext cx="2736648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cs typeface="Arial" charset="0"/>
              </a:rPr>
              <a:t>Indexing Mode</a:t>
            </a:r>
            <a:endParaRPr lang="en-US" sz="3200" b="1" dirty="0">
              <a:cs typeface="Arial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186486"/>
              </p:ext>
            </p:extLst>
          </p:nvPr>
        </p:nvGraphicFramePr>
        <p:xfrm>
          <a:off x="539475" y="1631334"/>
          <a:ext cx="266700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/>
                <a:gridCol w="381000"/>
                <a:gridCol w="19050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L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B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Instruction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STRB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LDRB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6881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3830" y="1164350"/>
            <a:ext cx="8948366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Courier New" panose="02070309020205020404" pitchFamily="49" charset="0"/>
              </a:rPr>
              <a:t>Encodes: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sz="3200" dirty="0" smtClean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3200" dirty="0" smtClean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LDRB</a:t>
            </a:r>
            <a:r>
              <a:rPr lang="en-US" sz="3200" dirty="0" smtClean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STRB</a:t>
            </a:r>
            <a:endParaRPr lang="en-US" sz="32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= 	01</a:t>
            </a:r>
            <a:r>
              <a:rPr lang="en-US" sz="24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smtClean="0">
                <a:latin typeface="+mj-lt"/>
                <a:cs typeface="Times New Roman" panose="02020603050405020304" pitchFamily="18" charset="0"/>
              </a:rPr>
              <a:t>Rn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= 	base register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smtClean="0">
                <a:latin typeface="+mj-lt"/>
                <a:cs typeface="Times New Roman" panose="02020603050405020304" pitchFamily="18" charset="0"/>
              </a:rPr>
              <a:t>Rd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= 	destination (load), source (store)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smtClean="0">
                <a:latin typeface="+mj-lt"/>
                <a:cs typeface="Times New Roman" panose="02020603050405020304" pitchFamily="18" charset="0"/>
              </a:rPr>
              <a:t>Src2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= 	offset: immediate or register (optionally shifted)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err="1" smtClean="0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= 	</a:t>
            </a:r>
            <a:r>
              <a:rPr lang="en-US" sz="2400" i="1" dirty="0" smtClean="0"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(immediate bar), </a:t>
            </a:r>
            <a:r>
              <a:rPr lang="en-US" sz="2400" i="1" dirty="0" smtClean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400" dirty="0" err="1" smtClean="0">
                <a:latin typeface="+mj-lt"/>
                <a:cs typeface="Times New Roman" panose="02020603050405020304" pitchFamily="18" charset="0"/>
              </a:rPr>
              <a:t>preindex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400" i="1" dirty="0" smtClean="0">
                <a:latin typeface="+mj-lt"/>
                <a:cs typeface="Times New Roman" panose="02020603050405020304" pitchFamily="18" charset="0"/>
              </a:rPr>
              <a:t>U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(add),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		</a:t>
            </a:r>
            <a:r>
              <a:rPr lang="en-US" sz="2400" i="1" dirty="0" smtClean="0">
                <a:latin typeface="+mj-lt"/>
                <a:cs typeface="Times New Roman" panose="02020603050405020304" pitchFamily="18" charset="0"/>
              </a:rPr>
              <a:t>B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(byte), </a:t>
            </a:r>
            <a:r>
              <a:rPr lang="en-US" sz="2400" i="1" dirty="0" smtClean="0">
                <a:latin typeface="+mj-lt"/>
                <a:cs typeface="Times New Roman" panose="02020603050405020304" pitchFamily="18" charset="0"/>
              </a:rPr>
              <a:t>W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400" dirty="0" err="1" smtClean="0">
                <a:latin typeface="+mj-lt"/>
                <a:cs typeface="Times New Roman" panose="02020603050405020304" pitchFamily="18" charset="0"/>
              </a:rPr>
              <a:t>writeback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400" i="1" dirty="0" smtClean="0">
                <a:latin typeface="+mj-lt"/>
                <a:cs typeface="Times New Roman" panose="02020603050405020304" pitchFamily="18" charset="0"/>
              </a:rPr>
              <a:t>L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(load)</a:t>
            </a:r>
            <a:endParaRPr lang="en-US" sz="2400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Memory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075675" y="296814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7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30" y="3928265"/>
            <a:ext cx="858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744031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884870" y="25456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Memory Instr. with Immediate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214088" name="Picture 7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50"/>
          <a:stretch/>
        </p:blipFill>
        <p:spPr bwMode="auto">
          <a:xfrm>
            <a:off x="1425016" y="3671325"/>
            <a:ext cx="6257789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 R11, [R5], #-26</a:t>
            </a:r>
            <a:endParaRPr lang="en-US" sz="20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mem[R5] &lt;= R11; R5 = R5 - 26</a:t>
            </a:r>
            <a:endParaRPr lang="en-US" sz="2000" b="1" dirty="0" smtClean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01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(1) for memory instruction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0000000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 </a:t>
            </a:r>
            <a:r>
              <a:rPr lang="en-US" sz="2000" dirty="0" smtClean="0">
                <a:cs typeface="Times New Roman" panose="02020603050405020304" pitchFamily="18" charset="0"/>
              </a:rPr>
              <a:t>(0) 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 (immediate offset),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 (</a:t>
            </a:r>
            <a:r>
              <a:rPr lang="en-US" sz="2000" dirty="0" err="1" smtClean="0">
                <a:latin typeface="+mj-lt"/>
                <a:cs typeface="Times New Roman" panose="02020603050405020304" pitchFamily="18" charset="0"/>
              </a:rPr>
              <a:t>postindex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U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 (subtract),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B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 (store word),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W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 (</a:t>
            </a:r>
            <a:r>
              <a:rPr lang="en-US" sz="2000" dirty="0" err="1" smtClean="0">
                <a:latin typeface="+mj-lt"/>
                <a:cs typeface="Times New Roman" panose="02020603050405020304" pitchFamily="18" charset="0"/>
              </a:rPr>
              <a:t>postindex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L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 (store)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11,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5,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imm12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26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pic>
        <p:nvPicPr>
          <p:cNvPr id="12" name="Picture 7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5261" b="4057"/>
          <a:stretch/>
        </p:blipFill>
        <p:spPr bwMode="auto">
          <a:xfrm>
            <a:off x="1431230" y="5152425"/>
            <a:ext cx="6251575" cy="75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4326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884870" y="25456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Memory Instr. with Register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LDR R3, [R4, R5]</a:t>
            </a:r>
            <a:endParaRPr lang="en-US" sz="20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R3 &lt;= mem[R4 + R5]</a:t>
            </a:r>
            <a:endParaRPr lang="en-US" sz="2000" b="1" dirty="0" smtClean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01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(1) for memory instruction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111001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 </a:t>
            </a:r>
            <a:r>
              <a:rPr lang="en-US" sz="2000" dirty="0" smtClean="0">
                <a:cs typeface="Times New Roman" panose="02020603050405020304" pitchFamily="18" charset="0"/>
              </a:rPr>
              <a:t>(57) 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 (register offset),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 (offset indexing),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U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 (add),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B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 (load 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word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W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 (offset indexing),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L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1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(load)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4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5 (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shamt5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 err="1" smtClean="0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500" dirty="0" smtClean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1110  01  111001  0100  0011  00000 00 0  0101  = 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0xE7943005</a:t>
            </a:r>
            <a:endParaRPr lang="en-US" sz="2200" b="1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pic>
        <p:nvPicPr>
          <p:cNvPr id="258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79" y="4219740"/>
            <a:ext cx="858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83032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538005" y="25456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Memory Instr. with Scaled Reg. </a:t>
            </a:r>
            <a:r>
              <a:rPr lang="en-US" sz="4400" i="1" dirty="0" smtClean="0">
                <a:solidFill>
                  <a:schemeClr val="bg1"/>
                </a:solidFill>
              </a:rPr>
              <a:t>Src2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9475" y="895515"/>
            <a:ext cx="8449099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STR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R9, [R1, R3, LSL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#2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endParaRPr lang="en-US" sz="20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 smtClean="0">
                <a:latin typeface="+mj-lt"/>
                <a:cs typeface="Courier New" panose="02070309020205020404" pitchFamily="49" charset="0"/>
              </a:rPr>
              <a:t>mem[R1 + (R3 &lt;&lt; 2)] &lt;= R9</a:t>
            </a:r>
            <a:endParaRPr lang="en-US" sz="2000" b="1" dirty="0" smtClean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01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(1) for memory instruction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 smtClean="0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111000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 </a:t>
            </a:r>
            <a:r>
              <a:rPr lang="en-US" sz="2000" dirty="0" smtClean="0">
                <a:cs typeface="Times New Roman" panose="02020603050405020304" pitchFamily="18" charset="0"/>
              </a:rPr>
              <a:t>(0) 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 (register offset),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 (offset indexing),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U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1 (add),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B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 (store 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word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W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 (offset indexing),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L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0 (store)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9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000" b="1" i="1" dirty="0" smtClean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1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000" b="1" i="1" dirty="0" smtClean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= 3, </a:t>
            </a:r>
            <a:r>
              <a:rPr lang="en-US" sz="2000" b="1" i="1" dirty="0" err="1">
                <a:cs typeface="Times New Roman" panose="02020603050405020304" pitchFamily="18" charset="0"/>
              </a:rPr>
              <a:t>shamt</a:t>
            </a:r>
            <a:r>
              <a:rPr lang="en-US" sz="2000" i="1" dirty="0">
                <a:cs typeface="Times New Roman" panose="02020603050405020304" pitchFamily="18" charset="0"/>
              </a:rPr>
              <a:t> </a:t>
            </a:r>
            <a:r>
              <a:rPr lang="en-US" sz="2000" dirty="0">
                <a:cs typeface="Times New Roman" panose="02020603050405020304" pitchFamily="18" charset="0"/>
              </a:rPr>
              <a:t>= </a:t>
            </a:r>
            <a:r>
              <a:rPr lang="en-US" sz="2000" dirty="0" smtClean="0">
                <a:cs typeface="Times New Roman" panose="02020603050405020304" pitchFamily="18" charset="0"/>
              </a:rPr>
              <a:t>2, </a:t>
            </a:r>
            <a:r>
              <a:rPr lang="en-US" sz="2000" b="1" i="1" dirty="0" err="1" smtClean="0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b="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= 00</a:t>
            </a:r>
            <a:r>
              <a:rPr lang="en-US" sz="20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 smtClean="0">
                <a:latin typeface="+mj-lt"/>
                <a:cs typeface="Times New Roman" panose="02020603050405020304" pitchFamily="18" charset="0"/>
              </a:rPr>
              <a:t> (LSL)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600" dirty="0">
              <a:cs typeface="Times New Roman" panose="02020603050405020304" pitchFamily="18" charset="0"/>
            </a:endParaRPr>
          </a:p>
          <a:p>
            <a:pPr lvl="1"/>
            <a:r>
              <a:rPr lang="en-US" sz="2400" dirty="0" smtClean="0">
                <a:cs typeface="Times New Roman" panose="02020603050405020304" pitchFamily="18" charset="0"/>
              </a:rPr>
              <a:t>1110  01  111000  0001  1001  00010 00 0  0011  = </a:t>
            </a:r>
            <a:r>
              <a:rPr lang="en-US" sz="2400" b="1" dirty="0" smtClean="0">
                <a:cs typeface="Times New Roman" panose="02020603050405020304" pitchFamily="18" charset="0"/>
              </a:rPr>
              <a:t>0xE7819103</a:t>
            </a:r>
            <a:endParaRPr lang="en-US" sz="22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pic>
        <p:nvPicPr>
          <p:cNvPr id="259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219740"/>
            <a:ext cx="858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83032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3830" y="1164350"/>
            <a:ext cx="8948366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Courier New" panose="02070309020205020404" pitchFamily="49" charset="0"/>
              </a:rPr>
              <a:t>Encodes: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sz="3200" dirty="0" smtClean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3200" dirty="0" smtClean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LDRB</a:t>
            </a:r>
            <a:r>
              <a:rPr lang="en-US" sz="3200" dirty="0" smtClean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STRB</a:t>
            </a:r>
            <a:endParaRPr lang="en-US" sz="32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= 	01</a:t>
            </a:r>
            <a:r>
              <a:rPr lang="en-US" sz="2400" baseline="-25000" dirty="0" smtClean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smtClean="0">
                <a:latin typeface="+mj-lt"/>
                <a:cs typeface="Times New Roman" panose="02020603050405020304" pitchFamily="18" charset="0"/>
              </a:rPr>
              <a:t>Rn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= 	base register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smtClean="0">
                <a:latin typeface="+mj-lt"/>
                <a:cs typeface="Times New Roman" panose="02020603050405020304" pitchFamily="18" charset="0"/>
              </a:rPr>
              <a:t>Rd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= 	destination (load), source (store)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smtClean="0">
                <a:latin typeface="+mj-lt"/>
                <a:cs typeface="Times New Roman" panose="02020603050405020304" pitchFamily="18" charset="0"/>
              </a:rPr>
              <a:t>Src2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= 	offset: register (optionally shifted) or immediate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err="1" smtClean="0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= 	</a:t>
            </a:r>
            <a:r>
              <a:rPr lang="en-US" sz="2400" i="1" dirty="0" smtClean="0"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(immediate bar), </a:t>
            </a:r>
            <a:r>
              <a:rPr lang="en-US" sz="2400" i="1" dirty="0" smtClean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400" dirty="0" err="1" smtClean="0">
                <a:latin typeface="+mj-lt"/>
                <a:cs typeface="Times New Roman" panose="02020603050405020304" pitchFamily="18" charset="0"/>
              </a:rPr>
              <a:t>preindex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400" i="1" dirty="0" smtClean="0">
                <a:latin typeface="+mj-lt"/>
                <a:cs typeface="Times New Roman" panose="02020603050405020304" pitchFamily="18" charset="0"/>
              </a:rPr>
              <a:t>U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(add),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		</a:t>
            </a:r>
            <a:r>
              <a:rPr lang="en-US" sz="2400" i="1" dirty="0" smtClean="0">
                <a:latin typeface="+mj-lt"/>
                <a:cs typeface="Times New Roman" panose="02020603050405020304" pitchFamily="18" charset="0"/>
              </a:rPr>
              <a:t>B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(byte), </a:t>
            </a:r>
            <a:r>
              <a:rPr lang="en-US" sz="2400" i="1" dirty="0" smtClean="0">
                <a:latin typeface="+mj-lt"/>
                <a:cs typeface="Times New Roman" panose="02020603050405020304" pitchFamily="18" charset="0"/>
              </a:rPr>
              <a:t>W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400" dirty="0" err="1" smtClean="0">
                <a:latin typeface="+mj-lt"/>
                <a:cs typeface="Times New Roman" panose="02020603050405020304" pitchFamily="18" charset="0"/>
              </a:rPr>
              <a:t>writeback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400" i="1" dirty="0" smtClean="0">
                <a:latin typeface="+mj-lt"/>
                <a:cs typeface="Times New Roman" panose="02020603050405020304" pitchFamily="18" charset="0"/>
              </a:rPr>
              <a:t>L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(load)</a:t>
            </a:r>
            <a:endParaRPr lang="en-US" sz="2400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Review: Memory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075675" y="296814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0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3966670"/>
            <a:ext cx="858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12211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08449" y="1009485"/>
            <a:ext cx="8196075" cy="5181600"/>
          </a:xfrm>
        </p:spPr>
        <p:txBody>
          <a:bodyPr>
            <a:noAutofit/>
          </a:bodyPr>
          <a:lstStyle/>
          <a:p>
            <a:r>
              <a:rPr lang="en-US" dirty="0" smtClean="0"/>
              <a:t>Data-processing</a:t>
            </a:r>
          </a:p>
          <a:p>
            <a:r>
              <a:rPr lang="en-US" dirty="0" smtClean="0"/>
              <a:t>Memory</a:t>
            </a:r>
            <a:endParaRPr lang="en-US" dirty="0"/>
          </a:p>
          <a:p>
            <a:r>
              <a:rPr lang="en-US" b="1" dirty="0" smtClean="0">
                <a:solidFill>
                  <a:srgbClr val="0070C0"/>
                </a:solidFill>
              </a:rPr>
              <a:t>Branch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035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Instruction Formats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9730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390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426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 smtClean="0">
                <a:cs typeface="Arial" charset="0"/>
              </a:rPr>
              <a:t>Encodes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3200" dirty="0"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cs typeface="Times New Roman" panose="02020603050405020304" pitchFamily="18" charset="0"/>
              </a:rPr>
              <a:t>and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BL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3200" dirty="0" smtClean="0">
                <a:latin typeface="+mj-lt"/>
                <a:cs typeface="Arial" charset="0"/>
              </a:rPr>
              <a:t> = 10</a:t>
            </a:r>
            <a:r>
              <a:rPr lang="en-US" sz="3200" baseline="-25000" dirty="0" smtClean="0">
                <a:latin typeface="+mj-lt"/>
                <a:cs typeface="Arial" charset="0"/>
              </a:rPr>
              <a:t>2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cs typeface="Arial" charset="0"/>
              </a:rPr>
              <a:t>imm24</a:t>
            </a:r>
            <a:r>
              <a:rPr lang="en-US" sz="3200" b="1" dirty="0">
                <a:cs typeface="Arial" charset="0"/>
              </a:rPr>
              <a:t>:</a:t>
            </a:r>
            <a:r>
              <a:rPr lang="en-US" sz="3200" i="1" dirty="0">
                <a:cs typeface="Arial" charset="0"/>
              </a:rPr>
              <a:t> </a:t>
            </a:r>
            <a:r>
              <a:rPr lang="en-US" sz="3200" dirty="0">
                <a:cs typeface="Arial" charset="0"/>
              </a:rPr>
              <a:t>24-bit </a:t>
            </a:r>
            <a:r>
              <a:rPr lang="en-US" sz="3200" dirty="0" smtClean="0">
                <a:cs typeface="Arial" charset="0"/>
              </a:rPr>
              <a:t>immediate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 err="1" smtClean="0">
                <a:cs typeface="Courier New" panose="02070309020205020404" pitchFamily="49" charset="0"/>
              </a:rPr>
              <a:t>funct</a:t>
            </a:r>
            <a:r>
              <a:rPr lang="en-US" sz="3200" dirty="0" smtClean="0">
                <a:cs typeface="Arial" charset="0"/>
              </a:rPr>
              <a:t> </a:t>
            </a:r>
            <a:r>
              <a:rPr lang="en-US" sz="3200" dirty="0">
                <a:cs typeface="Arial" charset="0"/>
              </a:rPr>
              <a:t>= </a:t>
            </a:r>
            <a:r>
              <a:rPr lang="en-US" sz="3200" dirty="0" smtClean="0">
                <a:cs typeface="Arial" charset="0"/>
              </a:rPr>
              <a:t>1L</a:t>
            </a:r>
            <a:r>
              <a:rPr lang="en-US" sz="3200" baseline="-25000" dirty="0" smtClean="0">
                <a:cs typeface="Arial" charset="0"/>
              </a:rPr>
              <a:t>2</a:t>
            </a:r>
            <a:r>
              <a:rPr lang="en-US" sz="3200" dirty="0" smtClean="0">
                <a:cs typeface="Arial" charset="0"/>
              </a:rPr>
              <a:t>: </a:t>
            </a:r>
            <a:r>
              <a:rPr lang="en-US" sz="3200" b="1" i="1" dirty="0" smtClean="0">
                <a:cs typeface="Arial" charset="0"/>
              </a:rPr>
              <a:t>L</a:t>
            </a:r>
            <a:r>
              <a:rPr lang="en-US" sz="3200" dirty="0" smtClean="0">
                <a:cs typeface="Arial" charset="0"/>
              </a:rPr>
              <a:t> = 1 for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BL</a:t>
            </a:r>
            <a:r>
              <a:rPr lang="en-US" sz="3200" dirty="0" smtClean="0">
                <a:cs typeface="Arial" charset="0"/>
              </a:rPr>
              <a:t>, </a:t>
            </a:r>
            <a:r>
              <a:rPr lang="en-US" sz="3200" b="1" i="1" dirty="0" smtClean="0">
                <a:cs typeface="Arial" charset="0"/>
              </a:rPr>
              <a:t>L</a:t>
            </a:r>
            <a:r>
              <a:rPr lang="en-US" sz="3200" dirty="0" smtClean="0">
                <a:cs typeface="Arial" charset="0"/>
              </a:rPr>
              <a:t> = 0 for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endParaRPr lang="en-US" sz="3200" baseline="-25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baseline="-25000" dirty="0">
              <a:latin typeface="+mj-lt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Branch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263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60" y="3485666"/>
            <a:ext cx="8412500" cy="1786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33281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4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64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51735" y="120151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 smtClean="0">
                <a:latin typeface="+mj-lt"/>
                <a:cs typeface="Courier New" panose="02070309020205020404" pitchFamily="49" charset="0"/>
              </a:rPr>
              <a:t>Branch Target Address </a:t>
            </a:r>
            <a:r>
              <a:rPr lang="en-US" b="1" dirty="0" smtClean="0">
                <a:latin typeface="+mj-lt"/>
                <a:cs typeface="Courier New" panose="02070309020205020404" pitchFamily="49" charset="0"/>
              </a:rPr>
              <a:t>(BTA)</a:t>
            </a:r>
            <a:r>
              <a:rPr lang="en-US" b="1" i="1" dirty="0" smtClean="0">
                <a:latin typeface="+mj-lt"/>
                <a:cs typeface="Courier New" panose="02070309020205020404" pitchFamily="49" charset="0"/>
              </a:rPr>
              <a:t>:</a:t>
            </a:r>
            <a:r>
              <a:rPr lang="en-US" dirty="0" smtClean="0">
                <a:latin typeface="+mj-lt"/>
                <a:cs typeface="Courier New" panose="02070309020205020404" pitchFamily="49" charset="0"/>
              </a:rPr>
              <a:t> Next PC when branch taken</a:t>
            </a:r>
          </a:p>
          <a:p>
            <a:r>
              <a:rPr lang="en-US" dirty="0" smtClean="0">
                <a:latin typeface="+mj-lt"/>
              </a:rPr>
              <a:t>BTA </a:t>
            </a:r>
            <a:r>
              <a:rPr lang="en-US" dirty="0">
                <a:latin typeface="+mj-lt"/>
              </a:rPr>
              <a:t>is relative to current </a:t>
            </a:r>
            <a:r>
              <a:rPr lang="en-US" dirty="0">
                <a:latin typeface="+mj-lt"/>
                <a:cs typeface="Courier New" panose="02070309020205020404" pitchFamily="49" charset="0"/>
              </a:rPr>
              <a:t>PC + 8</a:t>
            </a:r>
          </a:p>
          <a:p>
            <a:r>
              <a:rPr lang="en-US" i="1" dirty="0" smtClean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dirty="0" smtClean="0">
                <a:latin typeface="+mj-lt"/>
              </a:rPr>
              <a:t> encodes BTA</a:t>
            </a:r>
          </a:p>
          <a:p>
            <a:r>
              <a:rPr lang="en-US" b="1" i="1" dirty="0" smtClean="0">
                <a:latin typeface="+mj-lt"/>
              </a:rPr>
              <a:t>imm24</a:t>
            </a:r>
            <a:r>
              <a:rPr lang="en-US" dirty="0" smtClean="0">
                <a:latin typeface="+mj-lt"/>
              </a:rPr>
              <a:t> = # of words BTA is away from </a:t>
            </a:r>
            <a:r>
              <a:rPr lang="en-US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dirty="0" smtClean="0">
                <a:latin typeface="+mj-lt"/>
              </a:rPr>
              <a:t>+8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Encoding Branch Target Address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7737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32235" y="3429000"/>
            <a:ext cx="6880380" cy="2419515"/>
            <a:chOff x="232235" y="3429000"/>
            <a:chExt cx="6880380" cy="2419515"/>
          </a:xfrm>
        </p:grpSpPr>
        <p:pic>
          <p:nvPicPr>
            <p:cNvPr id="264194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/>
            <a:stretch/>
          </p:blipFill>
          <p:spPr bwMode="auto">
            <a:xfrm>
              <a:off x="693095" y="3828965"/>
              <a:ext cx="6388100" cy="1543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232235" y="3610776"/>
              <a:ext cx="1152150" cy="7305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54" t="48290" b="20830"/>
            <a:stretch/>
          </p:blipFill>
          <p:spPr bwMode="auto">
            <a:xfrm>
              <a:off x="731500" y="5372014"/>
              <a:ext cx="6381115" cy="476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4" name="Straight Arrow Connector 23"/>
            <p:cNvCxnSpPr/>
            <p:nvPr/>
          </p:nvCxnSpPr>
          <p:spPr>
            <a:xfrm flipH="1">
              <a:off x="4630587" y="3429000"/>
              <a:ext cx="266700" cy="0"/>
            </a:xfrm>
            <a:prstGeom prst="straightConnector1">
              <a:avLst/>
            </a:prstGeom>
            <a:ln w="158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7493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113410" y="114562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7660" y="894270"/>
            <a:ext cx="80010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ARM 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assembly code</a:t>
            </a:r>
          </a:p>
          <a:p>
            <a:endParaRPr lang="en-US" sz="2000" b="1" dirty="0">
              <a:latin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0xA0 </a:t>
            </a:r>
            <a:r>
              <a:rPr lang="en-US" sz="2000" dirty="0" smtClean="0">
                <a:latin typeface="Courier New" pitchFamily="49" charset="0"/>
              </a:rPr>
              <a:t>      	</a:t>
            </a:r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</a:rPr>
              <a:t>BLT THERE</a:t>
            </a:r>
          </a:p>
          <a:p>
            <a:r>
              <a:rPr lang="en-US" sz="2000" b="1" dirty="0" smtClean="0">
                <a:latin typeface="Courier New" pitchFamily="49" charset="0"/>
              </a:rPr>
              <a:t>0xA4</a:t>
            </a: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	ADD R0, R1, R2</a:t>
            </a:r>
            <a:endParaRPr lang="en-US" sz="2000" dirty="0">
              <a:latin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0xA8 </a:t>
            </a:r>
            <a:r>
              <a:rPr lang="en-US" sz="2000" dirty="0" smtClean="0">
                <a:latin typeface="Courier New" pitchFamily="49" charset="0"/>
              </a:rPr>
              <a:t>      	SUB R0, R0, R9</a:t>
            </a:r>
            <a:endParaRPr lang="en-US" sz="2000" dirty="0">
              <a:latin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0xAC </a:t>
            </a:r>
            <a:r>
              <a:rPr lang="en-US" sz="2000" dirty="0" smtClean="0">
                <a:latin typeface="Courier New" pitchFamily="49" charset="0"/>
              </a:rPr>
              <a:t>      	ADD SP, SP, #8</a:t>
            </a:r>
          </a:p>
          <a:p>
            <a:r>
              <a:rPr lang="en-US" sz="2000" b="1" dirty="0" smtClean="0">
                <a:latin typeface="Courier New" pitchFamily="49" charset="0"/>
              </a:rPr>
              <a:t>0xB0 </a:t>
            </a:r>
            <a:r>
              <a:rPr lang="en-US" sz="2000" dirty="0" smtClean="0">
                <a:latin typeface="Courier New" pitchFamily="49" charset="0"/>
              </a:rPr>
              <a:t>      	MOV PC, LR</a:t>
            </a:r>
          </a:p>
          <a:p>
            <a:r>
              <a:rPr lang="en-US" sz="2000" b="1" dirty="0" smtClean="0">
                <a:latin typeface="Courier New" pitchFamily="49" charset="0"/>
              </a:rPr>
              <a:t>0xB4</a:t>
            </a:r>
            <a:r>
              <a:rPr lang="en-US" sz="2000" dirty="0" smtClean="0">
                <a:latin typeface="Courier New" pitchFamily="49" charset="0"/>
              </a:rPr>
              <a:t> THERE 	SUB R0, R0, #1</a:t>
            </a:r>
            <a:endParaRPr lang="en-US" sz="2000" dirty="0">
              <a:latin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0xB8	</a:t>
            </a:r>
            <a:r>
              <a:rPr lang="en-US" sz="2000" b="1" dirty="0">
                <a:latin typeface="Courier New" pitchFamily="49" charset="0"/>
              </a:rPr>
              <a:t>	</a:t>
            </a:r>
            <a:r>
              <a:rPr lang="en-US" sz="2000" dirty="0" smtClean="0">
                <a:latin typeface="Courier New" pitchFamily="49" charset="0"/>
              </a:rPr>
              <a:t>BL  TEST</a:t>
            </a:r>
            <a:endParaRPr lang="en-US" sz="2000" dirty="0">
              <a:latin typeface="Courier New" pitchFamily="49" charset="0"/>
            </a:endParaRPr>
          </a:p>
          <a:p>
            <a:endParaRPr lang="en-US" sz="1600" dirty="0">
              <a:latin typeface="Courier New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79575" y="1662370"/>
            <a:ext cx="31242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 smtClean="0">
                <a:latin typeface="+mj-lt"/>
              </a:rPr>
              <a:t> = 0xA0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 smtClean="0">
                <a:latin typeface="+mj-lt"/>
              </a:rPr>
              <a:t> + 8 = 0xA8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THERE</a:t>
            </a:r>
            <a:r>
              <a:rPr lang="en-US" sz="2400" dirty="0" smtClean="0">
                <a:latin typeface="+mj-lt"/>
              </a:rPr>
              <a:t> label is 3 instructions past 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 smtClean="0">
                <a:latin typeface="+mj-lt"/>
              </a:rPr>
              <a:t>+8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So, </a:t>
            </a: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400" dirty="0" smtClean="0">
                <a:latin typeface="+mj-lt"/>
              </a:rPr>
              <a:t> = 3 </a:t>
            </a:r>
            <a:endParaRPr lang="en-US" sz="24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853769" y="1661565"/>
            <a:ext cx="511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PC</a:t>
            </a:r>
            <a:endParaRPr lang="en-US" sz="2400" b="1" dirty="0">
              <a:solidFill>
                <a:srgbClr val="0070C0"/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842640" y="2228940"/>
            <a:ext cx="821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b="1" dirty="0" smtClean="0">
                <a:solidFill>
                  <a:srgbClr val="0070C0"/>
                </a:solidFill>
                <a:latin typeface="+mj-lt"/>
              </a:rPr>
              <a:t>+8</a:t>
            </a:r>
            <a:endParaRPr lang="en-US" sz="2400" b="1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614675" y="1854395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612210" y="2468875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861017" y="3197765"/>
            <a:ext cx="6651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BTA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Branch Instruction: Example 1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31725" y="5349250"/>
            <a:ext cx="203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0xBA000003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255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0222" name="Group 78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05525292"/>
              </p:ext>
            </p:extLst>
          </p:nvPr>
        </p:nvGraphicFramePr>
        <p:xfrm>
          <a:off x="904665" y="1371600"/>
          <a:ext cx="7239000" cy="3819524"/>
        </p:xfrm>
        <a:graphic>
          <a:graphicData uri="http://schemas.openxmlformats.org/drawingml/2006/table">
            <a:tbl>
              <a:tblPr/>
              <a:tblGrid>
                <a:gridCol w="1371600"/>
                <a:gridCol w="5867400"/>
              </a:tblGrid>
              <a:tr h="6000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Use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47624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Argument / return value / temporary variable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R1-R3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Argument / temporary variables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R4-R11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Saved variables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Temporary variable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R13 (SP)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Stack Pointer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R14 (LR)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Link Register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R15 (PC)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Program Counter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745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ARM Register Set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303405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493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113410" y="114562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7660" y="894270"/>
            <a:ext cx="8001000" cy="281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ARM 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assembly code</a:t>
            </a:r>
          </a:p>
          <a:p>
            <a:endParaRPr lang="en-US" sz="500" b="1" dirty="0">
              <a:latin typeface="Courier New" pitchFamily="49" charset="0"/>
            </a:endParaRP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0x8040 TEST </a:t>
            </a:r>
            <a:r>
              <a:rPr lang="pt-BR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LDRB </a:t>
            </a:r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R5, [R0, R3]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0x8044 </a:t>
            </a:r>
            <a:r>
              <a:rPr lang="pt-BR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STRB </a:t>
            </a:r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R5, [R1, R3]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0x8048 </a:t>
            </a:r>
            <a:r>
              <a:rPr lang="pt-BR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ADD  R3</a:t>
            </a:r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, R3, #1</a:t>
            </a:r>
          </a:p>
          <a:p>
            <a:r>
              <a:rPr lang="en-US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0x8044 </a:t>
            </a:r>
            <a:r>
              <a:rPr lang="en-US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MOV  PC</a:t>
            </a:r>
            <a:r>
              <a:rPr lang="en-US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, LR</a:t>
            </a:r>
          </a:p>
          <a:p>
            <a:r>
              <a:rPr lang="en-US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0x8050 </a:t>
            </a:r>
            <a:r>
              <a:rPr lang="en-US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BL   TEST</a:t>
            </a:r>
            <a:endParaRPr lang="en-US" sz="2000" spc="-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0x8054 </a:t>
            </a:r>
            <a:r>
              <a:rPr lang="pt-BR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LDR  R3</a:t>
            </a:r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, [R1], #4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0x8058 </a:t>
            </a:r>
            <a:r>
              <a:rPr lang="pt-BR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SUB  R4</a:t>
            </a:r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, R3, #9</a:t>
            </a:r>
            <a:endParaRPr lang="en-US" sz="1600" spc="-100" dirty="0">
              <a:latin typeface="Courier New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79575" y="1662370"/>
            <a:ext cx="31242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 smtClean="0">
                <a:latin typeface="+mj-lt"/>
              </a:rPr>
              <a:t> = 0x8050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 smtClean="0">
                <a:latin typeface="+mj-lt"/>
              </a:rPr>
              <a:t> + 8 = 0x8058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TEST</a:t>
            </a:r>
            <a:r>
              <a:rPr lang="en-US" sz="2400" dirty="0" smtClean="0">
                <a:latin typeface="+mj-lt"/>
              </a:rPr>
              <a:t> label is 6 instructions before 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 smtClean="0">
                <a:latin typeface="+mj-lt"/>
              </a:rPr>
              <a:t>+8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So, </a:t>
            </a: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400" dirty="0" smtClean="0">
                <a:latin typeface="+mj-lt"/>
              </a:rPr>
              <a:t> = -6 </a:t>
            </a:r>
            <a:endParaRPr lang="en-US" sz="24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Branch Instruction: Example 2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952625" y="2660900"/>
            <a:ext cx="511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PC</a:t>
            </a:r>
            <a:endParaRPr lang="en-US" sz="2400" b="1" dirty="0">
              <a:solidFill>
                <a:srgbClr val="0070C0"/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941496" y="3236975"/>
            <a:ext cx="821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b="1" dirty="0" smtClean="0">
                <a:solidFill>
                  <a:srgbClr val="0070C0"/>
                </a:solidFill>
                <a:latin typeface="+mj-lt"/>
              </a:rPr>
              <a:t>+8</a:t>
            </a:r>
            <a:endParaRPr lang="en-US" sz="2400" b="1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713531" y="1662370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711066" y="2891330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959873" y="1431940"/>
            <a:ext cx="6651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BTA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725620" y="3467405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26799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601362"/>
            <a:ext cx="7183540" cy="2167733"/>
            <a:chOff x="0" y="3601362"/>
            <a:chExt cx="7183540" cy="2167733"/>
          </a:xfrm>
        </p:grpSpPr>
        <p:pic>
          <p:nvPicPr>
            <p:cNvPr id="267266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/>
            <a:stretch/>
          </p:blipFill>
          <p:spPr bwMode="auto">
            <a:xfrm>
              <a:off x="117020" y="3815816"/>
              <a:ext cx="7066520" cy="1610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36486" b="31757"/>
            <a:stretch/>
          </p:blipFill>
          <p:spPr bwMode="auto">
            <a:xfrm>
              <a:off x="78615" y="5254954"/>
              <a:ext cx="7104925" cy="514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0" y="3601362"/>
              <a:ext cx="462665" cy="4805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7493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113410" y="114562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7660" y="894270"/>
            <a:ext cx="8001000" cy="281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ARM 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assembly code</a:t>
            </a:r>
          </a:p>
          <a:p>
            <a:endParaRPr lang="en-US" sz="500" b="1" dirty="0">
              <a:latin typeface="Courier New" pitchFamily="49" charset="0"/>
            </a:endParaRP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0x8040 TEST </a:t>
            </a:r>
            <a:r>
              <a:rPr lang="pt-BR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LDRB </a:t>
            </a:r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R5, [R0, R3]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0x8044 </a:t>
            </a:r>
            <a:r>
              <a:rPr lang="pt-BR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STRB </a:t>
            </a:r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R5, [R1, R3]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0x8048 </a:t>
            </a:r>
            <a:r>
              <a:rPr lang="pt-BR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ADD  R3</a:t>
            </a:r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, R3, #1</a:t>
            </a:r>
          </a:p>
          <a:p>
            <a:r>
              <a:rPr lang="en-US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0x8044 </a:t>
            </a:r>
            <a:r>
              <a:rPr lang="en-US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MOV  PC</a:t>
            </a:r>
            <a:r>
              <a:rPr lang="en-US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, LR</a:t>
            </a:r>
          </a:p>
          <a:p>
            <a:r>
              <a:rPr lang="en-US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0x8050 </a:t>
            </a:r>
            <a:r>
              <a:rPr lang="en-US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BL   TEST</a:t>
            </a:r>
            <a:endParaRPr lang="en-US" sz="2000" spc="-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0x8054 </a:t>
            </a:r>
            <a:r>
              <a:rPr lang="pt-BR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LDR  R3</a:t>
            </a:r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, [R1], #4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0x8058 </a:t>
            </a:r>
            <a:r>
              <a:rPr lang="pt-BR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SUB  R4</a:t>
            </a:r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, R3, #9</a:t>
            </a:r>
            <a:endParaRPr lang="en-US" sz="1600" spc="-100" dirty="0">
              <a:latin typeface="Courier New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79575" y="1662370"/>
            <a:ext cx="31242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 smtClean="0">
                <a:latin typeface="+mj-lt"/>
              </a:rPr>
              <a:t> = 0x8050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 smtClean="0">
                <a:latin typeface="+mj-lt"/>
              </a:rPr>
              <a:t> + 8 = 0x8058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TEST</a:t>
            </a:r>
            <a:r>
              <a:rPr lang="en-US" sz="2400" dirty="0" smtClean="0">
                <a:latin typeface="+mj-lt"/>
              </a:rPr>
              <a:t> label is 6 instructions before 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 smtClean="0">
                <a:latin typeface="+mj-lt"/>
              </a:rPr>
              <a:t>+8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So, </a:t>
            </a: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400" dirty="0" smtClean="0">
                <a:latin typeface="+mj-lt"/>
              </a:rPr>
              <a:t> = -6 </a:t>
            </a:r>
            <a:endParaRPr lang="en-US" sz="24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Branch Instruction: Example 2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952625" y="2660900"/>
            <a:ext cx="511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PC</a:t>
            </a:r>
            <a:endParaRPr lang="en-US" sz="2400" b="1" dirty="0">
              <a:solidFill>
                <a:srgbClr val="0070C0"/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941496" y="3236975"/>
            <a:ext cx="821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b="1" dirty="0" smtClean="0">
                <a:solidFill>
                  <a:srgbClr val="0070C0"/>
                </a:solidFill>
                <a:latin typeface="+mj-lt"/>
              </a:rPr>
              <a:t>+8</a:t>
            </a:r>
            <a:endParaRPr lang="en-US" sz="2400" b="1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713531" y="1662370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711066" y="2891330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959873" y="1431940"/>
            <a:ext cx="6651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BTA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725620" y="3467405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7059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601362"/>
            <a:ext cx="7183540" cy="2167733"/>
            <a:chOff x="0" y="3601362"/>
            <a:chExt cx="7183540" cy="2167733"/>
          </a:xfrm>
        </p:grpSpPr>
        <p:pic>
          <p:nvPicPr>
            <p:cNvPr id="267266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/>
            <a:stretch/>
          </p:blipFill>
          <p:spPr bwMode="auto">
            <a:xfrm>
              <a:off x="117020" y="3815816"/>
              <a:ext cx="7066520" cy="1610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36486" b="31757"/>
            <a:stretch/>
          </p:blipFill>
          <p:spPr bwMode="auto">
            <a:xfrm>
              <a:off x="78615" y="5254954"/>
              <a:ext cx="7104925" cy="514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0" y="3601362"/>
              <a:ext cx="462665" cy="4805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7493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113410" y="114562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7660" y="894270"/>
            <a:ext cx="8001000" cy="281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+mj-lt"/>
              </a:rPr>
              <a:t>ARM </a:t>
            </a:r>
            <a:r>
              <a:rPr lang="en-US" sz="3200" b="1" dirty="0">
                <a:solidFill>
                  <a:srgbClr val="0070C0"/>
                </a:solidFill>
                <a:latin typeface="+mj-lt"/>
              </a:rPr>
              <a:t>assembly code</a:t>
            </a:r>
          </a:p>
          <a:p>
            <a:endParaRPr lang="en-US" sz="500" b="1" dirty="0">
              <a:latin typeface="Courier New" pitchFamily="49" charset="0"/>
            </a:endParaRP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0x8040 TEST </a:t>
            </a:r>
            <a:r>
              <a:rPr lang="pt-BR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LDRB </a:t>
            </a:r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R5, [R0, R3]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0x8044 </a:t>
            </a:r>
            <a:r>
              <a:rPr lang="pt-BR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STRB </a:t>
            </a:r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R5, [R1, R3]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0x8048 </a:t>
            </a:r>
            <a:r>
              <a:rPr lang="pt-BR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ADD  R3</a:t>
            </a:r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, R3, #1</a:t>
            </a:r>
          </a:p>
          <a:p>
            <a:r>
              <a:rPr lang="en-US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0x8044 </a:t>
            </a:r>
            <a:r>
              <a:rPr lang="en-US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MOV  PC</a:t>
            </a:r>
            <a:r>
              <a:rPr lang="en-US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, LR</a:t>
            </a:r>
          </a:p>
          <a:p>
            <a:r>
              <a:rPr lang="en-US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0x8050 </a:t>
            </a:r>
            <a:r>
              <a:rPr lang="en-US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BL   TEST</a:t>
            </a:r>
            <a:endParaRPr lang="en-US" sz="2000" spc="-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0x8054 </a:t>
            </a:r>
            <a:r>
              <a:rPr lang="pt-BR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LDR  R3</a:t>
            </a:r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, [R1], #4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0x8058 </a:t>
            </a:r>
            <a:r>
              <a:rPr lang="pt-BR" sz="2000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SUB  R4</a:t>
            </a:r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, R3, #9</a:t>
            </a:r>
            <a:endParaRPr lang="en-US" sz="1600" spc="-100" dirty="0">
              <a:latin typeface="Courier New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79575" y="1662370"/>
            <a:ext cx="31242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 smtClean="0">
                <a:latin typeface="+mj-lt"/>
              </a:rPr>
              <a:t> = 0x8050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 smtClean="0">
                <a:latin typeface="+mj-lt"/>
              </a:rPr>
              <a:t> + 8 = 0x8058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TEST</a:t>
            </a:r>
            <a:r>
              <a:rPr lang="en-US" sz="2400" dirty="0" smtClean="0">
                <a:latin typeface="+mj-lt"/>
              </a:rPr>
              <a:t> label is 6 instructions before 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 smtClean="0">
                <a:latin typeface="+mj-lt"/>
              </a:rPr>
              <a:t>+8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So, </a:t>
            </a: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400" dirty="0" smtClean="0">
                <a:latin typeface="+mj-lt"/>
              </a:rPr>
              <a:t> = -6 </a:t>
            </a:r>
            <a:endParaRPr lang="en-US" sz="24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Branch Instruction: Example 2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952625" y="2660900"/>
            <a:ext cx="511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PC</a:t>
            </a:r>
            <a:endParaRPr lang="en-US" sz="2400" b="1" dirty="0">
              <a:solidFill>
                <a:srgbClr val="0070C0"/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941496" y="3236975"/>
            <a:ext cx="821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b="1" dirty="0" smtClean="0">
                <a:solidFill>
                  <a:srgbClr val="0070C0"/>
                </a:solidFill>
                <a:latin typeface="+mj-lt"/>
              </a:rPr>
              <a:t>+8</a:t>
            </a:r>
            <a:endParaRPr lang="en-US" sz="2400" b="1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713531" y="1662370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711066" y="2891330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959873" y="1431940"/>
            <a:ext cx="6651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BTA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725620" y="3467405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146940" y="5310845"/>
            <a:ext cx="203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0xEBFFFFFA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1494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5" name="Picture 6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"/>
          <a:stretch/>
        </p:blipFill>
        <p:spPr bwMode="auto">
          <a:xfrm>
            <a:off x="539475" y="971080"/>
            <a:ext cx="8065050" cy="2558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Review: Instruction Formats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75" y="4712679"/>
            <a:ext cx="5338295" cy="1133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1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39" y="3467405"/>
            <a:ext cx="8116296" cy="154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/>
          <p:nvPr>
            <p:extLst>
              <p:ext uri="{D42A27DB-BD31-4B8C-83A1-F6EECF244321}">
                <p14:modId xmlns:p14="http://schemas.microsoft.com/office/powerpoint/2010/main" val="208918416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805370" y="4770974"/>
            <a:ext cx="729695" cy="30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3941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2664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Encode in </a:t>
            </a:r>
            <a:r>
              <a:rPr lang="en-US" sz="3200" b="1" i="1" dirty="0" err="1" smtClean="0">
                <a:latin typeface="+mj-lt"/>
                <a:cs typeface="Arial" charset="0"/>
              </a:rPr>
              <a:t>cond</a:t>
            </a:r>
            <a:r>
              <a:rPr lang="en-US" sz="3200" b="1" dirty="0" smtClean="0">
                <a:latin typeface="+mj-lt"/>
                <a:cs typeface="Arial" charset="0"/>
              </a:rPr>
              <a:t> bits of machine instruction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 smtClean="0">
                <a:latin typeface="+mj-lt"/>
                <a:cs typeface="Arial" charset="0"/>
              </a:rPr>
              <a:t>	For example,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	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ANDEQ R1, R2, R3</a:t>
            </a:r>
            <a:r>
              <a:rPr lang="en-US" sz="2400" dirty="0" smtClean="0">
                <a:latin typeface="+mj-lt"/>
                <a:cs typeface="Arial" charset="0"/>
              </a:rPr>
              <a:t> 	(</a:t>
            </a:r>
            <a:r>
              <a:rPr lang="en-US" sz="2400" b="1" i="1" dirty="0" err="1" smtClean="0">
                <a:latin typeface="+mj-lt"/>
                <a:cs typeface="Arial" charset="0"/>
              </a:rPr>
              <a:t>cond</a:t>
            </a:r>
            <a:r>
              <a:rPr lang="en-US" sz="2400" dirty="0" smtClean="0">
                <a:latin typeface="+mj-lt"/>
                <a:cs typeface="Arial" charset="0"/>
              </a:rPr>
              <a:t> = 0000)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cs typeface="Arial" charset="0"/>
              </a:rPr>
              <a:t>	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ORRMI R4, R5, #0xF</a:t>
            </a:r>
            <a:r>
              <a:rPr lang="en-US" sz="2400" dirty="0" smtClean="0">
                <a:cs typeface="Arial" charset="0"/>
              </a:rPr>
              <a:t> 	(</a:t>
            </a:r>
            <a:r>
              <a:rPr lang="en-US" sz="2400" b="1" i="1" dirty="0" err="1">
                <a:cs typeface="Arial" charset="0"/>
              </a:rPr>
              <a:t>cond</a:t>
            </a:r>
            <a:r>
              <a:rPr lang="en-US" sz="2400" dirty="0">
                <a:cs typeface="Arial" charset="0"/>
              </a:rPr>
              <a:t> = </a:t>
            </a:r>
            <a:r>
              <a:rPr lang="en-US" sz="2400" dirty="0" smtClean="0">
                <a:cs typeface="Arial" charset="0"/>
              </a:rPr>
              <a:t>0100</a:t>
            </a:r>
            <a:r>
              <a:rPr lang="en-US" sz="2400" dirty="0">
                <a:cs typeface="Arial" charset="0"/>
              </a:rPr>
              <a:t>)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cs typeface="Arial" charset="0"/>
              </a:rPr>
              <a:t>	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SUBLT R9, R3, R8</a:t>
            </a:r>
            <a:r>
              <a:rPr lang="en-US" sz="2400" dirty="0" smtClean="0">
                <a:cs typeface="Arial" charset="0"/>
              </a:rPr>
              <a:t> 	(</a:t>
            </a:r>
            <a:r>
              <a:rPr lang="en-US" sz="2400" b="1" i="1" dirty="0" err="1">
                <a:cs typeface="Arial" charset="0"/>
              </a:rPr>
              <a:t>cond</a:t>
            </a:r>
            <a:r>
              <a:rPr lang="en-US" sz="2400" dirty="0">
                <a:cs typeface="Arial" charset="0"/>
              </a:rPr>
              <a:t> = </a:t>
            </a:r>
            <a:r>
              <a:rPr lang="en-US" sz="2400" dirty="0" smtClean="0">
                <a:cs typeface="Arial" charset="0"/>
              </a:rPr>
              <a:t>1011) </a:t>
            </a:r>
            <a:endParaRPr lang="en-US" sz="2400" dirty="0"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 smtClean="0">
              <a:latin typeface="+mj-lt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Conditional Execution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4284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Review: Condition Mnemonics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2055" y="1047890"/>
            <a:ext cx="5091572" cy="48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9514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pic>
        <p:nvPicPr>
          <p:cNvPr id="19046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696" y="1023633"/>
            <a:ext cx="7720829" cy="4786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Conditional Execution: Machine Code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8833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2665" y="972325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Start with </a:t>
            </a:r>
            <a:r>
              <a:rPr lang="en-US" sz="32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3200" b="1" dirty="0" smtClean="0">
                <a:latin typeface="+mj-lt"/>
                <a:cs typeface="Arial" charset="0"/>
              </a:rPr>
              <a:t>: </a:t>
            </a:r>
            <a:r>
              <a:rPr lang="en-US" sz="3200" dirty="0" smtClean="0">
                <a:latin typeface="+mj-lt"/>
                <a:cs typeface="Arial" charset="0"/>
              </a:rPr>
              <a:t>tells </a:t>
            </a:r>
            <a:r>
              <a:rPr lang="en-US" sz="3200" dirty="0">
                <a:latin typeface="+mj-lt"/>
                <a:cs typeface="Arial" charset="0"/>
              </a:rPr>
              <a:t>how to parse </a:t>
            </a:r>
            <a:r>
              <a:rPr lang="en-US" sz="3200" dirty="0" smtClean="0">
                <a:latin typeface="+mj-lt"/>
                <a:cs typeface="Arial" charset="0"/>
              </a:rPr>
              <a:t>rest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b="1" i="1" dirty="0" smtClean="0">
                <a:latin typeface="+mj-lt"/>
                <a:cs typeface="Arial" charset="0"/>
              </a:rPr>
              <a:t>op</a:t>
            </a:r>
            <a:r>
              <a:rPr lang="en-US" sz="2400" dirty="0" smtClean="0">
                <a:latin typeface="+mj-lt"/>
                <a:cs typeface="Arial" charset="0"/>
              </a:rPr>
              <a:t> = 00 (Data-processing)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b="1" i="1" dirty="0" smtClean="0">
                <a:latin typeface="+mj-lt"/>
                <a:cs typeface="Arial" charset="0"/>
              </a:rPr>
              <a:t>op</a:t>
            </a:r>
            <a:r>
              <a:rPr lang="en-US" sz="2400" dirty="0" smtClean="0">
                <a:latin typeface="+mj-lt"/>
                <a:cs typeface="Arial" charset="0"/>
              </a:rPr>
              <a:t> = 01 (Memory)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b="1" i="1" dirty="0" smtClean="0">
                <a:latin typeface="+mj-lt"/>
                <a:cs typeface="Arial" charset="0"/>
              </a:rPr>
              <a:t>op</a:t>
            </a:r>
            <a:r>
              <a:rPr lang="en-US" sz="2400" dirty="0" smtClean="0">
                <a:latin typeface="+mj-lt"/>
                <a:cs typeface="Arial" charset="0"/>
              </a:rPr>
              <a:t> = 10 (Branch)</a:t>
            </a:r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 smtClean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3200" b="1" dirty="0" smtClean="0">
                <a:latin typeface="+mj-lt"/>
                <a:cs typeface="Arial" charset="0"/>
              </a:rPr>
              <a:t>-bit:</a:t>
            </a:r>
            <a:r>
              <a:rPr lang="en-US" sz="3200" dirty="0" smtClean="0">
                <a:latin typeface="+mj-lt"/>
                <a:cs typeface="Arial" charset="0"/>
              </a:rPr>
              <a:t> tells how to parse </a:t>
            </a:r>
            <a:r>
              <a:rPr lang="en-US" sz="3200" b="1" i="1" dirty="0">
                <a:latin typeface="+mj-lt"/>
                <a:cs typeface="Arial" charset="0"/>
              </a:rPr>
              <a:t>S</a:t>
            </a:r>
            <a:r>
              <a:rPr lang="en-US" sz="3200" b="1" i="1" dirty="0" smtClean="0">
                <a:latin typeface="+mj-lt"/>
                <a:cs typeface="Arial" charset="0"/>
              </a:rPr>
              <a:t>rc2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Arial" charset="0"/>
              </a:rPr>
              <a:t>Data-processing instructions:</a:t>
            </a:r>
            <a:r>
              <a:rPr lang="en-US" sz="3200" dirty="0" smtClean="0">
                <a:latin typeface="+mj-lt"/>
                <a:cs typeface="Arial" charset="0"/>
              </a:rPr>
              <a:t> 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I</a:t>
            </a:r>
            <a:r>
              <a:rPr lang="en-US" sz="2400" dirty="0" smtClean="0">
                <a:latin typeface="+mj-lt"/>
                <a:cs typeface="Arial" charset="0"/>
              </a:rPr>
              <a:t>f </a:t>
            </a: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dirty="0" smtClean="0">
                <a:latin typeface="+mj-lt"/>
                <a:cs typeface="Arial" charset="0"/>
              </a:rPr>
              <a:t>-bit is 0, bit 4 determines if </a:t>
            </a:r>
            <a:r>
              <a:rPr lang="en-US" sz="2400" b="1" i="1" dirty="0" smtClean="0">
                <a:latin typeface="+mj-lt"/>
                <a:cs typeface="Arial" charset="0"/>
              </a:rPr>
              <a:t>Src2</a:t>
            </a:r>
            <a:r>
              <a:rPr lang="en-US" sz="2400" dirty="0" smtClean="0">
                <a:latin typeface="+mj-lt"/>
                <a:cs typeface="Arial" charset="0"/>
              </a:rPr>
              <a:t> is a register (bit 4 = 0) or a register-shifted register (bit 4 = 1)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Arial" charset="0"/>
              </a:rPr>
              <a:t>Memory instructions: </a:t>
            </a:r>
            <a:endParaRPr lang="en-US" sz="3200" dirty="0">
              <a:latin typeface="+mj-lt"/>
              <a:cs typeface="Arial" charset="0"/>
            </a:endParaRP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+mj-lt"/>
                <a:cs typeface="Arial" charset="0"/>
              </a:rPr>
              <a:t>Examine </a:t>
            </a:r>
            <a:r>
              <a:rPr lang="en-US" sz="2400" b="1" i="1" dirty="0" err="1" smtClean="0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dirty="0" smtClean="0">
                <a:latin typeface="+mj-lt"/>
                <a:cs typeface="Arial" charset="0"/>
              </a:rPr>
              <a:t> bits for indexing mode, instruction, and add or subtract offset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Interpreting Machine Code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6355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0xE0475001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Interpreting Machine Code: Example 1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9056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0xE0475001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+mj-lt"/>
                <a:cs typeface="Arial" charset="0"/>
              </a:rPr>
              <a:t>Start </a:t>
            </a:r>
            <a:r>
              <a:rPr lang="en-US" sz="2400" b="1" dirty="0">
                <a:latin typeface="+mj-lt"/>
                <a:cs typeface="Arial" charset="0"/>
              </a:rPr>
              <a:t>with </a:t>
            </a: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400" b="1" dirty="0" smtClean="0">
                <a:latin typeface="+mj-lt"/>
                <a:cs typeface="Arial" charset="0"/>
              </a:rPr>
              <a:t>: </a:t>
            </a:r>
            <a:r>
              <a:rPr lang="en-US" sz="2400" dirty="0" smtClean="0">
                <a:latin typeface="+mj-lt"/>
                <a:cs typeface="Arial" charset="0"/>
              </a:rPr>
              <a:t>00</a:t>
            </a:r>
            <a:r>
              <a:rPr lang="en-US" sz="2400" baseline="-25000" dirty="0" smtClean="0">
                <a:latin typeface="+mj-lt"/>
                <a:cs typeface="Arial" charset="0"/>
              </a:rPr>
              <a:t>2</a:t>
            </a:r>
            <a:r>
              <a:rPr lang="en-US" sz="2400" dirty="0" smtClean="0">
                <a:latin typeface="+mj-lt"/>
                <a:cs typeface="Arial" charset="0"/>
              </a:rPr>
              <a:t>, so data-processing instruction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Interpreting Machine Code: Example 1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0500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8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285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47450" y="1241160"/>
            <a:ext cx="82631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Registers: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  <a:cs typeface="Arial" charset="0"/>
              </a:rPr>
              <a:t>R</a:t>
            </a:r>
            <a:r>
              <a:rPr lang="en-US" sz="2800" dirty="0" smtClean="0">
                <a:latin typeface="+mj-lt"/>
                <a:cs typeface="Arial" charset="0"/>
              </a:rPr>
              <a:t> before number, all capitals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dirty="0" smtClean="0">
                <a:latin typeface="+mj-lt"/>
                <a:cs typeface="Arial" charset="0"/>
              </a:rPr>
              <a:t>Example: “R0” or “register </a:t>
            </a:r>
            <a:r>
              <a:rPr lang="en-US" sz="2800" dirty="0">
                <a:latin typeface="+mj-lt"/>
                <a:cs typeface="Arial" charset="0"/>
              </a:rPr>
              <a:t>zero</a:t>
            </a:r>
            <a:r>
              <a:rPr lang="en-US" sz="2800" dirty="0" smtClean="0">
                <a:latin typeface="+mj-lt"/>
                <a:cs typeface="Arial" charset="0"/>
              </a:rPr>
              <a:t>” or “register R0”</a:t>
            </a:r>
            <a:endParaRPr lang="en-US" sz="28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08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Operands: Registers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59826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0xE0475001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+mj-lt"/>
                <a:cs typeface="Arial" charset="0"/>
              </a:rPr>
              <a:t>Start </a:t>
            </a:r>
            <a:r>
              <a:rPr lang="en-US" sz="2400" b="1" dirty="0">
                <a:latin typeface="+mj-lt"/>
                <a:cs typeface="Arial" charset="0"/>
              </a:rPr>
              <a:t>with </a:t>
            </a: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400" b="1" dirty="0" smtClean="0">
                <a:latin typeface="+mj-lt"/>
                <a:cs typeface="Arial" charset="0"/>
              </a:rPr>
              <a:t>: </a:t>
            </a:r>
            <a:r>
              <a:rPr lang="en-US" sz="2400" dirty="0" smtClean="0">
                <a:latin typeface="+mj-lt"/>
                <a:cs typeface="Arial" charset="0"/>
              </a:rPr>
              <a:t>00</a:t>
            </a:r>
            <a:r>
              <a:rPr lang="en-US" sz="2400" baseline="-25000" dirty="0" smtClean="0">
                <a:latin typeface="+mj-lt"/>
                <a:cs typeface="Arial" charset="0"/>
              </a:rPr>
              <a:t>2</a:t>
            </a:r>
            <a:r>
              <a:rPr lang="en-US" sz="2400" dirty="0" smtClean="0">
                <a:latin typeface="+mj-lt"/>
                <a:cs typeface="Arial" charset="0"/>
              </a:rPr>
              <a:t>, so data-processing instruction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b="1" dirty="0" smtClean="0">
                <a:latin typeface="+mj-lt"/>
                <a:cs typeface="Arial" charset="0"/>
              </a:rPr>
              <a:t>-bit:</a:t>
            </a:r>
            <a:r>
              <a:rPr lang="en-US" sz="2400" dirty="0" smtClean="0">
                <a:latin typeface="+mj-lt"/>
                <a:cs typeface="Arial" charset="0"/>
              </a:rPr>
              <a:t> 0, so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2400" dirty="0" smtClean="0">
                <a:latin typeface="+mj-lt"/>
                <a:cs typeface="Arial" charset="0"/>
              </a:rPr>
              <a:t> is a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+mj-lt"/>
                <a:cs typeface="Arial" charset="0"/>
              </a:rPr>
              <a:t>bit 4: </a:t>
            </a:r>
            <a:r>
              <a:rPr lang="en-US" sz="2400" dirty="0" smtClean="0">
                <a:latin typeface="+mj-lt"/>
                <a:cs typeface="Arial" charset="0"/>
              </a:rPr>
              <a:t>0, so </a:t>
            </a:r>
            <a:r>
              <a:rPr lang="en-US" sz="2400" i="1" dirty="0" smtClean="0">
                <a:latin typeface="+mj-lt"/>
                <a:cs typeface="Arial" charset="0"/>
              </a:rPr>
              <a:t>Src2</a:t>
            </a:r>
            <a:r>
              <a:rPr lang="en-US" sz="2400" dirty="0" smtClean="0">
                <a:latin typeface="+mj-lt"/>
                <a:cs typeface="Arial" charset="0"/>
              </a:rPr>
              <a:t> is a register (optionally shifted by </a:t>
            </a:r>
            <a:r>
              <a:rPr lang="en-US" sz="2400" i="1" dirty="0" smtClean="0">
                <a:latin typeface="+mj-lt"/>
                <a:cs typeface="Arial" charset="0"/>
              </a:rPr>
              <a:t>shamt5</a:t>
            </a:r>
            <a:r>
              <a:rPr lang="en-US" sz="2400" dirty="0" smtClean="0">
                <a:latin typeface="+mj-lt"/>
                <a:cs typeface="Arial" charset="0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Interpreting Machine Code: Example 1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0" y="4244893"/>
            <a:ext cx="8794745" cy="114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0500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0xE0475001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+mj-lt"/>
                <a:cs typeface="Arial" charset="0"/>
              </a:rPr>
              <a:t>Start </a:t>
            </a:r>
            <a:r>
              <a:rPr lang="en-US" sz="2400" b="1" dirty="0">
                <a:latin typeface="+mj-lt"/>
                <a:cs typeface="Arial" charset="0"/>
              </a:rPr>
              <a:t>with </a:t>
            </a: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400" b="1" dirty="0" smtClean="0">
                <a:latin typeface="+mj-lt"/>
                <a:cs typeface="Arial" charset="0"/>
              </a:rPr>
              <a:t>: </a:t>
            </a:r>
            <a:r>
              <a:rPr lang="en-US" sz="2400" dirty="0" smtClean="0">
                <a:latin typeface="+mj-lt"/>
                <a:cs typeface="Arial" charset="0"/>
              </a:rPr>
              <a:t>00</a:t>
            </a:r>
            <a:r>
              <a:rPr lang="en-US" sz="2400" baseline="-25000" dirty="0" smtClean="0">
                <a:latin typeface="+mj-lt"/>
                <a:cs typeface="Arial" charset="0"/>
              </a:rPr>
              <a:t>2</a:t>
            </a:r>
            <a:r>
              <a:rPr lang="en-US" sz="2400" dirty="0" smtClean="0">
                <a:latin typeface="+mj-lt"/>
                <a:cs typeface="Arial" charset="0"/>
              </a:rPr>
              <a:t>, so data-processing instruction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b="1" dirty="0" smtClean="0">
                <a:latin typeface="+mj-lt"/>
                <a:cs typeface="Arial" charset="0"/>
              </a:rPr>
              <a:t>-bit:</a:t>
            </a:r>
            <a:r>
              <a:rPr lang="en-US" sz="2400" dirty="0" smtClean="0">
                <a:latin typeface="+mj-lt"/>
                <a:cs typeface="Arial" charset="0"/>
              </a:rPr>
              <a:t> 0, so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S</a:t>
            </a: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rc2</a:t>
            </a:r>
            <a:r>
              <a:rPr lang="en-US" sz="2400" dirty="0" smtClean="0">
                <a:latin typeface="+mj-lt"/>
                <a:cs typeface="Arial" charset="0"/>
              </a:rPr>
              <a:t> is a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+mj-lt"/>
                <a:cs typeface="Arial" charset="0"/>
              </a:rPr>
              <a:t>bit 4: </a:t>
            </a:r>
            <a:r>
              <a:rPr lang="en-US" sz="2400" dirty="0" smtClean="0">
                <a:latin typeface="+mj-lt"/>
                <a:cs typeface="Arial" charset="0"/>
              </a:rPr>
              <a:t>0, so </a:t>
            </a:r>
            <a:r>
              <a:rPr lang="en-US" sz="2400" i="1" dirty="0" smtClean="0">
                <a:latin typeface="+mj-lt"/>
                <a:cs typeface="Arial" charset="0"/>
              </a:rPr>
              <a:t>Src2</a:t>
            </a:r>
            <a:r>
              <a:rPr lang="en-US" sz="2400" dirty="0" smtClean="0">
                <a:latin typeface="+mj-lt"/>
                <a:cs typeface="Arial" charset="0"/>
              </a:rPr>
              <a:t> is a register (optionally shifted by </a:t>
            </a:r>
            <a:r>
              <a:rPr lang="en-US" sz="2400" i="1" dirty="0" smtClean="0">
                <a:latin typeface="+mj-lt"/>
                <a:cs typeface="Arial" charset="0"/>
              </a:rPr>
              <a:t>shamt5</a:t>
            </a:r>
            <a:r>
              <a:rPr lang="en-US" sz="2400" dirty="0" smtClean="0">
                <a:latin typeface="+mj-lt"/>
                <a:cs typeface="Arial" charset="0"/>
              </a:rPr>
              <a:t>)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 err="1">
                <a:cs typeface="Courier New" panose="02070309020205020404" pitchFamily="49" charset="0"/>
              </a:rPr>
              <a:t>cmd</a:t>
            </a:r>
            <a:r>
              <a:rPr lang="en-US" sz="2400" b="1" dirty="0">
                <a:cs typeface="Arial" charset="0"/>
              </a:rPr>
              <a:t>: </a:t>
            </a:r>
            <a:r>
              <a:rPr lang="en-US" sz="2400" dirty="0">
                <a:cs typeface="Arial" charset="0"/>
              </a:rPr>
              <a:t>0010</a:t>
            </a:r>
            <a:r>
              <a:rPr lang="en-US" sz="2400" baseline="-25000" dirty="0">
                <a:cs typeface="Arial" charset="0"/>
              </a:rPr>
              <a:t>2</a:t>
            </a:r>
            <a:r>
              <a:rPr lang="en-US" sz="2400" dirty="0">
                <a:cs typeface="Arial" charset="0"/>
              </a:rPr>
              <a:t> (2), so SUB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400" dirty="0" smtClean="0">
                <a:latin typeface="+mj-lt"/>
                <a:cs typeface="Arial" charset="0"/>
              </a:rPr>
              <a:t>=7, </a:t>
            </a:r>
            <a:r>
              <a:rPr lang="en-US" sz="2400" b="1" dirty="0">
                <a:latin typeface="+mj-lt"/>
                <a:cs typeface="Courier New" panose="02070309020205020404" pitchFamily="49" charset="0"/>
              </a:rPr>
              <a:t>R</a:t>
            </a:r>
            <a:r>
              <a:rPr lang="en-US" sz="2400" b="1" dirty="0" smtClean="0">
                <a:latin typeface="+mj-lt"/>
                <a:cs typeface="Courier New" panose="02070309020205020404" pitchFamily="49" charset="0"/>
              </a:rPr>
              <a:t>d</a:t>
            </a:r>
            <a:r>
              <a:rPr lang="en-US" sz="2400" dirty="0" smtClean="0">
                <a:latin typeface="+mj-lt"/>
                <a:cs typeface="Arial" charset="0"/>
              </a:rPr>
              <a:t>=5, </a:t>
            </a:r>
            <a:r>
              <a:rPr lang="en-US" sz="2400" b="1" dirty="0" smtClean="0">
                <a:latin typeface="+mj-lt"/>
                <a:cs typeface="Courier New" panose="02070309020205020404" pitchFamily="49" charset="0"/>
              </a:rPr>
              <a:t>Rm</a:t>
            </a:r>
            <a:r>
              <a:rPr lang="en-US" sz="2400" dirty="0" smtClean="0">
                <a:latin typeface="+mj-lt"/>
                <a:cs typeface="Arial" charset="0"/>
              </a:rPr>
              <a:t>=1, </a:t>
            </a:r>
            <a:r>
              <a:rPr lang="en-US" sz="2400" b="1" i="1" dirty="0" smtClean="0">
                <a:latin typeface="+mj-lt"/>
                <a:cs typeface="Arial" charset="0"/>
              </a:rPr>
              <a:t>shamt5</a:t>
            </a:r>
            <a:r>
              <a:rPr lang="en-US" sz="2400" dirty="0" smtClean="0">
                <a:latin typeface="+mj-lt"/>
                <a:cs typeface="Arial" charset="0"/>
              </a:rPr>
              <a:t> = 0, </a:t>
            </a:r>
            <a:r>
              <a:rPr lang="en-US" sz="2400" b="1" i="1" dirty="0" err="1" smtClean="0">
                <a:latin typeface="+mj-lt"/>
                <a:cs typeface="Arial" charset="0"/>
              </a:rPr>
              <a:t>sh</a:t>
            </a:r>
            <a:r>
              <a:rPr lang="en-US" sz="2400" dirty="0" smtClean="0">
                <a:latin typeface="+mj-lt"/>
                <a:cs typeface="Arial" charset="0"/>
              </a:rPr>
              <a:t> = 0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+mj-lt"/>
                <a:cs typeface="Arial" charset="0"/>
              </a:rPr>
              <a:t>So, instruction is: </a:t>
            </a:r>
            <a:r>
              <a:rPr lang="en-US" sz="2400" b="1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 R5,R7,R1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Interpreting Machine Code: Example 1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268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0" y="4244893"/>
            <a:ext cx="8794745" cy="114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22043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0xE5949010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Interpreting Machine Code: Example 2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6348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0xE5949010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+mj-lt"/>
                <a:cs typeface="Arial" charset="0"/>
              </a:rPr>
              <a:t>Start </a:t>
            </a:r>
            <a:r>
              <a:rPr lang="en-US" sz="2400" b="1" dirty="0">
                <a:latin typeface="+mj-lt"/>
                <a:cs typeface="Arial" charset="0"/>
              </a:rPr>
              <a:t>with </a:t>
            </a:r>
            <a:r>
              <a:rPr lang="en-US" sz="2400" b="1" i="1" dirty="0" smtClean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400" b="1" dirty="0" smtClean="0">
                <a:latin typeface="+mj-lt"/>
                <a:cs typeface="Arial" charset="0"/>
              </a:rPr>
              <a:t>: </a:t>
            </a:r>
            <a:r>
              <a:rPr lang="en-US" sz="2400" dirty="0" smtClean="0">
                <a:latin typeface="+mj-lt"/>
                <a:cs typeface="Arial" charset="0"/>
              </a:rPr>
              <a:t>01</a:t>
            </a:r>
            <a:r>
              <a:rPr lang="en-US" sz="2400" baseline="-25000" dirty="0" smtClean="0">
                <a:latin typeface="+mj-lt"/>
                <a:cs typeface="Arial" charset="0"/>
              </a:rPr>
              <a:t>2</a:t>
            </a:r>
            <a:r>
              <a:rPr lang="en-US" sz="2400" dirty="0" smtClean="0">
                <a:latin typeface="+mj-lt"/>
                <a:cs typeface="Arial" charset="0"/>
              </a:rPr>
              <a:t>, so memory instruction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 err="1" smtClean="0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b="1" dirty="0" smtClean="0">
                <a:latin typeface="+mj-lt"/>
                <a:cs typeface="Arial" charset="0"/>
              </a:rPr>
              <a:t>:</a:t>
            </a:r>
            <a:r>
              <a:rPr lang="en-US" sz="2400" dirty="0" smtClean="0">
                <a:latin typeface="+mj-lt"/>
                <a:cs typeface="Arial" charset="0"/>
              </a:rPr>
              <a:t> </a:t>
            </a:r>
            <a:r>
              <a:rPr lang="en-US" sz="2400" i="1" dirty="0" smtClean="0">
                <a:latin typeface="+mj-lt"/>
                <a:cs typeface="Arial" charset="0"/>
              </a:rPr>
              <a:t>B</a:t>
            </a:r>
            <a:r>
              <a:rPr lang="en-US" sz="2400" dirty="0" smtClean="0">
                <a:latin typeface="+mj-lt"/>
                <a:cs typeface="Arial" charset="0"/>
              </a:rPr>
              <a:t>=0, </a:t>
            </a:r>
            <a:r>
              <a:rPr lang="en-US" sz="2400" i="1" dirty="0" smtClean="0">
                <a:latin typeface="+mj-lt"/>
                <a:cs typeface="Arial" charset="0"/>
              </a:rPr>
              <a:t>L</a:t>
            </a:r>
            <a:r>
              <a:rPr lang="en-US" sz="2400" dirty="0" smtClean="0">
                <a:latin typeface="+mj-lt"/>
                <a:cs typeface="Arial" charset="0"/>
              </a:rPr>
              <a:t>=1, so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sz="2400" dirty="0" smtClean="0">
                <a:latin typeface="+mj-lt"/>
                <a:cs typeface="Arial" charset="0"/>
              </a:rPr>
              <a:t>; </a:t>
            </a:r>
            <a:r>
              <a:rPr lang="en-US" sz="2400" i="1" dirty="0" smtClean="0">
                <a:latin typeface="+mj-lt"/>
                <a:cs typeface="Arial" charset="0"/>
              </a:rPr>
              <a:t>P</a:t>
            </a:r>
            <a:r>
              <a:rPr lang="en-US" sz="2400" dirty="0" smtClean="0">
                <a:latin typeface="+mj-lt"/>
                <a:cs typeface="Arial" charset="0"/>
              </a:rPr>
              <a:t>=1, </a:t>
            </a:r>
            <a:r>
              <a:rPr lang="en-US" sz="2400" i="1" dirty="0" smtClean="0">
                <a:latin typeface="+mj-lt"/>
                <a:cs typeface="Arial" charset="0"/>
              </a:rPr>
              <a:t>W</a:t>
            </a:r>
            <a:r>
              <a:rPr lang="en-US" sz="2400" dirty="0" smtClean="0">
                <a:latin typeface="+mj-lt"/>
                <a:cs typeface="Arial" charset="0"/>
              </a:rPr>
              <a:t>=0, so offset indexing;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i="1" dirty="0">
                <a:latin typeface="+mj-lt"/>
                <a:cs typeface="Arial" charset="0"/>
              </a:rPr>
              <a:t>	</a:t>
            </a:r>
            <a:r>
              <a:rPr lang="en-US" sz="2400" i="1" dirty="0" smtClean="0">
                <a:latin typeface="+mj-lt"/>
                <a:cs typeface="Arial" charset="0"/>
              </a:rPr>
              <a:t>I</a:t>
            </a:r>
            <a:r>
              <a:rPr lang="en-US" sz="2400" dirty="0" smtClean="0">
                <a:latin typeface="+mj-lt"/>
                <a:cs typeface="Arial" charset="0"/>
              </a:rPr>
              <a:t>=0, so immediate offset, </a:t>
            </a:r>
            <a:r>
              <a:rPr lang="en-US" sz="2400" i="1" dirty="0" smtClean="0">
                <a:latin typeface="+mj-lt"/>
                <a:cs typeface="Arial" charset="0"/>
              </a:rPr>
              <a:t>U</a:t>
            </a:r>
            <a:r>
              <a:rPr lang="en-US" sz="2400" dirty="0" smtClean="0">
                <a:latin typeface="+mj-lt"/>
                <a:cs typeface="Arial" charset="0"/>
              </a:rPr>
              <a:t>=1, so add offset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 smtClean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400" dirty="0" smtClean="0">
                <a:latin typeface="+mj-lt"/>
                <a:cs typeface="Arial" charset="0"/>
              </a:rPr>
              <a:t>=4, </a:t>
            </a:r>
            <a:r>
              <a:rPr lang="en-US" sz="2400" b="1" dirty="0" smtClean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400" dirty="0" smtClean="0">
                <a:latin typeface="+mj-lt"/>
                <a:cs typeface="Arial" charset="0"/>
              </a:rPr>
              <a:t>=9, </a:t>
            </a:r>
            <a:r>
              <a:rPr lang="en-US" sz="2400" b="1" i="1" dirty="0" smtClean="0">
                <a:latin typeface="+mj-lt"/>
                <a:cs typeface="Arial" charset="0"/>
              </a:rPr>
              <a:t>imm12</a:t>
            </a:r>
            <a:r>
              <a:rPr lang="en-US" sz="2400" dirty="0" smtClean="0">
                <a:latin typeface="+mj-lt"/>
                <a:cs typeface="Arial" charset="0"/>
              </a:rPr>
              <a:t> = 16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latin typeface="+mj-lt"/>
                <a:cs typeface="Arial" charset="0"/>
              </a:rPr>
              <a:t>So, instruction is: </a:t>
            </a:r>
            <a:r>
              <a:rPr lang="en-US" sz="2400" b="1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LDR R9,[R4,#16]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Interpreting Machine Code: Example 2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269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60" y="4526522"/>
            <a:ext cx="8850820" cy="861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355"/>
          <a:stretch/>
        </p:blipFill>
        <p:spPr bwMode="auto">
          <a:xfrm>
            <a:off x="193830" y="4244893"/>
            <a:ext cx="8794745" cy="28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36778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13330" y="108629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rgbClr val="0070C0"/>
                </a:solidFill>
              </a:rPr>
              <a:t>How do we address </a:t>
            </a:r>
            <a:r>
              <a:rPr lang="en-US" sz="3200" b="1" dirty="0" smtClean="0">
                <a:solidFill>
                  <a:srgbClr val="0070C0"/>
                </a:solidFill>
              </a:rPr>
              <a:t>operands?</a:t>
            </a:r>
          </a:p>
          <a:p>
            <a:r>
              <a:rPr lang="en-US" sz="2600" dirty="0" smtClean="0"/>
              <a:t>Register</a:t>
            </a:r>
          </a:p>
          <a:p>
            <a:r>
              <a:rPr lang="en-US" sz="2600" dirty="0" smtClean="0"/>
              <a:t>Immediate</a:t>
            </a:r>
          </a:p>
          <a:p>
            <a:r>
              <a:rPr lang="en-US" sz="2600" dirty="0" smtClean="0"/>
              <a:t>Base</a:t>
            </a:r>
          </a:p>
          <a:p>
            <a:r>
              <a:rPr lang="en-US" sz="2600" dirty="0" smtClean="0"/>
              <a:t>PC-Relative</a:t>
            </a:r>
            <a:endParaRPr lang="en-US" sz="2600" dirty="0"/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Addressing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8513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13330" y="108629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rgbClr val="0070C0"/>
                </a:solidFill>
              </a:rPr>
              <a:t>How do we address </a:t>
            </a:r>
            <a:r>
              <a:rPr lang="en-US" sz="3200" b="1" dirty="0" smtClean="0">
                <a:solidFill>
                  <a:srgbClr val="0070C0"/>
                </a:solidFill>
              </a:rPr>
              <a:t>operands?</a:t>
            </a:r>
          </a:p>
          <a:p>
            <a:r>
              <a:rPr lang="en-US" sz="2600" b="1" dirty="0" smtClean="0"/>
              <a:t>Register Only</a:t>
            </a:r>
          </a:p>
          <a:p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</a:rPr>
              <a:t>Immediate</a:t>
            </a:r>
          </a:p>
          <a:p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</a:rPr>
              <a:t>Base</a:t>
            </a:r>
          </a:p>
          <a:p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</a:rPr>
              <a:t>PC-Relative</a:t>
            </a:r>
            <a:endParaRPr lang="en-US" sz="2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44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Addressing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6100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45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385855" y="1015312"/>
            <a:ext cx="8229600" cy="4525963"/>
          </a:xfrm>
        </p:spPr>
        <p:txBody>
          <a:bodyPr>
            <a:noAutofit/>
          </a:bodyPr>
          <a:lstStyle/>
          <a:p>
            <a:r>
              <a:rPr lang="en-US" dirty="0" smtClean="0"/>
              <a:t>Source and destination operands </a:t>
            </a:r>
            <a:r>
              <a:rPr lang="en-US" dirty="0"/>
              <a:t>found in </a:t>
            </a:r>
            <a:r>
              <a:rPr lang="en-US" dirty="0" smtClean="0"/>
              <a:t>registers</a:t>
            </a:r>
          </a:p>
          <a:p>
            <a:r>
              <a:rPr lang="en-US" dirty="0" smtClean="0"/>
              <a:t>Used by data-processing instructions</a:t>
            </a:r>
          </a:p>
          <a:p>
            <a:r>
              <a:rPr lang="en-US" b="1" dirty="0" smtClean="0"/>
              <a:t>Three </a:t>
            </a:r>
            <a:r>
              <a:rPr lang="en-US" b="1" dirty="0" err="1" smtClean="0"/>
              <a:t>submodes</a:t>
            </a:r>
            <a:r>
              <a:rPr lang="en-US" b="1" dirty="0" smtClean="0"/>
              <a:t>:</a:t>
            </a:r>
            <a:endParaRPr lang="en-US" b="1" dirty="0"/>
          </a:p>
          <a:p>
            <a:pPr lvl="1"/>
            <a:r>
              <a:rPr lang="en-US" sz="3200" dirty="0" smtClean="0"/>
              <a:t>Register-only</a:t>
            </a:r>
          </a:p>
          <a:p>
            <a:pPr lvl="1"/>
            <a:r>
              <a:rPr lang="en-US" sz="3200" dirty="0" smtClean="0"/>
              <a:t>Immediate-shifted register</a:t>
            </a:r>
          </a:p>
          <a:p>
            <a:pPr lvl="1"/>
            <a:r>
              <a:rPr lang="en-US" sz="3200" dirty="0" smtClean="0"/>
              <a:t>Register-shifted register</a:t>
            </a:r>
            <a:endParaRPr lang="en-US" sz="3200" dirty="0"/>
          </a:p>
          <a:p>
            <a:pPr marL="457200" lvl="1" indent="0">
              <a:buNone/>
            </a:pPr>
            <a:r>
              <a:rPr lang="en-US" sz="3200" dirty="0"/>
              <a:t>	</a:t>
            </a:r>
          </a:p>
        </p:txBody>
      </p:sp>
      <p:sp>
        <p:nvSpPr>
          <p:cNvPr id="10854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54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Register Addressing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3843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45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62665" y="976907"/>
            <a:ext cx="8229600" cy="4525963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Register-only</a:t>
            </a:r>
          </a:p>
          <a:p>
            <a:pPr marL="457200" lvl="1" indent="0">
              <a:buNone/>
            </a:pPr>
            <a:r>
              <a:rPr lang="en-US" sz="2600" dirty="0" smtClean="0"/>
              <a:t>	</a:t>
            </a:r>
            <a:r>
              <a:rPr lang="en-US" sz="2400" b="1" dirty="0" smtClean="0">
                <a:solidFill>
                  <a:srgbClr val="0070C0"/>
                </a:solidFill>
              </a:rPr>
              <a:t>Example:</a:t>
            </a:r>
            <a:r>
              <a:rPr lang="en-US" sz="2200" dirty="0" smtClean="0">
                <a:solidFill>
                  <a:srgbClr val="0070C0"/>
                </a:solidFill>
              </a:rPr>
              <a:t> </a:t>
            </a:r>
            <a:r>
              <a:rPr lang="en-US" sz="2200" dirty="0" smtClean="0">
                <a:latin typeface="Courier New" pitchFamily="49" charset="0"/>
              </a:rPr>
              <a:t>ADD R0, R2, R7</a:t>
            </a:r>
            <a:endParaRPr lang="en-US" sz="2200" dirty="0" smtClean="0">
              <a:latin typeface="+mj-lt"/>
            </a:endParaRPr>
          </a:p>
          <a:p>
            <a:r>
              <a:rPr lang="en-US" sz="3000" b="1" dirty="0" smtClean="0"/>
              <a:t>Immediate-shifted register</a:t>
            </a:r>
            <a:endParaRPr lang="en-US" sz="3000" b="1" dirty="0"/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 smtClean="0">
                <a:solidFill>
                  <a:srgbClr val="0070C0"/>
                </a:solidFill>
              </a:rPr>
              <a:t>Example:</a:t>
            </a:r>
            <a:r>
              <a:rPr lang="en-US" sz="2400" dirty="0" smtClean="0"/>
              <a:t> </a:t>
            </a:r>
            <a:r>
              <a:rPr lang="en-US" sz="2200" dirty="0" smtClean="0">
                <a:latin typeface="Courier New" pitchFamily="49" charset="0"/>
              </a:rPr>
              <a:t>ORR R5, R1, R3, LSL #1</a:t>
            </a:r>
            <a:endParaRPr lang="en-US" sz="2200" dirty="0">
              <a:latin typeface="+mj-lt"/>
            </a:endParaRPr>
          </a:p>
          <a:p>
            <a:r>
              <a:rPr lang="en-US" sz="3000" b="1" dirty="0" smtClean="0"/>
              <a:t>Register-shifted register</a:t>
            </a:r>
            <a:endParaRPr lang="en-US" sz="3000" b="1" dirty="0"/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 smtClean="0">
                <a:solidFill>
                  <a:srgbClr val="0070C0"/>
                </a:solidFill>
              </a:rPr>
              <a:t>Example:</a:t>
            </a:r>
            <a:r>
              <a:rPr lang="en-US" sz="2400" dirty="0" smtClean="0"/>
              <a:t> </a:t>
            </a:r>
            <a:r>
              <a:rPr lang="en-US" sz="2200" dirty="0" smtClean="0">
                <a:latin typeface="Courier New" pitchFamily="49" charset="0"/>
              </a:rPr>
              <a:t>SUB R12, R9, R0, ASR R1</a:t>
            </a:r>
            <a:endParaRPr lang="en-US" sz="2200" dirty="0" smtClean="0"/>
          </a:p>
          <a:p>
            <a:pPr marL="457200" lvl="1" indent="0">
              <a:buNone/>
            </a:pPr>
            <a:endParaRPr lang="en-US" sz="2200" dirty="0"/>
          </a:p>
        </p:txBody>
      </p:sp>
      <p:sp>
        <p:nvSpPr>
          <p:cNvPr id="10854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54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Register Addressing Examples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853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13330" y="108629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rgbClr val="0070C0"/>
                </a:solidFill>
              </a:rPr>
              <a:t>How do we address </a:t>
            </a:r>
            <a:r>
              <a:rPr lang="en-US" sz="3200" b="1" dirty="0" smtClean="0">
                <a:solidFill>
                  <a:srgbClr val="0070C0"/>
                </a:solidFill>
              </a:rPr>
              <a:t>operands?</a:t>
            </a:r>
          </a:p>
          <a:p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</a:rPr>
              <a:t>Register Only</a:t>
            </a:r>
          </a:p>
          <a:p>
            <a:r>
              <a:rPr lang="en-US" sz="2600" b="1" dirty="0" smtClean="0"/>
              <a:t>Immediate</a:t>
            </a:r>
          </a:p>
          <a:p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</a:rPr>
              <a:t>Base</a:t>
            </a:r>
          </a:p>
          <a:p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</a:rPr>
              <a:t>PC-Relative</a:t>
            </a:r>
            <a:endParaRPr lang="en-US" sz="2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44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Addressing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1383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45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24260" y="1066800"/>
            <a:ext cx="8229600" cy="4525963"/>
          </a:xfrm>
        </p:spPr>
        <p:txBody>
          <a:bodyPr>
            <a:noAutofit/>
          </a:bodyPr>
          <a:lstStyle/>
          <a:p>
            <a:r>
              <a:rPr lang="en-US" sz="3000" dirty="0" smtClean="0"/>
              <a:t>Operands found in registers </a:t>
            </a:r>
            <a:r>
              <a:rPr lang="en-US" sz="3000" b="1" dirty="0" smtClean="0"/>
              <a:t>and</a:t>
            </a:r>
            <a:r>
              <a:rPr lang="en-US" sz="3000" dirty="0" smtClean="0"/>
              <a:t> </a:t>
            </a:r>
            <a:r>
              <a:rPr lang="en-US" sz="3000" dirty="0" err="1" smtClean="0"/>
              <a:t>immediates</a:t>
            </a:r>
            <a:endParaRPr lang="en-US" sz="3000" dirty="0" smtClean="0"/>
          </a:p>
          <a:p>
            <a:pPr marL="457200" lvl="1" indent="0">
              <a:buNone/>
            </a:pPr>
            <a:r>
              <a:rPr lang="en-US" sz="2600" dirty="0" smtClean="0"/>
              <a:t>	</a:t>
            </a:r>
            <a:r>
              <a:rPr lang="en-US" sz="2400" b="1" dirty="0" smtClean="0">
                <a:solidFill>
                  <a:srgbClr val="0070C0"/>
                </a:solidFill>
              </a:rPr>
              <a:t>Example:</a:t>
            </a:r>
            <a:r>
              <a:rPr lang="en-US" sz="2200" dirty="0" smtClean="0"/>
              <a:t>  </a:t>
            </a:r>
            <a:r>
              <a:rPr lang="en-US" sz="2200" dirty="0" smtClean="0">
                <a:latin typeface="Courier New" pitchFamily="49" charset="0"/>
              </a:rPr>
              <a:t>ADD R9, R1, #14</a:t>
            </a:r>
            <a:endParaRPr lang="en-US" sz="2200" dirty="0" smtClean="0"/>
          </a:p>
          <a:p>
            <a:r>
              <a:rPr lang="en-US" sz="3000" dirty="0" smtClean="0"/>
              <a:t>Uses data-processing format with </a:t>
            </a:r>
            <a:r>
              <a:rPr lang="en-US" sz="3000" i="1" dirty="0" smtClean="0"/>
              <a:t>I</a:t>
            </a:r>
            <a:r>
              <a:rPr lang="en-US" sz="3000" dirty="0" smtClean="0"/>
              <a:t>=1</a:t>
            </a:r>
          </a:p>
          <a:p>
            <a:pPr lvl="1"/>
            <a:r>
              <a:rPr lang="en-US" sz="2600" dirty="0" smtClean="0"/>
              <a:t>Immediate is encoded as </a:t>
            </a:r>
          </a:p>
          <a:p>
            <a:pPr lvl="2"/>
            <a:r>
              <a:rPr lang="en-US" sz="2200" dirty="0" smtClean="0"/>
              <a:t>8-bit immediat</a:t>
            </a:r>
            <a:r>
              <a:rPr lang="en-US" sz="2200" dirty="0" smtClean="0">
                <a:latin typeface="+mj-lt"/>
              </a:rPr>
              <a:t>e (</a:t>
            </a:r>
            <a:r>
              <a:rPr lang="en-US" sz="2200" i="1" dirty="0" smtClean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200" dirty="0" smtClean="0">
                <a:latin typeface="+mj-lt"/>
              </a:rPr>
              <a:t>)</a:t>
            </a:r>
          </a:p>
          <a:p>
            <a:pPr lvl="2"/>
            <a:r>
              <a:rPr lang="en-US" sz="2200" dirty="0" smtClean="0">
                <a:latin typeface="+mj-lt"/>
              </a:rPr>
              <a:t>4-bit rotation (</a:t>
            </a:r>
            <a:r>
              <a:rPr lang="en-US" sz="2200" i="1" dirty="0" smtClean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200" dirty="0" smtClean="0">
                <a:latin typeface="+mj-lt"/>
              </a:rPr>
              <a:t>)</a:t>
            </a:r>
          </a:p>
          <a:p>
            <a:pPr lvl="1"/>
            <a:r>
              <a:rPr lang="en-US" sz="2600" dirty="0" smtClean="0">
                <a:latin typeface="+mj-lt"/>
              </a:rPr>
              <a:t>32-bit immediate = </a:t>
            </a:r>
            <a:r>
              <a:rPr lang="en-US" sz="2600" i="1" dirty="0" smtClean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600" dirty="0" smtClean="0">
                <a:latin typeface="+mj-lt"/>
              </a:rPr>
              <a:t> ROR (</a:t>
            </a:r>
            <a:r>
              <a:rPr lang="en-US" sz="2600" i="1" dirty="0" smtClean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600" dirty="0" smtClean="0">
                <a:latin typeface="+mj-lt"/>
              </a:rPr>
              <a:t> x 2)</a:t>
            </a:r>
            <a:endParaRPr lang="en-US" sz="2600" dirty="0">
              <a:latin typeface="+mj-lt"/>
            </a:endParaRPr>
          </a:p>
        </p:txBody>
      </p:sp>
      <p:sp>
        <p:nvSpPr>
          <p:cNvPr id="10854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54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Immediate Addressing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574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8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285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47450" y="1241160"/>
            <a:ext cx="82631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Arial" charset="0"/>
              </a:rPr>
              <a:t>Registers </a:t>
            </a:r>
            <a:r>
              <a:rPr lang="en-US" sz="3200" b="1" dirty="0">
                <a:latin typeface="+mj-lt"/>
                <a:cs typeface="Arial" charset="0"/>
              </a:rPr>
              <a:t>used for specific purposes: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  <a:cs typeface="Arial" charset="0"/>
              </a:rPr>
              <a:t>S</a:t>
            </a:r>
            <a:r>
              <a:rPr lang="en-US" sz="3200" b="1" dirty="0" smtClean="0">
                <a:latin typeface="+mj-lt"/>
                <a:cs typeface="Arial" charset="0"/>
              </a:rPr>
              <a:t>aved </a:t>
            </a:r>
            <a:r>
              <a:rPr lang="en-US" sz="3200" b="1" dirty="0" smtClean="0">
                <a:latin typeface="+mj-lt"/>
                <a:cs typeface="Times New Roman" pitchFamily="18" charset="0"/>
              </a:rPr>
              <a:t>registers</a:t>
            </a:r>
            <a:r>
              <a:rPr lang="en-US" sz="3200" b="1" dirty="0">
                <a:latin typeface="+mj-lt"/>
                <a:cs typeface="Times New Roman" pitchFamily="18" charset="0"/>
              </a:rPr>
              <a:t>:</a:t>
            </a:r>
            <a:r>
              <a:rPr lang="en-US" sz="3200" dirty="0" smtClean="0">
                <a:latin typeface="+mj-lt"/>
                <a:cs typeface="Times New Roman" pitchFamily="18" charset="0"/>
              </a:rPr>
              <a:t> R4-R11 </a:t>
            </a:r>
            <a:r>
              <a:rPr lang="en-US" sz="3200" dirty="0">
                <a:latin typeface="+mj-lt"/>
                <a:cs typeface="Arial" charset="0"/>
              </a:rPr>
              <a:t>hold </a:t>
            </a:r>
            <a:r>
              <a:rPr lang="en-US" sz="3200" dirty="0" smtClean="0">
                <a:latin typeface="+mj-lt"/>
                <a:cs typeface="Arial" charset="0"/>
              </a:rPr>
              <a:t>variables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  <a:cs typeface="Arial" charset="0"/>
              </a:rPr>
              <a:t>T</a:t>
            </a:r>
            <a:r>
              <a:rPr lang="en-US" sz="3200" b="1" dirty="0" smtClean="0">
                <a:latin typeface="+mj-lt"/>
                <a:cs typeface="Arial" charset="0"/>
              </a:rPr>
              <a:t>emporary </a:t>
            </a:r>
            <a:r>
              <a:rPr lang="en-US" sz="3200" b="1" dirty="0" smtClean="0">
                <a:latin typeface="+mj-lt"/>
                <a:cs typeface="Times New Roman" pitchFamily="18" charset="0"/>
              </a:rPr>
              <a:t>registers</a:t>
            </a:r>
            <a:r>
              <a:rPr lang="en-US" sz="3200" b="1" dirty="0">
                <a:latin typeface="+mj-lt"/>
                <a:cs typeface="Times New Roman" pitchFamily="18" charset="0"/>
              </a:rPr>
              <a:t>:</a:t>
            </a:r>
            <a:r>
              <a:rPr lang="en-US" sz="3200" dirty="0" smtClean="0">
                <a:latin typeface="+mj-lt"/>
                <a:cs typeface="Times New Roman" pitchFamily="18" charset="0"/>
              </a:rPr>
              <a:t> R0-R3 and R12, h</a:t>
            </a:r>
            <a:r>
              <a:rPr lang="en-US" sz="3200" dirty="0" smtClean="0">
                <a:latin typeface="+mj-lt"/>
                <a:cs typeface="Arial" charset="0"/>
              </a:rPr>
              <a:t>old </a:t>
            </a:r>
            <a:r>
              <a:rPr lang="en-US" sz="3200" dirty="0">
                <a:latin typeface="+mj-lt"/>
                <a:cs typeface="Arial" charset="0"/>
              </a:rPr>
              <a:t>intermediate </a:t>
            </a:r>
            <a:r>
              <a:rPr lang="en-US" sz="3200" dirty="0" smtClean="0">
                <a:latin typeface="+mj-lt"/>
                <a:cs typeface="Arial" charset="0"/>
              </a:rPr>
              <a:t>values</a:t>
            </a:r>
            <a:endParaRPr lang="en-US" sz="3200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 smtClean="0">
                <a:latin typeface="+mj-lt"/>
                <a:cs typeface="Arial" charset="0"/>
              </a:rPr>
              <a:t>Discuss others later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08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Operands: Registers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232527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13330" y="108629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rgbClr val="0070C0"/>
                </a:solidFill>
              </a:rPr>
              <a:t>How do we address </a:t>
            </a:r>
            <a:r>
              <a:rPr lang="en-US" sz="3200" b="1" dirty="0" smtClean="0">
                <a:solidFill>
                  <a:srgbClr val="0070C0"/>
                </a:solidFill>
              </a:rPr>
              <a:t>operands?</a:t>
            </a:r>
          </a:p>
          <a:p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</a:rPr>
              <a:t>Register Only</a:t>
            </a:r>
          </a:p>
          <a:p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</a:rPr>
              <a:t>Immediate</a:t>
            </a:r>
          </a:p>
          <a:p>
            <a:r>
              <a:rPr lang="en-US" sz="2600" b="1" dirty="0" smtClean="0"/>
              <a:t>Base</a:t>
            </a:r>
          </a:p>
          <a:p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</a:rPr>
              <a:t>PC-Relative</a:t>
            </a:r>
            <a:endParaRPr lang="en-US" sz="2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44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Addressing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5152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4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64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24260" y="11247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Address of operand is:</a:t>
            </a:r>
          </a:p>
          <a:p>
            <a:pPr marL="0" indent="0">
              <a:buNone/>
            </a:pPr>
            <a:r>
              <a:rPr lang="en-US" sz="3200" dirty="0"/>
              <a:t>	</a:t>
            </a:r>
            <a:r>
              <a:rPr lang="en-US" sz="3200" dirty="0" smtClean="0"/>
              <a:t>base register + offset</a:t>
            </a:r>
          </a:p>
          <a:p>
            <a:r>
              <a:rPr lang="en-US" dirty="0" smtClean="0"/>
              <a:t>Offset can be a:</a:t>
            </a:r>
          </a:p>
          <a:p>
            <a:pPr lvl="1"/>
            <a:r>
              <a:rPr lang="en-US" sz="3200" dirty="0" smtClean="0"/>
              <a:t>12-bit Immediate</a:t>
            </a:r>
          </a:p>
          <a:p>
            <a:pPr lvl="1"/>
            <a:r>
              <a:rPr lang="en-US" sz="3200" dirty="0" smtClean="0"/>
              <a:t>Register</a:t>
            </a:r>
          </a:p>
          <a:p>
            <a:pPr lvl="1"/>
            <a:r>
              <a:rPr lang="en-US" sz="3200" dirty="0" smtClean="0"/>
              <a:t>Immediate-shifted </a:t>
            </a:r>
            <a:r>
              <a:rPr lang="en-US" sz="3200" dirty="0"/>
              <a:t>R</a:t>
            </a:r>
            <a:r>
              <a:rPr lang="en-US" sz="3200" dirty="0" smtClean="0"/>
              <a:t>egister</a:t>
            </a:r>
          </a:p>
          <a:p>
            <a:pPr marL="457200" lvl="1" indent="0">
              <a:buFont typeface="Arial" pitchFamily="34" charset="0"/>
              <a:buNone/>
            </a:pPr>
            <a:r>
              <a:rPr lang="en-US" sz="3200" dirty="0" smtClean="0"/>
              <a:t>	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Base Addressing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95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45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24260" y="1066800"/>
            <a:ext cx="8229600" cy="4525963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Immediate offset</a:t>
            </a:r>
          </a:p>
          <a:p>
            <a:pPr marL="457200" lvl="1" indent="0">
              <a:buNone/>
            </a:pPr>
            <a:r>
              <a:rPr lang="en-US" sz="2600" dirty="0" smtClean="0"/>
              <a:t>	</a:t>
            </a:r>
            <a:r>
              <a:rPr lang="en-US" sz="2400" b="1" dirty="0" smtClean="0">
                <a:solidFill>
                  <a:srgbClr val="0070C0"/>
                </a:solidFill>
              </a:rPr>
              <a:t>Example:</a:t>
            </a:r>
            <a:r>
              <a:rPr lang="en-US" sz="2200" dirty="0" smtClean="0"/>
              <a:t> </a:t>
            </a:r>
            <a:r>
              <a:rPr lang="en-US" sz="2200" dirty="0" smtClean="0">
                <a:latin typeface="Courier New" pitchFamily="49" charset="0"/>
              </a:rPr>
              <a:t>LDR R0, [R8, #-11]</a:t>
            </a:r>
          </a:p>
          <a:p>
            <a:pPr marL="457200" lvl="1" indent="0">
              <a:buNone/>
            </a:pPr>
            <a:r>
              <a:rPr lang="en-US" sz="2200" dirty="0">
                <a:latin typeface="Courier New" pitchFamily="49" charset="0"/>
                <a:cs typeface="Times New Roman" panose="02020603050405020304" pitchFamily="18" charset="0"/>
              </a:rPr>
              <a:t>	</a:t>
            </a:r>
            <a:r>
              <a:rPr lang="en-US" sz="2200" dirty="0">
                <a:cs typeface="Times New Roman" panose="02020603050405020304" pitchFamily="18" charset="0"/>
              </a:rPr>
              <a:t> (</a:t>
            </a:r>
            <a:r>
              <a:rPr lang="en-US" sz="2200" dirty="0" smtClean="0"/>
              <a:t>R0 </a:t>
            </a:r>
            <a:r>
              <a:rPr lang="en-US" sz="2200" dirty="0"/>
              <a:t>= </a:t>
            </a:r>
            <a:r>
              <a:rPr lang="en-US" sz="2200" dirty="0" smtClean="0"/>
              <a:t>mem[R8 - 11]</a:t>
            </a:r>
            <a:r>
              <a:rPr lang="en-US" sz="2200" dirty="0" smtClean="0">
                <a:cs typeface="Times New Roman" panose="02020603050405020304" pitchFamily="18" charset="0"/>
              </a:rPr>
              <a:t> </a:t>
            </a:r>
            <a:r>
              <a:rPr lang="en-US" sz="2200" dirty="0">
                <a:cs typeface="Times New Roman" panose="02020603050405020304" pitchFamily="18" charset="0"/>
              </a:rPr>
              <a:t>)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000" b="1" dirty="0" smtClean="0"/>
              <a:t>Register offset</a:t>
            </a:r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 smtClean="0">
                <a:solidFill>
                  <a:srgbClr val="0070C0"/>
                </a:solidFill>
              </a:rPr>
              <a:t>Example:</a:t>
            </a:r>
            <a:r>
              <a:rPr lang="en-US" sz="2400" dirty="0" smtClean="0"/>
              <a:t> </a:t>
            </a:r>
            <a:r>
              <a:rPr lang="en-US" sz="2200" dirty="0" smtClean="0">
                <a:latin typeface="Courier New" pitchFamily="49" charset="0"/>
              </a:rPr>
              <a:t>LDR R1, [R7, R9]</a:t>
            </a:r>
          </a:p>
          <a:p>
            <a:pPr marL="457200" lvl="1" indent="0">
              <a:buNone/>
            </a:pPr>
            <a:r>
              <a:rPr lang="en-US" sz="2200" dirty="0">
                <a:latin typeface="Courier New" pitchFamily="49" charset="0"/>
              </a:rPr>
              <a:t>	</a:t>
            </a:r>
            <a:r>
              <a:rPr lang="en-US" sz="2200" dirty="0">
                <a:cs typeface="Times New Roman" panose="02020603050405020304" pitchFamily="18" charset="0"/>
              </a:rPr>
              <a:t> (</a:t>
            </a:r>
            <a:r>
              <a:rPr lang="en-US" sz="2200" dirty="0" smtClean="0"/>
              <a:t>R1 </a:t>
            </a:r>
            <a:r>
              <a:rPr lang="en-US" sz="2200" dirty="0"/>
              <a:t>= </a:t>
            </a:r>
            <a:r>
              <a:rPr lang="en-US" sz="2200" dirty="0" smtClean="0"/>
              <a:t>mem[R7 + R9]</a:t>
            </a:r>
            <a:r>
              <a:rPr lang="en-US" sz="2200" dirty="0" smtClean="0">
                <a:cs typeface="Times New Roman" panose="02020603050405020304" pitchFamily="18" charset="0"/>
              </a:rPr>
              <a:t> </a:t>
            </a:r>
            <a:r>
              <a:rPr lang="en-US" sz="2200" dirty="0">
                <a:cs typeface="Times New Roman" panose="02020603050405020304" pitchFamily="18" charset="0"/>
              </a:rPr>
              <a:t>)</a:t>
            </a:r>
            <a:endParaRPr lang="en-US" sz="2200" dirty="0"/>
          </a:p>
          <a:p>
            <a:r>
              <a:rPr lang="en-US" sz="3000" b="1" dirty="0" smtClean="0"/>
              <a:t>Immediate-shifted register offset</a:t>
            </a:r>
            <a:endParaRPr lang="en-US" sz="3000" b="1" dirty="0"/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 smtClean="0">
                <a:solidFill>
                  <a:srgbClr val="0070C0"/>
                </a:solidFill>
              </a:rPr>
              <a:t>Example: </a:t>
            </a:r>
            <a:r>
              <a:rPr lang="en-US" sz="2200" dirty="0" smtClean="0">
                <a:latin typeface="Courier New" pitchFamily="49" charset="0"/>
              </a:rPr>
              <a:t>STR R5, [R3, R2, LSL #4]</a:t>
            </a:r>
          </a:p>
          <a:p>
            <a:pPr marL="457200" lvl="1" indent="0">
              <a:buNone/>
            </a:pPr>
            <a:r>
              <a:rPr lang="en-US" sz="2200" dirty="0">
                <a:latin typeface="Courier New" pitchFamily="49" charset="0"/>
              </a:rPr>
              <a:t>	</a:t>
            </a:r>
            <a:r>
              <a:rPr lang="en-US" sz="2200" dirty="0" smtClean="0">
                <a:latin typeface="+mj-lt"/>
                <a:cs typeface="Times New Roman" panose="02020603050405020304" pitchFamily="18" charset="0"/>
              </a:rPr>
              <a:t>(</a:t>
            </a:r>
            <a:r>
              <a:rPr lang="en-US" sz="2200" dirty="0" smtClean="0">
                <a:latin typeface="+mj-lt"/>
              </a:rPr>
              <a:t>R5 </a:t>
            </a:r>
            <a:r>
              <a:rPr lang="en-US" sz="2200" dirty="0">
                <a:latin typeface="+mj-lt"/>
              </a:rPr>
              <a:t>= </a:t>
            </a:r>
            <a:r>
              <a:rPr lang="en-US" sz="2200" dirty="0" smtClean="0">
                <a:latin typeface="+mj-lt"/>
              </a:rPr>
              <a:t>mem[R3 + (R2 &lt;&lt; 4)]</a:t>
            </a:r>
            <a:r>
              <a:rPr lang="en-US" sz="2200" dirty="0" smtClean="0">
                <a:latin typeface="+mj-lt"/>
                <a:cs typeface="Times New Roman" panose="02020603050405020304" pitchFamily="18" charset="0"/>
              </a:rPr>
              <a:t> )</a:t>
            </a:r>
          </a:p>
          <a:p>
            <a:pPr marL="457200" lvl="1" indent="0">
              <a:buNone/>
            </a:pPr>
            <a:r>
              <a:rPr lang="en-US" sz="2200" dirty="0" smtClean="0">
                <a:latin typeface="+mj-lt"/>
                <a:cs typeface="Times New Roman" panose="02020603050405020304" pitchFamily="18" charset="0"/>
              </a:rPr>
              <a:t>	</a:t>
            </a:r>
            <a:endParaRPr lang="en-US" sz="2200" dirty="0">
              <a:latin typeface="+mj-lt"/>
            </a:endParaRPr>
          </a:p>
          <a:p>
            <a:pPr marL="457200" lvl="1" indent="0">
              <a:buNone/>
            </a:pPr>
            <a:endParaRPr lang="en-US" sz="2200" dirty="0"/>
          </a:p>
        </p:txBody>
      </p:sp>
      <p:sp>
        <p:nvSpPr>
          <p:cNvPr id="10854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54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Base Addressing Examples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9288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13330" y="108629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rgbClr val="0070C0"/>
                </a:solidFill>
              </a:rPr>
              <a:t>How do we address </a:t>
            </a:r>
            <a:r>
              <a:rPr lang="en-US" sz="3200" b="1" dirty="0" smtClean="0">
                <a:solidFill>
                  <a:srgbClr val="0070C0"/>
                </a:solidFill>
              </a:rPr>
              <a:t>operands?</a:t>
            </a:r>
          </a:p>
          <a:p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</a:rPr>
              <a:t>Register Only</a:t>
            </a:r>
          </a:p>
          <a:p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</a:rPr>
              <a:t>Immediate</a:t>
            </a:r>
          </a:p>
          <a:p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</a:rPr>
              <a:t>Base</a:t>
            </a:r>
          </a:p>
          <a:p>
            <a:r>
              <a:rPr lang="en-US" sz="2600" b="1" dirty="0" smtClean="0"/>
              <a:t>PC-Relative</a:t>
            </a:r>
            <a:endParaRPr lang="en-US" sz="2600" b="1" dirty="0"/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44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Addressing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6274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4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64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62665" y="123991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+mj-lt"/>
              </a:rPr>
              <a:t>Used for branches</a:t>
            </a:r>
          </a:p>
          <a:p>
            <a:r>
              <a:rPr lang="en-US" dirty="0" smtClean="0">
                <a:latin typeface="+mj-lt"/>
              </a:rPr>
              <a:t>Branch </a:t>
            </a:r>
            <a:r>
              <a:rPr lang="en-US" dirty="0">
                <a:latin typeface="+mj-lt"/>
              </a:rPr>
              <a:t>instruction </a:t>
            </a:r>
            <a:r>
              <a:rPr lang="en-US" dirty="0" smtClean="0">
                <a:latin typeface="+mj-lt"/>
              </a:rPr>
              <a:t>format:</a:t>
            </a:r>
            <a:endParaRPr lang="en-US" dirty="0">
              <a:latin typeface="+mj-lt"/>
            </a:endParaRPr>
          </a:p>
          <a:p>
            <a:pPr lvl="1"/>
            <a:r>
              <a:rPr lang="en-US" sz="2400" dirty="0" smtClean="0">
                <a:latin typeface="+mj-lt"/>
              </a:rPr>
              <a:t>Operands are 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 smtClean="0">
                <a:latin typeface="+mj-lt"/>
              </a:rPr>
              <a:t> and a signed 24-bit immediate (</a:t>
            </a: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400" dirty="0" smtClean="0">
                <a:latin typeface="+mj-lt"/>
              </a:rPr>
              <a:t>)</a:t>
            </a:r>
          </a:p>
          <a:p>
            <a:pPr lvl="1"/>
            <a:r>
              <a:rPr lang="en-US" sz="2400" dirty="0" smtClean="0">
                <a:latin typeface="+mj-lt"/>
              </a:rPr>
              <a:t>Changes the 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</a:p>
          <a:p>
            <a:pPr lvl="1"/>
            <a:r>
              <a:rPr lang="en-US" sz="2400" dirty="0" smtClean="0">
                <a:latin typeface="+mj-lt"/>
              </a:rPr>
              <a:t>New 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 smtClean="0">
                <a:latin typeface="+mj-lt"/>
              </a:rPr>
              <a:t> is relative to the old 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</a:p>
          <a:p>
            <a:pPr lvl="1"/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400" dirty="0" smtClean="0">
                <a:latin typeface="+mj-lt"/>
              </a:rPr>
              <a:t> indicates the number of words away from 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 smtClean="0">
                <a:latin typeface="+mj-lt"/>
              </a:rPr>
              <a:t>+8</a:t>
            </a:r>
          </a:p>
          <a:p>
            <a:r>
              <a:rPr lang="en-US" sz="26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600" dirty="0" smtClean="0">
                <a:latin typeface="+mj-lt"/>
              </a:rPr>
              <a:t> = (</a:t>
            </a:r>
            <a:r>
              <a:rPr lang="en-US" sz="2600" dirty="0" smtClean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600" dirty="0" smtClean="0">
                <a:latin typeface="+mj-lt"/>
              </a:rPr>
              <a:t>+8) + (</a:t>
            </a:r>
            <a:r>
              <a:rPr lang="en-US" sz="2600" dirty="0" err="1" smtClean="0">
                <a:latin typeface="+mj-lt"/>
              </a:rPr>
              <a:t>SignExtended</a:t>
            </a:r>
            <a:r>
              <a:rPr lang="en-US" sz="2600" dirty="0" smtClean="0">
                <a:latin typeface="+mj-lt"/>
              </a:rPr>
              <a:t>(</a:t>
            </a:r>
            <a:r>
              <a:rPr lang="en-US" sz="2600" i="1" dirty="0" smtClean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600" dirty="0" smtClean="0">
                <a:latin typeface="+mj-lt"/>
              </a:rPr>
              <a:t>) x 4)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PC-Relative Addressing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084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4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97108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32-bit instructions </a:t>
            </a:r>
            <a:r>
              <a:rPr lang="en-US" sz="3200" b="1" dirty="0" smtClean="0">
                <a:latin typeface="+mj-lt"/>
                <a:cs typeface="Arial" charset="0"/>
              </a:rPr>
              <a:t>&amp; data </a:t>
            </a:r>
            <a:r>
              <a:rPr lang="en-US" sz="3200" dirty="0">
                <a:latin typeface="+mj-lt"/>
                <a:cs typeface="Arial" charset="0"/>
              </a:rPr>
              <a:t>stored in memory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Sequence of instructions: </a:t>
            </a:r>
            <a:r>
              <a:rPr lang="en-US" sz="3200" dirty="0">
                <a:latin typeface="+mj-lt"/>
                <a:cs typeface="Arial" charset="0"/>
              </a:rPr>
              <a:t>only difference between two </a:t>
            </a:r>
            <a:r>
              <a:rPr lang="en-US" sz="3200" dirty="0" smtClean="0">
                <a:latin typeface="+mj-lt"/>
                <a:cs typeface="Arial" charset="0"/>
              </a:rPr>
              <a:t>applications</a:t>
            </a:r>
            <a:endParaRPr lang="en-US" sz="32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To run a new program: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No rewiring required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Simply store new program in memory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Arial" charset="0"/>
              </a:rPr>
              <a:t>Program Execution:</a:t>
            </a:r>
            <a:endParaRPr lang="en-US" sz="3200" b="1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+mj-lt"/>
                <a:cs typeface="Arial" charset="0"/>
              </a:rPr>
              <a:t>Processor </a:t>
            </a:r>
            <a:r>
              <a:rPr lang="en-US" sz="2600" i="1" dirty="0" smtClean="0">
                <a:latin typeface="+mj-lt"/>
                <a:cs typeface="Arial" charset="0"/>
              </a:rPr>
              <a:t>fetches</a:t>
            </a:r>
            <a:r>
              <a:rPr lang="en-US" sz="2600" dirty="0" smtClean="0">
                <a:latin typeface="+mj-lt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(reads) </a:t>
            </a:r>
            <a:r>
              <a:rPr lang="en-US" sz="2600" dirty="0" smtClean="0">
                <a:latin typeface="+mj-lt"/>
                <a:cs typeface="Arial" charset="0"/>
              </a:rPr>
              <a:t>instructions </a:t>
            </a:r>
            <a:r>
              <a:rPr lang="en-US" sz="2600" dirty="0">
                <a:latin typeface="+mj-lt"/>
                <a:cs typeface="Arial" charset="0"/>
              </a:rPr>
              <a:t>from memory in sequence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 smtClean="0">
                <a:latin typeface="+mj-lt"/>
                <a:cs typeface="Arial" charset="0"/>
              </a:rPr>
              <a:t>Processor performs </a:t>
            </a:r>
            <a:r>
              <a:rPr lang="en-US" sz="2600" dirty="0">
                <a:latin typeface="+mj-lt"/>
                <a:cs typeface="Arial" charset="0"/>
              </a:rPr>
              <a:t>the specified </a:t>
            </a:r>
            <a:r>
              <a:rPr lang="en-US" sz="2600" dirty="0" smtClean="0">
                <a:latin typeface="+mj-lt"/>
                <a:cs typeface="Arial" charset="0"/>
              </a:rPr>
              <a:t>operation</a:t>
            </a:r>
            <a:endParaRPr lang="en-US" sz="2600" dirty="0">
              <a:latin typeface="+mj-lt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Power of the Stored Program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2751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2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22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72200" y="3352800"/>
            <a:ext cx="2895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 smtClean="0">
                <a:latin typeface="Times New Roman" pitchFamily="18" charset="0"/>
                <a:cs typeface="Arial" charset="0"/>
              </a:rPr>
              <a:t>Program Counter (PC):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keeps track of current instruction</a:t>
            </a:r>
            <a:endParaRPr lang="en-US" sz="2600" dirty="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8579275"/>
              </p:ext>
            </p:extLst>
          </p:nvPr>
        </p:nvGraphicFramePr>
        <p:xfrm>
          <a:off x="1295399" y="1219200"/>
          <a:ext cx="4487019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88" name="VISIO" r:id="rId7" imgW="2286000" imgH="2562120" progId="Visio.Drawing.11">
                  <p:embed/>
                </p:oleObj>
              </mc:Choice>
              <mc:Fallback>
                <p:oleObj name="VISIO" r:id="rId7" imgW="2286000" imgH="256212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95399" y="1219200"/>
                        <a:ext cx="4487019" cy="502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The Stored Program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5284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4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4260" y="12192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 </a:t>
            </a:r>
            <a:r>
              <a:rPr lang="en-US" sz="3200" b="1" dirty="0" smtClean="0">
                <a:latin typeface="+mj-lt"/>
                <a:cs typeface="Arial" charset="0"/>
              </a:rPr>
              <a:t>  How to implement the ARM Instruction Set  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 </a:t>
            </a:r>
            <a:r>
              <a:rPr lang="en-US" sz="3200" b="1" dirty="0" smtClean="0">
                <a:latin typeface="+mj-lt"/>
                <a:cs typeface="Arial" charset="0"/>
              </a:rPr>
              <a:t>  Architecture in Hardware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3200" b="1" dirty="0" smtClean="0">
              <a:latin typeface="+mj-lt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3200" b="1" dirty="0">
              <a:latin typeface="+mj-lt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		</a:t>
            </a:r>
            <a:r>
              <a:rPr lang="en-US" sz="4400" b="1" dirty="0" smtClean="0">
                <a:solidFill>
                  <a:srgbClr val="0070C0"/>
                </a:solidFill>
                <a:latin typeface="+mj-lt"/>
                <a:cs typeface="Arial" charset="0"/>
              </a:rPr>
              <a:t>Microarchitecture</a:t>
            </a:r>
            <a:endParaRPr lang="en-US" sz="4400" dirty="0">
              <a:solidFill>
                <a:srgbClr val="0070C0"/>
              </a:solidFill>
              <a:latin typeface="+mj-lt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Up Next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7518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Chapter 6 :: Topics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341437"/>
            <a:ext cx="5943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Introduction</a:t>
            </a:r>
            <a:endParaRPr lang="en-US" dirty="0" smtClean="0"/>
          </a:p>
          <a:p>
            <a:r>
              <a:rPr lang="en-US" b="1" dirty="0" smtClean="0"/>
              <a:t>Assembly Language</a:t>
            </a:r>
          </a:p>
          <a:p>
            <a:r>
              <a:rPr lang="en-US" b="1" dirty="0" smtClean="0"/>
              <a:t>Machine Language</a:t>
            </a:r>
          </a:p>
          <a:p>
            <a:r>
              <a:rPr lang="en-US" b="1" dirty="0" smtClean="0"/>
              <a:t>Programming</a:t>
            </a:r>
          </a:p>
          <a:p>
            <a:r>
              <a:rPr lang="en-US" b="1" dirty="0" smtClean="0"/>
              <a:t>Addressing Modes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497" y="1036637"/>
            <a:ext cx="1743168" cy="475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524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82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18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60475" y="1219200"/>
            <a:ext cx="57375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Revisit  </a:t>
            </a:r>
            <a:r>
              <a:rPr lang="en-US" sz="3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en-US" sz="3200" b="1" dirty="0" smtClean="0">
                <a:latin typeface="+mj-lt"/>
                <a:cs typeface="Arial" charset="0"/>
              </a:rPr>
              <a:t> instruction</a:t>
            </a:r>
            <a:endParaRPr lang="en-US" sz="3200" b="1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182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 = b +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c;</a:t>
            </a: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1101830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03900" y="2286000"/>
            <a:ext cx="48067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; </a:t>
            </a:r>
            <a:r>
              <a:rPr lang="en-US" sz="2400" dirty="0">
                <a:latin typeface="Courier New" pitchFamily="49" charset="0"/>
                <a:cs typeface="Arial" charset="0"/>
              </a:rPr>
              <a:t>R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0 </a:t>
            </a:r>
            <a:r>
              <a:rPr lang="en-US" sz="2400" dirty="0">
                <a:latin typeface="Courier New" pitchFamily="49" charset="0"/>
                <a:cs typeface="Arial" charset="0"/>
              </a:rPr>
              <a:t>= a, R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1 </a:t>
            </a:r>
            <a:r>
              <a:rPr lang="en-US" sz="2400" dirty="0">
                <a:latin typeface="Courier New" pitchFamily="49" charset="0"/>
                <a:cs typeface="Arial" charset="0"/>
              </a:rPr>
              <a:t>= b, R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2 </a:t>
            </a:r>
            <a:r>
              <a:rPr lang="en-US" sz="2400" dirty="0">
                <a:latin typeface="Courier New" pitchFamily="49" charset="0"/>
                <a:cs typeface="Arial" charset="0"/>
              </a:rPr>
              <a:t>=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ADD R0, R1, R2</a:t>
            </a: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855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Instructions with Registers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21225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42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42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93095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Many instructions can use constants </a:t>
            </a:r>
            <a:r>
              <a:rPr lang="en-US" sz="3200" dirty="0">
                <a:latin typeface="+mj-lt"/>
                <a:cs typeface="Arial" charset="0"/>
              </a:rPr>
              <a:t>or </a:t>
            </a:r>
            <a:r>
              <a:rPr lang="en-US" sz="3200" i="1" dirty="0" smtClean="0">
                <a:latin typeface="+mj-lt"/>
                <a:cs typeface="Arial" charset="0"/>
              </a:rPr>
              <a:t>immediate </a:t>
            </a:r>
            <a:r>
              <a:rPr lang="en-US" sz="3200" dirty="0" smtClean="0">
                <a:latin typeface="+mj-lt"/>
                <a:cs typeface="Arial" charset="0"/>
              </a:rPr>
              <a:t>operands</a:t>
            </a:r>
            <a:endParaRPr lang="en-US" sz="3200" i="1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For example: </a:t>
            </a:r>
            <a:r>
              <a:rPr lang="en-US" sz="3200" dirty="0">
                <a:latin typeface="+mj-lt"/>
                <a:cs typeface="Arial" charset="0"/>
              </a:rPr>
              <a:t>ADD and SUB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value is </a:t>
            </a:r>
            <a:r>
              <a:rPr lang="en-US" sz="3200" i="1" dirty="0" smtClean="0">
                <a:latin typeface="+mj-lt"/>
                <a:cs typeface="Arial" charset="0"/>
              </a:rPr>
              <a:t>immediate</a:t>
            </a:r>
            <a:r>
              <a:rPr lang="en-US" sz="3200" dirty="0" smtClean="0">
                <a:latin typeface="+mj-lt"/>
                <a:cs typeface="Arial" charset="0"/>
              </a:rPr>
              <a:t>ly </a:t>
            </a:r>
            <a:r>
              <a:rPr lang="en-US" sz="3200" dirty="0">
                <a:latin typeface="+mj-lt"/>
                <a:cs typeface="Arial" charset="0"/>
              </a:rPr>
              <a:t>available from </a:t>
            </a:r>
            <a:r>
              <a:rPr lang="en-US" sz="3200" dirty="0" smtClean="0">
                <a:latin typeface="+mj-lt"/>
                <a:cs typeface="Arial" charset="0"/>
              </a:rPr>
              <a:t>instruction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103424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143000" y="3905110"/>
            <a:ext cx="3657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6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6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 = a + 4;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b = a – 12;</a:t>
            </a:r>
          </a:p>
        </p:txBody>
      </p:sp>
      <p:sp>
        <p:nvSpPr>
          <p:cNvPr id="1034247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880710" y="3905110"/>
            <a:ext cx="488229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6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6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6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6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; R0 </a:t>
            </a:r>
            <a:r>
              <a:rPr lang="en-US" sz="2400" dirty="0">
                <a:latin typeface="Courier New" pitchFamily="49" charset="0"/>
                <a:cs typeface="Arial" charset="0"/>
              </a:rPr>
              <a:t>= a,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R1 </a:t>
            </a:r>
            <a:r>
              <a:rPr lang="en-US" sz="2400" dirty="0">
                <a:latin typeface="Courier New" pitchFamily="49" charset="0"/>
                <a:cs typeface="Arial" charset="0"/>
              </a:rPr>
              <a:t>= b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ADD R0</a:t>
            </a:r>
            <a:r>
              <a:rPr lang="en-US" sz="2400" dirty="0">
                <a:latin typeface="Courier New" pitchFamily="49" charset="0"/>
                <a:cs typeface="Arial" charset="0"/>
              </a:rPr>
              <a:t>,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R0</a:t>
            </a:r>
            <a:r>
              <a:rPr lang="en-US" sz="2400" dirty="0">
                <a:latin typeface="Courier New" pitchFamily="49" charset="0"/>
                <a:cs typeface="Arial" charset="0"/>
              </a:rPr>
              <a:t>,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#4</a:t>
            </a: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SUB R1</a:t>
            </a:r>
            <a:r>
              <a:rPr lang="en-US" sz="2400" dirty="0">
                <a:latin typeface="Courier New" pitchFamily="49" charset="0"/>
                <a:cs typeface="Arial" charset="0"/>
              </a:rPr>
              <a:t>,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R0</a:t>
            </a:r>
            <a:r>
              <a:rPr lang="en-US" sz="2400" dirty="0">
                <a:latin typeface="Courier New" pitchFamily="49" charset="0"/>
                <a:cs typeface="Arial" charset="0"/>
              </a:rPr>
              <a:t>,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#12</a:t>
            </a: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855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Operands: Constants\</a:t>
            </a:r>
            <a:r>
              <a:rPr lang="en-US" sz="4400" dirty="0" err="1" smtClean="0">
                <a:solidFill>
                  <a:schemeClr val="bg1"/>
                </a:solidFill>
                <a:latin typeface="+mj-lt"/>
              </a:rPr>
              <a:t>Immediates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14223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3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7450" y="120151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Generating small constants using move (</a:t>
            </a:r>
            <a:r>
              <a:rPr lang="en-US" sz="3200" b="1" dirty="0" smtClean="0">
                <a:latin typeface="Courier New" pitchFamily="49" charset="0"/>
                <a:cs typeface="Arial" charset="0"/>
              </a:rPr>
              <a:t>MOV</a:t>
            </a:r>
            <a:r>
              <a:rPr lang="en-US" sz="3200" b="1" dirty="0" smtClean="0">
                <a:latin typeface="+mj-lt"/>
                <a:cs typeface="Arial" charset="0"/>
              </a:rPr>
              <a:t>):</a:t>
            </a:r>
            <a:endParaRPr lang="en-US" sz="3200" b="1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 smtClean="0">
                <a:latin typeface="Times New Roman" pitchFamily="18" charset="0"/>
                <a:cs typeface="Arial" charset="0"/>
              </a:rPr>
              <a:t>		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 smtClean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1165320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3830" y="1981810"/>
            <a:ext cx="5722346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//</a:t>
            </a:r>
            <a:r>
              <a:rPr lang="en-US" sz="2400" dirty="0" err="1" smtClean="0">
                <a:latin typeface="Courier New" pitchFamily="49" charset="0"/>
                <a:cs typeface="Arial" charset="0"/>
              </a:rPr>
              <a:t>int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: 32-bit </a:t>
            </a:r>
            <a:r>
              <a:rPr lang="en-US" sz="2400" dirty="0">
                <a:latin typeface="Courier New" pitchFamily="49" charset="0"/>
                <a:cs typeface="Arial" charset="0"/>
              </a:rPr>
              <a:t>signed word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 a =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23;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 smtClean="0">
                <a:latin typeface="Courier New" pitchFamily="49" charset="0"/>
                <a:cs typeface="Arial" charset="0"/>
              </a:rPr>
              <a:t>int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 b = 0x45;</a:t>
            </a: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1165321" name="Rectangle 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179795" y="1981810"/>
            <a:ext cx="39624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; R0 = a, R1 = b</a:t>
            </a: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MOV R0, #23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MOV R1, #0x45</a:t>
            </a: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Generating Constants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62938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3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7450" y="120151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Generating small constants using move (</a:t>
            </a:r>
            <a:r>
              <a:rPr lang="en-US" sz="3200" b="1" dirty="0" smtClean="0">
                <a:latin typeface="Courier New" pitchFamily="49" charset="0"/>
                <a:cs typeface="Arial" charset="0"/>
              </a:rPr>
              <a:t>MOV</a:t>
            </a:r>
            <a:r>
              <a:rPr lang="en-US" sz="3200" b="1" dirty="0" smtClean="0">
                <a:latin typeface="+mj-lt"/>
                <a:cs typeface="Arial" charset="0"/>
              </a:rPr>
              <a:t>):</a:t>
            </a:r>
            <a:endParaRPr lang="en-US" sz="3200" b="1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 smtClean="0">
                <a:latin typeface="Times New Roman" pitchFamily="18" charset="0"/>
                <a:cs typeface="Arial" charset="0"/>
              </a:rPr>
              <a:t>		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 smtClean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 smtClean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000" b="1" dirty="0" smtClean="0">
                <a:solidFill>
                  <a:srgbClr val="0070C0"/>
                </a:solidFill>
                <a:latin typeface="+mj-lt"/>
                <a:cs typeface="Arial" charset="0"/>
              </a:rPr>
              <a:t>          Constant must have &lt; 8 bits of precision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+mj-lt"/>
                <a:cs typeface="Arial" charset="0"/>
              </a:rPr>
              <a:t>  </a:t>
            </a:r>
            <a:r>
              <a:rPr lang="en-US" sz="3000" b="1" dirty="0" smtClean="0">
                <a:solidFill>
                  <a:srgbClr val="0070C0"/>
                </a:solidFill>
                <a:latin typeface="+mj-lt"/>
                <a:cs typeface="Arial" charset="0"/>
              </a:rPr>
              <a:t>Note: </a:t>
            </a:r>
            <a:r>
              <a:rPr lang="en-US" sz="3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MOV</a:t>
            </a:r>
            <a:r>
              <a:rPr lang="en-US" sz="3000" dirty="0" smtClean="0">
                <a:latin typeface="+mj-lt"/>
                <a:cs typeface="Arial" charset="0"/>
              </a:rPr>
              <a:t> can also use 2 registers:</a:t>
            </a:r>
            <a:r>
              <a:rPr lang="en-US" sz="30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3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MOV R7, R9</a:t>
            </a:r>
            <a:endParaRPr lang="en-US" sz="3000" dirty="0" smtClean="0">
              <a:solidFill>
                <a:schemeClr val="accent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65320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3830" y="1981810"/>
            <a:ext cx="5722346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//</a:t>
            </a:r>
            <a:r>
              <a:rPr lang="en-US" sz="2400" dirty="0" err="1" smtClean="0">
                <a:latin typeface="Courier New" pitchFamily="49" charset="0"/>
                <a:cs typeface="Arial" charset="0"/>
              </a:rPr>
              <a:t>int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: 32-bit </a:t>
            </a:r>
            <a:r>
              <a:rPr lang="en-US" sz="2400" dirty="0">
                <a:latin typeface="Courier New" pitchFamily="49" charset="0"/>
                <a:cs typeface="Arial" charset="0"/>
              </a:rPr>
              <a:t>signed word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 a =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23;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 smtClean="0">
                <a:latin typeface="Courier New" pitchFamily="49" charset="0"/>
                <a:cs typeface="Arial" charset="0"/>
              </a:rPr>
              <a:t>int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 b = 0x45;</a:t>
            </a: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1165321" name="Rectangle 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179795" y="1981810"/>
            <a:ext cx="39624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; R0 = a, R1 = b</a:t>
            </a: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MOV R0, #23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MOV R1, #0x45</a:t>
            </a: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Generating Constants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34273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3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1920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 smtClean="0">
                <a:latin typeface="+mj-lt"/>
                <a:cs typeface="Arial" charset="0"/>
              </a:rPr>
              <a:t>Generate larger constants using move (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MOV</a:t>
            </a:r>
            <a:r>
              <a:rPr lang="en-US" sz="3200" dirty="0" smtClean="0">
                <a:latin typeface="+mj-lt"/>
                <a:cs typeface="Arial" charset="0"/>
              </a:rPr>
              <a:t>) and or (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ORR</a:t>
            </a:r>
            <a:r>
              <a:rPr lang="en-US" sz="3200" dirty="0" smtClean="0">
                <a:latin typeface="+mj-lt"/>
                <a:cs typeface="Arial" charset="0"/>
              </a:rPr>
              <a:t>):</a:t>
            </a:r>
            <a:endParaRPr lang="en-US" sz="32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Courier New" pitchFamily="49" charset="0"/>
                <a:cs typeface="Arial" charset="0"/>
              </a:rPr>
              <a:t>	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6531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93095" y="2362200"/>
            <a:ext cx="3657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 a =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0x7EDC8765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165319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605550" y="2362200"/>
            <a:ext cx="453664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#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R0 </a:t>
            </a:r>
            <a:r>
              <a:rPr lang="en-US" sz="2400" dirty="0">
                <a:latin typeface="Courier New" pitchFamily="49" charset="0"/>
                <a:cs typeface="Arial" charset="0"/>
              </a:rPr>
              <a:t>= 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MOV R0, #0x7E000000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ORR R0, R0, #0xDC0000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ORR R0, R0, #0x8700</a:t>
            </a: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ORR R0</a:t>
            </a:r>
            <a:r>
              <a:rPr lang="en-US" sz="2400" dirty="0">
                <a:latin typeface="Courier New" pitchFamily="49" charset="0"/>
                <a:cs typeface="Arial" charset="0"/>
              </a:rPr>
              <a:t>,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R0</a:t>
            </a:r>
            <a:r>
              <a:rPr lang="en-US" sz="2400" dirty="0">
                <a:latin typeface="Courier New" pitchFamily="49" charset="0"/>
                <a:cs typeface="Arial" charset="0"/>
              </a:rPr>
              <a:t>,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#0x65</a:t>
            </a: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3440" y="68759"/>
            <a:ext cx="87587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Generating Constants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434819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173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47450" y="1219200"/>
            <a:ext cx="82631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Too much data to fit in only </a:t>
            </a:r>
            <a:r>
              <a:rPr lang="en-US" sz="3200" dirty="0" smtClean="0">
                <a:latin typeface="+mj-lt"/>
                <a:cs typeface="Arial" charset="0"/>
              </a:rPr>
              <a:t>16 </a:t>
            </a:r>
            <a:r>
              <a:rPr lang="en-US" sz="3200" dirty="0">
                <a:latin typeface="+mj-lt"/>
                <a:cs typeface="Arial" charset="0"/>
              </a:rPr>
              <a:t>registers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Store more data in memory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Memory is large, </a:t>
            </a:r>
            <a:r>
              <a:rPr lang="en-US" sz="3200" dirty="0" smtClean="0">
                <a:latin typeface="+mj-lt"/>
                <a:cs typeface="Arial" charset="0"/>
              </a:rPr>
              <a:t>but </a:t>
            </a:r>
            <a:r>
              <a:rPr lang="en-US" sz="3200" dirty="0">
                <a:latin typeface="+mj-lt"/>
                <a:cs typeface="Arial" charset="0"/>
              </a:rPr>
              <a:t>slow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Commonly used variables </a:t>
            </a:r>
            <a:r>
              <a:rPr lang="en-US" sz="3200" dirty="0" smtClean="0">
                <a:latin typeface="+mj-lt"/>
                <a:cs typeface="Arial" charset="0"/>
              </a:rPr>
              <a:t>still kept </a:t>
            </a:r>
            <a:r>
              <a:rPr lang="en-US" sz="3200" dirty="0">
                <a:latin typeface="+mj-lt"/>
                <a:cs typeface="Arial" charset="0"/>
              </a:rPr>
              <a:t>in </a:t>
            </a:r>
            <a:r>
              <a:rPr lang="en-US" sz="3200" dirty="0" smtClean="0">
                <a:latin typeface="+mj-lt"/>
                <a:cs typeface="Arial" charset="0"/>
              </a:rPr>
              <a:t>registers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7450" y="68759"/>
            <a:ext cx="8720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Operands: Memory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084042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9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89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899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5855" y="1219200"/>
            <a:ext cx="83771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Each </a:t>
            </a:r>
            <a:r>
              <a:rPr lang="en-US" sz="3200" dirty="0">
                <a:latin typeface="+mj-lt"/>
                <a:cs typeface="Arial" charset="0"/>
              </a:rPr>
              <a:t>data </a:t>
            </a:r>
            <a:r>
              <a:rPr lang="en-US" sz="3200" b="1" dirty="0">
                <a:latin typeface="+mj-lt"/>
                <a:cs typeface="Arial" charset="0"/>
              </a:rPr>
              <a:t>byte</a:t>
            </a:r>
            <a:r>
              <a:rPr lang="en-US" sz="3200" dirty="0">
                <a:latin typeface="+mj-lt"/>
                <a:cs typeface="Arial" charset="0"/>
              </a:rPr>
              <a:t> has </a:t>
            </a:r>
            <a:r>
              <a:rPr lang="en-US" sz="3200" dirty="0" smtClean="0">
                <a:latin typeface="+mj-lt"/>
                <a:cs typeface="Arial" charset="0"/>
              </a:rPr>
              <a:t>unique </a:t>
            </a:r>
            <a:r>
              <a:rPr lang="en-US" sz="3200" dirty="0">
                <a:latin typeface="+mj-lt"/>
                <a:cs typeface="Arial" charset="0"/>
              </a:rPr>
              <a:t>address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32-bit word = </a:t>
            </a:r>
            <a:r>
              <a:rPr lang="en-US" sz="3200" dirty="0">
                <a:latin typeface="+mj-lt"/>
                <a:cs typeface="Arial" charset="0"/>
              </a:rPr>
              <a:t>4 bytes, so </a:t>
            </a:r>
            <a:r>
              <a:rPr lang="en-US" sz="3200" dirty="0" smtClean="0">
                <a:latin typeface="+mj-lt"/>
                <a:cs typeface="Arial" charset="0"/>
              </a:rPr>
              <a:t>word </a:t>
            </a:r>
            <a:r>
              <a:rPr lang="en-US" sz="3200" dirty="0">
                <a:latin typeface="+mj-lt"/>
                <a:cs typeface="Arial" charset="0"/>
              </a:rPr>
              <a:t>address increments by 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Byte-Addressable Memory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95668" name="Picture 8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687"/>
          <a:stretch/>
        </p:blipFill>
        <p:spPr bwMode="auto">
          <a:xfrm>
            <a:off x="2993824" y="2852925"/>
            <a:ext cx="3161205" cy="283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43775" y="5502870"/>
            <a:ext cx="307240" cy="230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77770" y="5464465"/>
            <a:ext cx="307240" cy="230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477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219200"/>
            <a:ext cx="80772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Memory </a:t>
            </a:r>
            <a:r>
              <a:rPr lang="en-US" sz="3200" dirty="0" smtClean="0">
                <a:latin typeface="+mj-lt"/>
                <a:cs typeface="Arial" charset="0"/>
              </a:rPr>
              <a:t>read called </a:t>
            </a:r>
            <a:r>
              <a:rPr lang="en-US" sz="3200" b="1" i="1" dirty="0" smtClean="0">
                <a:solidFill>
                  <a:srgbClr val="0070C0"/>
                </a:solidFill>
                <a:latin typeface="+mj-lt"/>
                <a:cs typeface="Arial" charset="0"/>
              </a:rPr>
              <a:t>load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Mnemonic:</a:t>
            </a:r>
            <a:r>
              <a:rPr lang="en-US" sz="3200" dirty="0">
                <a:latin typeface="+mj-lt"/>
                <a:cs typeface="Arial" charset="0"/>
              </a:rPr>
              <a:t> </a:t>
            </a:r>
            <a:r>
              <a:rPr lang="en-US" sz="3200" i="1" dirty="0">
                <a:latin typeface="+mj-lt"/>
                <a:cs typeface="Arial" charset="0"/>
              </a:rPr>
              <a:t>load </a:t>
            </a:r>
            <a:r>
              <a:rPr lang="en-US" sz="3200" i="1" dirty="0" smtClean="0">
                <a:latin typeface="+mj-lt"/>
                <a:cs typeface="Arial" charset="0"/>
              </a:rPr>
              <a:t>register </a:t>
            </a:r>
            <a:r>
              <a:rPr lang="en-US" sz="3200" dirty="0" smtClean="0">
                <a:latin typeface="+mj-lt"/>
                <a:cs typeface="Arial" charset="0"/>
              </a:rPr>
              <a:t>(</a:t>
            </a:r>
            <a:r>
              <a:rPr lang="en-US" sz="3200" dirty="0" smtClean="0">
                <a:latin typeface="Courier New" pitchFamily="49" charset="0"/>
                <a:cs typeface="Arial" charset="0"/>
              </a:rPr>
              <a:t>LDR</a:t>
            </a:r>
            <a:r>
              <a:rPr lang="en-US" sz="3200" dirty="0" smtClean="0">
                <a:latin typeface="+mj-lt"/>
                <a:cs typeface="Arial" charset="0"/>
              </a:rPr>
              <a:t>)</a:t>
            </a:r>
            <a:endParaRPr lang="en-US" sz="32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Arial" charset="0"/>
              </a:rPr>
              <a:t>Format: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 smtClean="0">
                <a:latin typeface="Times New Roman" pitchFamily="18" charset="0"/>
                <a:cs typeface="Arial" charset="0"/>
              </a:rPr>
              <a:t>	</a:t>
            </a:r>
            <a:r>
              <a:rPr lang="en-US" sz="32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LDR R0, [R1, #12]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latin typeface="+mj-lt"/>
                <a:cs typeface="Arial" charset="0"/>
              </a:rPr>
              <a:t>	Address calculation:</a:t>
            </a:r>
          </a:p>
          <a:p>
            <a:pPr marL="1295400" lvl="2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 smtClean="0">
                <a:latin typeface="+mj-lt"/>
                <a:cs typeface="Arial" charset="0"/>
              </a:rPr>
              <a:t>add </a:t>
            </a:r>
            <a:r>
              <a:rPr lang="en-US" sz="2400" i="1" dirty="0" smtClean="0">
                <a:latin typeface="+mj-lt"/>
                <a:cs typeface="Arial" charset="0"/>
              </a:rPr>
              <a:t>base </a:t>
            </a:r>
            <a:r>
              <a:rPr lang="en-US" sz="2400" i="1" dirty="0">
                <a:latin typeface="+mj-lt"/>
                <a:cs typeface="Times New Roman" pitchFamily="18" charset="0"/>
              </a:rPr>
              <a:t>address</a:t>
            </a:r>
            <a:r>
              <a:rPr lang="en-US" sz="2400" dirty="0">
                <a:latin typeface="+mj-lt"/>
                <a:cs typeface="Times New Roman" pitchFamily="18" charset="0"/>
              </a:rPr>
              <a:t> </a:t>
            </a:r>
            <a:r>
              <a:rPr lang="en-US" sz="2400" dirty="0" smtClean="0">
                <a:latin typeface="+mj-lt"/>
                <a:cs typeface="Times New Roman" pitchFamily="18" charset="0"/>
              </a:rPr>
              <a:t>(R1) </a:t>
            </a:r>
            <a:r>
              <a:rPr lang="en-US" sz="2400" dirty="0">
                <a:latin typeface="+mj-lt"/>
                <a:cs typeface="Times New Roman" pitchFamily="18" charset="0"/>
              </a:rPr>
              <a:t>to the </a:t>
            </a:r>
            <a:r>
              <a:rPr lang="en-US" sz="2400" i="1" dirty="0">
                <a:latin typeface="+mj-lt"/>
                <a:cs typeface="Times New Roman" pitchFamily="18" charset="0"/>
              </a:rPr>
              <a:t>offset </a:t>
            </a:r>
            <a:r>
              <a:rPr lang="en-US" sz="2400" dirty="0" smtClean="0">
                <a:latin typeface="+mj-lt"/>
                <a:cs typeface="Times New Roman" pitchFamily="18" charset="0"/>
              </a:rPr>
              <a:t>(12)</a:t>
            </a:r>
            <a:endParaRPr lang="en-US" sz="2400" dirty="0">
              <a:latin typeface="+mj-lt"/>
              <a:cs typeface="Times New Roman" pitchFamily="18" charset="0"/>
            </a:endParaRPr>
          </a:p>
          <a:p>
            <a:pPr marL="1295400" lvl="2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address = </a:t>
            </a:r>
            <a:r>
              <a:rPr lang="en-US" sz="2400" dirty="0" smtClean="0">
                <a:latin typeface="+mj-lt"/>
                <a:cs typeface="Times New Roman" pitchFamily="18" charset="0"/>
              </a:rPr>
              <a:t>(R1 </a:t>
            </a:r>
            <a:r>
              <a:rPr lang="en-US" sz="2400" dirty="0">
                <a:latin typeface="+mj-lt"/>
                <a:cs typeface="Times New Roman" pitchFamily="18" charset="0"/>
              </a:rPr>
              <a:t>+ </a:t>
            </a:r>
            <a:r>
              <a:rPr lang="en-US" sz="2400" dirty="0" smtClean="0">
                <a:latin typeface="+mj-lt"/>
                <a:cs typeface="Times New Roman" pitchFamily="18" charset="0"/>
              </a:rPr>
              <a:t>12)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latin typeface="+mj-lt"/>
                <a:cs typeface="Arial" charset="0"/>
              </a:rPr>
              <a:t>	Result:</a:t>
            </a:r>
          </a:p>
          <a:p>
            <a:pPr marL="1295400" lvl="2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Times New Roman" pitchFamily="18" charset="0"/>
              </a:rPr>
              <a:t>R</a:t>
            </a:r>
            <a:r>
              <a:rPr lang="en-US" sz="2400" dirty="0" smtClean="0">
                <a:latin typeface="+mj-lt"/>
                <a:cs typeface="Times New Roman" pitchFamily="18" charset="0"/>
              </a:rPr>
              <a:t>0 holds the data at memory address (R1 + 12)</a:t>
            </a:r>
            <a:endParaRPr lang="en-US" sz="2400" dirty="0">
              <a:latin typeface="+mj-lt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500" b="1" dirty="0">
                <a:latin typeface="+mj-lt"/>
                <a:cs typeface="Arial" charset="0"/>
              </a:rPr>
              <a:t>	</a:t>
            </a:r>
            <a:r>
              <a:rPr lang="en-US" sz="500" b="1" dirty="0" smtClean="0">
                <a:latin typeface="+mj-lt"/>
                <a:cs typeface="Arial" charset="0"/>
              </a:rPr>
              <a:t>                         </a:t>
            </a:r>
            <a:r>
              <a:rPr lang="en-US" sz="24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Any 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register </a:t>
            </a:r>
            <a:r>
              <a:rPr lang="en-US" sz="2400" dirty="0">
                <a:solidFill>
                  <a:srgbClr val="0070C0"/>
                </a:solidFill>
                <a:latin typeface="+mj-lt"/>
                <a:cs typeface="Arial" charset="0"/>
              </a:rPr>
              <a:t>may be used </a:t>
            </a:r>
            <a:r>
              <a:rPr lang="en-US" sz="2400" dirty="0" smtClean="0">
                <a:solidFill>
                  <a:srgbClr val="0070C0"/>
                </a:solidFill>
                <a:latin typeface="+mj-lt"/>
                <a:cs typeface="Arial" charset="0"/>
              </a:rPr>
              <a:t>as </a:t>
            </a:r>
            <a:r>
              <a:rPr lang="en-US" sz="2400" dirty="0">
                <a:solidFill>
                  <a:srgbClr val="0070C0"/>
                </a:solidFill>
                <a:latin typeface="+mj-lt"/>
                <a:cs typeface="Arial" charset="0"/>
              </a:rPr>
              <a:t>base </a:t>
            </a:r>
            <a:r>
              <a:rPr lang="en-US" sz="2400" dirty="0" smtClean="0">
                <a:solidFill>
                  <a:srgbClr val="0070C0"/>
                </a:solidFill>
                <a:latin typeface="+mj-lt"/>
                <a:cs typeface="Arial" charset="0"/>
              </a:rPr>
              <a:t>address</a:t>
            </a:r>
            <a:endParaRPr lang="en-US" sz="2400" dirty="0">
              <a:solidFill>
                <a:srgbClr val="0070C0"/>
              </a:solidFill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Reading Memory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45344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0655" y="124116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Arial" charset="0"/>
              </a:rPr>
              <a:t>Example</a:t>
            </a:r>
            <a:r>
              <a:rPr lang="en-US" sz="3200" b="1" dirty="0">
                <a:latin typeface="+mj-lt"/>
                <a:cs typeface="Arial" charset="0"/>
              </a:rPr>
              <a:t>:</a:t>
            </a:r>
            <a:r>
              <a:rPr lang="en-US" sz="3200" dirty="0">
                <a:latin typeface="+mj-lt"/>
                <a:cs typeface="Arial" charset="0"/>
              </a:rPr>
              <a:t> </a:t>
            </a:r>
            <a:r>
              <a:rPr lang="en-US" sz="3200" dirty="0" smtClean="0">
                <a:latin typeface="+mj-lt"/>
                <a:cs typeface="Arial" charset="0"/>
              </a:rPr>
              <a:t>Read </a:t>
            </a:r>
            <a:r>
              <a:rPr lang="en-US" sz="3200" dirty="0">
                <a:latin typeface="+mj-lt"/>
                <a:cs typeface="Arial" charset="0"/>
              </a:rPr>
              <a:t>a word of data at memory </a:t>
            </a:r>
            <a:r>
              <a:rPr lang="en-US" sz="3200" dirty="0">
                <a:latin typeface="+mj-lt"/>
                <a:cs typeface="Times New Roman" pitchFamily="18" charset="0"/>
              </a:rPr>
              <a:t>address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8 </a:t>
            </a:r>
            <a:r>
              <a:rPr lang="en-US" sz="3200" dirty="0">
                <a:latin typeface="+mj-lt"/>
                <a:cs typeface="Times New Roman" pitchFamily="18" charset="0"/>
              </a:rPr>
              <a:t>into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R3</a:t>
            </a:r>
            <a:endParaRPr lang="en-US" sz="3200" dirty="0">
              <a:latin typeface="+mj-lt"/>
              <a:cs typeface="Times New Roman" pitchFamily="18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Times New Roman" pitchFamily="18" charset="0"/>
              </a:rPr>
              <a:t>A</a:t>
            </a:r>
            <a:r>
              <a:rPr lang="en-US" sz="3200" dirty="0" smtClean="0">
                <a:latin typeface="+mj-lt"/>
                <a:cs typeface="Times New Roman" pitchFamily="18" charset="0"/>
              </a:rPr>
              <a:t>ddress </a:t>
            </a:r>
            <a:r>
              <a:rPr lang="en-US" sz="3200" dirty="0">
                <a:latin typeface="+mj-lt"/>
                <a:cs typeface="Times New Roman" pitchFamily="18" charset="0"/>
              </a:rPr>
              <a:t>=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(R2 + 8) </a:t>
            </a:r>
            <a:r>
              <a:rPr lang="en-US" sz="3200" dirty="0">
                <a:latin typeface="+mj-lt"/>
                <a:cs typeface="Times New Roman" pitchFamily="18" charset="0"/>
              </a:rPr>
              <a:t>= 8</a:t>
            </a:r>
            <a:endParaRPr lang="en-US" sz="3200" dirty="0" smtClean="0">
              <a:latin typeface="+mj-lt"/>
              <a:cs typeface="Times New Roman" pitchFamily="18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Times New Roman" pitchFamily="18" charset="0"/>
              </a:rPr>
              <a:t>R</a:t>
            </a:r>
            <a:r>
              <a:rPr lang="en-US" sz="3200" dirty="0" smtClean="0">
                <a:latin typeface="+mj-lt"/>
                <a:cs typeface="Times New Roman" pitchFamily="18" charset="0"/>
              </a:rPr>
              <a:t>3 = 0x01EE2842 </a:t>
            </a:r>
            <a:r>
              <a:rPr lang="en-US" sz="3200" dirty="0">
                <a:latin typeface="+mj-lt"/>
                <a:cs typeface="Arial" charset="0"/>
              </a:rPr>
              <a:t>after </a:t>
            </a:r>
            <a:r>
              <a:rPr lang="en-US" sz="3200" dirty="0" smtClean="0">
                <a:latin typeface="+mj-lt"/>
                <a:cs typeface="Arial" charset="0"/>
              </a:rPr>
              <a:t>load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1105928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54690" y="3792335"/>
            <a:ext cx="48768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MOV R2, #0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LDR </a:t>
            </a:r>
            <a:r>
              <a:rPr lang="en-US" sz="2400" dirty="0">
                <a:latin typeface="Courier New" pitchFamily="49" charset="0"/>
                <a:cs typeface="Arial" charset="0"/>
              </a:rPr>
              <a:t>R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3</a:t>
            </a:r>
            <a:r>
              <a:rPr lang="en-US" sz="2400" dirty="0">
                <a:latin typeface="Courier New" pitchFamily="49" charset="0"/>
                <a:cs typeface="Arial" charset="0"/>
              </a:rPr>
              <a:t>, [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R2, #8]</a:t>
            </a: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Reading Memory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Picture 8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71" r="391"/>
          <a:stretch/>
        </p:blipFill>
        <p:spPr bwMode="auto">
          <a:xfrm>
            <a:off x="5224885" y="3200628"/>
            <a:ext cx="3725285" cy="2609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46605" y="5656490"/>
            <a:ext cx="384050" cy="230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957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97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797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797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7465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Memory </a:t>
            </a:r>
            <a:r>
              <a:rPr lang="en-US" sz="3200" dirty="0" smtClean="0">
                <a:latin typeface="+mj-lt"/>
                <a:cs typeface="Arial" charset="0"/>
              </a:rPr>
              <a:t>write </a:t>
            </a:r>
            <a:r>
              <a:rPr lang="en-US" sz="3200" dirty="0">
                <a:latin typeface="+mj-lt"/>
                <a:cs typeface="Arial" charset="0"/>
              </a:rPr>
              <a:t>are called </a:t>
            </a:r>
            <a:r>
              <a:rPr lang="en-US" sz="3200" b="1" i="1" dirty="0" smtClean="0">
                <a:solidFill>
                  <a:srgbClr val="0070C0"/>
                </a:solidFill>
                <a:latin typeface="+mj-lt"/>
                <a:cs typeface="Arial" charset="0"/>
              </a:rPr>
              <a:t>stores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Mnemonic:</a:t>
            </a:r>
            <a:r>
              <a:rPr lang="en-US" sz="3200" dirty="0">
                <a:latin typeface="+mj-lt"/>
                <a:cs typeface="Arial" charset="0"/>
              </a:rPr>
              <a:t> </a:t>
            </a:r>
            <a:r>
              <a:rPr lang="en-US" sz="3200" i="1" dirty="0">
                <a:latin typeface="+mj-lt"/>
                <a:cs typeface="Arial" charset="0"/>
              </a:rPr>
              <a:t>store </a:t>
            </a:r>
            <a:r>
              <a:rPr lang="en-US" sz="3200" i="1" dirty="0" smtClean="0">
                <a:latin typeface="+mj-lt"/>
                <a:cs typeface="Arial" charset="0"/>
              </a:rPr>
              <a:t>register </a:t>
            </a:r>
            <a:r>
              <a:rPr lang="en-US" sz="3200" dirty="0" smtClean="0">
                <a:latin typeface="+mj-lt"/>
                <a:cs typeface="Arial" charset="0"/>
              </a:rPr>
              <a:t>(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3200" dirty="0" smtClean="0">
                <a:latin typeface="+mj-lt"/>
                <a:cs typeface="Arial" charset="0"/>
              </a:rPr>
              <a:t>)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Writing Memory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423892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381000" y="1295400"/>
            <a:ext cx="5715000" cy="49530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Jumping up a few levels of </a:t>
            </a:r>
            <a:r>
              <a:rPr lang="en-US" b="1" dirty="0" smtClean="0"/>
              <a:t>abstraction</a:t>
            </a:r>
            <a:endParaRPr lang="en-US" b="1" dirty="0"/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rgbClr val="0070C0"/>
                </a:solidFill>
              </a:rPr>
              <a:t>Architecture: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/>
              <a:t>programmer’s </a:t>
            </a:r>
            <a:r>
              <a:rPr lang="en-US" dirty="0"/>
              <a:t>view of </a:t>
            </a:r>
            <a:r>
              <a:rPr lang="en-US" dirty="0" smtClean="0"/>
              <a:t>computer</a:t>
            </a:r>
            <a:endParaRPr lang="en-US" dirty="0"/>
          </a:p>
          <a:p>
            <a:pPr lvl="2">
              <a:lnSpc>
                <a:spcPct val="90000"/>
              </a:lnSpc>
            </a:pPr>
            <a:r>
              <a:rPr lang="en-US" sz="2800" dirty="0"/>
              <a:t>Defined by </a:t>
            </a:r>
            <a:r>
              <a:rPr lang="en-US" sz="2800" b="1" dirty="0"/>
              <a:t>instructions</a:t>
            </a:r>
            <a:r>
              <a:rPr lang="en-US" sz="2800" dirty="0"/>
              <a:t> </a:t>
            </a:r>
            <a:r>
              <a:rPr lang="en-US" sz="2800" dirty="0" smtClean="0"/>
              <a:t>&amp; </a:t>
            </a:r>
            <a:r>
              <a:rPr lang="en-US" sz="2800" b="1" dirty="0"/>
              <a:t>operand locations</a:t>
            </a: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rgbClr val="0070C0"/>
                </a:solidFill>
              </a:rPr>
              <a:t>Microarchitecture: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/>
              <a:t>how </a:t>
            </a:r>
            <a:r>
              <a:rPr lang="en-US" dirty="0"/>
              <a:t>to </a:t>
            </a:r>
            <a:r>
              <a:rPr lang="en-US" dirty="0" smtClean="0"/>
              <a:t>implement an </a:t>
            </a:r>
            <a:r>
              <a:rPr lang="en-US" dirty="0"/>
              <a:t>architecture in hardware (covered in Chapter 7)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Introduction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497" y="1036637"/>
            <a:ext cx="1743168" cy="475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745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0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5855" y="120151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Example:</a:t>
            </a:r>
            <a:r>
              <a:rPr lang="en-US" sz="3200" dirty="0">
                <a:latin typeface="+mj-lt"/>
                <a:cs typeface="Arial" charset="0"/>
              </a:rPr>
              <a:t> Store the value </a:t>
            </a:r>
            <a:r>
              <a:rPr lang="en-US" sz="3200" dirty="0">
                <a:latin typeface="+mj-lt"/>
                <a:cs typeface="Times New Roman" pitchFamily="18" charset="0"/>
              </a:rPr>
              <a:t>held in R7 into memory word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21.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Times New Roman" pitchFamily="18" charset="0"/>
              </a:rPr>
              <a:t>Memory address = 4 x 21 = 84 = 0x54</a:t>
            </a:r>
            <a:endParaRPr lang="en-US" sz="3200" dirty="0">
              <a:latin typeface="+mj-lt"/>
              <a:cs typeface="Times New Roman" pitchFamily="18" charset="0"/>
            </a:endParaRPr>
          </a:p>
        </p:txBody>
      </p:sp>
      <p:sp>
        <p:nvSpPr>
          <p:cNvPr id="1112070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46715" y="2891330"/>
            <a:ext cx="570648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assembly code</a:t>
            </a:r>
            <a:endParaRPr lang="en-US" sz="3200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MOV R5, #0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STR R7, [R5, #0x54]</a:t>
            </a: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Writing Memory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8740" y="4595063"/>
            <a:ext cx="36821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cs typeface="Arial" charset="0"/>
              </a:rPr>
              <a:t>The offset can be written in decimal or hexadecimal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9" name="Picture 8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71" r="391"/>
          <a:stretch/>
        </p:blipFill>
        <p:spPr bwMode="auto">
          <a:xfrm>
            <a:off x="4802430" y="2929735"/>
            <a:ext cx="3725285" cy="2609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724150" y="5385597"/>
            <a:ext cx="384050" cy="230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6974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0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002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01070" y="1219200"/>
            <a:ext cx="810953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Address </a:t>
            </a:r>
            <a:r>
              <a:rPr lang="en-US" sz="3200" dirty="0">
                <a:latin typeface="+mj-lt"/>
                <a:cs typeface="Arial" charset="0"/>
              </a:rPr>
              <a:t>of a memory </a:t>
            </a:r>
            <a:r>
              <a:rPr lang="en-US" sz="3200" b="1" dirty="0">
                <a:latin typeface="+mj-lt"/>
                <a:cs typeface="Arial" charset="0"/>
              </a:rPr>
              <a:t>word</a:t>
            </a:r>
            <a:r>
              <a:rPr lang="en-US" sz="3200" dirty="0">
                <a:latin typeface="+mj-lt"/>
                <a:cs typeface="Arial" charset="0"/>
              </a:rPr>
              <a:t> must </a:t>
            </a:r>
            <a:r>
              <a:rPr lang="en-US" sz="3200" dirty="0" smtClean="0">
                <a:latin typeface="+mj-lt"/>
                <a:cs typeface="Arial" charset="0"/>
              </a:rPr>
              <a:t>be </a:t>
            </a:r>
            <a:r>
              <a:rPr lang="en-US" sz="3200" dirty="0">
                <a:latin typeface="+mj-lt"/>
                <a:cs typeface="Arial" charset="0"/>
              </a:rPr>
              <a:t>multiplied by </a:t>
            </a:r>
            <a:r>
              <a:rPr lang="en-US" sz="3200" dirty="0" smtClean="0">
                <a:latin typeface="+mj-lt"/>
                <a:cs typeface="Arial" charset="0"/>
              </a:rPr>
              <a:t>4 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b="1" dirty="0" smtClean="0">
                <a:latin typeface="+mj-lt"/>
                <a:cs typeface="Arial" charset="0"/>
              </a:rPr>
              <a:t>Examples:</a:t>
            </a:r>
            <a:endParaRPr lang="en-US" sz="3200" b="1" dirty="0">
              <a:latin typeface="+mj-lt"/>
              <a:cs typeface="Arial" charset="0"/>
            </a:endParaRP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A</a:t>
            </a:r>
            <a:r>
              <a:rPr lang="en-US" sz="3200" dirty="0" smtClean="0">
                <a:latin typeface="+mj-lt"/>
                <a:cs typeface="Arial" charset="0"/>
              </a:rPr>
              <a:t>ddress </a:t>
            </a:r>
            <a:r>
              <a:rPr lang="en-US" sz="3200" dirty="0">
                <a:latin typeface="+mj-lt"/>
                <a:cs typeface="Arial" charset="0"/>
              </a:rPr>
              <a:t>of memory word </a:t>
            </a:r>
            <a:r>
              <a:rPr lang="en-US" sz="3200" dirty="0" smtClean="0">
                <a:latin typeface="+mj-lt"/>
                <a:cs typeface="Arial" charset="0"/>
              </a:rPr>
              <a:t>2 = </a:t>
            </a:r>
            <a:r>
              <a:rPr lang="en-US" sz="3200" dirty="0">
                <a:latin typeface="+mj-lt"/>
                <a:cs typeface="Arial" charset="0"/>
              </a:rPr>
              <a:t>2 </a:t>
            </a:r>
            <a:r>
              <a:rPr lang="en-US" sz="3200" dirty="0">
                <a:latin typeface="+mj-lt"/>
                <a:cs typeface="Times New Roman" pitchFamily="18" charset="0"/>
              </a:rPr>
              <a:t>× </a:t>
            </a:r>
            <a:r>
              <a:rPr lang="en-US" sz="3200" dirty="0">
                <a:latin typeface="+mj-lt"/>
                <a:cs typeface="Arial" charset="0"/>
              </a:rPr>
              <a:t>4 = 8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 smtClean="0">
                <a:latin typeface="+mj-lt"/>
                <a:cs typeface="Arial" charset="0"/>
              </a:rPr>
              <a:t>Address </a:t>
            </a:r>
            <a:r>
              <a:rPr lang="en-US" sz="3200" dirty="0">
                <a:latin typeface="+mj-lt"/>
                <a:cs typeface="Arial" charset="0"/>
              </a:rPr>
              <a:t>of memory word </a:t>
            </a:r>
            <a:r>
              <a:rPr lang="en-US" sz="3200" dirty="0" smtClean="0">
                <a:latin typeface="+mj-lt"/>
                <a:cs typeface="Arial" charset="0"/>
              </a:rPr>
              <a:t>10 = </a:t>
            </a:r>
            <a:r>
              <a:rPr lang="en-US" sz="3200" dirty="0">
                <a:latin typeface="+mj-lt"/>
                <a:cs typeface="Arial" charset="0"/>
              </a:rPr>
              <a:t>10 </a:t>
            </a:r>
            <a:r>
              <a:rPr lang="en-US" sz="3200" dirty="0">
                <a:latin typeface="+mj-lt"/>
                <a:cs typeface="Times New Roman" pitchFamily="18" charset="0"/>
              </a:rPr>
              <a:t>× 4 =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40</a:t>
            </a:r>
            <a:endParaRPr lang="en-US" sz="3200" dirty="0">
              <a:latin typeface="+mj-lt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Recap: Accessing Memory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64966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1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411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5855" y="10668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How to number bytes within a word</a:t>
            </a:r>
            <a:r>
              <a:rPr lang="en-US" sz="3200" b="1" dirty="0" smtClean="0">
                <a:latin typeface="+mj-lt"/>
                <a:cs typeface="Arial" charset="0"/>
              </a:rPr>
              <a:t>?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b="1" dirty="0">
                <a:solidFill>
                  <a:srgbClr val="0070C0"/>
                </a:solidFill>
                <a:cs typeface="Arial" charset="0"/>
              </a:rPr>
              <a:t>Little-endian:</a:t>
            </a:r>
            <a:r>
              <a:rPr lang="en-US" sz="2800" dirty="0">
                <a:cs typeface="Arial" charset="0"/>
              </a:rPr>
              <a:t> byte numbers start at the </a:t>
            </a:r>
            <a:r>
              <a:rPr lang="en-US" sz="2800" b="1" dirty="0">
                <a:cs typeface="Arial" charset="0"/>
              </a:rPr>
              <a:t>little</a:t>
            </a:r>
            <a:r>
              <a:rPr lang="en-US" sz="2800" dirty="0">
                <a:cs typeface="Arial" charset="0"/>
              </a:rPr>
              <a:t> (least significant) end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b="1" dirty="0">
                <a:solidFill>
                  <a:srgbClr val="0070C0"/>
                </a:solidFill>
                <a:cs typeface="Arial" charset="0"/>
              </a:rPr>
              <a:t>Big-endian:</a:t>
            </a:r>
            <a:r>
              <a:rPr lang="en-US" sz="2800" dirty="0">
                <a:cs typeface="Arial" charset="0"/>
              </a:rPr>
              <a:t> byte numbers start at the </a:t>
            </a:r>
            <a:r>
              <a:rPr lang="en-US" sz="2800" b="1" dirty="0">
                <a:cs typeface="Arial" charset="0"/>
              </a:rPr>
              <a:t>big</a:t>
            </a:r>
            <a:r>
              <a:rPr lang="en-US" sz="2800" dirty="0">
                <a:cs typeface="Arial" charset="0"/>
              </a:rPr>
              <a:t> (most significant) end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b="1" dirty="0" smtClean="0">
              <a:latin typeface="+mj-lt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Big-Endian &amp; Little-Endian Memory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3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180" y="3358225"/>
            <a:ext cx="3381750" cy="249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62103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141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4" y="1125945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dirty="0" smtClean="0">
                <a:solidFill>
                  <a:srgbClr val="0070C0"/>
                </a:solidFill>
                <a:latin typeface="+mj-lt"/>
                <a:cs typeface="Arial" charset="0"/>
              </a:rPr>
              <a:t>Jonathan 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Swift’s </a:t>
            </a:r>
            <a:r>
              <a:rPr lang="en-US" sz="2800" b="1" i="1" dirty="0">
                <a:solidFill>
                  <a:srgbClr val="0070C0"/>
                </a:solidFill>
                <a:latin typeface="+mj-lt"/>
                <a:cs typeface="Arial" charset="0"/>
              </a:rPr>
              <a:t>Gulliver’s </a:t>
            </a:r>
            <a:r>
              <a:rPr lang="en-US" sz="2800" b="1" i="1" dirty="0" smtClean="0">
                <a:solidFill>
                  <a:srgbClr val="0070C0"/>
                </a:solidFill>
                <a:latin typeface="+mj-lt"/>
                <a:cs typeface="Arial" charset="0"/>
              </a:rPr>
              <a:t>Travels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  <a:cs typeface="Arial" charset="0"/>
              </a:rPr>
              <a:t>: </a:t>
            </a:r>
            <a:r>
              <a:rPr lang="en-US" sz="2800" dirty="0">
                <a:latin typeface="+mj-lt"/>
                <a:cs typeface="Arial" charset="0"/>
              </a:rPr>
              <a:t>the Little-</a:t>
            </a:r>
            <a:r>
              <a:rPr lang="en-US" sz="2800" dirty="0" err="1">
                <a:latin typeface="+mj-lt"/>
                <a:cs typeface="Arial" charset="0"/>
              </a:rPr>
              <a:t>Endians</a:t>
            </a:r>
            <a:r>
              <a:rPr lang="en-US" sz="2800" dirty="0">
                <a:latin typeface="+mj-lt"/>
                <a:cs typeface="Arial" charset="0"/>
              </a:rPr>
              <a:t> broke their eggs on the little end of the egg and the Big-</a:t>
            </a:r>
            <a:r>
              <a:rPr lang="en-US" sz="2800" dirty="0" err="1">
                <a:latin typeface="+mj-lt"/>
                <a:cs typeface="Arial" charset="0"/>
              </a:rPr>
              <a:t>Endians</a:t>
            </a:r>
            <a:r>
              <a:rPr lang="en-US" sz="2800" dirty="0">
                <a:latin typeface="+mj-lt"/>
                <a:cs typeface="Arial" charset="0"/>
              </a:rPr>
              <a:t> broke their eggs on the big </a:t>
            </a:r>
            <a:r>
              <a:rPr lang="en-US" sz="2800" dirty="0" smtClean="0">
                <a:latin typeface="+mj-lt"/>
                <a:cs typeface="Arial" charset="0"/>
              </a:rPr>
              <a:t>end</a:t>
            </a:r>
            <a:endParaRPr lang="en-US" sz="28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dirty="0" smtClean="0">
                <a:solidFill>
                  <a:srgbClr val="0070C0"/>
                </a:solidFill>
                <a:latin typeface="+mj-lt"/>
                <a:cs typeface="Arial" charset="0"/>
              </a:rPr>
              <a:t>It doesn’t 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really matter </a:t>
            </a:r>
            <a:r>
              <a:rPr lang="en-US" sz="2800" dirty="0">
                <a:latin typeface="+mj-lt"/>
                <a:cs typeface="Arial" charset="0"/>
              </a:rPr>
              <a:t>which addressing type </a:t>
            </a:r>
            <a:r>
              <a:rPr lang="en-US" sz="2800" dirty="0" smtClean="0">
                <a:latin typeface="+mj-lt"/>
                <a:cs typeface="Arial" charset="0"/>
              </a:rPr>
              <a:t>used </a:t>
            </a:r>
            <a:r>
              <a:rPr lang="en-US" sz="2800" dirty="0">
                <a:latin typeface="+mj-lt"/>
                <a:cs typeface="Arial" charset="0"/>
              </a:rPr>
              <a:t>– 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except</a:t>
            </a:r>
            <a:r>
              <a:rPr lang="en-US" sz="2800" b="1" dirty="0">
                <a:latin typeface="+mj-lt"/>
                <a:cs typeface="Arial" charset="0"/>
              </a:rPr>
              <a:t> </a:t>
            </a:r>
            <a:r>
              <a:rPr lang="en-US" sz="2800" dirty="0">
                <a:latin typeface="+mj-lt"/>
                <a:cs typeface="Arial" charset="0"/>
              </a:rPr>
              <a:t>when </a:t>
            </a:r>
            <a:r>
              <a:rPr lang="en-US" sz="2800" dirty="0" smtClean="0">
                <a:latin typeface="+mj-lt"/>
                <a:cs typeface="Arial" charset="0"/>
              </a:rPr>
              <a:t>two </a:t>
            </a:r>
            <a:r>
              <a:rPr lang="en-US" sz="2800" dirty="0">
                <a:latin typeface="+mj-lt"/>
                <a:cs typeface="Arial" charset="0"/>
              </a:rPr>
              <a:t>systems 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  <a:cs typeface="Arial" charset="0"/>
              </a:rPr>
              <a:t>share data</a:t>
            </a:r>
            <a:endParaRPr lang="en-US" sz="2800" dirty="0">
              <a:solidFill>
                <a:srgbClr val="0070C0"/>
              </a:solidFill>
              <a:latin typeface="+mj-lt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855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Big-Endian &amp; Little-Endian Memory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3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180" y="3358225"/>
            <a:ext cx="3381750" cy="249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719010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066800"/>
            <a:ext cx="84533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600" b="1" dirty="0">
                <a:latin typeface="+mj-lt"/>
                <a:cs typeface="Arial" charset="0"/>
              </a:rPr>
              <a:t>Suppose R2</a:t>
            </a:r>
            <a:r>
              <a:rPr lang="en-US" sz="3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+mj-lt"/>
                <a:cs typeface="Arial" charset="0"/>
              </a:rPr>
              <a:t>and R5</a:t>
            </a:r>
            <a:r>
              <a:rPr lang="en-US" sz="3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+mj-lt"/>
                <a:cs typeface="Arial" charset="0"/>
              </a:rPr>
              <a:t>hold the values 8 and </a:t>
            </a:r>
            <a:r>
              <a:rPr lang="en-US" sz="3600" b="1" dirty="0" smtClean="0">
                <a:latin typeface="+mj-lt"/>
                <a:cs typeface="Arial" charset="0"/>
              </a:rPr>
              <a:t>0x23456789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  <a:cs typeface="Arial" charset="0"/>
              </a:rPr>
              <a:t>After following code runs on big-endian system, what value is in </a:t>
            </a:r>
            <a:r>
              <a:rPr lang="en-US" sz="2800" dirty="0" smtClean="0">
                <a:latin typeface="Courier New" pitchFamily="49" charset="0"/>
                <a:cs typeface="Arial" charset="0"/>
              </a:rPr>
              <a:t>R7</a:t>
            </a:r>
            <a:r>
              <a:rPr lang="en-US" sz="2800" dirty="0" smtClean="0">
                <a:latin typeface="+mj-lt"/>
                <a:cs typeface="Arial" charset="0"/>
              </a:rPr>
              <a:t>?</a:t>
            </a:r>
            <a:r>
              <a:rPr lang="en-US" sz="2800" dirty="0" smtClean="0">
                <a:latin typeface="Times New Roman" pitchFamily="18" charset="0"/>
                <a:cs typeface="Arial" charset="0"/>
              </a:rPr>
              <a:t> 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j-lt"/>
                <a:cs typeface="Arial" charset="0"/>
              </a:rPr>
              <a:t>In a little-endian system?</a:t>
            </a:r>
          </a:p>
          <a:p>
            <a:pPr marL="1828800" lvl="3" indent="-457200"/>
            <a:r>
              <a:rPr lang="en-US" sz="2400" dirty="0" smtClean="0">
                <a:latin typeface="Courier New" pitchFamily="49" charset="0"/>
                <a:cs typeface="Arial" charset="0"/>
              </a:rPr>
              <a:t>	</a:t>
            </a:r>
            <a:r>
              <a:rPr lang="en-US" sz="2000" dirty="0" smtClean="0">
                <a:latin typeface="Courier New" pitchFamily="49" charset="0"/>
                <a:cs typeface="Arial" charset="0"/>
              </a:rPr>
              <a:t>STR  R5, [R2, #0]</a:t>
            </a:r>
          </a:p>
          <a:p>
            <a:pPr marL="1828800" lvl="3" indent="-457200"/>
            <a:r>
              <a:rPr lang="en-US" sz="2000" dirty="0" smtClean="0">
                <a:latin typeface="Courier New" pitchFamily="49" charset="0"/>
                <a:cs typeface="Arial" charset="0"/>
              </a:rPr>
              <a:t>	LDRB R7, [R2, #1]</a:t>
            </a:r>
            <a:endParaRPr lang="en-US" sz="1000" dirty="0" smtClean="0">
              <a:latin typeface="Courier New" pitchFamily="49" charset="0"/>
              <a:cs typeface="Arial" charset="0"/>
            </a:endParaRPr>
          </a:p>
          <a:p>
            <a:pPr marL="457200" indent="-457200"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Big-Endian &amp; Little-Endian Example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88535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6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24260" y="1066800"/>
            <a:ext cx="84533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600" b="1" dirty="0">
                <a:latin typeface="+mj-lt"/>
                <a:cs typeface="Arial" charset="0"/>
              </a:rPr>
              <a:t>Suppose R2</a:t>
            </a:r>
            <a:r>
              <a:rPr lang="en-US" sz="3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+mj-lt"/>
                <a:cs typeface="Arial" charset="0"/>
              </a:rPr>
              <a:t>and R5</a:t>
            </a:r>
            <a:r>
              <a:rPr lang="en-US" sz="3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+mj-lt"/>
                <a:cs typeface="Arial" charset="0"/>
              </a:rPr>
              <a:t>hold the values 8 and 0x23456789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Arial" charset="0"/>
              </a:rPr>
              <a:t>After following code runs on big-endian system, what value is </a:t>
            </a:r>
            <a:r>
              <a:rPr lang="en-US" sz="2800" dirty="0" smtClean="0">
                <a:latin typeface="+mj-lt"/>
                <a:cs typeface="Arial" charset="0"/>
              </a:rPr>
              <a:t>in </a:t>
            </a:r>
            <a:r>
              <a:rPr lang="en-US" sz="2800" dirty="0" smtClean="0">
                <a:latin typeface="Courier New" pitchFamily="49" charset="0"/>
                <a:cs typeface="Arial" charset="0"/>
              </a:rPr>
              <a:t>R7</a:t>
            </a:r>
            <a:r>
              <a:rPr lang="en-US" sz="2800" dirty="0">
                <a:latin typeface="+mj-lt"/>
                <a:cs typeface="Arial" charset="0"/>
              </a:rPr>
              <a:t>?</a:t>
            </a:r>
            <a:r>
              <a:rPr lang="en-US" sz="2800" dirty="0">
                <a:latin typeface="Times New Roman" pitchFamily="18" charset="0"/>
                <a:cs typeface="Arial" charset="0"/>
              </a:rPr>
              <a:t> 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Arial" charset="0"/>
              </a:rPr>
              <a:t>In a little-endian system?</a:t>
            </a:r>
          </a:p>
          <a:p>
            <a:pPr marL="1828800" lvl="3" indent="-457200"/>
            <a:r>
              <a:rPr lang="en-US" sz="2400" dirty="0">
                <a:latin typeface="Courier New" pitchFamily="49" charset="0"/>
                <a:cs typeface="Arial" charset="0"/>
              </a:rPr>
              <a:t>	</a:t>
            </a:r>
            <a:r>
              <a:rPr lang="en-US" sz="2000" dirty="0" smtClean="0">
                <a:latin typeface="Courier New" pitchFamily="49" charset="0"/>
                <a:cs typeface="Arial" charset="0"/>
              </a:rPr>
              <a:t>STR  </a:t>
            </a:r>
            <a:r>
              <a:rPr lang="en-US" sz="2000" dirty="0">
                <a:latin typeface="Courier New" pitchFamily="49" charset="0"/>
                <a:cs typeface="Arial" charset="0"/>
              </a:rPr>
              <a:t>R5, [R2, #0]</a:t>
            </a:r>
          </a:p>
          <a:p>
            <a:pPr marL="1828800" lvl="3" indent="-457200"/>
            <a:r>
              <a:rPr lang="en-US" sz="2000" dirty="0">
                <a:latin typeface="Courier New" pitchFamily="49" charset="0"/>
                <a:cs typeface="Arial" charset="0"/>
              </a:rPr>
              <a:t>	</a:t>
            </a:r>
            <a:r>
              <a:rPr lang="en-US" sz="2000" dirty="0" smtClean="0">
                <a:latin typeface="Courier New" pitchFamily="49" charset="0"/>
                <a:cs typeface="Arial" charset="0"/>
              </a:rPr>
              <a:t>LDRB </a:t>
            </a:r>
            <a:r>
              <a:rPr lang="en-US" sz="2000" dirty="0">
                <a:latin typeface="Courier New" pitchFamily="49" charset="0"/>
                <a:cs typeface="Arial" charset="0"/>
              </a:rPr>
              <a:t>R7, [</a:t>
            </a:r>
            <a:r>
              <a:rPr lang="en-US" sz="2000" dirty="0" smtClean="0">
                <a:latin typeface="Courier New" pitchFamily="49" charset="0"/>
                <a:cs typeface="Arial" charset="0"/>
              </a:rPr>
              <a:t>R2, </a:t>
            </a:r>
            <a:r>
              <a:rPr lang="en-US" sz="2000" dirty="0">
                <a:latin typeface="Courier New" pitchFamily="49" charset="0"/>
                <a:cs typeface="Arial" charset="0"/>
              </a:rPr>
              <a:t>#1</a:t>
            </a:r>
            <a:r>
              <a:rPr lang="en-US" sz="2000" dirty="0" smtClean="0">
                <a:latin typeface="Courier New" pitchFamily="49" charset="0"/>
                <a:cs typeface="Arial" charset="0"/>
              </a:rPr>
              <a:t>]</a:t>
            </a:r>
            <a:endParaRPr lang="en-US" sz="1000" dirty="0">
              <a:latin typeface="Courier New" pitchFamily="49" charset="0"/>
              <a:cs typeface="Arial" charset="0"/>
            </a:endParaRPr>
          </a:p>
          <a:p>
            <a:pPr marL="457200" indent="-457200"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078517995"/>
              </p:ext>
            </p:extLst>
          </p:nvPr>
        </p:nvGraphicFramePr>
        <p:xfrm>
          <a:off x="117020" y="4342549"/>
          <a:ext cx="6701940" cy="1556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5062" name="VISIO" r:id="rId8" imgW="2543040" imgH="590400" progId="Visio.Drawing.11">
                  <p:embed/>
                </p:oleObj>
              </mc:Choice>
              <mc:Fallback>
                <p:oleObj name="VISIO" r:id="rId8" imgW="2543040" imgH="59040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020" y="4342549"/>
                        <a:ext cx="6701940" cy="15566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5855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 smtClean="0">
                <a:solidFill>
                  <a:schemeClr val="bg1"/>
                </a:solidFill>
                <a:latin typeface="+mj-lt"/>
              </a:rPr>
              <a:t>Big-Endian &amp; Little-Endian Example</a:t>
            </a:r>
            <a:endParaRPr lang="en-US" sz="4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56050" y="3244863"/>
            <a:ext cx="4572000" cy="1643527"/>
          </a:xfrm>
          <a:prstGeom prst="rect">
            <a:avLst/>
          </a:prstGeom>
        </p:spPr>
        <p:txBody>
          <a:bodyPr>
            <a:spAutoFit/>
          </a:bodyPr>
          <a:lstStyle/>
          <a:p>
            <a:pPr lvl="3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cs typeface="Arial" charset="0"/>
              </a:rPr>
              <a:t>Big-endian:     </a:t>
            </a:r>
            <a:r>
              <a:rPr lang="en-US" sz="2400" dirty="0">
                <a:cs typeface="Arial" charset="0"/>
              </a:rPr>
              <a:t>0x00000045</a:t>
            </a:r>
          </a:p>
          <a:p>
            <a:pPr lvl="3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cs typeface="Arial" charset="0"/>
              </a:rPr>
              <a:t>Little-endian:  </a:t>
            </a:r>
            <a:r>
              <a:rPr lang="en-US" sz="2400" dirty="0">
                <a:cs typeface="Arial" charset="0"/>
              </a:rPr>
              <a:t>0x00000067</a:t>
            </a:r>
          </a:p>
        </p:txBody>
      </p:sp>
    </p:spTree>
    <p:extLst>
      <p:ext uri="{BB962C8B-B14F-4D97-AF65-F5344CB8AC3E}">
        <p14:creationId xmlns:p14="http://schemas.microsoft.com/office/powerpoint/2010/main" val="26928244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2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0906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High-level languages: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 smtClean="0">
                <a:latin typeface="+mj-lt"/>
                <a:cs typeface="Arial" charset="0"/>
              </a:rPr>
              <a:t>e.g., C, Java, Python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 smtClean="0">
                <a:latin typeface="+mj-lt"/>
                <a:cs typeface="Arial" charset="0"/>
              </a:rPr>
              <a:t>Written at higher level of abstraction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Programming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63550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2665" y="1201510"/>
            <a:ext cx="4495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atin typeface="+mj-lt"/>
                <a:cs typeface="Arial" charset="0"/>
              </a:rPr>
              <a:t>British mathematician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latin typeface="+mj-lt"/>
                <a:cs typeface="Arial" charset="0"/>
              </a:rPr>
              <a:t>Wrote </a:t>
            </a:r>
            <a:r>
              <a:rPr lang="en-US" sz="2800" dirty="0">
                <a:latin typeface="+mj-lt"/>
                <a:cs typeface="Arial" charset="0"/>
              </a:rPr>
              <a:t>the first computer program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Her program calculated the Bernoulli numbers on Charles Babbage’s Analytical Engine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She was </a:t>
            </a:r>
            <a:r>
              <a:rPr lang="en-US" sz="2800" dirty="0" smtClean="0">
                <a:latin typeface="+mj-lt"/>
                <a:cs typeface="Arial" charset="0"/>
              </a:rPr>
              <a:t>a child </a:t>
            </a:r>
            <a:r>
              <a:rPr lang="en-US" sz="2800" dirty="0">
                <a:latin typeface="+mj-lt"/>
                <a:cs typeface="Arial" charset="0"/>
              </a:rPr>
              <a:t>of the poet Lord Byron</a:t>
            </a:r>
          </a:p>
        </p:txBody>
      </p:sp>
      <p:pic>
        <p:nvPicPr>
          <p:cNvPr id="1177604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316725"/>
            <a:ext cx="2808288" cy="392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Ada Lovelace, 1815-1852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92590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2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i</a:t>
            </a: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</a:t>
            </a: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function calls</a:t>
            </a:r>
            <a:endParaRPr lang="en-US" sz="2600" dirty="0">
              <a:solidFill>
                <a:schemeClr val="bg1">
                  <a:lumMod val="50000"/>
                </a:schemeClr>
              </a:solidFill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Programming Building Blocks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164791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96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49608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118382"/>
            <a:ext cx="8534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Times New Roman" pitchFamily="18" charset="0"/>
              </a:rPr>
              <a:t>Logical operations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Times New Roman" pitchFamily="18" charset="0"/>
              </a:rPr>
              <a:t>Shifts / rotate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Times New Roman" pitchFamily="18" charset="0"/>
              </a:rPr>
              <a:t>Multiplication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b="1" dirty="0" smtClean="0"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Data-processing Instructions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99127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457200" y="1143000"/>
            <a:ext cx="8001000" cy="5257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b="1" dirty="0" smtClean="0">
                <a:latin typeface="+mj-lt"/>
                <a:cs typeface="Times New Roman" panose="02020603050405020304" pitchFamily="18" charset="0"/>
              </a:rPr>
              <a:t>Commands in a computer’s language</a:t>
            </a:r>
          </a:p>
          <a:p>
            <a:pPr lvl="1">
              <a:lnSpc>
                <a:spcPct val="90000"/>
              </a:lnSpc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Assembly language:</a:t>
            </a:r>
            <a:r>
              <a:rPr lang="en-US" sz="3200" dirty="0" smtClean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human-readable format of instructions</a:t>
            </a:r>
          </a:p>
          <a:p>
            <a:pPr lvl="1">
              <a:lnSpc>
                <a:spcPct val="90000"/>
              </a:lnSpc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Machine language:</a:t>
            </a:r>
            <a:r>
              <a:rPr lang="en-US" sz="3200" dirty="0" smtClean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computer-readable format (1’s and 0’s)</a:t>
            </a:r>
            <a:endParaRPr lang="en-US" sz="32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Instructions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9437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30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122311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2665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urier New" pitchFamily="49" charset="0"/>
                <a:cs typeface="Arial" charset="0"/>
              </a:rPr>
              <a:t>AND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urier New" pitchFamily="49" charset="0"/>
                <a:cs typeface="Arial" charset="0"/>
              </a:rPr>
              <a:t>ORR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urier New" pitchFamily="49" charset="0"/>
                <a:cs typeface="Arial" charset="0"/>
              </a:rPr>
              <a:t>EOR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(XOR)</a:t>
            </a:r>
            <a:endParaRPr lang="en-US" sz="3200" b="1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urier New" pitchFamily="49" charset="0"/>
                <a:cs typeface="Arial" charset="0"/>
              </a:rPr>
              <a:t>BIC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(Bit </a:t>
            </a: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Clear = A &amp; ~B)</a:t>
            </a:r>
            <a:endParaRPr lang="en-US" sz="3200" b="1" dirty="0" smtClean="0">
              <a:latin typeface="+mj-lt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urier New" pitchFamily="49" charset="0"/>
                <a:cs typeface="Arial" charset="0"/>
              </a:rPr>
              <a:t>MVN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(</a:t>
            </a:r>
            <a:r>
              <a:rPr lang="en-US" sz="3200" b="1" dirty="0" err="1" smtClean="0">
                <a:latin typeface="+mj-lt"/>
                <a:cs typeface="Times New Roman" panose="02020603050405020304" pitchFamily="18" charset="0"/>
              </a:rPr>
              <a:t>MoVe</a:t>
            </a:r>
            <a:r>
              <a:rPr lang="en-US" sz="3200" b="1" dirty="0" smtClean="0">
                <a:latin typeface="+mj-lt"/>
                <a:cs typeface="Times New Roman" panose="02020603050405020304" pitchFamily="18" charset="0"/>
              </a:rPr>
              <a:t> and NOT)</a:t>
            </a:r>
            <a:endParaRPr lang="en-US" sz="32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Logical Instructions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199008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33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333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Logical Instructions: Examples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32285" name="Picture 18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20" y="1239915"/>
            <a:ext cx="8782215" cy="4222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94521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30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122311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0655" y="1143000"/>
            <a:ext cx="831068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81000" indent="-3810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urier New" pitchFamily="49" charset="0"/>
                <a:cs typeface="Arial" charset="0"/>
              </a:rPr>
              <a:t>AND</a:t>
            </a:r>
            <a:r>
              <a:rPr lang="en-US" sz="3200" dirty="0" smtClean="0">
                <a:latin typeface="+mj-lt"/>
                <a:cs typeface="Times New Roman" panose="02020603050405020304" pitchFamily="18" charset="0"/>
              </a:rPr>
              <a:t> or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Courier New" pitchFamily="49" charset="0"/>
                <a:cs typeface="Arial" charset="0"/>
              </a:rPr>
              <a:t>BIC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: useful for 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masking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bits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latin typeface="+mj-lt"/>
                <a:cs typeface="Arial" charset="0"/>
              </a:rPr>
              <a:t>Example: </a:t>
            </a:r>
            <a:r>
              <a:rPr lang="en-US" sz="2800" dirty="0" smtClean="0">
                <a:latin typeface="+mj-lt"/>
                <a:cs typeface="Arial" charset="0"/>
              </a:rPr>
              <a:t>Masking  all but the least significant byte of a value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+mj-lt"/>
                <a:cs typeface="Arial" charset="0"/>
              </a:rPr>
              <a:t>	</a:t>
            </a:r>
            <a:r>
              <a:rPr lang="en-US" sz="2800" dirty="0" smtClean="0">
                <a:latin typeface="+mj-lt"/>
                <a:cs typeface="Arial" charset="0"/>
              </a:rPr>
              <a:t>0xF234012F 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-US" sz="2800" dirty="0" smtClean="0">
                <a:latin typeface="+mj-lt"/>
                <a:cs typeface="Arial" charset="0"/>
              </a:rPr>
              <a:t>  0x000000FF  = 0x0000002F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+mj-lt"/>
                <a:cs typeface="Arial" charset="0"/>
              </a:rPr>
              <a:t>	</a:t>
            </a:r>
            <a:r>
              <a:rPr lang="en-US" sz="2800" dirty="0" smtClean="0">
                <a:latin typeface="+mj-lt"/>
                <a:cs typeface="Arial" charset="0"/>
              </a:rPr>
              <a:t>0xF234012F 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BIC</a:t>
            </a:r>
            <a:r>
              <a:rPr lang="en-US" sz="2800" dirty="0" smtClean="0">
                <a:latin typeface="+mj-lt"/>
                <a:cs typeface="Arial" charset="0"/>
              </a:rPr>
              <a:t>  0xFFFFFF00   = 0x0000002F</a:t>
            </a:r>
          </a:p>
          <a:p>
            <a:pPr marL="381000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endParaRPr lang="en-US" sz="22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urier New" pitchFamily="49" charset="0"/>
                <a:cs typeface="Arial" charset="0"/>
              </a:rPr>
              <a:t>ORR</a:t>
            </a:r>
            <a:r>
              <a:rPr lang="en-US" sz="3200" dirty="0" smtClean="0">
                <a:latin typeface="+mj-lt"/>
                <a:cs typeface="Arial" charset="0"/>
              </a:rPr>
              <a:t>: useful for 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combining</a:t>
            </a:r>
            <a:r>
              <a:rPr lang="en-US" sz="3200" dirty="0" smtClean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 smtClean="0">
                <a:latin typeface="+mj-lt"/>
                <a:cs typeface="Arial" charset="0"/>
              </a:rPr>
              <a:t>bit fields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latin typeface="+mj-lt"/>
                <a:cs typeface="Arial" charset="0"/>
              </a:rPr>
              <a:t>Example: </a:t>
            </a:r>
            <a:r>
              <a:rPr lang="en-US" sz="2800" dirty="0" smtClean="0">
                <a:latin typeface="+mj-lt"/>
                <a:cs typeface="Arial" charset="0"/>
              </a:rPr>
              <a:t>Combine 0xF2340000 with 0x000012BC: 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 smtClean="0">
                <a:latin typeface="+mj-lt"/>
                <a:cs typeface="Arial" charset="0"/>
              </a:rPr>
              <a:t>	0xF2340000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ORR</a:t>
            </a:r>
            <a:r>
              <a:rPr lang="en-US" sz="2800" dirty="0" smtClean="0">
                <a:latin typeface="+mj-lt"/>
                <a:cs typeface="Arial" charset="0"/>
              </a:rPr>
              <a:t> 0x000012BC = 0xF23412BC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Logical Instructions: Uses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550659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96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49608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425" y="1143000"/>
            <a:ext cx="891237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urier New" pitchFamily="49" charset="0"/>
                <a:cs typeface="Arial" charset="0"/>
              </a:rPr>
              <a:t>LSL</a:t>
            </a:r>
            <a:r>
              <a:rPr lang="en-US" sz="3200" dirty="0" smtClean="0">
                <a:latin typeface="+mj-lt"/>
                <a:cs typeface="Arial" charset="0"/>
              </a:rPr>
              <a:t>: logical shift left</a:t>
            </a:r>
            <a:endParaRPr lang="en-US" sz="3200" dirty="0">
              <a:latin typeface="+mj-lt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 smtClean="0">
                <a:latin typeface="+mj-lt"/>
                <a:cs typeface="Arial" charset="0"/>
              </a:rPr>
              <a:t>Example</a:t>
            </a:r>
            <a:r>
              <a:rPr lang="en-US" sz="2600" b="1" dirty="0">
                <a:latin typeface="+mj-lt"/>
                <a:cs typeface="Arial" charset="0"/>
              </a:rPr>
              <a:t>:</a:t>
            </a:r>
            <a:r>
              <a:rPr lang="en-US" sz="2600" dirty="0">
                <a:latin typeface="+mj-lt"/>
                <a:cs typeface="Arial" charset="0"/>
              </a:rPr>
              <a:t> 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LSL R0, R7, #5  ; R0</a:t>
            </a:r>
            <a:r>
              <a:rPr lang="en-US" sz="5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=</a:t>
            </a:r>
            <a:r>
              <a:rPr lang="en-US" sz="5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R7 </a:t>
            </a:r>
            <a:r>
              <a:rPr lang="en-US" sz="2600" dirty="0">
                <a:latin typeface="Courier New" pitchFamily="49" charset="0"/>
                <a:cs typeface="Arial" charset="0"/>
              </a:rPr>
              <a:t>&lt;&lt; 5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500" dirty="0" smtClean="0">
              <a:latin typeface="Courier New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urier New" pitchFamily="49" charset="0"/>
                <a:cs typeface="Arial" charset="0"/>
              </a:rPr>
              <a:t>LSR</a:t>
            </a:r>
            <a:r>
              <a:rPr lang="en-US" sz="3200" dirty="0" smtClean="0">
                <a:latin typeface="+mj-lt"/>
                <a:cs typeface="Arial" charset="0"/>
              </a:rPr>
              <a:t>: logical shift right</a:t>
            </a:r>
            <a:endParaRPr lang="en-US" sz="3200" dirty="0">
              <a:latin typeface="+mj-lt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 smtClean="0">
                <a:latin typeface="+mj-lt"/>
                <a:cs typeface="Arial" charset="0"/>
              </a:rPr>
              <a:t>Example</a:t>
            </a:r>
            <a:r>
              <a:rPr lang="en-US" sz="2600" b="1" dirty="0">
                <a:latin typeface="+mj-lt"/>
                <a:cs typeface="Arial" charset="0"/>
              </a:rPr>
              <a:t>:</a:t>
            </a:r>
            <a:r>
              <a:rPr lang="en-US" sz="2600" dirty="0">
                <a:latin typeface="+mj-lt"/>
                <a:cs typeface="Arial" charset="0"/>
              </a:rPr>
              <a:t> 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LSR R3, R2, #31 ; R3</a:t>
            </a:r>
            <a:r>
              <a:rPr lang="en-US" sz="5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=</a:t>
            </a:r>
            <a:r>
              <a:rPr lang="en-US" sz="5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R2 </a:t>
            </a:r>
            <a:r>
              <a:rPr lang="en-US" sz="2600" dirty="0">
                <a:latin typeface="Courier New" pitchFamily="49" charset="0"/>
                <a:cs typeface="Arial" charset="0"/>
              </a:rPr>
              <a:t>&gt;&gt;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31</a:t>
            </a:r>
            <a:endParaRPr lang="en-US" sz="2600" dirty="0">
              <a:latin typeface="Courier New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500" dirty="0" smtClean="0">
              <a:latin typeface="Courier New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urier New" pitchFamily="49" charset="0"/>
                <a:cs typeface="Arial" charset="0"/>
              </a:rPr>
              <a:t>ASR</a:t>
            </a:r>
            <a:r>
              <a:rPr lang="en-US" sz="3200" dirty="0" smtClean="0">
                <a:latin typeface="+mj-lt"/>
                <a:cs typeface="Arial" charset="0"/>
              </a:rPr>
              <a:t>: arithmetic shift </a:t>
            </a:r>
            <a:r>
              <a:rPr lang="en-US" sz="3200" dirty="0">
                <a:latin typeface="+mj-lt"/>
                <a:cs typeface="Arial" charset="0"/>
              </a:rPr>
              <a:t>right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 smtClean="0">
                <a:latin typeface="+mj-lt"/>
                <a:cs typeface="Arial" charset="0"/>
              </a:rPr>
              <a:t>Example</a:t>
            </a:r>
            <a:r>
              <a:rPr lang="en-US" sz="2600" b="1" dirty="0">
                <a:latin typeface="+mj-lt"/>
                <a:cs typeface="Arial" charset="0"/>
              </a:rPr>
              <a:t>:</a:t>
            </a:r>
            <a:r>
              <a:rPr lang="en-US" sz="2600" dirty="0">
                <a:latin typeface="+mj-lt"/>
                <a:cs typeface="Arial" charset="0"/>
              </a:rPr>
              <a:t> 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ASR R9, R11, R4 ; R9</a:t>
            </a:r>
            <a:r>
              <a:rPr lang="en-US" sz="5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=</a:t>
            </a:r>
            <a:r>
              <a:rPr lang="en-US" sz="5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R11 </a:t>
            </a:r>
            <a:r>
              <a:rPr lang="en-US" sz="2600" dirty="0">
                <a:latin typeface="Courier New" pitchFamily="49" charset="0"/>
                <a:cs typeface="Arial" charset="0"/>
              </a:rPr>
              <a:t>&gt;&gt;&gt;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R4</a:t>
            </a:r>
            <a:r>
              <a:rPr lang="en-US" sz="2600" baseline="-25000" dirty="0" smtClean="0">
                <a:latin typeface="Courier New" pitchFamily="49" charset="0"/>
                <a:cs typeface="Arial" charset="0"/>
              </a:rPr>
              <a:t>7:0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500" dirty="0" smtClean="0">
              <a:latin typeface="Courier New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Courier New" pitchFamily="49" charset="0"/>
                <a:cs typeface="Arial" charset="0"/>
              </a:rPr>
              <a:t>ROR</a:t>
            </a:r>
            <a:r>
              <a:rPr lang="en-US" sz="3200" dirty="0" smtClean="0">
                <a:latin typeface="+mj-lt"/>
                <a:cs typeface="Arial" charset="0"/>
              </a:rPr>
              <a:t>: rotate right</a:t>
            </a:r>
            <a:endParaRPr lang="en-US" sz="3200" dirty="0">
              <a:latin typeface="+mj-lt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 smtClean="0">
                <a:latin typeface="+mj-lt"/>
                <a:cs typeface="Arial" charset="0"/>
              </a:rPr>
              <a:t>Example</a:t>
            </a:r>
            <a:r>
              <a:rPr lang="en-US" sz="2600" b="1" dirty="0">
                <a:latin typeface="+mj-lt"/>
                <a:cs typeface="Arial" charset="0"/>
              </a:rPr>
              <a:t>:</a:t>
            </a:r>
            <a:r>
              <a:rPr lang="en-US" sz="2600" dirty="0">
                <a:latin typeface="+mj-lt"/>
                <a:cs typeface="Arial" charset="0"/>
              </a:rPr>
              <a:t> 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ROR R8, R1, #3  ; R8</a:t>
            </a:r>
            <a:r>
              <a:rPr lang="en-US" sz="5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=</a:t>
            </a:r>
            <a:r>
              <a:rPr lang="en-US" sz="5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R1 ROR 3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Shift Instructions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56346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96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Shift Instructions: Example 1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25359" name="Picture 7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" y="1841500"/>
            <a:ext cx="9102166" cy="3661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5855" y="1086295"/>
            <a:ext cx="75633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latin typeface="+mj-lt"/>
                <a:cs typeface="Times New Roman" pitchFamily="18" charset="0"/>
              </a:rPr>
              <a:t>Immediate </a:t>
            </a:r>
            <a:r>
              <a:rPr lang="en-US" sz="3200" dirty="0">
                <a:latin typeface="+mj-lt"/>
                <a:cs typeface="Times New Roman" pitchFamily="18" charset="0"/>
              </a:rPr>
              <a:t>s</a:t>
            </a:r>
            <a:r>
              <a:rPr lang="en-US" sz="3200" dirty="0" smtClean="0">
                <a:latin typeface="+mj-lt"/>
                <a:cs typeface="Times New Roman" pitchFamily="18" charset="0"/>
              </a:rPr>
              <a:t>hift amount (5-bit immediate)</a:t>
            </a:r>
            <a:endParaRPr lang="en-US" sz="3200" b="1" dirty="0" smtClean="0">
              <a:latin typeface="+mj-lt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latin typeface="+mj-lt"/>
                <a:cs typeface="Times New Roman" pitchFamily="18" charset="0"/>
              </a:rPr>
              <a:t>Shift amount:</a:t>
            </a:r>
            <a:r>
              <a:rPr lang="en-US" sz="3200" b="1" dirty="0" smtClean="0">
                <a:latin typeface="+mj-lt"/>
                <a:cs typeface="Times New Roman" pitchFamily="18" charset="0"/>
              </a:rPr>
              <a:t>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0-31</a:t>
            </a:r>
          </a:p>
        </p:txBody>
      </p:sp>
    </p:spTree>
    <p:extLst>
      <p:ext uri="{BB962C8B-B14F-4D97-AF65-F5344CB8AC3E}">
        <p14:creationId xmlns:p14="http://schemas.microsoft.com/office/powerpoint/2010/main" val="31306274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96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Shift Instructions: Example 2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28431" name="Picture 7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22" y="2227220"/>
            <a:ext cx="8756453" cy="2968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5855" y="1086295"/>
            <a:ext cx="86531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b="1" dirty="0" smtClean="0">
                <a:latin typeface="+mj-lt"/>
                <a:cs typeface="Times New Roman" pitchFamily="18" charset="0"/>
              </a:rPr>
              <a:t>Register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shift amount (uses low 8 bits of register)</a:t>
            </a:r>
            <a:endParaRPr lang="en-US" sz="3200" b="1" dirty="0" smtClean="0">
              <a:latin typeface="+mj-lt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latin typeface="+mj-lt"/>
                <a:cs typeface="Times New Roman" pitchFamily="18" charset="0"/>
              </a:rPr>
              <a:t>Shift amount:</a:t>
            </a:r>
            <a:r>
              <a:rPr lang="en-US" sz="3200" b="1" dirty="0" smtClean="0">
                <a:latin typeface="+mj-lt"/>
                <a:cs typeface="Times New Roman" pitchFamily="18" charset="0"/>
              </a:rPr>
              <a:t>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0-255</a:t>
            </a:r>
          </a:p>
        </p:txBody>
      </p:sp>
    </p:spTree>
    <p:extLst>
      <p:ext uri="{BB962C8B-B14F-4D97-AF65-F5344CB8AC3E}">
        <p14:creationId xmlns:p14="http://schemas.microsoft.com/office/powerpoint/2010/main" val="6784608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5854" y="971080"/>
            <a:ext cx="810345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MUL</a:t>
            </a:r>
            <a:r>
              <a:rPr lang="en-US" sz="3200" b="1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 smtClean="0">
                <a:latin typeface="+mj-lt"/>
                <a:cs typeface="Arial" charset="0"/>
              </a:rPr>
              <a:t>32 </a:t>
            </a:r>
            <a:r>
              <a:rPr lang="en-US" sz="3200" dirty="0">
                <a:latin typeface="+mj-lt"/>
                <a:cs typeface="Times New Roman" pitchFamily="18" charset="0"/>
              </a:rPr>
              <a:t>× 32 multiplication,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32-bit </a:t>
            </a:r>
            <a:r>
              <a:rPr lang="en-US" sz="3200" dirty="0">
                <a:latin typeface="+mj-lt"/>
                <a:cs typeface="Times New Roman" pitchFamily="18" charset="0"/>
              </a:rPr>
              <a:t>result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MUL R1, R2, R3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Result: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R1 </a:t>
            </a:r>
            <a:r>
              <a:rPr lang="en-US" sz="2400" dirty="0">
                <a:latin typeface="Courier New" pitchFamily="49" charset="0"/>
                <a:cs typeface="Arial" charset="0"/>
              </a:rPr>
              <a:t>=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(R2 </a:t>
            </a:r>
            <a:r>
              <a:rPr lang="en-US" sz="2400" dirty="0">
                <a:latin typeface="Courier New" pitchFamily="49" charset="0"/>
                <a:cs typeface="Arial" charset="0"/>
              </a:rPr>
              <a:t>x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R3)</a:t>
            </a:r>
            <a:r>
              <a:rPr lang="en-US" sz="2400" baseline="-25000" dirty="0" smtClean="0">
                <a:latin typeface="Courier New" pitchFamily="49" charset="0"/>
                <a:cs typeface="Arial" charset="0"/>
              </a:rPr>
              <a:t>31:</a:t>
            </a:r>
            <a:r>
              <a:rPr lang="en-US" sz="2400" baseline="-25000" dirty="0" smtClean="0">
                <a:latin typeface="Courier New" pitchFamily="49" charset="0"/>
                <a:cs typeface="Arial" charset="0"/>
              </a:rPr>
              <a:t>0 </a:t>
            </a:r>
            <a:r>
              <a:rPr lang="en-US" sz="2000" dirty="0" smtClean="0">
                <a:latin typeface="Arial"/>
                <a:cs typeface="Arial"/>
              </a:rPr>
              <a:t>(signed doesn’t matter)</a:t>
            </a:r>
            <a:endParaRPr lang="en-US" sz="2000" dirty="0">
              <a:latin typeface="Arial"/>
              <a:cs typeface="Arial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UMULL</a:t>
            </a:r>
            <a:r>
              <a:rPr lang="en-US" sz="3200" b="1" dirty="0" smtClean="0">
                <a:latin typeface="Times New Roman" pitchFamily="18" charset="0"/>
                <a:cs typeface="Arial" charset="0"/>
              </a:rPr>
              <a:t>:</a:t>
            </a:r>
            <a:r>
              <a:rPr lang="en-US" sz="32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 smtClean="0">
                <a:latin typeface="+mj-lt"/>
                <a:cs typeface="Arial" charset="0"/>
              </a:rPr>
              <a:t>Unsigned multiply long: 32 </a:t>
            </a:r>
            <a:r>
              <a:rPr lang="en-US" sz="3200" dirty="0">
                <a:latin typeface="+mj-lt"/>
                <a:cs typeface="Times New Roman" pitchFamily="18" charset="0"/>
              </a:rPr>
              <a:t>× 32 multiplication,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64-bit </a:t>
            </a:r>
            <a:r>
              <a:rPr lang="en-US" sz="3200" dirty="0">
                <a:latin typeface="+mj-lt"/>
                <a:cs typeface="Times New Roman" pitchFamily="18" charset="0"/>
              </a:rPr>
              <a:t>result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UMULL </a:t>
            </a:r>
            <a:r>
              <a:rPr lang="en-US" sz="2400" dirty="0">
                <a:latin typeface="Courier New" pitchFamily="49" charset="0"/>
                <a:cs typeface="Arial" charset="0"/>
              </a:rPr>
              <a:t>R1, R2,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R3, R4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</a:t>
            </a:r>
            <a:r>
              <a:rPr lang="en-US" sz="2400" b="1" dirty="0" smtClean="0">
                <a:latin typeface="+mj-lt"/>
                <a:cs typeface="Times New Roman" panose="02020603050405020304" pitchFamily="18" charset="0"/>
              </a:rPr>
              <a:t>Result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: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{R1,R4} = R2 x R3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R3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unsigned)</a:t>
            </a:r>
            <a:endParaRPr lang="en-US" sz="1000" dirty="0" smtClean="0">
              <a:latin typeface="Courier New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SMULL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: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 smtClean="0">
                <a:latin typeface="+mj-lt"/>
                <a:cs typeface="Arial" charset="0"/>
              </a:rPr>
              <a:t>Signed multiply </a:t>
            </a:r>
            <a:r>
              <a:rPr lang="en-US" sz="3200" dirty="0">
                <a:latin typeface="+mj-lt"/>
                <a:cs typeface="Arial" charset="0"/>
              </a:rPr>
              <a:t>long: 32 </a:t>
            </a:r>
            <a:r>
              <a:rPr lang="en-US" sz="3200" dirty="0">
                <a:latin typeface="+mj-lt"/>
                <a:cs typeface="Times New Roman" pitchFamily="18" charset="0"/>
              </a:rPr>
              <a:t>× 32 multiplication,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64-bit </a:t>
            </a:r>
            <a:r>
              <a:rPr lang="en-US" sz="3200" dirty="0">
                <a:latin typeface="+mj-lt"/>
                <a:cs typeface="Times New Roman" pitchFamily="18" charset="0"/>
              </a:rPr>
              <a:t>result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	</a:t>
            </a:r>
            <a:r>
              <a:rPr lang="en-US" sz="2400" dirty="0" smtClean="0">
                <a:latin typeface="Courier New" pitchFamily="49" charset="0"/>
                <a:cs typeface="Arial" charset="0"/>
              </a:rPr>
              <a:t>SMULL </a:t>
            </a:r>
            <a:r>
              <a:rPr lang="en-US" sz="2400" dirty="0">
                <a:latin typeface="Courier New" pitchFamily="49" charset="0"/>
                <a:cs typeface="Arial" charset="0"/>
              </a:rPr>
              <a:t>R1, R2, R3, R4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Result: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{R1,R4} = R2 x R3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(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R3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signed)</a:t>
            </a:r>
            <a:endParaRPr lang="en-US" sz="2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Multiplication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545867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2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i</a:t>
            </a: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</a:t>
            </a: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function calls</a:t>
            </a:r>
            <a:endParaRPr lang="en-US" sz="2600" dirty="0">
              <a:solidFill>
                <a:schemeClr val="bg1">
                  <a:lumMod val="50000"/>
                </a:schemeClr>
              </a:solidFill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Programming Building Blocks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0995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2665" y="114300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Times New Roman" pitchFamily="18" charset="0"/>
              </a:rPr>
              <a:t>Don’t always want to execute code sequentially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Times New Roman" pitchFamily="18" charset="0"/>
              </a:rPr>
              <a:t>For example: 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  <a:cs typeface="Times New Roman" pitchFamily="18" charset="0"/>
              </a:rPr>
              <a:t>if/else statements, while loops, etc.: only want to execute code </a:t>
            </a:r>
            <a:r>
              <a:rPr lang="en-US" sz="3200" i="1" dirty="0" smtClean="0">
                <a:latin typeface="+mj-lt"/>
                <a:cs typeface="Times New Roman" pitchFamily="18" charset="0"/>
              </a:rPr>
              <a:t>if</a:t>
            </a:r>
            <a:r>
              <a:rPr lang="en-US" sz="3200" dirty="0" smtClean="0">
                <a:latin typeface="+mj-lt"/>
                <a:cs typeface="Times New Roman" pitchFamily="18" charset="0"/>
              </a:rPr>
              <a:t> a condition is true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  <a:cs typeface="Times New Roman" pitchFamily="18" charset="0"/>
              </a:rPr>
              <a:t>branching: jump to another portion of code </a:t>
            </a:r>
            <a:r>
              <a:rPr lang="en-US" sz="3200" i="1" dirty="0" smtClean="0">
                <a:latin typeface="+mj-lt"/>
                <a:cs typeface="Times New Roman" pitchFamily="18" charset="0"/>
              </a:rPr>
              <a:t>if</a:t>
            </a:r>
            <a:r>
              <a:rPr lang="en-US" sz="3200" dirty="0" smtClean="0">
                <a:latin typeface="+mj-lt"/>
                <a:cs typeface="Times New Roman" pitchFamily="18" charset="0"/>
              </a:rPr>
              <a:t> a condition is true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Conditional Execution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96534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2664" y="1143000"/>
            <a:ext cx="868133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Times New Roman" pitchFamily="18" charset="0"/>
              </a:rPr>
              <a:t>Don’t always want to execute code sequentially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Times New Roman" pitchFamily="18" charset="0"/>
              </a:rPr>
              <a:t>For example: 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  <a:cs typeface="Times New Roman" pitchFamily="18" charset="0"/>
              </a:rPr>
              <a:t>if/else statements, while loops, etc.: only want to execute code </a:t>
            </a:r>
            <a:r>
              <a:rPr lang="en-US" sz="3200" i="1" dirty="0" smtClean="0">
                <a:latin typeface="+mj-lt"/>
                <a:cs typeface="Times New Roman" pitchFamily="18" charset="0"/>
              </a:rPr>
              <a:t>if</a:t>
            </a:r>
            <a:r>
              <a:rPr lang="en-US" sz="3200" dirty="0" smtClean="0">
                <a:latin typeface="+mj-lt"/>
                <a:cs typeface="Times New Roman" pitchFamily="18" charset="0"/>
              </a:rPr>
              <a:t> a condition is true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latin typeface="+mj-lt"/>
                <a:cs typeface="Times New Roman" pitchFamily="18" charset="0"/>
              </a:rPr>
              <a:t>branching: jump to another portion of code </a:t>
            </a:r>
            <a:r>
              <a:rPr lang="en-US" sz="3200" i="1" dirty="0" smtClean="0">
                <a:latin typeface="+mj-lt"/>
                <a:cs typeface="Times New Roman" pitchFamily="18" charset="0"/>
              </a:rPr>
              <a:t>if</a:t>
            </a:r>
            <a:r>
              <a:rPr lang="en-US" sz="3200" dirty="0" smtClean="0">
                <a:latin typeface="+mj-lt"/>
                <a:cs typeface="Times New Roman" pitchFamily="18" charset="0"/>
              </a:rPr>
              <a:t> a condition is true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cs typeface="Times New Roman" pitchFamily="18" charset="0"/>
              </a:rPr>
              <a:t>ARM includes </a:t>
            </a:r>
            <a:r>
              <a:rPr lang="en-US" sz="3200" b="1" dirty="0">
                <a:cs typeface="Times New Roman" pitchFamily="18" charset="0"/>
              </a:rPr>
              <a:t>condition flags</a:t>
            </a:r>
            <a:r>
              <a:rPr lang="en-US" sz="3200" dirty="0">
                <a:cs typeface="Times New Roman" pitchFamily="18" charset="0"/>
              </a:rPr>
              <a:t> that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cs typeface="Times New Roman" pitchFamily="18" charset="0"/>
              </a:rPr>
              <a:t>set by an instruction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cs typeface="Times New Roman" pitchFamily="18" charset="0"/>
              </a:rPr>
              <a:t>used to conditionally execute an instruction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sz="3200" dirty="0" smtClean="0"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Conditional Execution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35811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457200" y="1143000"/>
            <a:ext cx="8229600" cy="5257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000" dirty="0" smtClean="0">
                <a:latin typeface="+mj-lt"/>
                <a:cs typeface="Times New Roman" panose="02020603050405020304" pitchFamily="18" charset="0"/>
              </a:rPr>
              <a:t>Developed in the 1980’s by Advanced RISC Machines – now called ARM Holdings</a:t>
            </a:r>
          </a:p>
          <a:p>
            <a:pPr>
              <a:lnSpc>
                <a:spcPct val="90000"/>
              </a:lnSpc>
            </a:pPr>
            <a:r>
              <a:rPr lang="en-US" sz="3000" dirty="0" smtClean="0">
                <a:latin typeface="+mj-lt"/>
                <a:cs typeface="Times New Roman" panose="02020603050405020304" pitchFamily="18" charset="0"/>
              </a:rPr>
              <a:t>Nearly 10 billion ARM processors sold/year</a:t>
            </a:r>
            <a:endParaRPr lang="en-US" sz="3000" dirty="0"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Almost all cell phones and tablets </a:t>
            </a:r>
            <a:r>
              <a:rPr lang="en-US" sz="3000" dirty="0" smtClean="0">
                <a:latin typeface="+mj-lt"/>
                <a:cs typeface="Times New Roman" panose="02020603050405020304" pitchFamily="18" charset="0"/>
              </a:rPr>
              <a:t>have </a:t>
            </a:r>
            <a:r>
              <a:rPr lang="en-US" sz="3000" dirty="0">
                <a:latin typeface="+mj-lt"/>
                <a:cs typeface="Times New Roman" panose="02020603050405020304" pitchFamily="18" charset="0"/>
              </a:rPr>
              <a:t>multiple ARM </a:t>
            </a:r>
            <a:r>
              <a:rPr lang="en-US" sz="3000" dirty="0" smtClean="0">
                <a:latin typeface="+mj-lt"/>
                <a:cs typeface="Times New Roman" panose="02020603050405020304" pitchFamily="18" charset="0"/>
              </a:rPr>
              <a:t>processors</a:t>
            </a:r>
          </a:p>
          <a:p>
            <a:pPr>
              <a:lnSpc>
                <a:spcPct val="90000"/>
              </a:lnSpc>
            </a:pPr>
            <a:r>
              <a:rPr lang="en-US" sz="3000" dirty="0" smtClean="0">
                <a:latin typeface="+mj-lt"/>
                <a:cs typeface="Times New Roman" panose="02020603050405020304" pitchFamily="18" charset="0"/>
              </a:rPr>
              <a:t>Over 75% of humans use products with an ARM processor</a:t>
            </a:r>
          </a:p>
          <a:p>
            <a:pPr>
              <a:lnSpc>
                <a:spcPct val="90000"/>
              </a:lnSpc>
            </a:pPr>
            <a:r>
              <a:rPr lang="en-US" sz="3000" dirty="0" smtClean="0">
                <a:latin typeface="+mj-lt"/>
                <a:cs typeface="Times New Roman" panose="02020603050405020304" pitchFamily="18" charset="0"/>
              </a:rPr>
              <a:t>Used in servers, cameras, robots, cars, </a:t>
            </a:r>
            <a:r>
              <a:rPr lang="en-US" sz="3000" dirty="0">
                <a:latin typeface="+mj-lt"/>
                <a:cs typeface="Times New Roman" panose="02020603050405020304" pitchFamily="18" charset="0"/>
              </a:rPr>
              <a:t>pinball </a:t>
            </a:r>
            <a:r>
              <a:rPr lang="en-US" sz="3000">
                <a:latin typeface="+mj-lt"/>
                <a:cs typeface="Times New Roman" panose="02020603050405020304" pitchFamily="18" charset="0"/>
              </a:rPr>
              <a:t>machines</a:t>
            </a:r>
            <a:r>
              <a:rPr lang="en-US" sz="300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3000" dirty="0" smtClean="0">
                <a:latin typeface="+mj-lt"/>
                <a:cs typeface="Times New Roman" panose="02020603050405020304" pitchFamily="18" charset="0"/>
              </a:rPr>
              <a:t>etc</a:t>
            </a:r>
            <a:r>
              <a:rPr lang="en-US" sz="3000" dirty="0">
                <a:latin typeface="+mj-lt"/>
                <a:cs typeface="Times New Roman" panose="02020603050405020304" pitchFamily="18" charset="0"/>
              </a:rPr>
              <a:t>.</a:t>
            </a:r>
            <a:endParaRPr lang="en-US" sz="3000" dirty="0" smtClean="0">
              <a:latin typeface="+mj-lt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3200" dirty="0" smtClean="0">
              <a:latin typeface="+mj-lt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3200" dirty="0" smtClean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68759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ARM Architecture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48973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2665" y="4773175"/>
            <a:ext cx="8610599" cy="122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S</a:t>
            </a:r>
            <a:r>
              <a:rPr lang="en-US" sz="3200" dirty="0" smtClean="0">
                <a:latin typeface="+mj-lt"/>
                <a:cs typeface="Times New Roman" pitchFamily="18" charset="0"/>
              </a:rPr>
              <a:t>et by ALU (recall from Chapter 5)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Times New Roman" pitchFamily="18" charset="0"/>
              </a:rPr>
              <a:t>Held in </a:t>
            </a:r>
            <a:r>
              <a:rPr lang="en-US" sz="3200" i="1" dirty="0" smtClean="0">
                <a:latin typeface="+mj-lt"/>
                <a:cs typeface="Times New Roman" pitchFamily="18" charset="0"/>
              </a:rPr>
              <a:t>Current Program Status Register</a:t>
            </a:r>
            <a:r>
              <a:rPr lang="en-US" sz="3200" dirty="0" smtClean="0">
                <a:latin typeface="+mj-lt"/>
                <a:cs typeface="Times New Roman" pitchFamily="18" charset="0"/>
              </a:rPr>
              <a:t> (</a:t>
            </a:r>
            <a:r>
              <a:rPr lang="en-US" sz="3200" i="1" dirty="0">
                <a:latin typeface="+mj-lt"/>
                <a:cs typeface="Times New Roman" pitchFamily="18" charset="0"/>
              </a:rPr>
              <a:t>C</a:t>
            </a:r>
            <a:r>
              <a:rPr lang="en-US" sz="3200" i="1" dirty="0" smtClean="0">
                <a:latin typeface="+mj-lt"/>
                <a:cs typeface="Times New Roman" pitchFamily="18" charset="0"/>
              </a:rPr>
              <a:t>PSR</a:t>
            </a:r>
            <a:r>
              <a:rPr lang="en-US" sz="3200" dirty="0" smtClean="0">
                <a:latin typeface="+mj-lt"/>
                <a:cs typeface="Times New Roman" pitchFamily="18" charset="0"/>
              </a:rPr>
              <a:t>)</a:t>
            </a:r>
            <a:endParaRPr lang="en-US" sz="3200" dirty="0">
              <a:latin typeface="+mj-lt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ARM Condition Flags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112980"/>
              </p:ext>
            </p:extLst>
          </p:nvPr>
        </p:nvGraphicFramePr>
        <p:xfrm>
          <a:off x="270639" y="1124698"/>
          <a:ext cx="8717936" cy="3533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050"/>
                <a:gridCol w="1622343"/>
                <a:gridCol w="6097543"/>
              </a:tblGrid>
              <a:tr h="642584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Flag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Name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Description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663198">
                <a:tc>
                  <a:txBody>
                    <a:bodyPr/>
                    <a:lstStyle/>
                    <a:p>
                      <a:r>
                        <a:rPr lang="en-US" sz="2800" i="1" dirty="0" smtClean="0"/>
                        <a:t>N</a:t>
                      </a:r>
                      <a:endParaRPr lang="en-US" sz="28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N</a:t>
                      </a:r>
                      <a:r>
                        <a:rPr lang="en-US" sz="2800" dirty="0" smtClean="0"/>
                        <a:t>egative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Instruction result is negative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2584">
                <a:tc>
                  <a:txBody>
                    <a:bodyPr/>
                    <a:lstStyle/>
                    <a:p>
                      <a:r>
                        <a:rPr lang="en-US" sz="2800" i="1" dirty="0" smtClean="0"/>
                        <a:t>Z</a:t>
                      </a:r>
                      <a:endParaRPr lang="en-US" sz="28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Z</a:t>
                      </a:r>
                      <a:r>
                        <a:rPr lang="en-US" sz="2800" dirty="0" smtClean="0"/>
                        <a:t>ero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</a:t>
                      </a:r>
                      <a:r>
                        <a:rPr lang="en-US" sz="2800" baseline="0" dirty="0" smtClean="0"/>
                        <a:t>nstruction results in zero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21698">
                <a:tc>
                  <a:txBody>
                    <a:bodyPr/>
                    <a:lstStyle/>
                    <a:p>
                      <a:r>
                        <a:rPr lang="en-US" sz="2800" i="1" dirty="0" smtClean="0"/>
                        <a:t>C</a:t>
                      </a:r>
                      <a:endParaRPr lang="en-US" sz="28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C</a:t>
                      </a:r>
                      <a:r>
                        <a:rPr lang="en-US" sz="2800" dirty="0" smtClean="0"/>
                        <a:t>arry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Instruction causes an unsigned carry out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3198">
                <a:tc>
                  <a:txBody>
                    <a:bodyPr/>
                    <a:lstStyle/>
                    <a:p>
                      <a:r>
                        <a:rPr lang="en-US" sz="2800" i="1" dirty="0" smtClean="0"/>
                        <a:t>V</a:t>
                      </a:r>
                      <a:endParaRPr lang="en-US" sz="28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o</a:t>
                      </a:r>
                      <a:r>
                        <a:rPr lang="en-US" sz="2800" b="1" dirty="0" err="1" smtClean="0"/>
                        <a:t>V</a:t>
                      </a:r>
                      <a:r>
                        <a:rPr lang="en-US" sz="2800" dirty="0" err="1" smtClean="0"/>
                        <a:t>erflow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Instruction causes an</a:t>
                      </a:r>
                      <a:r>
                        <a:rPr lang="en-US" sz="2800" baseline="0" dirty="0" smtClean="0"/>
                        <a:t> overflow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81885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Review: ARM ALU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89575" name="Picture 13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688" y="1009485"/>
            <a:ext cx="6764632" cy="481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00286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7450" y="971080"/>
            <a:ext cx="82631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Times New Roman" pitchFamily="18" charset="0"/>
              </a:rPr>
              <a:t>Method 1: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Compare instruction: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CMP</a:t>
            </a: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chemeClr val="accent1"/>
                </a:solidFill>
                <a:cs typeface="Times New Roman" pitchFamily="18" charset="0"/>
              </a:rPr>
              <a:t>	</a:t>
            </a:r>
            <a:r>
              <a:rPr lang="en-US" sz="3200" b="1" dirty="0" smtClean="0">
                <a:solidFill>
                  <a:srgbClr val="0070C0"/>
                </a:solidFill>
                <a:cs typeface="Times New Roman" pitchFamily="18" charset="0"/>
              </a:rPr>
              <a:t>Example</a:t>
            </a:r>
            <a:r>
              <a:rPr lang="en-US" sz="3200" b="1" dirty="0">
                <a:solidFill>
                  <a:srgbClr val="0070C0"/>
                </a:solidFill>
                <a:cs typeface="Times New Roman" pitchFamily="18" charset="0"/>
              </a:rPr>
              <a:t>:</a:t>
            </a:r>
            <a:r>
              <a:rPr lang="en-US" sz="3200" dirty="0">
                <a:cs typeface="Times New Roman" pitchFamily="18" charset="0"/>
              </a:rPr>
              <a:t>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CMP R5, R6</a:t>
            </a:r>
            <a:endParaRPr lang="en-US" sz="3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cs typeface="Times New Roman" pitchFamily="18" charset="0"/>
              </a:rPr>
              <a:t>Performs: R5-R6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cs typeface="Times New Roman" pitchFamily="18" charset="0"/>
              </a:rPr>
              <a:t>Does not save result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 smtClean="0">
                <a:cs typeface="Times New Roman" pitchFamily="18" charset="0"/>
              </a:rPr>
              <a:t>Sets flags. If result:</a:t>
            </a:r>
          </a:p>
          <a:p>
            <a:pPr marL="1828800" lvl="3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cs typeface="Times New Roman" pitchFamily="18" charset="0"/>
              </a:rPr>
              <a:t>Is 0, 					</a:t>
            </a:r>
            <a:r>
              <a:rPr lang="en-US" sz="3200" i="1" dirty="0" smtClean="0">
                <a:cs typeface="Times New Roman" pitchFamily="18" charset="0"/>
              </a:rPr>
              <a:t>Z</a:t>
            </a:r>
            <a:r>
              <a:rPr lang="en-US" sz="3200" dirty="0" smtClean="0">
                <a:cs typeface="Times New Roman" pitchFamily="18" charset="0"/>
              </a:rPr>
              <a:t>=1</a:t>
            </a:r>
          </a:p>
          <a:p>
            <a:pPr marL="1828800" lvl="3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cs typeface="Times New Roman" pitchFamily="18" charset="0"/>
              </a:rPr>
              <a:t>Is negative, 			</a:t>
            </a:r>
            <a:r>
              <a:rPr lang="en-US" sz="3200" i="1" dirty="0" smtClean="0">
                <a:cs typeface="Times New Roman" pitchFamily="18" charset="0"/>
              </a:rPr>
              <a:t>N</a:t>
            </a:r>
            <a:r>
              <a:rPr lang="en-US" sz="3200" dirty="0" smtClean="0">
                <a:cs typeface="Times New Roman" pitchFamily="18" charset="0"/>
              </a:rPr>
              <a:t>=1</a:t>
            </a:r>
          </a:p>
          <a:p>
            <a:pPr marL="1828800" lvl="3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cs typeface="Times New Roman" pitchFamily="18" charset="0"/>
              </a:rPr>
              <a:t>Causes </a:t>
            </a:r>
            <a:r>
              <a:rPr lang="en-US" sz="3200" dirty="0">
                <a:cs typeface="Times New Roman" pitchFamily="18" charset="0"/>
              </a:rPr>
              <a:t>a carry </a:t>
            </a:r>
            <a:r>
              <a:rPr lang="en-US" sz="3200" dirty="0" smtClean="0">
                <a:cs typeface="Times New Roman" pitchFamily="18" charset="0"/>
              </a:rPr>
              <a:t>out, 		</a:t>
            </a:r>
            <a:r>
              <a:rPr lang="en-US" sz="3200" i="1" dirty="0" smtClean="0">
                <a:cs typeface="Times New Roman" pitchFamily="18" charset="0"/>
              </a:rPr>
              <a:t>C</a:t>
            </a:r>
            <a:r>
              <a:rPr lang="en-US" sz="3200" dirty="0" smtClean="0">
                <a:cs typeface="Times New Roman" pitchFamily="18" charset="0"/>
              </a:rPr>
              <a:t>=1</a:t>
            </a:r>
          </a:p>
          <a:p>
            <a:pPr marL="1828800" lvl="3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cs typeface="Times New Roman" pitchFamily="18" charset="0"/>
              </a:rPr>
              <a:t>Causes </a:t>
            </a:r>
            <a:r>
              <a:rPr lang="en-US" sz="3200" dirty="0">
                <a:cs typeface="Times New Roman" pitchFamily="18" charset="0"/>
              </a:rPr>
              <a:t>a signed </a:t>
            </a:r>
            <a:r>
              <a:rPr lang="en-US" sz="3200" dirty="0" smtClean="0">
                <a:cs typeface="Times New Roman" pitchFamily="18" charset="0"/>
              </a:rPr>
              <a:t>overflow, 	</a:t>
            </a:r>
            <a:r>
              <a:rPr lang="en-US" sz="3200" i="1" dirty="0" smtClean="0">
                <a:cs typeface="Times New Roman" pitchFamily="18" charset="0"/>
              </a:rPr>
              <a:t>V</a:t>
            </a:r>
            <a:r>
              <a:rPr lang="en-US" sz="3200" dirty="0" smtClean="0">
                <a:cs typeface="Times New Roman" pitchFamily="18" charset="0"/>
              </a:rPr>
              <a:t>=1</a:t>
            </a:r>
            <a:endParaRPr lang="en-US" sz="3200" dirty="0">
              <a:cs typeface="Times New Roman" pitchFamily="18" charset="0"/>
            </a:endParaRP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sz="3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 smtClean="0">
              <a:latin typeface="+mj-lt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 smtClean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Setting the Condition Flags: </a:t>
            </a:r>
            <a:r>
              <a:rPr lang="en-US" sz="4400" i="1" dirty="0" smtClean="0">
                <a:solidFill>
                  <a:schemeClr val="bg1"/>
                </a:solidFill>
                <a:latin typeface="+mj-lt"/>
              </a:rPr>
              <a:t>NZCV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50385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32235" y="971080"/>
            <a:ext cx="8756339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Times New Roman" pitchFamily="18" charset="0"/>
              </a:rPr>
              <a:t>Method 1: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Compare instruction: </a:t>
            </a:r>
            <a:r>
              <a:rPr lang="en-US" sz="3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CMP</a:t>
            </a: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chemeClr val="accent1"/>
                </a:solidFill>
                <a:cs typeface="Times New Roman" pitchFamily="18" charset="0"/>
              </a:rPr>
              <a:t>	</a:t>
            </a:r>
            <a:r>
              <a:rPr lang="en-US" sz="2800" b="1" dirty="0" smtClean="0">
                <a:solidFill>
                  <a:srgbClr val="0070C0"/>
                </a:solidFill>
                <a:cs typeface="Times New Roman" pitchFamily="18" charset="0"/>
              </a:rPr>
              <a:t>Example</a:t>
            </a:r>
            <a:r>
              <a:rPr lang="en-US" sz="2800" b="1" dirty="0">
                <a:solidFill>
                  <a:srgbClr val="0070C0"/>
                </a:solidFill>
                <a:cs typeface="Times New Roman" pitchFamily="18" charset="0"/>
              </a:rPr>
              <a:t>: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CMP R5, R6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cs typeface="Times New Roman" pitchFamily="18" charset="0"/>
              </a:rPr>
              <a:t>Performs: R5-R6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cs typeface="Times New Roman" pitchFamily="18" charset="0"/>
              </a:rPr>
              <a:t>Sets flags: If result is 0 (Z=1), negative (N=1), etc.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cs typeface="Times New Roman" pitchFamily="18" charset="0"/>
              </a:rPr>
              <a:t>Does not save result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latin typeface="+mj-lt"/>
                <a:cs typeface="Times New Roman" pitchFamily="18" charset="0"/>
              </a:rPr>
              <a:t>Method 2: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Append instruction mnemonic with </a:t>
            </a:r>
            <a:r>
              <a:rPr lang="en-US" sz="3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endParaRPr lang="en-US" sz="3200" b="1" dirty="0" smtClean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+mj-lt"/>
                <a:cs typeface="Times New Roman" pitchFamily="18" charset="0"/>
              </a:rPr>
              <a:t>	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Example:</a:t>
            </a:r>
            <a:r>
              <a:rPr lang="en-US" sz="2800" dirty="0" smtClean="0">
                <a:latin typeface="+mj-lt"/>
                <a:cs typeface="Times New Roman" pitchFamily="18" charset="0"/>
              </a:rPr>
              <a:t>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R1, R2, R3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cs typeface="Times New Roman" pitchFamily="18" charset="0"/>
              </a:rPr>
              <a:t>Performs: </a:t>
            </a:r>
            <a:r>
              <a:rPr lang="en-US" sz="2800" dirty="0" smtClean="0">
                <a:cs typeface="Times New Roman" pitchFamily="18" charset="0"/>
              </a:rPr>
              <a:t>R2 + R3</a:t>
            </a:r>
            <a:endParaRPr lang="en-US" sz="2800" dirty="0">
              <a:cs typeface="Times New Roman" pitchFamily="18" charset="0"/>
            </a:endParaRP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cs typeface="Times New Roman" pitchFamily="18" charset="0"/>
              </a:rPr>
              <a:t>Sets flags: If </a:t>
            </a:r>
            <a:r>
              <a:rPr lang="en-US" sz="2800" dirty="0">
                <a:cs typeface="Times New Roman" pitchFamily="18" charset="0"/>
              </a:rPr>
              <a:t>result is 0 (Z=1), negative (N=1), etc.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cs typeface="Times New Roman" pitchFamily="18" charset="0"/>
              </a:rPr>
              <a:t>Saves result in R1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 smtClean="0">
              <a:latin typeface="+mj-lt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 smtClean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Setting the Condition Flags: </a:t>
            </a:r>
            <a:r>
              <a:rPr lang="en-US" sz="4400" i="1" dirty="0" smtClean="0">
                <a:solidFill>
                  <a:schemeClr val="bg1"/>
                </a:solidFill>
                <a:latin typeface="+mj-lt"/>
              </a:rPr>
              <a:t>NZCV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564664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932675"/>
            <a:ext cx="76962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I</a:t>
            </a:r>
            <a:r>
              <a:rPr lang="en-US" sz="3200" dirty="0" smtClean="0">
                <a:latin typeface="+mj-lt"/>
                <a:cs typeface="Times New Roman" pitchFamily="18" charset="0"/>
              </a:rPr>
              <a:t>nstruction may be </a:t>
            </a:r>
            <a:r>
              <a:rPr lang="en-US" sz="3200" b="1" i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conditionally executed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based on the condition flags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Times New Roman" pitchFamily="18" charset="0"/>
              </a:rPr>
              <a:t>Condition of execution is encoded as a </a:t>
            </a:r>
            <a:r>
              <a:rPr lang="en-US" sz="3200" b="1" i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condition mnemonic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3200" dirty="0" smtClean="0">
                <a:latin typeface="+mj-lt"/>
                <a:cs typeface="Times New Roman" pitchFamily="18" charset="0"/>
              </a:rPr>
              <a:t>appended to the instruction mnemonic</a:t>
            </a: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chemeClr val="accent1"/>
                </a:solidFill>
                <a:cs typeface="Times New Roman" pitchFamily="18" charset="0"/>
              </a:rPr>
              <a:t>	Example</a:t>
            </a:r>
            <a:r>
              <a:rPr lang="en-US" sz="2800" b="1" dirty="0">
                <a:solidFill>
                  <a:schemeClr val="accent1"/>
                </a:solidFill>
                <a:cs typeface="Times New Roman" pitchFamily="18" charset="0"/>
              </a:rPr>
              <a:t>: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 dirty="0" smtClean="0">
                <a:cs typeface="Times New Roman" pitchFamily="18" charset="0"/>
              </a:rPr>
              <a:t>	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CMP   R1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R2</a:t>
            </a: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SUB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NE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R3, R5, R8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371600" lvl="4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NE</a:t>
            </a:r>
            <a:r>
              <a:rPr lang="en-US" sz="2800" b="1" dirty="0" smtClean="0">
                <a:cs typeface="Times New Roman" pitchFamily="18" charset="0"/>
              </a:rPr>
              <a:t>:</a:t>
            </a:r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en-US" sz="2800" smtClean="0">
                <a:cs typeface="Times New Roman" pitchFamily="18" charset="0"/>
              </a:rPr>
              <a:t>not equal condition </a:t>
            </a:r>
            <a:r>
              <a:rPr lang="en-US" sz="2800" dirty="0" smtClean="0">
                <a:cs typeface="Times New Roman" pitchFamily="18" charset="0"/>
              </a:rPr>
              <a:t>mnemonic</a:t>
            </a:r>
          </a:p>
          <a:p>
            <a:pPr marL="1371600" lvl="4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</a:t>
            </a:r>
            <a:r>
              <a:rPr lang="en-US" sz="2800" dirty="0" smtClean="0">
                <a:cs typeface="Times New Roman" pitchFamily="18" charset="0"/>
              </a:rPr>
              <a:t> will only execute if R1 ≠ R2 </a:t>
            </a:r>
          </a:p>
          <a:p>
            <a:pPr marL="914400" lvl="4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 dirty="0" smtClean="0">
                <a:cs typeface="Times New Roman" pitchFamily="18" charset="0"/>
              </a:rPr>
              <a:t>     (i.e., Z = 0)</a:t>
            </a:r>
            <a:endParaRPr lang="en-US" sz="2800" dirty="0">
              <a:cs typeface="Times New Roman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b="1" dirty="0" smtClean="0">
              <a:latin typeface="+mj-lt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 smtClean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3200" dirty="0" smtClean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Condition Mnemonics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778109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Condition Mnemonics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2055" y="1047890"/>
            <a:ext cx="5091572" cy="48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1425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9904" y="1163105"/>
            <a:ext cx="8617896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Example: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CMP   R5, R9		; performs R5-R9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; sets condition flags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SUBEQ R1, R2, R3 	; executes if R5==R9 (Z=1)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ORRMI R4, R0, R9	; executes if R5-R9 is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; negative (N=1)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 smtClean="0">
                <a:latin typeface="+mj-lt"/>
                <a:cs typeface="Courier New" panose="02070309020205020404" pitchFamily="49" charset="0"/>
              </a:rPr>
              <a:t>Suppose R5 = 17, R9 = 23: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CMP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 performs: 17 – 23 = -6  (Sets flags: </a:t>
            </a: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=1, </a:t>
            </a: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Z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=0, </a:t>
            </a: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C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=0, </a:t>
            </a: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V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=0)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SUBEQ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b="1" dirty="0" smtClean="0">
                <a:latin typeface="+mj-lt"/>
                <a:cs typeface="Courier New" panose="02070309020205020404" pitchFamily="49" charset="0"/>
              </a:rPr>
              <a:t>doesn’t execute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 (they aren’t equal: </a:t>
            </a: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Z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=0)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ORRMI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b="1" dirty="0" smtClean="0">
                <a:latin typeface="+mj-lt"/>
                <a:cs typeface="Courier New" panose="02070309020205020404" pitchFamily="49" charset="0"/>
              </a:rPr>
              <a:t>executes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 because the result was negative (</a:t>
            </a:r>
            <a:r>
              <a:rPr lang="en-US" sz="2400" i="1" dirty="0" smtClean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400" dirty="0" smtClean="0">
                <a:latin typeface="+mj-lt"/>
                <a:cs typeface="Courier New" panose="02070309020205020404" pitchFamily="49" charset="0"/>
              </a:rPr>
              <a:t>=1)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Conditional Execution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55364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2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i</a:t>
            </a: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</a:t>
            </a: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function calls</a:t>
            </a:r>
            <a:endParaRPr lang="en-US" sz="2600" dirty="0">
              <a:solidFill>
                <a:schemeClr val="bg1">
                  <a:lumMod val="50000"/>
                </a:schemeClr>
              </a:solidFill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Programming Building Blocks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67592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677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50515" y="1009485"/>
            <a:ext cx="8077200" cy="5181600"/>
          </a:xfrm>
        </p:spPr>
        <p:txBody>
          <a:bodyPr>
            <a:noAutofit/>
          </a:bodyPr>
          <a:lstStyle/>
          <a:p>
            <a:r>
              <a:rPr lang="en-US" dirty="0" smtClean="0"/>
              <a:t>Branches enable </a:t>
            </a:r>
            <a:r>
              <a:rPr lang="en-US" dirty="0"/>
              <a:t>out of </a:t>
            </a:r>
            <a:r>
              <a:rPr lang="en-US" dirty="0" smtClean="0"/>
              <a:t>sequence instruction execution</a:t>
            </a:r>
            <a:endParaRPr lang="en-US" dirty="0"/>
          </a:p>
          <a:p>
            <a:r>
              <a:rPr lang="en-US" dirty="0" smtClean="0"/>
              <a:t>Types of branches:</a:t>
            </a:r>
            <a:endParaRPr lang="en-US" dirty="0"/>
          </a:p>
          <a:p>
            <a:pPr lvl="1"/>
            <a:r>
              <a:rPr lang="en-US" sz="2400" b="1" dirty="0" smtClean="0">
                <a:solidFill>
                  <a:srgbClr val="0070C0"/>
                </a:solidFill>
              </a:rPr>
              <a:t>Branch (</a:t>
            </a:r>
            <a:r>
              <a:rPr lang="en-US" sz="2400" b="1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2400" b="1" dirty="0" smtClean="0">
                <a:solidFill>
                  <a:srgbClr val="0070C0"/>
                </a:solidFill>
              </a:rPr>
              <a:t>)</a:t>
            </a:r>
          </a:p>
          <a:p>
            <a:pPr lvl="2"/>
            <a:r>
              <a:rPr lang="en-US" dirty="0" smtClean="0"/>
              <a:t>branches to another instruction</a:t>
            </a:r>
            <a:endParaRPr lang="en-US" dirty="0"/>
          </a:p>
          <a:p>
            <a:pPr lvl="1"/>
            <a:r>
              <a:rPr lang="en-US" sz="2400" b="1" dirty="0" smtClean="0">
                <a:solidFill>
                  <a:srgbClr val="0070C0"/>
                </a:solidFill>
              </a:rPr>
              <a:t>Branch and link (</a:t>
            </a:r>
            <a:r>
              <a:rPr lang="en-US" sz="2400" b="1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BL</a:t>
            </a:r>
            <a:r>
              <a:rPr lang="en-US" sz="2400" b="1" dirty="0" smtClean="0">
                <a:solidFill>
                  <a:srgbClr val="0070C0"/>
                </a:solidFill>
              </a:rPr>
              <a:t>)</a:t>
            </a:r>
            <a:endParaRPr lang="en-US" sz="2400" b="1" dirty="0">
              <a:solidFill>
                <a:srgbClr val="0070C0"/>
              </a:solidFill>
            </a:endParaRPr>
          </a:p>
          <a:p>
            <a:pPr lvl="2"/>
            <a:r>
              <a:rPr lang="en-US" dirty="0" smtClean="0"/>
              <a:t>discussed later</a:t>
            </a:r>
          </a:p>
          <a:p>
            <a:r>
              <a:rPr lang="en-US" dirty="0" smtClean="0"/>
              <a:t>Both can be conditional or unconditional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105267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267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Branching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91419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2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22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The Stored Program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91623" name="Picture 13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49"/>
          <a:stretch/>
        </p:blipFill>
        <p:spPr bwMode="auto">
          <a:xfrm>
            <a:off x="2536535" y="2852925"/>
            <a:ext cx="4102028" cy="3019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41" r="50000" b="19366"/>
          <a:stretch/>
        </p:blipFill>
        <p:spPr bwMode="auto">
          <a:xfrm>
            <a:off x="2062761" y="932675"/>
            <a:ext cx="4467894" cy="195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92280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457200" y="1143000"/>
            <a:ext cx="8229600" cy="5257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000" dirty="0" smtClean="0">
                <a:latin typeface="+mj-lt"/>
                <a:cs typeface="Times New Roman" panose="02020603050405020304" pitchFamily="18" charset="0"/>
              </a:rPr>
              <a:t>Developed in the 1980’s by Advanced RISC Machines – now called ARM Holdings</a:t>
            </a:r>
          </a:p>
          <a:p>
            <a:pPr>
              <a:lnSpc>
                <a:spcPct val="90000"/>
              </a:lnSpc>
            </a:pPr>
            <a:r>
              <a:rPr lang="en-US" sz="3000" dirty="0" smtClean="0">
                <a:latin typeface="+mj-lt"/>
                <a:cs typeface="Times New Roman" panose="02020603050405020304" pitchFamily="18" charset="0"/>
              </a:rPr>
              <a:t>Nearly 10 billion ARM processors sold/year</a:t>
            </a:r>
            <a:endParaRPr lang="en-US" sz="3000" dirty="0"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Almost all cell phones and tablets </a:t>
            </a:r>
            <a:r>
              <a:rPr lang="en-US" sz="3000" dirty="0" smtClean="0">
                <a:latin typeface="+mj-lt"/>
                <a:cs typeface="Times New Roman" panose="02020603050405020304" pitchFamily="18" charset="0"/>
              </a:rPr>
              <a:t>have </a:t>
            </a:r>
            <a:r>
              <a:rPr lang="en-US" sz="3000" dirty="0">
                <a:latin typeface="+mj-lt"/>
                <a:cs typeface="Times New Roman" panose="02020603050405020304" pitchFamily="18" charset="0"/>
              </a:rPr>
              <a:t>multiple ARM </a:t>
            </a:r>
            <a:r>
              <a:rPr lang="en-US" sz="3000" dirty="0" smtClean="0">
                <a:latin typeface="+mj-lt"/>
                <a:cs typeface="Times New Roman" panose="02020603050405020304" pitchFamily="18" charset="0"/>
              </a:rPr>
              <a:t>processors</a:t>
            </a:r>
          </a:p>
          <a:p>
            <a:pPr>
              <a:lnSpc>
                <a:spcPct val="90000"/>
              </a:lnSpc>
            </a:pPr>
            <a:r>
              <a:rPr lang="en-US" sz="3000" dirty="0" smtClean="0">
                <a:latin typeface="+mj-lt"/>
                <a:cs typeface="Times New Roman" panose="02020603050405020304" pitchFamily="18" charset="0"/>
              </a:rPr>
              <a:t>Over 75% of humans use products with an ARM processor</a:t>
            </a:r>
          </a:p>
          <a:p>
            <a:pPr>
              <a:lnSpc>
                <a:spcPct val="90000"/>
              </a:lnSpc>
            </a:pPr>
            <a:r>
              <a:rPr lang="en-US" sz="3000" dirty="0" smtClean="0">
                <a:latin typeface="+mj-lt"/>
                <a:cs typeface="Times New Roman" panose="02020603050405020304" pitchFamily="18" charset="0"/>
              </a:rPr>
              <a:t>Used in servers, cameras, robots, cars, </a:t>
            </a:r>
            <a:r>
              <a:rPr lang="en-US" sz="3000" dirty="0">
                <a:latin typeface="+mj-lt"/>
                <a:cs typeface="Times New Roman" panose="02020603050405020304" pitchFamily="18" charset="0"/>
              </a:rPr>
              <a:t>pinball machines</a:t>
            </a:r>
            <a:r>
              <a:rPr lang="en-US" sz="3000" dirty="0" smtClean="0">
                <a:latin typeface="+mj-lt"/>
                <a:cs typeface="Times New Roman" panose="02020603050405020304" pitchFamily="18" charset="0"/>
              </a:rPr>
              <a:t>,, etc</a:t>
            </a:r>
            <a:r>
              <a:rPr lang="en-US" sz="3000" dirty="0">
                <a:latin typeface="+mj-lt"/>
                <a:cs typeface="Times New Roman" panose="02020603050405020304" pitchFamily="18" charset="0"/>
              </a:rPr>
              <a:t>.</a:t>
            </a:r>
            <a:endParaRPr lang="en-US" sz="3000" dirty="0" smtClean="0">
              <a:latin typeface="+mj-lt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3200" dirty="0" smtClean="0">
              <a:latin typeface="+mj-lt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3200" dirty="0" smtClean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68759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ARM Architecture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5334000"/>
            <a:ext cx="8686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Once you’ve learned one architecture, it’s easier to learn others</a:t>
            </a:r>
          </a:p>
        </p:txBody>
      </p:sp>
    </p:spTree>
    <p:extLst>
      <p:ext uri="{BB962C8B-B14F-4D97-AF65-F5344CB8AC3E}">
        <p14:creationId xmlns:p14="http://schemas.microsoft.com/office/powerpoint/2010/main" val="1841570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701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50515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 smtClean="0">
                <a:solidFill>
                  <a:srgbClr val="0070C0"/>
                </a:solidFill>
                <a:latin typeface="+mj-lt"/>
              </a:rPr>
              <a:t>ARM </a:t>
            </a:r>
            <a:r>
              <a:rPr lang="en-US" b="1" dirty="0">
                <a:solidFill>
                  <a:srgbClr val="0070C0"/>
                </a:solidFill>
                <a:latin typeface="+mj-lt"/>
              </a:rPr>
              <a:t>assembly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MOV R2,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#17	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; R2 = 17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   TARGET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;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branch  to  target 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ORR R1, R1, #0x4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not executed </a:t>
            </a:r>
          </a:p>
          <a:p>
            <a:pPr marL="0" indent="0">
              <a:buNone/>
            </a:pP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SUB R1, R1, #78  	; R1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R1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+ 78</a:t>
            </a:r>
          </a:p>
          <a:p>
            <a:pPr marL="0" indent="0">
              <a:buNone/>
            </a:pPr>
            <a:endParaRPr lang="en-US" sz="2000" dirty="0" smtClean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05370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3702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4811580"/>
            <a:ext cx="8001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070C0"/>
                </a:solidFill>
                <a:latin typeface="+mj-lt"/>
              </a:rPr>
              <a:t>Labels</a:t>
            </a:r>
            <a:r>
              <a:rPr lang="en-US" sz="2800" dirty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(like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2800" dirty="0" smtClean="0">
                <a:latin typeface="+mj-lt"/>
              </a:rPr>
              <a:t>)</a:t>
            </a:r>
            <a:r>
              <a:rPr lang="en-US" sz="2800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800" dirty="0" smtClean="0">
                <a:latin typeface="+mj-lt"/>
              </a:rPr>
              <a:t>indicate </a:t>
            </a:r>
            <a:r>
              <a:rPr lang="en-US" sz="2800" dirty="0">
                <a:latin typeface="+mj-lt"/>
              </a:rPr>
              <a:t>instruction </a:t>
            </a:r>
            <a:r>
              <a:rPr lang="en-US" sz="2800" dirty="0" smtClean="0">
                <a:latin typeface="+mj-lt"/>
              </a:rPr>
              <a:t>location. Labels can’t be </a:t>
            </a:r>
            <a:r>
              <a:rPr lang="en-US" sz="2800" dirty="0">
                <a:latin typeface="+mj-lt"/>
              </a:rPr>
              <a:t>reserved </a:t>
            </a:r>
            <a:r>
              <a:rPr lang="en-US" sz="2800" dirty="0" smtClean="0">
                <a:latin typeface="+mj-lt"/>
              </a:rPr>
              <a:t>words (like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en-US" sz="2800" dirty="0" smtClean="0">
                <a:latin typeface="+mj-lt"/>
              </a:rPr>
              <a:t>,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ORR</a:t>
            </a:r>
            <a:r>
              <a:rPr lang="en-US" sz="2800" dirty="0" smtClean="0">
                <a:latin typeface="+mj-lt"/>
              </a:rPr>
              <a:t>, etc.)</a:t>
            </a:r>
            <a:endParaRPr lang="en-US" sz="28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Unconditional Branching (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en-US" sz="4400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479899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25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385854" y="1257300"/>
            <a:ext cx="8681945" cy="4343400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b="1" dirty="0" smtClean="0">
                <a:solidFill>
                  <a:srgbClr val="0070C0"/>
                </a:solidFill>
                <a:latin typeface="+mj-lt"/>
              </a:rPr>
              <a:t>ARM Assembly</a:t>
            </a:r>
            <a:endParaRPr lang="en-US" sz="2000" dirty="0">
              <a:solidFill>
                <a:srgbClr val="0070C0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MOV  R0, #4	    ; R0 = 4</a:t>
            </a:r>
            <a:endParaRPr lang="en-US" sz="2000" dirty="0">
              <a:latin typeface="Courier New" pitchFamily="49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ADD	 </a:t>
            </a:r>
            <a:r>
              <a:rPr lang="en-US" sz="2000" dirty="0" smtClean="0">
                <a:latin typeface="Courier New" pitchFamily="49" charset="0"/>
              </a:rPr>
              <a:t>R1</a:t>
            </a:r>
            <a:r>
              <a:rPr lang="en-US" sz="2000" dirty="0" smtClean="0">
                <a:latin typeface="Courier New" pitchFamily="49" charset="0"/>
              </a:rPr>
              <a:t>, R0, R0</a:t>
            </a: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; </a:t>
            </a:r>
            <a:r>
              <a:rPr lang="en-US" sz="2000" dirty="0" smtClean="0">
                <a:latin typeface="Courier New" pitchFamily="49" charset="0"/>
              </a:rPr>
              <a:t>R1 = R0+R0 = 8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CMP	 </a:t>
            </a:r>
            <a:r>
              <a:rPr lang="en-US" sz="2000" dirty="0" smtClean="0">
                <a:latin typeface="Courier New" pitchFamily="49" charset="0"/>
              </a:rPr>
              <a:t>R0</a:t>
            </a:r>
            <a:r>
              <a:rPr lang="en-US" sz="2000" dirty="0" smtClean="0">
                <a:latin typeface="Courier New" pitchFamily="49" charset="0"/>
              </a:rPr>
              <a:t>, R1	    ; sets flags with R0-R1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b="1" dirty="0" smtClean="0">
                <a:latin typeface="Courier New" pitchFamily="49" charset="0"/>
              </a:rPr>
              <a:t>  BEQ	 </a:t>
            </a:r>
            <a:r>
              <a:rPr lang="en-US" sz="2000" b="1" dirty="0" smtClean="0">
                <a:latin typeface="Courier New" pitchFamily="49" charset="0"/>
              </a:rPr>
              <a:t>THERE</a:t>
            </a: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   ; branch not taken (Z=0)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ORR </a:t>
            </a: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R1, R1, #1</a:t>
            </a: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   ; </a:t>
            </a:r>
            <a:r>
              <a:rPr lang="en-US" sz="2000" dirty="0" smtClean="0">
                <a:latin typeface="Courier New" pitchFamily="49" charset="0"/>
              </a:rPr>
              <a:t>R1 = R1 OR R1 = 9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THERE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ADD R1, R1, 78</a:t>
            </a: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   ; </a:t>
            </a:r>
            <a:r>
              <a:rPr lang="en-US" sz="2000" dirty="0" smtClean="0">
                <a:latin typeface="Courier New" pitchFamily="49" charset="0"/>
              </a:rPr>
              <a:t>R1 = R1 + 78 = 87</a:t>
            </a:r>
            <a:endParaRPr lang="en-US" sz="2000" dirty="0">
              <a:latin typeface="Courier New" pitchFamily="49" charset="0"/>
            </a:endParaRPr>
          </a:p>
        </p:txBody>
      </p:sp>
      <p:sp>
        <p:nvSpPr>
          <p:cNvPr id="105472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The Branch Not Taken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0412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Programming Building Blocks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i</a:t>
            </a:r>
            <a:r>
              <a:rPr lang="en-US" sz="2600" b="1" dirty="0" smtClean="0">
                <a:solidFill>
                  <a:srgbClr val="0070C0"/>
                </a:solidFill>
                <a:latin typeface="+mj-lt"/>
                <a:cs typeface="Arial" charset="0"/>
              </a:rPr>
              <a:t>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f</a:t>
            </a:r>
            <a:r>
              <a:rPr lang="en-US" sz="26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b="1" dirty="0" smtClean="0">
                <a:solidFill>
                  <a:srgbClr val="0070C0"/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function calls</a:t>
            </a:r>
            <a:endParaRPr lang="en-US" sz="2600" dirty="0">
              <a:solidFill>
                <a:schemeClr val="bg1">
                  <a:lumMod val="50000"/>
                </a:schemeClr>
              </a:solidFill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3471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2192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if (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  </a:t>
            </a:r>
            <a:r>
              <a:rPr lang="en-US" sz="2000" dirty="0">
                <a:latin typeface="Courier New" pitchFamily="49" charset="0"/>
                <a:cs typeface="Arial" charset="0"/>
              </a:rPr>
              <a:t>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f = f –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if Statement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0167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2192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if (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  </a:t>
            </a:r>
            <a:r>
              <a:rPr lang="en-US" sz="2000" dirty="0">
                <a:latin typeface="Courier New" pitchFamily="49" charset="0"/>
                <a:cs typeface="Arial" charset="0"/>
              </a:rPr>
              <a:t>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f = f –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590800" y="1219200"/>
            <a:ext cx="6477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20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 CMP R3, R4</a:t>
            </a:r>
            <a:r>
              <a:rPr lang="en-US" sz="2000" dirty="0">
                <a:latin typeface="Courier New" pitchFamily="49" charset="0"/>
                <a:cs typeface="Arial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Arial" charset="0"/>
              </a:rPr>
              <a:t>     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 BNE L1</a:t>
            </a:r>
            <a:r>
              <a:rPr lang="en-US" sz="2000" dirty="0">
                <a:latin typeface="Courier New" pitchFamily="49" charset="0"/>
                <a:cs typeface="Arial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Arial" charset="0"/>
              </a:rPr>
              <a:t>         ; if </a:t>
            </a:r>
            <a:r>
              <a:rPr lang="en-US" sz="20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Arial" charset="0"/>
              </a:rPr>
              <a:t>!=j, skip if block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 ADD R0, R1, R2  ; 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 SUB R0, R0, R2  ; f = f - </a:t>
            </a:r>
            <a:r>
              <a:rPr lang="en-US" sz="2000" dirty="0" err="1" smtClean="0">
                <a:latin typeface="Courier New" pitchFamily="49" charset="0"/>
                <a:cs typeface="Arial" charset="0"/>
              </a:rPr>
              <a:t>i</a:t>
            </a: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if Statement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5157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2192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if (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  </a:t>
            </a:r>
            <a:r>
              <a:rPr lang="en-US" sz="2000" dirty="0">
                <a:latin typeface="Courier New" pitchFamily="49" charset="0"/>
                <a:cs typeface="Arial" charset="0"/>
              </a:rPr>
              <a:t>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f = f –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590800" y="1219200"/>
            <a:ext cx="6477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20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 CMP R3, R4</a:t>
            </a:r>
            <a:r>
              <a:rPr lang="en-US" sz="2000" dirty="0">
                <a:latin typeface="Courier New" pitchFamily="49" charset="0"/>
                <a:cs typeface="Arial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Arial" charset="0"/>
              </a:rPr>
              <a:t>     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 BNE L1</a:t>
            </a:r>
            <a:r>
              <a:rPr lang="en-US" sz="2000" dirty="0">
                <a:latin typeface="Courier New" pitchFamily="49" charset="0"/>
                <a:cs typeface="Arial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Arial" charset="0"/>
              </a:rPr>
              <a:t>         ; if </a:t>
            </a:r>
            <a:r>
              <a:rPr lang="en-US" sz="20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Arial" charset="0"/>
              </a:rPr>
              <a:t>!=j, skip if block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 ADD R0, R1, R2  ; 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latin typeface="Courier New" pitchFamily="49" charset="0"/>
                <a:cs typeface="Arial" charset="0"/>
              </a:rPr>
              <a:t> SUB R0, R0, R2  ; f = f - </a:t>
            </a:r>
            <a:r>
              <a:rPr lang="en-US" sz="2000" dirty="0" err="1" smtClean="0">
                <a:latin typeface="Courier New" pitchFamily="49" charset="0"/>
                <a:cs typeface="Arial" charset="0"/>
              </a:rPr>
              <a:t>i</a:t>
            </a: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if Statement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93095" y="4734770"/>
            <a:ext cx="7620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rgbClr val="0070C0"/>
                </a:solidFill>
              </a:rPr>
              <a:t>Assembly </a:t>
            </a:r>
            <a:r>
              <a:rPr lang="en-US" sz="2400" b="1" dirty="0">
                <a:solidFill>
                  <a:srgbClr val="0070C0"/>
                </a:solidFill>
              </a:rPr>
              <a:t>tests </a:t>
            </a:r>
            <a:r>
              <a:rPr lang="en-US" sz="2400" b="1" dirty="0" smtClean="0">
                <a:solidFill>
                  <a:srgbClr val="0070C0"/>
                </a:solidFill>
              </a:rPr>
              <a:t>opposite </a:t>
            </a:r>
            <a:r>
              <a:rPr lang="en-US" sz="2400" b="1" dirty="0">
                <a:solidFill>
                  <a:srgbClr val="0070C0"/>
                </a:solidFill>
              </a:rPr>
              <a:t>case (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</a:rPr>
              <a:t>i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 != j</a:t>
            </a:r>
            <a:r>
              <a:rPr lang="en-US" sz="2400" b="1" dirty="0">
                <a:solidFill>
                  <a:srgbClr val="0070C0"/>
                </a:solidFill>
              </a:rPr>
              <a:t>) </a:t>
            </a:r>
            <a:r>
              <a:rPr lang="en-US" sz="2400" b="1" dirty="0" smtClean="0">
                <a:solidFill>
                  <a:srgbClr val="0070C0"/>
                </a:solidFill>
              </a:rPr>
              <a:t>of high-level </a:t>
            </a:r>
            <a:r>
              <a:rPr lang="en-US" sz="2400" b="1" dirty="0">
                <a:solidFill>
                  <a:srgbClr val="0070C0"/>
                </a:solidFill>
              </a:rPr>
              <a:t>code (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</a:rPr>
              <a:t>i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 == j</a:t>
            </a:r>
            <a:r>
              <a:rPr lang="en-US" sz="2400" b="1" dirty="0" smtClean="0">
                <a:solidFill>
                  <a:srgbClr val="0070C0"/>
                </a:solidFill>
              </a:rPr>
              <a:t>)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3400" y="4648199"/>
            <a:ext cx="7924800" cy="917567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0162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3506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if (</a:t>
            </a:r>
            <a:r>
              <a:rPr lang="en-US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 f = g + h</a:t>
            </a:r>
            <a:r>
              <a:rPr lang="en-US" dirty="0" smtClean="0">
                <a:latin typeface="Courier New" pitchFamily="49" charset="0"/>
                <a:cs typeface="Arial" charset="0"/>
              </a:rPr>
              <a:t>;</a:t>
            </a: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f = f – </a:t>
            </a:r>
            <a:r>
              <a:rPr lang="en-US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958990" y="1201510"/>
            <a:ext cx="5791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CMP   R3, R4</a:t>
            </a: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   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ADDEQ R0, R1, R2  ; if (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dirty="0" smtClean="0">
                <a:latin typeface="Courier New" pitchFamily="49" charset="0"/>
                <a:cs typeface="Arial" charset="0"/>
              </a:rPr>
              <a:t>==j)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SUB   R0, R0, R2  ; f = f -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if Statement: Alternate Code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21830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58990" y="1201510"/>
            <a:ext cx="606799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Alternate Assembly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CMP   R3, R4</a:t>
            </a: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   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ADDEQ R0, R1, R2  ; if (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dirty="0" smtClean="0">
                <a:latin typeface="Courier New" pitchFamily="49" charset="0"/>
                <a:cs typeface="Arial" charset="0"/>
              </a:rPr>
              <a:t>==j)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SUB   R0, R0, R2  ; f = f -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if Statement: Alternate Code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5855" y="1219200"/>
            <a:ext cx="6477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Original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 smtClean="0">
                <a:latin typeface="Courier New" pitchFamily="49" charset="0"/>
                <a:cs typeface="Arial" charset="0"/>
              </a:rPr>
              <a:t> CMP R3, R4</a:t>
            </a: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endParaRPr lang="en-US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 smtClean="0">
                <a:latin typeface="Courier New" pitchFamily="49" charset="0"/>
                <a:cs typeface="Arial" charset="0"/>
              </a:rPr>
              <a:t> BNE 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 smtClean="0">
                <a:latin typeface="Courier New" pitchFamily="49" charset="0"/>
                <a:cs typeface="Arial" charset="0"/>
              </a:rPr>
              <a:t> ADD R0, R1, R2</a:t>
            </a: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 smtClean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 smtClean="0">
                <a:latin typeface="Courier New" pitchFamily="49" charset="0"/>
                <a:cs typeface="Arial" charset="0"/>
              </a:rPr>
              <a:t> SUB R0, R0, R2</a:t>
            </a:r>
            <a:endParaRPr lang="en-US" dirty="0">
              <a:latin typeface="Courier New" pitchFamily="49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0433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58990" y="1201510"/>
            <a:ext cx="618501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Alternate Assembly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CMP   R3, R4</a:t>
            </a: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   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ADDEQ R0, R1, R2  ; if (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dirty="0" smtClean="0">
                <a:latin typeface="Courier New" pitchFamily="49" charset="0"/>
                <a:cs typeface="Arial" charset="0"/>
              </a:rPr>
              <a:t>==j)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SUB   R0, R0, R2  ; f = f -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if Statement: Alternate Code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5855" y="1219200"/>
            <a:ext cx="6477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Original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 smtClean="0">
                <a:latin typeface="Courier New" pitchFamily="49" charset="0"/>
                <a:cs typeface="Arial" charset="0"/>
              </a:rPr>
              <a:t> CMP R3, R4</a:t>
            </a: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endParaRPr lang="en-US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 smtClean="0">
                <a:latin typeface="Courier New" pitchFamily="49" charset="0"/>
                <a:cs typeface="Arial" charset="0"/>
              </a:rPr>
              <a:t> BNE 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 smtClean="0">
                <a:latin typeface="Courier New" pitchFamily="49" charset="0"/>
                <a:cs typeface="Arial" charset="0"/>
              </a:rPr>
              <a:t> ADD R0, R1, R2</a:t>
            </a: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 smtClean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 smtClean="0">
                <a:latin typeface="Courier New" pitchFamily="49" charset="0"/>
                <a:cs typeface="Arial" charset="0"/>
              </a:rPr>
              <a:t> SUB R0, R0, R2</a:t>
            </a:r>
            <a:endParaRPr lang="en-US" dirty="0">
              <a:latin typeface="Courier New" pitchFamily="49" charset="0"/>
              <a:cs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95400" y="4271817"/>
            <a:ext cx="7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rgbClr val="0070C0"/>
                </a:solidFill>
              </a:rPr>
              <a:t>Useful for </a:t>
            </a:r>
            <a:r>
              <a:rPr lang="en-US" sz="2800" b="1" dirty="0" smtClean="0">
                <a:solidFill>
                  <a:srgbClr val="0070C0"/>
                </a:solidFill>
              </a:rPr>
              <a:t>short </a:t>
            </a:r>
            <a:r>
              <a:rPr lang="en-US" sz="2800" dirty="0" smtClean="0">
                <a:solidFill>
                  <a:srgbClr val="0070C0"/>
                </a:solidFill>
              </a:rPr>
              <a:t>conditional blocks of code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4038600"/>
            <a:ext cx="6629400" cy="9906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123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else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 f </a:t>
            </a:r>
            <a:r>
              <a:rPr lang="en-US" sz="1800" dirty="0">
                <a:latin typeface="Courier New" pitchFamily="49" charset="0"/>
                <a:cs typeface="Arial" charset="0"/>
              </a:rPr>
              <a:t>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if/else Statement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048000" y="1524000"/>
            <a:ext cx="5791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   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0438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9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381000" y="1219200"/>
            <a:ext cx="7848600" cy="49530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 dirty="0" smtClean="0"/>
              <a:t>Underlying </a:t>
            </a:r>
            <a:r>
              <a:rPr lang="en-US" dirty="0"/>
              <a:t>design principles, as articulated </a:t>
            </a:r>
            <a:r>
              <a:rPr lang="en-US" dirty="0" smtClean="0"/>
              <a:t>by Hennessy </a:t>
            </a:r>
            <a:r>
              <a:rPr lang="en-US" dirty="0"/>
              <a:t>and Patterson:</a:t>
            </a: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en-US" sz="2800" b="1" dirty="0" smtClean="0">
                <a:solidFill>
                  <a:srgbClr val="0070C0"/>
                </a:solidFill>
              </a:rPr>
              <a:t>Regularity supports design simplicity</a:t>
            </a:r>
            <a:endParaRPr lang="en-US" sz="2800" b="1" dirty="0">
              <a:solidFill>
                <a:srgbClr val="0070C0"/>
              </a:solidFill>
            </a:endParaRP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en-US" sz="2800" b="1" dirty="0">
                <a:solidFill>
                  <a:srgbClr val="0070C0"/>
                </a:solidFill>
              </a:rPr>
              <a:t>Make the common case fast</a:t>
            </a: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en-US" sz="2800" b="1" dirty="0">
                <a:solidFill>
                  <a:srgbClr val="0070C0"/>
                </a:solidFill>
              </a:rPr>
              <a:t>Smaller is faster</a:t>
            </a: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en-US" sz="2800" b="1" dirty="0">
                <a:solidFill>
                  <a:srgbClr val="0070C0"/>
                </a:solidFill>
              </a:rPr>
              <a:t>Good design demands good compromises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68759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Architecture Design Principles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84149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else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 f </a:t>
            </a:r>
            <a:r>
              <a:rPr lang="en-US" sz="1800" dirty="0">
                <a:latin typeface="Courier New" pitchFamily="49" charset="0"/>
                <a:cs typeface="Arial" charset="0"/>
              </a:rPr>
              <a:t>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048000" y="1524000"/>
            <a:ext cx="6096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CMP R3, R4</a:t>
            </a: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   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 smtClean="0">
                <a:latin typeface="Courier New" pitchFamily="49" charset="0"/>
                <a:cs typeface="Arial" charset="0"/>
              </a:rPr>
              <a:t> BNE L1</a:t>
            </a: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         ; if </a:t>
            </a:r>
            <a:r>
              <a:rPr lang="en-US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dirty="0" smtClean="0">
                <a:latin typeface="Courier New" pitchFamily="49" charset="0"/>
                <a:cs typeface="Arial" charset="0"/>
              </a:rPr>
              <a:t>!=j, skip if block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ADD R0, R1, R2  ; 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B   L2          ; branch past else block</a:t>
            </a: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 smtClean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SUB R0, R0, R2  ; f = f –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endParaRPr lang="en-US" sz="18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 smtClean="0">
                <a:latin typeface="Courier New" pitchFamily="49" charset="0"/>
                <a:cs typeface="Arial" charset="0"/>
              </a:rPr>
              <a:t>L2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if/else Statement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8098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;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	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f </a:t>
            </a:r>
            <a:r>
              <a:rPr lang="en-US" sz="1800" dirty="0">
                <a:latin typeface="Courier New" pitchFamily="49" charset="0"/>
                <a:cs typeface="Arial" charset="0"/>
              </a:rPr>
              <a:t>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048000" y="1524000"/>
            <a:ext cx="6096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CMP   R3, R4</a:t>
            </a: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   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ADDEQ R0, R1, R2  ; if (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dirty="0" smtClean="0">
                <a:latin typeface="Courier New" pitchFamily="49" charset="0"/>
                <a:cs typeface="Arial" charset="0"/>
              </a:rPr>
              <a:t>==j)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SUBNE R0, R0, R2  ; else f = f -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if/else Statement: Alternate Code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6555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48000" y="1524000"/>
            <a:ext cx="6096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Alternate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CMP   R3, R4</a:t>
            </a: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    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ADDEQ R0, R1, R2  ; if (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dirty="0" smtClean="0">
                <a:latin typeface="Courier New" pitchFamily="49" charset="0"/>
                <a:cs typeface="Arial" charset="0"/>
              </a:rPr>
              <a:t>==j)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smtClean="0">
                <a:latin typeface="Courier New" pitchFamily="49" charset="0"/>
                <a:cs typeface="Arial" charset="0"/>
              </a:rPr>
              <a:t>SUBNE R0, R0, R2  ; else f = f - </a:t>
            </a:r>
            <a:r>
              <a:rPr lang="en-US" sz="1800" dirty="0" err="1" smtClean="0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if/else Statement: Alternate Code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69905" y="1524000"/>
            <a:ext cx="5791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Original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CMP R3, R4</a:t>
            </a: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endParaRPr lang="en-US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BNE 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ADD R0, R1, R2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dirty="0" smtClean="0">
                <a:latin typeface="Courier New" pitchFamily="49" charset="0"/>
                <a:cs typeface="Arial" charset="0"/>
              </a:rPr>
              <a:t>B   L2</a:t>
            </a: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 smtClean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 smtClean="0">
                <a:latin typeface="Courier New" pitchFamily="49" charset="0"/>
                <a:cs typeface="Arial" charset="0"/>
              </a:rPr>
              <a:t> SUB R0, R0, R2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 smtClean="0">
                <a:latin typeface="Courier New" pitchFamily="49" charset="0"/>
                <a:cs typeface="Arial" charset="0"/>
              </a:rPr>
              <a:t>L2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5201156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74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174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2665" y="97108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chemeClr val="accent1"/>
                </a:solidFill>
                <a:latin typeface="+mj-lt"/>
                <a:cs typeface="Arial" charset="0"/>
              </a:rPr>
              <a:t>C 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determines the power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of x such that 2</a:t>
            </a:r>
            <a:r>
              <a:rPr lang="en-US" sz="1600" baseline="30000" dirty="0">
                <a:latin typeface="Courier New" pitchFamily="49" charset="0"/>
                <a:cs typeface="Arial" charset="0"/>
              </a:rPr>
              <a:t>x</a:t>
            </a:r>
            <a:r>
              <a:rPr lang="en-US" sz="1600" dirty="0">
                <a:latin typeface="Courier New" pitchFamily="49" charset="0"/>
                <a:cs typeface="Arial" charset="0"/>
              </a:rPr>
              <a:t> = 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x  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while </a:t>
            </a:r>
            <a:r>
              <a:rPr lang="en-US" sz="1600" dirty="0">
                <a:latin typeface="Courier New" pitchFamily="49" charset="0"/>
                <a:cs typeface="Arial" charset="0"/>
              </a:rPr>
              <a:t>(pow != 128)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  </a:t>
            </a:r>
            <a:r>
              <a:rPr lang="en-US" sz="1600" dirty="0">
                <a:latin typeface="Courier New" pitchFamily="49" charset="0"/>
                <a:cs typeface="Arial" charset="0"/>
              </a:rPr>
              <a:t>pow = pow * 2;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x = x + 1;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174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39265" y="97108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 smtClean="0">
              <a:latin typeface="Courier New" pitchFamily="49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while Loops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4900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74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174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2665" y="97108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determines the power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of x such that 2</a:t>
            </a:r>
            <a:r>
              <a:rPr lang="en-US" sz="1600" baseline="30000" dirty="0">
                <a:latin typeface="Courier New" pitchFamily="49" charset="0"/>
                <a:cs typeface="Arial" charset="0"/>
              </a:rPr>
              <a:t>x</a:t>
            </a:r>
            <a:r>
              <a:rPr lang="en-US" sz="1600" dirty="0">
                <a:latin typeface="Courier New" pitchFamily="49" charset="0"/>
                <a:cs typeface="Arial" charset="0"/>
              </a:rPr>
              <a:t> = 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x  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while </a:t>
            </a:r>
            <a:r>
              <a:rPr lang="en-US" sz="1600" dirty="0">
                <a:latin typeface="Courier New" pitchFamily="49" charset="0"/>
                <a:cs typeface="Arial" charset="0"/>
              </a:rPr>
              <a:t>(pow != 128)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  </a:t>
            </a:r>
            <a:r>
              <a:rPr lang="en-US" sz="1600" dirty="0">
                <a:latin typeface="Courier New" pitchFamily="49" charset="0"/>
                <a:cs typeface="Arial" charset="0"/>
              </a:rPr>
              <a:t>pow = pow * 2;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x = x + 1;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174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39265" y="97108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; R0 = pow, R1 = x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MOV	R0, #1		; pow =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  MOV	R1, #0		; x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WHILE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CMP R0, #128		; R0-128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BEQ DONE		; if (pow==128) 			; exit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LSL R0, R0, #1	; pow=pow*2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ADD R1, R1, #1	; x=x+1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B   WHILE		; repeat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DONE</a:t>
            </a:r>
            <a:endParaRPr lang="en-US" sz="1600" dirty="0">
              <a:latin typeface="Courier New" pitchFamily="49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while Loops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163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74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174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2665" y="97108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determines the power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of x such that 2</a:t>
            </a:r>
            <a:r>
              <a:rPr lang="en-US" sz="1600" baseline="30000" dirty="0">
                <a:latin typeface="Courier New" pitchFamily="49" charset="0"/>
                <a:cs typeface="Arial" charset="0"/>
              </a:rPr>
              <a:t>x</a:t>
            </a:r>
            <a:r>
              <a:rPr lang="en-US" sz="1600" dirty="0">
                <a:latin typeface="Courier New" pitchFamily="49" charset="0"/>
                <a:cs typeface="Arial" charset="0"/>
              </a:rPr>
              <a:t> = 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x  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while </a:t>
            </a:r>
            <a:r>
              <a:rPr lang="en-US" sz="1600" dirty="0">
                <a:latin typeface="Courier New" pitchFamily="49" charset="0"/>
                <a:cs typeface="Arial" charset="0"/>
              </a:rPr>
              <a:t>(pow != 128)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  </a:t>
            </a:r>
            <a:r>
              <a:rPr lang="en-US" sz="1600" dirty="0">
                <a:latin typeface="Courier New" pitchFamily="49" charset="0"/>
                <a:cs typeface="Arial" charset="0"/>
              </a:rPr>
              <a:t>pow = pow * 2;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x = x + 1;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174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39265" y="97108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; R0 = pow, R1 = x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MOV	R0, #1		; pow =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  MOV	R1, #0		; x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WHILE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CMP R0, #128		; R0-128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BEQ DONE		; if (pow==128) 			; exit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LSL R0, R0, #1	; pow=pow*2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ADD R1, R1, #1	; x=x+1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B   WHILE		; repeat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DONE</a:t>
            </a:r>
            <a:endParaRPr lang="en-US" sz="1600" dirty="0">
              <a:latin typeface="Courier New" pitchFamily="49" charset="0"/>
              <a:cs typeface="Arial" charset="0"/>
            </a:endParaRPr>
          </a:p>
        </p:txBody>
      </p:sp>
      <p:sp>
        <p:nvSpPr>
          <p:cNvPr id="1311750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379220" y="5013325"/>
            <a:ext cx="7086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0070C0"/>
                </a:solidFill>
              </a:rPr>
              <a:t>Assembly </a:t>
            </a:r>
            <a:r>
              <a:rPr lang="en-US" sz="2000" b="1" dirty="0">
                <a:solidFill>
                  <a:srgbClr val="0070C0"/>
                </a:solidFill>
              </a:rPr>
              <a:t>tests for the opposite case (</a:t>
            </a:r>
            <a:r>
              <a:rPr lang="en-US" sz="2000" b="1" dirty="0" err="1">
                <a:solidFill>
                  <a:srgbClr val="0070C0"/>
                </a:solidFill>
                <a:latin typeface="Courier New" pitchFamily="49" charset="0"/>
              </a:rPr>
              <a:t>pow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 == 128</a:t>
            </a:r>
            <a:r>
              <a:rPr lang="en-US" sz="2000" b="1" dirty="0">
                <a:solidFill>
                  <a:srgbClr val="0070C0"/>
                </a:solidFill>
              </a:rPr>
              <a:t>) </a:t>
            </a:r>
            <a:r>
              <a:rPr lang="en-US" sz="2000" b="1" dirty="0" smtClean="0">
                <a:solidFill>
                  <a:srgbClr val="0070C0"/>
                </a:solidFill>
              </a:rPr>
              <a:t>of the C code </a:t>
            </a:r>
            <a:r>
              <a:rPr lang="en-US" sz="2000" b="1" dirty="0">
                <a:solidFill>
                  <a:srgbClr val="0070C0"/>
                </a:solidFill>
              </a:rPr>
              <a:t>(</a:t>
            </a:r>
            <a:r>
              <a:rPr lang="en-US" sz="2000" b="1" dirty="0" err="1">
                <a:solidFill>
                  <a:srgbClr val="0070C0"/>
                </a:solidFill>
                <a:latin typeface="Courier New" pitchFamily="49" charset="0"/>
              </a:rPr>
              <a:t>pow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 != 128</a:t>
            </a:r>
            <a:r>
              <a:rPr lang="en-US" sz="2000" b="1" dirty="0">
                <a:solidFill>
                  <a:srgbClr val="0070C0"/>
                </a:solidFill>
              </a:rPr>
              <a:t>).</a:t>
            </a:r>
          </a:p>
        </p:txBody>
      </p:sp>
      <p:sp>
        <p:nvSpPr>
          <p:cNvPr id="1311751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98220" y="4953000"/>
            <a:ext cx="7315200" cy="7620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while Loops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163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89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347449" y="1143000"/>
            <a:ext cx="8564315" cy="5181600"/>
          </a:xfrm>
        </p:spPr>
        <p:txBody>
          <a:bodyPr/>
          <a:lstStyle/>
          <a:p>
            <a:pPr>
              <a:spcBef>
                <a:spcPts val="0"/>
              </a:spcBef>
              <a:buFontTx/>
              <a:buNone/>
            </a:pPr>
            <a:r>
              <a:rPr lang="en-US" b="1" dirty="0" smtClean="0">
                <a:latin typeface="+mj-lt"/>
              </a:rPr>
              <a:t> </a:t>
            </a:r>
            <a:r>
              <a:rPr lang="en-US" sz="2400" b="1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2400" b="1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(initialization; condition; loop operation)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2400" b="1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400" b="1" spc="-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statement</a:t>
            </a:r>
            <a:endParaRPr lang="en-US" sz="2400" b="1" spc="-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</a:rPr>
              <a:t>initialization:</a:t>
            </a:r>
            <a:r>
              <a:rPr lang="en-US" sz="2400" dirty="0" smtClean="0"/>
              <a:t> </a:t>
            </a:r>
            <a:r>
              <a:rPr lang="en-US" sz="2400" dirty="0"/>
              <a:t>executes before the loop begins</a:t>
            </a:r>
          </a:p>
          <a:p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condition:</a:t>
            </a:r>
            <a:r>
              <a:rPr lang="en-US" sz="2400" dirty="0"/>
              <a:t> is tested at the beginning of each iteration</a:t>
            </a:r>
          </a:p>
          <a:p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loop operation:</a:t>
            </a:r>
            <a:r>
              <a:rPr lang="en-US" sz="2400" dirty="0"/>
              <a:t> executes at the end of each iteration</a:t>
            </a:r>
          </a:p>
          <a:p>
            <a:r>
              <a:rPr lang="en-US" sz="2400" b="1" dirty="0" smtClean="0">
                <a:solidFill>
                  <a:srgbClr val="0070C0"/>
                </a:solidFill>
                <a:latin typeface="Courier New" pitchFamily="49" charset="0"/>
              </a:rPr>
              <a:t>statement:</a:t>
            </a:r>
            <a:r>
              <a:rPr lang="en-US" sz="2400" dirty="0" smtClean="0"/>
              <a:t> </a:t>
            </a:r>
            <a:r>
              <a:rPr lang="en-US" sz="2400" dirty="0"/>
              <a:t>executes each time the condition is met</a:t>
            </a:r>
          </a:p>
          <a:p>
            <a:pPr>
              <a:buFontTx/>
              <a:buNone/>
            </a:pPr>
            <a:endParaRPr lang="en-US" sz="2400" dirty="0"/>
          </a:p>
        </p:txBody>
      </p:sp>
      <p:sp>
        <p:nvSpPr>
          <p:cNvPr id="106189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for Loops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9469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4260" y="1143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adds numbers from 1-9</a:t>
            </a: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 smtClean="0">
                <a:latin typeface="Courier New" pitchFamily="49" charset="0"/>
                <a:cs typeface="Arial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sum =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nt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;</a:t>
            </a:r>
            <a:endParaRPr lang="en-US" sz="16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=1;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!=10;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=i+1)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sum = sum +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;</a:t>
            </a:r>
            <a:endParaRPr lang="en-US" sz="1600" dirty="0">
              <a:latin typeface="Courier New" pitchFamily="49" charset="0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00860" y="114300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for Loops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7381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4260" y="1143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adds numbers from 1-9</a:t>
            </a: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 smtClean="0">
                <a:latin typeface="Courier New" pitchFamily="49" charset="0"/>
                <a:cs typeface="Arial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=1;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!=10;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=i+1)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sum = sum +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;</a:t>
            </a:r>
            <a:endParaRPr lang="en-US" sz="1600" dirty="0">
              <a:latin typeface="Courier New" pitchFamily="49" charset="0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00860" y="1143000"/>
            <a:ext cx="544314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; R0 =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, R1 = sum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MOV	R0, #1		;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=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  MOV	R1, #0		;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FOR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CMP R0, #10		; R0-10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BEQ DONE		; if (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==10) 				; exit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ADD R1, R1, R0	; sum=sum +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endParaRPr lang="en-US" sz="16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ADD R0, R0, #1	;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+ 1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B   FOR		; repeat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DONE</a:t>
            </a:r>
            <a:endParaRPr lang="en-US" sz="1600" dirty="0">
              <a:latin typeface="Courier New" pitchFamily="49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for Loops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867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525495" y="1014365"/>
            <a:ext cx="7848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b="1" dirty="0" smtClean="0"/>
              <a:t>In ARM, decremented loop variables are more efficient</a:t>
            </a:r>
          </a:p>
          <a:p>
            <a:pPr lvl="2"/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for Loops: Decremented Loops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351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0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4007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192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ADD:</a:t>
            </a:r>
            <a:r>
              <a:rPr lang="en-US" sz="3200" dirty="0" smtClean="0">
                <a:latin typeface="+mj-lt"/>
                <a:cs typeface="Arial" charset="0"/>
              </a:rPr>
              <a:t> 	mnemonic – indicates operation </a:t>
            </a:r>
            <a:r>
              <a:rPr lang="en-US" sz="3200" dirty="0">
                <a:latin typeface="+mj-lt"/>
                <a:cs typeface="Arial" charset="0"/>
              </a:rPr>
              <a:t>to </a:t>
            </a:r>
            <a:r>
              <a:rPr lang="en-US" sz="3200" dirty="0" smtClean="0">
                <a:latin typeface="+mj-lt"/>
                <a:cs typeface="Arial" charset="0"/>
              </a:rPr>
              <a:t>		perform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b, c: 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  	</a:t>
            </a:r>
            <a:r>
              <a:rPr lang="en-US" sz="3200" dirty="0" smtClean="0">
                <a:latin typeface="+mj-lt"/>
                <a:cs typeface="Arial" charset="0"/>
              </a:rPr>
              <a:t>source operands</a:t>
            </a:r>
            <a:endParaRPr lang="en-US" sz="3200" dirty="0"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a:</a:t>
            </a:r>
            <a:r>
              <a:rPr lang="en-US" sz="3200" dirty="0">
                <a:solidFill>
                  <a:schemeClr val="accent2"/>
                </a:solidFill>
                <a:latin typeface="+mj-lt"/>
                <a:cs typeface="Arial" charset="0"/>
              </a:rPr>
              <a:t>	</a:t>
            </a:r>
            <a:r>
              <a:rPr lang="en-US" sz="3200" dirty="0" smtClean="0">
                <a:solidFill>
                  <a:schemeClr val="accent2"/>
                </a:solidFill>
                <a:latin typeface="+mj-lt"/>
                <a:cs typeface="Arial" charset="0"/>
              </a:rPr>
              <a:t>  	</a:t>
            </a:r>
            <a:r>
              <a:rPr lang="en-US" sz="3200" dirty="0" smtClean="0">
                <a:latin typeface="+mj-lt"/>
                <a:cs typeface="Arial" charset="0"/>
              </a:rPr>
              <a:t>destination operand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1024008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14478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 = b + c;</a:t>
            </a:r>
          </a:p>
        </p:txBody>
      </p:sp>
      <p:sp>
        <p:nvSpPr>
          <p:cNvPr id="1024010" name="Rectangle 10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8200" y="1447800"/>
            <a:ext cx="4114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ADD a</a:t>
            </a:r>
            <a:r>
              <a:rPr lang="en-US" sz="2400" dirty="0">
                <a:latin typeface="Courier New" pitchFamily="49" charset="0"/>
                <a:cs typeface="Arial" charset="0"/>
              </a:rPr>
              <a:t>, b, 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Instruction: Addition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561156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28545" y="161911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adds numbers from 1-9</a:t>
            </a: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 smtClean="0">
                <a:latin typeface="Courier New" pitchFamily="49" charset="0"/>
                <a:cs typeface="Arial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=9;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!=0;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=i-1)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sum = sum +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;</a:t>
            </a:r>
            <a:endParaRPr lang="en-US" sz="1600" dirty="0">
              <a:latin typeface="Courier New" pitchFamily="49" charset="0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05144" y="1619110"/>
            <a:ext cx="533885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; R0 =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, R1 = sum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MOV	R0, #9		;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= 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  MOV	R1, #0		;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FOR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  ADD  R1, R1, R0	; sum=sum +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endParaRPr lang="en-US" sz="16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SUBS R0, R0, #1	;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–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			; and set flags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  BNE  FOR</a:t>
            </a:r>
            <a:r>
              <a:rPr lang="en-US" sz="1600" dirty="0">
                <a:latin typeface="Courier New" pitchFamily="49" charset="0"/>
                <a:cs typeface="Arial" charset="0"/>
              </a:rPr>
              <a:t>		; if (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!=0) </a:t>
            </a:r>
            <a:r>
              <a:rPr lang="en-US" sz="1600" dirty="0">
                <a:latin typeface="Courier New" pitchFamily="49" charset="0"/>
                <a:cs typeface="Arial" charset="0"/>
              </a:rPr>
              <a:t>				;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repeat </a:t>
            </a:r>
            <a:r>
              <a:rPr lang="en-US" sz="1600" dirty="0">
                <a:latin typeface="Courier New" pitchFamily="49" charset="0"/>
                <a:cs typeface="Arial" charset="0"/>
              </a:rPr>
              <a:t>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  </a:t>
            </a:r>
            <a:endParaRPr lang="en-US" sz="1600" dirty="0">
              <a:latin typeface="Courier New" pitchFamily="49" charset="0"/>
              <a:cs typeface="Arial" charset="0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525495" y="1014365"/>
            <a:ext cx="7848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b="1" dirty="0" smtClean="0"/>
              <a:t>In ARM, decremented loop variables are more efficient</a:t>
            </a:r>
          </a:p>
          <a:p>
            <a:pPr lvl="2"/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for Loops: Decremented Loops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7167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28545" y="161911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adds numbers from 1-9</a:t>
            </a: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 smtClean="0">
                <a:latin typeface="Courier New" pitchFamily="49" charset="0"/>
                <a:cs typeface="Arial" charset="0"/>
              </a:rPr>
              <a:t>int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=9;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!=0;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=i-1)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sum = sum +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;</a:t>
            </a:r>
            <a:endParaRPr lang="en-US" sz="1600" dirty="0">
              <a:latin typeface="Courier New" pitchFamily="49" charset="0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05145" y="1619110"/>
            <a:ext cx="549067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; R0 =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, R1 = sum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MOV	R0, #9		;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= 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  MOV	R1, #0		;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FOR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  ADD  R1, R1, R0	; sum=sum +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endParaRPr lang="en-US" sz="16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SUBS R0, R0, #1	;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 –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			; and set flags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  BNE  FOR</a:t>
            </a:r>
            <a:r>
              <a:rPr lang="en-US" sz="1600" dirty="0">
                <a:latin typeface="Courier New" pitchFamily="49" charset="0"/>
                <a:cs typeface="Arial" charset="0"/>
              </a:rPr>
              <a:t>		; if (</a:t>
            </a:r>
            <a:r>
              <a:rPr lang="en-US" sz="16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!=0) </a:t>
            </a:r>
            <a:r>
              <a:rPr lang="en-US" sz="1600" dirty="0">
                <a:latin typeface="Courier New" pitchFamily="49" charset="0"/>
                <a:cs typeface="Arial" charset="0"/>
              </a:rPr>
              <a:t>				; </a:t>
            </a:r>
            <a:r>
              <a:rPr lang="en-US" sz="1600" dirty="0" smtClean="0">
                <a:latin typeface="Courier New" pitchFamily="49" charset="0"/>
                <a:cs typeface="Arial" charset="0"/>
              </a:rPr>
              <a:t>repeat </a:t>
            </a:r>
            <a:r>
              <a:rPr lang="en-US" sz="1600" dirty="0">
                <a:latin typeface="Courier New" pitchFamily="49" charset="0"/>
                <a:cs typeface="Arial" charset="0"/>
              </a:rPr>
              <a:t>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smtClean="0">
                <a:latin typeface="Courier New" pitchFamily="49" charset="0"/>
                <a:cs typeface="Arial" charset="0"/>
              </a:rPr>
              <a:t>  </a:t>
            </a:r>
            <a:endParaRPr lang="en-US" sz="1600" dirty="0">
              <a:latin typeface="Courier New" pitchFamily="49" charset="0"/>
              <a:cs typeface="Arial" charset="0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525495" y="1014365"/>
            <a:ext cx="7848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b="1" dirty="0" smtClean="0"/>
              <a:t>In ARM, decremented loop variables are more efficient</a:t>
            </a:r>
          </a:p>
          <a:p>
            <a:pPr lvl="2"/>
            <a:endParaRPr lang="en-US" sz="2600" dirty="0"/>
          </a:p>
        </p:txBody>
      </p:sp>
      <p:sp>
        <p:nvSpPr>
          <p:cNvPr id="9" name="Rectangle 5"/>
          <p:cNvSpPr txBox="1">
            <a:spLocks noChangeArrowheads="1"/>
          </p:cNvSpPr>
          <p:nvPr>
            <p:custDataLst>
              <p:tags r:id="rId4"/>
            </p:custDataLst>
          </p:nvPr>
        </p:nvSpPr>
        <p:spPr>
          <a:xfrm>
            <a:off x="385855" y="4627316"/>
            <a:ext cx="8681945" cy="14516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rgbClr val="0070C0"/>
                </a:solidFill>
              </a:rPr>
              <a:t>Saves 2 instructions per iteration:</a:t>
            </a:r>
          </a:p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sz="2600" dirty="0" smtClean="0">
                <a:solidFill>
                  <a:srgbClr val="0070C0"/>
                </a:solidFill>
              </a:rPr>
              <a:t>Decrement loop variable &amp; compare: </a:t>
            </a:r>
            <a:r>
              <a:rPr lang="en-US" sz="26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SUBS R0, R0, #1</a:t>
            </a:r>
          </a:p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sz="2600" dirty="0" smtClean="0">
                <a:solidFill>
                  <a:srgbClr val="0070C0"/>
                </a:solidFill>
              </a:rPr>
              <a:t>Only 1 branch – instead of 2</a:t>
            </a:r>
          </a:p>
          <a:p>
            <a:pPr lvl="2"/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for Loops: Decremented Loops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7167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Programming Building Blocks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i</a:t>
            </a: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</a:t>
            </a: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function calls</a:t>
            </a:r>
            <a:endParaRPr lang="en-US" sz="2600" dirty="0">
              <a:solidFill>
                <a:schemeClr val="bg1">
                  <a:lumMod val="50000"/>
                </a:schemeClr>
              </a:solidFill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1145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57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1800" dirty="0"/>
          </a:p>
          <a:p>
            <a:pPr>
              <a:buFontTx/>
              <a:buNone/>
            </a:pPr>
            <a:endParaRPr lang="en-US" sz="1800" dirty="0"/>
          </a:p>
        </p:txBody>
      </p:sp>
      <p:sp>
        <p:nvSpPr>
          <p:cNvPr id="113357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3575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04585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Access large </a:t>
            </a:r>
            <a:r>
              <a:rPr lang="en-US" sz="3200" dirty="0">
                <a:latin typeface="+mj-lt"/>
                <a:cs typeface="Arial" charset="0"/>
              </a:rPr>
              <a:t>amounts of similar data</a:t>
            </a: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Index:</a:t>
            </a:r>
            <a:r>
              <a:rPr lang="en-US" sz="3200" dirty="0" smtClean="0">
                <a:latin typeface="+mj-lt"/>
                <a:cs typeface="Arial" charset="0"/>
              </a:rPr>
              <a:t> access to each element</a:t>
            </a:r>
            <a:endParaRPr lang="en-US" sz="3200" dirty="0">
              <a:latin typeface="+mj-lt"/>
              <a:cs typeface="Arial" charset="0"/>
            </a:endParaRP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Size:</a:t>
            </a:r>
            <a:r>
              <a:rPr lang="en-US" sz="3200" dirty="0" smtClean="0">
                <a:latin typeface="+mj-lt"/>
                <a:cs typeface="Arial" charset="0"/>
              </a:rPr>
              <a:t> number </a:t>
            </a:r>
            <a:r>
              <a:rPr lang="en-US" sz="3200" dirty="0">
                <a:latin typeface="+mj-lt"/>
                <a:cs typeface="Arial" charset="0"/>
              </a:rPr>
              <a:t>of </a:t>
            </a:r>
            <a:r>
              <a:rPr lang="en-US" sz="3200" dirty="0" smtClean="0">
                <a:latin typeface="+mj-lt"/>
                <a:cs typeface="Arial" charset="0"/>
              </a:rPr>
              <a:t>elements</a:t>
            </a: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Arrays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9185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668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 sz="1800"/>
          </a:p>
        </p:txBody>
      </p:sp>
      <p:sp>
        <p:nvSpPr>
          <p:cNvPr id="113766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766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7671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2110" y="1047890"/>
            <a:ext cx="835089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+mj-lt"/>
                <a:cs typeface="Arial" charset="0"/>
              </a:rPr>
              <a:t>200-</a:t>
            </a:r>
            <a:r>
              <a:rPr lang="en-US" sz="3200" dirty="0">
                <a:latin typeface="+mj-lt"/>
                <a:cs typeface="Arial" charset="0"/>
              </a:rPr>
              <a:t>element array</a:t>
            </a: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Base address</a:t>
            </a:r>
            <a:r>
              <a:rPr lang="en-US" sz="2800" dirty="0">
                <a:latin typeface="+mj-lt"/>
                <a:cs typeface="Arial" charset="0"/>
              </a:rPr>
              <a:t> = </a:t>
            </a:r>
            <a:r>
              <a:rPr lang="en-US" sz="2800" dirty="0" smtClean="0">
                <a:latin typeface="+mj-lt"/>
                <a:cs typeface="Arial" charset="0"/>
              </a:rPr>
              <a:t>0x14000000 </a:t>
            </a:r>
            <a:r>
              <a:rPr lang="en-US" sz="2800" dirty="0">
                <a:latin typeface="+mj-lt"/>
                <a:cs typeface="Arial" charset="0"/>
              </a:rPr>
              <a:t>(address of </a:t>
            </a:r>
            <a:r>
              <a:rPr lang="en-US" sz="2800" dirty="0" smtClean="0">
                <a:latin typeface="+mj-lt"/>
                <a:cs typeface="Arial" charset="0"/>
              </a:rPr>
              <a:t>first element</a:t>
            </a:r>
            <a:r>
              <a:rPr lang="en-US" sz="2800" dirty="0">
                <a:latin typeface="+mj-lt"/>
                <a:cs typeface="Arial" charset="0"/>
              </a:rPr>
              <a:t>, </a:t>
            </a:r>
            <a:r>
              <a:rPr lang="en-US" sz="2800" dirty="0" smtClean="0">
                <a:latin typeface="+mj-lt"/>
                <a:cs typeface="Arial" charset="0"/>
              </a:rPr>
              <a:t>scores[0</a:t>
            </a:r>
            <a:r>
              <a:rPr lang="en-US" sz="2800" dirty="0">
                <a:latin typeface="+mj-lt"/>
                <a:cs typeface="Arial" charset="0"/>
              </a:rPr>
              <a:t>])</a:t>
            </a: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+mj-lt"/>
                <a:cs typeface="Arial" charset="0"/>
              </a:rPr>
              <a:t>Array elements accessed relative to base address</a:t>
            </a:r>
            <a:endParaRPr lang="en-US" sz="2800" dirty="0">
              <a:latin typeface="+mj-lt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Arrays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27136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946" y="3083355"/>
            <a:ext cx="2816107" cy="2765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1409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89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 sz="1800"/>
          </a:p>
        </p:txBody>
      </p:sp>
      <p:sp>
        <p:nvSpPr>
          <p:cNvPr id="1317894" name="Rectangle 6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424260" y="974155"/>
            <a:ext cx="8915400" cy="5181600"/>
          </a:xfrm>
          <a:ln>
            <a:noFill/>
          </a:ln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b="1" dirty="0" smtClean="0">
                <a:solidFill>
                  <a:srgbClr val="0070C0"/>
                </a:solidFill>
                <a:latin typeface="+mj-lt"/>
              </a:rPr>
              <a:t>C Code</a:t>
            </a:r>
            <a:endParaRPr lang="en-US" b="1" dirty="0">
              <a:solidFill>
                <a:srgbClr val="0070C0"/>
              </a:solidFill>
              <a:latin typeface="+mj-lt"/>
            </a:endParaRP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array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[200]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array[0] = array[0] *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8;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array[1] = array[1] *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8;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Tx/>
              <a:buNone/>
            </a:pPr>
            <a:endParaRPr lang="en-US" sz="1000" dirty="0"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b="1" dirty="0" smtClean="0">
                <a:solidFill>
                  <a:srgbClr val="0070C0"/>
                </a:solidFill>
                <a:latin typeface="+mj-lt"/>
              </a:rPr>
              <a:t>ARM </a:t>
            </a:r>
            <a:r>
              <a:rPr lang="en-US" b="1" dirty="0">
                <a:solidFill>
                  <a:srgbClr val="0070C0"/>
                </a:solidFill>
                <a:latin typeface="+mj-lt"/>
              </a:rPr>
              <a:t>A</a:t>
            </a:r>
            <a:r>
              <a:rPr lang="en-US" b="1" dirty="0" smtClean="0">
                <a:solidFill>
                  <a:srgbClr val="0070C0"/>
                </a:solidFill>
                <a:latin typeface="+mj-lt"/>
              </a:rPr>
              <a:t>ssembly Code</a:t>
            </a:r>
          </a:p>
          <a:p>
            <a:pPr>
              <a:buFontTx/>
              <a:buNone/>
            </a:pPr>
            <a:r>
              <a:rPr lang="en-US" sz="1600" dirty="0" smtClean="0">
                <a:latin typeface="Courier New" pitchFamily="49" charset="0"/>
                <a:cs typeface="Courier New" panose="02070309020205020404" pitchFamily="49" charset="0"/>
              </a:rPr>
              <a:t>; R0 = array base address</a:t>
            </a:r>
          </a:p>
        </p:txBody>
      </p:sp>
      <p:sp>
        <p:nvSpPr>
          <p:cNvPr id="131789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7893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Accessing Arrays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3804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89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 sz="1800"/>
          </a:p>
        </p:txBody>
      </p:sp>
      <p:sp>
        <p:nvSpPr>
          <p:cNvPr id="1317894" name="Rectangle 6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424260" y="974155"/>
            <a:ext cx="8915400" cy="5181600"/>
          </a:xfrm>
          <a:ln>
            <a:noFill/>
          </a:ln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b="1" dirty="0" smtClean="0">
                <a:solidFill>
                  <a:srgbClr val="0070C0"/>
                </a:solidFill>
                <a:latin typeface="+mj-lt"/>
              </a:rPr>
              <a:t>C Code</a:t>
            </a:r>
            <a:endParaRPr lang="en-US" b="1" dirty="0">
              <a:solidFill>
                <a:srgbClr val="0070C0"/>
              </a:solidFill>
              <a:latin typeface="+mj-lt"/>
            </a:endParaRP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array[5];</a:t>
            </a:r>
          </a:p>
          <a:p>
            <a:pPr>
              <a:buFontTx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array[0] = array[0] *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8;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array[1] = array[1] *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8;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Tx/>
              <a:buNone/>
            </a:pPr>
            <a:endParaRPr lang="en-US" sz="1000" dirty="0"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b="1" dirty="0" smtClean="0">
                <a:solidFill>
                  <a:srgbClr val="0070C0"/>
                </a:solidFill>
                <a:latin typeface="+mj-lt"/>
              </a:rPr>
              <a:t>ARM </a:t>
            </a:r>
            <a:r>
              <a:rPr lang="en-US" b="1" dirty="0">
                <a:solidFill>
                  <a:srgbClr val="0070C0"/>
                </a:solidFill>
                <a:latin typeface="+mj-lt"/>
              </a:rPr>
              <a:t>A</a:t>
            </a:r>
            <a:r>
              <a:rPr lang="en-US" b="1" dirty="0" smtClean="0">
                <a:solidFill>
                  <a:srgbClr val="0070C0"/>
                </a:solidFill>
                <a:latin typeface="+mj-lt"/>
              </a:rPr>
              <a:t>ssembly Code</a:t>
            </a:r>
          </a:p>
          <a:p>
            <a:pPr>
              <a:buFontTx/>
              <a:buNone/>
            </a:pPr>
            <a:r>
              <a:rPr lang="en-US" sz="1600" dirty="0" smtClean="0">
                <a:latin typeface="Courier New" pitchFamily="49" charset="0"/>
                <a:cs typeface="Courier New" panose="02070309020205020404" pitchFamily="49" charset="0"/>
              </a:rPr>
              <a:t>; R0 = array base address</a:t>
            </a:r>
          </a:p>
          <a:p>
            <a:pPr>
              <a:buFontTx/>
              <a:buNone/>
            </a:pPr>
            <a:r>
              <a:rPr lang="en-US" sz="1600" dirty="0" smtClean="0">
                <a:latin typeface="Courier New" pitchFamily="49" charset="0"/>
                <a:cs typeface="Courier New" panose="02070309020205020404" pitchFamily="49" charset="0"/>
              </a:rPr>
              <a:t>  MOV R0, #0x60000000        	; R0 = 0x60000000</a:t>
            </a:r>
          </a:p>
          <a:p>
            <a:pPr>
              <a:buFontTx/>
              <a:buNone/>
            </a:pPr>
            <a:endParaRPr lang="en-US" sz="500" dirty="0" smtClean="0">
              <a:latin typeface="Courier New" pitchFamily="49" charset="0"/>
              <a:cs typeface="Courier New" panose="02070309020205020404" pitchFamily="49" charset="0"/>
            </a:endParaRPr>
          </a:p>
          <a:p>
            <a:pPr>
              <a:buFontTx/>
              <a:buNone/>
            </a:pPr>
            <a:r>
              <a:rPr lang="en-US" sz="1600" dirty="0" smtClean="0">
                <a:latin typeface="Courier New" pitchFamily="49" charset="0"/>
                <a:cs typeface="Courier New" panose="02070309020205020404" pitchFamily="49" charset="0"/>
              </a:rPr>
              <a:t>  LDR R1, [R0]			; R1 = array[0]</a:t>
            </a:r>
          </a:p>
          <a:p>
            <a:pPr>
              <a:buFontTx/>
              <a:buNone/>
            </a:pPr>
            <a:r>
              <a:rPr lang="en-US" sz="1600" dirty="0" smtClean="0">
                <a:latin typeface="Courier New" pitchFamily="49" charset="0"/>
                <a:cs typeface="Courier New" panose="02070309020205020404" pitchFamily="49" charset="0"/>
              </a:rPr>
              <a:t>  LSL R1, R1, 3		; R1 = R1 &lt;&lt; 3 = R1*8</a:t>
            </a:r>
          </a:p>
          <a:p>
            <a:pPr>
              <a:buFontTx/>
              <a:buNone/>
            </a:pPr>
            <a:r>
              <a:rPr lang="en-US" sz="1600" dirty="0" smtClean="0">
                <a:latin typeface="Courier New" pitchFamily="49" charset="0"/>
                <a:cs typeface="Courier New" panose="02070309020205020404" pitchFamily="49" charset="0"/>
              </a:rPr>
              <a:t>  STR R1, [R0]			; array[0] = R1</a:t>
            </a:r>
          </a:p>
          <a:p>
            <a:pPr>
              <a:buFontTx/>
              <a:buNone/>
            </a:pPr>
            <a:endParaRPr lang="en-US" sz="500" dirty="0" smtClean="0">
              <a:latin typeface="Courier New" pitchFamily="49" charset="0"/>
              <a:cs typeface="Courier New" panose="02070309020205020404" pitchFamily="49" charset="0"/>
            </a:endParaRPr>
          </a:p>
          <a:p>
            <a:pPr>
              <a:buFontTx/>
              <a:buNone/>
            </a:pPr>
            <a:r>
              <a:rPr lang="en-US" sz="1600" dirty="0" smtClean="0">
                <a:latin typeface="Courier New" pitchFamily="49" charset="0"/>
                <a:cs typeface="Courier New" panose="02070309020205020404" pitchFamily="49" charset="0"/>
              </a:rPr>
              <a:t>  LDR R1, [R0, #4]		; R1 = array[1]</a:t>
            </a:r>
          </a:p>
          <a:p>
            <a:pPr>
              <a:buFontTx/>
              <a:buNone/>
            </a:pPr>
            <a:r>
              <a:rPr lang="en-US" sz="1600" dirty="0" smtClean="0">
                <a:latin typeface="Courier New" pitchFamily="49" charset="0"/>
                <a:cs typeface="Courier New" panose="02070309020205020404" pitchFamily="49" charset="0"/>
              </a:rPr>
              <a:t>  LSL R1, R1, 3		; R1 = R1 &lt;&lt; 3 = R1*8</a:t>
            </a:r>
          </a:p>
          <a:p>
            <a:pPr>
              <a:buFontTx/>
              <a:buNone/>
            </a:pPr>
            <a:r>
              <a:rPr lang="en-US" sz="1600" dirty="0" smtClean="0">
                <a:latin typeface="Courier New" pitchFamily="49" charset="0"/>
                <a:cs typeface="Courier New" panose="02070309020205020404" pitchFamily="49" charset="0"/>
              </a:rPr>
              <a:t>  STR R1, [R0, #4]		; array[1] = R1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1789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7893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Accessing Arrays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8394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62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48685" y="855865"/>
            <a:ext cx="7848600" cy="5181600"/>
          </a:xfrm>
          <a:noFill/>
          <a:ln/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b="1" dirty="0" smtClean="0">
                <a:solidFill>
                  <a:srgbClr val="0070C0"/>
                </a:solidFill>
                <a:latin typeface="+mj-lt"/>
              </a:rPr>
              <a:t>C Code</a:t>
            </a:r>
            <a:endParaRPr lang="en-US" b="1" dirty="0">
              <a:solidFill>
                <a:srgbClr val="0070C0"/>
              </a:solidFill>
              <a:latin typeface="+mj-lt"/>
            </a:endParaRP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</a:t>
            </a:r>
            <a:r>
              <a:rPr lang="en-US" sz="1500" dirty="0" err="1">
                <a:latin typeface="Courier New" pitchFamily="49" charset="0"/>
              </a:rPr>
              <a:t>int</a:t>
            </a:r>
            <a:r>
              <a:rPr lang="en-US" sz="1500" dirty="0">
                <a:latin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</a:rPr>
              <a:t>array[200</a:t>
            </a:r>
            <a:r>
              <a:rPr lang="en-US" sz="1500" dirty="0">
                <a:latin typeface="Courier New" pitchFamily="49" charset="0"/>
              </a:rPr>
              <a:t>];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</a:t>
            </a:r>
            <a:r>
              <a:rPr lang="en-US" sz="1500" dirty="0" err="1">
                <a:latin typeface="Courier New" pitchFamily="49" charset="0"/>
              </a:rPr>
              <a:t>int</a:t>
            </a:r>
            <a:r>
              <a:rPr lang="en-US" sz="1500" dirty="0">
                <a:latin typeface="Courier New" pitchFamily="49" charset="0"/>
              </a:rPr>
              <a:t>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endParaRPr lang="en-US" sz="5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for (</a:t>
            </a:r>
            <a:r>
              <a:rPr lang="en-US" sz="1500" dirty="0" err="1" smtClean="0">
                <a:latin typeface="Courier New" pitchFamily="49" charset="0"/>
              </a:rPr>
              <a:t>i</a:t>
            </a:r>
            <a:r>
              <a:rPr lang="en-US" sz="1500" dirty="0" smtClean="0">
                <a:latin typeface="Courier New" pitchFamily="49" charset="0"/>
              </a:rPr>
              <a:t>=199;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</a:rPr>
              <a:t>&gt;= 0;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=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</a:rPr>
              <a:t>- </a:t>
            </a:r>
            <a:r>
              <a:rPr lang="en-US" sz="1500" dirty="0">
                <a:latin typeface="Courier New" pitchFamily="49" charset="0"/>
              </a:rPr>
              <a:t>1)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  		array[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] = array[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] * 8;</a:t>
            </a:r>
          </a:p>
          <a:p>
            <a:pPr>
              <a:buFontTx/>
              <a:buNone/>
            </a:pPr>
            <a:endParaRPr lang="en-US" sz="100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b="1" dirty="0" smtClean="0">
                <a:solidFill>
                  <a:srgbClr val="0070C0"/>
                </a:solidFill>
                <a:latin typeface="+mj-lt"/>
              </a:rPr>
              <a:t>ARM Assembly Code</a:t>
            </a:r>
            <a:endParaRPr lang="en-US" b="1" dirty="0">
              <a:solidFill>
                <a:srgbClr val="0070C0"/>
              </a:solidFill>
              <a:latin typeface="+mj-lt"/>
            </a:endParaRPr>
          </a:p>
          <a:p>
            <a:pPr>
              <a:buFontTx/>
              <a:buNone/>
            </a:pPr>
            <a:r>
              <a:rPr lang="en-US" sz="1500" dirty="0" smtClean="0">
                <a:latin typeface="Courier New" pitchFamily="49" charset="0"/>
              </a:rPr>
              <a:t>; R0 </a:t>
            </a:r>
            <a:r>
              <a:rPr lang="en-US" sz="1500" dirty="0">
                <a:latin typeface="Courier New" pitchFamily="49" charset="0"/>
              </a:rPr>
              <a:t>= array base address, R</a:t>
            </a:r>
            <a:r>
              <a:rPr lang="en-US" sz="1500" dirty="0" smtClean="0">
                <a:latin typeface="Courier New" pitchFamily="49" charset="0"/>
              </a:rPr>
              <a:t>1 </a:t>
            </a:r>
            <a:r>
              <a:rPr lang="en-US" sz="1500" dirty="0">
                <a:latin typeface="Courier New" pitchFamily="49" charset="0"/>
              </a:rPr>
              <a:t>= </a:t>
            </a:r>
            <a:r>
              <a:rPr lang="en-US" sz="1500" dirty="0" err="1">
                <a:latin typeface="Courier New" pitchFamily="49" charset="0"/>
              </a:rPr>
              <a:t>i</a:t>
            </a:r>
            <a:endParaRPr lang="en-US" sz="15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500" dirty="0" smtClean="0">
              <a:latin typeface="Courier New" pitchFamily="49" charset="0"/>
            </a:endParaRPr>
          </a:p>
          <a:p>
            <a:pPr marL="0" indent="0">
              <a:buNone/>
            </a:pPr>
            <a:endParaRPr lang="en-US" sz="15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500" dirty="0">
              <a:latin typeface="Courier New" pitchFamily="49" charset="0"/>
            </a:endParaRPr>
          </a:p>
        </p:txBody>
      </p:sp>
      <p:sp>
        <p:nvSpPr>
          <p:cNvPr id="11356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Arrays using for Loops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3952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62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48685" y="855865"/>
            <a:ext cx="7848600" cy="5181600"/>
          </a:xfrm>
          <a:noFill/>
          <a:ln/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b="1" dirty="0" smtClean="0">
                <a:solidFill>
                  <a:srgbClr val="0070C0"/>
                </a:solidFill>
                <a:latin typeface="+mj-lt"/>
              </a:rPr>
              <a:t>C Code</a:t>
            </a:r>
            <a:endParaRPr lang="en-US" b="1" dirty="0">
              <a:solidFill>
                <a:srgbClr val="0070C0"/>
              </a:solidFill>
              <a:latin typeface="+mj-lt"/>
            </a:endParaRP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</a:t>
            </a:r>
            <a:r>
              <a:rPr lang="en-US" sz="1500" dirty="0" err="1">
                <a:latin typeface="Courier New" pitchFamily="49" charset="0"/>
              </a:rPr>
              <a:t>int</a:t>
            </a:r>
            <a:r>
              <a:rPr lang="en-US" sz="1500" dirty="0">
                <a:latin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</a:rPr>
              <a:t>array[200</a:t>
            </a:r>
            <a:r>
              <a:rPr lang="en-US" sz="1500" dirty="0">
                <a:latin typeface="Courier New" pitchFamily="49" charset="0"/>
              </a:rPr>
              <a:t>];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</a:t>
            </a:r>
            <a:r>
              <a:rPr lang="en-US" sz="1500" dirty="0" err="1">
                <a:latin typeface="Courier New" pitchFamily="49" charset="0"/>
              </a:rPr>
              <a:t>int</a:t>
            </a:r>
            <a:r>
              <a:rPr lang="en-US" sz="1500" dirty="0">
                <a:latin typeface="Courier New" pitchFamily="49" charset="0"/>
              </a:rPr>
              <a:t>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endParaRPr lang="en-US" sz="5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for (</a:t>
            </a:r>
            <a:r>
              <a:rPr lang="en-US" sz="1500" dirty="0" err="1" smtClean="0">
                <a:latin typeface="Courier New" pitchFamily="49" charset="0"/>
              </a:rPr>
              <a:t>i</a:t>
            </a:r>
            <a:r>
              <a:rPr lang="en-US" sz="1500" dirty="0" smtClean="0">
                <a:latin typeface="Courier New" pitchFamily="49" charset="0"/>
              </a:rPr>
              <a:t>=199;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</a:rPr>
              <a:t>&gt;= 0;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=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</a:rPr>
              <a:t>- </a:t>
            </a:r>
            <a:r>
              <a:rPr lang="en-US" sz="1500" dirty="0">
                <a:latin typeface="Courier New" pitchFamily="49" charset="0"/>
              </a:rPr>
              <a:t>1)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  		array[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] = array[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] * 8;</a:t>
            </a:r>
          </a:p>
          <a:p>
            <a:pPr>
              <a:buFontTx/>
              <a:buNone/>
            </a:pPr>
            <a:endParaRPr lang="en-US" sz="100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b="1" dirty="0" smtClean="0">
                <a:solidFill>
                  <a:srgbClr val="0070C0"/>
                </a:solidFill>
                <a:latin typeface="+mj-lt"/>
              </a:rPr>
              <a:t>ARM Assembly Code</a:t>
            </a:r>
            <a:endParaRPr lang="en-US" b="1" dirty="0">
              <a:solidFill>
                <a:srgbClr val="0070C0"/>
              </a:solidFill>
              <a:latin typeface="+mj-lt"/>
            </a:endParaRPr>
          </a:p>
          <a:p>
            <a:pPr>
              <a:buFontTx/>
              <a:buNone/>
            </a:pPr>
            <a:r>
              <a:rPr lang="en-US" sz="1500" dirty="0" smtClean="0">
                <a:latin typeface="Courier New" pitchFamily="49" charset="0"/>
              </a:rPr>
              <a:t>; R0 </a:t>
            </a:r>
            <a:r>
              <a:rPr lang="en-US" sz="1500" dirty="0">
                <a:latin typeface="Courier New" pitchFamily="49" charset="0"/>
              </a:rPr>
              <a:t>= array base address, R</a:t>
            </a:r>
            <a:r>
              <a:rPr lang="en-US" sz="1500" dirty="0" smtClean="0">
                <a:latin typeface="Courier New" pitchFamily="49" charset="0"/>
              </a:rPr>
              <a:t>1 </a:t>
            </a:r>
            <a:r>
              <a:rPr lang="en-US" sz="1500" dirty="0">
                <a:latin typeface="Courier New" pitchFamily="49" charset="0"/>
              </a:rPr>
              <a:t>= </a:t>
            </a:r>
            <a:r>
              <a:rPr lang="en-US" sz="1500" dirty="0" err="1">
                <a:latin typeface="Courier New" pitchFamily="49" charset="0"/>
              </a:rPr>
              <a:t>i</a:t>
            </a:r>
            <a:endParaRPr lang="en-US" sz="15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500" dirty="0" smtClean="0">
                <a:latin typeface="Courier New" pitchFamily="49" charset="0"/>
              </a:rPr>
              <a:t>  MOV R0, 0x60000000</a:t>
            </a:r>
          </a:p>
          <a:p>
            <a:pPr>
              <a:buFontTx/>
              <a:buNone/>
            </a:pPr>
            <a:r>
              <a:rPr lang="en-US" sz="1500" dirty="0" smtClean="0">
                <a:latin typeface="Courier New" pitchFamily="49" charset="0"/>
              </a:rPr>
              <a:t>  MOV R1, #199</a:t>
            </a:r>
          </a:p>
          <a:p>
            <a:pPr marL="0" indent="0">
              <a:lnSpc>
                <a:spcPct val="90000"/>
              </a:lnSpc>
              <a:buNone/>
            </a:pPr>
            <a:endParaRPr lang="en-US" sz="500" dirty="0" smtClean="0">
              <a:latin typeface="Courier New" pitchFamily="49" charset="0"/>
              <a:cs typeface="Arial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 smtClean="0">
                <a:latin typeface="Courier New" pitchFamily="49" charset="0"/>
                <a:cs typeface="Arial" charset="0"/>
              </a:rPr>
              <a:t>FOR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LDR  R2, [R0, R1, LSL #2]	; R2 = array(</a:t>
            </a:r>
            <a:r>
              <a:rPr lang="en-US" sz="15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 smtClean="0">
                <a:latin typeface="Courier New" pitchFamily="49" charset="0"/>
                <a:cs typeface="Arial" charset="0"/>
              </a:rPr>
              <a:t>  LSL  R2, R2, #3		; R2 = R2&lt;&lt;3 = R3*8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 smtClean="0">
                <a:latin typeface="Courier New" pitchFamily="49" charset="0"/>
                <a:cs typeface="Arial" charset="0"/>
              </a:rPr>
              <a:t>  STR  R2, [R0, R1, LSL #2]	; array(</a:t>
            </a:r>
            <a:r>
              <a:rPr lang="en-US" sz="15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) = R2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 SUBS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R1, R1, </a:t>
            </a:r>
            <a:r>
              <a:rPr lang="en-US" sz="1500" dirty="0">
                <a:latin typeface="Courier New" pitchFamily="49" charset="0"/>
                <a:cs typeface="Arial" charset="0"/>
              </a:rPr>
              <a:t>#1	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	;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500" dirty="0">
                <a:latin typeface="Courier New" pitchFamily="49" charset="0"/>
                <a:cs typeface="Arial" charset="0"/>
              </a:rPr>
              <a:t> =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500" dirty="0">
                <a:latin typeface="Courier New" pitchFamily="49" charset="0"/>
                <a:cs typeface="Arial" charset="0"/>
              </a:rPr>
              <a:t> – 1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				; and set flags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BPL  </a:t>
            </a:r>
            <a:r>
              <a:rPr lang="en-US" sz="1500" dirty="0">
                <a:latin typeface="Courier New" pitchFamily="49" charset="0"/>
                <a:cs typeface="Arial" charset="0"/>
              </a:rPr>
              <a:t>FOR		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	; </a:t>
            </a:r>
            <a:r>
              <a:rPr lang="en-US" sz="1500" dirty="0">
                <a:latin typeface="Courier New" pitchFamily="49" charset="0"/>
                <a:cs typeface="Arial" charset="0"/>
              </a:rPr>
              <a:t>if (</a:t>
            </a:r>
            <a:r>
              <a:rPr lang="en-US" sz="1500" dirty="0" err="1" smtClean="0">
                <a:latin typeface="Courier New" pitchFamily="49" charset="0"/>
                <a:cs typeface="Arial" charset="0"/>
              </a:rPr>
              <a:t>i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&gt;=0</a:t>
            </a:r>
            <a:r>
              <a:rPr lang="en-US" sz="1500" dirty="0">
                <a:latin typeface="Courier New" pitchFamily="49" charset="0"/>
                <a:cs typeface="Arial" charset="0"/>
              </a:rPr>
              <a:t>) </a:t>
            </a:r>
            <a:r>
              <a:rPr lang="en-US" sz="1500" dirty="0" smtClean="0">
                <a:latin typeface="Courier New" pitchFamily="49" charset="0"/>
                <a:cs typeface="Arial" charset="0"/>
              </a:rPr>
              <a:t>repeat </a:t>
            </a:r>
            <a:r>
              <a:rPr lang="en-US" sz="1500" dirty="0">
                <a:latin typeface="Courier New" pitchFamily="49" charset="0"/>
                <a:cs typeface="Arial" charset="0"/>
              </a:rPr>
              <a:t>loop</a:t>
            </a:r>
          </a:p>
          <a:p>
            <a:pPr marL="0" indent="0">
              <a:buNone/>
            </a:pPr>
            <a:endParaRPr lang="en-US" sz="15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500" dirty="0">
              <a:latin typeface="Courier New" pitchFamily="49" charset="0"/>
            </a:endParaRPr>
          </a:p>
        </p:txBody>
      </p:sp>
      <p:sp>
        <p:nvSpPr>
          <p:cNvPr id="11356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Arrays using for Loops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9479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58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24260" y="1143000"/>
            <a:ext cx="7620000" cy="5181600"/>
          </a:xfrm>
          <a:noFill/>
          <a:ln/>
        </p:spPr>
        <p:txBody>
          <a:bodyPr>
            <a:normAutofit/>
          </a:bodyPr>
          <a:lstStyle/>
          <a:p>
            <a:r>
              <a:rPr lang="en-US" dirty="0"/>
              <a:t>American Standard Code for Information Interchange</a:t>
            </a:r>
          </a:p>
          <a:p>
            <a:r>
              <a:rPr lang="en-US" dirty="0" smtClean="0"/>
              <a:t>Each </a:t>
            </a:r>
            <a:r>
              <a:rPr lang="en-US" dirty="0"/>
              <a:t>text character </a:t>
            </a:r>
            <a:r>
              <a:rPr lang="en-US" dirty="0" smtClean="0"/>
              <a:t>has </a:t>
            </a:r>
            <a:r>
              <a:rPr lang="en-US" dirty="0"/>
              <a:t>unique byte value</a:t>
            </a:r>
          </a:p>
          <a:p>
            <a:pPr lvl="1"/>
            <a:r>
              <a:rPr lang="en-US" dirty="0"/>
              <a:t>For example, S = 0x53, a = 0x61, A = 0x41</a:t>
            </a:r>
          </a:p>
          <a:p>
            <a:pPr lvl="1"/>
            <a:r>
              <a:rPr lang="en-US" dirty="0"/>
              <a:t>Lower-case and upper-case </a:t>
            </a:r>
            <a:r>
              <a:rPr lang="en-US" dirty="0" smtClean="0"/>
              <a:t>differ </a:t>
            </a:r>
            <a:r>
              <a:rPr lang="en-US" dirty="0"/>
              <a:t>by 0x20 (32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7657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ASCII Code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2763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75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875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2192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latin typeface="+mj-lt"/>
                <a:cs typeface="Arial" charset="0"/>
              </a:rPr>
              <a:t>Similar </a:t>
            </a:r>
            <a:r>
              <a:rPr lang="en-US" sz="3200" b="1" dirty="0">
                <a:latin typeface="+mj-lt"/>
                <a:cs typeface="Arial" charset="0"/>
              </a:rPr>
              <a:t>to </a:t>
            </a:r>
            <a:r>
              <a:rPr lang="en-US" sz="3200" b="1" dirty="0" smtClean="0">
                <a:latin typeface="+mj-lt"/>
                <a:cs typeface="Arial" charset="0"/>
              </a:rPr>
              <a:t>addition - only mnemonic changes</a:t>
            </a:r>
            <a:endParaRPr lang="en-US" sz="3200" b="1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SUB:</a:t>
            </a:r>
            <a:r>
              <a:rPr lang="en-US" sz="3200" dirty="0" smtClean="0">
                <a:latin typeface="+mj-lt"/>
                <a:cs typeface="Arial" charset="0"/>
              </a:rPr>
              <a:t> 	mnemonic</a:t>
            </a:r>
            <a:endParaRPr lang="en-US" sz="32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b, c: 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 	</a:t>
            </a:r>
            <a:r>
              <a:rPr lang="en-US" sz="3200" dirty="0" smtClean="0">
                <a:latin typeface="+mj-lt"/>
                <a:cs typeface="Arial" charset="0"/>
              </a:rPr>
              <a:t>source operands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a:</a:t>
            </a:r>
            <a:r>
              <a:rPr lang="en-US" sz="3200" dirty="0" smtClean="0">
                <a:solidFill>
                  <a:srgbClr val="0070C0"/>
                </a:solidFill>
                <a:latin typeface="+mj-lt"/>
                <a:cs typeface="Arial" charset="0"/>
              </a:rPr>
              <a:t>	</a:t>
            </a:r>
            <a:r>
              <a:rPr lang="en-US" sz="3200" dirty="0" smtClean="0">
                <a:solidFill>
                  <a:schemeClr val="accent2"/>
                </a:solidFill>
                <a:latin typeface="+mj-lt"/>
                <a:cs typeface="Arial" charset="0"/>
              </a:rPr>
              <a:t>   	</a:t>
            </a:r>
            <a:r>
              <a:rPr lang="en-US" sz="3200" dirty="0" smtClean="0">
                <a:latin typeface="+mj-lt"/>
                <a:cs typeface="Arial" charset="0"/>
              </a:rPr>
              <a:t>destination operand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9875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 = b - c;</a:t>
            </a:r>
          </a:p>
        </p:txBody>
      </p:sp>
      <p:sp>
        <p:nvSpPr>
          <p:cNvPr id="109875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82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assembly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smtClean="0">
                <a:latin typeface="Courier New" pitchFamily="49" charset="0"/>
                <a:cs typeface="Arial" charset="0"/>
              </a:rPr>
              <a:t>SUB a</a:t>
            </a:r>
            <a:r>
              <a:rPr lang="en-US" sz="2400" dirty="0">
                <a:latin typeface="Courier New" pitchFamily="49" charset="0"/>
                <a:cs typeface="Arial" charset="0"/>
              </a:rPr>
              <a:t>, b, 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+mj-lt"/>
              </a:rPr>
              <a:t>Instruction: Subtraction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968076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Cast of Characters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270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560" y="971080"/>
            <a:ext cx="5124955" cy="5183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4433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Programming Building Blocks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i</a:t>
            </a: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</a:t>
            </a: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b="1" dirty="0" smtClean="0">
                <a:solidFill>
                  <a:srgbClr val="0070C0"/>
                </a:solidFill>
                <a:latin typeface="+mj-lt"/>
                <a:cs typeface="Arial" charset="0"/>
              </a:rPr>
              <a:t>function calls</a:t>
            </a:r>
            <a:endParaRPr lang="en-US" sz="2600" b="1" dirty="0">
              <a:solidFill>
                <a:srgbClr val="0070C0"/>
              </a:solidFill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5757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64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24260" y="1143000"/>
            <a:ext cx="8077200" cy="5181600"/>
          </a:xfrm>
          <a:noFill/>
          <a:ln/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Caller</a:t>
            </a:r>
            <a:r>
              <a:rPr lang="en-US" b="1" dirty="0">
                <a:solidFill>
                  <a:srgbClr val="0070C0"/>
                </a:solidFill>
              </a:rPr>
              <a:t>:</a:t>
            </a:r>
            <a:r>
              <a:rPr lang="en-US" dirty="0"/>
              <a:t> calling </a:t>
            </a:r>
            <a:r>
              <a:rPr lang="en-US" dirty="0" smtClean="0"/>
              <a:t>function (in </a:t>
            </a:r>
            <a:r>
              <a:rPr lang="en-US" dirty="0"/>
              <a:t>this case, </a:t>
            </a:r>
            <a:r>
              <a:rPr lang="en-US" dirty="0">
                <a:latin typeface="Courier New" pitchFamily="49" charset="0"/>
              </a:rPr>
              <a:t>main</a:t>
            </a:r>
            <a:r>
              <a:rPr lang="en-US" dirty="0"/>
              <a:t>)</a:t>
            </a:r>
          </a:p>
          <a:p>
            <a:r>
              <a:rPr lang="en-US" b="1" dirty="0" err="1">
                <a:solidFill>
                  <a:srgbClr val="0070C0"/>
                </a:solidFill>
              </a:rPr>
              <a:t>Callee</a:t>
            </a:r>
            <a:r>
              <a:rPr lang="en-US" b="1" dirty="0">
                <a:solidFill>
                  <a:srgbClr val="0070C0"/>
                </a:solidFill>
              </a:rPr>
              <a:t>:</a:t>
            </a:r>
            <a:r>
              <a:rPr lang="en-US" dirty="0"/>
              <a:t> called </a:t>
            </a:r>
            <a:r>
              <a:rPr lang="en-US" dirty="0" smtClean="0"/>
              <a:t>function (in </a:t>
            </a:r>
            <a:r>
              <a:rPr lang="en-US" dirty="0"/>
              <a:t>this case, </a:t>
            </a:r>
            <a:r>
              <a:rPr lang="en-US" dirty="0">
                <a:latin typeface="Courier New" pitchFamily="49" charset="0"/>
              </a:rPr>
              <a:t>sum</a:t>
            </a:r>
            <a:r>
              <a:rPr lang="en-US" dirty="0"/>
              <a:t>)</a:t>
            </a:r>
          </a:p>
        </p:txBody>
      </p:sp>
      <p:sp>
        <p:nvSpPr>
          <p:cNvPr id="106496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496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66965" y="2353660"/>
            <a:ext cx="49530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void main()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y;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y = sum(42, 7);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...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a,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b)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return (a + b);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Function Calls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9434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48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24260" y="1143000"/>
            <a:ext cx="8077200" cy="5181600"/>
          </a:xfrm>
          <a:noFill/>
          <a:ln/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Caller</a:t>
            </a:r>
            <a:r>
              <a:rPr lang="en-US" b="1" dirty="0">
                <a:solidFill>
                  <a:srgbClr val="0070C0"/>
                </a:solidFill>
              </a:rPr>
              <a:t>:</a:t>
            </a:r>
          </a:p>
          <a:p>
            <a:pPr lvl="1"/>
            <a:r>
              <a:rPr lang="en-US" sz="2600" dirty="0"/>
              <a:t>passes </a:t>
            </a:r>
            <a:r>
              <a:rPr lang="en-US" sz="2600" b="1" dirty="0"/>
              <a:t>arguments</a:t>
            </a:r>
            <a:r>
              <a:rPr lang="en-US" sz="2600" dirty="0"/>
              <a:t> to </a:t>
            </a:r>
            <a:r>
              <a:rPr lang="en-US" sz="2600" dirty="0" err="1" smtClean="0"/>
              <a:t>callee</a:t>
            </a:r>
            <a:endParaRPr lang="en-US" sz="2600" dirty="0"/>
          </a:p>
          <a:p>
            <a:pPr lvl="1"/>
            <a:r>
              <a:rPr lang="en-US" sz="2600" dirty="0"/>
              <a:t>jumps to </a:t>
            </a:r>
            <a:r>
              <a:rPr lang="en-US" sz="2600" dirty="0" err="1" smtClean="0"/>
              <a:t>callee</a:t>
            </a:r>
            <a:endParaRPr lang="en-US" sz="2600" dirty="0"/>
          </a:p>
        </p:txBody>
      </p:sp>
      <p:sp>
        <p:nvSpPr>
          <p:cNvPr id="11325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Function Conventions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6655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48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24260" y="1143000"/>
            <a:ext cx="8077200" cy="5181600"/>
          </a:xfrm>
          <a:noFill/>
          <a:ln/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Caller</a:t>
            </a:r>
            <a:r>
              <a:rPr lang="en-US" b="1" dirty="0">
                <a:solidFill>
                  <a:srgbClr val="0070C0"/>
                </a:solidFill>
              </a:rPr>
              <a:t>:</a:t>
            </a:r>
          </a:p>
          <a:p>
            <a:pPr lvl="1"/>
            <a:r>
              <a:rPr lang="en-US" sz="2600" dirty="0"/>
              <a:t>passes </a:t>
            </a:r>
            <a:r>
              <a:rPr lang="en-US" sz="2600" b="1" dirty="0"/>
              <a:t>arguments</a:t>
            </a:r>
            <a:r>
              <a:rPr lang="en-US" sz="2600" dirty="0"/>
              <a:t> to </a:t>
            </a:r>
            <a:r>
              <a:rPr lang="en-US" sz="2600" dirty="0" err="1" smtClean="0"/>
              <a:t>callee</a:t>
            </a:r>
            <a:endParaRPr lang="en-US" sz="2600" dirty="0"/>
          </a:p>
          <a:p>
            <a:pPr lvl="1"/>
            <a:r>
              <a:rPr lang="en-US" sz="2600" dirty="0"/>
              <a:t>jumps to </a:t>
            </a:r>
            <a:r>
              <a:rPr lang="en-US" sz="2600" dirty="0" err="1" smtClean="0"/>
              <a:t>callee</a:t>
            </a:r>
            <a:endParaRPr lang="en-US" sz="2600" dirty="0"/>
          </a:p>
          <a:p>
            <a:r>
              <a:rPr lang="en-US" b="1" dirty="0" err="1">
                <a:solidFill>
                  <a:srgbClr val="0070C0"/>
                </a:solidFill>
              </a:rPr>
              <a:t>Callee</a:t>
            </a:r>
            <a:r>
              <a:rPr lang="en-US" b="1" dirty="0">
                <a:solidFill>
                  <a:srgbClr val="0070C0"/>
                </a:solidFill>
              </a:rPr>
              <a:t>: </a:t>
            </a:r>
          </a:p>
          <a:p>
            <a:pPr lvl="1"/>
            <a:r>
              <a:rPr lang="en-US" sz="2600" b="1" dirty="0"/>
              <a:t>performs </a:t>
            </a:r>
            <a:r>
              <a:rPr lang="en-US" sz="2600" dirty="0"/>
              <a:t>the f</a:t>
            </a:r>
            <a:r>
              <a:rPr lang="en-US" sz="2600" dirty="0" smtClean="0"/>
              <a:t>unction</a:t>
            </a:r>
            <a:endParaRPr lang="en-US" sz="2600" dirty="0"/>
          </a:p>
          <a:p>
            <a:pPr lvl="1"/>
            <a:r>
              <a:rPr lang="en-US" sz="2600" b="1" dirty="0"/>
              <a:t>returns </a:t>
            </a:r>
            <a:r>
              <a:rPr lang="en-US" sz="2600" dirty="0" smtClean="0"/>
              <a:t>result </a:t>
            </a:r>
            <a:r>
              <a:rPr lang="en-US" sz="2600" dirty="0"/>
              <a:t>to caller</a:t>
            </a:r>
          </a:p>
          <a:p>
            <a:pPr lvl="1"/>
            <a:r>
              <a:rPr lang="en-US" sz="2600" b="1" dirty="0"/>
              <a:t>returns </a:t>
            </a:r>
            <a:r>
              <a:rPr lang="en-US" sz="2600" dirty="0"/>
              <a:t>to </a:t>
            </a:r>
            <a:r>
              <a:rPr lang="en-US" sz="2600" dirty="0" smtClean="0"/>
              <a:t>point </a:t>
            </a:r>
            <a:r>
              <a:rPr lang="en-US" sz="2600" dirty="0"/>
              <a:t>of call</a:t>
            </a:r>
          </a:p>
          <a:p>
            <a:pPr lvl="1"/>
            <a:r>
              <a:rPr lang="en-US" sz="2600" b="1" dirty="0"/>
              <a:t>must  not overwrite</a:t>
            </a:r>
            <a:r>
              <a:rPr lang="en-US" sz="2600" dirty="0"/>
              <a:t> registers or memory needed by </a:t>
            </a:r>
            <a:r>
              <a:rPr lang="en-US" sz="2600" dirty="0" smtClean="0"/>
              <a:t>caller</a:t>
            </a:r>
            <a:endParaRPr lang="en-US" dirty="0"/>
          </a:p>
        </p:txBody>
      </p:sp>
      <p:sp>
        <p:nvSpPr>
          <p:cNvPr id="11325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Function Conventions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7177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48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12110" y="1143000"/>
            <a:ext cx="8077200" cy="5181600"/>
          </a:xfrm>
          <a:noFill/>
          <a:ln/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Call Function: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branch </a:t>
            </a:r>
            <a:r>
              <a:rPr lang="en-US" dirty="0"/>
              <a:t>and link </a:t>
            </a:r>
          </a:p>
          <a:p>
            <a:pPr marL="0" indent="0">
              <a:buNone/>
            </a:pPr>
            <a:r>
              <a:rPr lang="en-US" dirty="0" smtClean="0">
                <a:latin typeface="Courier New" pitchFamily="49" charset="0"/>
              </a:rPr>
              <a:t>			BL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b="1" dirty="0">
                <a:solidFill>
                  <a:srgbClr val="0070C0"/>
                </a:solidFill>
              </a:rPr>
              <a:t>Return</a:t>
            </a:r>
            <a:r>
              <a:rPr lang="en-US" dirty="0"/>
              <a:t> from f</a:t>
            </a:r>
            <a:r>
              <a:rPr lang="en-US" dirty="0" smtClean="0"/>
              <a:t>unction: move the link register to PC: 	         	</a:t>
            </a:r>
            <a:r>
              <a:rPr lang="en-US" dirty="0" smtClean="0">
                <a:latin typeface="Courier New" pitchFamily="49" charset="0"/>
              </a:rPr>
              <a:t>MOV PC, LR</a:t>
            </a:r>
            <a:endParaRPr lang="en-US" dirty="0">
              <a:latin typeface="Courier New" pitchFamily="49" charset="0"/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Arguments</a:t>
            </a:r>
            <a:r>
              <a:rPr lang="en-US" b="1" dirty="0">
                <a:solidFill>
                  <a:srgbClr val="0070C0"/>
                </a:solidFill>
              </a:rPr>
              <a:t>:</a:t>
            </a:r>
            <a:r>
              <a:rPr lang="en-US" dirty="0"/>
              <a:t> </a:t>
            </a:r>
            <a:r>
              <a:rPr lang="en-US" dirty="0" smtClean="0"/>
              <a:t>   	</a:t>
            </a:r>
            <a:r>
              <a:rPr lang="en-US" dirty="0" smtClean="0">
                <a:latin typeface="Courier10 BT" pitchFamily="49" charset="0"/>
              </a:rPr>
              <a:t>R0-R3</a:t>
            </a:r>
            <a:endParaRPr lang="en-US" dirty="0">
              <a:latin typeface="Courier10 BT" pitchFamily="49" charset="0"/>
            </a:endParaRPr>
          </a:p>
          <a:p>
            <a:r>
              <a:rPr lang="en-US" b="1" dirty="0">
                <a:solidFill>
                  <a:srgbClr val="0070C0"/>
                </a:solidFill>
              </a:rPr>
              <a:t>Return value: </a:t>
            </a:r>
            <a:r>
              <a:rPr lang="en-US" b="1" dirty="0" smtClean="0">
                <a:solidFill>
                  <a:srgbClr val="0070C0"/>
                </a:solidFill>
              </a:rPr>
              <a:t>	</a:t>
            </a:r>
            <a:r>
              <a:rPr lang="en-US" dirty="0" smtClean="0">
                <a:latin typeface="Courier10 BT" pitchFamily="49" charset="0"/>
              </a:rPr>
              <a:t>R0</a:t>
            </a:r>
            <a:endParaRPr lang="en-US" dirty="0">
              <a:latin typeface="Courier10 BT" pitchFamily="49" charset="0"/>
            </a:endParaRP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11325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ARM Function Conventions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0652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78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87090" y="1119845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7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 err="1" smtClean="0">
                <a:latin typeface="Courier New" pitchFamily="49" charset="0"/>
                <a:cs typeface="Arial" charset="0"/>
              </a:rPr>
              <a:t>int</a:t>
            </a:r>
            <a:r>
              <a:rPr lang="en-US" sz="17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700" dirty="0">
                <a:latin typeface="Courier New" pitchFamily="49" charset="0"/>
                <a:cs typeface="Arial" charset="0"/>
              </a:rPr>
              <a:t>main()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simple();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a = b + c;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void simple()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return;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6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382690" y="1119845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 smtClean="0">
                <a:latin typeface="Courier New" pitchFamily="49" charset="0"/>
                <a:cs typeface="Arial" charset="0"/>
              </a:rPr>
              <a:t>0x00000200</a:t>
            </a:r>
            <a:r>
              <a:rPr lang="en-US" sz="1700" dirty="0" smtClean="0">
                <a:latin typeface="Courier New" pitchFamily="49" charset="0"/>
                <a:cs typeface="Arial" charset="0"/>
              </a:rPr>
              <a:t> MAIN    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BL  SIMPLE</a:t>
            </a:r>
            <a:r>
              <a:rPr lang="en-US" sz="1700" dirty="0" smtClean="0">
                <a:latin typeface="Courier New" pitchFamily="49" charset="0"/>
                <a:cs typeface="Arial" charset="0"/>
              </a:rPr>
              <a:t> </a:t>
            </a: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 smtClean="0">
                <a:latin typeface="Courier New" pitchFamily="49" charset="0"/>
                <a:cs typeface="Arial" charset="0"/>
              </a:rPr>
              <a:t>0x00000204</a:t>
            </a:r>
            <a:r>
              <a:rPr lang="en-US" sz="1700" dirty="0" smtClean="0">
                <a:latin typeface="Courier New" pitchFamily="49" charset="0"/>
                <a:cs typeface="Arial" charset="0"/>
              </a:rPr>
              <a:t>          ADD R4, R5, R6</a:t>
            </a: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...</a:t>
            </a: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0x00401020</a:t>
            </a:r>
            <a:r>
              <a:rPr lang="en-US" sz="1700" dirty="0">
                <a:latin typeface="Courier New" pitchFamily="49" charset="0"/>
                <a:cs typeface="Arial" charset="0"/>
              </a:rPr>
              <a:t> </a:t>
            </a:r>
            <a:r>
              <a:rPr lang="en-US" sz="1700" dirty="0" smtClean="0">
                <a:latin typeface="Courier New" pitchFamily="49" charset="0"/>
                <a:cs typeface="Arial" charset="0"/>
              </a:rPr>
              <a:t>SIMPLE   </a:t>
            </a:r>
            <a:r>
              <a:rPr lang="en-US" sz="1700" b="1" dirty="0" smtClean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MOV PC, LR</a:t>
            </a:r>
            <a:endParaRPr lang="en-US" sz="1700" b="1" dirty="0">
              <a:solidFill>
                <a:schemeClr val="accent1"/>
              </a:solidFill>
              <a:latin typeface="Courier New" pitchFamily="49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Function Calls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676400" y="4632325"/>
            <a:ext cx="5715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void</a:t>
            </a:r>
            <a:r>
              <a:rPr lang="en-US" sz="2000" b="1" dirty="0">
                <a:solidFill>
                  <a:srgbClr val="0070C0"/>
                </a:solidFill>
              </a:rPr>
              <a:t> means that 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simple</a:t>
            </a:r>
            <a:r>
              <a:rPr lang="en-US" sz="2000" b="1" dirty="0">
                <a:solidFill>
                  <a:srgbClr val="0070C0"/>
                </a:solidFill>
              </a:rPr>
              <a:t> doesn’t return a </a:t>
            </a:r>
            <a:r>
              <a:rPr lang="en-US" sz="2000" b="1" dirty="0" smtClean="0">
                <a:solidFill>
                  <a:srgbClr val="0070C0"/>
                </a:solidFill>
              </a:rPr>
              <a:t>value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9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00200" y="4572000"/>
            <a:ext cx="5715000" cy="5334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3589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78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87090" y="1119845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700" dirty="0" smtClean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 err="1" smtClean="0">
                <a:latin typeface="Courier New" pitchFamily="49" charset="0"/>
                <a:cs typeface="Arial" charset="0"/>
              </a:rPr>
              <a:t>int</a:t>
            </a:r>
            <a:r>
              <a:rPr lang="en-US" sz="1700" dirty="0" smtClean="0">
                <a:latin typeface="Courier New" pitchFamily="49" charset="0"/>
                <a:cs typeface="Arial" charset="0"/>
              </a:rPr>
              <a:t> </a:t>
            </a:r>
            <a:r>
              <a:rPr lang="en-US" sz="1700" dirty="0">
                <a:latin typeface="Courier New" pitchFamily="49" charset="0"/>
                <a:cs typeface="Arial" charset="0"/>
              </a:rPr>
              <a:t>main()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simple();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a = b + c;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void simple()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return;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142791" name="Text 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84385" y="4273910"/>
            <a:ext cx="702811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</a:rPr>
              <a:t>BL</a:t>
            </a:r>
            <a:r>
              <a:rPr lang="en-US" sz="2000" b="1" dirty="0" smtClean="0">
                <a:solidFill>
                  <a:schemeClr val="accent1"/>
                </a:solidFill>
                <a:latin typeface="Courier New" pitchFamily="49" charset="0"/>
              </a:rPr>
              <a:t>	</a:t>
            </a:r>
            <a:r>
              <a:rPr lang="en-US" sz="2000" dirty="0" smtClean="0">
                <a:latin typeface="Times New Roman" pitchFamily="18" charset="0"/>
              </a:rPr>
              <a:t> 	</a:t>
            </a:r>
            <a:r>
              <a:rPr lang="en-US" sz="2000" dirty="0" smtClean="0">
                <a:latin typeface="+mj-lt"/>
              </a:rPr>
              <a:t>branches </a:t>
            </a:r>
            <a:r>
              <a:rPr lang="en-US" sz="2000" dirty="0">
                <a:latin typeface="+mj-lt"/>
              </a:rPr>
              <a:t>to </a:t>
            </a:r>
            <a:r>
              <a:rPr lang="en-US" sz="2000" dirty="0" smtClean="0">
                <a:latin typeface="Courier New" pitchFamily="49" charset="0"/>
              </a:rPr>
              <a:t>SIMPLE</a:t>
            </a:r>
            <a:endParaRPr lang="en-US" sz="2000" dirty="0">
              <a:latin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</a:rPr>
              <a:t>        </a:t>
            </a:r>
            <a:r>
              <a:rPr lang="en-US" sz="2000" dirty="0" smtClean="0">
                <a:latin typeface="Times New Roman" pitchFamily="18" charset="0"/>
              </a:rPr>
              <a:t>		</a:t>
            </a:r>
            <a:r>
              <a:rPr lang="en-US" sz="2000" dirty="0" smtClean="0">
                <a:latin typeface="Courier New" pitchFamily="49" charset="0"/>
              </a:rPr>
              <a:t>LR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=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PC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 smtClean="0">
                <a:latin typeface="+mj-lt"/>
              </a:rPr>
              <a:t>+ 4 = 0x00000204</a:t>
            </a:r>
            <a:endParaRPr lang="en-US" sz="2000" dirty="0">
              <a:latin typeface="+mj-lt"/>
            </a:endParaRPr>
          </a:p>
          <a:p>
            <a:r>
              <a:rPr lang="en-US" sz="2000" b="1" dirty="0" smtClean="0">
                <a:solidFill>
                  <a:srgbClr val="0070C0"/>
                </a:solidFill>
                <a:latin typeface="Courier New" pitchFamily="49" charset="0"/>
              </a:rPr>
              <a:t>MOV PC, LR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</a:rPr>
              <a:t>  </a:t>
            </a:r>
            <a:r>
              <a:rPr lang="en-US" sz="2000" b="1" dirty="0" smtClean="0">
                <a:solidFill>
                  <a:schemeClr val="accent1"/>
                </a:solidFill>
                <a:latin typeface="Times New Roman" pitchFamily="18" charset="0"/>
              </a:rPr>
              <a:t>	</a:t>
            </a:r>
            <a:r>
              <a:rPr lang="en-US" sz="2000" dirty="0" smtClean="0">
                <a:latin typeface="+mj-lt"/>
              </a:rPr>
              <a:t>makes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PC</a:t>
            </a:r>
            <a:r>
              <a:rPr lang="en-US" sz="2000" dirty="0" smtClean="0">
                <a:latin typeface="+mj-lt"/>
              </a:rPr>
              <a:t> =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LR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(the next instruction executed is at 0x00000200) </a:t>
            </a:r>
          </a:p>
        </p:txBody>
      </p:sp>
      <p:sp>
        <p:nvSpPr>
          <p:cNvPr id="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382690" y="1119845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ssembly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</a:t>
            </a: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 smtClean="0">
                <a:latin typeface="Courier New" pitchFamily="49" charset="0"/>
                <a:cs typeface="Arial" charset="0"/>
              </a:rPr>
              <a:t>0x00000200</a:t>
            </a:r>
            <a:r>
              <a:rPr lang="en-US" sz="1700" dirty="0" smtClean="0">
                <a:latin typeface="Courier New" pitchFamily="49" charset="0"/>
                <a:cs typeface="Arial" charset="0"/>
              </a:rPr>
              <a:t> MAIN    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BL  SIMPLE</a:t>
            </a:r>
            <a:r>
              <a:rPr lang="en-US" sz="1700" dirty="0" smtClean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 </a:t>
            </a:r>
            <a:endParaRPr lang="en-US" sz="1700" dirty="0">
              <a:solidFill>
                <a:srgbClr val="0070C0"/>
              </a:solidFill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 smtClean="0">
                <a:latin typeface="Courier New" pitchFamily="49" charset="0"/>
                <a:cs typeface="Arial" charset="0"/>
              </a:rPr>
              <a:t>0x00000204</a:t>
            </a:r>
            <a:r>
              <a:rPr lang="en-US" sz="1700" dirty="0" smtClean="0">
                <a:latin typeface="Courier New" pitchFamily="49" charset="0"/>
                <a:cs typeface="Arial" charset="0"/>
              </a:rPr>
              <a:t>          ADD R4, R5, R6</a:t>
            </a: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...</a:t>
            </a: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0x00401020</a:t>
            </a:r>
            <a:r>
              <a:rPr lang="en-US" sz="1700" dirty="0">
                <a:latin typeface="Courier New" pitchFamily="49" charset="0"/>
                <a:cs typeface="Arial" charset="0"/>
              </a:rPr>
              <a:t> </a:t>
            </a:r>
            <a:r>
              <a:rPr lang="en-US" sz="1700" dirty="0" smtClean="0">
                <a:latin typeface="Courier New" pitchFamily="49" charset="0"/>
                <a:cs typeface="Arial" charset="0"/>
              </a:rPr>
              <a:t>SIMPLE   </a:t>
            </a:r>
            <a:r>
              <a:rPr lang="en-US" sz="1700" b="1" dirty="0" smtClean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MOV PC, LR</a:t>
            </a:r>
            <a:endParaRPr lang="en-US" sz="1700" b="1" dirty="0">
              <a:solidFill>
                <a:srgbClr val="0070C0"/>
              </a:solidFill>
              <a:latin typeface="Courier New" pitchFamily="49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Function Calls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3589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03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803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6803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ARM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conventions: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Argument values: </a:t>
            </a:r>
            <a:r>
              <a:rPr lang="en-US" sz="2600" dirty="0">
                <a:latin typeface="Courier New" pitchFamily="49" charset="0"/>
                <a:cs typeface="Arial" charset="0"/>
              </a:rPr>
              <a:t>R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0</a:t>
            </a:r>
            <a:r>
              <a:rPr lang="en-US" sz="2600" dirty="0" smtClean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Times New Roman" pitchFamily="18" charset="0"/>
                <a:cs typeface="Arial" charset="0"/>
              </a:rPr>
              <a:t>- </a:t>
            </a:r>
            <a:r>
              <a:rPr lang="en-US" sz="2600" dirty="0">
                <a:latin typeface="Courier New" pitchFamily="49" charset="0"/>
                <a:cs typeface="Arial" charset="0"/>
              </a:rPr>
              <a:t>R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3</a:t>
            </a:r>
            <a:endParaRPr lang="en-US" sz="26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Return value: </a:t>
            </a:r>
            <a:r>
              <a:rPr lang="en-US" sz="2600" dirty="0">
                <a:latin typeface="Courier New" pitchFamily="49" charset="0"/>
                <a:cs typeface="Arial" charset="0"/>
              </a:rPr>
              <a:t>R</a:t>
            </a:r>
            <a:r>
              <a:rPr lang="en-US" sz="2600" dirty="0" smtClean="0">
                <a:latin typeface="Courier New" pitchFamily="49" charset="0"/>
                <a:cs typeface="Arial" charset="0"/>
              </a:rPr>
              <a:t>0</a:t>
            </a:r>
            <a:endParaRPr lang="en-US" sz="26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Input Arguments and Return Value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05022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81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4381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01070" y="932675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 smtClean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main()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y;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...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y =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diffofsums</a:t>
            </a:r>
            <a:r>
              <a:rPr lang="en-US" sz="1800" dirty="0">
                <a:latin typeface="Courier New" pitchFamily="49" charset="0"/>
                <a:cs typeface="Arial" charset="0"/>
              </a:rPr>
              <a:t>(2, 3, 4, 5);  // 4 arguments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...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spcBef>
                <a:spcPct val="20000"/>
              </a:spcBef>
            </a:pPr>
            <a:endParaRPr lang="en-US" sz="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diffofsums</a:t>
            </a:r>
            <a:r>
              <a:rPr lang="en-US" sz="1800" dirty="0">
                <a:latin typeface="Courier New" pitchFamily="49" charset="0"/>
                <a:cs typeface="Arial" charset="0"/>
              </a:rPr>
              <a:t>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f,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g,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h,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result;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result = (f + g) - (h +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return result;               // return value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Input Arguments and Return Value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8576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19634</TotalTime>
  <Words>7232</Words>
  <Application>Microsoft Macintosh PowerPoint</Application>
  <PresentationFormat>On-screen Show (4:3)</PresentationFormat>
  <Paragraphs>2287</Paragraphs>
  <Slides>197</Slides>
  <Notes>196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197</vt:i4>
      </vt:variant>
    </vt:vector>
  </HeadingPairs>
  <TitlesOfParts>
    <vt:vector size="199" baseType="lpstr">
      <vt:lpstr>Office Theme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David Harris</cp:lastModifiedBy>
  <cp:revision>363</cp:revision>
  <cp:lastPrinted>2017-03-27T20:52:26Z</cp:lastPrinted>
  <dcterms:created xsi:type="dcterms:W3CDTF">2012-08-07T04:56:47Z</dcterms:created>
  <dcterms:modified xsi:type="dcterms:W3CDTF">2017-03-29T16:36:36Z</dcterms:modified>
</cp:coreProperties>
</file>