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vsd" ContentType="application/vnd.visi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9.xml" ContentType="application/vnd.openxmlformats-officedocument.presentationml.notesSlide+xml"/>
  <Override PartName="/ppt/embeddings/oleObject1.bin" ContentType="application/vnd.openxmlformats-officedocument.oleObject"/>
  <Override PartName="/ppt/tags/tag29.xml" ContentType="application/vnd.openxmlformats-officedocument.presentationml.tags+xml"/>
  <Override PartName="/ppt/notesSlides/notesSlide10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2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3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4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5.xml" ContentType="application/vnd.openxmlformats-officedocument.presentationml.notesSlide+xml"/>
  <Override PartName="/ppt/embeddings/oleObject2.bin" ContentType="application/vnd.openxmlformats-officedocument.oleObject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6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7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8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9.xml" ContentType="application/vnd.openxmlformats-officedocument.presentationml.notesSlide+xml"/>
  <Override PartName="/ppt/embeddings/oleObject3.bin" ContentType="application/vnd.openxmlformats-officedocument.oleObject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0.xml" ContentType="application/vnd.openxmlformats-officedocument.presentationml.notesSlide+xml"/>
  <Override PartName="/ppt/embeddings/oleObject4.bin" ContentType="application/vnd.openxmlformats-officedocument.oleObject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1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2.xml" ContentType="application/vnd.openxmlformats-officedocument.presentationml.notesSlide+xml"/>
  <Override PartName="/ppt/embeddings/oleObject5.bin" ContentType="application/vnd.openxmlformats-officedocument.oleObject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3.xml" ContentType="application/vnd.openxmlformats-officedocument.presentationml.notesSlide+xml"/>
  <Override PartName="/ppt/embeddings/oleObject6.bin" ContentType="application/vnd.openxmlformats-officedocument.oleObject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4.xml" ContentType="application/vnd.openxmlformats-officedocument.presentationml.notesSlide+xml"/>
  <Override PartName="/ppt/embeddings/oleObject7.bin" ContentType="application/vnd.openxmlformats-officedocument.oleObject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5.xml" ContentType="application/vnd.openxmlformats-officedocument.presentationml.notesSlide+xml"/>
  <Override PartName="/ppt/embeddings/oleObject8.bin" ContentType="application/vnd.openxmlformats-officedocument.oleObject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26.xml" ContentType="application/vnd.openxmlformats-officedocument.presentationml.notesSlide+xml"/>
  <Override PartName="/ppt/embeddings/oleObject9.bin" ContentType="application/vnd.openxmlformats-officedocument.oleObject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7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28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29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0.xml" ContentType="application/vnd.openxmlformats-officedocument.presentationml.notesSlide+xml"/>
  <Override PartName="/ppt/embeddings/oleObject10.bin" ContentType="application/vnd.openxmlformats-officedocument.oleObject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1.xml" ContentType="application/vnd.openxmlformats-officedocument.presentationml.notesSlide+xml"/>
  <Override PartName="/ppt/embeddings/oleObject11.bin" ContentType="application/vnd.openxmlformats-officedocument.oleObject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32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33.xml" ContentType="application/vnd.openxmlformats-officedocument.presentationml.notesSlide+xml"/>
  <Override PartName="/ppt/embeddings/oleObject12.bin" ContentType="application/vnd.openxmlformats-officedocument.oleObject"/>
  <Override PartName="/ppt/tags/tag115.xml" ContentType="application/vnd.openxmlformats-officedocument.presentationml.tags+xml"/>
  <Override PartName="/ppt/notesSlides/notesSlide34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35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36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37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38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39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40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41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42.xml" ContentType="application/vnd.openxmlformats-officedocument.presentationml.notesSlide+xml"/>
  <Override PartName="/ppt/embeddings/oleObject13.bin" ContentType="application/vnd.openxmlformats-officedocument.oleObject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43.xml" ContentType="application/vnd.openxmlformats-officedocument.presentationml.notesSlide+xml"/>
  <Override PartName="/ppt/embeddings/oleObject14.bin" ContentType="application/vnd.openxmlformats-officedocument.oleObject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44.xml" ContentType="application/vnd.openxmlformats-officedocument.presentationml.notesSlide+xml"/>
  <Override PartName="/ppt/embeddings/oleObject15.bin" ContentType="application/vnd.openxmlformats-officedocument.oleObject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45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46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47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48.xml" ContentType="application/vnd.openxmlformats-officedocument.presentationml.notesSlid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49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50.xml" ContentType="application/vnd.openxmlformats-officedocument.presentationml.notesSlide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notesSlides/notesSlide51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52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53.xml" ContentType="application/vnd.openxmlformats-officedocument.presentationml.notesSlide+xml"/>
  <Override PartName="/ppt/embeddings/oleObject16.bin" ContentType="application/vnd.openxmlformats-officedocument.oleObject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54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55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56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57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58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361" r:id="rId3"/>
    <p:sldId id="363" r:id="rId4"/>
    <p:sldId id="364" r:id="rId5"/>
    <p:sldId id="419" r:id="rId6"/>
    <p:sldId id="365" r:id="rId7"/>
    <p:sldId id="366" r:id="rId8"/>
    <p:sldId id="414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415" r:id="rId25"/>
    <p:sldId id="416" r:id="rId26"/>
    <p:sldId id="417" r:id="rId27"/>
    <p:sldId id="418" r:id="rId28"/>
    <p:sldId id="382" r:id="rId29"/>
    <p:sldId id="383" r:id="rId30"/>
    <p:sldId id="384" r:id="rId31"/>
    <p:sldId id="385" r:id="rId32"/>
    <p:sldId id="386" r:id="rId33"/>
    <p:sldId id="387" r:id="rId34"/>
    <p:sldId id="388" r:id="rId35"/>
    <p:sldId id="420" r:id="rId36"/>
    <p:sldId id="389" r:id="rId37"/>
    <p:sldId id="390" r:id="rId38"/>
    <p:sldId id="391" r:id="rId39"/>
    <p:sldId id="392" r:id="rId40"/>
    <p:sldId id="393" r:id="rId41"/>
    <p:sldId id="394" r:id="rId42"/>
    <p:sldId id="395" r:id="rId43"/>
    <p:sldId id="396" r:id="rId44"/>
    <p:sldId id="397" r:id="rId45"/>
    <p:sldId id="398" r:id="rId46"/>
    <p:sldId id="421" r:id="rId47"/>
    <p:sldId id="399" r:id="rId48"/>
    <p:sldId id="400" r:id="rId49"/>
    <p:sldId id="401" r:id="rId50"/>
    <p:sldId id="413" r:id="rId51"/>
    <p:sldId id="403" r:id="rId52"/>
    <p:sldId id="404" r:id="rId53"/>
    <p:sldId id="405" r:id="rId54"/>
    <p:sldId id="406" r:id="rId55"/>
    <p:sldId id="407" r:id="rId56"/>
    <p:sldId id="408" r:id="rId57"/>
    <p:sldId id="409" r:id="rId58"/>
    <p:sldId id="410" r:id="rId59"/>
    <p:sldId id="411" r:id="rId60"/>
    <p:sldId id="412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1" autoAdjust="0"/>
    <p:restoredTop sz="93619" autoAdjust="0"/>
  </p:normalViewPr>
  <p:slideViewPr>
    <p:cSldViewPr>
      <p:cViewPr varScale="1">
        <p:scale>
          <a:sx n="106" d="100"/>
          <a:sy n="10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2/13/17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87D5F-7FE5-45E5-A8FB-6808BE355092}" type="slidenum">
              <a:rPr lang="en-US"/>
              <a:pPr/>
              <a:t>11</a:t>
            </a:fld>
            <a:endParaRPr lang="en-US"/>
          </a:p>
        </p:txBody>
      </p:sp>
      <p:sp>
        <p:nvSpPr>
          <p:cNvPr id="92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A7091-273C-4757-B866-F1179922AF90}" type="slidenum">
              <a:rPr lang="en-US"/>
              <a:pPr/>
              <a:t>12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B31FBF-D890-4227-94EA-B4D8E419F03F}" type="slidenum">
              <a:rPr lang="en-US"/>
              <a:pPr/>
              <a:t>13</a:t>
            </a:fld>
            <a:endParaRPr lang="en-US"/>
          </a:p>
        </p:txBody>
      </p:sp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EDE69-5253-42DB-B9B4-79D543DC169D}" type="slidenum">
              <a:rPr lang="en-US"/>
              <a:pPr/>
              <a:t>14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1DDD4-F300-491D-8CA3-50B27CA72482}" type="slidenum">
              <a:rPr lang="en-US"/>
              <a:pPr/>
              <a:t>15</a:t>
            </a:fld>
            <a:endParaRPr lang="en-US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AF869-D8B4-4E79-879D-680B6DFAF6DC}" type="slidenum">
              <a:rPr lang="en-US"/>
              <a:pPr/>
              <a:t>16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45B4F-6643-421D-A46C-C4ACF20FC24A}" type="slidenum">
              <a:rPr lang="en-US"/>
              <a:pPr/>
              <a:t>17</a:t>
            </a:fld>
            <a:endParaRPr lang="en-US"/>
          </a:p>
        </p:txBody>
      </p:sp>
      <p:sp>
        <p:nvSpPr>
          <p:cNvPr id="93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42354-CBC9-4772-AEDB-7FC95D5B9ADE}" type="slidenum">
              <a:rPr lang="en-US"/>
              <a:pPr/>
              <a:t>18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8547C0-C3CD-4BAB-991D-80CB59DF265B}" type="slidenum">
              <a:rPr lang="en-US"/>
              <a:pPr/>
              <a:t>19</a:t>
            </a:fld>
            <a:endParaRPr lang="en-US"/>
          </a:p>
        </p:txBody>
      </p:sp>
      <p:sp>
        <p:nvSpPr>
          <p:cNvPr id="93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CD624-DFAA-424B-A44F-0FA33AA0FFA8}" type="slidenum">
              <a:rPr lang="en-US"/>
              <a:pPr/>
              <a:t>20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C698C1-AA24-4069-A84B-28DB67054A50}" type="slidenum">
              <a:rPr lang="en-US"/>
              <a:pPr/>
              <a:t>3</a:t>
            </a:fld>
            <a:endParaRPr lang="en-US"/>
          </a:p>
        </p:txBody>
      </p:sp>
      <p:sp>
        <p:nvSpPr>
          <p:cNvPr id="91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8EFA4-336A-4508-B907-322DAF99DE65}" type="slidenum">
              <a:rPr lang="en-US"/>
              <a:pPr/>
              <a:t>21</a:t>
            </a:fld>
            <a:endParaRPr lang="en-US"/>
          </a:p>
        </p:txBody>
      </p:sp>
      <p:sp>
        <p:nvSpPr>
          <p:cNvPr id="93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B15BA-A5AF-4666-A137-2A7BEE79A6FB}" type="slidenum">
              <a:rPr lang="en-US"/>
              <a:pPr/>
              <a:t>22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23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24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25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26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27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965AA2-43F8-419C-ACF8-30CBBDD5BED0}" type="slidenum">
              <a:rPr lang="en-US"/>
              <a:pPr/>
              <a:t>28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0B0DC-77DF-415F-9F94-F6F4156B4EA3}" type="slidenum">
              <a:rPr lang="en-US"/>
              <a:pPr/>
              <a:t>29</a:t>
            </a:fld>
            <a:endParaRPr lang="en-US"/>
          </a:p>
        </p:txBody>
      </p:sp>
      <p:sp>
        <p:nvSpPr>
          <p:cNvPr id="94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E2DCB-4571-46A1-956F-95662E1595FE}" type="slidenum">
              <a:rPr lang="en-US"/>
              <a:pPr/>
              <a:t>30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4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CCFAA-1860-41F7-A390-23FA2CED6278}" type="slidenum">
              <a:rPr lang="en-US"/>
              <a:pPr/>
              <a:t>31</a:t>
            </a:fld>
            <a:endParaRPr lang="en-US"/>
          </a:p>
        </p:txBody>
      </p:sp>
      <p:sp>
        <p:nvSpPr>
          <p:cNvPr id="94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059647-4F11-467F-A331-45397E999E40}" type="slidenum">
              <a:rPr lang="en-US"/>
              <a:pPr/>
              <a:t>32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24EB4-DDA1-4BEE-AA58-0486B74B0B4D}" type="slidenum">
              <a:rPr lang="en-US"/>
              <a:pPr/>
              <a:t>33</a:t>
            </a:fld>
            <a:endParaRPr lang="en-US"/>
          </a:p>
        </p:txBody>
      </p:sp>
      <p:sp>
        <p:nvSpPr>
          <p:cNvPr id="94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34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35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1A4EE-73C6-44A2-A5E9-C6FCE9A148AE}" type="slidenum">
              <a:rPr lang="en-US"/>
              <a:pPr/>
              <a:t>36</a:t>
            </a:fld>
            <a:endParaRPr lang="en-U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43023-23D1-4250-9895-2A09B20FA834}" type="slidenum">
              <a:rPr lang="en-US"/>
              <a:pPr/>
              <a:t>37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E7F7B-9493-4050-BFFB-27CFAD59287F}" type="slidenum">
              <a:rPr lang="en-US"/>
              <a:pPr/>
              <a:t>38</a:t>
            </a:fld>
            <a:endParaRPr lang="en-US"/>
          </a:p>
        </p:txBody>
      </p:sp>
      <p:sp>
        <p:nvSpPr>
          <p:cNvPr id="94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D2065-F47C-4D77-807C-83D8BB6B42FD}" type="slidenum">
              <a:rPr lang="en-US"/>
              <a:pPr/>
              <a:t>39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20B28-2A55-4754-B819-C0D12CB8782D}" type="slidenum">
              <a:rPr lang="en-US"/>
              <a:pPr/>
              <a:t>40</a:t>
            </a:fld>
            <a:endParaRPr lang="en-US"/>
          </a:p>
        </p:txBody>
      </p:sp>
      <p:sp>
        <p:nvSpPr>
          <p:cNvPr id="95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5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25FD0-999E-443D-8858-1F9C8BC53C9A}" type="slidenum">
              <a:rPr lang="en-US"/>
              <a:pPr/>
              <a:t>41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3DE47-6ADE-4CC8-8D4C-F2046C047A3C}" type="slidenum">
              <a:rPr lang="en-US"/>
              <a:pPr/>
              <a:t>42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AAE14-0550-46DC-B297-AB0455709856}" type="slidenum">
              <a:rPr lang="en-US"/>
              <a:pPr/>
              <a:t>43</a:t>
            </a:fld>
            <a:endParaRPr lang="en-US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21DFA-67F7-45E6-B6E7-7B8C1EF0267E}" type="slidenum">
              <a:rPr lang="en-US"/>
              <a:pPr/>
              <a:t>44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45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46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2A046-B1C6-4E51-84E8-31C17C1425D4}" type="slidenum">
              <a:rPr lang="en-US"/>
              <a:pPr/>
              <a:t>47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059D57-0100-4082-A151-1D6514E46006}" type="slidenum">
              <a:rPr lang="en-US"/>
              <a:pPr/>
              <a:t>48</a:t>
            </a:fld>
            <a:endParaRPr lang="en-US"/>
          </a:p>
        </p:txBody>
      </p:sp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49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50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617B21-DE23-49F8-9F81-B49F5D0F4A4E}" type="slidenum">
              <a:rPr lang="en-US"/>
              <a:pPr/>
              <a:t>6</a:t>
            </a:fld>
            <a:endParaRPr lang="en-US"/>
          </a:p>
        </p:txBody>
      </p:sp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A5738-752E-4EE2-B881-07E573FC4461}" type="slidenum">
              <a:rPr lang="en-US"/>
              <a:pPr/>
              <a:t>51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F177F-227E-40BB-B535-4FC8FE4C0B40}" type="slidenum">
              <a:rPr lang="en-US"/>
              <a:pPr/>
              <a:t>52</a:t>
            </a:fld>
            <a:endParaRPr lang="en-US"/>
          </a:p>
        </p:txBody>
      </p:sp>
      <p:sp>
        <p:nvSpPr>
          <p:cNvPr id="96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A1B4EC-5E73-4E12-BB7E-8CC6037318BB}" type="slidenum">
              <a:rPr lang="en-US"/>
              <a:pPr/>
              <a:t>53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057D3-4D81-4693-B03B-C9FC3C7C9AC7}" type="slidenum">
              <a:rPr lang="en-US"/>
              <a:pPr/>
              <a:t>54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E92F6-DC1F-4224-8175-473390ED3B87}" type="slidenum">
              <a:rPr lang="en-US"/>
              <a:pPr/>
              <a:t>55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9EB63-ADF0-44B8-A43E-CCFE1FD16D5D}" type="slidenum">
              <a:rPr lang="en-US"/>
              <a:pPr/>
              <a:t>56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4D08D-CC22-4B6C-A876-AB23B632DB03}" type="slidenum">
              <a:rPr lang="en-US"/>
              <a:pPr/>
              <a:t>57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9CC81-449C-445C-85F2-DA402502BE41}" type="slidenum">
              <a:rPr lang="en-US"/>
              <a:pPr/>
              <a:t>58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11AF2-C03F-43BF-9687-E6C2C87CA51D}" type="slidenum">
              <a:rPr lang="en-US"/>
              <a:pPr/>
              <a:t>59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F2C90-415D-4F6A-A711-8658D1B49D82}" type="slidenum">
              <a:rPr lang="en-US"/>
              <a:pPr/>
              <a:t>60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7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8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1DA1A-5CFF-4F10-8FD1-81BACB967AD4}" type="slidenum">
              <a:rPr lang="en-US"/>
              <a:pPr/>
              <a:t>9</a:t>
            </a:fld>
            <a:endParaRPr lang="en-US"/>
          </a:p>
        </p:txBody>
      </p:sp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7676E-B0BB-46AB-8E1E-3F0297F87583}" type="slidenum">
              <a:rPr lang="en-US"/>
              <a:pPr/>
              <a:t>10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4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4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56772E6B-5AA2-4C5F-A7F8-95F9D4354597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8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3D7F715D-3209-482A-ABCD-4F9C0036FCD6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99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DD0BCF35-A1C1-47C4-BF2B-8B9B8D4EBCAE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C0FBBB96-A630-4B05-BA47-6FDCC80A253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68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B8D13B05-696B-43F3-A133-03DEFFF24850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70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77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Copyright © 2007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096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2-&lt;</a:t>
            </a:r>
            <a:fld id="{ABE97F21-FF4B-4B80-811E-C7802C99A8A5}" type="slidenum">
              <a:rPr lang="en-US"/>
              <a:pPr/>
              <a:t>‹#›</a:t>
            </a:fld>
            <a:r>
              <a:rPr lang="en-US"/>
              <a:t>&gt;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2/13/17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4" Type="http://schemas.openxmlformats.org/officeDocument/2006/relationships/tags" Target="../tags/tag25.xml"/><Relationship Id="rId5" Type="http://schemas.openxmlformats.org/officeDocument/2006/relationships/tags" Target="../tags/tag26.xml"/><Relationship Id="rId6" Type="http://schemas.openxmlformats.org/officeDocument/2006/relationships/tags" Target="../tags/tag27.xml"/><Relationship Id="rId7" Type="http://schemas.openxmlformats.org/officeDocument/2006/relationships/tags" Target="../tags/tag28.xml"/><Relationship Id="rId8" Type="http://schemas.openxmlformats.org/officeDocument/2006/relationships/slideLayout" Target="../slideLayouts/slideLayout2.xml"/><Relationship Id="rId9" Type="http://schemas.openxmlformats.org/officeDocument/2006/relationships/notesSlide" Target="../notesSlides/notesSlide9.xml"/><Relationship Id="rId10" Type="http://schemas.openxmlformats.org/officeDocument/2006/relationships/oleObject" Target="../embeddings/oleObject1.bin"/><Relationship Id="rId11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2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.xml"/><Relationship Id="rId1" Type="http://schemas.openxmlformats.org/officeDocument/2006/relationships/tags" Target="../tags/tag30.xml"/><Relationship Id="rId2" Type="http://schemas.openxmlformats.org/officeDocument/2006/relationships/tags" Target="../tags/tag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4" Type="http://schemas.openxmlformats.org/officeDocument/2006/relationships/tags" Target="../tags/tag3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2.xml"/><Relationship Id="rId7" Type="http://schemas.openxmlformats.org/officeDocument/2006/relationships/image" Target="../media/image8.png"/><Relationship Id="rId1" Type="http://schemas.openxmlformats.org/officeDocument/2006/relationships/tags" Target="../tags/tag32.xml"/><Relationship Id="rId2" Type="http://schemas.openxmlformats.org/officeDocument/2006/relationships/tags" Target="../tags/tag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tags" Target="../tags/tag40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3.xml"/><Relationship Id="rId8" Type="http://schemas.openxmlformats.org/officeDocument/2006/relationships/image" Target="../media/image9.png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4" Type="http://schemas.openxmlformats.org/officeDocument/2006/relationships/tags" Target="../tags/tag44.xml"/><Relationship Id="rId5" Type="http://schemas.openxmlformats.org/officeDocument/2006/relationships/tags" Target="../tags/tag45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4.xml"/><Relationship Id="rId8" Type="http://schemas.openxmlformats.org/officeDocument/2006/relationships/image" Target="../media/image10.png"/><Relationship Id="rId1" Type="http://schemas.openxmlformats.org/officeDocument/2006/relationships/tags" Target="../tags/tag41.xml"/><Relationship Id="rId2" Type="http://schemas.openxmlformats.org/officeDocument/2006/relationships/tags" Target="../tags/tag4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4" Type="http://schemas.openxmlformats.org/officeDocument/2006/relationships/tags" Target="../tags/tag48.xml"/><Relationship Id="rId5" Type="http://schemas.openxmlformats.org/officeDocument/2006/relationships/tags" Target="../tags/tag49.xml"/><Relationship Id="rId6" Type="http://schemas.openxmlformats.org/officeDocument/2006/relationships/tags" Target="../tags/tag50.xml"/><Relationship Id="rId7" Type="http://schemas.openxmlformats.org/officeDocument/2006/relationships/tags" Target="../tags/tag51.xml"/><Relationship Id="rId8" Type="http://schemas.openxmlformats.org/officeDocument/2006/relationships/slideLayout" Target="../slideLayouts/slideLayout2.xml"/><Relationship Id="rId9" Type="http://schemas.openxmlformats.org/officeDocument/2006/relationships/notesSlide" Target="../notesSlides/notesSlide15.xml"/><Relationship Id="rId10" Type="http://schemas.openxmlformats.org/officeDocument/2006/relationships/oleObject" Target="../embeddings/oleObject2.bin"/><Relationship Id="rId11" Type="http://schemas.openxmlformats.org/officeDocument/2006/relationships/image" Target="../media/image11.emf"/><Relationship Id="rId1" Type="http://schemas.openxmlformats.org/officeDocument/2006/relationships/vmlDrawing" Target="../drawings/vmlDrawing3.vml"/><Relationship Id="rId2" Type="http://schemas.openxmlformats.org/officeDocument/2006/relationships/tags" Target="../tags/tag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4" Type="http://schemas.openxmlformats.org/officeDocument/2006/relationships/tags" Target="../tags/tag55.xml"/><Relationship Id="rId5" Type="http://schemas.openxmlformats.org/officeDocument/2006/relationships/tags" Target="../tags/tag56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6.xml"/><Relationship Id="rId1" Type="http://schemas.openxmlformats.org/officeDocument/2006/relationships/tags" Target="../tags/tag52.xml"/><Relationship Id="rId2" Type="http://schemas.openxmlformats.org/officeDocument/2006/relationships/tags" Target="../tags/tag5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4" Type="http://schemas.openxmlformats.org/officeDocument/2006/relationships/tags" Target="../tags/tag6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7.xml"/><Relationship Id="rId1" Type="http://schemas.openxmlformats.org/officeDocument/2006/relationships/tags" Target="../tags/tag57.xml"/><Relationship Id="rId2" Type="http://schemas.openxmlformats.org/officeDocument/2006/relationships/tags" Target="../tags/tag5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.xml"/><Relationship Id="rId1" Type="http://schemas.openxmlformats.org/officeDocument/2006/relationships/tags" Target="../tags/tag61.xml"/><Relationship Id="rId2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4.jp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4" Type="http://schemas.openxmlformats.org/officeDocument/2006/relationships/tags" Target="../tags/tag65.xml"/><Relationship Id="rId5" Type="http://schemas.openxmlformats.org/officeDocument/2006/relationships/tags" Target="../tags/tag66.xml"/><Relationship Id="rId6" Type="http://schemas.openxmlformats.org/officeDocument/2006/relationships/tags" Target="../tags/tag67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19.xml"/><Relationship Id="rId9" Type="http://schemas.openxmlformats.org/officeDocument/2006/relationships/oleObject" Target="../embeddings/oleObject3.bin"/><Relationship Id="rId10" Type="http://schemas.openxmlformats.org/officeDocument/2006/relationships/image" Target="../media/image12.wmf"/><Relationship Id="rId1" Type="http://schemas.openxmlformats.org/officeDocument/2006/relationships/vmlDrawing" Target="../drawings/vmlDrawing4.vml"/><Relationship Id="rId2" Type="http://schemas.openxmlformats.org/officeDocument/2006/relationships/tags" Target="../tags/tag6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4" Type="http://schemas.openxmlformats.org/officeDocument/2006/relationships/tags" Target="../tags/tag70.xml"/><Relationship Id="rId5" Type="http://schemas.openxmlformats.org/officeDocument/2006/relationships/tags" Target="../tags/tag71.xml"/><Relationship Id="rId6" Type="http://schemas.openxmlformats.org/officeDocument/2006/relationships/tags" Target="../tags/tag72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0.xml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3.wmf"/><Relationship Id="rId1" Type="http://schemas.openxmlformats.org/officeDocument/2006/relationships/vmlDrawing" Target="../drawings/vmlDrawing5.vml"/><Relationship Id="rId2" Type="http://schemas.openxmlformats.org/officeDocument/2006/relationships/tags" Target="../tags/tag6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1.xml"/><Relationship Id="rId6" Type="http://schemas.openxmlformats.org/officeDocument/2006/relationships/image" Target="../media/image14.emf"/><Relationship Id="rId1" Type="http://schemas.openxmlformats.org/officeDocument/2006/relationships/tags" Target="../tags/tag73.xml"/><Relationship Id="rId2" Type="http://schemas.openxmlformats.org/officeDocument/2006/relationships/tags" Target="../tags/tag7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4" Type="http://schemas.openxmlformats.org/officeDocument/2006/relationships/tags" Target="../tags/tag7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2.xml"/><Relationship Id="rId7" Type="http://schemas.openxmlformats.org/officeDocument/2006/relationships/oleObject" Target="../embeddings/oleObject5.bin"/><Relationship Id="rId8" Type="http://schemas.openxmlformats.org/officeDocument/2006/relationships/image" Target="../media/image15.emf"/><Relationship Id="rId1" Type="http://schemas.openxmlformats.org/officeDocument/2006/relationships/vmlDrawing" Target="../drawings/vmlDrawing6.vml"/><Relationship Id="rId2" Type="http://schemas.openxmlformats.org/officeDocument/2006/relationships/tags" Target="../tags/tag7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4" Type="http://schemas.openxmlformats.org/officeDocument/2006/relationships/tags" Target="../tags/tag8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3.xml"/><Relationship Id="rId7" Type="http://schemas.openxmlformats.org/officeDocument/2006/relationships/oleObject" Target="../embeddings/oleObject6.bin"/><Relationship Id="rId8" Type="http://schemas.openxmlformats.org/officeDocument/2006/relationships/image" Target="../media/image15.emf"/><Relationship Id="rId1" Type="http://schemas.openxmlformats.org/officeDocument/2006/relationships/vmlDrawing" Target="../drawings/vmlDrawing7.vml"/><Relationship Id="rId2" Type="http://schemas.openxmlformats.org/officeDocument/2006/relationships/tags" Target="../tags/tag7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4" Type="http://schemas.openxmlformats.org/officeDocument/2006/relationships/tags" Target="../tags/tag8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4.xml"/><Relationship Id="rId7" Type="http://schemas.openxmlformats.org/officeDocument/2006/relationships/oleObject" Target="../embeddings/oleObject7.bin"/><Relationship Id="rId8" Type="http://schemas.openxmlformats.org/officeDocument/2006/relationships/image" Target="../media/image15.emf"/><Relationship Id="rId1" Type="http://schemas.openxmlformats.org/officeDocument/2006/relationships/vmlDrawing" Target="../drawings/vmlDrawing8.vml"/><Relationship Id="rId2" Type="http://schemas.openxmlformats.org/officeDocument/2006/relationships/tags" Target="../tags/tag8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4" Type="http://schemas.openxmlformats.org/officeDocument/2006/relationships/tags" Target="../tags/tag8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5.xml"/><Relationship Id="rId7" Type="http://schemas.openxmlformats.org/officeDocument/2006/relationships/oleObject" Target="../embeddings/oleObject8.bin"/><Relationship Id="rId8" Type="http://schemas.openxmlformats.org/officeDocument/2006/relationships/image" Target="../media/image15.emf"/><Relationship Id="rId1" Type="http://schemas.openxmlformats.org/officeDocument/2006/relationships/vmlDrawing" Target="../drawings/vmlDrawing9.vml"/><Relationship Id="rId2" Type="http://schemas.openxmlformats.org/officeDocument/2006/relationships/tags" Target="../tags/tag8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4" Type="http://schemas.openxmlformats.org/officeDocument/2006/relationships/tags" Target="../tags/tag9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6.xml"/><Relationship Id="rId7" Type="http://schemas.openxmlformats.org/officeDocument/2006/relationships/oleObject" Target="../embeddings/oleObject9.bin"/><Relationship Id="rId8" Type="http://schemas.openxmlformats.org/officeDocument/2006/relationships/image" Target="../media/image15.emf"/><Relationship Id="rId1" Type="http://schemas.openxmlformats.org/officeDocument/2006/relationships/vmlDrawing" Target="../drawings/vmlDrawing10.vml"/><Relationship Id="rId2" Type="http://schemas.openxmlformats.org/officeDocument/2006/relationships/tags" Target="../tags/tag8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7.xml"/><Relationship Id="rId1" Type="http://schemas.openxmlformats.org/officeDocument/2006/relationships/tags" Target="../tags/tag91.xml"/><Relationship Id="rId2" Type="http://schemas.openxmlformats.org/officeDocument/2006/relationships/tags" Target="../tags/tag9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8.xml"/><Relationship Id="rId1" Type="http://schemas.openxmlformats.org/officeDocument/2006/relationships/tags" Target="../tags/tag94.xml"/><Relationship Id="rId2" Type="http://schemas.openxmlformats.org/officeDocument/2006/relationships/tags" Target="../tags/tag9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9.xml"/><Relationship Id="rId6" Type="http://schemas.openxmlformats.org/officeDocument/2006/relationships/image" Target="../media/image16.png"/><Relationship Id="rId1" Type="http://schemas.openxmlformats.org/officeDocument/2006/relationships/tags" Target="../tags/tag97.xml"/><Relationship Id="rId2" Type="http://schemas.openxmlformats.org/officeDocument/2006/relationships/tags" Target="../tags/tag9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4" Type="http://schemas.openxmlformats.org/officeDocument/2006/relationships/tags" Target="../tags/tag102.xml"/><Relationship Id="rId5" Type="http://schemas.openxmlformats.org/officeDocument/2006/relationships/tags" Target="../tags/tag103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30.xml"/><Relationship Id="rId8" Type="http://schemas.openxmlformats.org/officeDocument/2006/relationships/oleObject" Target="../embeddings/oleObject10.bin"/><Relationship Id="rId9" Type="http://schemas.openxmlformats.org/officeDocument/2006/relationships/image" Target="../media/image17.wmf"/><Relationship Id="rId1" Type="http://schemas.openxmlformats.org/officeDocument/2006/relationships/vmlDrawing" Target="../drawings/vmlDrawing11.vml"/><Relationship Id="rId2" Type="http://schemas.openxmlformats.org/officeDocument/2006/relationships/tags" Target="../tags/tag10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4" Type="http://schemas.openxmlformats.org/officeDocument/2006/relationships/tags" Target="../tags/tag106.xml"/><Relationship Id="rId5" Type="http://schemas.openxmlformats.org/officeDocument/2006/relationships/tags" Target="../tags/tag107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31.xml"/><Relationship Id="rId8" Type="http://schemas.openxmlformats.org/officeDocument/2006/relationships/oleObject" Target="../embeddings/oleObject11.bin"/><Relationship Id="rId9" Type="http://schemas.openxmlformats.org/officeDocument/2006/relationships/image" Target="../media/image18.wmf"/><Relationship Id="rId1" Type="http://schemas.openxmlformats.org/officeDocument/2006/relationships/vmlDrawing" Target="../drawings/vmlDrawing12.vml"/><Relationship Id="rId2" Type="http://schemas.openxmlformats.org/officeDocument/2006/relationships/tags" Target="../tags/tag10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4" Type="http://schemas.openxmlformats.org/officeDocument/2006/relationships/tags" Target="../tags/tag11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2.xml"/><Relationship Id="rId7" Type="http://schemas.openxmlformats.org/officeDocument/2006/relationships/image" Target="../media/image19.png"/><Relationship Id="rId1" Type="http://schemas.openxmlformats.org/officeDocument/2006/relationships/tags" Target="../tags/tag108.xml"/><Relationship Id="rId2" Type="http://schemas.openxmlformats.org/officeDocument/2006/relationships/tags" Target="../tags/tag10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4" Type="http://schemas.openxmlformats.org/officeDocument/2006/relationships/tags" Target="../tags/tag11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3.xml"/><Relationship Id="rId7" Type="http://schemas.openxmlformats.org/officeDocument/2006/relationships/oleObject" Target="../embeddings/oleObject12.bin"/><Relationship Id="rId8" Type="http://schemas.openxmlformats.org/officeDocument/2006/relationships/image" Target="../media/image20.wmf"/><Relationship Id="rId1" Type="http://schemas.openxmlformats.org/officeDocument/2006/relationships/vmlDrawing" Target="../drawings/vmlDrawing13.vml"/><Relationship Id="rId2" Type="http://schemas.openxmlformats.org/officeDocument/2006/relationships/tags" Target="../tags/tag1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11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5.xml"/><Relationship Id="rId1" Type="http://schemas.openxmlformats.org/officeDocument/2006/relationships/tags" Target="../tags/tag116.xml"/><Relationship Id="rId2" Type="http://schemas.openxmlformats.org/officeDocument/2006/relationships/tags" Target="../tags/tag1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6.xml"/><Relationship Id="rId1" Type="http://schemas.openxmlformats.org/officeDocument/2006/relationships/tags" Target="../tags/tag118.xml"/><Relationship Id="rId2" Type="http://schemas.openxmlformats.org/officeDocument/2006/relationships/tags" Target="../tags/tag1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7.xml"/><Relationship Id="rId1" Type="http://schemas.openxmlformats.org/officeDocument/2006/relationships/tags" Target="../tags/tag120.xml"/><Relationship Id="rId2" Type="http://schemas.openxmlformats.org/officeDocument/2006/relationships/tags" Target="../tags/tag1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8.xml"/><Relationship Id="rId1" Type="http://schemas.openxmlformats.org/officeDocument/2006/relationships/tags" Target="../tags/tag122.xml"/><Relationship Id="rId2" Type="http://schemas.openxmlformats.org/officeDocument/2006/relationships/tags" Target="../tags/tag1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.xml"/><Relationship Id="rId1" Type="http://schemas.openxmlformats.org/officeDocument/2006/relationships/tags" Target="../tags/tag3.xml"/><Relationship Id="rId2" Type="http://schemas.openxmlformats.org/officeDocument/2006/relationships/tags" Target="../tags/tag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4" Type="http://schemas.openxmlformats.org/officeDocument/2006/relationships/tags" Target="../tags/tag12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9.xml"/><Relationship Id="rId7" Type="http://schemas.openxmlformats.org/officeDocument/2006/relationships/image" Target="../media/image21.png"/><Relationship Id="rId1" Type="http://schemas.openxmlformats.org/officeDocument/2006/relationships/tags" Target="../tags/tag124.xml"/><Relationship Id="rId2" Type="http://schemas.openxmlformats.org/officeDocument/2006/relationships/tags" Target="../tags/tag12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4" Type="http://schemas.openxmlformats.org/officeDocument/2006/relationships/tags" Target="../tags/tag131.xml"/><Relationship Id="rId5" Type="http://schemas.openxmlformats.org/officeDocument/2006/relationships/tags" Target="../tags/tag132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40.xml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" Type="http://schemas.openxmlformats.org/officeDocument/2006/relationships/tags" Target="../tags/tag128.xml"/><Relationship Id="rId2" Type="http://schemas.openxmlformats.org/officeDocument/2006/relationships/tags" Target="../tags/tag1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1.xml"/><Relationship Id="rId1" Type="http://schemas.openxmlformats.org/officeDocument/2006/relationships/tags" Target="../tags/tag133.xml"/><Relationship Id="rId2" Type="http://schemas.openxmlformats.org/officeDocument/2006/relationships/tags" Target="../tags/tag13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4" Type="http://schemas.openxmlformats.org/officeDocument/2006/relationships/tags" Target="../tags/tag13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2.xml"/><Relationship Id="rId7" Type="http://schemas.openxmlformats.org/officeDocument/2006/relationships/oleObject" Target="../embeddings/oleObject13.bin"/><Relationship Id="rId8" Type="http://schemas.openxmlformats.org/officeDocument/2006/relationships/image" Target="../media/image24.wmf"/><Relationship Id="rId1" Type="http://schemas.openxmlformats.org/officeDocument/2006/relationships/vmlDrawing" Target="../drawings/vmlDrawing14.vml"/><Relationship Id="rId2" Type="http://schemas.openxmlformats.org/officeDocument/2006/relationships/tags" Target="../tags/tag13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4" Type="http://schemas.openxmlformats.org/officeDocument/2006/relationships/tags" Target="../tags/tag14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3.xml"/><Relationship Id="rId7" Type="http://schemas.openxmlformats.org/officeDocument/2006/relationships/oleObject" Target="../embeddings/oleObject14.bin"/><Relationship Id="rId8" Type="http://schemas.openxmlformats.org/officeDocument/2006/relationships/image" Target="../media/image25.wmf"/><Relationship Id="rId1" Type="http://schemas.openxmlformats.org/officeDocument/2006/relationships/vmlDrawing" Target="../drawings/vmlDrawing15.vml"/><Relationship Id="rId2" Type="http://schemas.openxmlformats.org/officeDocument/2006/relationships/tags" Target="../tags/tag13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4" Type="http://schemas.openxmlformats.org/officeDocument/2006/relationships/tags" Target="../tags/tag143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4.xml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4.wmf"/><Relationship Id="rId1" Type="http://schemas.openxmlformats.org/officeDocument/2006/relationships/vmlDrawing" Target="../drawings/vmlDrawing16.vml"/><Relationship Id="rId2" Type="http://schemas.openxmlformats.org/officeDocument/2006/relationships/tags" Target="../tags/tag14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5.xml"/><Relationship Id="rId5" Type="http://schemas.openxmlformats.org/officeDocument/2006/relationships/image" Target="../media/image26.png"/><Relationship Id="rId1" Type="http://schemas.openxmlformats.org/officeDocument/2006/relationships/tags" Target="../tags/tag144.xml"/><Relationship Id="rId2" Type="http://schemas.openxmlformats.org/officeDocument/2006/relationships/tags" Target="../tags/tag14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6.xml"/><Relationship Id="rId1" Type="http://schemas.openxmlformats.org/officeDocument/2006/relationships/tags" Target="../tags/tag146.xml"/><Relationship Id="rId2" Type="http://schemas.openxmlformats.org/officeDocument/2006/relationships/tags" Target="../tags/tag1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7.xml"/><Relationship Id="rId1" Type="http://schemas.openxmlformats.org/officeDocument/2006/relationships/tags" Target="../tags/tag148.xml"/><Relationship Id="rId2" Type="http://schemas.openxmlformats.org/officeDocument/2006/relationships/tags" Target="../tags/tag1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4" Type="http://schemas.openxmlformats.org/officeDocument/2006/relationships/tags" Target="../tags/tag153.xml"/><Relationship Id="rId5" Type="http://schemas.openxmlformats.org/officeDocument/2006/relationships/tags" Target="../tags/tag15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48.xml"/><Relationship Id="rId1" Type="http://schemas.openxmlformats.org/officeDocument/2006/relationships/tags" Target="../tags/tag150.xml"/><Relationship Id="rId2" Type="http://schemas.openxmlformats.org/officeDocument/2006/relationships/tags" Target="../tags/tag1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.xml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4" Type="http://schemas.openxmlformats.org/officeDocument/2006/relationships/tags" Target="../tags/tag158.xml"/><Relationship Id="rId5" Type="http://schemas.openxmlformats.org/officeDocument/2006/relationships/tags" Target="../tags/tag159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49.xml"/><Relationship Id="rId1" Type="http://schemas.openxmlformats.org/officeDocument/2006/relationships/tags" Target="../tags/tag155.xml"/><Relationship Id="rId2" Type="http://schemas.openxmlformats.org/officeDocument/2006/relationships/tags" Target="../tags/tag15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0.xml"/><Relationship Id="rId1" Type="http://schemas.openxmlformats.org/officeDocument/2006/relationships/tags" Target="../tags/tag160.xml"/><Relationship Id="rId2" Type="http://schemas.openxmlformats.org/officeDocument/2006/relationships/tags" Target="../tags/tag16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1.xml"/><Relationship Id="rId1" Type="http://schemas.openxmlformats.org/officeDocument/2006/relationships/tags" Target="../tags/tag162.xml"/><Relationship Id="rId2" Type="http://schemas.openxmlformats.org/officeDocument/2006/relationships/tags" Target="../tags/tag16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2.xml"/><Relationship Id="rId1" Type="http://schemas.openxmlformats.org/officeDocument/2006/relationships/tags" Target="../tags/tag164.xml"/><Relationship Id="rId2" Type="http://schemas.openxmlformats.org/officeDocument/2006/relationships/tags" Target="../tags/tag16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67.xml"/><Relationship Id="rId4" Type="http://schemas.openxmlformats.org/officeDocument/2006/relationships/tags" Target="../tags/tag16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53.xml"/><Relationship Id="rId7" Type="http://schemas.openxmlformats.org/officeDocument/2006/relationships/oleObject" Target="../embeddings/oleObject16.bin"/><Relationship Id="rId8" Type="http://schemas.openxmlformats.org/officeDocument/2006/relationships/image" Target="../media/image27.wmf"/><Relationship Id="rId1" Type="http://schemas.openxmlformats.org/officeDocument/2006/relationships/vmlDrawing" Target="../drawings/vmlDrawing17.vml"/><Relationship Id="rId2" Type="http://schemas.openxmlformats.org/officeDocument/2006/relationships/tags" Target="../tags/tag16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4.xml"/><Relationship Id="rId1" Type="http://schemas.openxmlformats.org/officeDocument/2006/relationships/tags" Target="../tags/tag169.xml"/><Relationship Id="rId2" Type="http://schemas.openxmlformats.org/officeDocument/2006/relationships/tags" Target="../tags/tag17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5.xml"/><Relationship Id="rId1" Type="http://schemas.openxmlformats.org/officeDocument/2006/relationships/tags" Target="../tags/tag171.xml"/><Relationship Id="rId2" Type="http://schemas.openxmlformats.org/officeDocument/2006/relationships/tags" Target="../tags/tag17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6.xml"/><Relationship Id="rId1" Type="http://schemas.openxmlformats.org/officeDocument/2006/relationships/tags" Target="../tags/tag173.xml"/><Relationship Id="rId2" Type="http://schemas.openxmlformats.org/officeDocument/2006/relationships/tags" Target="../tags/tag17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7.xml"/><Relationship Id="rId1" Type="http://schemas.openxmlformats.org/officeDocument/2006/relationships/tags" Target="../tags/tag175.xml"/><Relationship Id="rId2" Type="http://schemas.openxmlformats.org/officeDocument/2006/relationships/tags" Target="../tags/tag17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8.xml"/><Relationship Id="rId1" Type="http://schemas.openxmlformats.org/officeDocument/2006/relationships/tags" Target="../tags/tag177.xml"/><Relationship Id="rId2" Type="http://schemas.openxmlformats.org/officeDocument/2006/relationships/tags" Target="../tags/tag17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5.xml"/><Relationship Id="rId7" Type="http://schemas.openxmlformats.org/officeDocument/2006/relationships/oleObject" Target="../embeddings/Microsoft_Visio_2003-2010_Drawing111.vsd"/><Relationship Id="rId8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tags" Target="../tags/tag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9.xml"/><Relationship Id="rId1" Type="http://schemas.openxmlformats.org/officeDocument/2006/relationships/tags" Target="../tags/tag179.xml"/><Relationship Id="rId2" Type="http://schemas.openxmlformats.org/officeDocument/2006/relationships/tags" Target="../tags/tag18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4" Type="http://schemas.openxmlformats.org/officeDocument/2006/relationships/tags" Target="../tags/tag13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.xml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4" Type="http://schemas.openxmlformats.org/officeDocument/2006/relationships/tags" Target="../tags/tag1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.xml"/><Relationship Id="rId1" Type="http://schemas.openxmlformats.org/officeDocument/2006/relationships/tags" Target="../tags/tag14.xml"/><Relationship Id="rId2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4" Type="http://schemas.openxmlformats.org/officeDocument/2006/relationships/tags" Target="../tags/tag21.xml"/><Relationship Id="rId5" Type="http://schemas.openxmlformats.org/officeDocument/2006/relationships/tags" Target="../tags/tag22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8.xml"/><Relationship Id="rId8" Type="http://schemas.openxmlformats.org/officeDocument/2006/relationships/image" Target="../media/image6.png"/><Relationship Id="rId1" Type="http://schemas.openxmlformats.org/officeDocument/2006/relationships/tags" Target="../tags/tag18.xml"/><Relationship Id="rId2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/>
              <a:t>:</a:t>
            </a:r>
            <a:r>
              <a:rPr lang="en-US" sz="2600" b="1" dirty="0" smtClean="0"/>
              <a:t> ARM® Edition</a:t>
            </a:r>
            <a:endParaRPr lang="en-US" sz="2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Sarah L. Harris and David Money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96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2" name="Object 6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96466759"/>
              </p:ext>
            </p:extLst>
          </p:nvPr>
        </p:nvGraphicFramePr>
        <p:xfrm>
          <a:off x="2590800" y="3683000"/>
          <a:ext cx="4724400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71" name="VISIO" r:id="rId10" imgW="2545385" imgH="1374038" progId="Visio.Drawing.6">
                  <p:embed/>
                </p:oleObj>
              </mc:Choice>
              <mc:Fallback>
                <p:oleObj name="VISIO" r:id="rId10" imgW="2545385" imgH="137403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683000"/>
                        <a:ext cx="4724400" cy="256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Synthesis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 smtClean="0">
                <a:solidFill>
                  <a:srgbClr val="0070C0"/>
                </a:solidFill>
              </a:rPr>
              <a:t>: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14400" y="3084181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415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90600" y="1219200"/>
            <a:ext cx="7772400" cy="4953000"/>
          </a:xfrm>
        </p:spPr>
        <p:txBody>
          <a:bodyPr/>
          <a:lstStyle/>
          <a:p>
            <a:r>
              <a:rPr lang="en-US" dirty="0"/>
              <a:t>Case sensitive</a:t>
            </a:r>
          </a:p>
          <a:p>
            <a:pPr lvl="1"/>
            <a:r>
              <a:rPr lang="en-US" sz="2400" b="1" dirty="0">
                <a:latin typeface="+mj-lt"/>
              </a:rPr>
              <a:t>Example:</a:t>
            </a:r>
            <a:r>
              <a:rPr lang="en-US" sz="2400" dirty="0">
                <a:latin typeface="Times" pitchFamily="18" charset="0"/>
              </a:rPr>
              <a:t>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and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are not the same signal.</a:t>
            </a:r>
          </a:p>
          <a:p>
            <a:r>
              <a:rPr lang="en-US" dirty="0"/>
              <a:t>No names that start with numbers </a:t>
            </a:r>
          </a:p>
          <a:p>
            <a:pPr lvl="1"/>
            <a:r>
              <a:rPr lang="en-US" sz="2400" b="1" dirty="0"/>
              <a:t>Example: </a:t>
            </a:r>
            <a:r>
              <a:rPr lang="en-US" sz="2400" dirty="0">
                <a:latin typeface="Courier New" pitchFamily="49" charset="0"/>
              </a:rPr>
              <a:t>2mux</a:t>
            </a:r>
            <a:r>
              <a:rPr lang="en-US" sz="2400" dirty="0"/>
              <a:t> is an invalid </a:t>
            </a:r>
            <a:r>
              <a:rPr lang="en-US" sz="2400" dirty="0" smtClean="0"/>
              <a:t>name</a:t>
            </a:r>
            <a:endParaRPr lang="en-US" sz="2400" dirty="0"/>
          </a:p>
          <a:p>
            <a:r>
              <a:rPr lang="en-US" dirty="0"/>
              <a:t>Whitespace ignored</a:t>
            </a:r>
          </a:p>
          <a:p>
            <a:r>
              <a:rPr lang="en-US" dirty="0"/>
              <a:t>Comments: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// single line comment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/* multiline</a:t>
            </a:r>
          </a:p>
          <a:p>
            <a:pPr lvl="1"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comment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*/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Syntax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7822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0644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14400"/>
            <a:ext cx="8458200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700" dirty="0">
                <a:latin typeface="Courier New" pitchFamily="49" charset="0"/>
              </a:rPr>
              <a:t>module and3(input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 b, c,</a:t>
            </a:r>
          </a:p>
          <a:p>
            <a:r>
              <a:rPr lang="en-US" sz="1700" dirty="0">
                <a:latin typeface="Courier New" pitchFamily="49" charset="0"/>
              </a:rPr>
              <a:t> 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assign y = a &amp; b &amp; c;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</a:t>
            </a:r>
          </a:p>
          <a:p>
            <a:r>
              <a:rPr lang="en-US" sz="1700" dirty="0">
                <a:latin typeface="Courier New" pitchFamily="49" charset="0"/>
              </a:rPr>
              <a:t>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assign y = ~a;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nand3(input  </a:t>
            </a:r>
            <a:r>
              <a:rPr lang="en-US" sz="1700" dirty="0" smtClean="0">
                <a:latin typeface="Courier New" pitchFamily="49" charset="0"/>
              </a:rPr>
              <a:t>logic a</a:t>
            </a:r>
            <a:r>
              <a:rPr lang="en-US" sz="1700" dirty="0">
                <a:latin typeface="Courier New" pitchFamily="49" charset="0"/>
              </a:rPr>
              <a:t>, b, c</a:t>
            </a:r>
          </a:p>
          <a:p>
            <a:r>
              <a:rPr lang="en-US" sz="1700" dirty="0">
                <a:latin typeface="Courier New" pitchFamily="49" charset="0"/>
              </a:rPr>
              <a:t>             output </a:t>
            </a:r>
            <a:r>
              <a:rPr lang="en-US" sz="1700" dirty="0" smtClean="0">
                <a:latin typeface="Courier New" pitchFamily="49" charset="0"/>
              </a:rPr>
              <a:t>logic y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logic n1</a:t>
            </a:r>
            <a:r>
              <a:rPr lang="en-US" sz="1700" dirty="0">
                <a:latin typeface="Courier New" pitchFamily="49" charset="0"/>
              </a:rPr>
              <a:t>;                  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internal signal</a:t>
            </a: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and3 </a:t>
            </a:r>
            <a:r>
              <a:rPr lang="en-US" sz="1700" dirty="0" err="1">
                <a:latin typeface="Courier New" pitchFamily="49" charset="0"/>
              </a:rPr>
              <a:t>andgate</a:t>
            </a:r>
            <a:r>
              <a:rPr lang="en-US" sz="1700" dirty="0">
                <a:latin typeface="Courier New" pitchFamily="49" charset="0"/>
              </a:rPr>
              <a:t>(a, b, c, n1);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instance of and3</a:t>
            </a:r>
          </a:p>
          <a:p>
            <a:r>
              <a:rPr lang="en-US" sz="1700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  inverter(n1, y);      </a:t>
            </a:r>
            <a:r>
              <a:rPr lang="en-US" sz="1700" dirty="0" smtClean="0"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instance of </a:t>
            </a:r>
            <a:r>
              <a:rPr lang="en-US" sz="1700" b="1" dirty="0" err="1" smtClean="0">
                <a:solidFill>
                  <a:srgbClr val="0070C0"/>
                </a:solidFill>
                <a:latin typeface="Courier New" pitchFamily="49" charset="0"/>
              </a:rPr>
              <a:t>inv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Structural Modeling - Hierarchy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93397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16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 a, b,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/* Five different two-input logic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gates acting on 4 bit busses */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</a:t>
            </a:r>
            <a:r>
              <a:rPr lang="en-US" sz="2400" dirty="0">
                <a:solidFill>
                  <a:schemeClr val="accent2"/>
                </a:solidFill>
                <a:cs typeface="Arial" charset="0"/>
              </a:rPr>
              <a:t>  </a:t>
            </a:r>
            <a:r>
              <a:rPr lang="en-US" sz="2400" dirty="0">
                <a:cs typeface="Arial" charset="0"/>
              </a:rPr>
              <a:t>         </a:t>
            </a:r>
            <a:r>
              <a:rPr lang="en-US" sz="2400" dirty="0" smtClean="0">
                <a:cs typeface="Arial" charset="0"/>
              </a:rPr>
              <a:t> single </a:t>
            </a:r>
            <a:r>
              <a:rPr lang="en-US" sz="2400" dirty="0">
                <a:cs typeface="Arial" charset="0"/>
              </a:rPr>
              <a:t>line comment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/*…*/</a:t>
            </a:r>
            <a:r>
              <a:rPr lang="en-US" sz="2400" dirty="0">
                <a:cs typeface="Arial" charset="0"/>
              </a:rPr>
              <a:t>    multiline comment </a:t>
            </a:r>
          </a:p>
        </p:txBody>
      </p:sp>
      <p:pic>
        <p:nvPicPr>
          <p:cNvPr id="88166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590800"/>
            <a:ext cx="3200400" cy="242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Bitwise Operators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72200" y="20060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371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26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19212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and8(input  </a:t>
            </a:r>
            <a:r>
              <a:rPr lang="en-US" sz="1800" dirty="0" smtClean="0">
                <a:latin typeface="Courier New" pitchFamily="49" charset="0"/>
              </a:rPr>
              <a:t>logic [7:0</a:t>
            </a:r>
            <a:r>
              <a:rPr lang="en-US" sz="1800" dirty="0">
                <a:latin typeface="Courier New" pitchFamily="49" charset="0"/>
              </a:rPr>
              <a:t>] a,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&amp;a;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&amp;a is much easier to write than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assign y = a[7] &amp; a[6] &amp; a[5] &amp; a[4] &amp;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           a[3] &amp; a[2] &amp; a[1] &amp; a[0];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pic>
        <p:nvPicPr>
          <p:cNvPr id="88269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62400"/>
            <a:ext cx="3581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Reduction Operators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19400" y="344486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863025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 smtClean="0">
                <a:solidFill>
                  <a:srgbClr val="0070C0"/>
                </a:solidFill>
              </a:rPr>
              <a:t>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4432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371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? :</a:t>
            </a:r>
            <a:r>
              <a:rPr lang="en-US" sz="2400" b="1" dirty="0">
                <a:solidFill>
                  <a:srgbClr val="0070C0"/>
                </a:solidFill>
                <a:latin typeface="Arial" charset="0"/>
              </a:rPr>
              <a:t>      </a:t>
            </a:r>
            <a:r>
              <a:rPr lang="en-US" sz="2400" dirty="0">
                <a:latin typeface="Arial" charset="0"/>
              </a:rPr>
              <a:t>is also called a </a:t>
            </a:r>
            <a:r>
              <a:rPr lang="en-US" sz="2400" i="1" dirty="0">
                <a:latin typeface="Arial" charset="0"/>
              </a:rPr>
              <a:t>ternary operator</a:t>
            </a:r>
            <a:r>
              <a:rPr lang="en-US" sz="2400" dirty="0">
                <a:latin typeface="Arial" charset="0"/>
              </a:rPr>
              <a:t> because it   </a:t>
            </a:r>
          </a:p>
          <a:p>
            <a:pPr>
              <a:buFontTx/>
              <a:buNone/>
            </a:pPr>
            <a:r>
              <a:rPr lang="en-US" sz="2400" dirty="0">
                <a:latin typeface="Arial" charset="0"/>
              </a:rPr>
              <a:t>            operates on 3 inputs: </a:t>
            </a:r>
            <a:r>
              <a:rPr lang="en-US" sz="2400" dirty="0">
                <a:latin typeface="Courier New" pitchFamily="49" charset="0"/>
              </a:rPr>
              <a:t>s</a:t>
            </a:r>
            <a:r>
              <a:rPr lang="en-US" sz="2400" dirty="0">
                <a:latin typeface="Arial" charset="0"/>
              </a:rPr>
              <a:t>, </a:t>
            </a:r>
            <a:r>
              <a:rPr lang="en-US" sz="2400" dirty="0">
                <a:latin typeface="Courier New" pitchFamily="49" charset="0"/>
              </a:rPr>
              <a:t>d1</a:t>
            </a:r>
            <a:r>
              <a:rPr lang="en-US" sz="2400" dirty="0">
                <a:latin typeface="Arial" charset="0"/>
              </a:rPr>
              <a:t>, and </a:t>
            </a:r>
            <a:r>
              <a:rPr lang="en-US" sz="2400" dirty="0">
                <a:latin typeface="Courier New" pitchFamily="49" charset="0"/>
              </a:rPr>
              <a:t>d0</a:t>
            </a:r>
            <a:r>
              <a:rPr lang="en-US" sz="2400" dirty="0">
                <a:latin typeface="Arial" charset="0"/>
              </a:rPr>
              <a:t>.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pic>
        <p:nvPicPr>
          <p:cNvPr id="88371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501" y="3124200"/>
            <a:ext cx="3987299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Conditional Assignment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19400" y="26156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838200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 smtClean="0">
                <a:solidFill>
                  <a:srgbClr val="0070C0"/>
                </a:solidFill>
              </a:rPr>
              <a:t>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119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474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533400" y="134143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fulladder</a:t>
            </a:r>
            <a:r>
              <a:rPr lang="en-US" sz="1800" dirty="0">
                <a:latin typeface="Courier New" pitchFamily="49" charset="0"/>
              </a:rPr>
              <a:t>(input  </a:t>
            </a:r>
            <a:r>
              <a:rPr lang="en-US" sz="1800" dirty="0" smtClean="0">
                <a:latin typeface="Courier New" pitchFamily="49" charset="0"/>
              </a:rPr>
              <a:t>logic a</a:t>
            </a:r>
            <a:r>
              <a:rPr lang="en-US" sz="1800" dirty="0">
                <a:latin typeface="Courier New" pitchFamily="49" charset="0"/>
              </a:rPr>
              <a:t>, b,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, </a:t>
            </a:r>
            <a:endParaRPr lang="en-US" sz="1800" dirty="0" smtClean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               output logic s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</a:rPr>
              <a:t> logic p</a:t>
            </a:r>
            <a:r>
              <a:rPr lang="en-US" sz="1800" dirty="0">
                <a:latin typeface="Courier New" pitchFamily="49" charset="0"/>
              </a:rPr>
              <a:t>, g; </a:t>
            </a:r>
            <a:r>
              <a:rPr lang="en-US" sz="1800" dirty="0" smtClean="0">
                <a:latin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</a:rPr>
              <a:t>// internal nodes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p = a ^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g = a &amp;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s = p ^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 = g | (p &amp;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88474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4742" name="Object 6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352465122"/>
              </p:ext>
            </p:extLst>
          </p:nvPr>
        </p:nvGraphicFramePr>
        <p:xfrm>
          <a:off x="4343400" y="3733801"/>
          <a:ext cx="467892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97" name="VISIO" r:id="rId10" imgW="3604320" imgH="1526040" progId="Visio.Drawing.6">
                  <p:embed/>
                </p:oleObj>
              </mc:Choice>
              <mc:Fallback>
                <p:oleObj name="VISIO" r:id="rId10" imgW="3604320" imgH="1526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733801"/>
                        <a:ext cx="4678924" cy="1981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Internal Variables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863025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 smtClean="0">
                <a:solidFill>
                  <a:srgbClr val="0070C0"/>
                </a:solidFill>
              </a:rPr>
              <a:t>: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10200" y="3072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764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5813" name="Group 53"/>
          <p:cNvGraphicFramePr>
            <a:graphicFrameLocks noGrp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051709"/>
              </p:ext>
            </p:extLst>
          </p:nvPr>
        </p:nvGraphicFramePr>
        <p:xfrm>
          <a:off x="2819400" y="1088898"/>
          <a:ext cx="4876800" cy="4684717"/>
        </p:xfrm>
        <a:graphic>
          <a:graphicData uri="http://schemas.openxmlformats.org/drawingml/2006/table">
            <a:tbl>
              <a:tblPr/>
              <a:tblGrid>
                <a:gridCol w="2062163"/>
                <a:gridCol w="2814637"/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~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*, /,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mult, div, mod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+,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add,sub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&lt;&lt;, 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&lt;&lt;&lt;, &gt;&gt;&gt;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arithmetic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&lt;, &lt;=, &gt;, &gt;=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comparison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==, 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equal, not equal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&amp;, ~&amp;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AND, NAND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^, ~^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XOR, XNOR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|, ~|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OR, 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?: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ternary operator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57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5811" name="Text Box 5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3131" y="1066800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</a:rPr>
              <a:t>Highest</a:t>
            </a:r>
          </a:p>
        </p:txBody>
      </p:sp>
      <p:sp>
        <p:nvSpPr>
          <p:cNvPr id="885812" name="Text Box 5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5345668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</a:rPr>
              <a:t>Lowest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Precedence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31877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6868" name="Group 84"/>
          <p:cNvGraphicFramePr>
            <a:graphicFrameLocks noGrp="1"/>
          </p:cNvGraphicFramePr>
          <p:nvPr>
            <p:ph type="tbl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27011839"/>
              </p:ext>
            </p:extLst>
          </p:nvPr>
        </p:nvGraphicFramePr>
        <p:xfrm>
          <a:off x="990600" y="2209800"/>
          <a:ext cx="7162800" cy="3628073"/>
        </p:xfrm>
        <a:graphic>
          <a:graphicData uri="http://schemas.openxmlformats.org/drawingml/2006/table">
            <a:tbl>
              <a:tblPr/>
              <a:tblGrid>
                <a:gridCol w="1600200"/>
                <a:gridCol w="1219200"/>
                <a:gridCol w="1447800"/>
                <a:gridCol w="1371600"/>
                <a:gridCol w="152400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# Bits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Base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Stored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b1010_1011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octal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hexadecimal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00…0101010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67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6860" name="Rectangle 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9144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Format: </a:t>
            </a:r>
            <a:r>
              <a:rPr lang="en-US" sz="2600" b="1" dirty="0" err="1" smtClean="0">
                <a:solidFill>
                  <a:srgbClr val="0070C0"/>
                </a:solidFill>
                <a:latin typeface="+mj-lt"/>
                <a:cs typeface="Arial" charset="0"/>
              </a:rPr>
              <a:t>N</a:t>
            </a:r>
            <a:r>
              <a:rPr lang="en-US" sz="2600" b="1" dirty="0" err="1" smtClean="0">
                <a:solidFill>
                  <a:srgbClr val="0070C0"/>
                </a:solidFill>
                <a:latin typeface="+mj-lt"/>
                <a:cs typeface="Courier New" pitchFamily="49" charset="0"/>
              </a:rPr>
              <a:t>'Bvalue</a:t>
            </a:r>
            <a:endParaRPr lang="en-US" sz="2600" b="1" dirty="0">
              <a:solidFill>
                <a:srgbClr val="0070C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N</a:t>
            </a:r>
            <a:r>
              <a:rPr lang="en-US" sz="2000" dirty="0">
                <a:latin typeface="+mj-lt"/>
                <a:cs typeface="Courier New" pitchFamily="49" charset="0"/>
              </a:rPr>
              <a:t> = number of bits, 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B</a:t>
            </a:r>
            <a:r>
              <a:rPr lang="en-US" sz="2000" dirty="0">
                <a:latin typeface="+mj-lt"/>
                <a:cs typeface="Courier New" pitchFamily="49" charset="0"/>
              </a:rPr>
              <a:t> = base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N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'B</a:t>
            </a:r>
            <a:r>
              <a:rPr lang="en-US" sz="2000" dirty="0">
                <a:latin typeface="+mj-lt"/>
                <a:cs typeface="Courier New" pitchFamily="49" charset="0"/>
              </a:rPr>
              <a:t> is optional but recommended (default is decimal)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23580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78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assign y = {a[2:1], {3{b[0]}}, a[0],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6</a:t>
            </a:r>
            <a:r>
              <a:rPr lang="en-US" b="1" dirty="0">
                <a:latin typeface="Times New Roman" pitchFamily="18" charset="0"/>
                <a:cs typeface="Courier New" pitchFamily="49" charset="0"/>
              </a:rPr>
              <a:t>'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b100_010</a:t>
            </a:r>
            <a:r>
              <a:rPr lang="en-US" sz="1800" dirty="0">
                <a:latin typeface="Courier New" pitchFamily="49" charset="0"/>
                <a:cs typeface="Arial" charset="0"/>
              </a:rPr>
              <a:t>};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b="1" dirty="0">
                <a:latin typeface="Courier New" pitchFamily="49" charset="0"/>
                <a:cs typeface="Arial" charset="0"/>
              </a:rPr>
              <a:t>// if y is a 12-bit signal, the above statement produces: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y = a[2] a[1] b[0] b[0] b[0] a[0] 1 0 0 0 1 0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underscores (_) are used for formatting only to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make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//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it </a:t>
            </a:r>
            <a:r>
              <a:rPr lang="en-US" sz="1800" dirty="0">
                <a:latin typeface="Courier New" pitchFamily="49" charset="0"/>
                <a:cs typeface="Arial" charset="0"/>
              </a:rPr>
              <a:t>easier to read.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SystemVerilog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ignores them.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 Manipulations: Example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20848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4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6477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Introduction</a:t>
            </a:r>
            <a:endParaRPr lang="en-US" dirty="0" smtClean="0"/>
          </a:p>
          <a:p>
            <a:r>
              <a:rPr lang="en-US" b="1" dirty="0" smtClean="0"/>
              <a:t>Combinational Logic</a:t>
            </a:r>
            <a:endParaRPr lang="en-US" dirty="0" smtClean="0"/>
          </a:p>
          <a:p>
            <a:r>
              <a:rPr lang="en-US" b="1" dirty="0" smtClean="0"/>
              <a:t>Structural Modeling</a:t>
            </a:r>
            <a:endParaRPr lang="en-US" dirty="0" smtClean="0"/>
          </a:p>
          <a:p>
            <a:r>
              <a:rPr lang="en-US" b="1" dirty="0" smtClean="0"/>
              <a:t>Sequential Logic</a:t>
            </a:r>
            <a:endParaRPr lang="en-US" dirty="0" smtClean="0"/>
          </a:p>
          <a:p>
            <a:r>
              <a:rPr lang="en-US" b="1" dirty="0" smtClean="0"/>
              <a:t>More Combinational Logic</a:t>
            </a:r>
            <a:endParaRPr lang="en-US" dirty="0" smtClean="0"/>
          </a:p>
          <a:p>
            <a:r>
              <a:rPr lang="en-US" b="1" dirty="0" smtClean="0"/>
              <a:t>Finite State Machines</a:t>
            </a:r>
            <a:endParaRPr lang="en-US" dirty="0" smtClean="0"/>
          </a:p>
          <a:p>
            <a:r>
              <a:rPr lang="en-US" b="1" dirty="0" smtClean="0"/>
              <a:t>Parameterized Modules</a:t>
            </a:r>
            <a:endParaRPr lang="en-US" dirty="0" smtClean="0"/>
          </a:p>
          <a:p>
            <a:r>
              <a:rPr lang="en-US" b="1" dirty="0" err="1" smtClean="0"/>
              <a:t>Testbenches</a:t>
            </a:r>
            <a:endParaRPr lang="en-US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142999"/>
            <a:ext cx="1704173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819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88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457200" y="976313"/>
            <a:ext cx="7696200" cy="49530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mux2_8(input  </a:t>
            </a:r>
            <a:r>
              <a:rPr lang="en-US" sz="1600" dirty="0" smtClean="0">
                <a:latin typeface="Courier New" pitchFamily="49" charset="0"/>
              </a:rPr>
              <a:t>logic [7:0</a:t>
            </a:r>
            <a:r>
              <a:rPr lang="en-US" sz="1600" dirty="0">
                <a:latin typeface="Courier New" pitchFamily="49" charset="0"/>
              </a:rPr>
              <a:t>] d0, d1,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input </a:t>
            </a:r>
            <a:r>
              <a:rPr lang="en-US" sz="1600" dirty="0" smtClean="0">
                <a:latin typeface="Courier New" pitchFamily="49" charset="0"/>
              </a:rPr>
              <a:t> logic       </a:t>
            </a:r>
            <a:r>
              <a:rPr lang="en-US" sz="16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output logic </a:t>
            </a:r>
            <a:r>
              <a:rPr lang="en-US" sz="1600" dirty="0" smtClean="0">
                <a:latin typeface="Courier New" pitchFamily="49" charset="0"/>
              </a:rPr>
              <a:t>[</a:t>
            </a:r>
            <a:r>
              <a:rPr lang="en-US" sz="1600" dirty="0">
                <a:latin typeface="Courier New" pitchFamily="49" charset="0"/>
              </a:rPr>
              <a:t>7:0] y);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lsbmux</a:t>
            </a:r>
            <a:r>
              <a:rPr lang="en-US" sz="1600" dirty="0">
                <a:latin typeface="Courier New" pitchFamily="49" charset="0"/>
              </a:rPr>
              <a:t>(d0[3:0], d1[3:0], s, y[3:0]);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msbmux</a:t>
            </a:r>
            <a:r>
              <a:rPr lang="en-US" sz="1600" dirty="0">
                <a:latin typeface="Courier New" pitchFamily="49" charset="0"/>
              </a:rPr>
              <a:t>(d0[7:4], d1[7:4], s, y[7:4]);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  <p:graphicFrame>
        <p:nvGraphicFramePr>
          <p:cNvPr id="8888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239405215"/>
              </p:ext>
            </p:extLst>
          </p:nvPr>
        </p:nvGraphicFramePr>
        <p:xfrm>
          <a:off x="4778375" y="2859087"/>
          <a:ext cx="4137025" cy="300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0" name="VISIO" r:id="rId9" imgW="2332800" imgH="1695600" progId="Visio.Drawing.6">
                  <p:embed/>
                </p:oleObj>
              </mc:Choice>
              <mc:Fallback>
                <p:oleObj name="VISIO" r:id="rId9" imgW="2332800" imgH="16956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75" y="2859087"/>
                        <a:ext cx="4137025" cy="300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 Manipulations: Example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838200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96000" y="213360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838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9863" name="Object 7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11309837"/>
              </p:ext>
            </p:extLst>
          </p:nvPr>
        </p:nvGraphicFramePr>
        <p:xfrm>
          <a:off x="2057400" y="4290646"/>
          <a:ext cx="5638800" cy="139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5" name="VISIO" r:id="rId9" imgW="2332800" imgH="576360" progId="Visio.Drawing.6">
                  <p:embed/>
                </p:oleObj>
              </mc:Choice>
              <mc:Fallback>
                <p:oleObj name="VISIO" r:id="rId9" imgW="2332800" imgH="576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290646"/>
                        <a:ext cx="5638800" cy="139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tristate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</a:t>
            </a:r>
            <a:r>
              <a:rPr lang="en-US" sz="1800" dirty="0">
                <a:latin typeface="Courier New" pitchFamily="49" charset="0"/>
                <a:cs typeface="Arial" charset="0"/>
              </a:rPr>
              <a:t>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   </a:t>
            </a:r>
            <a:r>
              <a:rPr lang="en-US" sz="1800" dirty="0">
                <a:latin typeface="Courier New" pitchFamily="49" charset="0"/>
                <a:cs typeface="Arial" charset="0"/>
              </a:rPr>
              <a:t>en,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dirty="0" smtClean="0">
                <a:latin typeface="Courier New" pitchFamily="49" charset="0"/>
              </a:rPr>
              <a:t>tri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[3:0</a:t>
            </a:r>
            <a:r>
              <a:rPr lang="en-US" sz="1800" dirty="0">
                <a:latin typeface="Courier New" pitchFamily="49" charset="0"/>
                <a:cs typeface="Arial" charset="0"/>
              </a:rPr>
              <a:t>]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 = en ? a : 4'bz;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Z: Floating Output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05200" y="3776554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3849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08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92015" y="914400"/>
            <a:ext cx="8229600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</a:t>
            </a:r>
            <a:r>
              <a:rPr lang="en-US" sz="1600" dirty="0" smtClean="0">
                <a:latin typeface="Courier New" pitchFamily="49" charset="0"/>
              </a:rPr>
              <a:t> 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</a:t>
            </a:r>
            <a:r>
              <a:rPr lang="en-US" sz="1600" dirty="0" smtClean="0">
                <a:latin typeface="Courier New" pitchFamily="49" charset="0"/>
              </a:rPr>
              <a:t>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pic>
        <p:nvPicPr>
          <p:cNvPr id="8908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81400"/>
            <a:ext cx="8001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59247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533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</a:t>
            </a:r>
            <a:r>
              <a:rPr lang="en-US" sz="1600" dirty="0" smtClean="0">
                <a:latin typeface="Courier New" pitchFamily="49" charset="0"/>
              </a:rPr>
              <a:t>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</a:t>
            </a:r>
            <a:r>
              <a:rPr lang="en-US" sz="1600" dirty="0" smtClean="0">
                <a:latin typeface="Courier New" pitchFamily="49" charset="0"/>
              </a:rPr>
              <a:t>logic 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543268950"/>
              </p:ext>
            </p:extLst>
          </p:nvPr>
        </p:nvGraphicFramePr>
        <p:xfrm>
          <a:off x="5638800" y="1232694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68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232694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19329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533400" y="12192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</a:t>
            </a:r>
            <a:r>
              <a:rPr lang="en-US" sz="1600" dirty="0" smtClean="0">
                <a:latin typeface="Courier New" pitchFamily="49" charset="0"/>
              </a:rPr>
              <a:t>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</a:t>
            </a:r>
            <a:r>
              <a:rPr lang="en-US" sz="1600" dirty="0" smtClean="0">
                <a:latin typeface="Courier New" pitchFamily="49" charset="0"/>
              </a:rPr>
              <a:t>logic 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assign #1 {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ab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, bb,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cb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812549094"/>
              </p:ext>
            </p:extLst>
          </p:nvPr>
        </p:nvGraphicFramePr>
        <p:xfrm>
          <a:off x="5373688" y="12461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14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3688" y="12461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6364288" y="990600"/>
            <a:ext cx="0" cy="2133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135688" y="1143000"/>
            <a:ext cx="2286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38802" y="838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7457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</a:t>
            </a:r>
            <a:r>
              <a:rPr lang="en-US" sz="1600" dirty="0" smtClean="0">
                <a:latin typeface="Courier New" pitchFamily="49" charset="0"/>
              </a:rPr>
              <a:t>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</a:t>
            </a:r>
            <a:r>
              <a:rPr lang="en-US" sz="1600" dirty="0" smtClean="0">
                <a:latin typeface="Courier New" pitchFamily="49" charset="0"/>
              </a:rPr>
              <a:t>logic 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#2 n2 = a </a:t>
            </a:r>
            <a:r>
              <a:rPr lang="en-US" sz="1600" dirty="0">
                <a:latin typeface="Courier New" pitchFamily="49" charset="0"/>
              </a:rPr>
              <a:t>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#2 n3 = a </a:t>
            </a:r>
            <a:r>
              <a:rPr lang="en-US" sz="1600" dirty="0">
                <a:latin typeface="Courier New" pitchFamily="49" charset="0"/>
              </a:rPr>
              <a:t>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671956896"/>
              </p:ext>
            </p:extLst>
          </p:nvPr>
        </p:nvGraphicFramePr>
        <p:xfrm>
          <a:off x="5602288" y="13985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38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13985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745288" y="1143000"/>
            <a:ext cx="0" cy="3276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364288" y="1295400"/>
            <a:ext cx="381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43602" y="990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144616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</a:t>
            </a:r>
            <a:r>
              <a:rPr lang="en-US" sz="1600" dirty="0" smtClean="0">
                <a:latin typeface="Courier New" pitchFamily="49" charset="0"/>
              </a:rPr>
              <a:t>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</a:t>
            </a:r>
            <a:r>
              <a:rPr lang="en-US" sz="1600" dirty="0" smtClean="0">
                <a:latin typeface="Courier New" pitchFamily="49" charset="0"/>
              </a:rPr>
              <a:t>logic 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assign #2 n1 =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ab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&amp; bb &amp;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cb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540630950"/>
              </p:ext>
            </p:extLst>
          </p:nvPr>
        </p:nvGraphicFramePr>
        <p:xfrm>
          <a:off x="5602288" y="1295400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0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1295400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973888" y="2297112"/>
            <a:ext cx="0" cy="1257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592888" y="3261280"/>
            <a:ext cx="381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72202" y="29564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416062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</a:t>
            </a:r>
            <a:r>
              <a:rPr lang="en-US" sz="1600" dirty="0" smtClean="0">
                <a:latin typeface="Courier New" pitchFamily="49" charset="0"/>
              </a:rPr>
              <a:t>logic a</a:t>
            </a:r>
            <a:r>
              <a:rPr lang="en-US" sz="1600" dirty="0">
                <a:latin typeface="Courier New" pitchFamily="49" charset="0"/>
              </a:rPr>
              <a:t>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</a:t>
            </a:r>
            <a:r>
              <a:rPr lang="en-US" sz="1600" dirty="0" smtClean="0">
                <a:latin typeface="Courier New" pitchFamily="49" charset="0"/>
              </a:rPr>
              <a:t>logic y</a:t>
            </a:r>
            <a:r>
              <a:rPr lang="en-US" sz="16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</a:t>
            </a:r>
            <a:r>
              <a:rPr lang="en-US" sz="1600" dirty="0" err="1" smtClean="0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#4 y = n1</a:t>
            </a:r>
            <a:r>
              <a:rPr lang="en-US" sz="1600" dirty="0">
                <a:latin typeface="Courier New" pitchFamily="49" charset="0"/>
              </a:rPr>
              <a:t>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473226640"/>
              </p:ext>
            </p:extLst>
          </p:nvPr>
        </p:nvGraphicFramePr>
        <p:xfrm>
          <a:off x="5678488" y="1219200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84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8488" y="1219200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Delays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812088" y="3059112"/>
            <a:ext cx="0" cy="1257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973888" y="3173412"/>
            <a:ext cx="8382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58002" y="2868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025466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11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76581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err="1" smtClean="0">
                <a:latin typeface="+mj-lt"/>
                <a:cs typeface="Arial" charset="0"/>
              </a:rPr>
              <a:t>SystemVerilog</a:t>
            </a:r>
            <a:r>
              <a:rPr lang="en-US" sz="3200" dirty="0" smtClean="0">
                <a:latin typeface="+mj-lt"/>
                <a:cs typeface="Arial" charset="0"/>
              </a:rPr>
              <a:t> uses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i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dioms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to </a:t>
            </a:r>
            <a:r>
              <a:rPr lang="en-US" sz="3200" dirty="0">
                <a:latin typeface="+mj-lt"/>
                <a:cs typeface="Arial" charset="0"/>
              </a:rPr>
              <a:t>describe latches, flip-flops and FSMs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Other coding styles may simulate correctly but produce incorrect hardware</a:t>
            </a:r>
          </a:p>
        </p:txBody>
      </p:sp>
      <p:sp>
        <p:nvSpPr>
          <p:cNvPr id="8611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Sequential Logic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19612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6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General Structure:</a:t>
            </a: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	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always @(</a:t>
            </a:r>
            <a:r>
              <a:rPr lang="en-US" sz="2600" dirty="0">
                <a:latin typeface="Courier New" pitchFamily="49" charset="0"/>
                <a:cs typeface="Arial" charset="0"/>
              </a:rPr>
              <a:t>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 statement</a:t>
            </a:r>
            <a:r>
              <a:rPr lang="en-US" sz="2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+mj-lt"/>
                <a:cs typeface="Arial" charset="0"/>
              </a:rPr>
              <a:t>Whenever the event in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sensitivity </a:t>
            </a:r>
            <a:r>
              <a:rPr lang="en-US" sz="2600" dirty="0">
                <a:latin typeface="Courier New" pitchFamily="49" charset="0"/>
                <a:cs typeface="Arial" charset="0"/>
              </a:rPr>
              <a:t>list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occurs,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statement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is executed</a:t>
            </a:r>
          </a:p>
        </p:txBody>
      </p:sp>
      <p:sp>
        <p:nvSpPr>
          <p:cNvPr id="896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lways Statement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91493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7772400" cy="4953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500" dirty="0"/>
              <a:t>Hardware description language (HDL): </a:t>
            </a:r>
            <a:endParaRPr lang="en-US" sz="35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specifies </a:t>
            </a:r>
            <a:r>
              <a:rPr lang="en-US" dirty="0"/>
              <a:t>logic function </a:t>
            </a:r>
            <a:r>
              <a:rPr lang="en-US" dirty="0" smtClean="0"/>
              <a:t>only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</a:t>
            </a:r>
            <a:r>
              <a:rPr lang="en-US" dirty="0" smtClean="0"/>
              <a:t>omputer-aided </a:t>
            </a:r>
            <a:r>
              <a:rPr lang="en-US" dirty="0"/>
              <a:t>design (CAD) tool produces or </a:t>
            </a:r>
            <a:r>
              <a:rPr lang="en-US" i="1" dirty="0"/>
              <a:t>synthesizes </a:t>
            </a:r>
            <a:r>
              <a:rPr lang="en-US" dirty="0"/>
              <a:t>the optimized </a:t>
            </a:r>
            <a:r>
              <a:rPr lang="en-US" dirty="0" smtClean="0"/>
              <a:t>gates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sz="3500" dirty="0"/>
              <a:t>Most commercial designs built using HDLs</a:t>
            </a:r>
          </a:p>
          <a:p>
            <a:pPr>
              <a:lnSpc>
                <a:spcPct val="90000"/>
              </a:lnSpc>
            </a:pPr>
            <a:r>
              <a:rPr lang="en-US" sz="3500" dirty="0"/>
              <a:t>Two leading HDLs:</a:t>
            </a:r>
          </a:p>
          <a:p>
            <a:pPr lvl="1">
              <a:lnSpc>
                <a:spcPct val="90000"/>
              </a:lnSpc>
            </a:pPr>
            <a:r>
              <a:rPr lang="en-US" b="1" dirty="0" err="1" smtClean="0">
                <a:solidFill>
                  <a:srgbClr val="0070C0"/>
                </a:solidFill>
              </a:rPr>
              <a:t>SystemVerilog</a:t>
            </a:r>
            <a:endParaRPr lang="en-US" b="1" dirty="0">
              <a:solidFill>
                <a:srgbClr val="0070C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/>
              <a:t>developed in 1984 by Gateway Design Automation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IEEE </a:t>
            </a:r>
            <a:r>
              <a:rPr lang="en-US" dirty="0"/>
              <a:t>standard (1364) in </a:t>
            </a:r>
            <a:r>
              <a:rPr lang="en-US" dirty="0" smtClean="0"/>
              <a:t>1995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Extended in 2005 (IEEE STD 1800-2009)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VHDL 2008</a:t>
            </a:r>
            <a:endParaRPr lang="en-US" b="1" dirty="0">
              <a:solidFill>
                <a:srgbClr val="0070C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/>
              <a:t>Developed in 1981 by the Department of Defense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IEEE </a:t>
            </a:r>
            <a:r>
              <a:rPr lang="en-US" dirty="0"/>
              <a:t>standard (1076) in </a:t>
            </a:r>
            <a:r>
              <a:rPr lang="en-US" dirty="0" smtClean="0"/>
              <a:t>1987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Updated in 2008 (IEEE STD 1076-2008)</a:t>
            </a: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5279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2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1143000"/>
            <a:ext cx="78486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flop(input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 smtClean="0">
                <a:latin typeface="Courier New" pitchFamily="49" charset="0"/>
              </a:rPr>
              <a:t>logic [3:0</a:t>
            </a:r>
            <a:r>
              <a:rPr lang="en-US" sz="1800" dirty="0">
                <a:latin typeface="Courier New" pitchFamily="49" charset="0"/>
              </a:rPr>
              <a:t>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q &lt;= d;                // pronounced “q gets d”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pic>
        <p:nvPicPr>
          <p:cNvPr id="862213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68775"/>
            <a:ext cx="4808538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 Flip-Flop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0" y="3682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6069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4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154112"/>
            <a:ext cx="8458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sz="1800" dirty="0" smtClean="0">
                <a:latin typeface="Courier New" pitchFamily="49" charset="0"/>
              </a:rPr>
              <a:t>logic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r>
              <a:rPr lang="en-US" sz="1800" dirty="0">
                <a:latin typeface="Courier New" pitchFamily="49" charset="0"/>
              </a:rPr>
              <a:t>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323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19684199"/>
              </p:ext>
            </p:extLst>
          </p:nvPr>
        </p:nvGraphicFramePr>
        <p:xfrm>
          <a:off x="1905000" y="4343400"/>
          <a:ext cx="6400800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93" name="VISIO" r:id="rId8" imgW="2332800" imgH="560520" progId="Visio.Drawing.6">
                  <p:embed/>
                </p:oleObj>
              </mc:Choice>
              <mc:Fallback>
                <p:oleObj name="VISIO" r:id="rId8" imgW="2332800" imgH="560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343400"/>
                        <a:ext cx="6400800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323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Resettable D Flip-Flop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91000" y="3834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949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108075"/>
            <a:ext cx="84582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logic 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r>
              <a:rPr lang="en-US" sz="1800" dirty="0">
                <a:latin typeface="Courier New" pitchFamily="49" charset="0"/>
              </a:rPr>
              <a:t>   </a:t>
            </a:r>
          </a:p>
          <a:p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 smtClean="0">
                <a:latin typeface="Courier New" pitchFamily="49" charset="0"/>
              </a:rPr>
              <a:t>posedge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426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761009656"/>
              </p:ext>
            </p:extLst>
          </p:nvPr>
        </p:nvGraphicFramePr>
        <p:xfrm>
          <a:off x="1600200" y="4267200"/>
          <a:ext cx="62484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17" name="VISIO" r:id="rId8" imgW="2332800" imgH="653040" progId="Visio.Drawing.6">
                  <p:embed/>
                </p:oleObj>
              </mc:Choice>
              <mc:Fallback>
                <p:oleObj name="VISIO" r:id="rId8" imgW="2332800" imgH="653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67200"/>
                        <a:ext cx="6248400" cy="167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426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Resettable D Flip-Flop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86200" y="3834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0191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flopren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dirty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 smtClean="0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reset, 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      </a:t>
            </a:r>
            <a:r>
              <a:rPr lang="en-US" sz="1800" dirty="0">
                <a:latin typeface="Courier New" pitchFamily="49" charset="0"/>
              </a:rPr>
              <a:t>en, </a:t>
            </a:r>
          </a:p>
          <a:p>
            <a:r>
              <a:rPr lang="en-US" sz="1800" dirty="0">
                <a:latin typeface="Courier New" pitchFamily="49" charset="0"/>
              </a:rPr>
              <a:t>               input 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d, </a:t>
            </a:r>
          </a:p>
          <a:p>
            <a:r>
              <a:rPr lang="en-US" sz="1800" dirty="0">
                <a:latin typeface="Courier New" pitchFamily="49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</a:rPr>
              <a:t>enable and asynchronous reset</a:t>
            </a:r>
            <a:endParaRPr lang="en-US" sz="1800" b="1" dirty="0">
              <a:solidFill>
                <a:srgbClr val="0070C0"/>
              </a:solidFill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always_ff</a:t>
            </a:r>
            <a:r>
              <a:rPr lang="en-US" sz="1800" dirty="0" smtClean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    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if (en)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8652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8652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488" y="4038600"/>
            <a:ext cx="6095312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 Flip-Flop with Enable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953000" y="36062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4058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4582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latch(input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</a:t>
            </a:r>
            <a:r>
              <a:rPr lang="en-US" sz="1800" dirty="0" smtClean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 input </a:t>
            </a:r>
            <a:r>
              <a:rPr lang="en-US" sz="1800" dirty="0" smtClean="0">
                <a:latin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</a:rPr>
              <a:t>logic </a:t>
            </a:r>
            <a:r>
              <a:rPr lang="en-US" sz="1800" dirty="0" smtClean="0">
                <a:latin typeface="Courier New" pitchFamily="49" charset="0"/>
              </a:rPr>
              <a:t>[</a:t>
            </a:r>
            <a:r>
              <a:rPr lang="en-US" sz="1800" dirty="0">
                <a:latin typeface="Courier New" pitchFamily="49" charset="0"/>
              </a:rPr>
              <a:t>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</a:rPr>
              <a:t>logic [3:0</a:t>
            </a:r>
            <a:r>
              <a:rPr lang="en-US" sz="1800" dirty="0">
                <a:latin typeface="Courier New" pitchFamily="49" charset="0"/>
              </a:rPr>
              <a:t>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 smtClean="0">
                <a:latin typeface="Courier New" pitchFamily="49" charset="0"/>
              </a:rPr>
              <a:t>always_latch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  if (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2000" dirty="0">
              <a:latin typeface="Times New Roman" pitchFamily="18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+mj-lt"/>
            </a:endParaRPr>
          </a:p>
          <a:p>
            <a:endParaRPr lang="en-US" sz="1800" dirty="0">
              <a:latin typeface="+mj-lt"/>
            </a:endParaRPr>
          </a:p>
          <a:p>
            <a:r>
              <a:rPr lang="en-US" sz="2000" b="1" dirty="0">
                <a:solidFill>
                  <a:srgbClr val="0070C0"/>
                </a:solidFill>
                <a:latin typeface="+mj-lt"/>
              </a:rPr>
              <a:t>Warning</a:t>
            </a:r>
            <a:r>
              <a:rPr lang="en-US" sz="2000" dirty="0">
                <a:solidFill>
                  <a:srgbClr val="0070C0"/>
                </a:solidFill>
                <a:latin typeface="+mj-lt"/>
              </a:rPr>
              <a:t>: </a:t>
            </a:r>
            <a:r>
              <a:rPr lang="en-US" sz="2000" dirty="0">
                <a:latin typeface="+mj-lt"/>
              </a:rPr>
              <a:t>We </a:t>
            </a:r>
            <a:r>
              <a:rPr lang="en-US" sz="2000" dirty="0" smtClean="0">
                <a:latin typeface="+mj-lt"/>
              </a:rPr>
              <a:t>don’t </a:t>
            </a:r>
            <a:r>
              <a:rPr lang="en-US" sz="2000" dirty="0">
                <a:latin typeface="+mj-lt"/>
              </a:rPr>
              <a:t>use </a:t>
            </a:r>
            <a:r>
              <a:rPr lang="en-US" sz="2000" dirty="0" smtClean="0">
                <a:latin typeface="+mj-lt"/>
              </a:rPr>
              <a:t>latches in this text. But </a:t>
            </a:r>
            <a:r>
              <a:rPr lang="en-US" sz="2000" dirty="0">
                <a:latin typeface="+mj-lt"/>
              </a:rPr>
              <a:t>you might write code that inadvertently implies a latch. </a:t>
            </a:r>
            <a:r>
              <a:rPr lang="en-US" sz="2000" dirty="0" smtClean="0">
                <a:latin typeface="+mj-lt"/>
              </a:rPr>
              <a:t>Check </a:t>
            </a:r>
            <a:r>
              <a:rPr lang="en-US" sz="2000" dirty="0">
                <a:latin typeface="+mj-lt"/>
              </a:rPr>
              <a:t>synthesized </a:t>
            </a:r>
            <a:r>
              <a:rPr lang="en-US" sz="2000" dirty="0" smtClean="0">
                <a:latin typeface="+mj-lt"/>
              </a:rPr>
              <a:t>hardware – if it </a:t>
            </a:r>
            <a:r>
              <a:rPr lang="en-US" sz="2000" dirty="0">
                <a:latin typeface="+mj-lt"/>
              </a:rPr>
              <a:t>has </a:t>
            </a:r>
            <a:r>
              <a:rPr lang="en-US" sz="2000" dirty="0" smtClean="0">
                <a:latin typeface="+mj-lt"/>
              </a:rPr>
              <a:t>latches</a:t>
            </a:r>
          </a:p>
          <a:p>
            <a:r>
              <a:rPr lang="en-US" sz="2000" dirty="0" smtClean="0">
                <a:latin typeface="+mj-lt"/>
              </a:rPr>
              <a:t>in </a:t>
            </a:r>
            <a:r>
              <a:rPr lang="en-US" sz="2000" dirty="0">
                <a:latin typeface="+mj-lt"/>
              </a:rPr>
              <a:t>it, </a:t>
            </a:r>
            <a:r>
              <a:rPr lang="en-US" sz="2000" dirty="0" smtClean="0">
                <a:latin typeface="+mj-lt"/>
              </a:rPr>
              <a:t>there’s </a:t>
            </a:r>
            <a:r>
              <a:rPr lang="en-US" sz="2000" dirty="0">
                <a:latin typeface="+mj-lt"/>
              </a:rPr>
              <a:t>an error.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6308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321783821"/>
              </p:ext>
            </p:extLst>
          </p:nvPr>
        </p:nvGraphicFramePr>
        <p:xfrm>
          <a:off x="3254375" y="3048000"/>
          <a:ext cx="543242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442" name="VISIO" r:id="rId7" imgW="2332800" imgH="648360" progId="Visio.Drawing.6">
                  <p:embed/>
                </p:oleObj>
              </mc:Choice>
              <mc:Fallback>
                <p:oleObj name="VISIO" r:id="rId7" imgW="2332800" imgH="6483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75" y="3048000"/>
                        <a:ext cx="5432425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Latch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29200" y="2539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6271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Review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General Structure:</a:t>
            </a: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	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always @(</a:t>
            </a:r>
            <a:r>
              <a:rPr lang="en-US" sz="2600" dirty="0">
                <a:latin typeface="Courier New" pitchFamily="49" charset="0"/>
                <a:cs typeface="Arial" charset="0"/>
              </a:rPr>
              <a:t>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 statement</a:t>
            </a:r>
            <a:r>
              <a:rPr lang="en-US" sz="2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charset="0"/>
              <a:buChar char="•"/>
            </a:pPr>
            <a:r>
              <a:rPr lang="en-US" sz="2600" b="1" dirty="0" smtClean="0">
                <a:latin typeface="+mj-lt"/>
                <a:cs typeface="Arial" charset="0"/>
              </a:rPr>
              <a:t>Flip-flop: 	</a:t>
            </a:r>
            <a:r>
              <a:rPr lang="en-US" sz="2600" dirty="0" smtClean="0">
                <a:latin typeface="+mj-lt"/>
                <a:cs typeface="Arial" charset="0"/>
              </a:rPr>
              <a:t>	</a:t>
            </a:r>
            <a:r>
              <a:rPr lang="en-US" sz="2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always_ff</a:t>
            </a:r>
            <a:endParaRPr lang="en-US" sz="2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ct val="20000"/>
              </a:spcBef>
              <a:buFont typeface="Arial" charset="0"/>
              <a:buChar char="•"/>
            </a:pPr>
            <a:r>
              <a:rPr lang="en-US" sz="2600" b="1" dirty="0" smtClean="0">
                <a:latin typeface="+mj-lt"/>
                <a:cs typeface="Arial" charset="0"/>
              </a:rPr>
              <a:t>Latch:</a:t>
            </a:r>
            <a:r>
              <a:rPr lang="en-US" sz="2600" dirty="0" smtClean="0">
                <a:latin typeface="+mj-lt"/>
                <a:cs typeface="Arial" charset="0"/>
              </a:rPr>
              <a:t>		</a:t>
            </a:r>
            <a:r>
              <a:rPr lang="en-US" sz="2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always_latch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600" b="1" dirty="0" smtClean="0">
                <a:solidFill>
                  <a:srgbClr val="C00000"/>
                </a:solidFill>
                <a:latin typeface="+mj-lt"/>
                <a:cs typeface="Courier New" panose="02070309020205020404" pitchFamily="49" charset="0"/>
              </a:rPr>
              <a:t>(don’t use)</a:t>
            </a:r>
            <a:endParaRPr lang="en-US" sz="2600" b="1" dirty="0">
              <a:solidFill>
                <a:srgbClr val="C00000"/>
              </a:solidFill>
              <a:latin typeface="+mj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013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3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73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Statements that must be inside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Courier New" pitchFamily="49" charset="0"/>
                <a:cs typeface="Arial" charset="0"/>
              </a:rPr>
              <a:t>always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statements: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if</a:t>
            </a:r>
            <a:r>
              <a:rPr lang="en-US" sz="2600" dirty="0">
                <a:latin typeface="Times New Roman" pitchFamily="18" charset="0"/>
                <a:cs typeface="Arial" charset="0"/>
              </a:rPr>
              <a:t> / </a:t>
            </a:r>
            <a:r>
              <a:rPr lang="en-US" sz="2600" dirty="0">
                <a:latin typeface="Courier New" pitchFamily="49" charset="0"/>
                <a:cs typeface="Arial" charset="0"/>
              </a:rPr>
              <a:t>else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case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 smtClean="0">
                <a:latin typeface="Courier New" pitchFamily="49" charset="0"/>
                <a:cs typeface="Arial" charset="0"/>
              </a:rPr>
              <a:t>casez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Other Behavioral Statements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03704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83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combinational logic using an always statement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a, b,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always_comb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    // </a:t>
            </a:r>
            <a:r>
              <a:rPr lang="en-US" sz="1800" dirty="0">
                <a:latin typeface="Courier New" pitchFamily="49" charset="0"/>
                <a:cs typeface="Arial" charset="0"/>
              </a:rPr>
              <a:t>need begin/end because there is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begin            // more than one statement in always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end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000" dirty="0" smtClean="0">
              <a:solidFill>
                <a:srgbClr val="0070C0"/>
              </a:solidFill>
              <a:latin typeface="+mj-lt"/>
              <a:cs typeface="Arial" charset="0"/>
            </a:endParaRPr>
          </a:p>
          <a:p>
            <a:pPr indent="-342900">
              <a:spcBef>
                <a:spcPct val="20000"/>
              </a:spcBef>
            </a:pPr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This 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hardware could be described with assign statements using fewer lines of code, so it’s better to use assign statements in this case.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always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1591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9144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module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sevenseg</a:t>
            </a:r>
            <a:r>
              <a:rPr lang="en-US" sz="1500" dirty="0">
                <a:latin typeface="Courier New" pitchFamily="49" charset="0"/>
                <a:cs typeface="Arial" charset="0"/>
              </a:rPr>
              <a:t>(input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logic [</a:t>
            </a:r>
            <a:r>
              <a:rPr lang="en-US" sz="1500" dirty="0">
                <a:latin typeface="Courier New" pitchFamily="49" charset="0"/>
                <a:cs typeface="Arial" charset="0"/>
              </a:rPr>
              <a:t>3:0] data,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logic [6:0</a:t>
            </a:r>
            <a:r>
              <a:rPr lang="en-US" sz="1500" dirty="0">
                <a:latin typeface="Courier New" pitchFamily="49" charset="0"/>
                <a:cs typeface="Arial" charset="0"/>
              </a:rPr>
              <a:t>] segments);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always_comb</a:t>
            </a:r>
            <a:endParaRPr lang="en-US" sz="15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case </a:t>
            </a:r>
            <a:r>
              <a:rPr lang="en-US" sz="1500" dirty="0">
                <a:latin typeface="Courier New" pitchFamily="49" charset="0"/>
                <a:cs typeface="Arial" charset="0"/>
              </a:rPr>
              <a:t>(data)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//              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abc_defg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0: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7'b111_1110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1: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7'b011_0000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2: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7'b110_1101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3: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7'b111_1001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4: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7'b011_0011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5: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7'b101_1011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6: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7'b101_1111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7: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7'b111_0000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8: segments =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7'b111_1111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9: segments =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     7'b111_0011</a:t>
            </a:r>
            <a:r>
              <a:rPr lang="en-US" sz="15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default: segments = 7'b000_0000; </a:t>
            </a:r>
            <a:r>
              <a:rPr lang="en-US" sz="15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 required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endcase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case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81110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70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7772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ourier New" pitchFamily="49" charset="0"/>
                <a:cs typeface="Arial" charset="0"/>
              </a:rPr>
              <a:t>case </a:t>
            </a:r>
            <a:r>
              <a:rPr lang="en-US" sz="2800" dirty="0">
                <a:latin typeface="+mj-lt"/>
                <a:cs typeface="Arial" charset="0"/>
              </a:rPr>
              <a:t>statement </a:t>
            </a:r>
            <a:r>
              <a:rPr lang="en-US" sz="2800" dirty="0" smtClean="0">
                <a:latin typeface="+mj-lt"/>
                <a:cs typeface="Arial" charset="0"/>
              </a:rPr>
              <a:t> implies </a:t>
            </a:r>
            <a:r>
              <a:rPr lang="en-US" sz="2800" dirty="0">
                <a:latin typeface="+mj-lt"/>
                <a:cs typeface="Arial" charset="0"/>
              </a:rPr>
              <a:t>combinational </a:t>
            </a:r>
            <a:r>
              <a:rPr lang="en-US" sz="2800" dirty="0" smtClean="0">
                <a:latin typeface="+mj-lt"/>
                <a:cs typeface="Arial" charset="0"/>
              </a:rPr>
              <a:t>logic </a:t>
            </a:r>
            <a:r>
              <a:rPr lang="en-US" sz="2800" b="1" dirty="0" smtClean="0">
                <a:latin typeface="+mj-lt"/>
                <a:cs typeface="Arial" charset="0"/>
              </a:rPr>
              <a:t>only if</a:t>
            </a:r>
            <a:r>
              <a:rPr lang="en-US" sz="2800" dirty="0" smtClean="0">
                <a:latin typeface="+mj-lt"/>
                <a:cs typeface="Arial" charset="0"/>
              </a:rPr>
              <a:t> all </a:t>
            </a:r>
            <a:r>
              <a:rPr lang="en-US" sz="2800" dirty="0">
                <a:latin typeface="+mj-lt"/>
                <a:cs typeface="Arial" charset="0"/>
              </a:rPr>
              <a:t>possible input combinations </a:t>
            </a:r>
            <a:r>
              <a:rPr lang="en-US" sz="2800" dirty="0" smtClean="0">
                <a:latin typeface="+mj-lt"/>
                <a:cs typeface="Arial" charset="0"/>
              </a:rPr>
              <a:t>described</a:t>
            </a:r>
            <a:endParaRPr lang="en-US" sz="2800" dirty="0">
              <a:latin typeface="+mj-lt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Remember to use </a:t>
            </a:r>
            <a:r>
              <a:rPr lang="en-US" sz="2800" b="1" dirty="0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default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800" dirty="0" smtClean="0">
                <a:latin typeface="+mj-lt"/>
                <a:cs typeface="Arial" charset="0"/>
              </a:rPr>
              <a:t>statement</a:t>
            </a: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case</a:t>
            </a:r>
            <a:endParaRPr lang="en-US" sz="4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9329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Simulation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 smtClean="0">
                <a:latin typeface="+mj-lt"/>
                <a:cs typeface="Arial" charset="0"/>
              </a:rPr>
              <a:t>Inputs applied </a:t>
            </a:r>
            <a:r>
              <a:rPr lang="en-US" sz="2400" dirty="0">
                <a:latin typeface="+mj-lt"/>
                <a:cs typeface="Arial" charset="0"/>
              </a:rPr>
              <a:t>to </a:t>
            </a:r>
            <a:r>
              <a:rPr lang="en-US" sz="2400" dirty="0" smtClean="0">
                <a:latin typeface="+mj-lt"/>
                <a:cs typeface="Arial" charset="0"/>
              </a:rPr>
              <a:t>circuit</a:t>
            </a:r>
            <a:endParaRPr lang="en-US" sz="2400" i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Outputs checked for correctness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Millions of dollars saved by debugging in simulation instead of hardware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Synthesis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Transforms HDL code into a </a:t>
            </a:r>
            <a:r>
              <a:rPr lang="en-US" sz="2400" i="1" dirty="0" err="1">
                <a:latin typeface="+mj-lt"/>
                <a:cs typeface="Arial" charset="0"/>
              </a:rPr>
              <a:t>netlist</a:t>
            </a:r>
            <a:r>
              <a:rPr lang="en-US" sz="2400" dirty="0">
                <a:latin typeface="+mj-lt"/>
                <a:cs typeface="Arial" charset="0"/>
              </a:rPr>
              <a:t> describing the hardware (i.e., a list of gates and the wires connecting them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1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to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43940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0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priority_casez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[</a:t>
            </a:r>
            <a:r>
              <a:rPr lang="en-US" sz="1800" dirty="0">
                <a:latin typeface="Courier New" pitchFamily="49" charset="0"/>
                <a:cs typeface="Arial" charset="0"/>
              </a:rPr>
              <a:t>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[3:0</a:t>
            </a:r>
            <a:r>
              <a:rPr lang="en-US" sz="1800" dirty="0">
                <a:latin typeface="Courier New" pitchFamily="49" charset="0"/>
                <a:cs typeface="Arial" charset="0"/>
              </a:rPr>
              <a:t>] y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);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always_comb</a:t>
            </a:r>
            <a:endParaRPr lang="en-US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casez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(a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4'b1???: y = 4'b1000;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 ?=don’t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care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4'b01??: y = 4'b0100;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4'b001?: y = 4'b0010;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4'b0001: y = 4'b0001;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default: y = 4'b0000;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endcase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</p:txBody>
      </p:sp>
      <p:pic>
        <p:nvPicPr>
          <p:cNvPr id="87040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50" y="2209800"/>
            <a:ext cx="263525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casez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81800" y="175260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0070C0"/>
                </a:solidFill>
              </a:rPr>
              <a:t>Synthesis: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12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000" dirty="0"/>
              <a:t>&lt;= is </a:t>
            </a:r>
            <a:r>
              <a:rPr lang="en-US" sz="3000" b="1" dirty="0" err="1" smtClean="0">
                <a:solidFill>
                  <a:srgbClr val="0070C0"/>
                </a:solidFill>
              </a:rPr>
              <a:t>nonblocking</a:t>
            </a:r>
            <a:r>
              <a:rPr lang="en-US" sz="3000" dirty="0" smtClean="0">
                <a:solidFill>
                  <a:srgbClr val="0070C0"/>
                </a:solidFill>
              </a:rPr>
              <a:t> </a:t>
            </a:r>
            <a:r>
              <a:rPr lang="en-US" sz="3000" dirty="0" smtClean="0"/>
              <a:t>assignment</a:t>
            </a:r>
            <a:endParaRPr lang="en-US" sz="3000" dirty="0"/>
          </a:p>
          <a:p>
            <a:pPr lvl="1">
              <a:spcBef>
                <a:spcPts val="0"/>
              </a:spcBef>
            </a:pPr>
            <a:r>
              <a:rPr lang="en-US" sz="2400" dirty="0"/>
              <a:t>Occurs simultaneously with others</a:t>
            </a:r>
          </a:p>
          <a:p>
            <a:pPr>
              <a:spcBef>
                <a:spcPts val="0"/>
              </a:spcBef>
            </a:pPr>
            <a:r>
              <a:rPr lang="en-US" sz="3000" dirty="0"/>
              <a:t>= </a:t>
            </a:r>
            <a:r>
              <a:rPr lang="en-US" sz="3000" dirty="0" smtClean="0"/>
              <a:t>is </a:t>
            </a:r>
            <a:r>
              <a:rPr lang="en-US" sz="3000" b="1" dirty="0" smtClean="0">
                <a:solidFill>
                  <a:srgbClr val="0070C0"/>
                </a:solidFill>
              </a:rPr>
              <a:t>blocking</a:t>
            </a:r>
            <a:r>
              <a:rPr lang="en-US" sz="3000" dirty="0" smtClean="0">
                <a:solidFill>
                  <a:srgbClr val="0070C0"/>
                </a:solidFill>
              </a:rPr>
              <a:t> </a:t>
            </a:r>
            <a:r>
              <a:rPr lang="en-US" sz="3000" dirty="0" smtClean="0"/>
              <a:t>assignment</a:t>
            </a:r>
            <a:endParaRPr lang="en-US" sz="3000" dirty="0"/>
          </a:p>
          <a:p>
            <a:pPr lvl="1">
              <a:spcBef>
                <a:spcPts val="0"/>
              </a:spcBef>
            </a:pPr>
            <a:r>
              <a:rPr lang="en-US" sz="2400" dirty="0"/>
              <a:t>Occurs in </a:t>
            </a:r>
            <a:r>
              <a:rPr lang="en-US" sz="2400" dirty="0" smtClean="0"/>
              <a:t>order </a:t>
            </a:r>
            <a:r>
              <a:rPr lang="en-US" sz="2400" dirty="0"/>
              <a:t>it appears in </a:t>
            </a:r>
            <a:r>
              <a:rPr lang="en-US" sz="2400" dirty="0" smtClean="0"/>
              <a:t>file</a:t>
            </a:r>
            <a:endParaRPr lang="en-US" sz="2400" dirty="0"/>
          </a:p>
        </p:txBody>
      </p:sp>
      <p:pic>
        <p:nvPicPr>
          <p:cNvPr id="97075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62" y="4953000"/>
            <a:ext cx="2332038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58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2590800"/>
            <a:ext cx="3733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Good synchronizer using 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r>
              <a:rPr lang="en-US" sz="1400" dirty="0">
                <a:latin typeface="Courier New"/>
                <a:cs typeface="Courier New"/>
              </a:rPr>
              <a:t> assignments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module </a:t>
            </a:r>
            <a:r>
              <a:rPr lang="en-US" sz="1400" dirty="0" err="1">
                <a:latin typeface="Courier New"/>
                <a:cs typeface="Courier New"/>
              </a:rPr>
              <a:t>syncgood</a:t>
            </a:r>
            <a:r>
              <a:rPr lang="en-US" sz="1400" dirty="0">
                <a:latin typeface="Courier New"/>
                <a:cs typeface="Courier New"/>
              </a:rPr>
              <a:t>(input  </a:t>
            </a:r>
            <a:r>
              <a:rPr lang="en-US" sz="1400" dirty="0" smtClean="0">
                <a:latin typeface="Courier New"/>
                <a:cs typeface="Courier New"/>
              </a:rPr>
              <a:t>logic </a:t>
            </a:r>
            <a:r>
              <a:rPr lang="en-US" sz="1400" dirty="0" err="1" smtClean="0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 input  </a:t>
            </a:r>
            <a:r>
              <a:rPr lang="en-US" sz="1400" dirty="0" smtClean="0">
                <a:latin typeface="Courier New"/>
                <a:cs typeface="Courier New"/>
              </a:rPr>
              <a:t>logic d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 output </a:t>
            </a:r>
            <a:r>
              <a:rPr lang="en-US" sz="1400" dirty="0" smtClean="0">
                <a:latin typeface="Courier New"/>
                <a:cs typeface="Courier New"/>
              </a:rPr>
              <a:t>logic q</a:t>
            </a:r>
            <a:r>
              <a:rPr lang="en-US" sz="1400" dirty="0">
                <a:latin typeface="Courier New"/>
                <a:cs typeface="Courier New"/>
              </a:rPr>
              <a:t>);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smtClean="0">
                <a:latin typeface="Courier New"/>
                <a:cs typeface="Courier New"/>
              </a:rPr>
              <a:t>logic n1</a:t>
            </a:r>
            <a:r>
              <a:rPr lang="en-US" sz="1400" dirty="0">
                <a:latin typeface="Courier New"/>
                <a:cs typeface="Courier New"/>
              </a:rPr>
              <a:t>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err="1" smtClean="0">
                <a:latin typeface="Courier New"/>
                <a:cs typeface="Courier New"/>
              </a:rPr>
              <a:t>always_ff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  <a:r>
              <a:rPr lang="en-US" sz="1400" dirty="0">
                <a:latin typeface="Courier New"/>
                <a:cs typeface="Courier New"/>
              </a:rPr>
              <a:t>@(</a:t>
            </a:r>
            <a:r>
              <a:rPr lang="en-US" sz="1400" dirty="0" err="1">
                <a:latin typeface="Courier New"/>
                <a:cs typeface="Courier New"/>
              </a:rPr>
              <a:t>posedge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)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n1 &lt;= d;  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endParaRPr lang="en-US" sz="1400" dirty="0">
              <a:latin typeface="Courier New"/>
              <a:cs typeface="Courier New"/>
            </a:endParaRP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q  &lt;= n1; 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endParaRPr lang="en-US" sz="1400" dirty="0">
              <a:latin typeface="Courier New"/>
              <a:cs typeface="Courier New"/>
            </a:endParaRP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 New"/>
                <a:cs typeface="Courier New"/>
              </a:rPr>
              <a:t>endmodule</a:t>
            </a:r>
            <a:endParaRPr lang="en-US" sz="1800" dirty="0">
              <a:latin typeface="Courier New"/>
              <a:cs typeface="Courier New"/>
            </a:endParaRPr>
          </a:p>
        </p:txBody>
      </p:sp>
      <p:pic>
        <p:nvPicPr>
          <p:cNvPr id="970759" name="Picture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2" y="4876800"/>
            <a:ext cx="2408238" cy="8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6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76800" y="2590800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Bad synchronizer using 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blocking assignments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module </a:t>
            </a:r>
            <a:r>
              <a:rPr lang="en-US" sz="1400" dirty="0" err="1">
                <a:latin typeface="Courier New"/>
                <a:cs typeface="Courier New"/>
              </a:rPr>
              <a:t>syncbad</a:t>
            </a:r>
            <a:r>
              <a:rPr lang="en-US" sz="1400" dirty="0">
                <a:latin typeface="Courier New"/>
                <a:cs typeface="Courier New"/>
              </a:rPr>
              <a:t>(input logic</a:t>
            </a:r>
            <a:r>
              <a:rPr lang="en-US" sz="1400" dirty="0" smtClean="0">
                <a:latin typeface="Courier New"/>
                <a:cs typeface="Courier New"/>
              </a:rPr>
              <a:t>  </a:t>
            </a:r>
            <a:r>
              <a:rPr lang="en-US" sz="1400" dirty="0" err="1" smtClean="0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input </a:t>
            </a:r>
            <a:r>
              <a:rPr lang="en-US" sz="1400" dirty="0" smtClean="0">
                <a:latin typeface="Courier New"/>
                <a:cs typeface="Courier New"/>
              </a:rPr>
              <a:t> logic d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output </a:t>
            </a:r>
            <a:r>
              <a:rPr lang="en-US" sz="1400" dirty="0" smtClean="0">
                <a:latin typeface="Courier New"/>
                <a:cs typeface="Courier New"/>
              </a:rPr>
              <a:t>logic q</a:t>
            </a:r>
            <a:r>
              <a:rPr lang="en-US" sz="1400" dirty="0">
                <a:latin typeface="Courier New"/>
                <a:cs typeface="Courier New"/>
              </a:rPr>
              <a:t>);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smtClean="0">
                <a:latin typeface="Courier New"/>
                <a:cs typeface="Courier New"/>
              </a:rPr>
              <a:t>logic n1</a:t>
            </a:r>
            <a:r>
              <a:rPr lang="en-US" sz="1400" dirty="0">
                <a:latin typeface="Courier New"/>
                <a:cs typeface="Courier New"/>
              </a:rPr>
              <a:t>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err="1" smtClean="0">
                <a:latin typeface="Courier New"/>
                <a:cs typeface="Courier New"/>
              </a:rPr>
              <a:t>always_ff</a:t>
            </a:r>
            <a:r>
              <a:rPr lang="en-US" sz="1400" dirty="0" smtClean="0">
                <a:latin typeface="Courier New"/>
                <a:cs typeface="Courier New"/>
              </a:rPr>
              <a:t> </a:t>
            </a:r>
            <a:r>
              <a:rPr lang="en-US" sz="1400" dirty="0">
                <a:latin typeface="Courier New"/>
                <a:cs typeface="Courier New"/>
              </a:rPr>
              <a:t>@(</a:t>
            </a:r>
            <a:r>
              <a:rPr lang="en-US" sz="1400" dirty="0" err="1">
                <a:latin typeface="Courier New"/>
                <a:cs typeface="Courier New"/>
              </a:rPr>
              <a:t>posedge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)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n1 = d;  // blocking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q  = n1; // blocking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 New"/>
                <a:cs typeface="Courier New"/>
              </a:rPr>
              <a:t>endmodule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j-lt"/>
              </a:rPr>
              <a:t>Blocking vs. </a:t>
            </a:r>
            <a:r>
              <a:rPr lang="en-US" sz="4000" dirty="0" err="1" smtClean="0">
                <a:solidFill>
                  <a:schemeClr val="bg1"/>
                </a:solidFill>
                <a:latin typeface="+mj-lt"/>
              </a:rPr>
              <a:t>Nonblocking</a:t>
            </a:r>
            <a:r>
              <a:rPr lang="en-US" sz="4000" dirty="0" smtClean="0">
                <a:solidFill>
                  <a:schemeClr val="bg1"/>
                </a:solidFill>
                <a:latin typeface="+mj-lt"/>
              </a:rPr>
              <a:t> Assignment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3186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14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382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Synchronous sequential logic: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u</a:t>
            </a:r>
            <a:r>
              <a:rPr lang="en-US" sz="2400" dirty="0" smtClean="0">
                <a:latin typeface="+mj-lt"/>
                <a:cs typeface="Arial" charset="0"/>
              </a:rPr>
              <a:t>se </a:t>
            </a:r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always_ff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@(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 smtClean="0">
                <a:latin typeface="+mj-lt"/>
                <a:cs typeface="Arial" charset="0"/>
              </a:rPr>
              <a:t>and </a:t>
            </a:r>
            <a:r>
              <a:rPr lang="en-US" sz="2400" dirty="0" err="1" smtClean="0">
                <a:latin typeface="+mj-lt"/>
                <a:cs typeface="Arial" charset="0"/>
              </a:rPr>
              <a:t>nonblocking</a:t>
            </a:r>
            <a:r>
              <a:rPr lang="en-US" sz="2400" dirty="0" smtClean="0">
                <a:latin typeface="+mj-lt"/>
                <a:cs typeface="Arial" charset="0"/>
              </a:rPr>
              <a:t> assignments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(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 </a:t>
            </a:r>
          </a:p>
          <a:p>
            <a:pPr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 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always_ff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@(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	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  q </a:t>
            </a:r>
            <a:r>
              <a:rPr lang="en-US" sz="1800" dirty="0">
                <a:latin typeface="Courier New" pitchFamily="49" charset="0"/>
                <a:cs typeface="Arial" charset="0"/>
              </a:rPr>
              <a:t>&lt;= d; //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nonblocking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Simple combinational logic:</a:t>
            </a:r>
            <a:r>
              <a:rPr lang="en-US" sz="2400" dirty="0" smtClean="0">
                <a:latin typeface="+mj-lt"/>
                <a:cs typeface="Arial" charset="0"/>
              </a:rPr>
              <a:t> use </a:t>
            </a:r>
            <a:r>
              <a:rPr lang="en-US" sz="2400" dirty="0">
                <a:latin typeface="+mj-lt"/>
                <a:cs typeface="Arial" charset="0"/>
              </a:rPr>
              <a:t>continuous assignments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assign…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     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assign y = a &amp; b; </a:t>
            </a:r>
          </a:p>
          <a:p>
            <a:pPr marL="342900" indent="-342900"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More complicated combinational logic: </a:t>
            </a:r>
            <a:r>
              <a:rPr lang="en-US" sz="2400" dirty="0" smtClean="0">
                <a:latin typeface="+mj-lt"/>
                <a:cs typeface="Arial" charset="0"/>
              </a:rPr>
              <a:t>use </a:t>
            </a:r>
            <a:r>
              <a:rPr lang="en-US" sz="2400" b="1" dirty="0" err="1" smtClean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always_comb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and blocking assignments 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 smtClean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+mj-lt"/>
                <a:cs typeface="Arial" charset="0"/>
              </a:rPr>
              <a:t>Assign a signal </a:t>
            </a:r>
            <a:r>
              <a:rPr lang="en-US" sz="2400" dirty="0">
                <a:latin typeface="+mj-lt"/>
                <a:cs typeface="Arial" charset="0"/>
              </a:rPr>
              <a:t>in </a:t>
            </a:r>
            <a:r>
              <a:rPr lang="en-US" sz="2400" b="1" dirty="0" smtClean="0">
                <a:latin typeface="+mj-lt"/>
                <a:cs typeface="Arial" charset="0"/>
              </a:rPr>
              <a:t>only one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always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statement or continuous assignment statement.</a:t>
            </a: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Rules for Signal Assignment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17331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2452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53196340"/>
              </p:ext>
            </p:extLst>
          </p:nvPr>
        </p:nvGraphicFramePr>
        <p:xfrm>
          <a:off x="1066800" y="3505200"/>
          <a:ext cx="77724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65" name="VISIO" r:id="rId7" imgW="2606760" imgH="574560" progId="Visio.Drawing.11">
                  <p:embed/>
                </p:oleObj>
              </mc:Choice>
              <mc:Fallback>
                <p:oleObj name="VISIO" r:id="rId7" imgW="2606760" imgH="5745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05200"/>
                        <a:ext cx="7772400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245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6269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Three blocks: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next state logic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state register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output logic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Finite State Machines (FSMs)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76655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00200" y="914400"/>
            <a:ext cx="6400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The double circle indicates the reset state</a:t>
            </a:r>
          </a:p>
        </p:txBody>
      </p:sp>
      <p:sp>
        <p:nvSpPr>
          <p:cNvPr id="8734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3476" name="Object 4"/>
          <p:cNvGraphicFramePr>
            <a:graphicFrameLocks noGrp="1" noChangeAspect="1"/>
          </p:cNvGraphicFramePr>
          <p:nvPr>
            <p:ph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593187924"/>
              </p:ext>
            </p:extLst>
          </p:nvPr>
        </p:nvGraphicFramePr>
        <p:xfrm>
          <a:off x="2120900" y="949569"/>
          <a:ext cx="3987800" cy="422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87" name="VISIO" r:id="rId7" imgW="1072440" imgH="1189800" progId="Visio.Drawing.6">
                  <p:embed/>
                </p:oleObj>
              </mc:Choice>
              <mc:Fallback>
                <p:oleObj name="VISIO" r:id="rId7" imgW="1072440" imgH="118980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900" y="949569"/>
                        <a:ext cx="3987800" cy="422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FSM Example: Divide by 3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43109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533400" y="990600"/>
            <a:ext cx="5257800" cy="5181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module </a:t>
            </a:r>
            <a:r>
              <a:rPr lang="en-US" sz="1200" dirty="0" smtClean="0">
                <a:latin typeface="Courier New"/>
                <a:cs typeface="Courier New"/>
              </a:rPr>
              <a:t>divideby3FSM(input  logic </a:t>
            </a:r>
            <a:r>
              <a:rPr lang="en-US" sz="1200" dirty="0" err="1" smtClean="0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input  </a:t>
            </a:r>
            <a:r>
              <a:rPr lang="en-US" sz="1200" dirty="0" smtClean="0">
                <a:latin typeface="Courier New"/>
                <a:cs typeface="Courier New"/>
              </a:rPr>
              <a:t>logic reset</a:t>
            </a:r>
            <a:r>
              <a:rPr lang="en-US" sz="1200" dirty="0">
                <a:latin typeface="Courier New"/>
                <a:cs typeface="Courier New"/>
              </a:rPr>
              <a:t>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output </a:t>
            </a:r>
            <a:r>
              <a:rPr lang="en-US" sz="1200" dirty="0" smtClean="0">
                <a:latin typeface="Courier New"/>
                <a:cs typeface="Courier New"/>
              </a:rPr>
              <a:t>logic q);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typedef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enum</a:t>
            </a:r>
            <a:r>
              <a:rPr lang="en-US" sz="1200" dirty="0">
                <a:latin typeface="Courier New"/>
                <a:cs typeface="Courier New"/>
              </a:rPr>
              <a:t> logic [1:0] {S0, S1, S2}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latin typeface="Courier New"/>
                <a:cs typeface="Courier New"/>
              </a:rPr>
              <a:t>   </a:t>
            </a:r>
            <a:r>
              <a:rPr lang="en-US" sz="1200" dirty="0" err="1" smtClean="0">
                <a:latin typeface="Courier New"/>
                <a:cs typeface="Courier New"/>
              </a:rPr>
              <a:t>statetype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state,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</a:t>
            </a:r>
            <a:r>
              <a:rPr lang="en-US" sz="1200" dirty="0" smtClean="0">
                <a:latin typeface="Courier New"/>
                <a:cs typeface="Courier New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latin typeface="Courier New"/>
                <a:cs typeface="Courier New"/>
              </a:rPr>
              <a:t> 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 smtClean="0">
                <a:solidFill>
                  <a:srgbClr val="0070C0"/>
                </a:solidFill>
                <a:latin typeface="Courier New"/>
                <a:cs typeface="Courier New"/>
              </a:rPr>
              <a:t>//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state register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 smtClean="0">
                <a:latin typeface="Courier New"/>
                <a:cs typeface="Courier New"/>
              </a:rPr>
              <a:t>always_ff</a:t>
            </a:r>
            <a:r>
              <a:rPr lang="en-US" sz="1200" dirty="0" smtClean="0">
                <a:latin typeface="Courier New"/>
                <a:cs typeface="Courier New"/>
              </a:rPr>
              <a:t> @(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reset)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if (reset) state &lt;=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else       state &lt;=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smtClean="0">
                <a:latin typeface="Courier New"/>
                <a:cs typeface="Courier New"/>
              </a:rPr>
              <a:t>  </a:t>
            </a:r>
            <a:r>
              <a:rPr lang="en-US" sz="1200" b="1" dirty="0" smtClean="0">
                <a:solidFill>
                  <a:srgbClr val="0070C0"/>
                </a:solidFill>
                <a:latin typeface="Courier New"/>
                <a:cs typeface="Courier New"/>
              </a:rPr>
              <a:t>//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next state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 smtClean="0">
                <a:latin typeface="Courier New"/>
                <a:cs typeface="Courier New"/>
              </a:rPr>
              <a:t>always_comb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case (state)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S0: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S1;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S1: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S2: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default: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</a:t>
            </a:r>
            <a:r>
              <a:rPr lang="en-US" sz="1200" dirty="0" err="1">
                <a:latin typeface="Courier New"/>
                <a:cs typeface="Courier New"/>
              </a:rPr>
              <a:t>endcase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1200" dirty="0" smtClean="0">
              <a:solidFill>
                <a:schemeClr val="accent2"/>
              </a:solidFill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output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assign q = (state == S0);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err="1">
                <a:latin typeface="Courier New"/>
                <a:cs typeface="Courier New"/>
              </a:rPr>
              <a:t>endmodule</a:t>
            </a:r>
            <a:r>
              <a:rPr lang="en-US" sz="1200" dirty="0">
                <a:latin typeface="Courier New"/>
                <a:cs typeface="Courier New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FSM in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404689906"/>
              </p:ext>
            </p:extLst>
          </p:nvPr>
        </p:nvGraphicFramePr>
        <p:xfrm>
          <a:off x="4343400" y="2895600"/>
          <a:ext cx="4648200" cy="102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88" name="VISIO" r:id="rId7" imgW="2607338" imgH="573981" progId="Visio.Drawing.11">
                  <p:embed/>
                </p:oleObj>
              </mc:Choice>
              <mc:Fallback>
                <p:oleObj name="VISIO" r:id="rId7" imgW="2607338" imgH="573981" progId="Visio.Drawing.11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895600"/>
                        <a:ext cx="4648200" cy="102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60750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33400" y="914400"/>
            <a:ext cx="5257800" cy="5181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module </a:t>
            </a:r>
            <a:r>
              <a:rPr lang="en-US" sz="1200" dirty="0" err="1" smtClean="0">
                <a:latin typeface="Courier New"/>
                <a:cs typeface="Courier New"/>
              </a:rPr>
              <a:t>fsmWithInputs</a:t>
            </a:r>
            <a:r>
              <a:rPr lang="en-US" sz="1200" dirty="0" smtClean="0">
                <a:latin typeface="Courier New"/>
                <a:cs typeface="Courier New"/>
              </a:rPr>
              <a:t>(</a:t>
            </a:r>
            <a:r>
              <a:rPr lang="en-US" sz="1200" dirty="0" smtClean="0">
                <a:latin typeface="Courier New"/>
                <a:cs typeface="Courier New"/>
              </a:rPr>
              <a:t>input  logic </a:t>
            </a:r>
            <a:r>
              <a:rPr lang="en-US" sz="1200" dirty="0" err="1" smtClean="0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input  </a:t>
            </a:r>
            <a:r>
              <a:rPr lang="en-US" sz="1200" dirty="0" smtClean="0">
                <a:latin typeface="Courier New"/>
                <a:cs typeface="Courier New"/>
              </a:rPr>
              <a:t>logic reset</a:t>
            </a:r>
            <a:r>
              <a:rPr lang="en-US" sz="1200" dirty="0">
                <a:latin typeface="Courier New"/>
                <a:cs typeface="Courier New"/>
              </a:rPr>
              <a:t>, </a:t>
            </a:r>
            <a:endParaRPr lang="en-US" sz="1200" dirty="0" smtClean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	</a:t>
            </a:r>
            <a:r>
              <a:rPr lang="en-US" sz="1200" dirty="0" smtClean="0">
                <a:latin typeface="Courier New"/>
                <a:cs typeface="Courier New"/>
              </a:rPr>
              <a:t>		input  logic a,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output </a:t>
            </a:r>
            <a:r>
              <a:rPr lang="en-US" sz="1200" dirty="0" smtClean="0">
                <a:latin typeface="Courier New"/>
                <a:cs typeface="Courier New"/>
              </a:rPr>
              <a:t>logic q);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typedef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enum</a:t>
            </a:r>
            <a:r>
              <a:rPr lang="en-US" sz="1200" dirty="0">
                <a:latin typeface="Courier New"/>
                <a:cs typeface="Courier New"/>
              </a:rPr>
              <a:t> logic [1:0] {S0, S1, S2}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latin typeface="Courier New"/>
                <a:cs typeface="Courier New"/>
              </a:rPr>
              <a:t>   </a:t>
            </a:r>
            <a:r>
              <a:rPr lang="en-US" sz="1200" dirty="0" err="1" smtClean="0">
                <a:latin typeface="Courier New"/>
                <a:cs typeface="Courier New"/>
              </a:rPr>
              <a:t>statetype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state,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</a:t>
            </a:r>
            <a:r>
              <a:rPr lang="en-US" sz="1200" dirty="0" smtClean="0">
                <a:latin typeface="Courier New"/>
                <a:cs typeface="Courier New"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latin typeface="Courier New"/>
                <a:cs typeface="Courier New"/>
              </a:rPr>
              <a:t> 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 smtClean="0">
                <a:solidFill>
                  <a:srgbClr val="0070C0"/>
                </a:solidFill>
                <a:latin typeface="Courier New"/>
                <a:cs typeface="Courier New"/>
              </a:rPr>
              <a:t>//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state register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 smtClean="0">
                <a:latin typeface="Courier New"/>
                <a:cs typeface="Courier New"/>
              </a:rPr>
              <a:t>always_ff</a:t>
            </a:r>
            <a:r>
              <a:rPr lang="en-US" sz="1200" dirty="0" smtClean="0">
                <a:latin typeface="Courier New"/>
                <a:cs typeface="Courier New"/>
              </a:rPr>
              <a:t> @(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reset)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if (reset) state &lt;=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else       state &lt;=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smtClean="0">
                <a:latin typeface="Courier New"/>
                <a:cs typeface="Courier New"/>
              </a:rPr>
              <a:t>  </a:t>
            </a:r>
            <a:r>
              <a:rPr lang="en-US" sz="1200" b="1" dirty="0" smtClean="0">
                <a:solidFill>
                  <a:srgbClr val="0070C0"/>
                </a:solidFill>
                <a:latin typeface="Courier New"/>
                <a:cs typeface="Courier New"/>
              </a:rPr>
              <a:t>//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next state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 smtClean="0">
                <a:latin typeface="Courier New"/>
                <a:cs typeface="Courier New"/>
              </a:rPr>
              <a:t>always_comb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case (state)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S0:      </a:t>
            </a:r>
            <a:r>
              <a:rPr lang="en-US" sz="1200" dirty="0" smtClean="0">
                <a:latin typeface="Courier New"/>
                <a:cs typeface="Courier New"/>
              </a:rPr>
              <a:t>if (a) </a:t>
            </a:r>
            <a:r>
              <a:rPr lang="en-US" sz="1200" dirty="0" err="1" smtClean="0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= S1</a:t>
            </a:r>
            <a:r>
              <a:rPr lang="en-US" sz="1200" dirty="0" smtClean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smtClean="0">
                <a:latin typeface="Courier New"/>
                <a:cs typeface="Courier New"/>
              </a:rPr>
              <a:t>                 else   </a:t>
            </a:r>
            <a:r>
              <a:rPr lang="en-US" sz="1200" dirty="0" err="1" smtClean="0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 = S0;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S1:      </a:t>
            </a:r>
            <a:r>
              <a:rPr lang="en-US" sz="1200" dirty="0" smtClean="0">
                <a:latin typeface="Courier New"/>
                <a:cs typeface="Courier New"/>
              </a:rPr>
              <a:t>       </a:t>
            </a:r>
            <a:r>
              <a:rPr lang="en-US" sz="1200" dirty="0" err="1" smtClean="0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S2:      </a:t>
            </a:r>
            <a:r>
              <a:rPr lang="en-US" sz="1200" dirty="0" smtClean="0">
                <a:latin typeface="Courier New"/>
                <a:cs typeface="Courier New"/>
              </a:rPr>
              <a:t>if (a) </a:t>
            </a:r>
            <a:r>
              <a:rPr lang="en-US" sz="1200" dirty="0" err="1" smtClean="0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= </a:t>
            </a:r>
            <a:r>
              <a:rPr lang="en-US" sz="1200" dirty="0" smtClean="0">
                <a:latin typeface="Courier New"/>
                <a:cs typeface="Courier New"/>
              </a:rPr>
              <a:t>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smtClean="0">
                <a:latin typeface="Courier New"/>
                <a:cs typeface="Courier New"/>
              </a:rPr>
              <a:t>                 else   </a:t>
            </a:r>
            <a:r>
              <a:rPr lang="en-US" sz="1200" dirty="0" err="1" smtClean="0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 = S0;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default: </a:t>
            </a:r>
            <a:r>
              <a:rPr lang="en-US" sz="1200" dirty="0" smtClean="0">
                <a:latin typeface="Courier New"/>
                <a:cs typeface="Courier New"/>
              </a:rPr>
              <a:t>       </a:t>
            </a:r>
            <a:r>
              <a:rPr lang="en-US" sz="1200" dirty="0" err="1" smtClean="0">
                <a:latin typeface="Courier New"/>
                <a:cs typeface="Courier New"/>
              </a:rPr>
              <a:t>nextstate</a:t>
            </a:r>
            <a:r>
              <a:rPr lang="en-US" sz="1200" dirty="0" smtClean="0">
                <a:latin typeface="Courier New"/>
                <a:cs typeface="Courier New"/>
              </a:rPr>
              <a:t> </a:t>
            </a:r>
            <a:r>
              <a:rPr lang="en-US" sz="1200" dirty="0">
                <a:latin typeface="Courier New"/>
                <a:cs typeface="Courier New"/>
              </a:rPr>
              <a:t>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</a:t>
            </a:r>
            <a:r>
              <a:rPr lang="en-US" sz="1200" dirty="0" err="1">
                <a:latin typeface="Courier New"/>
                <a:cs typeface="Courier New"/>
              </a:rPr>
              <a:t>endcase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1200" dirty="0" smtClean="0">
              <a:solidFill>
                <a:schemeClr val="accent2"/>
              </a:solidFill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smtClean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output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assign q = (state == </a:t>
            </a:r>
            <a:r>
              <a:rPr lang="en-US" sz="1200" dirty="0" smtClean="0">
                <a:latin typeface="Courier New"/>
                <a:cs typeface="Courier New"/>
              </a:rPr>
              <a:t>S2)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err="1">
                <a:latin typeface="Courier New"/>
                <a:cs typeface="Courier New"/>
              </a:rPr>
              <a:t>endmodule</a:t>
            </a:r>
            <a:r>
              <a:rPr lang="en-US" sz="1200" dirty="0">
                <a:latin typeface="Courier New"/>
                <a:cs typeface="Courier New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FSM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with Inputs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971800"/>
            <a:ext cx="4419600" cy="16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663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55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33400" y="1066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2:1 mux: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#(parameter width = 8)  // name and default value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(input  </a:t>
            </a:r>
            <a:r>
              <a:rPr lang="en-US" sz="1800" dirty="0" smtClean="0">
                <a:latin typeface="Courier New" pitchFamily="49" charset="0"/>
              </a:rPr>
              <a:t>logic [width-1:0</a:t>
            </a:r>
            <a:r>
              <a:rPr lang="en-US" sz="1800" dirty="0">
                <a:latin typeface="Courier New" pitchFamily="49" charset="0"/>
              </a:rPr>
              <a:t>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input  </a:t>
            </a:r>
            <a:r>
              <a:rPr lang="en-US" sz="1800" dirty="0" smtClean="0">
                <a:latin typeface="Courier New" pitchFamily="49" charset="0"/>
              </a:rPr>
              <a:t>logic             </a:t>
            </a:r>
            <a:r>
              <a:rPr lang="en-US" sz="1800" dirty="0">
                <a:latin typeface="Courier New" pitchFamily="49" charset="0"/>
              </a:rPr>
              <a:t>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output </a:t>
            </a:r>
            <a:r>
              <a:rPr lang="en-US" sz="1800" dirty="0" smtClean="0">
                <a:latin typeface="Courier New" pitchFamily="49" charset="0"/>
              </a:rPr>
              <a:t>logic [width-1:0</a:t>
            </a:r>
            <a:r>
              <a:rPr lang="en-US" sz="1800" dirty="0">
                <a:latin typeface="Courier New" pitchFamily="49" charset="0"/>
              </a:rPr>
              <a:t>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Instance with 8-bit bus width (uses default):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mux2 </a:t>
            </a:r>
            <a:r>
              <a:rPr lang="en-US" sz="1800" dirty="0" err="1" smtClean="0">
                <a:latin typeface="Courier New" pitchFamily="49" charset="0"/>
              </a:rPr>
              <a:t>myMux</a:t>
            </a:r>
            <a:r>
              <a:rPr lang="en-US" sz="1800" dirty="0" smtClean="0">
                <a:latin typeface="Courier New" pitchFamily="49" charset="0"/>
              </a:rPr>
              <a:t>(d0</a:t>
            </a:r>
            <a:r>
              <a:rPr lang="en-US" sz="1800" dirty="0">
                <a:latin typeface="Courier New" pitchFamily="49" charset="0"/>
              </a:rPr>
              <a:t>, d1, s, out);</a:t>
            </a:r>
            <a:endParaRPr lang="en-US" dirty="0"/>
          </a:p>
          <a:p>
            <a:pPr>
              <a:buFontTx/>
              <a:buNone/>
            </a:pPr>
            <a:endParaRPr lang="en-US" sz="1400" dirty="0"/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Instance with 12-bit bus width: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mux2 #(12) </a:t>
            </a:r>
            <a:r>
              <a:rPr lang="en-US" sz="1800" dirty="0" err="1">
                <a:latin typeface="Courier New" pitchFamily="49" charset="0"/>
              </a:rPr>
              <a:t>lowmux</a:t>
            </a:r>
            <a:r>
              <a:rPr lang="en-US" sz="1800" dirty="0">
                <a:latin typeface="Courier New" pitchFamily="49" charset="0"/>
              </a:rPr>
              <a:t>(d0, d1, s, out);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Parameterized Modules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37396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907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19200"/>
            <a:ext cx="7772400" cy="5181600"/>
          </a:xfrm>
        </p:spPr>
        <p:txBody>
          <a:bodyPr/>
          <a:lstStyle/>
          <a:p>
            <a:r>
              <a:rPr lang="en-US" dirty="0" smtClean="0"/>
              <a:t>HDL that tests another module: </a:t>
            </a:r>
            <a:r>
              <a:rPr lang="en-US" i="1" dirty="0"/>
              <a:t>device under test</a:t>
            </a:r>
            <a:r>
              <a:rPr lang="en-US" dirty="0"/>
              <a:t> (</a:t>
            </a:r>
            <a:r>
              <a:rPr lang="en-US" dirty="0" err="1"/>
              <a:t>dut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Not </a:t>
            </a:r>
            <a:r>
              <a:rPr lang="en-US" dirty="0" err="1" smtClean="0"/>
              <a:t>synthesizeable</a:t>
            </a:r>
            <a:endParaRPr lang="en-US" dirty="0" smtClean="0"/>
          </a:p>
          <a:p>
            <a:r>
              <a:rPr lang="en-US" dirty="0" smtClean="0"/>
              <a:t>Uses different features of </a:t>
            </a:r>
            <a:r>
              <a:rPr lang="en-US" smtClean="0"/>
              <a:t>SystemVerilog</a:t>
            </a:r>
            <a:endParaRPr lang="en-US" dirty="0"/>
          </a:p>
          <a:p>
            <a:r>
              <a:rPr lang="en-US" dirty="0" smtClean="0"/>
              <a:t>Types:</a:t>
            </a:r>
            <a:endParaRPr lang="en-US" dirty="0"/>
          </a:p>
          <a:p>
            <a:pPr lvl="1"/>
            <a:r>
              <a:rPr lang="en-US" dirty="0" smtClean="0"/>
              <a:t>Simple</a:t>
            </a:r>
            <a:endParaRPr lang="en-US" dirty="0"/>
          </a:p>
          <a:p>
            <a:pPr lvl="1"/>
            <a:r>
              <a:rPr lang="en-US" dirty="0" smtClean="0"/>
              <a:t>Self-checking</a:t>
            </a:r>
            <a:endParaRPr lang="en-US" dirty="0"/>
          </a:p>
          <a:p>
            <a:pPr lvl="1"/>
            <a:r>
              <a:rPr lang="en-US" dirty="0"/>
              <a:t>Self-checking </a:t>
            </a:r>
            <a:r>
              <a:rPr lang="en-US" dirty="0" smtClean="0"/>
              <a:t>with </a:t>
            </a:r>
            <a:r>
              <a:rPr lang="en-US" dirty="0" err="1"/>
              <a:t>testvectors</a:t>
            </a: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83316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 smtClean="0"/>
              <a:t>SystemVerilog</a:t>
            </a:r>
            <a:r>
              <a:rPr lang="en-US" dirty="0" smtClean="0"/>
              <a:t> </a:t>
            </a:r>
            <a:r>
              <a:rPr lang="en-US" dirty="0"/>
              <a:t>code to implement the </a:t>
            </a:r>
            <a:r>
              <a:rPr lang="en-US" dirty="0" smtClean="0"/>
              <a:t>following function </a:t>
            </a:r>
            <a:r>
              <a:rPr lang="en-US" dirty="0"/>
              <a:t>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r>
              <a:rPr lang="en-US" dirty="0"/>
              <a:t>Name the module </a:t>
            </a:r>
            <a:r>
              <a:rPr lang="en-US" dirty="0" err="1">
                <a:latin typeface="Courier New" pitchFamily="49" charset="0"/>
              </a:rPr>
              <a:t>sillyfunction</a:t>
            </a:r>
            <a:endParaRPr lang="en-US" dirty="0"/>
          </a:p>
        </p:txBody>
      </p:sp>
      <p:sp>
        <p:nvSpPr>
          <p:cNvPr id="89805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76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958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43482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Simulation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 smtClean="0">
                <a:latin typeface="+mj-lt"/>
                <a:cs typeface="Arial" charset="0"/>
              </a:rPr>
              <a:t>Inputs applied </a:t>
            </a:r>
            <a:r>
              <a:rPr lang="en-US" sz="2400" dirty="0">
                <a:latin typeface="+mj-lt"/>
                <a:cs typeface="Arial" charset="0"/>
              </a:rPr>
              <a:t>to </a:t>
            </a:r>
            <a:r>
              <a:rPr lang="en-US" sz="2400" dirty="0" smtClean="0">
                <a:latin typeface="+mj-lt"/>
                <a:cs typeface="Arial" charset="0"/>
              </a:rPr>
              <a:t>circuit</a:t>
            </a:r>
            <a:endParaRPr lang="en-US" sz="2400" i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Outputs checked for correctness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Millions of dollars saved by debugging in simulation instead of hardware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Synthesis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Transforms HDL code into a </a:t>
            </a:r>
            <a:r>
              <a:rPr lang="en-US" sz="2400" i="1" dirty="0" err="1">
                <a:latin typeface="+mj-lt"/>
                <a:cs typeface="Arial" charset="0"/>
              </a:rPr>
              <a:t>netlist</a:t>
            </a:r>
            <a:r>
              <a:rPr lang="en-US" sz="2400" dirty="0">
                <a:latin typeface="+mj-lt"/>
                <a:cs typeface="Arial" charset="0"/>
              </a:rPr>
              <a:t> describing the hardware (i.e., a list of gates and the wires connecting them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105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 smtClean="0">
                <a:solidFill>
                  <a:srgbClr val="C00000"/>
                </a:solidFill>
                <a:latin typeface="+mj-lt"/>
                <a:cs typeface="Arial" charset="0"/>
              </a:rPr>
              <a:t>IMPORTANT: </a:t>
            </a:r>
            <a:r>
              <a:rPr lang="en-US" sz="2400" dirty="0" smtClean="0">
                <a:solidFill>
                  <a:srgbClr val="C00000"/>
                </a:solidFill>
                <a:latin typeface="+mj-lt"/>
                <a:cs typeface="Arial" charset="0"/>
              </a:rPr>
              <a:t>When using 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an HDL, </a:t>
            </a:r>
            <a:r>
              <a:rPr lang="en-US" sz="2400" dirty="0" smtClean="0">
                <a:solidFill>
                  <a:srgbClr val="C00000"/>
                </a:solidFill>
                <a:latin typeface="+mj-lt"/>
                <a:cs typeface="Arial" charset="0"/>
              </a:rPr>
              <a:t>think 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of the </a:t>
            </a:r>
            <a:r>
              <a:rPr lang="en-US" sz="2400" b="1" dirty="0">
                <a:solidFill>
                  <a:srgbClr val="C00000"/>
                </a:solidFill>
                <a:latin typeface="+mj-lt"/>
                <a:cs typeface="Arial" charset="0"/>
              </a:rPr>
              <a:t>hardware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 the </a:t>
            </a:r>
            <a:r>
              <a:rPr lang="en-US" sz="2400" dirty="0" smtClean="0">
                <a:solidFill>
                  <a:srgbClr val="C00000"/>
                </a:solidFill>
                <a:latin typeface="+mj-lt"/>
                <a:cs typeface="Arial" charset="0"/>
              </a:rPr>
              <a:t>HDL 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should </a:t>
            </a:r>
            <a:r>
              <a:rPr lang="en-US" sz="2400" dirty="0" smtClean="0">
                <a:solidFill>
                  <a:srgbClr val="C00000"/>
                </a:solidFill>
                <a:latin typeface="+mj-lt"/>
                <a:cs typeface="Arial" charset="0"/>
              </a:rPr>
              <a:t>implies</a:t>
            </a:r>
            <a:endParaRPr lang="en-US" sz="2400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to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06168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954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 smtClean="0"/>
              <a:t>SystemVerilog</a:t>
            </a:r>
            <a:r>
              <a:rPr lang="en-US" dirty="0" smtClean="0"/>
              <a:t> </a:t>
            </a:r>
            <a:r>
              <a:rPr lang="en-US" dirty="0"/>
              <a:t>code to implement the </a:t>
            </a:r>
            <a:r>
              <a:rPr lang="en-US" dirty="0" smtClean="0"/>
              <a:t>following function </a:t>
            </a:r>
            <a:r>
              <a:rPr lang="en-US" dirty="0"/>
              <a:t>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module </a:t>
            </a:r>
            <a:r>
              <a:rPr lang="en-US" sz="2200" dirty="0" err="1">
                <a:latin typeface="Courier New" pitchFamily="49" charset="0"/>
              </a:rPr>
              <a:t>sillyfunction</a:t>
            </a:r>
            <a:r>
              <a:rPr lang="en-US" sz="2200" dirty="0">
                <a:latin typeface="Courier New" pitchFamily="49" charset="0"/>
              </a:rPr>
              <a:t>(input  </a:t>
            </a:r>
            <a:r>
              <a:rPr lang="en-US" sz="2200" dirty="0" smtClean="0">
                <a:latin typeface="Courier New" pitchFamily="49" charset="0"/>
              </a:rPr>
              <a:t>logic a</a:t>
            </a:r>
            <a:r>
              <a:rPr lang="en-US" sz="2200" dirty="0">
                <a:latin typeface="Courier New" pitchFamily="49" charset="0"/>
              </a:rPr>
              <a:t>, b, c, 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                   output </a:t>
            </a:r>
            <a:r>
              <a:rPr lang="en-US" sz="2200" dirty="0" smtClean="0">
                <a:latin typeface="Courier New" pitchFamily="49" charset="0"/>
              </a:rPr>
              <a:t>logic y</a:t>
            </a:r>
            <a:r>
              <a:rPr lang="en-US" sz="22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assign y = ~b &amp; ~c | a &amp; ~b;</a:t>
            </a:r>
          </a:p>
          <a:p>
            <a:pPr>
              <a:buFontTx/>
              <a:buNone/>
            </a:pPr>
            <a:r>
              <a:rPr lang="en-US" sz="2200" dirty="0" err="1">
                <a:latin typeface="Courier New" pitchFamily="49" charset="0"/>
              </a:rPr>
              <a:t>endmodule</a:t>
            </a:r>
            <a:endParaRPr lang="en-US" sz="22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76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958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201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01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371600" y="1072662"/>
            <a:ext cx="54864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module testbench1();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logic a</a:t>
            </a:r>
            <a:r>
              <a:rPr lang="en-US" sz="1800" dirty="0">
                <a:latin typeface="Courier New" pitchFamily="49" charset="0"/>
              </a:rPr>
              <a:t>, b, c;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smtClean="0">
                <a:latin typeface="Courier New" pitchFamily="49" charset="0"/>
              </a:rPr>
              <a:t>logic y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sillyfunction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dut</a:t>
            </a:r>
            <a:r>
              <a:rPr lang="en-US" sz="1800" dirty="0">
                <a:latin typeface="Courier New" pitchFamily="49" charset="0"/>
              </a:rPr>
              <a:t>(a, b, c, y);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apply inputs one at a time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initial begin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a = 0;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a = 1;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end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Simple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30801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11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676400" y="990600"/>
            <a:ext cx="65532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module testbench2();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smtClean="0">
                <a:latin typeface="Courier New" pitchFamily="49" charset="0"/>
              </a:rPr>
              <a:t>logic  </a:t>
            </a:r>
            <a:r>
              <a:rPr lang="en-US" sz="1300" dirty="0">
                <a:latin typeface="Courier New" pitchFamily="49" charset="0"/>
              </a:rPr>
              <a:t>a, b, c;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smtClean="0">
                <a:latin typeface="Courier New" pitchFamily="49" charset="0"/>
              </a:rPr>
              <a:t>logic </a:t>
            </a:r>
            <a:r>
              <a:rPr lang="en-US" sz="1300" dirty="0">
                <a:latin typeface="Courier New" pitchFamily="49" charset="0"/>
              </a:rPr>
              <a:t>y;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 smtClean="0">
                <a:latin typeface="Courier New" pitchFamily="49" charset="0"/>
              </a:rPr>
              <a:t>  </a:t>
            </a:r>
            <a:r>
              <a:rPr lang="en-US" sz="1300" dirty="0" err="1" smtClean="0">
                <a:latin typeface="Courier New" pitchFamily="49" charset="0"/>
              </a:rPr>
              <a:t>sillyfunction</a:t>
            </a:r>
            <a:r>
              <a:rPr lang="en-US" sz="1300" dirty="0" smtClean="0">
                <a:latin typeface="Courier New" pitchFamily="49" charset="0"/>
              </a:rPr>
              <a:t> </a:t>
            </a:r>
            <a:r>
              <a:rPr lang="en-US" sz="1300" dirty="0" err="1">
                <a:latin typeface="Courier New" pitchFamily="49" charset="0"/>
              </a:rPr>
              <a:t>dut</a:t>
            </a:r>
            <a:r>
              <a:rPr lang="en-US" sz="1300" dirty="0">
                <a:latin typeface="Courier New" pitchFamily="49" charset="0"/>
              </a:rPr>
              <a:t>(a, b, c, y</a:t>
            </a:r>
            <a:r>
              <a:rPr lang="en-US" sz="1300" dirty="0" smtClean="0">
                <a:latin typeface="Courier New" pitchFamily="49" charset="0"/>
              </a:rPr>
              <a:t>);  </a:t>
            </a:r>
            <a:r>
              <a:rPr lang="en-US" sz="1300" b="1" dirty="0" smtClean="0">
                <a:solidFill>
                  <a:srgbClr val="0070C0"/>
                </a:solidFill>
                <a:latin typeface="Courier New" pitchFamily="49" charset="0"/>
              </a:rPr>
              <a:t>// instantiate </a:t>
            </a:r>
            <a:r>
              <a:rPr lang="en-US" sz="1300" b="1" dirty="0" err="1" smtClean="0">
                <a:solidFill>
                  <a:srgbClr val="0070C0"/>
                </a:solidFill>
                <a:latin typeface="Courier New" pitchFamily="49" charset="0"/>
              </a:rPr>
              <a:t>dut</a:t>
            </a:r>
            <a:endParaRPr lang="en-US" sz="13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 smtClean="0">
                <a:latin typeface="Courier New" pitchFamily="49" charset="0"/>
              </a:rPr>
              <a:t>  initial begin </a:t>
            </a:r>
            <a:r>
              <a:rPr lang="en-US" sz="1300" b="1" dirty="0" smtClean="0">
                <a:solidFill>
                  <a:srgbClr val="0070C0"/>
                </a:solidFill>
                <a:latin typeface="Courier New" pitchFamily="49" charset="0"/>
              </a:rPr>
              <a:t>// apply inputs, check results one at a time</a:t>
            </a:r>
            <a:endParaRPr lang="en-US" sz="13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a = 0;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$display("000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$display("001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a = 1;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end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 err="1">
                <a:latin typeface="Courier New" pitchFamily="49" charset="0"/>
              </a:rPr>
              <a:t>endmodule</a:t>
            </a:r>
            <a:r>
              <a:rPr lang="en-US" sz="13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Self-checking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65585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317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1066800"/>
            <a:ext cx="8458200" cy="5181600"/>
          </a:xfrm>
        </p:spPr>
        <p:txBody>
          <a:bodyPr/>
          <a:lstStyle/>
          <a:p>
            <a:pPr marL="533400" indent="-533400"/>
            <a:r>
              <a:rPr lang="en-US" dirty="0" err="1" smtClean="0"/>
              <a:t>Testvector</a:t>
            </a:r>
            <a:r>
              <a:rPr lang="en-US" dirty="0" smtClean="0"/>
              <a:t> </a:t>
            </a:r>
            <a:r>
              <a:rPr lang="en-US" dirty="0"/>
              <a:t>file: inputs and expected outputs</a:t>
            </a:r>
          </a:p>
          <a:p>
            <a:pPr marL="533400" indent="-533400"/>
            <a:r>
              <a:rPr lang="en-US" dirty="0" err="1"/>
              <a:t>Testbench</a:t>
            </a:r>
            <a:r>
              <a:rPr lang="en-US" dirty="0"/>
              <a:t>: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Generate clock for assigning inputs, reading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Read </a:t>
            </a:r>
            <a:r>
              <a:rPr lang="en-US" sz="2600" dirty="0" err="1"/>
              <a:t>testvectors</a:t>
            </a:r>
            <a:r>
              <a:rPr lang="en-US" sz="2600" dirty="0"/>
              <a:t> file into array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Assign inputs, expected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Compare </a:t>
            </a:r>
            <a:r>
              <a:rPr lang="en-US" sz="2600" dirty="0" smtClean="0"/>
              <a:t>outputs with expected </a:t>
            </a:r>
            <a:r>
              <a:rPr lang="en-US" sz="2600" dirty="0"/>
              <a:t>outputs and report errors</a:t>
            </a:r>
          </a:p>
          <a:p>
            <a:pPr marL="533400" indent="-533400">
              <a:buFontTx/>
              <a:buNone/>
            </a:pPr>
            <a:endParaRPr lang="en-US" dirty="0"/>
          </a:p>
          <a:p>
            <a:pPr marL="533400" indent="-533400"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493797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44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609600" y="1181100"/>
            <a:ext cx="7543800" cy="4953000"/>
          </a:xfrm>
        </p:spPr>
        <p:txBody>
          <a:bodyPr/>
          <a:lstStyle/>
          <a:p>
            <a:pPr marL="533400" indent="-533400"/>
            <a:r>
              <a:rPr lang="en-US" dirty="0" err="1"/>
              <a:t>Testbench</a:t>
            </a:r>
            <a:r>
              <a:rPr lang="en-US" dirty="0"/>
              <a:t> </a:t>
            </a:r>
            <a:r>
              <a:rPr lang="en-US" dirty="0" smtClean="0"/>
              <a:t>clock: </a:t>
            </a:r>
          </a:p>
          <a:p>
            <a:pPr marL="933450" lvl="1" indent="-533400"/>
            <a:r>
              <a:rPr lang="en-US" sz="2400" dirty="0" smtClean="0"/>
              <a:t>assign </a:t>
            </a:r>
            <a:r>
              <a:rPr lang="en-US" sz="2400" dirty="0"/>
              <a:t>inputs (on </a:t>
            </a:r>
            <a:r>
              <a:rPr lang="en-US" sz="2400" dirty="0" smtClean="0"/>
              <a:t>rising edge)</a:t>
            </a:r>
          </a:p>
          <a:p>
            <a:pPr marL="933450" lvl="1" indent="-533400"/>
            <a:r>
              <a:rPr lang="en-US" sz="2400" dirty="0" smtClean="0"/>
              <a:t>compare </a:t>
            </a:r>
            <a:r>
              <a:rPr lang="en-US" sz="2400" dirty="0"/>
              <a:t>outputs with expected outputs (on </a:t>
            </a:r>
            <a:r>
              <a:rPr lang="en-US" sz="2400" dirty="0" smtClean="0"/>
              <a:t>falling </a:t>
            </a:r>
            <a:r>
              <a:rPr lang="en-US" sz="2400" dirty="0"/>
              <a:t>edge).</a:t>
            </a:r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533400" indent="-533400"/>
            <a:r>
              <a:rPr lang="en-US" sz="2400" dirty="0" err="1" smtClean="0"/>
              <a:t>Testbench</a:t>
            </a:r>
            <a:r>
              <a:rPr lang="en-US" sz="2400" dirty="0" smtClean="0"/>
              <a:t> </a:t>
            </a:r>
            <a:r>
              <a:rPr lang="en-US" sz="2400" dirty="0"/>
              <a:t>clock </a:t>
            </a:r>
            <a:r>
              <a:rPr lang="en-US" sz="2400" dirty="0" smtClean="0"/>
              <a:t>also used as clock </a:t>
            </a:r>
            <a:r>
              <a:rPr lang="en-US" sz="2400" dirty="0"/>
              <a:t>for synchronous sequential </a:t>
            </a:r>
            <a:r>
              <a:rPr lang="en-US" sz="2400" dirty="0" smtClean="0"/>
              <a:t>circuits</a:t>
            </a:r>
            <a:endParaRPr lang="en-US" sz="2400" dirty="0"/>
          </a:p>
        </p:txBody>
      </p:sp>
      <p:graphicFrame>
        <p:nvGraphicFramePr>
          <p:cNvPr id="9144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893917114"/>
              </p:ext>
            </p:extLst>
          </p:nvPr>
        </p:nvGraphicFramePr>
        <p:xfrm>
          <a:off x="1905000" y="2914650"/>
          <a:ext cx="48768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11" name="VISIO" r:id="rId7" imgW="2437920" imgH="905040" progId="Visio.Drawing.6">
                  <p:embed/>
                </p:oleObj>
              </mc:Choice>
              <mc:Fallback>
                <p:oleObj name="VISIO" r:id="rId7" imgW="2437920" imgH="9050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914650"/>
                        <a:ext cx="4876800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86495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419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r>
              <a:rPr lang="en-US" dirty="0" smtClean="0"/>
              <a:t>File</a:t>
            </a:r>
            <a:r>
              <a:rPr lang="en-US" dirty="0"/>
              <a:t>: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2600" dirty="0" smtClean="0">
                <a:latin typeface="Courier New" pitchFamily="49" charset="0"/>
              </a:rPr>
              <a:t>example.tv </a:t>
            </a:r>
          </a:p>
          <a:p>
            <a:r>
              <a:rPr lang="en-US" dirty="0" smtClean="0">
                <a:latin typeface="+mj-lt"/>
              </a:rPr>
              <a:t>contains </a:t>
            </a:r>
            <a:r>
              <a:rPr lang="en-US" dirty="0">
                <a:latin typeface="+mj-lt"/>
              </a:rPr>
              <a:t>vectors of </a:t>
            </a:r>
            <a:r>
              <a:rPr lang="en-US" dirty="0" err="1">
                <a:latin typeface="+mj-lt"/>
              </a:rPr>
              <a:t>abc_yexpected</a:t>
            </a:r>
            <a:endParaRPr lang="en-US" dirty="0">
              <a:latin typeface="+mj-lt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101_1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111_0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File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68453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522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5344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</a:rPr>
              <a:t>module </a:t>
            </a:r>
            <a:r>
              <a:rPr lang="en-US" sz="1600" dirty="0">
                <a:latin typeface="Courier New" pitchFamily="49" charset="0"/>
              </a:rPr>
              <a:t>testbench3();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</a:t>
            </a:r>
            <a:r>
              <a:rPr lang="en-US" sz="1600" dirty="0" err="1" smtClean="0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, reset;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a</a:t>
            </a:r>
            <a:r>
              <a:rPr lang="en-US" sz="1600" dirty="0">
                <a:latin typeface="Courier New" pitchFamily="49" charset="0"/>
              </a:rPr>
              <a:t>, b, c, </a:t>
            </a:r>
            <a:r>
              <a:rPr lang="en-US" sz="1600" dirty="0" err="1">
                <a:latin typeface="Courier New" pitchFamily="49" charset="0"/>
              </a:rPr>
              <a:t>yexpected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       y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[31:0</a:t>
            </a:r>
            <a:r>
              <a:rPr lang="en-US" sz="1600" dirty="0">
                <a:latin typeface="Courier New" pitchFamily="49" charset="0"/>
              </a:rPr>
              <a:t>] </a:t>
            </a:r>
            <a:r>
              <a:rPr lang="en-US" sz="1600" dirty="0" err="1">
                <a:latin typeface="Courier New" pitchFamily="49" charset="0"/>
              </a:rPr>
              <a:t>vectornum</a:t>
            </a:r>
            <a:r>
              <a:rPr lang="en-US" sz="1600" dirty="0">
                <a:latin typeface="Courier New" pitchFamily="49" charset="0"/>
              </a:rPr>
              <a:t>, errors;    // bookkeeping variables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smtClean="0">
                <a:latin typeface="Courier New" pitchFamily="49" charset="0"/>
              </a:rPr>
              <a:t>logic [3:0</a:t>
            </a:r>
            <a:r>
              <a:rPr lang="en-US" sz="1600" dirty="0">
                <a:latin typeface="Courier New" pitchFamily="49" charset="0"/>
              </a:rPr>
              <a:t>] 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r>
              <a:rPr lang="en-US" sz="1600" dirty="0">
                <a:latin typeface="Courier New" pitchFamily="49" charset="0"/>
              </a:rPr>
              <a:t>[10000:0]; // array of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sillyfunction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dut</a:t>
            </a:r>
            <a:r>
              <a:rPr lang="en-US" sz="1600" dirty="0">
                <a:latin typeface="Courier New" pitchFamily="49" charset="0"/>
              </a:rPr>
              <a:t>(a, b, c,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</a:rPr>
              <a:t>// generate clock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always     // no sensitivity list, so it always executes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1; #5;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0; #5;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1. Generate Clock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72344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624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at start of test, load </a:t>
            </a: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</a:rPr>
              <a:t>vectors and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pulse reset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initial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$</a:t>
            </a:r>
            <a:r>
              <a:rPr lang="en-US" sz="1800" dirty="0" err="1">
                <a:latin typeface="Courier New" pitchFamily="49" charset="0"/>
              </a:rPr>
              <a:t>readmemb</a:t>
            </a:r>
            <a:r>
              <a:rPr lang="en-US" sz="1800" dirty="0">
                <a:latin typeface="Courier New" pitchFamily="49" charset="0"/>
              </a:rPr>
              <a:t>("example.tv",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 = 0; errors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reset = 1; #27; reset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Note: </a:t>
            </a:r>
            <a:r>
              <a:rPr lang="en-US" sz="1800" dirty="0">
                <a:latin typeface="Courier New" pitchFamily="49" charset="0"/>
              </a:rPr>
              <a:t>$</a:t>
            </a:r>
            <a:r>
              <a:rPr lang="en-US" sz="1800" dirty="0" err="1">
                <a:latin typeface="Courier New" pitchFamily="49" charset="0"/>
              </a:rPr>
              <a:t>readmemh</a:t>
            </a:r>
            <a:r>
              <a:rPr lang="en-US" sz="1800" dirty="0">
                <a:latin typeface="Courier New" pitchFamily="49" charset="0"/>
              </a:rPr>
              <a:t> reads </a:t>
            </a:r>
            <a:r>
              <a:rPr lang="en-US" sz="1800" dirty="0" err="1">
                <a:latin typeface="Courier New" pitchFamily="49" charset="0"/>
              </a:rPr>
              <a:t>testvector</a:t>
            </a:r>
            <a:r>
              <a:rPr lang="en-US" sz="1800" dirty="0">
                <a:latin typeface="Courier New" pitchFamily="49" charset="0"/>
              </a:rPr>
              <a:t> files written 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hexadecimal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2. Read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into Array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86301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7268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80010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 dirty="0" smtClean="0">
                <a:solidFill>
                  <a:srgbClr val="0070C0"/>
                </a:solidFill>
                <a:latin typeface="Courier New" pitchFamily="49" charset="0"/>
              </a:rPr>
              <a:t>  //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apply test vectors on rising edge of </a:t>
            </a:r>
            <a:r>
              <a:rPr lang="en-US" sz="1800" b="1" dirty="0" err="1">
                <a:solidFill>
                  <a:srgbClr val="0070C0"/>
                </a:solidFill>
                <a:latin typeface="Courier New" pitchFamily="49" charset="0"/>
              </a:rPr>
              <a:t>clk</a:t>
            </a:r>
            <a:endParaRPr lang="en-US" sz="18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always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#1; {a, b, c, </a:t>
            </a:r>
            <a:r>
              <a:rPr lang="en-US" sz="1800" dirty="0" err="1">
                <a:latin typeface="Courier New" pitchFamily="49" charset="0"/>
              </a:rPr>
              <a:t>yexpected</a:t>
            </a:r>
            <a:r>
              <a:rPr lang="en-US" sz="1800" dirty="0">
                <a:latin typeface="Courier New" pitchFamily="49" charset="0"/>
              </a:rPr>
              <a:t>} =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[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j-lt"/>
              </a:rPr>
              <a:t>3. Assign Inputs &amp; Expected Outputs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114806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2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82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153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check results on falling edge of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clk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always @(</a:t>
            </a:r>
            <a:r>
              <a:rPr lang="en-US" sz="1700" dirty="0" err="1">
                <a:latin typeface="Courier New" pitchFamily="49" charset="0"/>
              </a:rPr>
              <a:t>negedge</a:t>
            </a: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err="1">
                <a:latin typeface="Courier New" pitchFamily="49" charset="0"/>
              </a:rPr>
              <a:t>clk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if (~reset) begin // skip during reset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(y !== </a:t>
            </a:r>
            <a:r>
              <a:rPr lang="en-US" sz="1700" dirty="0" err="1">
                <a:latin typeface="Courier New" pitchFamily="49" charset="0"/>
              </a:rPr>
              <a:t>yexpected</a:t>
            </a:r>
            <a:r>
              <a:rPr lang="en-US" sz="1700" dirty="0">
                <a:latin typeface="Courier New" pitchFamily="49" charset="0"/>
              </a:rPr>
              <a:t>) begin 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$display("Error: inputs = %b", {a, b, c});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  outputs = %b (%b expected)",</a:t>
            </a:r>
            <a:r>
              <a:rPr lang="en-US" sz="1700" dirty="0" err="1">
                <a:latin typeface="Courier New" pitchFamily="49" charset="0"/>
              </a:rPr>
              <a:t>y,yexpected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errors = errors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Note:</a:t>
            </a:r>
            <a:r>
              <a:rPr lang="en-US" sz="17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to print in hexadecimal, use %h. For example,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      $display(“Error: inputs = %h”, {a, b, c});</a:t>
            </a:r>
          </a:p>
          <a:p>
            <a:pPr>
              <a:buFontTx/>
              <a:buNone/>
            </a:pPr>
            <a:r>
              <a:rPr lang="en-US" sz="1700" dirty="0"/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4. Compare with Expected Outputs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291348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76120492"/>
              </p:ext>
            </p:extLst>
          </p:nvPr>
        </p:nvGraphicFramePr>
        <p:xfrm>
          <a:off x="2122488" y="1371600"/>
          <a:ext cx="4473575" cy="168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47" name="Visio" r:id="rId7" imgW="1272500" imgH="480114" progId="Visio.Drawing.11">
                  <p:embed/>
                </p:oleObj>
              </mc:Choice>
              <mc:Fallback>
                <p:oleObj name="Visio" r:id="rId7" imgW="1272500" imgH="48011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2488" y="1371600"/>
                        <a:ext cx="4473575" cy="168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757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96108" y="3637085"/>
            <a:ext cx="76200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Two types of Modules: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Behavioral:</a:t>
            </a:r>
            <a:r>
              <a:rPr lang="en-US" sz="2600" b="1" dirty="0"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describe what a module does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Structural: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describe how </a:t>
            </a:r>
            <a:r>
              <a:rPr lang="en-US" sz="2600" dirty="0" smtClean="0">
                <a:latin typeface="+mj-lt"/>
                <a:cs typeface="Arial" charset="0"/>
              </a:rPr>
              <a:t>it is </a:t>
            </a:r>
            <a:r>
              <a:rPr lang="en-US" sz="2600" dirty="0">
                <a:latin typeface="+mj-lt"/>
                <a:cs typeface="Arial" charset="0"/>
              </a:rPr>
              <a:t>built from simpler modules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Modules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76600" y="1676400"/>
            <a:ext cx="22098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</a:rPr>
              <a:t>SystemVerilog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Module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5016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64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increment array index and read next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testvector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=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</a:t>
            </a:r>
            <a:r>
              <a:rPr lang="en-US" sz="1700" dirty="0" err="1">
                <a:latin typeface="Courier New" pitchFamily="49" charset="0"/>
              </a:rPr>
              <a:t>testvectors</a:t>
            </a:r>
            <a:r>
              <a:rPr lang="en-US" sz="1700" dirty="0">
                <a:latin typeface="Courier New" pitchFamily="49" charset="0"/>
              </a:rPr>
              <a:t>[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] === 4'bx) begin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$display("%d tests completed with %d errors",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, errors);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</a:t>
            </a:r>
            <a:r>
              <a:rPr lang="en-US" sz="1700" dirty="0" smtClean="0">
                <a:latin typeface="Courier New" pitchFamily="49" charset="0"/>
              </a:rPr>
              <a:t>$stop;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===</a:t>
            </a:r>
            <a:r>
              <a:rPr lang="en-US" sz="1700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and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!==</a:t>
            </a:r>
            <a:r>
              <a:rPr lang="en-US" sz="1700" dirty="0">
                <a:latin typeface="Courier New" pitchFamily="49" charset="0"/>
              </a:rPr>
              <a:t> can compare values that are </a:t>
            </a:r>
            <a:r>
              <a:rPr lang="en-US" sz="1700" dirty="0" smtClean="0">
                <a:latin typeface="Courier New" pitchFamily="49" charset="0"/>
              </a:rPr>
              <a:t>1</a:t>
            </a:r>
            <a:r>
              <a:rPr lang="en-US" sz="1700" dirty="0">
                <a:latin typeface="Courier New" pitchFamily="49" charset="0"/>
              </a:rPr>
              <a:t>, 0, x, or z.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4. Compare with Expected Outputs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16533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Behavioral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95650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Behavioral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3474010"/>
            <a:ext cx="685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module/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r>
              <a:rPr lang="en-US" sz="2200" dirty="0" smtClean="0"/>
              <a:t>:  required to begin/end </a:t>
            </a:r>
            <a:r>
              <a:rPr lang="en-US" sz="2200" dirty="0"/>
              <a:t>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example</a:t>
            </a:r>
            <a:r>
              <a:rPr lang="en-US" sz="2200" dirty="0" smtClean="0"/>
              <a:t>:  name of the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Operators:</a:t>
            </a:r>
          </a:p>
          <a:p>
            <a:pPr lvl="1"/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2200" dirty="0" smtClean="0"/>
              <a:t>:  NOT</a:t>
            </a:r>
            <a:endParaRPr lang="en-US" sz="2200" dirty="0"/>
          </a:p>
          <a:p>
            <a:pPr lvl="1"/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US" sz="2200" dirty="0" smtClean="0"/>
              <a:t>:  AND</a:t>
            </a:r>
          </a:p>
          <a:p>
            <a:pPr lvl="1"/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200" dirty="0" smtClean="0"/>
              <a:t>:  OR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764640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4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94983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6553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HDL Simulation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a</a:t>
            </a:r>
            <a:r>
              <a:rPr lang="en-US" sz="1800" dirty="0">
                <a:latin typeface="Courier New" pitchFamily="49" charset="0"/>
                <a:cs typeface="Arial" charset="0"/>
              </a:rPr>
              <a:t>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logic y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 smtClean="0">
                <a:solidFill>
                  <a:srgbClr val="0070C0"/>
                </a:solidFill>
              </a:rPr>
              <a:t>SystemVerilog</a:t>
            </a:r>
            <a:r>
              <a:rPr lang="en-US" sz="3200" b="1" dirty="0" smtClean="0">
                <a:solidFill>
                  <a:srgbClr val="0070C0"/>
                </a:solidFill>
              </a:rPr>
              <a:t>: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592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13468</TotalTime>
  <Words>4439</Words>
  <Application>Microsoft Macintosh PowerPoint</Application>
  <PresentationFormat>On-screen Show (4:3)</PresentationFormat>
  <Paragraphs>862</Paragraphs>
  <Slides>60</Slides>
  <Notes>59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3" baseType="lpstr">
      <vt:lpstr>Office Theme</vt:lpstr>
      <vt:lpstr>Visio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David Harris</cp:lastModifiedBy>
  <cp:revision>129</cp:revision>
  <dcterms:created xsi:type="dcterms:W3CDTF">2012-08-07T04:56:47Z</dcterms:created>
  <dcterms:modified xsi:type="dcterms:W3CDTF">2017-02-13T17:27:49Z</dcterms:modified>
</cp:coreProperties>
</file>