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7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8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9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0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1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2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3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4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5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16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7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18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19.xml" ContentType="application/vnd.openxmlformats-officedocument.presentationml.notesSlide+xml"/>
  <Override PartName="/ppt/tags/tag76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7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28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29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30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31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32.xml" ContentType="application/vnd.openxmlformats-officedocument.presentationml.notesSl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33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34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35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40.xml" ContentType="application/vnd.openxmlformats-officedocument.presentationml.notesSlide+xml"/>
  <Override PartName="/ppt/tags/tag110.xml" ContentType="application/vnd.openxmlformats-officedocument.presentationml.tags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tags/tag111.xml" ContentType="application/vnd.openxmlformats-officedocument.presentationml.tags+xml"/>
  <Override PartName="/ppt/notesSlides/notesSlide48.xml" ContentType="application/vnd.openxmlformats-officedocument.presentationml.notesSlide+xml"/>
  <Override PartName="/ppt/tags/tag112.xml" ContentType="application/vnd.openxmlformats-officedocument.presentationml.tags+xml"/>
  <Override PartName="/ppt/notesSlides/notesSlide49.xml" ContentType="application/vnd.openxmlformats-officedocument.presentationml.notesSlide+xml"/>
  <Override PartName="/ppt/tags/tag113.xml" ContentType="application/vnd.openxmlformats-officedocument.presentationml.tags+xml"/>
  <Override PartName="/ppt/notesSlides/notesSlide50.xml" ContentType="application/vnd.openxmlformats-officedocument.presentationml.notesSlide+xml"/>
  <Override PartName="/ppt/tags/tag114.xml" ContentType="application/vnd.openxmlformats-officedocument.presentationml.tags+xml"/>
  <Override PartName="/ppt/notesSlides/notesSlide51.xml" ContentType="application/vnd.openxmlformats-officedocument.presentationml.notesSlide+xml"/>
  <Override PartName="/ppt/tags/tag115.xml" ContentType="application/vnd.openxmlformats-officedocument.presentationml.tags+xml"/>
  <Override PartName="/ppt/notesSlides/notesSlide52.xml" ContentType="application/vnd.openxmlformats-officedocument.presentationml.notesSlide+xml"/>
  <Override PartName="/ppt/tags/tag116.xml" ContentType="application/vnd.openxmlformats-officedocument.presentationml.tags+xml"/>
  <Override PartName="/ppt/notesSlides/notesSlide53.xml" ContentType="application/vnd.openxmlformats-officedocument.presentationml.notesSlide+xml"/>
  <Override PartName="/ppt/tags/tag117.xml" ContentType="application/vnd.openxmlformats-officedocument.presentationml.tags+xml"/>
  <Override PartName="/ppt/notesSlides/notesSlide54.xml" ContentType="application/vnd.openxmlformats-officedocument.presentationml.notesSlide+xml"/>
  <Override PartName="/ppt/tags/tag118.xml" ContentType="application/vnd.openxmlformats-officedocument.presentationml.tags+xml"/>
  <Override PartName="/ppt/notesSlides/notesSlide55.xml" ContentType="application/vnd.openxmlformats-officedocument.presentationml.notesSlide+xml"/>
  <Override PartName="/ppt/tags/tag119.xml" ContentType="application/vnd.openxmlformats-officedocument.presentationml.tags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62.xml" ContentType="application/vnd.openxmlformats-officedocument.presentationml.notesSl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63.xml" ContentType="application/vnd.openxmlformats-officedocument.presentationml.notesSlide+xml"/>
  <Override PartName="/ppt/tags/tag132.xml" ContentType="application/vnd.openxmlformats-officedocument.presentationml.tags+xml"/>
  <Override PartName="/ppt/notesSlides/notesSlide64.xml" ContentType="application/vnd.openxmlformats-officedocument.presentationml.notesSlide+xml"/>
  <Override PartName="/ppt/tags/tag133.xml" ContentType="application/vnd.openxmlformats-officedocument.presentationml.tags+xml"/>
  <Override PartName="/ppt/notesSlides/notesSlide65.xml" ContentType="application/vnd.openxmlformats-officedocument.presentationml.notesSlide+xml"/>
  <Override PartName="/ppt/tags/tag134.xml" ContentType="application/vnd.openxmlformats-officedocument.presentationml.tags+xml"/>
  <Override PartName="/ppt/notesSlides/notesSlide66.xml" ContentType="application/vnd.openxmlformats-officedocument.presentationml.notesSlide+xml"/>
  <Override PartName="/ppt/tags/tag135.xml" ContentType="application/vnd.openxmlformats-officedocument.presentationml.tags+xml"/>
  <Override PartName="/ppt/notesSlides/notesSlide67.xml" ContentType="application/vnd.openxmlformats-officedocument.presentationml.notesSlide+xml"/>
  <Override PartName="/ppt/tags/tag136.xml" ContentType="application/vnd.openxmlformats-officedocument.presentationml.tags+xml"/>
  <Override PartName="/ppt/notesSlides/notesSlide68.xml" ContentType="application/vnd.openxmlformats-officedocument.presentationml.notesSlide+xml"/>
  <Override PartName="/ppt/tags/tag137.xml" ContentType="application/vnd.openxmlformats-officedocument.presentationml.tags+xml"/>
  <Override PartName="/ppt/notesSlides/notesSlide69.xml" ContentType="application/vnd.openxmlformats-officedocument.presentationml.notesSlide+xml"/>
  <Override PartName="/ppt/tags/tag138.xml" ContentType="application/vnd.openxmlformats-officedocument.presentationml.tags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tags/tag139.xml" ContentType="application/vnd.openxmlformats-officedocument.presentationml.tags+xml"/>
  <Override PartName="/ppt/notesSlides/notesSlide72.xml" ContentType="application/vnd.openxmlformats-officedocument.presentationml.notesSlide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notesSlides/notesSlide73.xml" ContentType="application/vnd.openxmlformats-officedocument.presentationml.notesSlide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notesSlides/notesSlide74.xml" ContentType="application/vnd.openxmlformats-officedocument.presentationml.notesSlide+xml"/>
  <Override PartName="/ppt/tags/tag145.xml" ContentType="application/vnd.openxmlformats-officedocument.presentationml.tags+xml"/>
  <Override PartName="/ppt/notesSlides/notesSlide75.xml" ContentType="application/vnd.openxmlformats-officedocument.presentationml.notesSlide+xml"/>
  <Override PartName="/ppt/tags/tag146.xml" ContentType="application/vnd.openxmlformats-officedocument.presentationml.tags+xml"/>
  <Override PartName="/ppt/notesSlides/notesSlide76.xml" ContentType="application/vnd.openxmlformats-officedocument.presentationml.notesSlide+xml"/>
  <Override PartName="/ppt/tags/tag147.xml" ContentType="application/vnd.openxmlformats-officedocument.presentationml.tags+xml"/>
  <Override PartName="/ppt/notesSlides/notesSlide77.xml" ContentType="application/vnd.openxmlformats-officedocument.presentationml.notesSlide+xml"/>
  <Override PartName="/ppt/tags/tag148.xml" ContentType="application/vnd.openxmlformats-officedocument.presentationml.tags+xml"/>
  <Override PartName="/ppt/notesSlides/notesSlide78.xml" ContentType="application/vnd.openxmlformats-officedocument.presentationml.notesSlide+xml"/>
  <Override PartName="/ppt/tags/tag149.xml" ContentType="application/vnd.openxmlformats-officedocument.presentationml.tags+xml"/>
  <Override PartName="/ppt/notesSlides/notesSlide79.xml" ContentType="application/vnd.openxmlformats-officedocument.presentationml.notesSlide+xml"/>
  <Override PartName="/ppt/tags/tag150.xml" ContentType="application/vnd.openxmlformats-officedocument.presentationml.tags+xml"/>
  <Override PartName="/ppt/notesSlides/notesSlide80.xml" ContentType="application/vnd.openxmlformats-officedocument.presentationml.notesSlide+xml"/>
  <Override PartName="/ppt/tags/tag151.xml" ContentType="application/vnd.openxmlformats-officedocument.presentationml.tags+xml"/>
  <Override PartName="/ppt/notesSlides/notesSlide81.xml" ContentType="application/vnd.openxmlformats-officedocument.presentationml.notesSlide+xml"/>
  <Override PartName="/ppt/tags/tag152.xml" ContentType="application/vnd.openxmlformats-officedocument.presentationml.tags+xml"/>
  <Override PartName="/ppt/notesSlides/notesSlide82.xml" ContentType="application/vnd.openxmlformats-officedocument.presentationml.notesSlide+xml"/>
  <Override PartName="/ppt/tags/tag153.xml" ContentType="application/vnd.openxmlformats-officedocument.presentationml.tags+xml"/>
  <Override PartName="/ppt/notesSlides/notesSlide83.xml" ContentType="application/vnd.openxmlformats-officedocument.presentationml.notesSlide+xml"/>
  <Override PartName="/ppt/tags/tag154.xml" ContentType="application/vnd.openxmlformats-officedocument.presentationml.tags+xml"/>
  <Override PartName="/ppt/notesSlides/notesSlide84.xml" ContentType="application/vnd.openxmlformats-officedocument.presentationml.notesSlide+xml"/>
  <Override PartName="/ppt/tags/tag155.xml" ContentType="application/vnd.openxmlformats-officedocument.presentationml.tags+xml"/>
  <Override PartName="/ppt/notesSlides/notesSlide85.xml" ContentType="application/vnd.openxmlformats-officedocument.presentationml.notesSlide+xml"/>
  <Override PartName="/ppt/tags/tag156.xml" ContentType="application/vnd.openxmlformats-officedocument.presentationml.tags+xml"/>
  <Override PartName="/ppt/notesSlides/notesSlide86.xml" ContentType="application/vnd.openxmlformats-officedocument.presentationml.notesSlide+xml"/>
  <Override PartName="/ppt/tags/tag157.xml" ContentType="application/vnd.openxmlformats-officedocument.presentationml.tags+xml"/>
  <Override PartName="/ppt/notesSlides/notesSlide87.xml" ContentType="application/vnd.openxmlformats-officedocument.presentationml.notesSlide+xml"/>
  <Override PartName="/ppt/tags/tag158.xml" ContentType="application/vnd.openxmlformats-officedocument.presentationml.tags+xml"/>
  <Override PartName="/ppt/notesSlides/notesSlide88.xml" ContentType="application/vnd.openxmlformats-officedocument.presentationml.notesSlide+xml"/>
  <Override PartName="/ppt/tags/tag159.xml" ContentType="application/vnd.openxmlformats-officedocument.presentationml.tags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tags/tag160.xml" ContentType="application/vnd.openxmlformats-officedocument.presentationml.tags+xml"/>
  <Override PartName="/ppt/notesSlides/notesSlide91.xml" ContentType="application/vnd.openxmlformats-officedocument.presentationml.notesSlide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tags/tag170.xml" ContentType="application/vnd.openxmlformats-officedocument.presentationml.tags+xml"/>
  <Override PartName="/ppt/notesSlides/notesSlide94.xml" ContentType="application/vnd.openxmlformats-officedocument.presentationml.notesSlide+xml"/>
  <Override PartName="/ppt/tags/tag171.xml" ContentType="application/vnd.openxmlformats-officedocument.presentationml.tags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notesSlides/notesSlide101.xml" ContentType="application/vnd.openxmlformats-officedocument.presentationml.notesSlide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notesSlides/notesSlide102.xml" ContentType="application/vnd.openxmlformats-officedocument.presentationml.notesSlide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notesSlides/notesSlide103.xml" ContentType="application/vnd.openxmlformats-officedocument.presentationml.notesSlide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notesSlides/notesSlide104.xml" ContentType="application/vnd.openxmlformats-officedocument.presentationml.notesSlide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notesSlides/notesSlide105.xml" ContentType="application/vnd.openxmlformats-officedocument.presentationml.notesSlide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notesSlides/notesSlide106.xml" ContentType="application/vnd.openxmlformats-officedocument.presentationml.notesSlide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notesSlides/notesSlide107.xml" ContentType="application/vnd.openxmlformats-officedocument.presentationml.notesSlide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notesSlides/notesSlide108.xml" ContentType="application/vnd.openxmlformats-officedocument.presentationml.notesSlide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notesSlides/notesSlide109.xml" ContentType="application/vnd.openxmlformats-officedocument.presentationml.notesSlide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notesSlides/notesSlide110.xml" ContentType="application/vnd.openxmlformats-officedocument.presentationml.notesSlide+xml"/>
  <Override PartName="/ppt/tags/tag247.xml" ContentType="application/vnd.openxmlformats-officedocument.presentationml.tags+xml"/>
  <Override PartName="/ppt/notesSlides/notesSlide111.xml" ContentType="application/vnd.openxmlformats-officedocument.presentationml.notesSlide+xml"/>
  <Override PartName="/ppt/tags/tag248.xml" ContentType="application/vnd.openxmlformats-officedocument.presentationml.tags+xml"/>
  <Override PartName="/ppt/notesSlides/notesSlide112.xml" ContentType="application/vnd.openxmlformats-officedocument.presentationml.notesSlide+xml"/>
  <Override PartName="/ppt/tags/tag249.xml" ContentType="application/vnd.openxmlformats-officedocument.presentationml.tags+xml"/>
  <Override PartName="/ppt/notesSlides/notesSlide113.xml" ContentType="application/vnd.openxmlformats-officedocument.presentationml.notesSlide+xml"/>
  <Override PartName="/ppt/tags/tag250.xml" ContentType="application/vnd.openxmlformats-officedocument.presentationml.tags+xml"/>
  <Override PartName="/ppt/notesSlides/notesSlide114.xml" ContentType="application/vnd.openxmlformats-officedocument.presentationml.notesSlide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notesSlides/notesSlide115.xml" ContentType="application/vnd.openxmlformats-officedocument.presentationml.notesSlide+xml"/>
  <Override PartName="/ppt/tags/tag259.xml" ContentType="application/vnd.openxmlformats-officedocument.presentationml.tags+xml"/>
  <Override PartName="/ppt/notesSlides/notesSlide116.xml" ContentType="application/vnd.openxmlformats-officedocument.presentationml.notesSlide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notesSlides/notesSlide117.xml" ContentType="application/vnd.openxmlformats-officedocument.presentationml.notesSlide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notesSlides/notesSlide118.xml" ContentType="application/vnd.openxmlformats-officedocument.presentationml.notesSlide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notesSlides/notesSlide119.xml" ContentType="application/vnd.openxmlformats-officedocument.presentationml.notesSlide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notesSlides/notesSlide120.xml" ContentType="application/vnd.openxmlformats-officedocument.presentationml.notesSlide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notesSlides/notesSlide121.xml" ContentType="application/vnd.openxmlformats-officedocument.presentationml.notesSlide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notesSlides/notesSlide122.xml" ContentType="application/vnd.openxmlformats-officedocument.presentationml.notesSlide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notesSlides/notesSlide123.xml" ContentType="application/vnd.openxmlformats-officedocument.presentationml.notesSlide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notesSlides/notesSlide124.xml" ContentType="application/vnd.openxmlformats-officedocument.presentationml.notesSlide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notesSlides/notesSlide125.xml" ContentType="application/vnd.openxmlformats-officedocument.presentationml.notesSlide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notesSlides/notesSlide126.xml" ContentType="application/vnd.openxmlformats-officedocument.presentationml.notesSlide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notesSlides/notesSlide127.xml" ContentType="application/vnd.openxmlformats-officedocument.presentationml.notesSlide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notesSlides/notesSlide128.xml" ContentType="application/vnd.openxmlformats-officedocument.presentationml.notesSlide+xml"/>
  <Override PartName="/ppt/tags/tag297.xml" ContentType="application/vnd.openxmlformats-officedocument.presentationml.tags+xml"/>
  <Override PartName="/ppt/notesSlides/notesSlide129.xml" ContentType="application/vnd.openxmlformats-officedocument.presentationml.notesSlide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notesSlides/notesSlide130.xml" ContentType="application/vnd.openxmlformats-officedocument.presentationml.notesSlide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notesSlides/notesSlide131.xml" ContentType="application/vnd.openxmlformats-officedocument.presentationml.notesSlide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notesSlides/notesSlide132.xml" ContentType="application/vnd.openxmlformats-officedocument.presentationml.notesSlide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notesSlides/notesSlide133.xml" ContentType="application/vnd.openxmlformats-officedocument.presentationml.notesSlide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notesSlides/notesSlide134.xml" ContentType="application/vnd.openxmlformats-officedocument.presentationml.notesSlide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notesSlides/notesSlide135.xml" ContentType="application/vnd.openxmlformats-officedocument.presentationml.notesSlide+xml"/>
  <Override PartName="/ppt/tags/tag310.xml" ContentType="application/vnd.openxmlformats-officedocument.presentationml.tags+xml"/>
  <Override PartName="/ppt/notesSlides/notesSlide136.xml" ContentType="application/vnd.openxmlformats-officedocument.presentationml.notesSlide+xml"/>
  <Override PartName="/ppt/tags/tag311.xml" ContentType="application/vnd.openxmlformats-officedocument.presentationml.tags+xml"/>
  <Override PartName="/ppt/notesSlides/notesSlide137.xml" ContentType="application/vnd.openxmlformats-officedocument.presentationml.notesSlide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notesSlides/notesSlide138.xml" ContentType="application/vnd.openxmlformats-officedocument.presentationml.notesSlide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notesSlides/notesSlide139.xml" ContentType="application/vnd.openxmlformats-officedocument.presentationml.notesSlide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notesSlides/notesSlide140.xml" ContentType="application/vnd.openxmlformats-officedocument.presentationml.notesSlide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notesSlides/notesSlide141.xml" ContentType="application/vnd.openxmlformats-officedocument.presentationml.notesSlide+xml"/>
  <Override PartName="/ppt/tags/tag322.xml" ContentType="application/vnd.openxmlformats-officedocument.presentationml.tags+xml"/>
  <Override PartName="/ppt/notesSlides/notesSlide142.xml" ContentType="application/vnd.openxmlformats-officedocument.presentationml.notesSlide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notesSlides/notesSlide143.xml" ContentType="application/vnd.openxmlformats-officedocument.presentationml.notesSlide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notesSlides/notesSlide144.xml" ContentType="application/vnd.openxmlformats-officedocument.presentationml.notesSlide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notesSlides/notesSlide145.xml" ContentType="application/vnd.openxmlformats-officedocument.presentationml.notesSlide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notesSlides/notesSlide146.xml" ContentType="application/vnd.openxmlformats-officedocument.presentationml.notesSlide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notesSlides/notesSlide147.xml" ContentType="application/vnd.openxmlformats-officedocument.presentationml.notesSlide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notesSlides/notesSlide148.xml" ContentType="application/vnd.openxmlformats-officedocument.presentationml.notesSlide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notesSlides/notesSlide149.xml" ContentType="application/vnd.openxmlformats-officedocument.presentationml.notesSlide+xml"/>
  <Override PartName="/ppt/tags/tag339.xml" ContentType="application/vnd.openxmlformats-officedocument.presentationml.tags+xml"/>
  <Override PartName="/ppt/notesSlides/notesSlide150.xml" ContentType="application/vnd.openxmlformats-officedocument.presentationml.notesSlide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notesSlides/notesSlide151.xml" ContentType="application/vnd.openxmlformats-officedocument.presentationml.notesSlide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notesSlides/notesSlide1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5"/>
  </p:notesMasterIdLst>
  <p:sldIdLst>
    <p:sldId id="256" r:id="rId2"/>
    <p:sldId id="361" r:id="rId3"/>
    <p:sldId id="362" r:id="rId4"/>
    <p:sldId id="363" r:id="rId5"/>
    <p:sldId id="364" r:id="rId6"/>
    <p:sldId id="365" r:id="rId7"/>
    <p:sldId id="366" r:id="rId8"/>
    <p:sldId id="367" r:id="rId9"/>
    <p:sldId id="368" r:id="rId10"/>
    <p:sldId id="542" r:id="rId11"/>
    <p:sldId id="543" r:id="rId12"/>
    <p:sldId id="369" r:id="rId13"/>
    <p:sldId id="443" r:id="rId14"/>
    <p:sldId id="371" r:id="rId15"/>
    <p:sldId id="544" r:id="rId16"/>
    <p:sldId id="545" r:id="rId17"/>
    <p:sldId id="372" r:id="rId18"/>
    <p:sldId id="373" r:id="rId19"/>
    <p:sldId id="374" r:id="rId20"/>
    <p:sldId id="375" r:id="rId21"/>
    <p:sldId id="376" r:id="rId22"/>
    <p:sldId id="557" r:id="rId23"/>
    <p:sldId id="562" r:id="rId24"/>
    <p:sldId id="561" r:id="rId25"/>
    <p:sldId id="558" r:id="rId26"/>
    <p:sldId id="560" r:id="rId27"/>
    <p:sldId id="559" r:id="rId28"/>
    <p:sldId id="379" r:id="rId29"/>
    <p:sldId id="444" r:id="rId30"/>
    <p:sldId id="381" r:id="rId31"/>
    <p:sldId id="445" r:id="rId32"/>
    <p:sldId id="383" r:id="rId33"/>
    <p:sldId id="446" r:id="rId34"/>
    <p:sldId id="385" r:id="rId35"/>
    <p:sldId id="447" r:id="rId36"/>
    <p:sldId id="387" r:id="rId37"/>
    <p:sldId id="448" r:id="rId38"/>
    <p:sldId id="563" r:id="rId39"/>
    <p:sldId id="458" r:id="rId40"/>
    <p:sldId id="524" r:id="rId41"/>
    <p:sldId id="460" r:id="rId42"/>
    <p:sldId id="461" r:id="rId43"/>
    <p:sldId id="462" r:id="rId44"/>
    <p:sldId id="463" r:id="rId45"/>
    <p:sldId id="564" r:id="rId46"/>
    <p:sldId id="465" r:id="rId47"/>
    <p:sldId id="466" r:id="rId48"/>
    <p:sldId id="467" r:id="rId49"/>
    <p:sldId id="468" r:id="rId50"/>
    <p:sldId id="469" r:id="rId51"/>
    <p:sldId id="470" r:id="rId52"/>
    <p:sldId id="572" r:id="rId53"/>
    <p:sldId id="471" r:id="rId54"/>
    <p:sldId id="472" r:id="rId55"/>
    <p:sldId id="474" r:id="rId56"/>
    <p:sldId id="525" r:id="rId57"/>
    <p:sldId id="475" r:id="rId58"/>
    <p:sldId id="566" r:id="rId59"/>
    <p:sldId id="477" r:id="rId60"/>
    <p:sldId id="567" r:id="rId61"/>
    <p:sldId id="568" r:id="rId62"/>
    <p:sldId id="480" r:id="rId63"/>
    <p:sldId id="481" r:id="rId64"/>
    <p:sldId id="546" r:id="rId65"/>
    <p:sldId id="548" r:id="rId66"/>
    <p:sldId id="530" r:id="rId67"/>
    <p:sldId id="547" r:id="rId68"/>
    <p:sldId id="486" r:id="rId69"/>
    <p:sldId id="531" r:id="rId70"/>
    <p:sldId id="532" r:id="rId71"/>
    <p:sldId id="533" r:id="rId72"/>
    <p:sldId id="569" r:id="rId73"/>
    <p:sldId id="549" r:id="rId74"/>
    <p:sldId id="491" r:id="rId75"/>
    <p:sldId id="492" r:id="rId76"/>
    <p:sldId id="550" r:id="rId77"/>
    <p:sldId id="494" r:id="rId78"/>
    <p:sldId id="495" r:id="rId79"/>
    <p:sldId id="551" r:id="rId80"/>
    <p:sldId id="497" r:id="rId81"/>
    <p:sldId id="498" r:id="rId82"/>
    <p:sldId id="500" r:id="rId83"/>
    <p:sldId id="552" r:id="rId84"/>
    <p:sldId id="501" r:id="rId85"/>
    <p:sldId id="553" r:id="rId86"/>
    <p:sldId id="503" r:id="rId87"/>
    <p:sldId id="554" r:id="rId88"/>
    <p:sldId id="506" r:id="rId89"/>
    <p:sldId id="540" r:id="rId90"/>
    <p:sldId id="541" r:id="rId91"/>
    <p:sldId id="508" r:id="rId92"/>
    <p:sldId id="509" r:id="rId93"/>
    <p:sldId id="510" r:id="rId94"/>
    <p:sldId id="511" r:id="rId95"/>
    <p:sldId id="512" r:id="rId96"/>
    <p:sldId id="513" r:id="rId97"/>
    <p:sldId id="514" r:id="rId98"/>
    <p:sldId id="515" r:id="rId99"/>
    <p:sldId id="518" r:id="rId100"/>
    <p:sldId id="570" r:id="rId101"/>
    <p:sldId id="571" r:id="rId102"/>
    <p:sldId id="519" r:id="rId103"/>
    <p:sldId id="520" r:id="rId104"/>
    <p:sldId id="521" r:id="rId105"/>
    <p:sldId id="522" r:id="rId106"/>
    <p:sldId id="523" r:id="rId107"/>
    <p:sldId id="394" r:id="rId108"/>
    <p:sldId id="395" r:id="rId109"/>
    <p:sldId id="396" r:id="rId110"/>
    <p:sldId id="397" r:id="rId111"/>
    <p:sldId id="398" r:id="rId112"/>
    <p:sldId id="399" r:id="rId113"/>
    <p:sldId id="402" r:id="rId114"/>
    <p:sldId id="451" r:id="rId115"/>
    <p:sldId id="452" r:id="rId116"/>
    <p:sldId id="403" r:id="rId117"/>
    <p:sldId id="404" r:id="rId118"/>
    <p:sldId id="405" r:id="rId119"/>
    <p:sldId id="453" r:id="rId120"/>
    <p:sldId id="454" r:id="rId121"/>
    <p:sldId id="408" r:id="rId122"/>
    <p:sldId id="409" r:id="rId123"/>
    <p:sldId id="410" r:id="rId124"/>
    <p:sldId id="411" r:id="rId125"/>
    <p:sldId id="412" r:id="rId126"/>
    <p:sldId id="413" r:id="rId127"/>
    <p:sldId id="414" r:id="rId128"/>
    <p:sldId id="415" r:id="rId129"/>
    <p:sldId id="417" r:id="rId130"/>
    <p:sldId id="418" r:id="rId131"/>
    <p:sldId id="419" r:id="rId132"/>
    <p:sldId id="420" r:id="rId133"/>
    <p:sldId id="421" r:id="rId134"/>
    <p:sldId id="424" r:id="rId135"/>
    <p:sldId id="455" r:id="rId136"/>
    <p:sldId id="456" r:id="rId137"/>
    <p:sldId id="425" r:id="rId138"/>
    <p:sldId id="427" r:id="rId139"/>
    <p:sldId id="428" r:id="rId140"/>
    <p:sldId id="429" r:id="rId141"/>
    <p:sldId id="430" r:id="rId142"/>
    <p:sldId id="431" r:id="rId143"/>
    <p:sldId id="432" r:id="rId144"/>
    <p:sldId id="433" r:id="rId145"/>
    <p:sldId id="434" r:id="rId146"/>
    <p:sldId id="435" r:id="rId147"/>
    <p:sldId id="436" r:id="rId148"/>
    <p:sldId id="437" r:id="rId149"/>
    <p:sldId id="438" r:id="rId150"/>
    <p:sldId id="439" r:id="rId151"/>
    <p:sldId id="440" r:id="rId152"/>
    <p:sldId id="441" r:id="rId153"/>
    <p:sldId id="442" r:id="rId1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79" autoAdjust="0"/>
    <p:restoredTop sz="94758" autoAdjust="0"/>
  </p:normalViewPr>
  <p:slideViewPr>
    <p:cSldViewPr snapToGrid="0">
      <p:cViewPr varScale="1">
        <p:scale>
          <a:sx n="82" d="100"/>
          <a:sy n="82" d="100"/>
        </p:scale>
        <p:origin x="-1152" y="-77"/>
      </p:cViewPr>
      <p:guideLst>
        <p:guide orient="horz" pos="2160"/>
        <p:guide pos="2880"/>
      </p:guideLst>
    </p:cSldViewPr>
  </p:slid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slide" Target="slides/slide1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slide" Target="slides/slide150.xml"/><Relationship Id="rId156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e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8.wmf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3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3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4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4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4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4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2.wmf"/></Relationships>
</file>

<file path=ppt/drawings/_rels/vmlDrawing4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3.wmf"/></Relationships>
</file>

<file path=ppt/drawings/_rels/vmlDrawing4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image" Target="../media/image5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image" Target="../media/image54.wmf"/></Relationships>
</file>

<file path=ppt/drawings/_rels/vmlDrawing5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4.w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5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6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2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24C310-BF5B-4BC1-A177-BFC7FD1CF577}" type="slidenum">
              <a:rPr lang="en-US"/>
              <a:pPr/>
              <a:t>11</a:t>
            </a:fld>
            <a:endParaRPr lang="en-US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101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102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103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104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105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106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7AEC4D-A006-43B6-B4FD-9827175F4B51}" type="slidenum">
              <a:rPr lang="en-US"/>
              <a:pPr/>
              <a:t>107</a:t>
            </a:fld>
            <a:endParaRPr lang="en-US"/>
          </a:p>
        </p:txBody>
      </p:sp>
      <p:sp>
        <p:nvSpPr>
          <p:cNvPr id="98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457AF8-CBE3-4774-8F45-08852C2DF296}" type="slidenum">
              <a:rPr lang="en-US"/>
              <a:pPr/>
              <a:t>108</a:t>
            </a:fld>
            <a:endParaRPr lang="en-US"/>
          </a:p>
        </p:txBody>
      </p:sp>
      <p:sp>
        <p:nvSpPr>
          <p:cNvPr id="98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4A0E3C-FE7D-46F2-A3FA-F9402B1CFFCF}" type="slidenum">
              <a:rPr lang="en-US"/>
              <a:pPr/>
              <a:t>109</a:t>
            </a:fld>
            <a:endParaRPr lang="en-US"/>
          </a:p>
        </p:txBody>
      </p:sp>
      <p:sp>
        <p:nvSpPr>
          <p:cNvPr id="985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4B3656-CEDE-4908-861A-E5D9BC9DCB30}" type="slidenum">
              <a:rPr lang="en-US"/>
              <a:pPr/>
              <a:t>110</a:t>
            </a:fld>
            <a:endParaRPr lang="en-US"/>
          </a:p>
        </p:txBody>
      </p:sp>
      <p:sp>
        <p:nvSpPr>
          <p:cNvPr id="986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2990E3-3D55-410D-A227-5F474A298FBB}" type="slidenum">
              <a:rPr lang="en-US"/>
              <a:pPr/>
              <a:t>12</a:t>
            </a:fld>
            <a:endParaRPr lang="en-US"/>
          </a:p>
        </p:txBody>
      </p:sp>
      <p:sp>
        <p:nvSpPr>
          <p:cNvPr id="102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CE26E5-1FF9-4B6E-ABC4-48A24A646364}" type="slidenum">
              <a:rPr lang="en-US"/>
              <a:pPr/>
              <a:t>111</a:t>
            </a:fld>
            <a:endParaRPr lang="en-US"/>
          </a:p>
        </p:txBody>
      </p:sp>
      <p:sp>
        <p:nvSpPr>
          <p:cNvPr id="98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54DF54-CBDA-46DA-89C3-5B1365E808E1}" type="slidenum">
              <a:rPr lang="en-US"/>
              <a:pPr/>
              <a:t>112</a:t>
            </a:fld>
            <a:endParaRPr lang="en-US"/>
          </a:p>
        </p:txBody>
      </p:sp>
      <p:sp>
        <p:nvSpPr>
          <p:cNvPr id="98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395CB-B906-4D0D-BECD-0835704B3ED7}" type="slidenum">
              <a:rPr lang="en-US"/>
              <a:pPr/>
              <a:t>113</a:t>
            </a:fld>
            <a:endParaRPr lang="en-US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395CB-B906-4D0D-BECD-0835704B3ED7}" type="slidenum">
              <a:rPr lang="en-US"/>
              <a:pPr/>
              <a:t>114</a:t>
            </a:fld>
            <a:endParaRPr lang="en-US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395CB-B906-4D0D-BECD-0835704B3ED7}" type="slidenum">
              <a:rPr lang="en-US"/>
              <a:pPr/>
              <a:t>115</a:t>
            </a:fld>
            <a:endParaRPr lang="en-US"/>
          </a:p>
        </p:txBody>
      </p:sp>
      <p:sp>
        <p:nvSpPr>
          <p:cNvPr id="105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3261A8-65ED-410E-973A-345C4130B197}" type="slidenum">
              <a:rPr lang="en-US"/>
              <a:pPr/>
              <a:t>116</a:t>
            </a:fld>
            <a:endParaRPr lang="en-US"/>
          </a:p>
        </p:txBody>
      </p:sp>
      <p:sp>
        <p:nvSpPr>
          <p:cNvPr id="98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AED704-C661-4772-A638-AF47A6F1FAD0}" type="slidenum">
              <a:rPr lang="en-US"/>
              <a:pPr/>
              <a:t>117</a:t>
            </a:fld>
            <a:endParaRPr lang="en-US"/>
          </a:p>
        </p:txBody>
      </p:sp>
      <p:sp>
        <p:nvSpPr>
          <p:cNvPr id="99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D89123-87E4-4C2B-81D5-9EEE6DF63E2D}" type="slidenum">
              <a:rPr lang="en-US"/>
              <a:pPr/>
              <a:t>118</a:t>
            </a:fld>
            <a:endParaRPr lang="en-US"/>
          </a:p>
        </p:txBody>
      </p:sp>
      <p:sp>
        <p:nvSpPr>
          <p:cNvPr id="99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6AC56-9C0C-4A4B-A190-5BB108F95972}" type="slidenum">
              <a:rPr lang="en-US"/>
              <a:pPr/>
              <a:t>119</a:t>
            </a:fld>
            <a:endParaRPr lang="en-US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6AC56-9C0C-4A4B-A190-5BB108F95972}" type="slidenum">
              <a:rPr lang="en-US"/>
              <a:pPr/>
              <a:t>120</a:t>
            </a:fld>
            <a:endParaRPr lang="en-US"/>
          </a:p>
        </p:txBody>
      </p:sp>
      <p:sp>
        <p:nvSpPr>
          <p:cNvPr id="105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2990E3-3D55-410D-A227-5F474A298FBB}" type="slidenum">
              <a:rPr lang="en-US"/>
              <a:pPr/>
              <a:t>13</a:t>
            </a:fld>
            <a:endParaRPr lang="en-US"/>
          </a:p>
        </p:txBody>
      </p:sp>
      <p:sp>
        <p:nvSpPr>
          <p:cNvPr id="102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B2BE79-137C-48FC-A69C-42DD13B43902}" type="slidenum">
              <a:rPr lang="en-US"/>
              <a:pPr/>
              <a:t>121</a:t>
            </a:fld>
            <a:endParaRPr lang="en-US"/>
          </a:p>
        </p:txBody>
      </p:sp>
      <p:sp>
        <p:nvSpPr>
          <p:cNvPr id="99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31C689-9B4B-4C58-92C8-6098F7B78CD9}" type="slidenum">
              <a:rPr lang="en-US"/>
              <a:pPr/>
              <a:t>122</a:t>
            </a:fld>
            <a:endParaRPr lang="en-US"/>
          </a:p>
        </p:txBody>
      </p:sp>
      <p:sp>
        <p:nvSpPr>
          <p:cNvPr id="99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7A5650-B954-431F-BC9D-AF5C892F4EA4}" type="slidenum">
              <a:rPr lang="en-US"/>
              <a:pPr/>
              <a:t>123</a:t>
            </a:fld>
            <a:endParaRPr lang="en-US"/>
          </a:p>
        </p:txBody>
      </p:sp>
      <p:sp>
        <p:nvSpPr>
          <p:cNvPr id="99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24B1C5-B02C-4267-9730-3C06857664A8}" type="slidenum">
              <a:rPr lang="en-US"/>
              <a:pPr/>
              <a:t>124</a:t>
            </a:fld>
            <a:endParaRPr lang="en-US"/>
          </a:p>
        </p:txBody>
      </p:sp>
      <p:sp>
        <p:nvSpPr>
          <p:cNvPr id="99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300E77-0698-40BD-8209-D26986EB6F56}" type="slidenum">
              <a:rPr lang="en-US"/>
              <a:pPr/>
              <a:t>125</a:t>
            </a:fld>
            <a:endParaRPr lang="en-US"/>
          </a:p>
        </p:txBody>
      </p:sp>
      <p:sp>
        <p:nvSpPr>
          <p:cNvPr id="1059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9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D0D880-5E42-413F-8304-55CEB24A0ADC}" type="slidenum">
              <a:rPr lang="en-US"/>
              <a:pPr/>
              <a:t>126</a:t>
            </a:fld>
            <a:endParaRPr lang="en-US"/>
          </a:p>
        </p:txBody>
      </p:sp>
      <p:sp>
        <p:nvSpPr>
          <p:cNvPr id="99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1BF315-DAD1-4AEC-AFA4-5AD972D61A28}" type="slidenum">
              <a:rPr lang="en-US"/>
              <a:pPr/>
              <a:t>127</a:t>
            </a:fld>
            <a:endParaRPr lang="en-US"/>
          </a:p>
        </p:txBody>
      </p:sp>
      <p:sp>
        <p:nvSpPr>
          <p:cNvPr id="99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194518-ED2A-4FE1-9A2F-282A916F9132}" type="slidenum">
              <a:rPr lang="en-US"/>
              <a:pPr/>
              <a:t>128</a:t>
            </a:fld>
            <a:endParaRPr lang="en-US"/>
          </a:p>
        </p:txBody>
      </p:sp>
      <p:sp>
        <p:nvSpPr>
          <p:cNvPr id="107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7C3BA6-32FA-4004-987D-6B1385B80AD8}" type="slidenum">
              <a:rPr lang="en-US"/>
              <a:pPr/>
              <a:t>129</a:t>
            </a:fld>
            <a:endParaRPr lang="en-US"/>
          </a:p>
        </p:txBody>
      </p:sp>
      <p:sp>
        <p:nvSpPr>
          <p:cNvPr id="100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3BA3D7-4C80-4787-A38D-282410CAE6F1}" type="slidenum">
              <a:rPr lang="en-US"/>
              <a:pPr/>
              <a:t>130</a:t>
            </a:fld>
            <a:endParaRPr lang="en-US"/>
          </a:p>
        </p:txBody>
      </p:sp>
      <p:sp>
        <p:nvSpPr>
          <p:cNvPr id="100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7FECA-8382-46E7-8BB7-9AD0B36C0195}" type="slidenum">
              <a:rPr lang="en-US"/>
              <a:pPr/>
              <a:t>14</a:t>
            </a:fld>
            <a:endParaRPr lang="en-US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49A230-1CEE-4365-98E5-E5D8D1CB7A0D}" type="slidenum">
              <a:rPr lang="en-US"/>
              <a:pPr/>
              <a:t>131</a:t>
            </a:fld>
            <a:endParaRPr lang="en-US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C0D040-7A13-4572-BBEB-899D3F78339D}" type="slidenum">
              <a:rPr lang="en-US"/>
              <a:pPr/>
              <a:t>132</a:t>
            </a:fld>
            <a:endParaRPr lang="en-US"/>
          </a:p>
        </p:txBody>
      </p:sp>
      <p:sp>
        <p:nvSpPr>
          <p:cNvPr id="107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56CE4F-088A-4127-841E-97C4EBD66B79}" type="slidenum">
              <a:rPr lang="en-US"/>
              <a:pPr/>
              <a:t>133</a:t>
            </a:fld>
            <a:endParaRPr lang="en-US"/>
          </a:p>
        </p:txBody>
      </p:sp>
      <p:sp>
        <p:nvSpPr>
          <p:cNvPr id="107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471D6-9FAA-4144-972A-6465665D2280}" type="slidenum">
              <a:rPr lang="en-US"/>
              <a:pPr/>
              <a:t>134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471D6-9FAA-4144-972A-6465665D2280}" type="slidenum">
              <a:rPr lang="en-US"/>
              <a:pPr/>
              <a:t>135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471D6-9FAA-4144-972A-6465665D2280}" type="slidenum">
              <a:rPr lang="en-US"/>
              <a:pPr/>
              <a:t>136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A47163-3C85-455D-974E-FC7970630275}" type="slidenum">
              <a:rPr lang="en-US"/>
              <a:pPr/>
              <a:t>137</a:t>
            </a:fld>
            <a:endParaRPr lang="en-US"/>
          </a:p>
        </p:txBody>
      </p:sp>
      <p:sp>
        <p:nvSpPr>
          <p:cNvPr id="100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2A010-D8B5-4956-AD77-7CB697F294E6}" type="slidenum">
              <a:rPr lang="en-US"/>
              <a:pPr/>
              <a:t>138</a:t>
            </a:fld>
            <a:endParaRPr lang="en-US"/>
          </a:p>
        </p:txBody>
      </p:sp>
      <p:sp>
        <p:nvSpPr>
          <p:cNvPr id="100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3FED2E-1D6C-44A0-85F6-4B7E5EC7291D}" type="slidenum">
              <a:rPr lang="en-US"/>
              <a:pPr/>
              <a:t>139</a:t>
            </a:fld>
            <a:endParaRPr lang="en-US"/>
          </a:p>
        </p:txBody>
      </p:sp>
      <p:sp>
        <p:nvSpPr>
          <p:cNvPr id="109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985811-86C3-430D-A2C0-E389873C63E0}" type="slidenum">
              <a:rPr lang="en-US"/>
              <a:pPr/>
              <a:t>140</a:t>
            </a:fld>
            <a:endParaRPr lang="en-US"/>
          </a:p>
        </p:txBody>
      </p:sp>
      <p:sp>
        <p:nvSpPr>
          <p:cNvPr id="1007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7FECA-8382-46E7-8BB7-9AD0B36C0195}" type="slidenum">
              <a:rPr lang="en-US"/>
              <a:pPr/>
              <a:t>15</a:t>
            </a:fld>
            <a:endParaRPr lang="en-US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F9EDCC-B73F-4303-9888-A34FB7DF2A0D}" type="slidenum">
              <a:rPr lang="en-US"/>
              <a:pPr/>
              <a:t>141</a:t>
            </a:fld>
            <a:endParaRPr lang="en-US"/>
          </a:p>
        </p:txBody>
      </p:sp>
      <p:sp>
        <p:nvSpPr>
          <p:cNvPr id="100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1463B4-C7E6-4230-BF4B-6A95DDDD3D17}" type="slidenum">
              <a:rPr lang="en-US"/>
              <a:pPr/>
              <a:t>142</a:t>
            </a:fld>
            <a:endParaRPr lang="en-US"/>
          </a:p>
        </p:txBody>
      </p:sp>
      <p:sp>
        <p:nvSpPr>
          <p:cNvPr id="100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C8E213-DB51-472C-9866-EB9716505CA4}" type="slidenum">
              <a:rPr lang="en-US"/>
              <a:pPr/>
              <a:t>143</a:t>
            </a:fld>
            <a:endParaRPr lang="en-US"/>
          </a:p>
        </p:txBody>
      </p:sp>
      <p:sp>
        <p:nvSpPr>
          <p:cNvPr id="109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02706F-ED4F-4262-84D0-62C0EEC2865D}" type="slidenum">
              <a:rPr lang="en-US"/>
              <a:pPr/>
              <a:t>144</a:t>
            </a:fld>
            <a:endParaRPr lang="en-US"/>
          </a:p>
        </p:txBody>
      </p:sp>
      <p:sp>
        <p:nvSpPr>
          <p:cNvPr id="1010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E05186-FCC2-4A2D-A400-07B1D3379528}" type="slidenum">
              <a:rPr lang="en-US"/>
              <a:pPr/>
              <a:t>145</a:t>
            </a:fld>
            <a:endParaRPr lang="en-US"/>
          </a:p>
        </p:txBody>
      </p:sp>
      <p:sp>
        <p:nvSpPr>
          <p:cNvPr id="101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B0DA16-AD53-4042-9247-495EB0C84AF1}" type="slidenum">
              <a:rPr lang="en-US"/>
              <a:pPr/>
              <a:t>146</a:t>
            </a:fld>
            <a:endParaRPr lang="en-US"/>
          </a:p>
        </p:txBody>
      </p:sp>
      <p:sp>
        <p:nvSpPr>
          <p:cNvPr id="1012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3252E0-C543-453A-A3CD-7D3E22E429E1}" type="slidenum">
              <a:rPr lang="en-US"/>
              <a:pPr/>
              <a:t>147</a:t>
            </a:fld>
            <a:endParaRPr lang="en-US"/>
          </a:p>
        </p:txBody>
      </p:sp>
      <p:sp>
        <p:nvSpPr>
          <p:cNvPr id="101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116A2-289C-46C5-9D36-D6AE93CCD44C}" type="slidenum">
              <a:rPr lang="en-US"/>
              <a:pPr/>
              <a:t>148</a:t>
            </a:fld>
            <a:endParaRPr lang="en-US"/>
          </a:p>
        </p:txBody>
      </p:sp>
      <p:sp>
        <p:nvSpPr>
          <p:cNvPr id="1014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D9EDBB-1C0D-423E-BD1A-31C54EAD9EC4}" type="slidenum">
              <a:rPr lang="en-US"/>
              <a:pPr/>
              <a:t>149</a:t>
            </a:fld>
            <a:endParaRPr lang="en-US"/>
          </a:p>
        </p:txBody>
      </p:sp>
      <p:sp>
        <p:nvSpPr>
          <p:cNvPr id="1015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3F9E32-A147-4A89-84FC-CDED79CE5E5A}" type="slidenum">
              <a:rPr lang="en-US"/>
              <a:pPr/>
              <a:t>150</a:t>
            </a:fld>
            <a:endParaRPr lang="en-US"/>
          </a:p>
        </p:txBody>
      </p:sp>
      <p:sp>
        <p:nvSpPr>
          <p:cNvPr id="101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7FECA-8382-46E7-8BB7-9AD0B36C0195}" type="slidenum">
              <a:rPr lang="en-US"/>
              <a:pPr/>
              <a:t>16</a:t>
            </a:fld>
            <a:endParaRPr lang="en-US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2EA0A7-C596-4378-9E3B-264C02717B05}" type="slidenum">
              <a:rPr lang="en-US"/>
              <a:pPr/>
              <a:t>151</a:t>
            </a:fld>
            <a:endParaRPr lang="en-US"/>
          </a:p>
        </p:txBody>
      </p:sp>
      <p:sp>
        <p:nvSpPr>
          <p:cNvPr id="1017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157202-96F5-4EC5-94AB-A335E1449AAB}" type="slidenum">
              <a:rPr lang="en-US"/>
              <a:pPr/>
              <a:t>152</a:t>
            </a:fld>
            <a:endParaRPr lang="en-US"/>
          </a:p>
        </p:txBody>
      </p:sp>
      <p:sp>
        <p:nvSpPr>
          <p:cNvPr id="101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CFF6C5-8D54-44FA-ADEE-D1E2AA125DCC}" type="slidenum">
              <a:rPr lang="en-US"/>
              <a:pPr/>
              <a:t>153</a:t>
            </a:fld>
            <a:endParaRPr lang="en-US"/>
          </a:p>
        </p:txBody>
      </p:sp>
      <p:sp>
        <p:nvSpPr>
          <p:cNvPr id="101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009647-BF47-4C08-85D8-20F4CC8944FF}" type="slidenum">
              <a:rPr lang="en-US"/>
              <a:pPr/>
              <a:t>17</a:t>
            </a:fld>
            <a:endParaRPr lang="en-US"/>
          </a:p>
        </p:txBody>
      </p:sp>
      <p:sp>
        <p:nvSpPr>
          <p:cNvPr id="97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3C8260-E6FC-4FC9-9129-393CDEFF3025}" type="slidenum">
              <a:rPr lang="en-US"/>
              <a:pPr/>
              <a:t>18</a:t>
            </a:fld>
            <a:endParaRPr lang="en-US"/>
          </a:p>
        </p:txBody>
      </p:sp>
      <p:sp>
        <p:nvSpPr>
          <p:cNvPr id="102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775D4-B030-4C40-AC4B-94EF3C37A5AD}" type="slidenum">
              <a:rPr lang="en-US"/>
              <a:pPr/>
              <a:t>19</a:t>
            </a:fld>
            <a:endParaRPr lang="en-US"/>
          </a:p>
        </p:txBody>
      </p:sp>
      <p:sp>
        <p:nvSpPr>
          <p:cNvPr id="1110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A031BD-F81F-4889-9B4B-8220F6CC56E3}" type="slidenum">
              <a:rPr lang="en-US"/>
              <a:pPr/>
              <a:t>20</a:t>
            </a:fld>
            <a:endParaRPr lang="en-US"/>
          </a:p>
        </p:txBody>
      </p:sp>
      <p:sp>
        <p:nvSpPr>
          <p:cNvPr id="110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9F5EE0-56FA-4BE8-8AFE-4060AAC94837}" type="slidenum">
              <a:rPr lang="en-US"/>
              <a:pPr/>
              <a:t>3</a:t>
            </a:fld>
            <a:endParaRPr lang="en-US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20F679-6A4D-4609-BE32-9BD48A7FABB3}" type="slidenum">
              <a:rPr lang="en-US"/>
              <a:pPr/>
              <a:t>21</a:t>
            </a:fld>
            <a:endParaRPr lang="en-US"/>
          </a:p>
        </p:txBody>
      </p:sp>
      <p:sp>
        <p:nvSpPr>
          <p:cNvPr id="972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22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23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24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25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26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27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878C3B-3C10-463C-90F4-47086DE2C62A}" type="slidenum">
              <a:rPr lang="en-US"/>
              <a:pPr/>
              <a:t>28</a:t>
            </a:fld>
            <a:endParaRPr lang="en-US"/>
          </a:p>
        </p:txBody>
      </p:sp>
      <p:sp>
        <p:nvSpPr>
          <p:cNvPr id="102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878C3B-3C10-463C-90F4-47086DE2C62A}" type="slidenum">
              <a:rPr lang="en-US"/>
              <a:pPr/>
              <a:t>29</a:t>
            </a:fld>
            <a:endParaRPr lang="en-US"/>
          </a:p>
        </p:txBody>
      </p:sp>
      <p:sp>
        <p:nvSpPr>
          <p:cNvPr id="102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36891A-AFE6-4A33-85FD-C38964C21F99}" type="slidenum">
              <a:rPr lang="en-US"/>
              <a:pPr/>
              <a:t>30</a:t>
            </a:fld>
            <a:endParaRPr lang="en-US"/>
          </a:p>
        </p:txBody>
      </p:sp>
      <p:sp>
        <p:nvSpPr>
          <p:cNvPr id="103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D37E0B-3DAB-475B-8FC7-B1D69D97DB55}" type="slidenum">
              <a:rPr lang="en-US"/>
              <a:pPr/>
              <a:t>4</a:t>
            </a:fld>
            <a:endParaRPr lang="en-US"/>
          </a:p>
        </p:txBody>
      </p:sp>
      <p:sp>
        <p:nvSpPr>
          <p:cNvPr id="964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36891A-AFE6-4A33-85FD-C38964C21F99}" type="slidenum">
              <a:rPr lang="en-US"/>
              <a:pPr/>
              <a:t>31</a:t>
            </a:fld>
            <a:endParaRPr lang="en-US"/>
          </a:p>
        </p:txBody>
      </p:sp>
      <p:sp>
        <p:nvSpPr>
          <p:cNvPr id="103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8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2F9A22-37A2-4620-9F9D-88AF73FCF4CD}" type="slidenum">
              <a:rPr lang="en-US"/>
              <a:pPr/>
              <a:t>32</a:t>
            </a:fld>
            <a:endParaRPr lang="en-US"/>
          </a:p>
        </p:txBody>
      </p:sp>
      <p:sp>
        <p:nvSpPr>
          <p:cNvPr id="104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2F9A22-37A2-4620-9F9D-88AF73FCF4CD}" type="slidenum">
              <a:rPr lang="en-US"/>
              <a:pPr/>
              <a:t>33</a:t>
            </a:fld>
            <a:endParaRPr lang="en-US"/>
          </a:p>
        </p:txBody>
      </p:sp>
      <p:sp>
        <p:nvSpPr>
          <p:cNvPr id="104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10F9D-3A68-4B10-9B41-9893A9FD386B}" type="slidenum">
              <a:rPr lang="en-US"/>
              <a:pPr/>
              <a:t>34</a:t>
            </a:fld>
            <a:endParaRPr lang="en-US"/>
          </a:p>
        </p:txBody>
      </p:sp>
      <p:sp>
        <p:nvSpPr>
          <p:cNvPr id="104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10F9D-3A68-4B10-9B41-9893A9FD386B}" type="slidenum">
              <a:rPr lang="en-US"/>
              <a:pPr/>
              <a:t>35</a:t>
            </a:fld>
            <a:endParaRPr lang="en-US"/>
          </a:p>
        </p:txBody>
      </p:sp>
      <p:sp>
        <p:nvSpPr>
          <p:cNvPr id="104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935C4-55E1-46AE-B7A8-3527592A7AC7}" type="slidenum">
              <a:rPr lang="en-US"/>
              <a:pPr/>
              <a:t>36</a:t>
            </a:fld>
            <a:endParaRPr lang="en-US"/>
          </a:p>
        </p:txBody>
      </p:sp>
      <p:sp>
        <p:nvSpPr>
          <p:cNvPr id="104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935C4-55E1-46AE-B7A8-3527592A7AC7}" type="slidenum">
              <a:rPr lang="en-US"/>
              <a:pPr/>
              <a:t>37</a:t>
            </a:fld>
            <a:endParaRPr lang="en-US"/>
          </a:p>
        </p:txBody>
      </p:sp>
      <p:sp>
        <p:nvSpPr>
          <p:cNvPr id="104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C6CD8-E8E2-45E0-8BB1-A2E08383FDE6}" type="slidenum">
              <a:rPr lang="en-US"/>
              <a:pPr/>
              <a:t>38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39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40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3D87C6-1B3F-4CCB-ACC2-0B5CA304ECE9}" type="slidenum">
              <a:rPr lang="en-US"/>
              <a:pPr/>
              <a:t>5</a:t>
            </a:fld>
            <a:endParaRPr lang="en-US"/>
          </a:p>
        </p:txBody>
      </p:sp>
      <p:sp>
        <p:nvSpPr>
          <p:cNvPr id="96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41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42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43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44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45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46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47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48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49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50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5EC506-4CB4-4D2F-AA5C-3B96B8A4D501}" type="slidenum">
              <a:rPr lang="en-US"/>
              <a:pPr/>
              <a:t>6</a:t>
            </a:fld>
            <a:endParaRPr lang="en-US"/>
          </a:p>
        </p:txBody>
      </p:sp>
      <p:sp>
        <p:nvSpPr>
          <p:cNvPr id="96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51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52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53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54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55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56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57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58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59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60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9D5204-050E-4BB4-9CAD-069BB89B7376}" type="slidenum">
              <a:rPr lang="en-US"/>
              <a:pPr/>
              <a:t>7</a:t>
            </a:fld>
            <a:endParaRPr lang="en-US"/>
          </a:p>
        </p:txBody>
      </p:sp>
      <p:sp>
        <p:nvSpPr>
          <p:cNvPr id="96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61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62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63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64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65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66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67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68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69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70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75B791-7938-4EF5-B09A-81FCA0ECAB92}" type="slidenum">
              <a:rPr lang="en-US"/>
              <a:pPr/>
              <a:t>8</a:t>
            </a:fld>
            <a:endParaRPr lang="en-US"/>
          </a:p>
        </p:txBody>
      </p:sp>
      <p:sp>
        <p:nvSpPr>
          <p:cNvPr id="111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71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72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73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F87D45-BF21-4E75-B5C4-EC8ED64405C5}" type="slidenum">
              <a:rPr lang="en-US"/>
              <a:pPr/>
              <a:t>74</a:t>
            </a:fld>
            <a:endParaRPr lang="en-US"/>
          </a:p>
        </p:txBody>
      </p:sp>
      <p:sp>
        <p:nvSpPr>
          <p:cNvPr id="104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F87D45-BF21-4E75-B5C4-EC8ED64405C5}" type="slidenum">
              <a:rPr lang="en-US"/>
              <a:pPr/>
              <a:t>75</a:t>
            </a:fld>
            <a:endParaRPr lang="en-US"/>
          </a:p>
        </p:txBody>
      </p:sp>
      <p:sp>
        <p:nvSpPr>
          <p:cNvPr id="104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76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77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78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79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80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24C310-BF5B-4BC1-A177-BFC7FD1CF577}" type="slidenum">
              <a:rPr lang="en-US"/>
              <a:pPr/>
              <a:t>9</a:t>
            </a:fld>
            <a:endParaRPr lang="en-US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81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82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83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84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85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86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87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88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89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90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24C310-BF5B-4BC1-A177-BFC7FD1CF577}" type="slidenum">
              <a:rPr lang="en-US"/>
              <a:pPr/>
              <a:t>10</a:t>
            </a:fld>
            <a:endParaRPr lang="en-US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91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92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A031BD-F81F-4889-9B4B-8220F6CC56E3}" type="slidenum">
              <a:rPr lang="en-US"/>
              <a:pPr/>
              <a:t>93</a:t>
            </a:fld>
            <a:endParaRPr lang="en-US"/>
          </a:p>
        </p:txBody>
      </p:sp>
      <p:sp>
        <p:nvSpPr>
          <p:cNvPr id="110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94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95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25BA7D-21A9-470D-80A1-A68F80B05348}" type="slidenum">
              <a:rPr lang="en-US"/>
              <a:pPr/>
              <a:t>96</a:t>
            </a:fld>
            <a:endParaRPr lang="en-US"/>
          </a:p>
        </p:txBody>
      </p:sp>
      <p:sp>
        <p:nvSpPr>
          <p:cNvPr id="104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97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98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99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C77EE-D763-4A76-845B-5F2BC173BDBB}" type="slidenum">
              <a:rPr lang="en-US"/>
              <a:pPr/>
              <a:t>100</a:t>
            </a:fld>
            <a:endParaRPr lang="en-US"/>
          </a:p>
        </p:txBody>
      </p:sp>
      <p:sp>
        <p:nvSpPr>
          <p:cNvPr id="97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/>
                </a:solidFill>
              </a:rPr>
              <a:t>Chapter 2&lt;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/>
                </a:solidFill>
              </a:rPr>
              <a:t>&gt;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 smtClean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/>
                </a:solidFill>
              </a:rPr>
              <a:t>Chapter 2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/>
                </a:solidFill>
              </a:rPr>
              <a:t>&gt;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 smtClean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56772E6B-5AA2-4C5F-A7F8-95F9D4354597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823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3D7F715D-3209-482A-ABCD-4F9C0036FCD6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99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DD0BCF35-A1C1-47C4-BF2B-8B9B8D4EBCAE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24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C0FBBB96-A630-4B05-BA47-6FDCC80A253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668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B8D13B05-696B-43F3-A133-03DEFFF2485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70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ABE97F21-FF4B-4B80-811E-C7802C99A8A5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51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tags" Target="../tags/tag33.xml"/><Relationship Id="rId7" Type="http://schemas.openxmlformats.org/officeDocument/2006/relationships/oleObject" Target="../embeddings/oleObject7.bin"/><Relationship Id="rId2" Type="http://schemas.openxmlformats.org/officeDocument/2006/relationships/tags" Target="../tags/tag32.xml"/><Relationship Id="rId1" Type="http://schemas.openxmlformats.org/officeDocument/2006/relationships/vmlDrawing" Target="../drawings/vmlDrawing7.v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4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tags" Target="../tags/tag178.xml"/><Relationship Id="rId13" Type="http://schemas.openxmlformats.org/officeDocument/2006/relationships/notesSlide" Target="../notesSlides/notesSlide101.xml"/><Relationship Id="rId3" Type="http://schemas.openxmlformats.org/officeDocument/2006/relationships/tags" Target="../tags/tag173.xml"/><Relationship Id="rId7" Type="http://schemas.openxmlformats.org/officeDocument/2006/relationships/tags" Target="../tags/tag177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24.wmf"/><Relationship Id="rId2" Type="http://schemas.openxmlformats.org/officeDocument/2006/relationships/tags" Target="../tags/tag172.xml"/><Relationship Id="rId16" Type="http://schemas.openxmlformats.org/officeDocument/2006/relationships/oleObject" Target="../embeddings/oleObject28.bin"/><Relationship Id="rId1" Type="http://schemas.openxmlformats.org/officeDocument/2006/relationships/vmlDrawing" Target="../drawings/vmlDrawing24.vml"/><Relationship Id="rId6" Type="http://schemas.openxmlformats.org/officeDocument/2006/relationships/tags" Target="../tags/tag176.xml"/><Relationship Id="rId11" Type="http://schemas.openxmlformats.org/officeDocument/2006/relationships/tags" Target="../tags/tag181.xml"/><Relationship Id="rId5" Type="http://schemas.openxmlformats.org/officeDocument/2006/relationships/tags" Target="../tags/tag175.xml"/><Relationship Id="rId15" Type="http://schemas.openxmlformats.org/officeDocument/2006/relationships/image" Target="../media/image23.wmf"/><Relationship Id="rId10" Type="http://schemas.openxmlformats.org/officeDocument/2006/relationships/tags" Target="../tags/tag180.xml"/><Relationship Id="rId4" Type="http://schemas.openxmlformats.org/officeDocument/2006/relationships/tags" Target="../tags/tag174.xml"/><Relationship Id="rId9" Type="http://schemas.openxmlformats.org/officeDocument/2006/relationships/tags" Target="../tags/tag179.xml"/><Relationship Id="rId14" Type="http://schemas.openxmlformats.org/officeDocument/2006/relationships/oleObject" Target="../embeddings/oleObject27.bin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tags" Target="../tags/tag184.xml"/><Relationship Id="rId2" Type="http://schemas.openxmlformats.org/officeDocument/2006/relationships/tags" Target="../tags/tag183.xml"/><Relationship Id="rId1" Type="http://schemas.openxmlformats.org/officeDocument/2006/relationships/tags" Target="../tags/tag182.xml"/><Relationship Id="rId6" Type="http://schemas.openxmlformats.org/officeDocument/2006/relationships/notesSlide" Target="../notesSlides/notesSlide10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5.xml"/></Relationships>
</file>

<file path=ppt/slides/_rels/slide104.xml.rels><?xml version="1.0" encoding="UTF-8" standalone="yes"?>
<Relationships xmlns="http://schemas.openxmlformats.org/package/2006/relationships"><Relationship Id="rId8" Type="http://schemas.openxmlformats.org/officeDocument/2006/relationships/tags" Target="../tags/tag193.xml"/><Relationship Id="rId13" Type="http://schemas.openxmlformats.org/officeDocument/2006/relationships/tags" Target="../tags/tag198.xml"/><Relationship Id="rId3" Type="http://schemas.openxmlformats.org/officeDocument/2006/relationships/tags" Target="../tags/tag188.xml"/><Relationship Id="rId7" Type="http://schemas.openxmlformats.org/officeDocument/2006/relationships/tags" Target="../tags/tag192.xml"/><Relationship Id="rId12" Type="http://schemas.openxmlformats.org/officeDocument/2006/relationships/tags" Target="../tags/tag197.xml"/><Relationship Id="rId2" Type="http://schemas.openxmlformats.org/officeDocument/2006/relationships/tags" Target="../tags/tag187.xml"/><Relationship Id="rId1" Type="http://schemas.openxmlformats.org/officeDocument/2006/relationships/tags" Target="../tags/tag186.xml"/><Relationship Id="rId6" Type="http://schemas.openxmlformats.org/officeDocument/2006/relationships/tags" Target="../tags/tag191.xml"/><Relationship Id="rId11" Type="http://schemas.openxmlformats.org/officeDocument/2006/relationships/tags" Target="../tags/tag196.xml"/><Relationship Id="rId5" Type="http://schemas.openxmlformats.org/officeDocument/2006/relationships/tags" Target="../tags/tag190.xml"/><Relationship Id="rId15" Type="http://schemas.openxmlformats.org/officeDocument/2006/relationships/notesSlide" Target="../notesSlides/notesSlide103.xml"/><Relationship Id="rId10" Type="http://schemas.openxmlformats.org/officeDocument/2006/relationships/tags" Target="../tags/tag195.xml"/><Relationship Id="rId4" Type="http://schemas.openxmlformats.org/officeDocument/2006/relationships/tags" Target="../tags/tag189.xml"/><Relationship Id="rId9" Type="http://schemas.openxmlformats.org/officeDocument/2006/relationships/tags" Target="../tags/tag194.xml"/><Relationship Id="rId14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tags" Target="../tags/tag201.xml"/><Relationship Id="rId2" Type="http://schemas.openxmlformats.org/officeDocument/2006/relationships/tags" Target="../tags/tag200.xml"/><Relationship Id="rId1" Type="http://schemas.openxmlformats.org/officeDocument/2006/relationships/tags" Target="../tags/tag199.xml"/><Relationship Id="rId6" Type="http://schemas.openxmlformats.org/officeDocument/2006/relationships/notesSlide" Target="../notesSlides/notesSlide10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2.xml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tags" Target="../tags/tag210.xml"/><Relationship Id="rId13" Type="http://schemas.openxmlformats.org/officeDocument/2006/relationships/tags" Target="../tags/tag215.xml"/><Relationship Id="rId18" Type="http://schemas.openxmlformats.org/officeDocument/2006/relationships/tags" Target="../tags/tag220.xml"/><Relationship Id="rId26" Type="http://schemas.openxmlformats.org/officeDocument/2006/relationships/notesSlide" Target="../notesSlides/notesSlide105.xml"/><Relationship Id="rId3" Type="http://schemas.openxmlformats.org/officeDocument/2006/relationships/tags" Target="../tags/tag205.xml"/><Relationship Id="rId21" Type="http://schemas.openxmlformats.org/officeDocument/2006/relationships/tags" Target="../tags/tag223.xml"/><Relationship Id="rId7" Type="http://schemas.openxmlformats.org/officeDocument/2006/relationships/tags" Target="../tags/tag209.xml"/><Relationship Id="rId12" Type="http://schemas.openxmlformats.org/officeDocument/2006/relationships/tags" Target="../tags/tag214.xml"/><Relationship Id="rId17" Type="http://schemas.openxmlformats.org/officeDocument/2006/relationships/tags" Target="../tags/tag219.xml"/><Relationship Id="rId25" Type="http://schemas.openxmlformats.org/officeDocument/2006/relationships/slideLayout" Target="../slideLayouts/slideLayout2.xml"/><Relationship Id="rId2" Type="http://schemas.openxmlformats.org/officeDocument/2006/relationships/tags" Target="../tags/tag204.xml"/><Relationship Id="rId16" Type="http://schemas.openxmlformats.org/officeDocument/2006/relationships/tags" Target="../tags/tag218.xml"/><Relationship Id="rId20" Type="http://schemas.openxmlformats.org/officeDocument/2006/relationships/tags" Target="../tags/tag222.xml"/><Relationship Id="rId1" Type="http://schemas.openxmlformats.org/officeDocument/2006/relationships/tags" Target="../tags/tag203.xml"/><Relationship Id="rId6" Type="http://schemas.openxmlformats.org/officeDocument/2006/relationships/tags" Target="../tags/tag208.xml"/><Relationship Id="rId11" Type="http://schemas.openxmlformats.org/officeDocument/2006/relationships/tags" Target="../tags/tag213.xml"/><Relationship Id="rId24" Type="http://schemas.openxmlformats.org/officeDocument/2006/relationships/tags" Target="../tags/tag226.xml"/><Relationship Id="rId5" Type="http://schemas.openxmlformats.org/officeDocument/2006/relationships/tags" Target="../tags/tag207.xml"/><Relationship Id="rId15" Type="http://schemas.openxmlformats.org/officeDocument/2006/relationships/tags" Target="../tags/tag217.xml"/><Relationship Id="rId23" Type="http://schemas.openxmlformats.org/officeDocument/2006/relationships/tags" Target="../tags/tag225.xml"/><Relationship Id="rId10" Type="http://schemas.openxmlformats.org/officeDocument/2006/relationships/tags" Target="../tags/tag212.xml"/><Relationship Id="rId19" Type="http://schemas.openxmlformats.org/officeDocument/2006/relationships/tags" Target="../tags/tag221.xml"/><Relationship Id="rId4" Type="http://schemas.openxmlformats.org/officeDocument/2006/relationships/tags" Target="../tags/tag206.xml"/><Relationship Id="rId9" Type="http://schemas.openxmlformats.org/officeDocument/2006/relationships/tags" Target="../tags/tag211.xml"/><Relationship Id="rId14" Type="http://schemas.openxmlformats.org/officeDocument/2006/relationships/tags" Target="../tags/tag216.xml"/><Relationship Id="rId22" Type="http://schemas.openxmlformats.org/officeDocument/2006/relationships/tags" Target="../tags/tag224.xml"/></Relationships>
</file>

<file path=ppt/slides/_rels/slide107.xml.rels><?xml version="1.0" encoding="UTF-8" standalone="yes"?>
<Relationships xmlns="http://schemas.openxmlformats.org/package/2006/relationships"><Relationship Id="rId8" Type="http://schemas.openxmlformats.org/officeDocument/2006/relationships/tags" Target="../tags/tag233.xml"/><Relationship Id="rId13" Type="http://schemas.openxmlformats.org/officeDocument/2006/relationships/notesSlide" Target="../notesSlides/notesSlide106.xml"/><Relationship Id="rId3" Type="http://schemas.openxmlformats.org/officeDocument/2006/relationships/tags" Target="../tags/tag228.xml"/><Relationship Id="rId7" Type="http://schemas.openxmlformats.org/officeDocument/2006/relationships/tags" Target="../tags/tag232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24.wmf"/><Relationship Id="rId2" Type="http://schemas.openxmlformats.org/officeDocument/2006/relationships/tags" Target="../tags/tag227.xml"/><Relationship Id="rId16" Type="http://schemas.openxmlformats.org/officeDocument/2006/relationships/oleObject" Target="../embeddings/oleObject30.bin"/><Relationship Id="rId1" Type="http://schemas.openxmlformats.org/officeDocument/2006/relationships/vmlDrawing" Target="../drawings/vmlDrawing25.vml"/><Relationship Id="rId6" Type="http://schemas.openxmlformats.org/officeDocument/2006/relationships/tags" Target="../tags/tag231.xml"/><Relationship Id="rId11" Type="http://schemas.openxmlformats.org/officeDocument/2006/relationships/tags" Target="../tags/tag236.xml"/><Relationship Id="rId5" Type="http://schemas.openxmlformats.org/officeDocument/2006/relationships/tags" Target="../tags/tag230.xml"/><Relationship Id="rId15" Type="http://schemas.openxmlformats.org/officeDocument/2006/relationships/image" Target="../media/image23.wmf"/><Relationship Id="rId10" Type="http://schemas.openxmlformats.org/officeDocument/2006/relationships/tags" Target="../tags/tag235.xml"/><Relationship Id="rId4" Type="http://schemas.openxmlformats.org/officeDocument/2006/relationships/tags" Target="../tags/tag229.xml"/><Relationship Id="rId9" Type="http://schemas.openxmlformats.org/officeDocument/2006/relationships/tags" Target="../tags/tag234.xml"/><Relationship Id="rId14" Type="http://schemas.openxmlformats.org/officeDocument/2006/relationships/oleObject" Target="../embeddings/oleObject29.bin"/></Relationships>
</file>

<file path=ppt/slides/_rels/slide10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tags" Target="../tags/tag238.xml"/><Relationship Id="rId7" Type="http://schemas.openxmlformats.org/officeDocument/2006/relationships/oleObject" Target="../embeddings/oleObject31.bin"/><Relationship Id="rId2" Type="http://schemas.openxmlformats.org/officeDocument/2006/relationships/tags" Target="../tags/tag237.xml"/><Relationship Id="rId1" Type="http://schemas.openxmlformats.org/officeDocument/2006/relationships/vmlDrawing" Target="../drawings/vmlDrawing26.vml"/><Relationship Id="rId6" Type="http://schemas.openxmlformats.org/officeDocument/2006/relationships/notesSlide" Target="../notesSlides/notesSlide107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6.wmf"/><Relationship Id="rId4" Type="http://schemas.openxmlformats.org/officeDocument/2006/relationships/tags" Target="../tags/tag239.xml"/><Relationship Id="rId9" Type="http://schemas.openxmlformats.org/officeDocument/2006/relationships/oleObject" Target="../embeddings/oleObject32.bin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tags" Target="../tags/tag241.xml"/><Relationship Id="rId7" Type="http://schemas.openxmlformats.org/officeDocument/2006/relationships/image" Target="../media/image27.wmf"/><Relationship Id="rId2" Type="http://schemas.openxmlformats.org/officeDocument/2006/relationships/tags" Target="../tags/tag240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33.bin"/><Relationship Id="rId5" Type="http://schemas.openxmlformats.org/officeDocument/2006/relationships/notesSlide" Target="../notesSlides/notesSlide108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tags" Target="../tags/tag36.xml"/><Relationship Id="rId7" Type="http://schemas.openxmlformats.org/officeDocument/2006/relationships/oleObject" Target="../embeddings/oleObject8.bin"/><Relationship Id="rId2" Type="http://schemas.openxmlformats.org/officeDocument/2006/relationships/tags" Target="../tags/tag35.xml"/><Relationship Id="rId1" Type="http://schemas.openxmlformats.org/officeDocument/2006/relationships/vmlDrawing" Target="../drawings/vmlDrawing8.v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7.xml"/></Relationships>
</file>

<file path=ppt/slides/_rels/slide1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tags" Target="../tags/tag243.xml"/><Relationship Id="rId7" Type="http://schemas.openxmlformats.org/officeDocument/2006/relationships/oleObject" Target="../embeddings/oleObject34.bin"/><Relationship Id="rId2" Type="http://schemas.openxmlformats.org/officeDocument/2006/relationships/tags" Target="../tags/tag242.xml"/><Relationship Id="rId1" Type="http://schemas.openxmlformats.org/officeDocument/2006/relationships/vmlDrawing" Target="../drawings/vmlDrawing28.vml"/><Relationship Id="rId6" Type="http://schemas.openxmlformats.org/officeDocument/2006/relationships/notesSlide" Target="../notesSlides/notesSlide10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4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tags" Target="../tags/tag246.xml"/><Relationship Id="rId7" Type="http://schemas.openxmlformats.org/officeDocument/2006/relationships/image" Target="../media/image29.wmf"/><Relationship Id="rId2" Type="http://schemas.openxmlformats.org/officeDocument/2006/relationships/tags" Target="../tags/tag245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35.bin"/><Relationship Id="rId5" Type="http://schemas.openxmlformats.org/officeDocument/2006/relationships/notesSlide" Target="../notesSlides/notesSlide110.xml"/><Relationship Id="rId4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7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36.bin"/><Relationship Id="rId4" Type="http://schemas.openxmlformats.org/officeDocument/2006/relationships/notesSlide" Target="../notesSlides/notesSlide111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8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31.emf"/><Relationship Id="rId5" Type="http://schemas.openxmlformats.org/officeDocument/2006/relationships/oleObject" Target="../embeddings/oleObject37.bin"/><Relationship Id="rId4" Type="http://schemas.openxmlformats.org/officeDocument/2006/relationships/notesSlide" Target="../notesSlides/notesSlide11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9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32.emf"/><Relationship Id="rId5" Type="http://schemas.openxmlformats.org/officeDocument/2006/relationships/oleObject" Target="../embeddings/oleObject38.bin"/><Relationship Id="rId4" Type="http://schemas.openxmlformats.org/officeDocument/2006/relationships/notesSlide" Target="../notesSlides/notesSlide113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0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39.bin"/><Relationship Id="rId4" Type="http://schemas.openxmlformats.org/officeDocument/2006/relationships/notesSlide" Target="../notesSlides/notesSlide114.xml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tags" Target="../tags/tag257.xml"/><Relationship Id="rId13" Type="http://schemas.openxmlformats.org/officeDocument/2006/relationships/image" Target="../media/image34.wmf"/><Relationship Id="rId3" Type="http://schemas.openxmlformats.org/officeDocument/2006/relationships/tags" Target="../tags/tag252.xml"/><Relationship Id="rId7" Type="http://schemas.openxmlformats.org/officeDocument/2006/relationships/tags" Target="../tags/tag256.xml"/><Relationship Id="rId12" Type="http://schemas.openxmlformats.org/officeDocument/2006/relationships/oleObject" Target="../embeddings/oleObject40.bin"/><Relationship Id="rId2" Type="http://schemas.openxmlformats.org/officeDocument/2006/relationships/tags" Target="../tags/tag251.xml"/><Relationship Id="rId1" Type="http://schemas.openxmlformats.org/officeDocument/2006/relationships/vmlDrawing" Target="../drawings/vmlDrawing34.vml"/><Relationship Id="rId6" Type="http://schemas.openxmlformats.org/officeDocument/2006/relationships/tags" Target="../tags/tag255.xml"/><Relationship Id="rId11" Type="http://schemas.openxmlformats.org/officeDocument/2006/relationships/notesSlide" Target="../notesSlides/notesSlide115.xml"/><Relationship Id="rId5" Type="http://schemas.openxmlformats.org/officeDocument/2006/relationships/tags" Target="../tags/tag254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253.xml"/><Relationship Id="rId9" Type="http://schemas.openxmlformats.org/officeDocument/2006/relationships/tags" Target="../tags/tag258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9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tags" Target="../tags/tag261.xml"/><Relationship Id="rId7" Type="http://schemas.openxmlformats.org/officeDocument/2006/relationships/image" Target="../media/image35.wmf"/><Relationship Id="rId2" Type="http://schemas.openxmlformats.org/officeDocument/2006/relationships/tags" Target="../tags/tag260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41.bin"/><Relationship Id="rId5" Type="http://schemas.openxmlformats.org/officeDocument/2006/relationships/notesSlide" Target="../notesSlides/notesSlide117.xml"/><Relationship Id="rId4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tags" Target="../tags/tag263.xml"/><Relationship Id="rId7" Type="http://schemas.openxmlformats.org/officeDocument/2006/relationships/oleObject" Target="../embeddings/oleObject42.bin"/><Relationship Id="rId2" Type="http://schemas.openxmlformats.org/officeDocument/2006/relationships/tags" Target="../tags/tag262.xml"/><Relationship Id="rId1" Type="http://schemas.openxmlformats.org/officeDocument/2006/relationships/vmlDrawing" Target="../drawings/vmlDrawing36.vml"/><Relationship Id="rId6" Type="http://schemas.openxmlformats.org/officeDocument/2006/relationships/notesSlide" Target="../notesSlides/notesSlide118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7.wmf"/><Relationship Id="rId4" Type="http://schemas.openxmlformats.org/officeDocument/2006/relationships/tags" Target="../tags/tag264.xml"/><Relationship Id="rId9" Type="http://schemas.openxmlformats.org/officeDocument/2006/relationships/oleObject" Target="../embeddings/oleObject43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tags" Target="../tags/tag39.xml"/><Relationship Id="rId7" Type="http://schemas.openxmlformats.org/officeDocument/2006/relationships/notesSlide" Target="../notesSlides/notesSlide11.xml"/><Relationship Id="rId2" Type="http://schemas.openxmlformats.org/officeDocument/2006/relationships/tags" Target="../tags/tag38.xml"/><Relationship Id="rId1" Type="http://schemas.openxmlformats.org/officeDocument/2006/relationships/vmlDrawing" Target="../drawings/vmlDrawing9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9" Type="http://schemas.openxmlformats.org/officeDocument/2006/relationships/image" Target="../media/image10.emf"/></Relationships>
</file>

<file path=ppt/slides/_rels/slide1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tags" Target="../tags/tag266.xml"/><Relationship Id="rId7" Type="http://schemas.openxmlformats.org/officeDocument/2006/relationships/oleObject" Target="../embeddings/oleObject44.bin"/><Relationship Id="rId2" Type="http://schemas.openxmlformats.org/officeDocument/2006/relationships/tags" Target="../tags/tag265.xml"/><Relationship Id="rId1" Type="http://schemas.openxmlformats.org/officeDocument/2006/relationships/vmlDrawing" Target="../drawings/vmlDrawing37.vml"/><Relationship Id="rId6" Type="http://schemas.openxmlformats.org/officeDocument/2006/relationships/notesSlide" Target="../notesSlides/notesSlide119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7.wmf"/><Relationship Id="rId4" Type="http://schemas.openxmlformats.org/officeDocument/2006/relationships/tags" Target="../tags/tag267.xml"/><Relationship Id="rId9" Type="http://schemas.openxmlformats.org/officeDocument/2006/relationships/oleObject" Target="../embeddings/oleObject45.bin"/></Relationships>
</file>

<file path=ppt/slides/_rels/slide1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tags" Target="../tags/tag269.xml"/><Relationship Id="rId7" Type="http://schemas.openxmlformats.org/officeDocument/2006/relationships/image" Target="../media/image39.wmf"/><Relationship Id="rId2" Type="http://schemas.openxmlformats.org/officeDocument/2006/relationships/tags" Target="../tags/tag268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46.bin"/><Relationship Id="rId5" Type="http://schemas.openxmlformats.org/officeDocument/2006/relationships/notesSlide" Target="../notesSlides/notesSlide12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0.wmf"/></Relationships>
</file>

<file path=ppt/slides/_rels/slide1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tags" Target="../tags/tag271.xml"/><Relationship Id="rId7" Type="http://schemas.openxmlformats.org/officeDocument/2006/relationships/image" Target="../media/image39.wmf"/><Relationship Id="rId2" Type="http://schemas.openxmlformats.org/officeDocument/2006/relationships/tags" Target="../tags/tag270.xml"/><Relationship Id="rId1" Type="http://schemas.openxmlformats.org/officeDocument/2006/relationships/vmlDrawing" Target="../drawings/vmlDrawing39.vml"/><Relationship Id="rId6" Type="http://schemas.openxmlformats.org/officeDocument/2006/relationships/oleObject" Target="../embeddings/oleObject48.bin"/><Relationship Id="rId5" Type="http://schemas.openxmlformats.org/officeDocument/2006/relationships/notesSlide" Target="../notesSlides/notesSlide121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1.wmf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tags" Target="../tags/tag273.xml"/><Relationship Id="rId7" Type="http://schemas.openxmlformats.org/officeDocument/2006/relationships/image" Target="../media/image42.wmf"/><Relationship Id="rId2" Type="http://schemas.openxmlformats.org/officeDocument/2006/relationships/tags" Target="../tags/tag272.xml"/><Relationship Id="rId1" Type="http://schemas.openxmlformats.org/officeDocument/2006/relationships/vmlDrawing" Target="../drawings/vmlDrawing40.vml"/><Relationship Id="rId6" Type="http://schemas.openxmlformats.org/officeDocument/2006/relationships/oleObject" Target="../embeddings/oleObject50.bin"/><Relationship Id="rId5" Type="http://schemas.openxmlformats.org/officeDocument/2006/relationships/notesSlide" Target="../notesSlides/notesSlide122.xml"/><Relationship Id="rId4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tags" Target="../tags/tag275.xml"/><Relationship Id="rId7" Type="http://schemas.openxmlformats.org/officeDocument/2006/relationships/image" Target="../media/image43.wmf"/><Relationship Id="rId2" Type="http://schemas.openxmlformats.org/officeDocument/2006/relationships/tags" Target="../tags/tag274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51.bin"/><Relationship Id="rId5" Type="http://schemas.openxmlformats.org/officeDocument/2006/relationships/notesSlide" Target="../notesSlides/notesSlide123.xml"/><Relationship Id="rId4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tags" Target="../tags/tag277.xml"/><Relationship Id="rId7" Type="http://schemas.openxmlformats.org/officeDocument/2006/relationships/image" Target="../media/image44.wmf"/><Relationship Id="rId2" Type="http://schemas.openxmlformats.org/officeDocument/2006/relationships/tags" Target="../tags/tag276.xml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52.bin"/><Relationship Id="rId5" Type="http://schemas.openxmlformats.org/officeDocument/2006/relationships/notesSlide" Target="../notesSlides/notesSlide124.xml"/><Relationship Id="rId4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tags" Target="../tags/tag279.xml"/><Relationship Id="rId7" Type="http://schemas.openxmlformats.org/officeDocument/2006/relationships/oleObject" Target="../embeddings/oleObject53.bin"/><Relationship Id="rId2" Type="http://schemas.openxmlformats.org/officeDocument/2006/relationships/tags" Target="../tags/tag278.xml"/><Relationship Id="rId1" Type="http://schemas.openxmlformats.org/officeDocument/2006/relationships/vmlDrawing" Target="../drawings/vmlDrawing43.vml"/><Relationship Id="rId6" Type="http://schemas.openxmlformats.org/officeDocument/2006/relationships/notesSlide" Target="../notesSlides/notesSlide12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0.xml"/></Relationships>
</file>

<file path=ppt/slides/_rels/slide12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6.xml"/><Relationship Id="rId3" Type="http://schemas.openxmlformats.org/officeDocument/2006/relationships/tags" Target="../tags/tag282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47.wmf"/><Relationship Id="rId2" Type="http://schemas.openxmlformats.org/officeDocument/2006/relationships/tags" Target="../tags/tag281.xml"/><Relationship Id="rId1" Type="http://schemas.openxmlformats.org/officeDocument/2006/relationships/vmlDrawing" Target="../drawings/vmlDrawing44.vml"/><Relationship Id="rId6" Type="http://schemas.openxmlformats.org/officeDocument/2006/relationships/tags" Target="../tags/tag285.xml"/><Relationship Id="rId11" Type="http://schemas.openxmlformats.org/officeDocument/2006/relationships/oleObject" Target="../embeddings/oleObject55.bin"/><Relationship Id="rId5" Type="http://schemas.openxmlformats.org/officeDocument/2006/relationships/tags" Target="../tags/tag284.xml"/><Relationship Id="rId10" Type="http://schemas.openxmlformats.org/officeDocument/2006/relationships/image" Target="../media/image46.wmf"/><Relationship Id="rId4" Type="http://schemas.openxmlformats.org/officeDocument/2006/relationships/tags" Target="../tags/tag283.xml"/><Relationship Id="rId9" Type="http://schemas.openxmlformats.org/officeDocument/2006/relationships/oleObject" Target="../embeddings/oleObject54.bin"/></Relationships>
</file>

<file path=ppt/slides/_rels/slide1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tags" Target="../tags/tag287.xml"/><Relationship Id="rId7" Type="http://schemas.openxmlformats.org/officeDocument/2006/relationships/image" Target="../media/image48.wmf"/><Relationship Id="rId2" Type="http://schemas.openxmlformats.org/officeDocument/2006/relationships/tags" Target="../tags/tag286.xml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56.bin"/><Relationship Id="rId5" Type="http://schemas.openxmlformats.org/officeDocument/2006/relationships/notesSlide" Target="../notesSlides/notesSlide127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9.wmf"/></Relationships>
</file>

<file path=ppt/slides/_rels/slide129.xml.rels><?xml version="1.0" encoding="UTF-8" standalone="yes"?>
<Relationships xmlns="http://schemas.openxmlformats.org/package/2006/relationships"><Relationship Id="rId8" Type="http://schemas.openxmlformats.org/officeDocument/2006/relationships/tags" Target="../tags/tag295.xml"/><Relationship Id="rId3" Type="http://schemas.openxmlformats.org/officeDocument/2006/relationships/tags" Target="../tags/tag290.xml"/><Relationship Id="rId7" Type="http://schemas.openxmlformats.org/officeDocument/2006/relationships/tags" Target="../tags/tag294.xml"/><Relationship Id="rId2" Type="http://schemas.openxmlformats.org/officeDocument/2006/relationships/tags" Target="../tags/tag289.xml"/><Relationship Id="rId1" Type="http://schemas.openxmlformats.org/officeDocument/2006/relationships/tags" Target="../tags/tag288.xml"/><Relationship Id="rId6" Type="http://schemas.openxmlformats.org/officeDocument/2006/relationships/tags" Target="../tags/tag293.xml"/><Relationship Id="rId11" Type="http://schemas.openxmlformats.org/officeDocument/2006/relationships/notesSlide" Target="../notesSlides/notesSlide128.xml"/><Relationship Id="rId5" Type="http://schemas.openxmlformats.org/officeDocument/2006/relationships/tags" Target="../tags/tag292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291.xml"/><Relationship Id="rId9" Type="http://schemas.openxmlformats.org/officeDocument/2006/relationships/tags" Target="../tags/tag29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3" Type="http://schemas.openxmlformats.org/officeDocument/2006/relationships/tags" Target="../tags/tag4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42.xml"/><Relationship Id="rId1" Type="http://schemas.openxmlformats.org/officeDocument/2006/relationships/vmlDrawing" Target="../drawings/vmlDrawing10.v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10" Type="http://schemas.openxmlformats.org/officeDocument/2006/relationships/image" Target="../media/image10.emf"/><Relationship Id="rId4" Type="http://schemas.openxmlformats.org/officeDocument/2006/relationships/tags" Target="../tags/tag44.xml"/><Relationship Id="rId9" Type="http://schemas.openxmlformats.org/officeDocument/2006/relationships/oleObject" Target="../embeddings/oleObject10.bin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7.xml"/></Relationships>
</file>

<file path=ppt/slides/_rels/slide1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3" Type="http://schemas.openxmlformats.org/officeDocument/2006/relationships/tags" Target="../tags/tag299.xml"/><Relationship Id="rId7" Type="http://schemas.openxmlformats.org/officeDocument/2006/relationships/image" Target="../media/image50.wmf"/><Relationship Id="rId2" Type="http://schemas.openxmlformats.org/officeDocument/2006/relationships/tags" Target="../tags/tag298.xml"/><Relationship Id="rId1" Type="http://schemas.openxmlformats.org/officeDocument/2006/relationships/vmlDrawing" Target="../drawings/vmlDrawing46.vml"/><Relationship Id="rId6" Type="http://schemas.openxmlformats.org/officeDocument/2006/relationships/oleObject" Target="../embeddings/oleObject58.bin"/><Relationship Id="rId5" Type="http://schemas.openxmlformats.org/officeDocument/2006/relationships/notesSlide" Target="../notesSlides/notesSlide13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1.wmf"/></Relationships>
</file>

<file path=ppt/slides/_rels/slide1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tags" Target="../tags/tag301.xml"/><Relationship Id="rId7" Type="http://schemas.openxmlformats.org/officeDocument/2006/relationships/image" Target="../media/image52.wmf"/><Relationship Id="rId2" Type="http://schemas.openxmlformats.org/officeDocument/2006/relationships/tags" Target="../tags/tag300.xml"/><Relationship Id="rId1" Type="http://schemas.openxmlformats.org/officeDocument/2006/relationships/vmlDrawing" Target="../drawings/vmlDrawing47.vml"/><Relationship Id="rId6" Type="http://schemas.openxmlformats.org/officeDocument/2006/relationships/oleObject" Target="../embeddings/oleObject60.bin"/><Relationship Id="rId5" Type="http://schemas.openxmlformats.org/officeDocument/2006/relationships/notesSlide" Target="../notesSlides/notesSlide131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1.wmf"/></Relationships>
</file>

<file path=ppt/slides/_rels/slide1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3" Type="http://schemas.openxmlformats.org/officeDocument/2006/relationships/tags" Target="../tags/tag303.xml"/><Relationship Id="rId7" Type="http://schemas.openxmlformats.org/officeDocument/2006/relationships/image" Target="../media/image53.wmf"/><Relationship Id="rId2" Type="http://schemas.openxmlformats.org/officeDocument/2006/relationships/tags" Target="../tags/tag302.xml"/><Relationship Id="rId1" Type="http://schemas.openxmlformats.org/officeDocument/2006/relationships/vmlDrawing" Target="../drawings/vmlDrawing48.vml"/><Relationship Id="rId6" Type="http://schemas.openxmlformats.org/officeDocument/2006/relationships/oleObject" Target="../embeddings/oleObject62.bin"/><Relationship Id="rId5" Type="http://schemas.openxmlformats.org/officeDocument/2006/relationships/notesSlide" Target="../notesSlides/notesSlide13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1.wmf"/></Relationships>
</file>

<file path=ppt/slides/_rels/slide1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tags" Target="../tags/tag305.xml"/><Relationship Id="rId7" Type="http://schemas.openxmlformats.org/officeDocument/2006/relationships/image" Target="../media/image54.wmf"/><Relationship Id="rId2" Type="http://schemas.openxmlformats.org/officeDocument/2006/relationships/tags" Target="../tags/tag304.xml"/><Relationship Id="rId1" Type="http://schemas.openxmlformats.org/officeDocument/2006/relationships/vmlDrawing" Target="../drawings/vmlDrawing49.vml"/><Relationship Id="rId6" Type="http://schemas.openxmlformats.org/officeDocument/2006/relationships/oleObject" Target="../embeddings/oleObject64.bin"/><Relationship Id="rId5" Type="http://schemas.openxmlformats.org/officeDocument/2006/relationships/notesSlide" Target="../notesSlides/notesSlide13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5.emf"/></Relationships>
</file>

<file path=ppt/slides/_rels/slide1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3" Type="http://schemas.openxmlformats.org/officeDocument/2006/relationships/tags" Target="../tags/tag307.xml"/><Relationship Id="rId7" Type="http://schemas.openxmlformats.org/officeDocument/2006/relationships/image" Target="../media/image54.wmf"/><Relationship Id="rId2" Type="http://schemas.openxmlformats.org/officeDocument/2006/relationships/tags" Target="../tags/tag306.xml"/><Relationship Id="rId1" Type="http://schemas.openxmlformats.org/officeDocument/2006/relationships/vmlDrawing" Target="../drawings/vmlDrawing50.vml"/><Relationship Id="rId6" Type="http://schemas.openxmlformats.org/officeDocument/2006/relationships/oleObject" Target="../embeddings/oleObject66.bin"/><Relationship Id="rId5" Type="http://schemas.openxmlformats.org/officeDocument/2006/relationships/notesSlide" Target="../notesSlides/notesSlide134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6.emf"/></Relationships>
</file>

<file path=ppt/slides/_rels/slide1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9.bin"/><Relationship Id="rId3" Type="http://schemas.openxmlformats.org/officeDocument/2006/relationships/tags" Target="../tags/tag309.xml"/><Relationship Id="rId7" Type="http://schemas.openxmlformats.org/officeDocument/2006/relationships/image" Target="../media/image54.wmf"/><Relationship Id="rId2" Type="http://schemas.openxmlformats.org/officeDocument/2006/relationships/tags" Target="../tags/tag308.xml"/><Relationship Id="rId1" Type="http://schemas.openxmlformats.org/officeDocument/2006/relationships/vmlDrawing" Target="../drawings/vmlDrawing51.vml"/><Relationship Id="rId6" Type="http://schemas.openxmlformats.org/officeDocument/2006/relationships/oleObject" Target="../embeddings/oleObject68.bin"/><Relationship Id="rId5" Type="http://schemas.openxmlformats.org/officeDocument/2006/relationships/notesSlide" Target="../notesSlides/notesSlide135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7.wmf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0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11.xml"/><Relationship Id="rId1" Type="http://schemas.openxmlformats.org/officeDocument/2006/relationships/vmlDrawing" Target="../drawings/vmlDrawing52.vml"/><Relationship Id="rId6" Type="http://schemas.openxmlformats.org/officeDocument/2006/relationships/image" Target="../media/image58.emf"/><Relationship Id="rId5" Type="http://schemas.openxmlformats.org/officeDocument/2006/relationships/oleObject" Target="../embeddings/oleObject70.bin"/><Relationship Id="rId4" Type="http://schemas.openxmlformats.org/officeDocument/2006/relationships/notesSlide" Target="../notesSlides/notesSlide137.xml"/></Relationships>
</file>

<file path=ppt/slides/_rels/slide1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3" Type="http://schemas.openxmlformats.org/officeDocument/2006/relationships/tags" Target="../tags/tag313.xml"/><Relationship Id="rId7" Type="http://schemas.openxmlformats.org/officeDocument/2006/relationships/notesSlide" Target="../notesSlides/notesSlide138.xml"/><Relationship Id="rId2" Type="http://schemas.openxmlformats.org/officeDocument/2006/relationships/tags" Target="../tags/tag312.xml"/><Relationship Id="rId1" Type="http://schemas.openxmlformats.org/officeDocument/2006/relationships/vmlDrawing" Target="../drawings/vmlDrawing53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0.wmf"/><Relationship Id="rId5" Type="http://schemas.openxmlformats.org/officeDocument/2006/relationships/tags" Target="../tags/tag315.xml"/><Relationship Id="rId10" Type="http://schemas.openxmlformats.org/officeDocument/2006/relationships/oleObject" Target="../embeddings/oleObject72.bin"/><Relationship Id="rId4" Type="http://schemas.openxmlformats.org/officeDocument/2006/relationships/tags" Target="../tags/tag314.xml"/><Relationship Id="rId9" Type="http://schemas.openxmlformats.org/officeDocument/2006/relationships/image" Target="../media/image5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7" Type="http://schemas.openxmlformats.org/officeDocument/2006/relationships/image" Target="../media/image11.emf"/><Relationship Id="rId2" Type="http://schemas.openxmlformats.org/officeDocument/2006/relationships/tags" Target="../tags/tag4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tags" Target="../tags/tag317.xml"/><Relationship Id="rId7" Type="http://schemas.openxmlformats.org/officeDocument/2006/relationships/image" Target="../media/image61.wmf"/><Relationship Id="rId2" Type="http://schemas.openxmlformats.org/officeDocument/2006/relationships/tags" Target="../tags/tag316.xml"/><Relationship Id="rId1" Type="http://schemas.openxmlformats.org/officeDocument/2006/relationships/vmlDrawing" Target="../drawings/vmlDrawing54.vml"/><Relationship Id="rId6" Type="http://schemas.openxmlformats.org/officeDocument/2006/relationships/oleObject" Target="../embeddings/oleObject73.bin"/><Relationship Id="rId5" Type="http://schemas.openxmlformats.org/officeDocument/2006/relationships/notesSlide" Target="../notesSlides/notesSlide139.xml"/><Relationship Id="rId4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tags" Target="../tags/tag319.xml"/><Relationship Id="rId7" Type="http://schemas.openxmlformats.org/officeDocument/2006/relationships/image" Target="../media/image62.wmf"/><Relationship Id="rId2" Type="http://schemas.openxmlformats.org/officeDocument/2006/relationships/tags" Target="../tags/tag318.xml"/><Relationship Id="rId1" Type="http://schemas.openxmlformats.org/officeDocument/2006/relationships/vmlDrawing" Target="../drawings/vmlDrawing55.vml"/><Relationship Id="rId6" Type="http://schemas.openxmlformats.org/officeDocument/2006/relationships/oleObject" Target="../embeddings/oleObject74.bin"/><Relationship Id="rId5" Type="http://schemas.openxmlformats.org/officeDocument/2006/relationships/notesSlide" Target="../notesSlides/notesSlide140.xml"/><Relationship Id="rId4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tags" Target="../tags/tag321.xml"/><Relationship Id="rId7" Type="http://schemas.openxmlformats.org/officeDocument/2006/relationships/image" Target="../media/image63.wmf"/><Relationship Id="rId2" Type="http://schemas.openxmlformats.org/officeDocument/2006/relationships/tags" Target="../tags/tag320.xml"/><Relationship Id="rId1" Type="http://schemas.openxmlformats.org/officeDocument/2006/relationships/vmlDrawing" Target="../drawings/vmlDrawing56.vml"/><Relationship Id="rId6" Type="http://schemas.openxmlformats.org/officeDocument/2006/relationships/oleObject" Target="../embeddings/oleObject75.bin"/><Relationship Id="rId5" Type="http://schemas.openxmlformats.org/officeDocument/2006/relationships/notesSlide" Target="../notesSlides/notesSlide141.xml"/><Relationship Id="rId4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22.xml"/><Relationship Id="rId1" Type="http://schemas.openxmlformats.org/officeDocument/2006/relationships/vmlDrawing" Target="../drawings/vmlDrawing57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76.bin"/><Relationship Id="rId4" Type="http://schemas.openxmlformats.org/officeDocument/2006/relationships/notesSlide" Target="../notesSlides/notesSlide142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tags" Target="../tags/tag324.xml"/><Relationship Id="rId7" Type="http://schemas.openxmlformats.org/officeDocument/2006/relationships/image" Target="../media/image65.wmf"/><Relationship Id="rId2" Type="http://schemas.openxmlformats.org/officeDocument/2006/relationships/tags" Target="../tags/tag323.xml"/><Relationship Id="rId1" Type="http://schemas.openxmlformats.org/officeDocument/2006/relationships/vmlDrawing" Target="../drawings/vmlDrawing58.vml"/><Relationship Id="rId6" Type="http://schemas.openxmlformats.org/officeDocument/2006/relationships/oleObject" Target="../embeddings/oleObject77.bin"/><Relationship Id="rId5" Type="http://schemas.openxmlformats.org/officeDocument/2006/relationships/notesSlide" Target="../notesSlides/notesSlide143.xml"/><Relationship Id="rId4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tags" Target="../tags/tag326.xml"/><Relationship Id="rId7" Type="http://schemas.openxmlformats.org/officeDocument/2006/relationships/image" Target="../media/image66.wmf"/><Relationship Id="rId2" Type="http://schemas.openxmlformats.org/officeDocument/2006/relationships/tags" Target="../tags/tag325.xml"/><Relationship Id="rId1" Type="http://schemas.openxmlformats.org/officeDocument/2006/relationships/vmlDrawing" Target="../drawings/vmlDrawing59.vml"/><Relationship Id="rId6" Type="http://schemas.openxmlformats.org/officeDocument/2006/relationships/oleObject" Target="../embeddings/oleObject78.bin"/><Relationship Id="rId5" Type="http://schemas.openxmlformats.org/officeDocument/2006/relationships/notesSlide" Target="../notesSlides/notesSlide144.xml"/><Relationship Id="rId4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tags" Target="../tags/tag328.xml"/><Relationship Id="rId7" Type="http://schemas.openxmlformats.org/officeDocument/2006/relationships/image" Target="../media/image67.wmf"/><Relationship Id="rId2" Type="http://schemas.openxmlformats.org/officeDocument/2006/relationships/tags" Target="../tags/tag327.xml"/><Relationship Id="rId1" Type="http://schemas.openxmlformats.org/officeDocument/2006/relationships/vmlDrawing" Target="../drawings/vmlDrawing60.vml"/><Relationship Id="rId6" Type="http://schemas.openxmlformats.org/officeDocument/2006/relationships/oleObject" Target="../embeddings/oleObject79.bin"/><Relationship Id="rId5" Type="http://schemas.openxmlformats.org/officeDocument/2006/relationships/notesSlide" Target="../notesSlides/notesSlide145.xml"/><Relationship Id="rId4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0.xml"/><Relationship Id="rId1" Type="http://schemas.openxmlformats.org/officeDocument/2006/relationships/tags" Target="../tags/tag329.xml"/><Relationship Id="rId4" Type="http://schemas.openxmlformats.org/officeDocument/2006/relationships/notesSlide" Target="../notesSlides/notesSlide146.xml"/></Relationships>
</file>

<file path=ppt/slides/_rels/slide1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tags" Target="../tags/tag332.xml"/><Relationship Id="rId7" Type="http://schemas.openxmlformats.org/officeDocument/2006/relationships/oleObject" Target="../embeddings/oleObject80.bin"/><Relationship Id="rId2" Type="http://schemas.openxmlformats.org/officeDocument/2006/relationships/tags" Target="../tags/tag331.xml"/><Relationship Id="rId1" Type="http://schemas.openxmlformats.org/officeDocument/2006/relationships/vmlDrawing" Target="../drawings/vmlDrawing61.vml"/><Relationship Id="rId6" Type="http://schemas.openxmlformats.org/officeDocument/2006/relationships/notesSlide" Target="../notesSlides/notesSlide14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33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5.xml"/><Relationship Id="rId1" Type="http://schemas.openxmlformats.org/officeDocument/2006/relationships/tags" Target="../tags/tag334.xml"/><Relationship Id="rId4" Type="http://schemas.openxmlformats.org/officeDocument/2006/relationships/notesSlide" Target="../notesSlides/notesSlide14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image" Target="../media/image11.emf"/><Relationship Id="rId2" Type="http://schemas.openxmlformats.org/officeDocument/2006/relationships/tags" Target="../tags/tag49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tags" Target="../tags/tag337.xml"/><Relationship Id="rId7" Type="http://schemas.openxmlformats.org/officeDocument/2006/relationships/oleObject" Target="../embeddings/oleObject81.bin"/><Relationship Id="rId2" Type="http://schemas.openxmlformats.org/officeDocument/2006/relationships/tags" Target="../tags/tag336.xml"/><Relationship Id="rId1" Type="http://schemas.openxmlformats.org/officeDocument/2006/relationships/vmlDrawing" Target="../drawings/vmlDrawing62.vml"/><Relationship Id="rId6" Type="http://schemas.openxmlformats.org/officeDocument/2006/relationships/notesSlide" Target="../notesSlides/notesSlide14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38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9.xml"/><Relationship Id="rId1" Type="http://schemas.openxmlformats.org/officeDocument/2006/relationships/vmlDrawing" Target="../drawings/vmlDrawing63.v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82.bin"/><Relationship Id="rId4" Type="http://schemas.openxmlformats.org/officeDocument/2006/relationships/notesSlide" Target="../notesSlides/notesSlide150.xml"/></Relationships>
</file>

<file path=ppt/slides/_rels/slide1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tags" Target="../tags/tag341.xml"/><Relationship Id="rId7" Type="http://schemas.openxmlformats.org/officeDocument/2006/relationships/oleObject" Target="../embeddings/oleObject83.bin"/><Relationship Id="rId2" Type="http://schemas.openxmlformats.org/officeDocument/2006/relationships/tags" Target="../tags/tag340.xml"/><Relationship Id="rId1" Type="http://schemas.openxmlformats.org/officeDocument/2006/relationships/vmlDrawing" Target="../drawings/vmlDrawing64.vml"/><Relationship Id="rId6" Type="http://schemas.openxmlformats.org/officeDocument/2006/relationships/notesSlide" Target="../notesSlides/notesSlide151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72.wmf"/><Relationship Id="rId4" Type="http://schemas.openxmlformats.org/officeDocument/2006/relationships/tags" Target="../tags/tag342.xml"/><Relationship Id="rId9" Type="http://schemas.openxmlformats.org/officeDocument/2006/relationships/oleObject" Target="../embeddings/oleObject84.bin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tags" Target="../tags/tag345.xml"/><Relationship Id="rId2" Type="http://schemas.openxmlformats.org/officeDocument/2006/relationships/tags" Target="../tags/tag344.xml"/><Relationship Id="rId1" Type="http://schemas.openxmlformats.org/officeDocument/2006/relationships/tags" Target="../tags/tag343.xml"/><Relationship Id="rId5" Type="http://schemas.openxmlformats.org/officeDocument/2006/relationships/notesSlide" Target="../notesSlides/notesSlide152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tags" Target="../tags/tag52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51.xml"/><Relationship Id="rId1" Type="http://schemas.openxmlformats.org/officeDocument/2006/relationships/vmlDrawing" Target="../drawings/vmlDrawing13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9" Type="http://schemas.openxmlformats.org/officeDocument/2006/relationships/image" Target="../media/image11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tags" Target="../tags/tag56.xml"/><Relationship Id="rId7" Type="http://schemas.openxmlformats.org/officeDocument/2006/relationships/notesSlide" Target="../notesSlides/notesSlide16.xml"/><Relationship Id="rId2" Type="http://schemas.openxmlformats.org/officeDocument/2006/relationships/tags" Target="../tags/tag55.xml"/><Relationship Id="rId1" Type="http://schemas.openxmlformats.org/officeDocument/2006/relationships/vmlDrawing" Target="../drawings/vmlDrawing1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8.xml"/><Relationship Id="rId4" Type="http://schemas.openxmlformats.org/officeDocument/2006/relationships/tags" Target="../tags/tag57.xml"/><Relationship Id="rId9" Type="http://schemas.openxmlformats.org/officeDocument/2006/relationships/image" Target="../media/image12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tags" Target="../tags/tag60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59.xml"/><Relationship Id="rId1" Type="http://schemas.openxmlformats.org/officeDocument/2006/relationships/vmlDrawing" Target="../drawings/vmlDrawing15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9" Type="http://schemas.openxmlformats.org/officeDocument/2006/relationships/image" Target="../media/image13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tags" Target="../tags/tag64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63.xml"/><Relationship Id="rId1" Type="http://schemas.openxmlformats.org/officeDocument/2006/relationships/vmlDrawing" Target="../drawings/vmlDrawing16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5.emf"/><Relationship Id="rId5" Type="http://schemas.openxmlformats.org/officeDocument/2006/relationships/tags" Target="../tags/tag66.xml"/><Relationship Id="rId10" Type="http://schemas.openxmlformats.org/officeDocument/2006/relationships/oleObject" Target="../embeddings/oleObject17.bin"/><Relationship Id="rId4" Type="http://schemas.openxmlformats.org/officeDocument/2006/relationships/tags" Target="../tags/tag65.xml"/><Relationship Id="rId9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73.xml"/><Relationship Id="rId13" Type="http://schemas.openxmlformats.org/officeDocument/2006/relationships/oleObject" Target="../embeddings/oleObject18.bin"/><Relationship Id="rId3" Type="http://schemas.openxmlformats.org/officeDocument/2006/relationships/tags" Target="../tags/tag68.xml"/><Relationship Id="rId7" Type="http://schemas.openxmlformats.org/officeDocument/2006/relationships/tags" Target="../tags/tag72.xml"/><Relationship Id="rId12" Type="http://schemas.openxmlformats.org/officeDocument/2006/relationships/notesSlide" Target="../notesSlides/notesSlide19.xml"/><Relationship Id="rId2" Type="http://schemas.openxmlformats.org/officeDocument/2006/relationships/tags" Target="../tags/tag67.xml"/><Relationship Id="rId16" Type="http://schemas.openxmlformats.org/officeDocument/2006/relationships/image" Target="../media/image17.wmf"/><Relationship Id="rId1" Type="http://schemas.openxmlformats.org/officeDocument/2006/relationships/vmlDrawing" Target="../drawings/vmlDrawing17.vml"/><Relationship Id="rId6" Type="http://schemas.openxmlformats.org/officeDocument/2006/relationships/tags" Target="../tags/tag71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70.xml"/><Relationship Id="rId15" Type="http://schemas.openxmlformats.org/officeDocument/2006/relationships/oleObject" Target="../embeddings/oleObject19.bin"/><Relationship Id="rId10" Type="http://schemas.openxmlformats.org/officeDocument/2006/relationships/tags" Target="../tags/tag75.xml"/><Relationship Id="rId4" Type="http://schemas.openxmlformats.org/officeDocument/2006/relationships/tags" Target="../tags/tag69.xml"/><Relationship Id="rId9" Type="http://schemas.openxmlformats.org/officeDocument/2006/relationships/tags" Target="../tags/tag74.xml"/><Relationship Id="rId14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4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tags" Target="../tags/tag80.xml"/><Relationship Id="rId7" Type="http://schemas.openxmlformats.org/officeDocument/2006/relationships/oleObject" Target="../embeddings/oleObject20.bin"/><Relationship Id="rId2" Type="http://schemas.openxmlformats.org/officeDocument/2006/relationships/tags" Target="../tags/tag79.xml"/><Relationship Id="rId1" Type="http://schemas.openxmlformats.org/officeDocument/2006/relationships/vmlDrawing" Target="../drawings/vmlDrawing18.vml"/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5.w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tags" Target="../tags/tag85.xml"/><Relationship Id="rId7" Type="http://schemas.openxmlformats.org/officeDocument/2006/relationships/oleObject" Target="../embeddings/oleObject21.bin"/><Relationship Id="rId2" Type="http://schemas.openxmlformats.org/officeDocument/2006/relationships/tags" Target="../tags/tag84.xml"/><Relationship Id="rId1" Type="http://schemas.openxmlformats.org/officeDocument/2006/relationships/vmlDrawing" Target="../drawings/vmlDrawing19.vml"/><Relationship Id="rId6" Type="http://schemas.openxmlformats.org/officeDocument/2006/relationships/notesSlide" Target="../notesSlides/notesSlide3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4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tags" Target="../tags/tag90.xml"/><Relationship Id="rId7" Type="http://schemas.openxmlformats.org/officeDocument/2006/relationships/oleObject" Target="../embeddings/oleObject22.bin"/><Relationship Id="rId2" Type="http://schemas.openxmlformats.org/officeDocument/2006/relationships/tags" Target="../tags/tag89.xml"/><Relationship Id="rId1" Type="http://schemas.openxmlformats.org/officeDocument/2006/relationships/vmlDrawing" Target="../drawings/vmlDrawing20.vml"/><Relationship Id="rId6" Type="http://schemas.openxmlformats.org/officeDocument/2006/relationships/notesSlide" Target="../notesSlides/notesSlide3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tags" Target="../tags/tag96.xml"/><Relationship Id="rId7" Type="http://schemas.openxmlformats.org/officeDocument/2006/relationships/notesSlide" Target="../notesSlides/notesSlide34.xml"/><Relationship Id="rId2" Type="http://schemas.openxmlformats.org/officeDocument/2006/relationships/tags" Target="../tags/tag95.xml"/><Relationship Id="rId1" Type="http://schemas.openxmlformats.org/officeDocument/2006/relationships/vmlDrawing" Target="../drawings/vmlDrawing2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9" Type="http://schemas.openxmlformats.org/officeDocument/2006/relationships/image" Target="../media/image21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notesSlide" Target="../notesSlides/notesSlide3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6.xml"/><Relationship Id="rId3" Type="http://schemas.openxmlformats.org/officeDocument/2006/relationships/tags" Target="../tags/tag104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03.xml"/><Relationship Id="rId1" Type="http://schemas.openxmlformats.org/officeDocument/2006/relationships/vmlDrawing" Target="../drawings/vmlDrawing22.vml"/><Relationship Id="rId6" Type="http://schemas.openxmlformats.org/officeDocument/2006/relationships/tags" Target="../tags/tag107.xml"/><Relationship Id="rId5" Type="http://schemas.openxmlformats.org/officeDocument/2006/relationships/tags" Target="../tags/tag106.xml"/><Relationship Id="rId10" Type="http://schemas.openxmlformats.org/officeDocument/2006/relationships/image" Target="../media/image22.wmf"/><Relationship Id="rId4" Type="http://schemas.openxmlformats.org/officeDocument/2006/relationships/tags" Target="../tags/tag105.xml"/><Relationship Id="rId9" Type="http://schemas.openxmlformats.org/officeDocument/2006/relationships/oleObject" Target="../embeddings/oleObject24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6.wmf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4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5.wmf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7.wmf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2.xml"/><Relationship Id="rId3" Type="http://schemas.openxmlformats.org/officeDocument/2006/relationships/tags" Target="../tags/tag122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3.xml"/><Relationship Id="rId3" Type="http://schemas.openxmlformats.org/officeDocument/2006/relationships/tags" Target="../tags/tag128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6" Type="http://schemas.openxmlformats.org/officeDocument/2006/relationships/tags" Target="../tags/tag131.xml"/><Relationship Id="rId5" Type="http://schemas.openxmlformats.org/officeDocument/2006/relationships/tags" Target="../tags/tag130.xml"/><Relationship Id="rId4" Type="http://schemas.openxmlformats.org/officeDocument/2006/relationships/tags" Target="../tags/tag129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8.wmf"/><Relationship Id="rId2" Type="http://schemas.openxmlformats.org/officeDocument/2006/relationships/tags" Target="../tags/tag10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8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9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4" Type="http://schemas.openxmlformats.org/officeDocument/2006/relationships/notesSlide" Target="../notesSlides/notesSlide7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5" Type="http://schemas.openxmlformats.org/officeDocument/2006/relationships/notesSlide" Target="../notesSlides/notesSlide74.xml"/><Relationship Id="rId4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5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6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tags" Target="../tags/tag24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tags" Target="../tags/tag23.xml"/><Relationship Id="rId17" Type="http://schemas.openxmlformats.org/officeDocument/2006/relationships/tags" Target="../tags/tag28.xml"/><Relationship Id="rId2" Type="http://schemas.openxmlformats.org/officeDocument/2006/relationships/tags" Target="../tags/tag13.xml"/><Relationship Id="rId16" Type="http://schemas.openxmlformats.org/officeDocument/2006/relationships/tags" Target="../tags/tag27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5" Type="http://schemas.openxmlformats.org/officeDocument/2006/relationships/tags" Target="../tags/tag16.xml"/><Relationship Id="rId15" Type="http://schemas.openxmlformats.org/officeDocument/2006/relationships/tags" Target="../tags/tag26.xml"/><Relationship Id="rId10" Type="http://schemas.openxmlformats.org/officeDocument/2006/relationships/tags" Target="../tags/tag21.xml"/><Relationship Id="rId19" Type="http://schemas.openxmlformats.org/officeDocument/2006/relationships/notesSlide" Target="../notesSlides/notesSlide7.xml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tags" Target="../tags/tag25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9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0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3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4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5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6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tags" Target="../tags/tag30.xml"/><Relationship Id="rId7" Type="http://schemas.openxmlformats.org/officeDocument/2006/relationships/oleObject" Target="../embeddings/oleObject6.bin"/><Relationship Id="rId2" Type="http://schemas.openxmlformats.org/officeDocument/2006/relationships/tags" Target="../tags/tag29.xml"/><Relationship Id="rId1" Type="http://schemas.openxmlformats.org/officeDocument/2006/relationships/vmlDrawing" Target="../drawings/vmlDrawing6.v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1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9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0.xml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tags" Target="../tags/tag167.xml"/><Relationship Id="rId13" Type="http://schemas.openxmlformats.org/officeDocument/2006/relationships/oleObject" Target="../embeddings/oleObject25.bin"/><Relationship Id="rId3" Type="http://schemas.openxmlformats.org/officeDocument/2006/relationships/tags" Target="../tags/tag162.xml"/><Relationship Id="rId7" Type="http://schemas.openxmlformats.org/officeDocument/2006/relationships/tags" Target="../tags/tag166.xml"/><Relationship Id="rId12" Type="http://schemas.openxmlformats.org/officeDocument/2006/relationships/notesSlide" Target="../notesSlides/notesSlide92.xml"/><Relationship Id="rId2" Type="http://schemas.openxmlformats.org/officeDocument/2006/relationships/tags" Target="../tags/tag161.xml"/><Relationship Id="rId16" Type="http://schemas.openxmlformats.org/officeDocument/2006/relationships/image" Target="../media/image17.wmf"/><Relationship Id="rId1" Type="http://schemas.openxmlformats.org/officeDocument/2006/relationships/vmlDrawing" Target="../drawings/vmlDrawing23.vml"/><Relationship Id="rId6" Type="http://schemas.openxmlformats.org/officeDocument/2006/relationships/tags" Target="../tags/tag165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64.xml"/><Relationship Id="rId15" Type="http://schemas.openxmlformats.org/officeDocument/2006/relationships/oleObject" Target="../embeddings/oleObject26.bin"/><Relationship Id="rId10" Type="http://schemas.openxmlformats.org/officeDocument/2006/relationships/tags" Target="../tags/tag169.xml"/><Relationship Id="rId4" Type="http://schemas.openxmlformats.org/officeDocument/2006/relationships/tags" Target="../tags/tag163.xml"/><Relationship Id="rId9" Type="http://schemas.openxmlformats.org/officeDocument/2006/relationships/tags" Target="../tags/tag168.xml"/><Relationship Id="rId14" Type="http://schemas.openxmlformats.org/officeDocument/2006/relationships/image" Target="../media/image16.wmf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0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2743200"/>
            <a:ext cx="807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i="1" dirty="0" smtClean="0"/>
              <a:t>Digital Design and Computer Architecture</a:t>
            </a:r>
            <a:r>
              <a:rPr lang="en-US" sz="2600" b="1" dirty="0"/>
              <a:t>:</a:t>
            </a:r>
            <a:r>
              <a:rPr lang="en-US" sz="2600" b="1" dirty="0" smtClean="0"/>
              <a:t> ARM® Edition</a:t>
            </a:r>
            <a:endParaRPr lang="en-US" sz="26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3226713"/>
            <a:ext cx="8077200" cy="8930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91000" y="3226713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Sarah L. Harris and David Money Harris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0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221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Sum-of-Products (SOP)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6085388"/>
              </p:ext>
            </p:extLst>
          </p:nvPr>
        </p:nvGraphicFramePr>
        <p:xfrm>
          <a:off x="2514600" y="3962400"/>
          <a:ext cx="4332174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39" name="VISIO" r:id="rId7" imgW="1766520" imgH="808560" progId="Visio.Drawing.6">
                  <p:embed/>
                </p:oleObj>
              </mc:Choice>
              <mc:Fallback>
                <p:oleObj name="VISIO" r:id="rId7" imgW="1766520" imgH="80856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14600" y="3962400"/>
                        <a:ext cx="4332174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9144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</a:t>
            </a:r>
            <a:r>
              <a:rPr lang="en-US" sz="2800" dirty="0" smtClean="0">
                <a:latin typeface="+mj-lt"/>
                <a:cs typeface="Arial" charset="0"/>
              </a:rPr>
              <a:t>equations </a:t>
            </a:r>
            <a:r>
              <a:rPr lang="en-US" sz="2800" dirty="0">
                <a:latin typeface="+mj-lt"/>
                <a:cs typeface="Arial" charset="0"/>
              </a:rPr>
              <a:t>can be written in SOP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</a:t>
            </a:r>
            <a:r>
              <a:rPr lang="en-US" sz="2800" dirty="0" smtClean="0">
                <a:latin typeface="+mj-lt"/>
                <a:cs typeface="Arial" charset="0"/>
              </a:rPr>
              <a:t>has </a:t>
            </a: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b="1" dirty="0" err="1">
                <a:latin typeface="+mj-lt"/>
                <a:cs typeface="Arial" charset="0"/>
              </a:rPr>
              <a:t>minterm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a product (AND)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TRUE for that row (and only that row</a:t>
            </a:r>
            <a:r>
              <a:rPr lang="en-US" sz="2800" dirty="0" smtClean="0">
                <a:latin typeface="+mj-lt"/>
                <a:cs typeface="Arial" charset="0"/>
              </a:rPr>
              <a:t>)</a:t>
            </a:r>
            <a:endParaRPr lang="en-US" sz="2800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0952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Theorem: Dual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2236" y="2893665"/>
            <a:ext cx="738124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The complement of the product </a:t>
            </a:r>
          </a:p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is the </a:t>
            </a:r>
          </a:p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sum of the complements</a:t>
            </a: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en-US" sz="1000" dirty="0">
              <a:latin typeface="+mj-lt"/>
              <a:cs typeface="Times New Roman" panose="02020603050405020304" pitchFamily="18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177536"/>
              </p:ext>
            </p:extLst>
          </p:nvPr>
        </p:nvGraphicFramePr>
        <p:xfrm>
          <a:off x="758953" y="1397000"/>
          <a:ext cx="7614918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023"/>
                <a:gridCol w="2449554"/>
                <a:gridCol w="2119142"/>
                <a:gridCol w="19811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#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Dual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T12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</a:t>
                      </a:r>
                      <a:r>
                        <a:rPr lang="en-US" sz="2400" baseline="-25000" dirty="0" smtClean="0"/>
                        <a:t>0</a:t>
                      </a:r>
                      <a:r>
                        <a:rPr lang="en-US" sz="2400" dirty="0" smtClean="0"/>
                        <a:t>•B</a:t>
                      </a:r>
                      <a:r>
                        <a:rPr lang="en-US" sz="2400" baseline="-25000" dirty="0" smtClean="0"/>
                        <a:t>1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B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… = B</a:t>
                      </a:r>
                      <a:r>
                        <a:rPr lang="en-US" sz="2400" baseline="-25000" dirty="0" smtClean="0"/>
                        <a:t>0</a:t>
                      </a:r>
                      <a:r>
                        <a:rPr lang="en-US" sz="2400" baseline="0" dirty="0" smtClean="0"/>
                        <a:t>+B</a:t>
                      </a:r>
                      <a:r>
                        <a:rPr lang="en-US" sz="2400" baseline="-25000" dirty="0" smtClean="0"/>
                        <a:t>1</a:t>
                      </a:r>
                      <a:r>
                        <a:rPr lang="en-US" sz="2400" baseline="0" dirty="0" smtClean="0"/>
                        <a:t>+B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…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B</a:t>
                      </a:r>
                      <a:r>
                        <a:rPr lang="en-US" sz="2400" baseline="-25000" dirty="0" smtClean="0"/>
                        <a:t>0</a:t>
                      </a:r>
                      <a:r>
                        <a:rPr lang="en-US" sz="2400" baseline="0" dirty="0" smtClean="0"/>
                        <a:t>+</a:t>
                      </a:r>
                      <a:r>
                        <a:rPr lang="en-US" sz="2400" dirty="0" smtClean="0"/>
                        <a:t>B</a:t>
                      </a:r>
                      <a:r>
                        <a:rPr lang="en-US" sz="2400" baseline="-25000" dirty="0" smtClean="0"/>
                        <a:t>1</a:t>
                      </a:r>
                      <a:r>
                        <a:rPr lang="en-US" sz="2400" baseline="0" dirty="0" smtClean="0"/>
                        <a:t>+B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… = B</a:t>
                      </a:r>
                      <a:r>
                        <a:rPr lang="en-US" sz="2400" baseline="-25000" dirty="0" smtClean="0"/>
                        <a:t>0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B</a:t>
                      </a:r>
                      <a:r>
                        <a:rPr lang="en-US" sz="2400" baseline="-25000" dirty="0" smtClean="0"/>
                        <a:t>1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B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…</a:t>
                      </a:r>
                      <a:endParaRPr lang="en-US" sz="2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DeMorgan’s</a:t>
                      </a:r>
                      <a:r>
                        <a:rPr lang="en-US" sz="2400" baseline="0" dirty="0" smtClean="0"/>
                        <a:t> Theorem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8" name="Straight Connector 17"/>
          <p:cNvCxnSpPr/>
          <p:nvPr/>
        </p:nvCxnSpPr>
        <p:spPr>
          <a:xfrm>
            <a:off x="1840992" y="203200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8663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3235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7045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208272" y="204216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2336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6908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0718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2386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Theorem: Dual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2236" y="2893665"/>
            <a:ext cx="738124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The complement of the product </a:t>
            </a:r>
          </a:p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is the </a:t>
            </a:r>
          </a:p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sum of the complements</a:t>
            </a: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en-US" sz="1000" dirty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en-US" sz="2800" b="1" dirty="0" smtClean="0">
                <a:latin typeface="+mj-lt"/>
                <a:cs typeface="Times New Roman" panose="02020603050405020304" pitchFamily="18" charset="0"/>
              </a:rPr>
              <a:t>Dual: </a:t>
            </a: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US" sz="2800" b="1" dirty="0" smtClean="0">
                <a:latin typeface="+mj-lt"/>
                <a:cs typeface="Times New Roman" panose="02020603050405020304" pitchFamily="18" charset="0"/>
              </a:rPr>
              <a:t>complement </a:t>
            </a: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sum</a:t>
            </a:r>
          </a:p>
          <a:p>
            <a:pPr algn="ctr"/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is the </a:t>
            </a:r>
          </a:p>
          <a:p>
            <a:pPr algn="ctr"/>
            <a:r>
              <a:rPr lang="en-US" sz="2800" b="1" dirty="0" smtClean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product</a:t>
            </a:r>
            <a:r>
              <a:rPr lang="en-US" sz="2800" b="1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US" sz="2800" b="1" dirty="0" smtClean="0">
                <a:latin typeface="+mj-lt"/>
                <a:cs typeface="Times New Roman" panose="02020603050405020304" pitchFamily="18" charset="0"/>
              </a:rPr>
              <a:t>complements</a:t>
            </a: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.</a:t>
            </a:r>
            <a:endParaRPr lang="en-US" sz="2800" dirty="0">
              <a:latin typeface="+mj-lt"/>
              <a:cs typeface="Times New Roman" panose="02020603050405020304" pitchFamily="18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177536"/>
              </p:ext>
            </p:extLst>
          </p:nvPr>
        </p:nvGraphicFramePr>
        <p:xfrm>
          <a:off x="758953" y="1397000"/>
          <a:ext cx="7614918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023"/>
                <a:gridCol w="2449554"/>
                <a:gridCol w="2119142"/>
                <a:gridCol w="19811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#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Dual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T12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</a:t>
                      </a:r>
                      <a:r>
                        <a:rPr lang="en-US" sz="2400" baseline="-25000" dirty="0" smtClean="0"/>
                        <a:t>0</a:t>
                      </a:r>
                      <a:r>
                        <a:rPr lang="en-US" sz="2400" dirty="0" smtClean="0"/>
                        <a:t>•B</a:t>
                      </a:r>
                      <a:r>
                        <a:rPr lang="en-US" sz="2400" baseline="-25000" dirty="0" smtClean="0"/>
                        <a:t>1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B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… = B</a:t>
                      </a:r>
                      <a:r>
                        <a:rPr lang="en-US" sz="2400" baseline="-25000" dirty="0" smtClean="0"/>
                        <a:t>0</a:t>
                      </a:r>
                      <a:r>
                        <a:rPr lang="en-US" sz="2400" baseline="0" dirty="0" smtClean="0"/>
                        <a:t>+B</a:t>
                      </a:r>
                      <a:r>
                        <a:rPr lang="en-US" sz="2400" baseline="-25000" dirty="0" smtClean="0"/>
                        <a:t>1</a:t>
                      </a:r>
                      <a:r>
                        <a:rPr lang="en-US" sz="2400" baseline="0" dirty="0" smtClean="0"/>
                        <a:t>+B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…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B</a:t>
                      </a:r>
                      <a:r>
                        <a:rPr lang="en-US" sz="2400" baseline="-25000" dirty="0" smtClean="0"/>
                        <a:t>0</a:t>
                      </a:r>
                      <a:r>
                        <a:rPr lang="en-US" sz="2400" baseline="0" dirty="0" smtClean="0"/>
                        <a:t>+</a:t>
                      </a:r>
                      <a:r>
                        <a:rPr lang="en-US" sz="2400" dirty="0" smtClean="0"/>
                        <a:t>B</a:t>
                      </a:r>
                      <a:r>
                        <a:rPr lang="en-US" sz="2400" baseline="-25000" dirty="0" smtClean="0"/>
                        <a:t>1</a:t>
                      </a:r>
                      <a:r>
                        <a:rPr lang="en-US" sz="2400" baseline="0" dirty="0" smtClean="0"/>
                        <a:t>+B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… = B</a:t>
                      </a:r>
                      <a:r>
                        <a:rPr lang="en-US" sz="2400" baseline="-25000" dirty="0" smtClean="0"/>
                        <a:t>0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B</a:t>
                      </a:r>
                      <a:r>
                        <a:rPr lang="en-US" sz="2400" baseline="-25000" dirty="0" smtClean="0"/>
                        <a:t>1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B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…</a:t>
                      </a:r>
                      <a:endParaRPr lang="en-US" sz="2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DeMorgan’s</a:t>
                      </a:r>
                      <a:r>
                        <a:rPr lang="en-US" sz="2400" baseline="0" dirty="0" smtClean="0"/>
                        <a:t> Theorem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8" name="Straight Connector 17"/>
          <p:cNvCxnSpPr/>
          <p:nvPr/>
        </p:nvCxnSpPr>
        <p:spPr>
          <a:xfrm>
            <a:off x="1840992" y="203200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8663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3235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7045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208272" y="204216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2336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6908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0718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2386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3810000" cy="4953000"/>
          </a:xfrm>
        </p:spPr>
        <p:txBody>
          <a:bodyPr/>
          <a:lstStyle/>
          <a:p>
            <a:r>
              <a:rPr lang="en-US" i="1" dirty="0" smtClean="0"/>
              <a:t>Y</a:t>
            </a:r>
            <a:r>
              <a:rPr lang="en-US" dirty="0" smtClean="0"/>
              <a:t> = </a:t>
            </a:r>
            <a:r>
              <a:rPr lang="en-US" i="1" dirty="0" smtClean="0"/>
              <a:t>AB</a:t>
            </a:r>
            <a:r>
              <a:rPr lang="en-US" dirty="0" smtClean="0"/>
              <a:t> = 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i="1" dirty="0" smtClean="0"/>
              <a:t>B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Y</a:t>
            </a:r>
            <a:r>
              <a:rPr lang="en-US" dirty="0" smtClean="0"/>
              <a:t> = 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i="1" dirty="0" smtClean="0"/>
              <a:t>B</a:t>
            </a:r>
            <a:r>
              <a:rPr lang="en-US" dirty="0" smtClean="0"/>
              <a:t> = </a:t>
            </a:r>
            <a:r>
              <a:rPr lang="en-US" i="1" dirty="0" smtClean="0"/>
              <a:t>A</a:t>
            </a:r>
            <a:r>
              <a:rPr lang="en-US" dirty="0" smtClean="0"/>
              <a:t>   </a:t>
            </a:r>
            <a:r>
              <a:rPr lang="en-US" i="1" dirty="0" smtClean="0"/>
              <a:t>B</a:t>
            </a:r>
            <a:endParaRPr lang="en-US" i="1" dirty="0"/>
          </a:p>
        </p:txBody>
      </p:sp>
      <p:graphicFrame>
        <p:nvGraphicFramePr>
          <p:cNvPr id="876555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150054652"/>
              </p:ext>
            </p:extLst>
          </p:nvPr>
        </p:nvGraphicFramePr>
        <p:xfrm>
          <a:off x="4343400" y="1219200"/>
          <a:ext cx="186690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42" name="VISIO" r:id="rId14" imgW="838800" imgH="714240" progId="Visio.Drawing.6">
                  <p:embed/>
                </p:oleObj>
              </mc:Choice>
              <mc:Fallback>
                <p:oleObj name="VISIO" r:id="rId14" imgW="83880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219200"/>
                        <a:ext cx="186690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6557" name="Object 13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677852716"/>
              </p:ext>
            </p:extLst>
          </p:nvPr>
        </p:nvGraphicFramePr>
        <p:xfrm>
          <a:off x="4419600" y="4038600"/>
          <a:ext cx="186690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43" name="VISIO" r:id="rId16" imgW="838800" imgH="714240" progId="Visio.Drawing.6">
                  <p:embed/>
                </p:oleObj>
              </mc:Choice>
              <mc:Fallback>
                <p:oleObj name="VISIO" r:id="rId16" imgW="83880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038600"/>
                        <a:ext cx="186690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6548" name="Line 4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819400" y="134205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429000" y="134205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1981200" y="134205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1" name="Oval 7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505200" y="4419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6552" name="Line 8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3189517" y="426564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3" name="Line 9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3722917" y="426564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4" name="Line 10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1970317" y="4265648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776979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38100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i="1" dirty="0" smtClean="0"/>
              <a:t>Y</a:t>
            </a:r>
            <a:r>
              <a:rPr lang="en-US" dirty="0" smtClean="0"/>
              <a:t> = </a:t>
            </a:r>
            <a:r>
              <a:rPr lang="en-US" i="1" dirty="0" smtClean="0"/>
              <a:t>(A+BD)C</a:t>
            </a:r>
          </a:p>
          <a:p>
            <a:pPr marL="0" indent="0">
              <a:buNone/>
            </a:pPr>
            <a:r>
              <a:rPr lang="en-US" i="1" dirty="0" smtClean="0"/>
              <a:t>   </a:t>
            </a:r>
          </a:p>
        </p:txBody>
      </p:sp>
      <p:sp>
        <p:nvSpPr>
          <p:cNvPr id="87654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786742" y="132805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100942" y="1328057"/>
            <a:ext cx="48985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709050" y="1208314"/>
            <a:ext cx="130629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Theorem Example 1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488194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38100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i="1" dirty="0" smtClean="0"/>
              <a:t>Y</a:t>
            </a:r>
            <a:r>
              <a:rPr lang="en-US" dirty="0" smtClean="0"/>
              <a:t> = </a:t>
            </a:r>
            <a:r>
              <a:rPr lang="en-US" i="1" dirty="0" smtClean="0"/>
              <a:t>(A+BD)C</a:t>
            </a:r>
          </a:p>
          <a:p>
            <a:pPr marL="0" indent="0">
              <a:buNone/>
            </a:pPr>
            <a:r>
              <a:rPr lang="en-US" i="1" dirty="0" smtClean="0"/>
              <a:t>   = (A+BD) + C</a:t>
            </a:r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= (A•(BD)) + C</a:t>
            </a:r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= (</a:t>
            </a:r>
            <a:r>
              <a:rPr lang="en-US" i="1" dirty="0"/>
              <a:t>A•(BD)) + </a:t>
            </a:r>
            <a:r>
              <a:rPr lang="en-US" i="1" dirty="0" smtClean="0"/>
              <a:t>C</a:t>
            </a:r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= ABD + C</a:t>
            </a:r>
          </a:p>
        </p:txBody>
      </p:sp>
      <p:sp>
        <p:nvSpPr>
          <p:cNvPr id="87654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786742" y="132805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100942" y="1328057"/>
            <a:ext cx="48985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709050" y="1208314"/>
            <a:ext cx="130629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Theorem Example 1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Line 6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1709051" y="1850571"/>
            <a:ext cx="93617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4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145976" y="1926771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5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122710" y="1926770"/>
            <a:ext cx="48985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4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3145976" y="1872343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4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1698172" y="2492829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4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2318659" y="2492829"/>
            <a:ext cx="38099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4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2318659" y="2427516"/>
            <a:ext cx="38099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4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1736272" y="3069772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4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1600194" y="3657602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5717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38100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i="1" dirty="0" smtClean="0"/>
              <a:t>Y</a:t>
            </a:r>
            <a:r>
              <a:rPr lang="en-US" dirty="0" smtClean="0"/>
              <a:t> = </a:t>
            </a:r>
            <a:r>
              <a:rPr lang="en-US" i="1" dirty="0" smtClean="0"/>
              <a:t>(ACE+D) + B</a:t>
            </a:r>
          </a:p>
          <a:p>
            <a:pPr marL="0" indent="0">
              <a:buNone/>
            </a:pPr>
            <a:r>
              <a:rPr lang="en-US" i="1" dirty="0" smtClean="0"/>
              <a:t>  </a:t>
            </a:r>
          </a:p>
        </p:txBody>
      </p:sp>
      <p:sp>
        <p:nvSpPr>
          <p:cNvPr id="87654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558142" y="132805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730827" y="1328056"/>
            <a:ext cx="446313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709050" y="1230086"/>
            <a:ext cx="18614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Theorem Example 2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473467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3810000" cy="495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i="1" dirty="0" smtClean="0"/>
              <a:t>Y</a:t>
            </a:r>
            <a:r>
              <a:rPr lang="en-US" dirty="0" smtClean="0"/>
              <a:t> = </a:t>
            </a:r>
            <a:r>
              <a:rPr lang="en-US" i="1" dirty="0" smtClean="0"/>
              <a:t>(ACE+D) + B</a:t>
            </a:r>
          </a:p>
          <a:p>
            <a:pPr marL="0" indent="0">
              <a:buNone/>
            </a:pPr>
            <a:r>
              <a:rPr lang="en-US" i="1" dirty="0" smtClean="0"/>
              <a:t>   = (ACE+D) </a:t>
            </a:r>
            <a:r>
              <a:rPr lang="en-US" i="1" dirty="0"/>
              <a:t>•</a:t>
            </a:r>
            <a:r>
              <a:rPr lang="en-US" i="1" dirty="0" smtClean="0"/>
              <a:t> B</a:t>
            </a:r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= (ACE•D</a:t>
            </a:r>
            <a:r>
              <a:rPr lang="en-US" i="1" dirty="0"/>
              <a:t>) • </a:t>
            </a:r>
            <a:r>
              <a:rPr lang="en-US" i="1" dirty="0" smtClean="0"/>
              <a:t>B</a:t>
            </a:r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= ((AC+E)•D)</a:t>
            </a:r>
            <a:r>
              <a:rPr lang="en-US" i="1" dirty="0"/>
              <a:t> •</a:t>
            </a:r>
            <a:r>
              <a:rPr lang="en-US" i="1" dirty="0" smtClean="0"/>
              <a:t> </a:t>
            </a:r>
            <a:r>
              <a:rPr lang="en-US" i="1" dirty="0"/>
              <a:t>B</a:t>
            </a:r>
            <a:endParaRPr lang="en-US" i="1" dirty="0" smtClean="0"/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= ((AC+E)•D) • B</a:t>
            </a:r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= (ACD + DE) </a:t>
            </a:r>
            <a:r>
              <a:rPr lang="en-US" i="1" dirty="0"/>
              <a:t>• </a:t>
            </a:r>
            <a:r>
              <a:rPr lang="en-US" i="1" dirty="0" smtClean="0"/>
              <a:t>B</a:t>
            </a:r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= ABCD + BDE</a:t>
            </a:r>
          </a:p>
        </p:txBody>
      </p:sp>
      <p:sp>
        <p:nvSpPr>
          <p:cNvPr id="87654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558142" y="132805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730827" y="1328056"/>
            <a:ext cx="446313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709050" y="1230086"/>
            <a:ext cx="18614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Theorem Example 2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Line 6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1709050" y="1850571"/>
            <a:ext cx="104503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4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298380" y="1926771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5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1763473" y="1926770"/>
            <a:ext cx="41366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4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1698171" y="2492829"/>
            <a:ext cx="47896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4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1698171" y="2438403"/>
            <a:ext cx="620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4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flipV="1">
            <a:off x="1856018" y="3069768"/>
            <a:ext cx="375548" cy="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4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2525482" y="1926771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4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3309266" y="2492829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4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2573680" y="249282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4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2443842" y="306976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4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1828794" y="2982693"/>
            <a:ext cx="40277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4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3766466" y="3069776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4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2449270" y="3657596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4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>
            <a:off x="3771894" y="3657604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4"/>
          <p:cNvSpPr>
            <a:spLocks noChangeShapeType="1"/>
          </p:cNvSpPr>
          <p:nvPr>
            <p:custDataLst>
              <p:tags r:id="rId19"/>
            </p:custDataLst>
          </p:nvPr>
        </p:nvSpPr>
        <p:spPr bwMode="auto">
          <a:xfrm>
            <a:off x="3754200" y="4245444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4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>
            <a:off x="3064296" y="424544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4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>
            <a:off x="1779815" y="485505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Line 4"/>
          <p:cNvSpPr>
            <a:spLocks noChangeShapeType="1"/>
          </p:cNvSpPr>
          <p:nvPr>
            <p:custDataLst>
              <p:tags r:id="rId22"/>
            </p:custDataLst>
          </p:nvPr>
        </p:nvSpPr>
        <p:spPr bwMode="auto">
          <a:xfrm>
            <a:off x="2841167" y="485505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Line 4"/>
          <p:cNvSpPr>
            <a:spLocks noChangeShapeType="1"/>
          </p:cNvSpPr>
          <p:nvPr>
            <p:custDataLst>
              <p:tags r:id="rId23"/>
            </p:custDataLst>
          </p:nvPr>
        </p:nvSpPr>
        <p:spPr bwMode="auto">
          <a:xfrm>
            <a:off x="3366376" y="4855036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Line 4"/>
          <p:cNvSpPr>
            <a:spLocks noChangeShapeType="1"/>
          </p:cNvSpPr>
          <p:nvPr>
            <p:custDataLst>
              <p:tags r:id="rId24"/>
            </p:custDataLst>
          </p:nvPr>
        </p:nvSpPr>
        <p:spPr bwMode="auto">
          <a:xfrm>
            <a:off x="2574452" y="243090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8913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54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3810000" cy="4953000"/>
          </a:xfrm>
        </p:spPr>
        <p:txBody>
          <a:bodyPr/>
          <a:lstStyle/>
          <a:p>
            <a:r>
              <a:rPr lang="en-US" i="1" dirty="0" smtClean="0"/>
              <a:t>Y</a:t>
            </a:r>
            <a:r>
              <a:rPr lang="en-US" dirty="0" smtClean="0"/>
              <a:t> = </a:t>
            </a:r>
            <a:r>
              <a:rPr lang="en-US" i="1" dirty="0" smtClean="0"/>
              <a:t>AB</a:t>
            </a:r>
            <a:r>
              <a:rPr lang="en-US" dirty="0" smtClean="0"/>
              <a:t> = 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i="1" dirty="0" smtClean="0"/>
              <a:t>B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Y</a:t>
            </a:r>
            <a:r>
              <a:rPr lang="en-US" dirty="0" smtClean="0"/>
              <a:t> = 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i="1" dirty="0" smtClean="0"/>
              <a:t>B</a:t>
            </a:r>
            <a:r>
              <a:rPr lang="en-US" dirty="0" smtClean="0"/>
              <a:t> = </a:t>
            </a:r>
            <a:r>
              <a:rPr lang="en-US" i="1" dirty="0" smtClean="0"/>
              <a:t>A</a:t>
            </a:r>
            <a:r>
              <a:rPr lang="en-US" dirty="0" smtClean="0"/>
              <a:t>   </a:t>
            </a:r>
            <a:r>
              <a:rPr lang="en-US" i="1" dirty="0" smtClean="0"/>
              <a:t>B</a:t>
            </a:r>
            <a:endParaRPr lang="en-US" i="1" dirty="0"/>
          </a:p>
        </p:txBody>
      </p:sp>
      <p:graphicFrame>
        <p:nvGraphicFramePr>
          <p:cNvPr id="876555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36768318"/>
              </p:ext>
            </p:extLst>
          </p:nvPr>
        </p:nvGraphicFramePr>
        <p:xfrm>
          <a:off x="4343400" y="1219200"/>
          <a:ext cx="186690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4" name="VISIO" r:id="rId14" imgW="838800" imgH="714240" progId="Visio.Drawing.6">
                  <p:embed/>
                </p:oleObj>
              </mc:Choice>
              <mc:Fallback>
                <p:oleObj name="VISIO" r:id="rId14" imgW="83880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219200"/>
                        <a:ext cx="186690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6557" name="Object 13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024019701"/>
              </p:ext>
            </p:extLst>
          </p:nvPr>
        </p:nvGraphicFramePr>
        <p:xfrm>
          <a:off x="4419600" y="4038600"/>
          <a:ext cx="186690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5" name="VISIO" r:id="rId16" imgW="838800" imgH="714240" progId="Visio.Drawing.6">
                  <p:embed/>
                </p:oleObj>
              </mc:Choice>
              <mc:Fallback>
                <p:oleObj name="VISIO" r:id="rId16" imgW="83880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038600"/>
                        <a:ext cx="1866900" cy="159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6548" name="Line 4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819400" y="134205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49" name="Line 5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429000" y="134205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0" name="Line 6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1981200" y="134205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1" name="Oval 7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3505200" y="44196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6552" name="Line 8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3208179" y="4256317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3" name="Line 9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3741579" y="4256317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554" name="Line 10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1988979" y="4256317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511756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8" name="Rectangle 10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990600"/>
            <a:ext cx="7772400" cy="4953000"/>
          </a:xfrm>
          <a:noFill/>
          <a:ln/>
        </p:spPr>
        <p:txBody>
          <a:bodyPr/>
          <a:lstStyle/>
          <a:p>
            <a:r>
              <a:rPr lang="en-US" b="1" dirty="0" smtClean="0"/>
              <a:t>Backward:</a:t>
            </a:r>
          </a:p>
          <a:p>
            <a:pPr lvl="1"/>
            <a:r>
              <a:rPr lang="en-US" sz="2000" dirty="0" smtClean="0"/>
              <a:t>Body changes</a:t>
            </a:r>
          </a:p>
          <a:p>
            <a:pPr lvl="1"/>
            <a:r>
              <a:rPr lang="en-US" sz="2000" dirty="0" smtClean="0"/>
              <a:t>Adds bubbles to inputs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1400" dirty="0" smtClean="0"/>
          </a:p>
          <a:p>
            <a:r>
              <a:rPr lang="en-US" b="1" dirty="0" smtClean="0"/>
              <a:t>Forward:</a:t>
            </a:r>
          </a:p>
          <a:p>
            <a:pPr lvl="1"/>
            <a:r>
              <a:rPr lang="en-US" sz="2000" dirty="0" smtClean="0"/>
              <a:t>Body changes</a:t>
            </a:r>
          </a:p>
          <a:p>
            <a:pPr lvl="1"/>
            <a:r>
              <a:rPr lang="en-US" sz="2000" dirty="0" smtClean="0"/>
              <a:t>Adds bubble to output</a:t>
            </a:r>
            <a:endParaRPr lang="en-US" sz="2000" dirty="0"/>
          </a:p>
        </p:txBody>
      </p:sp>
      <p:graphicFrame>
        <p:nvGraphicFramePr>
          <p:cNvPr id="877573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373695193"/>
              </p:ext>
            </p:extLst>
          </p:nvPr>
        </p:nvGraphicFramePr>
        <p:xfrm>
          <a:off x="1828800" y="2209800"/>
          <a:ext cx="5029200" cy="110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00" name="VISIO" r:id="rId7" imgW="1685880" imgH="371520" progId="Visio.Drawing.6">
                  <p:embed/>
                </p:oleObj>
              </mc:Choice>
              <mc:Fallback>
                <p:oleObj name="VISIO" r:id="rId7" imgW="1685880" imgH="371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209800"/>
                        <a:ext cx="5029200" cy="1109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7575" name="Object 7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08708836"/>
              </p:ext>
            </p:extLst>
          </p:nvPr>
        </p:nvGraphicFramePr>
        <p:xfrm>
          <a:off x="1828800" y="4800600"/>
          <a:ext cx="4957763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01" name="VISIO" r:id="rId9" imgW="1685880" imgH="371520" progId="Visio.Drawing.6">
                  <p:embed/>
                </p:oleObj>
              </mc:Choice>
              <mc:Fallback>
                <p:oleObj name="VISIO" r:id="rId9" imgW="1685880" imgH="371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800600"/>
                        <a:ext cx="4957763" cy="109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Bubble Pushing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0837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8596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21195031"/>
              </p:ext>
            </p:extLst>
          </p:nvPr>
        </p:nvGraphicFramePr>
        <p:xfrm>
          <a:off x="2133600" y="2362200"/>
          <a:ext cx="4495800" cy="218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77" name="VISIO" r:id="rId6" imgW="1407240" imgH="714240" progId="Visio.Drawing.6">
                  <p:embed/>
                </p:oleObj>
              </mc:Choice>
              <mc:Fallback>
                <p:oleObj name="VISIO" r:id="rId6" imgW="140724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362200"/>
                        <a:ext cx="4495800" cy="218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Bubble Pushing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990600"/>
            <a:ext cx="7772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What is the Boolean expression for this circuit?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1806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0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221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Sum-of-Products (SOP)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996139"/>
              </p:ext>
            </p:extLst>
          </p:nvPr>
        </p:nvGraphicFramePr>
        <p:xfrm>
          <a:off x="2514600" y="3962400"/>
          <a:ext cx="4332174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63" name="VISIO" r:id="rId7" imgW="1766520" imgH="808560" progId="Visio.Drawing.6">
                  <p:embed/>
                </p:oleObj>
              </mc:Choice>
              <mc:Fallback>
                <p:oleObj name="VISIO" r:id="rId7" imgW="1766520" imgH="80856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14600" y="3962400"/>
                        <a:ext cx="4332174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9144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</a:t>
            </a:r>
            <a:r>
              <a:rPr lang="en-US" sz="2800" dirty="0" smtClean="0">
                <a:latin typeface="+mj-lt"/>
                <a:cs typeface="Arial" charset="0"/>
              </a:rPr>
              <a:t>equations </a:t>
            </a:r>
            <a:r>
              <a:rPr lang="en-US" sz="2800" dirty="0">
                <a:latin typeface="+mj-lt"/>
                <a:cs typeface="Arial" charset="0"/>
              </a:rPr>
              <a:t>can be written in SOP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</a:t>
            </a:r>
            <a:r>
              <a:rPr lang="en-US" sz="2800" dirty="0" smtClean="0">
                <a:latin typeface="+mj-lt"/>
                <a:cs typeface="Arial" charset="0"/>
              </a:rPr>
              <a:t>has </a:t>
            </a: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b="1" dirty="0" err="1">
                <a:latin typeface="+mj-lt"/>
                <a:cs typeface="Arial" charset="0"/>
              </a:rPr>
              <a:t>minterm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a product (AND)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TRUE for that row (and only that row)</a:t>
            </a:r>
          </a:p>
          <a:p>
            <a:pPr marL="342900" indent="-342900">
              <a:buFontTx/>
              <a:buChar char="•"/>
            </a:pPr>
            <a:r>
              <a:rPr lang="en-US" sz="2800" dirty="0" smtClean="0">
                <a:latin typeface="+mj-lt"/>
                <a:cs typeface="Arial" charset="0"/>
              </a:rPr>
              <a:t>Form function by </a:t>
            </a:r>
            <a:r>
              <a:rPr lang="en-US" sz="2800" dirty="0" err="1">
                <a:latin typeface="+mj-lt"/>
                <a:cs typeface="Arial" charset="0"/>
              </a:rPr>
              <a:t>ORing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dirty="0" err="1" smtClean="0">
                <a:latin typeface="+mj-lt"/>
                <a:cs typeface="Arial" charset="0"/>
              </a:rPr>
              <a:t>minterms</a:t>
            </a:r>
            <a:r>
              <a:rPr lang="en-US" sz="2800" dirty="0" smtClean="0">
                <a:latin typeface="+mj-lt"/>
                <a:cs typeface="Arial" charset="0"/>
              </a:rPr>
              <a:t> where output </a:t>
            </a:r>
            <a:r>
              <a:rPr lang="en-US" sz="2800" dirty="0">
                <a:latin typeface="+mj-lt"/>
                <a:cs typeface="Arial" charset="0"/>
              </a:rPr>
              <a:t>is </a:t>
            </a:r>
            <a:r>
              <a:rPr lang="en-US" sz="2800" dirty="0" smtClean="0">
                <a:latin typeface="+mj-lt"/>
                <a:cs typeface="Arial" charset="0"/>
              </a:rPr>
              <a:t>1</a:t>
            </a:r>
            <a:endParaRPr lang="en-US" sz="2800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Thus, a sum (OR) of products (AND terms)</a:t>
            </a:r>
          </a:p>
        </p:txBody>
      </p:sp>
    </p:spTree>
    <p:extLst>
      <p:ext uri="{BB962C8B-B14F-4D97-AF65-F5344CB8AC3E}">
        <p14:creationId xmlns:p14="http://schemas.microsoft.com/office/powerpoint/2010/main" val="11969619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4437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05333448"/>
              </p:ext>
            </p:extLst>
          </p:nvPr>
        </p:nvGraphicFramePr>
        <p:xfrm>
          <a:off x="2057400" y="2401887"/>
          <a:ext cx="4419600" cy="224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02" name="VISIO" r:id="rId7" imgW="1407240" imgH="714240" progId="Visio.Drawing.6">
                  <p:embed/>
                </p:oleObj>
              </mc:Choice>
              <mc:Fallback>
                <p:oleObj name="VISIO" r:id="rId7" imgW="1407240" imgH="7142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401887"/>
                        <a:ext cx="4419600" cy="2246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443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990600"/>
            <a:ext cx="7772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What is the Boolean expression for this circuit?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91443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200400" y="4953000"/>
            <a:ext cx="3048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</a:t>
            </a:r>
            <a:r>
              <a:rPr lang="en-US" sz="3200" i="1" dirty="0">
                <a:latin typeface="Times New Roman" pitchFamily="18" charset="0"/>
                <a:cs typeface="Arial" charset="0"/>
              </a:rPr>
              <a:t>AB</a:t>
            </a:r>
            <a:r>
              <a:rPr lang="en-US" sz="3200" dirty="0">
                <a:latin typeface="Times New Roman" pitchFamily="18" charset="0"/>
                <a:cs typeface="Arial" charset="0"/>
              </a:rPr>
              <a:t> + </a:t>
            </a:r>
            <a:r>
              <a:rPr lang="en-US" sz="3200" i="1" dirty="0">
                <a:latin typeface="Times New Roman" pitchFamily="18" charset="0"/>
                <a:cs typeface="Arial" charset="0"/>
              </a:rPr>
              <a:t>CD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Bubble Pushing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01096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7752" name="Object 8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50718751"/>
              </p:ext>
            </p:extLst>
          </p:nvPr>
        </p:nvGraphicFramePr>
        <p:xfrm>
          <a:off x="1828800" y="3124200"/>
          <a:ext cx="6289675" cy="234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4" name="VISIO" r:id="rId6" imgW="2064600" imgH="771480" progId="Visio.Drawing.6">
                  <p:embed/>
                </p:oleObj>
              </mc:Choice>
              <mc:Fallback>
                <p:oleObj name="VISIO" r:id="rId6" imgW="2064600" imgH="771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124200"/>
                        <a:ext cx="6289675" cy="234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774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8001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Begin at </a:t>
            </a:r>
            <a:r>
              <a:rPr lang="en-US" sz="3200" dirty="0" smtClean="0">
                <a:latin typeface="+mj-lt"/>
                <a:cs typeface="Arial" charset="0"/>
              </a:rPr>
              <a:t>output, then work </a:t>
            </a:r>
            <a:r>
              <a:rPr lang="en-US" sz="3200" dirty="0">
                <a:latin typeface="+mj-lt"/>
                <a:cs typeface="Arial" charset="0"/>
              </a:rPr>
              <a:t>toward </a:t>
            </a:r>
            <a:r>
              <a:rPr lang="en-US" sz="3200" dirty="0" smtClean="0">
                <a:latin typeface="+mj-lt"/>
                <a:cs typeface="Arial" charset="0"/>
              </a:rPr>
              <a:t>inputs</a:t>
            </a: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Push </a:t>
            </a:r>
            <a:r>
              <a:rPr lang="en-US" sz="3200" dirty="0" smtClean="0">
                <a:latin typeface="+mj-lt"/>
                <a:cs typeface="Arial" charset="0"/>
              </a:rPr>
              <a:t>bubbles </a:t>
            </a:r>
            <a:r>
              <a:rPr lang="en-US" sz="3200" dirty="0">
                <a:latin typeface="+mj-lt"/>
                <a:cs typeface="Arial" charset="0"/>
              </a:rPr>
              <a:t>on </a:t>
            </a:r>
            <a:r>
              <a:rPr lang="en-US" sz="3200" dirty="0" smtClean="0">
                <a:latin typeface="+mj-lt"/>
                <a:cs typeface="Arial" charset="0"/>
              </a:rPr>
              <a:t>final </a:t>
            </a:r>
            <a:r>
              <a:rPr lang="en-US" sz="3200" dirty="0">
                <a:latin typeface="+mj-lt"/>
                <a:cs typeface="Arial" charset="0"/>
              </a:rPr>
              <a:t>output back </a:t>
            </a:r>
            <a:endParaRPr lang="en-US" sz="3200" dirty="0" smtClean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Draw gates </a:t>
            </a:r>
            <a:r>
              <a:rPr lang="en-US" sz="3200" dirty="0">
                <a:latin typeface="+mj-lt"/>
                <a:cs typeface="Arial" charset="0"/>
              </a:rPr>
              <a:t>in a form so </a:t>
            </a:r>
            <a:r>
              <a:rPr lang="en-US" sz="3200" dirty="0" smtClean="0">
                <a:latin typeface="+mj-lt"/>
                <a:cs typeface="Arial" charset="0"/>
              </a:rPr>
              <a:t>bubbles cancel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Bubble Pushing Rules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13027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877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76725097"/>
              </p:ext>
            </p:extLst>
          </p:nvPr>
        </p:nvGraphicFramePr>
        <p:xfrm>
          <a:off x="2362200" y="1066800"/>
          <a:ext cx="4402138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48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066800"/>
                        <a:ext cx="4402138" cy="533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Bubble Pushing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550009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062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11240923"/>
              </p:ext>
            </p:extLst>
          </p:nvPr>
        </p:nvGraphicFramePr>
        <p:xfrm>
          <a:off x="2362200" y="914400"/>
          <a:ext cx="4150587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21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914400"/>
                        <a:ext cx="4150587" cy="502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Bubble Pushing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445701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062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52242936"/>
              </p:ext>
            </p:extLst>
          </p:nvPr>
        </p:nvGraphicFramePr>
        <p:xfrm>
          <a:off x="2362200" y="914400"/>
          <a:ext cx="4114800" cy="4985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74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914400"/>
                        <a:ext cx="4114800" cy="49858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Bubble Pushing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8318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062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66047017"/>
              </p:ext>
            </p:extLst>
          </p:nvPr>
        </p:nvGraphicFramePr>
        <p:xfrm>
          <a:off x="2362200" y="914400"/>
          <a:ext cx="408770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98" name="VISIO" r:id="rId5" imgW="2235960" imgH="2709000" progId="Visio.Drawing.6">
                  <p:embed/>
                </p:oleObj>
              </mc:Choice>
              <mc:Fallback>
                <p:oleObj name="VISIO" r:id="rId5" imgW="2235960" imgH="270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914400"/>
                        <a:ext cx="4087700" cy="495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Bubble Pushing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8318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07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7315200" cy="4953000"/>
          </a:xfrm>
        </p:spPr>
        <p:txBody>
          <a:bodyPr/>
          <a:lstStyle/>
          <a:p>
            <a:r>
              <a:rPr lang="en-US" sz="2400" dirty="0" smtClean="0"/>
              <a:t>Two-level logic: ANDs followed by ORs</a:t>
            </a:r>
          </a:p>
          <a:p>
            <a:r>
              <a:rPr lang="en-US" sz="2400" dirty="0" smtClean="0"/>
              <a:t>Example: </a:t>
            </a:r>
            <a:r>
              <a:rPr lang="en-US" sz="2400" i="1" dirty="0" smtClean="0"/>
              <a:t>Y</a:t>
            </a:r>
            <a:r>
              <a:rPr lang="en-US" sz="2400" dirty="0" smtClean="0"/>
              <a:t> = </a:t>
            </a:r>
            <a:r>
              <a:rPr lang="en-US" sz="2400" i="1" dirty="0" smtClean="0"/>
              <a:t>ABC</a:t>
            </a:r>
            <a:r>
              <a:rPr lang="en-US" sz="2400" dirty="0" smtClean="0"/>
              <a:t> + </a:t>
            </a:r>
            <a:r>
              <a:rPr lang="en-US" sz="2400" i="1" dirty="0" smtClean="0"/>
              <a:t>ABC</a:t>
            </a:r>
            <a:r>
              <a:rPr lang="en-US" sz="2400" dirty="0" smtClean="0"/>
              <a:t> + </a:t>
            </a:r>
            <a:r>
              <a:rPr lang="en-US" sz="2400" i="1" dirty="0" smtClean="0"/>
              <a:t>ABC</a:t>
            </a:r>
            <a:endParaRPr lang="en-US" sz="2400" i="1" dirty="0"/>
          </a:p>
        </p:txBody>
      </p:sp>
      <p:graphicFrame>
        <p:nvGraphicFramePr>
          <p:cNvPr id="89907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51107293"/>
              </p:ext>
            </p:extLst>
          </p:nvPr>
        </p:nvGraphicFramePr>
        <p:xfrm>
          <a:off x="1981200" y="2209800"/>
          <a:ext cx="5356240" cy="337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5" name="VISIO" r:id="rId12" imgW="3041640" imgH="1914480" progId="Visio.Drawing.6">
                  <p:embed/>
                </p:oleObj>
              </mc:Choice>
              <mc:Fallback>
                <p:oleObj name="VISIO" r:id="rId12" imgW="3041640" imgH="1914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209800"/>
                        <a:ext cx="5356240" cy="3371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9079" name="Line 7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2004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1" name="Line 9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4290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2" name="Line 10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29718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3" name="Line 11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39624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4" name="Line 12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41910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085" name="Line 13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4724400" y="175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From Logic to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672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3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914400" y="1219200"/>
            <a:ext cx="73152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Inputs on the left (or top)</a:t>
            </a:r>
          </a:p>
          <a:p>
            <a:r>
              <a:rPr lang="en-US" dirty="0" smtClean="0"/>
              <a:t>Outputs on right (or bottom)</a:t>
            </a:r>
          </a:p>
          <a:p>
            <a:r>
              <a:rPr lang="en-US" dirty="0" smtClean="0"/>
              <a:t>Gates flow from left to right</a:t>
            </a:r>
          </a:p>
          <a:p>
            <a:r>
              <a:rPr lang="en-US" dirty="0" smtClean="0"/>
              <a:t>Straight wires are best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Circuit Schematics Rules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05685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50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143000"/>
            <a:ext cx="73152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Wires always connect at a T junction</a:t>
            </a:r>
          </a:p>
          <a:p>
            <a:r>
              <a:rPr lang="en-US" dirty="0" smtClean="0"/>
              <a:t>A dot where wires cross indicates a connection between the wires</a:t>
            </a:r>
          </a:p>
          <a:p>
            <a:r>
              <a:rPr lang="en-US" dirty="0" smtClean="0"/>
              <a:t>Wires crossing </a:t>
            </a:r>
            <a:r>
              <a:rPr lang="en-US" i="1" dirty="0" smtClean="0"/>
              <a:t>without</a:t>
            </a:r>
            <a:r>
              <a:rPr lang="en-US" dirty="0" smtClean="0"/>
              <a:t> a dot make no connection</a:t>
            </a:r>
            <a:endParaRPr lang="en-US" dirty="0"/>
          </a:p>
        </p:txBody>
      </p:sp>
      <p:graphicFrame>
        <p:nvGraphicFramePr>
          <p:cNvPr id="917514" name="Object 10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5472803"/>
              </p:ext>
            </p:extLst>
          </p:nvPr>
        </p:nvGraphicFramePr>
        <p:xfrm>
          <a:off x="1136754" y="3546475"/>
          <a:ext cx="7391400" cy="216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8" name="VISIO" r:id="rId6" imgW="3120840" imgH="915480" progId="Visio.Drawing.6">
                  <p:embed/>
                </p:oleObj>
              </mc:Choice>
              <mc:Fallback>
                <p:oleObj name="VISIO" r:id="rId6" imgW="3120840" imgH="915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6754" y="3546475"/>
                        <a:ext cx="7391400" cy="216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Circuit Schematic Rules (cont.)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78695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6771" name="Object 3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20914943"/>
              </p:ext>
            </p:extLst>
          </p:nvPr>
        </p:nvGraphicFramePr>
        <p:xfrm>
          <a:off x="4495800" y="1295400"/>
          <a:ext cx="4000500" cy="429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0" name="VISIO" r:id="rId7" imgW="1873440" imgH="2105640" progId="Visio.Drawing.6">
                  <p:embed/>
                </p:oleObj>
              </mc:Choice>
              <mc:Fallback>
                <p:oleObj name="VISIO" r:id="rId7" imgW="1873440" imgH="210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295400"/>
                        <a:ext cx="4000500" cy="429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Multiple-Output Circuits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166017624"/>
              </p:ext>
            </p:extLst>
          </p:nvPr>
        </p:nvGraphicFramePr>
        <p:xfrm>
          <a:off x="1219200" y="3086100"/>
          <a:ext cx="2865438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1" name="VISIO" r:id="rId9" imgW="1405800" imgH="1177920" progId="Visio.Drawing.6">
                  <p:embed/>
                </p:oleObj>
              </mc:Choice>
              <mc:Fallback>
                <p:oleObj name="VISIO" r:id="rId9" imgW="1405800" imgH="11779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086100"/>
                        <a:ext cx="2865438" cy="2400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 txBox="1">
            <a:spLocks noChangeArrowheads="1"/>
          </p:cNvSpPr>
          <p:nvPr>
            <p:custDataLst>
              <p:tags r:id="rId4"/>
            </p:custDataLst>
          </p:nvPr>
        </p:nvSpPr>
        <p:spPr>
          <a:xfrm>
            <a:off x="457200" y="990600"/>
            <a:ext cx="7315200" cy="49530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smtClean="0">
                <a:solidFill>
                  <a:srgbClr val="0070C0"/>
                </a:solidFill>
              </a:rPr>
              <a:t>Example: </a:t>
            </a:r>
            <a:r>
              <a:rPr lang="en-US" b="1" smtClean="0"/>
              <a:t>Priority Circuit</a:t>
            </a:r>
          </a:p>
          <a:p>
            <a:pPr marL="0" indent="0">
              <a:buFont typeface="Arial" pitchFamily="34" charset="0"/>
              <a:buNone/>
            </a:pPr>
            <a:r>
              <a:rPr lang="en-US" sz="2400" smtClean="0"/>
              <a:t>     Output asserted </a:t>
            </a:r>
          </a:p>
          <a:p>
            <a:pPr marL="0" indent="0">
              <a:buFont typeface="Arial" pitchFamily="34" charset="0"/>
              <a:buNone/>
            </a:pPr>
            <a:r>
              <a:rPr lang="en-US" sz="2400" smtClean="0"/>
              <a:t>     corresponding to most </a:t>
            </a:r>
          </a:p>
          <a:p>
            <a:pPr marL="0" indent="0">
              <a:buFont typeface="Arial" pitchFamily="34" charset="0"/>
              <a:buNone/>
            </a:pPr>
            <a:r>
              <a:rPr lang="en-US" sz="2400" smtClean="0"/>
              <a:t>     significant TRUE input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42788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9" name="Rectangle 3" hidden="1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smtClean="0"/>
              <a:t>Sum-of-Products Form</a:t>
            </a:r>
            <a:endParaRPr lang="en-US"/>
          </a:p>
        </p:txBody>
      </p:sp>
      <p:sp>
        <p:nvSpPr>
          <p:cNvPr id="1022978" name="Rectangle 2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298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854369"/>
              </p:ext>
            </p:extLst>
          </p:nvPr>
        </p:nvGraphicFramePr>
        <p:xfrm>
          <a:off x="2514600" y="3962400"/>
          <a:ext cx="4332288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38" name="VISIO" r:id="rId8" imgW="1766520" imgH="808560" progId="Visio.Drawing.6">
                  <p:embed/>
                </p:oleObj>
              </mc:Choice>
              <mc:Fallback>
                <p:oleObj name="VISIO" r:id="rId8" imgW="1766520" imgH="808560" progId="Visio.Drawing.6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962400"/>
                        <a:ext cx="4332288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Sum-of-Products (SOP)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" y="9144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</a:t>
            </a:r>
            <a:r>
              <a:rPr lang="en-US" sz="2800" dirty="0" smtClean="0">
                <a:latin typeface="+mj-lt"/>
                <a:cs typeface="Arial" charset="0"/>
              </a:rPr>
              <a:t>equations </a:t>
            </a:r>
            <a:r>
              <a:rPr lang="en-US" sz="2800" dirty="0">
                <a:latin typeface="+mj-lt"/>
                <a:cs typeface="Arial" charset="0"/>
              </a:rPr>
              <a:t>can be written in SOP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</a:t>
            </a:r>
            <a:r>
              <a:rPr lang="en-US" sz="2800" dirty="0" smtClean="0">
                <a:latin typeface="+mj-lt"/>
                <a:cs typeface="Arial" charset="0"/>
              </a:rPr>
              <a:t>has </a:t>
            </a: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b="1" dirty="0" err="1">
                <a:latin typeface="+mj-lt"/>
                <a:cs typeface="Arial" charset="0"/>
              </a:rPr>
              <a:t>minterm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a product (AND)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TRUE for that row (and only that row)</a:t>
            </a:r>
          </a:p>
          <a:p>
            <a:pPr marL="342900" indent="-342900">
              <a:buFontTx/>
              <a:buChar char="•"/>
            </a:pPr>
            <a:r>
              <a:rPr lang="en-US" sz="2800" dirty="0" smtClean="0">
                <a:latin typeface="+mj-lt"/>
                <a:cs typeface="Arial" charset="0"/>
              </a:rPr>
              <a:t>Form function by </a:t>
            </a:r>
            <a:r>
              <a:rPr lang="en-US" sz="2800" dirty="0" err="1">
                <a:latin typeface="+mj-lt"/>
                <a:cs typeface="Arial" charset="0"/>
              </a:rPr>
              <a:t>ORing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dirty="0" err="1" smtClean="0">
                <a:latin typeface="+mj-lt"/>
                <a:cs typeface="Arial" charset="0"/>
              </a:rPr>
              <a:t>minterms</a:t>
            </a:r>
            <a:r>
              <a:rPr lang="en-US" sz="2800" dirty="0" smtClean="0">
                <a:latin typeface="+mj-lt"/>
                <a:cs typeface="Arial" charset="0"/>
              </a:rPr>
              <a:t> where output </a:t>
            </a:r>
            <a:r>
              <a:rPr lang="en-US" sz="2800" dirty="0">
                <a:latin typeface="+mj-lt"/>
                <a:cs typeface="Arial" charset="0"/>
              </a:rPr>
              <a:t>is </a:t>
            </a:r>
            <a:r>
              <a:rPr lang="en-US" sz="2800" dirty="0" smtClean="0">
                <a:latin typeface="+mj-lt"/>
                <a:cs typeface="Arial" charset="0"/>
              </a:rPr>
              <a:t>1</a:t>
            </a:r>
            <a:endParaRPr lang="en-US" sz="2800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Thus, a sum (OR) of products (AND terms)</a:t>
            </a:r>
          </a:p>
        </p:txBody>
      </p:sp>
    </p:spTree>
    <p:extLst>
      <p:ext uri="{BB962C8B-B14F-4D97-AF65-F5344CB8AC3E}">
        <p14:creationId xmlns:p14="http://schemas.microsoft.com/office/powerpoint/2010/main" val="32011115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6771" name="Object 3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70477092"/>
              </p:ext>
            </p:extLst>
          </p:nvPr>
        </p:nvGraphicFramePr>
        <p:xfrm>
          <a:off x="4495800" y="1341437"/>
          <a:ext cx="4000500" cy="429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74" name="VISIO" r:id="rId7" imgW="1873440" imgH="2105640" progId="Visio.Drawing.6">
                  <p:embed/>
                </p:oleObj>
              </mc:Choice>
              <mc:Fallback>
                <p:oleObj name="VISIO" r:id="rId7" imgW="1873440" imgH="210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341437"/>
                        <a:ext cx="4000500" cy="429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6772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00681320"/>
              </p:ext>
            </p:extLst>
          </p:nvPr>
        </p:nvGraphicFramePr>
        <p:xfrm>
          <a:off x="1219200" y="3086100"/>
          <a:ext cx="2865438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75" name="VISIO" r:id="rId9" imgW="1405800" imgH="1177920" progId="Visio.Drawing.6">
                  <p:embed/>
                </p:oleObj>
              </mc:Choice>
              <mc:Fallback>
                <p:oleObj name="VISIO" r:id="rId9" imgW="1405800" imgH="11779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086100"/>
                        <a:ext cx="2865438" cy="2400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6773" name="Rectangle 5"/>
          <p:cNvSpPr>
            <a:spLocks noGrp="1" noChangeArrowheads="1"/>
          </p:cNvSpPr>
          <p:nvPr>
            <p:ph type="body" sz="half" idx="4294967295"/>
            <p:custDataLst>
              <p:tags r:id="rId4"/>
            </p:custDataLst>
          </p:nvPr>
        </p:nvSpPr>
        <p:spPr>
          <a:xfrm>
            <a:off x="457200" y="990600"/>
            <a:ext cx="7315200" cy="4953000"/>
          </a:xfrm>
          <a:noFill/>
          <a:ln/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Example: </a:t>
            </a:r>
            <a:r>
              <a:rPr lang="en-US" b="1" dirty="0" smtClean="0"/>
              <a:t>Priority Circuit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Output asserted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corresponding to most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significant</a:t>
            </a:r>
            <a:r>
              <a:rPr lang="en-US" sz="2400" dirty="0"/>
              <a:t> </a:t>
            </a:r>
            <a:r>
              <a:rPr lang="en-US" sz="2400" dirty="0" smtClean="0"/>
              <a:t>TRUE input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Multiple-Output Circuits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753367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1123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56528807"/>
              </p:ext>
            </p:extLst>
          </p:nvPr>
        </p:nvGraphicFramePr>
        <p:xfrm>
          <a:off x="1295400" y="1447800"/>
          <a:ext cx="3594100" cy="385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74" name="VISIO" r:id="rId6" imgW="1873440" imgH="2105640" progId="Visio.Drawing.6">
                  <p:embed/>
                </p:oleObj>
              </mc:Choice>
              <mc:Fallback>
                <p:oleObj name="VISIO" r:id="rId6" imgW="1873440" imgH="210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447800"/>
                        <a:ext cx="3594100" cy="3859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12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24613183"/>
              </p:ext>
            </p:extLst>
          </p:nvPr>
        </p:nvGraphicFramePr>
        <p:xfrm>
          <a:off x="5105400" y="1828800"/>
          <a:ext cx="3429000" cy="315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75" name="VISIO" r:id="rId8" imgW="1200240" imgH="1154520" progId="Visio.Drawing.6">
                  <p:embed/>
                </p:oleObj>
              </mc:Choice>
              <mc:Fallback>
                <p:oleObj name="VISIO" r:id="rId8" imgW="1200240" imgH="1154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1828800"/>
                        <a:ext cx="3429000" cy="3151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Priority Circuit Hardware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91219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2147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63579347"/>
              </p:ext>
            </p:extLst>
          </p:nvPr>
        </p:nvGraphicFramePr>
        <p:xfrm>
          <a:off x="990600" y="1447800"/>
          <a:ext cx="3594100" cy="385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98" name="VISIO" r:id="rId6" imgW="1873440" imgH="2105640" progId="Visio.Drawing.6">
                  <p:embed/>
                </p:oleObj>
              </mc:Choice>
              <mc:Fallback>
                <p:oleObj name="VISIO" r:id="rId6" imgW="1873440" imgH="210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447800"/>
                        <a:ext cx="3594100" cy="3859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2148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55102238"/>
              </p:ext>
            </p:extLst>
          </p:nvPr>
        </p:nvGraphicFramePr>
        <p:xfrm>
          <a:off x="4724400" y="2362200"/>
          <a:ext cx="4191000" cy="193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99" name="VISIO" r:id="rId8" imgW="1913040" imgH="884520" progId="Visio.Drawing.6">
                  <p:embed/>
                </p:oleObj>
              </mc:Choice>
              <mc:Fallback>
                <p:oleObj name="VISIO" r:id="rId8" imgW="1913040" imgH="884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362200"/>
                        <a:ext cx="4191000" cy="193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Don’t Cares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86589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79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685800" y="1066800"/>
            <a:ext cx="73914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dirty="0" smtClean="0"/>
              <a:t>Contention:</a:t>
            </a:r>
            <a:r>
              <a:rPr lang="en-US" sz="2400" dirty="0" smtClean="0"/>
              <a:t> circuit tries to drive output to 1 </a:t>
            </a:r>
            <a:r>
              <a:rPr lang="en-US" sz="2400" b="1" dirty="0" smtClean="0"/>
              <a:t>and</a:t>
            </a:r>
            <a:r>
              <a:rPr lang="en-US" sz="2400" dirty="0" smtClean="0"/>
              <a:t> 0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Actual value somewhere in between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Could be 0, 1, or in forbidden zone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Might change with voltage, temperature, time, noise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Often causes excessive power dissipation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Warnings: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Contention usually indicates a </a:t>
            </a:r>
            <a:r>
              <a:rPr lang="en-US" sz="2000" b="1" dirty="0" smtClean="0"/>
              <a:t>bug</a:t>
            </a:r>
            <a:r>
              <a:rPr lang="en-US" sz="1600" dirty="0" smtClean="0"/>
              <a:t>.</a:t>
            </a:r>
          </a:p>
          <a:p>
            <a:pPr lvl="1">
              <a:lnSpc>
                <a:spcPct val="90000"/>
              </a:lnSpc>
            </a:pPr>
            <a:r>
              <a:rPr lang="en-US" sz="2000" b="1" dirty="0" smtClean="0"/>
              <a:t>X </a:t>
            </a:r>
            <a:r>
              <a:rPr lang="en-US" sz="2000" dirty="0" smtClean="0"/>
              <a:t>is used for </a:t>
            </a:r>
            <a:r>
              <a:rPr lang="en-US" sz="2000" b="1" dirty="0" smtClean="0"/>
              <a:t>“don’t care” </a:t>
            </a:r>
            <a:r>
              <a:rPr lang="en-US" sz="2000" dirty="0" smtClean="0"/>
              <a:t>and</a:t>
            </a:r>
            <a:r>
              <a:rPr lang="en-US" sz="2000" b="1" dirty="0" smtClean="0"/>
              <a:t> contention </a:t>
            </a:r>
            <a:r>
              <a:rPr lang="en-US" sz="2000" dirty="0" smtClean="0"/>
              <a:t>- look at the context to tell them apart.</a:t>
            </a:r>
            <a:endParaRPr lang="en-US" sz="2000" dirty="0"/>
          </a:p>
        </p:txBody>
      </p:sp>
      <p:graphicFrame>
        <p:nvGraphicFramePr>
          <p:cNvPr id="929797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852980146"/>
              </p:ext>
            </p:extLst>
          </p:nvPr>
        </p:nvGraphicFramePr>
        <p:xfrm>
          <a:off x="3352800" y="2819400"/>
          <a:ext cx="3200400" cy="184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84" name="VISIO" r:id="rId6" imgW="1057320" imgH="607320" progId="Visio.Drawing.6">
                  <p:embed/>
                </p:oleObj>
              </mc:Choice>
              <mc:Fallback>
                <p:oleObj name="VISIO" r:id="rId6" imgW="1057320" imgH="607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819400"/>
                        <a:ext cx="3200400" cy="184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Contention: X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96795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081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914400"/>
            <a:ext cx="7543800" cy="4953000"/>
          </a:xfrm>
        </p:spPr>
        <p:txBody>
          <a:bodyPr/>
          <a:lstStyle/>
          <a:p>
            <a:r>
              <a:rPr lang="en-US" dirty="0" smtClean="0"/>
              <a:t>Floating, high impedance, open, high Z</a:t>
            </a:r>
          </a:p>
          <a:p>
            <a:r>
              <a:rPr lang="en-US" dirty="0" smtClean="0"/>
              <a:t>Floating output might be 0, 1, or somewhere in between</a:t>
            </a:r>
          </a:p>
          <a:p>
            <a:pPr lvl="1"/>
            <a:r>
              <a:rPr lang="en-US" sz="2400" dirty="0" smtClean="0"/>
              <a:t>A voltmeter won’t indicate whether a node is floating</a:t>
            </a:r>
            <a:endParaRPr lang="en-US" sz="800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n-US" sz="2400" dirty="0" smtClean="0">
                <a:solidFill>
                  <a:schemeClr val="accent2"/>
                </a:solidFill>
              </a:rPr>
              <a:t>                             </a:t>
            </a:r>
            <a:r>
              <a:rPr lang="en-US" sz="2400" dirty="0">
                <a:solidFill>
                  <a:schemeClr val="accent2"/>
                </a:solidFill>
              </a:rPr>
              <a:t> </a:t>
            </a:r>
            <a:r>
              <a:rPr lang="en-US" sz="2400" dirty="0" smtClean="0">
                <a:solidFill>
                  <a:schemeClr val="accent2"/>
                </a:solidFill>
              </a:rPr>
              <a:t>     </a:t>
            </a:r>
            <a:r>
              <a:rPr lang="en-US" sz="2400" b="1" dirty="0" smtClean="0">
                <a:solidFill>
                  <a:srgbClr val="0070C0"/>
                </a:solidFill>
              </a:rPr>
              <a:t>Tristate Buffer</a:t>
            </a:r>
            <a:endParaRPr lang="en-US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930820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79580887"/>
              </p:ext>
            </p:extLst>
          </p:nvPr>
        </p:nvGraphicFramePr>
        <p:xfrm>
          <a:off x="3048000" y="3276600"/>
          <a:ext cx="1810229" cy="2728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07" name="VISIO" r:id="rId6" imgW="828720" imgH="1305720" progId="Visio.Drawing.6">
                  <p:embed/>
                </p:oleObj>
              </mc:Choice>
              <mc:Fallback>
                <p:oleObj name="VISIO" r:id="rId6" imgW="828720" imgH="1305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276600"/>
                        <a:ext cx="1810229" cy="27284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Floating: Z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21315810"/>
      </p:ext>
    </p:extLst>
  </p:cSld>
  <p:clrMapOvr>
    <a:masterClrMapping/>
  </p:clrMapOvr>
  <p:transition/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381000" y="1066800"/>
            <a:ext cx="6477000" cy="495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Floating nodes are used in </a:t>
            </a:r>
            <a:r>
              <a:rPr lang="en-US" dirty="0" err="1" smtClean="0"/>
              <a:t>tristate</a:t>
            </a:r>
            <a:r>
              <a:rPr lang="en-US" dirty="0" smtClean="0"/>
              <a:t> busses</a:t>
            </a:r>
          </a:p>
          <a:p>
            <a:pPr lvl="1"/>
            <a:r>
              <a:rPr lang="en-US" sz="2600" dirty="0" smtClean="0"/>
              <a:t>Many different drivers</a:t>
            </a:r>
          </a:p>
          <a:p>
            <a:pPr lvl="1"/>
            <a:r>
              <a:rPr lang="en-US" sz="2600" dirty="0" smtClean="0"/>
              <a:t>Exactly one is active at once</a:t>
            </a:r>
            <a:endParaRPr lang="en-US" sz="2600" dirty="0"/>
          </a:p>
        </p:txBody>
      </p:sp>
      <p:graphicFrame>
        <p:nvGraphicFramePr>
          <p:cNvPr id="1058820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876951634"/>
              </p:ext>
            </p:extLst>
          </p:nvPr>
        </p:nvGraphicFramePr>
        <p:xfrm>
          <a:off x="6200775" y="1219200"/>
          <a:ext cx="2257425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31" name="VISIO" r:id="rId6" imgW="1143000" imgH="2238120" progId="Visio.Drawing.6">
                  <p:embed/>
                </p:oleObj>
              </mc:Choice>
              <mc:Fallback>
                <p:oleObj name="VISIO" r:id="rId6" imgW="1143000" imgH="2238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0775" y="1219200"/>
                        <a:ext cx="2257425" cy="441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Tristate Busses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0214308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531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143000"/>
            <a:ext cx="8153400" cy="1752600"/>
          </a:xfrm>
        </p:spPr>
        <p:txBody>
          <a:bodyPr>
            <a:noAutofit/>
          </a:bodyPr>
          <a:lstStyle/>
          <a:p>
            <a:r>
              <a:rPr lang="en-US" dirty="0" smtClean="0"/>
              <a:t>Boolean expressions can be minimized by combining terms</a:t>
            </a:r>
          </a:p>
          <a:p>
            <a:r>
              <a:rPr lang="en-US" dirty="0" smtClean="0"/>
              <a:t>K-maps minimize equations graphically</a:t>
            </a:r>
          </a:p>
          <a:p>
            <a:r>
              <a:rPr lang="en-US" i="1" dirty="0" smtClean="0"/>
              <a:t>PA</a:t>
            </a:r>
            <a:r>
              <a:rPr lang="en-US" dirty="0" smtClean="0"/>
              <a:t> + </a:t>
            </a:r>
            <a:r>
              <a:rPr lang="en-US" i="1" dirty="0" smtClean="0"/>
              <a:t>PA</a:t>
            </a:r>
            <a:r>
              <a:rPr lang="en-US" dirty="0" smtClean="0"/>
              <a:t> = </a:t>
            </a:r>
            <a:r>
              <a:rPr lang="en-US" i="1" dirty="0" smtClean="0"/>
              <a:t>P</a:t>
            </a:r>
            <a:endParaRPr lang="en-US" dirty="0"/>
          </a:p>
        </p:txBody>
      </p:sp>
      <p:graphicFrame>
        <p:nvGraphicFramePr>
          <p:cNvPr id="918535" name="Object 7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58878664"/>
              </p:ext>
            </p:extLst>
          </p:nvPr>
        </p:nvGraphicFramePr>
        <p:xfrm>
          <a:off x="685800" y="3886200"/>
          <a:ext cx="8077200" cy="2106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54" name="VISIO" r:id="rId7" imgW="4889520" imgH="1274760" progId="Visio.Drawing.6">
                  <p:embed/>
                </p:oleObj>
              </mc:Choice>
              <mc:Fallback>
                <p:oleObj name="VISIO" r:id="rId7" imgW="4889520" imgH="1274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886200"/>
                        <a:ext cx="8077200" cy="21063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853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362200" y="2895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Karnaugh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Maps (K-Maps)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58737733"/>
      </p:ext>
    </p:extLst>
  </p:cSld>
  <p:clrMapOvr>
    <a:masterClrMapping/>
  </p:clrMapOvr>
  <p:transition/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9557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63408782"/>
              </p:ext>
            </p:extLst>
          </p:nvPr>
        </p:nvGraphicFramePr>
        <p:xfrm>
          <a:off x="3771900" y="2974731"/>
          <a:ext cx="3810000" cy="2312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30" name="VISIO" r:id="rId9" imgW="1746000" imgH="1060200" progId="Visio.Drawing.6">
                  <p:embed/>
                </p:oleObj>
              </mc:Choice>
              <mc:Fallback>
                <p:oleObj name="VISIO" r:id="rId9" imgW="1746000" imgH="10602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1900" y="2974731"/>
                        <a:ext cx="3810000" cy="2312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9563" name="Object 11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743079009"/>
              </p:ext>
            </p:extLst>
          </p:nvPr>
        </p:nvGraphicFramePr>
        <p:xfrm>
          <a:off x="1485900" y="3127131"/>
          <a:ext cx="1785938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31" name="VISIO" r:id="rId11" imgW="948960" imgH="1174680" progId="Visio.Drawing.6">
                  <p:embed/>
                </p:oleObj>
              </mc:Choice>
              <mc:Fallback>
                <p:oleObj name="VISIO" r:id="rId11" imgW="948960" imgH="1174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3127131"/>
                        <a:ext cx="1785938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9559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1000" y="990600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Circle 1’s in adjacent squares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In </a:t>
            </a:r>
            <a:r>
              <a:rPr lang="en-US" sz="3200" dirty="0" smtClean="0">
                <a:latin typeface="+mj-lt"/>
                <a:cs typeface="Arial" charset="0"/>
              </a:rPr>
              <a:t>Boolean </a:t>
            </a:r>
            <a:r>
              <a:rPr lang="en-US" sz="3200" dirty="0">
                <a:latin typeface="+mj-lt"/>
                <a:cs typeface="Arial" charset="0"/>
              </a:rPr>
              <a:t>expression, include only </a:t>
            </a:r>
            <a:r>
              <a:rPr lang="en-US" sz="3200" dirty="0" smtClean="0">
                <a:latin typeface="+mj-lt"/>
                <a:cs typeface="Arial" charset="0"/>
              </a:rPr>
              <a:t>literals </a:t>
            </a:r>
            <a:r>
              <a:rPr lang="en-US" sz="3200" dirty="0">
                <a:latin typeface="+mj-lt"/>
                <a:cs typeface="Arial" charset="0"/>
              </a:rPr>
              <a:t>whose true and complement form are </a:t>
            </a:r>
            <a:r>
              <a:rPr lang="en-US" sz="3200" b="1" i="1" dirty="0">
                <a:latin typeface="+mj-lt"/>
                <a:cs typeface="Arial" charset="0"/>
              </a:rPr>
              <a:t>not</a:t>
            </a:r>
            <a:r>
              <a:rPr lang="en-US" sz="3200" dirty="0">
                <a:latin typeface="+mj-lt"/>
                <a:cs typeface="Arial" charset="0"/>
              </a:rPr>
              <a:t> in the circle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+mj-lt"/>
                <a:cs typeface="Arial" charset="0"/>
              </a:rPr>
              <a:t>                                          </a:t>
            </a:r>
            <a:r>
              <a:rPr lang="en-US" sz="2400" b="1" i="1" dirty="0" smtClean="0">
                <a:latin typeface="+mj-lt"/>
                <a:cs typeface="Arial" charset="0"/>
              </a:rPr>
              <a:t>         </a:t>
            </a:r>
            <a:r>
              <a:rPr lang="en-US" sz="2400" b="1" i="1" dirty="0">
                <a:latin typeface="+mj-lt"/>
                <a:cs typeface="Arial" charset="0"/>
              </a:rPr>
              <a:t>Y</a:t>
            </a:r>
            <a:r>
              <a:rPr lang="en-US" sz="2400" b="1" dirty="0">
                <a:latin typeface="+mj-lt"/>
                <a:cs typeface="Arial" charset="0"/>
              </a:rPr>
              <a:t> = </a:t>
            </a:r>
            <a:r>
              <a:rPr lang="en-US" sz="2400" b="1" i="1" dirty="0">
                <a:latin typeface="+mj-lt"/>
                <a:cs typeface="Arial" charset="0"/>
              </a:rPr>
              <a:t>AB</a:t>
            </a:r>
          </a:p>
        </p:txBody>
      </p:sp>
      <p:sp>
        <p:nvSpPr>
          <p:cNvPr id="919561" name="Line 9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610100" y="5413131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9562" name="Line 10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381500" y="5413131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K-Map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7982331"/>
      </p:ext>
    </p:extLst>
  </p:cSld>
  <p:clrMapOvr>
    <a:masterClrMapping/>
  </p:clrMapOvr>
  <p:transition/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0083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89524972"/>
              </p:ext>
            </p:extLst>
          </p:nvPr>
        </p:nvGraphicFramePr>
        <p:xfrm>
          <a:off x="2362200" y="914400"/>
          <a:ext cx="3657600" cy="222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4" name="VISIO" r:id="rId6" imgW="1746000" imgH="1060200" progId="Visio.Drawing.6">
                  <p:embed/>
                </p:oleObj>
              </mc:Choice>
              <mc:Fallback>
                <p:oleObj name="VISIO" r:id="rId6" imgW="1746000" imgH="10602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914400"/>
                        <a:ext cx="3657600" cy="222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008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34456541"/>
              </p:ext>
            </p:extLst>
          </p:nvPr>
        </p:nvGraphicFramePr>
        <p:xfrm>
          <a:off x="1600200" y="3276600"/>
          <a:ext cx="6096000" cy="264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5" name="VISIO" r:id="rId8" imgW="3017880" imgH="1368000" progId="Visio.Drawing.6">
                  <p:embed/>
                </p:oleObj>
              </mc:Choice>
              <mc:Fallback>
                <p:oleObj name="VISIO" r:id="rId8" imgW="3017880" imgH="1368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276600"/>
                        <a:ext cx="6096000" cy="2643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3-Input K-Map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87168017"/>
      </p:ext>
    </p:extLst>
  </p:cSld>
  <p:clrMapOvr>
    <a:masterClrMapping/>
  </p:clrMapOvr>
  <p:transition/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0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19200"/>
            <a:ext cx="7696200" cy="4525963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Complement: </a:t>
            </a:r>
            <a:r>
              <a:rPr lang="en-US" dirty="0" smtClean="0"/>
              <a:t>variable with a bar over it</a:t>
            </a:r>
          </a:p>
          <a:p>
            <a:pPr>
              <a:buFontTx/>
              <a:buNone/>
            </a:pPr>
            <a:r>
              <a:rPr lang="en-US" dirty="0" smtClean="0">
                <a:solidFill>
                  <a:srgbClr val="0070C0"/>
                </a:solidFill>
              </a:rPr>
              <a:t>    </a:t>
            </a:r>
            <a:r>
              <a:rPr lang="en-US" b="1" i="1" dirty="0" smtClean="0">
                <a:solidFill>
                  <a:srgbClr val="0070C0"/>
                </a:solidFill>
              </a:rPr>
              <a:t>A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i="1" dirty="0" smtClean="0">
                <a:solidFill>
                  <a:srgbClr val="0070C0"/>
                </a:solidFill>
              </a:rPr>
              <a:t>B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i="1" dirty="0" smtClean="0">
                <a:solidFill>
                  <a:srgbClr val="0070C0"/>
                </a:solidFill>
              </a:rPr>
              <a:t>C</a:t>
            </a:r>
          </a:p>
          <a:p>
            <a:r>
              <a:rPr lang="en-US" b="1" dirty="0" smtClean="0"/>
              <a:t>Literal: </a:t>
            </a:r>
            <a:r>
              <a:rPr lang="en-US" dirty="0" smtClean="0"/>
              <a:t>variable or its complement</a:t>
            </a:r>
          </a:p>
          <a:p>
            <a:pPr>
              <a:buFontTx/>
              <a:buNone/>
            </a:pPr>
            <a:r>
              <a:rPr lang="en-US" dirty="0" smtClean="0">
                <a:solidFill>
                  <a:srgbClr val="0070C0"/>
                </a:solidFill>
              </a:rPr>
              <a:t>    </a:t>
            </a:r>
            <a:r>
              <a:rPr lang="en-US" b="1" i="1" dirty="0" smtClean="0">
                <a:solidFill>
                  <a:srgbClr val="0070C0"/>
                </a:solidFill>
              </a:rPr>
              <a:t>A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i="1" dirty="0" smtClean="0">
                <a:solidFill>
                  <a:srgbClr val="0070C0"/>
                </a:solidFill>
              </a:rPr>
              <a:t>A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i="1" dirty="0" smtClean="0">
                <a:solidFill>
                  <a:srgbClr val="0070C0"/>
                </a:solidFill>
              </a:rPr>
              <a:t>B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i="1" dirty="0" smtClean="0">
                <a:solidFill>
                  <a:srgbClr val="0070C0"/>
                </a:solidFill>
              </a:rPr>
              <a:t>B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i="1" dirty="0" smtClean="0">
                <a:solidFill>
                  <a:srgbClr val="0070C0"/>
                </a:solidFill>
              </a:rPr>
              <a:t>C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i="1" dirty="0" smtClean="0">
                <a:solidFill>
                  <a:srgbClr val="0070C0"/>
                </a:solidFill>
              </a:rPr>
              <a:t>C</a:t>
            </a:r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b="1" dirty="0" err="1" smtClean="0"/>
              <a:t>Implicant</a:t>
            </a:r>
            <a:r>
              <a:rPr lang="en-US" b="1" dirty="0" smtClean="0"/>
              <a:t>: </a:t>
            </a:r>
            <a:r>
              <a:rPr lang="en-US" dirty="0" smtClean="0"/>
              <a:t>product of literals</a:t>
            </a:r>
          </a:p>
          <a:p>
            <a:pPr>
              <a:buFontTx/>
              <a:buNone/>
            </a:pPr>
            <a:r>
              <a:rPr lang="en-US" dirty="0" smtClean="0"/>
              <a:t>    </a:t>
            </a:r>
            <a:r>
              <a:rPr lang="en-US" b="1" i="1" dirty="0" smtClean="0">
                <a:solidFill>
                  <a:srgbClr val="0070C0"/>
                </a:solidFill>
              </a:rPr>
              <a:t>ABC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i="1" dirty="0" smtClean="0">
                <a:solidFill>
                  <a:srgbClr val="0070C0"/>
                </a:solidFill>
              </a:rPr>
              <a:t>AC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i="1" dirty="0" smtClean="0">
                <a:solidFill>
                  <a:srgbClr val="0070C0"/>
                </a:solidFill>
              </a:rPr>
              <a:t>BC</a:t>
            </a:r>
          </a:p>
          <a:p>
            <a:r>
              <a:rPr lang="en-US" sz="3600" b="1" dirty="0" smtClean="0"/>
              <a:t>Prime </a:t>
            </a:r>
            <a:r>
              <a:rPr lang="en-US" sz="3600" b="1" dirty="0" err="1" smtClean="0"/>
              <a:t>implicant</a:t>
            </a:r>
            <a:r>
              <a:rPr lang="en-US" sz="3600" b="1" dirty="0" smtClean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implicant</a:t>
            </a:r>
            <a:r>
              <a:rPr lang="en-US" dirty="0" smtClean="0"/>
              <a:t> corresponding to the largest circle in a K-map</a:t>
            </a:r>
            <a:endParaRPr lang="en-US" dirty="0"/>
          </a:p>
        </p:txBody>
      </p:sp>
      <p:sp>
        <p:nvSpPr>
          <p:cNvPr id="921604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247124" y="1884786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5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408924" y="1884786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6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789924" y="1884786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7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429000" y="2971800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8" name="Line 8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1427586" y="2971800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09" name="Line 9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237793" y="2971800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10" name="Line 10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1628193" y="4075924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11" name="Line 11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2242038" y="4075924"/>
            <a:ext cx="152400" cy="0"/>
          </a:xfrm>
          <a:prstGeom prst="line">
            <a:avLst/>
          </a:prstGeom>
          <a:noFill/>
          <a:ln w="2857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K-Map Definitions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177683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9" name="Rectangle 3" hidden="1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smtClean="0"/>
              <a:t>Sum-of-Products Form</a:t>
            </a:r>
            <a:endParaRPr lang="en-US"/>
          </a:p>
        </p:txBody>
      </p:sp>
      <p:sp>
        <p:nvSpPr>
          <p:cNvPr id="1022978" name="Rectangle 2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298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362200" y="54102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= AB + AB = </a:t>
            </a:r>
            <a:r>
              <a:rPr lang="el-GR" sz="2400" b="1" dirty="0" smtClean="0">
                <a:latin typeface="Times New Roman" pitchFamily="18" charset="0"/>
                <a:cs typeface="Arial" charset="0"/>
              </a:rPr>
              <a:t>Σ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(1, 3)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2" name="Line 6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191000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3780390"/>
              </p:ext>
            </p:extLst>
          </p:nvPr>
        </p:nvGraphicFramePr>
        <p:xfrm>
          <a:off x="2514600" y="3581400"/>
          <a:ext cx="4332288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28" name="VISIO" r:id="rId9" imgW="1766520" imgH="808560" progId="Visio.Drawing.6">
                  <p:embed/>
                </p:oleObj>
              </mc:Choice>
              <mc:Fallback>
                <p:oleObj name="VISIO" r:id="rId9" imgW="1766520" imgH="808560" progId="Visio.Drawing.6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581400"/>
                        <a:ext cx="4332288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57200" y="9144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</a:t>
            </a:r>
            <a:r>
              <a:rPr lang="en-US" sz="2800" dirty="0" smtClean="0">
                <a:latin typeface="+mj-lt"/>
                <a:cs typeface="Arial" charset="0"/>
              </a:rPr>
              <a:t>equations </a:t>
            </a:r>
            <a:r>
              <a:rPr lang="en-US" sz="2800" dirty="0">
                <a:latin typeface="+mj-lt"/>
                <a:cs typeface="Arial" charset="0"/>
              </a:rPr>
              <a:t>can be written in SOP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</a:t>
            </a:r>
            <a:r>
              <a:rPr lang="en-US" sz="2800" dirty="0" smtClean="0">
                <a:latin typeface="+mj-lt"/>
                <a:cs typeface="Arial" charset="0"/>
              </a:rPr>
              <a:t>has </a:t>
            </a: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b="1" dirty="0" err="1">
                <a:latin typeface="+mj-lt"/>
                <a:cs typeface="Arial" charset="0"/>
              </a:rPr>
              <a:t>minterm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a product (AND)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minterm</a:t>
            </a:r>
            <a:r>
              <a:rPr lang="en-US" sz="2800" dirty="0">
                <a:latin typeface="+mj-lt"/>
                <a:cs typeface="Arial" charset="0"/>
              </a:rPr>
              <a:t> is TRUE for that row (and only that row)</a:t>
            </a:r>
          </a:p>
          <a:p>
            <a:pPr marL="342900" indent="-342900">
              <a:buFontTx/>
              <a:buChar char="•"/>
            </a:pPr>
            <a:r>
              <a:rPr lang="en-US" sz="2800" dirty="0" smtClean="0">
                <a:latin typeface="+mj-lt"/>
                <a:cs typeface="Arial" charset="0"/>
              </a:rPr>
              <a:t>Form function by </a:t>
            </a:r>
            <a:r>
              <a:rPr lang="en-US" sz="2800" dirty="0" err="1">
                <a:latin typeface="+mj-lt"/>
                <a:cs typeface="Arial" charset="0"/>
              </a:rPr>
              <a:t>ORing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dirty="0" err="1" smtClean="0">
                <a:latin typeface="+mj-lt"/>
                <a:cs typeface="Arial" charset="0"/>
              </a:rPr>
              <a:t>minterms</a:t>
            </a:r>
            <a:r>
              <a:rPr lang="en-US" sz="2800" dirty="0" smtClean="0">
                <a:latin typeface="+mj-lt"/>
                <a:cs typeface="Arial" charset="0"/>
              </a:rPr>
              <a:t> where output </a:t>
            </a:r>
            <a:r>
              <a:rPr lang="en-US" sz="2800" dirty="0">
                <a:latin typeface="+mj-lt"/>
                <a:cs typeface="Arial" charset="0"/>
              </a:rPr>
              <a:t>is </a:t>
            </a:r>
            <a:r>
              <a:rPr lang="en-US" sz="2800" dirty="0" smtClean="0">
                <a:latin typeface="+mj-lt"/>
                <a:cs typeface="Arial" charset="0"/>
              </a:rPr>
              <a:t>1</a:t>
            </a:r>
            <a:endParaRPr lang="en-US" sz="2800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Thus, a sum (OR) of products (AND terms)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Sum-of-Products (SOP)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510536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2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143000"/>
            <a:ext cx="7848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Every 1 must be circled at least once</a:t>
            </a:r>
          </a:p>
          <a:p>
            <a:r>
              <a:rPr lang="en-US" dirty="0" smtClean="0"/>
              <a:t>Each circle must span a power of 2 (i.e. 1, 2, 4) squares in each direction</a:t>
            </a:r>
          </a:p>
          <a:p>
            <a:r>
              <a:rPr lang="en-US" dirty="0" smtClean="0"/>
              <a:t>Each circle must be as large as possible</a:t>
            </a:r>
          </a:p>
          <a:p>
            <a:r>
              <a:rPr lang="en-US" dirty="0" smtClean="0"/>
              <a:t>A circle may wrap around the edges</a:t>
            </a:r>
          </a:p>
          <a:p>
            <a:r>
              <a:rPr lang="en-US" dirty="0" smtClean="0"/>
              <a:t>A “don't care” (X) is circled only if it helps minimize the equation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K-Map Rules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06714391"/>
      </p:ext>
    </p:extLst>
  </p:cSld>
  <p:clrMapOvr>
    <a:masterClrMapping/>
  </p:clrMapOvr>
  <p:transition/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8275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5975255"/>
              </p:ext>
            </p:extLst>
          </p:nvPr>
        </p:nvGraphicFramePr>
        <p:xfrm>
          <a:off x="4572000" y="1752600"/>
          <a:ext cx="3319462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90" name="VISIO" r:id="rId6" imgW="1732320" imgH="1988280" progId="Visio.Drawing.6">
                  <p:embed/>
                </p:oleObj>
              </mc:Choice>
              <mc:Fallback>
                <p:oleObj name="VISIO" r:id="rId6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52600"/>
                        <a:ext cx="3319462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827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346806730"/>
              </p:ext>
            </p:extLst>
          </p:nvPr>
        </p:nvGraphicFramePr>
        <p:xfrm>
          <a:off x="1676400" y="1600200"/>
          <a:ext cx="2276475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91" name="VISIO" r:id="rId8" imgW="1177560" imgH="2089080" progId="Visio.Drawing.6">
                  <p:embed/>
                </p:oleObj>
              </mc:Choice>
              <mc:Fallback>
                <p:oleObj name="VISIO" r:id="rId8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600200"/>
                        <a:ext cx="2276475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4-Input K-Map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01587699"/>
      </p:ext>
    </p:extLst>
  </p:cSld>
  <p:clrMapOvr>
    <a:masterClrMapping/>
  </p:clrMapOvr>
  <p:transition/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6227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7922444"/>
              </p:ext>
            </p:extLst>
          </p:nvPr>
        </p:nvGraphicFramePr>
        <p:xfrm>
          <a:off x="4572000" y="1752600"/>
          <a:ext cx="3319462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14" name="VISIO" r:id="rId6" imgW="1732320" imgH="1988280" progId="Visio.Drawing.6">
                  <p:embed/>
                </p:oleObj>
              </mc:Choice>
              <mc:Fallback>
                <p:oleObj name="VISIO" r:id="rId6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52600"/>
                        <a:ext cx="3319462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6228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77551214"/>
              </p:ext>
            </p:extLst>
          </p:nvPr>
        </p:nvGraphicFramePr>
        <p:xfrm>
          <a:off x="1676400" y="1600200"/>
          <a:ext cx="2276475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15" name="VISIO" r:id="rId8" imgW="1177560" imgH="2089080" progId="Visio.Drawing.6">
                  <p:embed/>
                </p:oleObj>
              </mc:Choice>
              <mc:Fallback>
                <p:oleObj name="VISIO" r:id="rId8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600200"/>
                        <a:ext cx="2276475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4-Input K-Map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4977792"/>
      </p:ext>
    </p:extLst>
  </p:cSld>
  <p:clrMapOvr>
    <a:masterClrMapping/>
  </p:clrMapOvr>
  <p:transition/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2131" name="Object 3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70972858"/>
              </p:ext>
            </p:extLst>
          </p:nvPr>
        </p:nvGraphicFramePr>
        <p:xfrm>
          <a:off x="4572000" y="1752600"/>
          <a:ext cx="3319462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38" name="VISIO" r:id="rId6" imgW="1732320" imgH="1988280" progId="Visio.Drawing.6">
                  <p:embed/>
                </p:oleObj>
              </mc:Choice>
              <mc:Fallback>
                <p:oleObj name="VISIO" r:id="rId6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52600"/>
                        <a:ext cx="3319462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2132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40203783"/>
              </p:ext>
            </p:extLst>
          </p:nvPr>
        </p:nvGraphicFramePr>
        <p:xfrm>
          <a:off x="1676400" y="1600200"/>
          <a:ext cx="2276475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39" name="VISIO" r:id="rId8" imgW="1177560" imgH="2089080" progId="Visio.Drawing.6">
                  <p:embed/>
                </p:oleObj>
              </mc:Choice>
              <mc:Fallback>
                <p:oleObj name="VISIO" r:id="rId8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600200"/>
                        <a:ext cx="2276475" cy="403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4-Input K-Map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9309495"/>
      </p:ext>
    </p:extLst>
  </p:cSld>
  <p:clrMapOvr>
    <a:masterClrMapping/>
  </p:clrMapOvr>
  <p:transition/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0324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90363353"/>
              </p:ext>
            </p:extLst>
          </p:nvPr>
        </p:nvGraphicFramePr>
        <p:xfrm>
          <a:off x="1600200" y="1600200"/>
          <a:ext cx="23622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10" name="VISIO" r:id="rId6" imgW="1177560" imgH="2089080" progId="Visio.Drawing.6">
                  <p:embed/>
                </p:oleObj>
              </mc:Choice>
              <mc:Fallback>
                <p:oleObj name="VISIO" r:id="rId6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600200"/>
                        <a:ext cx="23622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0331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831624290"/>
              </p:ext>
            </p:extLst>
          </p:nvPr>
        </p:nvGraphicFramePr>
        <p:xfrm>
          <a:off x="4724400" y="1676400"/>
          <a:ext cx="3454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11" name="VISIO" r:id="rId8" imgW="1732320" imgH="1988280" progId="Visio.Drawing.6">
                  <p:embed/>
                </p:oleObj>
              </mc:Choice>
              <mc:Fallback>
                <p:oleObj name="VISIO" r:id="rId8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76400"/>
                        <a:ext cx="34544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K-Maps with Don’t Cares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10701870"/>
      </p:ext>
    </p:extLst>
  </p:cSld>
  <p:clrMapOvr>
    <a:masterClrMapping/>
  </p:clrMapOvr>
  <p:transition/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0324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2188760"/>
              </p:ext>
            </p:extLst>
          </p:nvPr>
        </p:nvGraphicFramePr>
        <p:xfrm>
          <a:off x="1600200" y="1600200"/>
          <a:ext cx="23622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94" name="VISIO" r:id="rId6" imgW="1177560" imgH="2089080" progId="Visio.Drawing.6">
                  <p:embed/>
                </p:oleObj>
              </mc:Choice>
              <mc:Fallback>
                <p:oleObj name="VISIO" r:id="rId6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600200"/>
                        <a:ext cx="23622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0331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70789762"/>
              </p:ext>
            </p:extLst>
          </p:nvPr>
        </p:nvGraphicFramePr>
        <p:xfrm>
          <a:off x="4724400" y="1676400"/>
          <a:ext cx="3454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95" name="VISIO" r:id="rId8" imgW="1732320" imgH="1988280" progId="Visio.Drawing.6">
                  <p:embed/>
                </p:oleObj>
              </mc:Choice>
              <mc:Fallback>
                <p:oleObj name="VISIO" r:id="rId8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76400"/>
                        <a:ext cx="34544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K-Maps with Don’t Cares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5203364"/>
      </p:ext>
    </p:extLst>
  </p:cSld>
  <p:clrMapOvr>
    <a:masterClrMapping/>
  </p:clrMapOvr>
  <p:transition/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0324" name="Object 4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2188760"/>
              </p:ext>
            </p:extLst>
          </p:nvPr>
        </p:nvGraphicFramePr>
        <p:xfrm>
          <a:off x="1600200" y="1600200"/>
          <a:ext cx="23622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18" name="VISIO" r:id="rId6" imgW="1177560" imgH="2089080" progId="Visio.Drawing.6">
                  <p:embed/>
                </p:oleObj>
              </mc:Choice>
              <mc:Fallback>
                <p:oleObj name="VISIO" r:id="rId6" imgW="1177560" imgH="2089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600200"/>
                        <a:ext cx="23622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0331" name="Object 11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75218005"/>
              </p:ext>
            </p:extLst>
          </p:nvPr>
        </p:nvGraphicFramePr>
        <p:xfrm>
          <a:off x="4724400" y="1676400"/>
          <a:ext cx="3454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19" name="VISIO" r:id="rId8" imgW="1732320" imgH="1988280" progId="Visio.Drawing.6">
                  <p:embed/>
                </p:oleObj>
              </mc:Choice>
              <mc:Fallback>
                <p:oleObj name="VISIO" r:id="rId8" imgW="1732320" imgH="1988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76400"/>
                        <a:ext cx="34544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K-Maps with Don’t Cares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5203364"/>
      </p:ext>
    </p:extLst>
  </p:cSld>
  <p:clrMapOvr>
    <a:masterClrMapping/>
  </p:clrMapOvr>
  <p:transition/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868" name="Rectangle 4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36885" y="1371600"/>
            <a:ext cx="7673715" cy="4525963"/>
          </a:xfrm>
        </p:spPr>
        <p:txBody>
          <a:bodyPr/>
          <a:lstStyle/>
          <a:p>
            <a:r>
              <a:rPr lang="en-US" dirty="0" smtClean="0"/>
              <a:t>Multiplexers</a:t>
            </a:r>
          </a:p>
          <a:p>
            <a:r>
              <a:rPr lang="en-US" dirty="0" smtClean="0"/>
              <a:t>Decoders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Combinational Building Blocks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3602888"/>
      </p:ext>
    </p:extLst>
  </p:cSld>
  <p:clrMapOvr>
    <a:masterClrMapping/>
  </p:clrMapOvr>
  <p:transition/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83" name="Rectangle 3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381000" y="990600"/>
            <a:ext cx="7772400" cy="4953000"/>
          </a:xfrm>
        </p:spPr>
        <p:txBody>
          <a:bodyPr/>
          <a:lstStyle/>
          <a:p>
            <a:r>
              <a:rPr lang="en-US" dirty="0" smtClean="0"/>
              <a:t>Selects between one of </a:t>
            </a:r>
            <a:r>
              <a:rPr lang="en-US" i="1" dirty="0" smtClean="0"/>
              <a:t>N</a:t>
            </a:r>
            <a:r>
              <a:rPr lang="en-US" dirty="0" smtClean="0"/>
              <a:t> inputs to connect to output</a:t>
            </a:r>
          </a:p>
          <a:p>
            <a:r>
              <a:rPr lang="en-US" dirty="0" smtClean="0"/>
              <a:t>log</a:t>
            </a:r>
            <a:r>
              <a:rPr lang="en-US" baseline="-25000" dirty="0" smtClean="0"/>
              <a:t>2</a:t>
            </a:r>
            <a:r>
              <a:rPr lang="en-US" i="1" dirty="0" smtClean="0"/>
              <a:t>N</a:t>
            </a:r>
            <a:r>
              <a:rPr lang="en-US" dirty="0" smtClean="0"/>
              <a:t>-bit select input – control input</a:t>
            </a:r>
          </a:p>
          <a:p>
            <a:r>
              <a:rPr lang="en-US" sz="2400" b="1" dirty="0" smtClean="0"/>
              <a:t>Example:</a:t>
            </a:r>
            <a:r>
              <a:rPr lang="en-US" sz="2400" dirty="0" smtClean="0"/>
              <a:t>                     </a:t>
            </a:r>
            <a:r>
              <a:rPr lang="en-US" sz="2400" b="1" dirty="0" smtClean="0">
                <a:solidFill>
                  <a:srgbClr val="0070C0"/>
                </a:solidFill>
              </a:rPr>
              <a:t>2:1 Mux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Multiplexer (Mux)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9984337"/>
              </p:ext>
            </p:extLst>
          </p:nvPr>
        </p:nvGraphicFramePr>
        <p:xfrm>
          <a:off x="2590800" y="2921663"/>
          <a:ext cx="2362200" cy="302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19" name="VISIO" r:id="rId5" imgW="1517400" imgH="1942200" progId="Visio.Drawing.6">
                  <p:embed/>
                </p:oleObj>
              </mc:Choice>
              <mc:Fallback>
                <p:oleObj name="VISIO" r:id="rId5" imgW="1517400" imgH="194220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90800" y="2921663"/>
                        <a:ext cx="2362200" cy="3021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3508593"/>
      </p:ext>
    </p:extLst>
  </p:cSld>
  <p:clrMapOvr>
    <a:masterClrMapping/>
  </p:clrMapOvr>
  <p:transition/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6790544" y="5867400"/>
            <a:ext cx="1905000" cy="457200"/>
          </a:xfrm>
        </p:spPr>
        <p:txBody>
          <a:bodyPr/>
          <a:lstStyle/>
          <a:p>
            <a:r>
              <a:rPr lang="en-US" smtClean="0"/>
              <a:t>2-&lt;</a:t>
            </a:r>
            <a:fld id="{4A5C0BFF-4629-4BAF-A722-EBD678215DEC}" type="slidenum">
              <a:rPr lang="en-US" smtClean="0"/>
              <a:pPr/>
              <a:t>139</a:t>
            </a:fld>
            <a:r>
              <a:rPr lang="en-US" smtClean="0"/>
              <a:t>&gt;</a:t>
            </a:r>
          </a:p>
          <a:p>
            <a:endParaRPr lang="en-GB"/>
          </a:p>
        </p:txBody>
      </p:sp>
      <p:sp>
        <p:nvSpPr>
          <p:cNvPr id="1092611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858187"/>
            <a:ext cx="3810000" cy="4953000"/>
          </a:xfrm>
        </p:spPr>
        <p:txBody>
          <a:bodyPr/>
          <a:lstStyle/>
          <a:p>
            <a:r>
              <a:rPr lang="en-US" b="1" dirty="0" smtClean="0"/>
              <a:t>Logic gates</a:t>
            </a:r>
          </a:p>
          <a:p>
            <a:pPr lvl="1"/>
            <a:r>
              <a:rPr lang="en-US" sz="2000" dirty="0" smtClean="0"/>
              <a:t>Sum-of-products form</a:t>
            </a:r>
            <a:endParaRPr lang="en-US" sz="2000" dirty="0"/>
          </a:p>
        </p:txBody>
      </p:sp>
      <p:graphicFrame>
        <p:nvGraphicFramePr>
          <p:cNvPr id="1092612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47239448"/>
              </p:ext>
            </p:extLst>
          </p:nvPr>
        </p:nvGraphicFramePr>
        <p:xfrm>
          <a:off x="5647544" y="2971800"/>
          <a:ext cx="1647825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4" name="VISIO" r:id="rId8" imgW="942840" imgH="1221480" progId="Visio.Drawing.6">
                  <p:embed/>
                </p:oleObj>
              </mc:Choice>
              <mc:Fallback>
                <p:oleObj name="VISIO" r:id="rId8" imgW="942840" imgH="12214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7544" y="2971800"/>
                        <a:ext cx="1647825" cy="213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2614" name="Object 6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037990172"/>
              </p:ext>
            </p:extLst>
          </p:nvPr>
        </p:nvGraphicFramePr>
        <p:xfrm>
          <a:off x="1092200" y="1752600"/>
          <a:ext cx="24130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5" name="VISIO" r:id="rId10" imgW="1774800" imgH="2914560" progId="Visio.Drawing.6">
                  <p:embed/>
                </p:oleObj>
              </mc:Choice>
              <mc:Fallback>
                <p:oleObj name="VISIO" r:id="rId10" imgW="1774800" imgH="29145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2200" y="1752600"/>
                        <a:ext cx="2413000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2616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352144" y="838200"/>
            <a:ext cx="3810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 err="1">
                <a:latin typeface="+mj-lt"/>
                <a:cs typeface="Arial" charset="0"/>
              </a:rPr>
              <a:t>Tristates</a:t>
            </a:r>
            <a:endParaRPr lang="en-US" sz="3200" b="1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For an N-input mux, use N </a:t>
            </a:r>
            <a:r>
              <a:rPr lang="en-US" sz="2000" dirty="0" err="1">
                <a:latin typeface="+mj-lt"/>
                <a:cs typeface="Arial" charset="0"/>
              </a:rPr>
              <a:t>tristates</a:t>
            </a:r>
            <a:endParaRPr lang="en-US" sz="2000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000" dirty="0">
                <a:latin typeface="+mj-lt"/>
                <a:cs typeface="Arial" charset="0"/>
              </a:rPr>
              <a:t>Turn on exactly one to select the appropriate input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Multiplexer Implementations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1067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9906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Boolean equations can be written in POS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</a:t>
            </a:r>
            <a:r>
              <a:rPr lang="en-US" sz="2800" dirty="0" smtClean="0">
                <a:latin typeface="+mj-lt"/>
                <a:cs typeface="Arial" charset="0"/>
              </a:rPr>
              <a:t>has </a:t>
            </a: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b="1" dirty="0" err="1" smtClean="0">
                <a:latin typeface="+mj-lt"/>
                <a:cs typeface="Arial" charset="0"/>
              </a:rPr>
              <a:t>maxterm</a:t>
            </a:r>
            <a:endParaRPr lang="en-US" sz="2800" b="1" dirty="0">
              <a:latin typeface="+mj-lt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Product-of-Sums (POS)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8259496"/>
              </p:ext>
            </p:extLst>
          </p:nvPr>
        </p:nvGraphicFramePr>
        <p:xfrm>
          <a:off x="2133600" y="3505200"/>
          <a:ext cx="4572000" cy="2150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4" name="VISIO" r:id="rId6" imgW="1794960" imgH="844560" progId="Visio.Drawing.6">
                  <p:embed/>
                </p:oleObj>
              </mc:Choice>
              <mc:Fallback>
                <p:oleObj name="VISIO" r:id="rId6" imgW="1794960" imgH="84456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33600" y="3505200"/>
                        <a:ext cx="4572000" cy="2150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6429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3894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53897710"/>
              </p:ext>
            </p:extLst>
          </p:nvPr>
        </p:nvGraphicFramePr>
        <p:xfrm>
          <a:off x="3396911" y="1943100"/>
          <a:ext cx="1709738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71" name="VISIO" r:id="rId6" imgW="772920" imgH="1583640" progId="Visio.Drawing.6">
                  <p:embed/>
                </p:oleObj>
              </mc:Choice>
              <mc:Fallback>
                <p:oleObj name="VISIO" r:id="rId6" imgW="772920" imgH="1583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6911" y="1943100"/>
                        <a:ext cx="1709738" cy="350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3898" name="Rectangle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Using </a:t>
            </a:r>
            <a:r>
              <a:rPr lang="en-US" sz="3200" dirty="0" smtClean="0">
                <a:latin typeface="+mj-lt"/>
                <a:cs typeface="Arial" charset="0"/>
              </a:rPr>
              <a:t>mux </a:t>
            </a:r>
            <a:r>
              <a:rPr lang="en-US" sz="3200" dirty="0">
                <a:latin typeface="+mj-lt"/>
                <a:cs typeface="Arial" charset="0"/>
              </a:rPr>
              <a:t>as a lookup table</a:t>
            </a:r>
            <a:endParaRPr lang="en-US" sz="3200" dirty="0">
              <a:solidFill>
                <a:schemeClr val="accent2"/>
              </a:solidFill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using Multiplexers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49097582"/>
      </p:ext>
    </p:extLst>
  </p:cSld>
  <p:clrMapOvr>
    <a:masterClrMapping/>
  </p:clrMapOvr>
  <p:transition/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310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32833732"/>
              </p:ext>
            </p:extLst>
          </p:nvPr>
        </p:nvGraphicFramePr>
        <p:xfrm>
          <a:off x="1476375" y="2438400"/>
          <a:ext cx="6572250" cy="197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95" name="VISIO" r:id="rId6" imgW="2322360" imgH="697320" progId="Visio.Drawing.6">
                  <p:embed/>
                </p:oleObj>
              </mc:Choice>
              <mc:Fallback>
                <p:oleObj name="VISIO" r:id="rId6" imgW="2322360" imgH="697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2438400"/>
                        <a:ext cx="6572250" cy="197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310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Reducing the size of the mux</a:t>
            </a:r>
            <a:endParaRPr lang="en-US" sz="3200" dirty="0">
              <a:solidFill>
                <a:schemeClr val="accent2"/>
              </a:solidFill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using Multiplexers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8894071"/>
      </p:ext>
    </p:extLst>
  </p:cSld>
  <p:clrMapOvr>
    <a:masterClrMapping/>
  </p:clrMapOvr>
  <p:transition/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594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79735141"/>
              </p:ext>
            </p:extLst>
          </p:nvPr>
        </p:nvGraphicFramePr>
        <p:xfrm>
          <a:off x="2895600" y="1981200"/>
          <a:ext cx="33274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15" name="VISIO" r:id="rId6" imgW="1422000" imgH="1693800" progId="Visio.Drawing.6">
                  <p:embed/>
                </p:oleObj>
              </mc:Choice>
              <mc:Fallback>
                <p:oleObj name="VISIO" r:id="rId6" imgW="1422000" imgH="1693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1981200"/>
                        <a:ext cx="3327400" cy="396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594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1000" y="914400"/>
            <a:ext cx="8458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Arial" charset="0"/>
              </a:rPr>
              <a:t>N</a:t>
            </a:r>
            <a:r>
              <a:rPr lang="en-US" sz="3200" dirty="0">
                <a:latin typeface="+mj-lt"/>
                <a:cs typeface="Arial" charset="0"/>
              </a:rPr>
              <a:t> inputs, 2</a:t>
            </a:r>
            <a:r>
              <a:rPr lang="en-US" sz="3200" i="1" baseline="30000" dirty="0">
                <a:latin typeface="+mj-lt"/>
                <a:cs typeface="Arial" charset="0"/>
              </a:rPr>
              <a:t>N</a:t>
            </a:r>
            <a:r>
              <a:rPr lang="en-US" sz="3200" dirty="0">
                <a:latin typeface="+mj-lt"/>
                <a:cs typeface="Arial" charset="0"/>
              </a:rPr>
              <a:t> outputs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One-hot</a:t>
            </a:r>
            <a:r>
              <a:rPr lang="en-US" sz="3200" dirty="0">
                <a:latin typeface="+mj-lt"/>
                <a:cs typeface="Arial" charset="0"/>
              </a:rPr>
              <a:t> outputs: only one output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HIGH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at once</a:t>
            </a:r>
            <a:endParaRPr lang="en-US" sz="3200" dirty="0">
              <a:solidFill>
                <a:schemeClr val="accent2"/>
              </a:solidFill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Decoders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35473493"/>
      </p:ext>
    </p:extLst>
  </p:cSld>
  <p:clrMapOvr>
    <a:masterClrMapping/>
  </p:clrMapOvr>
  <p:transition/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6708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6808752"/>
              </p:ext>
            </p:extLst>
          </p:nvPr>
        </p:nvGraphicFramePr>
        <p:xfrm>
          <a:off x="2438400" y="1066800"/>
          <a:ext cx="4343400" cy="46675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39" name="VISIO" r:id="rId5" imgW="1872000" imgH="2011680" progId="Visio.Drawing.6">
                  <p:embed/>
                </p:oleObj>
              </mc:Choice>
              <mc:Fallback>
                <p:oleObj name="VISIO" r:id="rId5" imgW="1872000" imgH="2011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066800"/>
                        <a:ext cx="4343400" cy="46675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Decoder Implementation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4675419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413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57466514"/>
              </p:ext>
            </p:extLst>
          </p:nvPr>
        </p:nvGraphicFramePr>
        <p:xfrm>
          <a:off x="2514600" y="2133600"/>
          <a:ext cx="4038600" cy="377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66" name="VISIO" r:id="rId6" imgW="1443240" imgH="1350720" progId="Visio.Drawing.6">
                  <p:embed/>
                </p:oleObj>
              </mc:Choice>
              <mc:Fallback>
                <p:oleObj name="VISIO" r:id="rId6" imgW="1443240" imgH="1350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133600"/>
                        <a:ext cx="4038600" cy="3778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413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OR </a:t>
            </a:r>
            <a:r>
              <a:rPr lang="en-US" sz="3200" dirty="0" err="1">
                <a:latin typeface="+mj-lt"/>
                <a:cs typeface="Arial" charset="0"/>
              </a:rPr>
              <a:t>minterms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Using Decoders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8001581"/>
      </p:ext>
    </p:extLst>
  </p:cSld>
  <p:clrMapOvr>
    <a:masterClrMapping/>
  </p:clrMapOvr>
  <p:transition/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6185" name="Object 9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38010137"/>
              </p:ext>
            </p:extLst>
          </p:nvPr>
        </p:nvGraphicFramePr>
        <p:xfrm>
          <a:off x="2640197" y="2743200"/>
          <a:ext cx="3379603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92" name="VISIO" r:id="rId6" imgW="1735560" imgH="1603080" progId="Visio.Drawing.6">
                  <p:embed/>
                </p:oleObj>
              </mc:Choice>
              <mc:Fallback>
                <p:oleObj name="VISIO" r:id="rId6" imgW="1735560" imgH="1603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197" y="2743200"/>
                        <a:ext cx="3379603" cy="312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617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9906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Delay:</a:t>
            </a:r>
            <a:r>
              <a:rPr lang="en-US" sz="3200" dirty="0" smtClean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 smtClean="0">
                <a:latin typeface="+mj-lt"/>
                <a:cs typeface="Arial" charset="0"/>
              </a:rPr>
              <a:t>time between </a:t>
            </a:r>
            <a:r>
              <a:rPr lang="en-US" sz="3200" dirty="0">
                <a:latin typeface="+mj-lt"/>
                <a:cs typeface="Arial" charset="0"/>
              </a:rPr>
              <a:t>input change and output </a:t>
            </a:r>
            <a:r>
              <a:rPr lang="en-US" sz="3200" dirty="0" smtClean="0">
                <a:latin typeface="+mj-lt"/>
                <a:cs typeface="Arial" charset="0"/>
              </a:rPr>
              <a:t>changing</a:t>
            </a: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How to build fast circuits?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Timing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05357500"/>
      </p:ext>
    </p:extLst>
  </p:cSld>
  <p:clrMapOvr>
    <a:masterClrMapping/>
  </p:clrMapOvr>
  <p:transition/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9258" name="Object 10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5202692"/>
              </p:ext>
            </p:extLst>
          </p:nvPr>
        </p:nvGraphicFramePr>
        <p:xfrm>
          <a:off x="2590800" y="2251003"/>
          <a:ext cx="3836555" cy="3540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16" name="VISIO" r:id="rId6" imgW="1768320" imgH="1631880" progId="Visio.Drawing.6">
                  <p:embed/>
                </p:oleObj>
              </mc:Choice>
              <mc:Fallback>
                <p:oleObj name="VISIO" r:id="rId6" imgW="1768320" imgH="16318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251003"/>
                        <a:ext cx="3836555" cy="35401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925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0668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Propagation delay:</a:t>
            </a:r>
            <a:r>
              <a:rPr lang="en-US" sz="2800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en-US" sz="2400" i="1" dirty="0" err="1">
                <a:latin typeface="+mj-lt"/>
                <a:cs typeface="Arial" charset="0"/>
              </a:rPr>
              <a:t>t</a:t>
            </a:r>
            <a:r>
              <a:rPr lang="en-US" sz="2400" i="1" baseline="-25000" dirty="0" err="1">
                <a:latin typeface="+mj-lt"/>
                <a:cs typeface="Arial" charset="0"/>
              </a:rPr>
              <a:t>pd</a:t>
            </a:r>
            <a:r>
              <a:rPr lang="en-US" sz="2400" dirty="0">
                <a:latin typeface="+mj-lt"/>
                <a:cs typeface="Arial" charset="0"/>
              </a:rPr>
              <a:t> = max delay from input to output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Contamination delay: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400" i="1" dirty="0" err="1">
                <a:latin typeface="+mj-lt"/>
                <a:cs typeface="Arial" charset="0"/>
              </a:rPr>
              <a:t>t</a:t>
            </a:r>
            <a:r>
              <a:rPr lang="en-US" sz="2400" i="1" baseline="-25000" dirty="0" err="1">
                <a:latin typeface="+mj-lt"/>
                <a:cs typeface="Arial" charset="0"/>
              </a:rPr>
              <a:t>cd</a:t>
            </a:r>
            <a:r>
              <a:rPr lang="en-US" sz="2400" dirty="0">
                <a:latin typeface="+mj-lt"/>
                <a:cs typeface="Arial" charset="0"/>
              </a:rPr>
              <a:t> = min delay from input to output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Propagation &amp; Contamination Delay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825486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2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1303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0" y="10668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Delay is caused by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Capacitance and resistance </a:t>
            </a:r>
            <a:r>
              <a:rPr lang="en-US" sz="2600" dirty="0" smtClean="0">
                <a:latin typeface="+mj-lt"/>
                <a:cs typeface="Arial" charset="0"/>
              </a:rPr>
              <a:t>in a circuit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+mj-lt"/>
                <a:cs typeface="Arial" charset="0"/>
              </a:rPr>
              <a:t>Speed of light limitation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Reasons </a:t>
            </a:r>
            <a:r>
              <a:rPr lang="en-US" sz="3200" dirty="0">
                <a:latin typeface="+mj-lt"/>
                <a:cs typeface="Arial" charset="0"/>
              </a:rPr>
              <a:t>why </a:t>
            </a:r>
            <a:r>
              <a:rPr lang="en-US" sz="3200" i="1" dirty="0" err="1">
                <a:latin typeface="+mj-lt"/>
                <a:cs typeface="Arial" charset="0"/>
              </a:rPr>
              <a:t>t</a:t>
            </a:r>
            <a:r>
              <a:rPr lang="en-US" sz="3200" i="1" baseline="-25000" dirty="0" err="1">
                <a:latin typeface="+mj-lt"/>
                <a:cs typeface="Arial" charset="0"/>
              </a:rPr>
              <a:t>pd</a:t>
            </a:r>
            <a:r>
              <a:rPr lang="en-US" sz="3200" dirty="0">
                <a:latin typeface="+mj-lt"/>
                <a:cs typeface="Arial" charset="0"/>
              </a:rPr>
              <a:t> and </a:t>
            </a:r>
            <a:r>
              <a:rPr lang="en-US" sz="3200" i="1" dirty="0" err="1">
                <a:latin typeface="+mj-lt"/>
                <a:cs typeface="Arial" charset="0"/>
              </a:rPr>
              <a:t>t</a:t>
            </a:r>
            <a:r>
              <a:rPr lang="en-US" sz="3200" i="1" baseline="-25000" dirty="0" err="1">
                <a:latin typeface="+mj-lt"/>
                <a:cs typeface="Arial" charset="0"/>
              </a:rPr>
              <a:t>cd</a:t>
            </a:r>
            <a:r>
              <a:rPr lang="en-US" sz="3200" dirty="0">
                <a:latin typeface="+mj-lt"/>
                <a:cs typeface="Arial" charset="0"/>
              </a:rPr>
              <a:t> may be different: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Different rising and falling delays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Multiple inputs and outputs, some of which are faster than others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Circuits slow down when hot and speed up when cold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Propagation &amp; Contamination Delay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73094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7990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39740426"/>
              </p:ext>
            </p:extLst>
          </p:nvPr>
        </p:nvGraphicFramePr>
        <p:xfrm>
          <a:off x="2057400" y="1371600"/>
          <a:ext cx="5343525" cy="314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34" name="VISIO" r:id="rId7" imgW="2000160" imgH="1178640" progId="Visio.Drawing.6">
                  <p:embed/>
                </p:oleObj>
              </mc:Choice>
              <mc:Fallback>
                <p:oleObj name="VISIO" r:id="rId7" imgW="2000160" imgH="1178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371600"/>
                        <a:ext cx="5343525" cy="314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7988" name="Rectangle 4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37992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7239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		   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Critical (Long) Path: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pd</a:t>
            </a:r>
            <a:r>
              <a:rPr lang="en-US" sz="2400" dirty="0">
                <a:latin typeface="Times New Roman" pitchFamily="18" charset="0"/>
                <a:cs typeface="Arial" charset="0"/>
              </a:rPr>
              <a:t> = 2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>
                <a:latin typeface="Times New Roman" pitchFamily="18" charset="0"/>
                <a:cs typeface="Arial" charset="0"/>
              </a:rPr>
              <a:t>pd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_AND</a:t>
            </a:r>
            <a:r>
              <a:rPr lang="en-US" sz="2400" dirty="0">
                <a:latin typeface="Times New Roman" pitchFamily="18" charset="0"/>
                <a:cs typeface="Arial" charset="0"/>
              </a:rPr>
              <a:t> +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pd</a:t>
            </a:r>
            <a:r>
              <a:rPr lang="en-US" sz="2400" baseline="-25000" dirty="0" err="1">
                <a:latin typeface="Times New Roman" pitchFamily="18" charset="0"/>
                <a:cs typeface="Arial" charset="0"/>
              </a:rPr>
              <a:t>_OR</a:t>
            </a:r>
            <a:endParaRPr lang="en-US" sz="2400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solidFill>
                  <a:schemeClr val="bg2"/>
                </a:solidFill>
                <a:latin typeface="Times New Roman" pitchFamily="18" charset="0"/>
                <a:cs typeface="Arial" charset="0"/>
              </a:rPr>
              <a:t>		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Arial" charset="0"/>
              </a:rPr>
              <a:t>                 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Short 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Path: </a:t>
            </a: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 </a:t>
            </a:r>
            <a:r>
              <a:rPr lang="en-US" sz="2400" i="1" dirty="0" err="1" smtClean="0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 smtClean="0">
                <a:latin typeface="Times New Roman" pitchFamily="18" charset="0"/>
                <a:cs typeface="Arial" charset="0"/>
              </a:rPr>
              <a:t>cd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Arial" charset="0"/>
              </a:rPr>
              <a:t>=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cd</a:t>
            </a:r>
            <a:r>
              <a:rPr lang="en-US" sz="2400" baseline="-25000" dirty="0" err="1">
                <a:latin typeface="Times New Roman" pitchFamily="18" charset="0"/>
                <a:cs typeface="Arial" charset="0"/>
              </a:rPr>
              <a:t>_AND</a:t>
            </a:r>
            <a:endParaRPr lang="en-US" sz="2400" baseline="-25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Critical (Long) &amp; Short Paths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854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010" name="Rectangle 2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39016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6512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When a single input change causes </a:t>
            </a:r>
            <a:r>
              <a:rPr lang="en-US" sz="3200" dirty="0" smtClean="0">
                <a:latin typeface="+mj-lt"/>
                <a:cs typeface="Arial" charset="0"/>
              </a:rPr>
              <a:t>an output to change multiple times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Glitches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48018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9906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Boolean equations can be written in POS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</a:t>
            </a:r>
            <a:r>
              <a:rPr lang="en-US" sz="2800" dirty="0" smtClean="0">
                <a:latin typeface="+mj-lt"/>
                <a:cs typeface="Arial" charset="0"/>
              </a:rPr>
              <a:t>has </a:t>
            </a: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b="1" dirty="0" err="1">
                <a:latin typeface="+mj-lt"/>
                <a:cs typeface="Arial" charset="0"/>
              </a:rPr>
              <a:t>maxterm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maxterm</a:t>
            </a:r>
            <a:r>
              <a:rPr lang="en-US" sz="2800" dirty="0">
                <a:latin typeface="+mj-lt"/>
                <a:cs typeface="Arial" charset="0"/>
              </a:rPr>
              <a:t> is a sum (OR)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maxterm</a:t>
            </a:r>
            <a:r>
              <a:rPr lang="en-US" sz="2800" dirty="0">
                <a:latin typeface="+mj-lt"/>
                <a:cs typeface="Arial" charset="0"/>
              </a:rPr>
              <a:t> is </a:t>
            </a:r>
            <a:r>
              <a:rPr lang="en-US" sz="2800" b="1" dirty="0">
                <a:latin typeface="+mj-lt"/>
                <a:cs typeface="Arial" charset="0"/>
              </a:rPr>
              <a:t>FALSE</a:t>
            </a:r>
            <a:r>
              <a:rPr lang="en-US" sz="2800" dirty="0">
                <a:latin typeface="+mj-lt"/>
                <a:cs typeface="Arial" charset="0"/>
              </a:rPr>
              <a:t> for that row (and only that row</a:t>
            </a:r>
            <a:r>
              <a:rPr lang="en-US" sz="2800" dirty="0" smtClean="0">
                <a:latin typeface="+mj-lt"/>
                <a:cs typeface="Arial" charset="0"/>
              </a:rPr>
              <a:t>)</a:t>
            </a:r>
            <a:endParaRPr lang="en-US" sz="2800" dirty="0">
              <a:latin typeface="+mj-lt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Product-of-Sums (POS)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8911800"/>
              </p:ext>
            </p:extLst>
          </p:nvPr>
        </p:nvGraphicFramePr>
        <p:xfrm>
          <a:off x="2133600" y="3505200"/>
          <a:ext cx="4572000" cy="2150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87" name="VISIO" r:id="rId6" imgW="1794960" imgH="844560" progId="Visio.Drawing.6">
                  <p:embed/>
                </p:oleObj>
              </mc:Choice>
              <mc:Fallback>
                <p:oleObj name="VISIO" r:id="rId6" imgW="1794960" imgH="84456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33600" y="3505200"/>
                        <a:ext cx="4572000" cy="2150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049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0038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0406076"/>
              </p:ext>
            </p:extLst>
          </p:nvPr>
        </p:nvGraphicFramePr>
        <p:xfrm>
          <a:off x="2133600" y="1905000"/>
          <a:ext cx="4006702" cy="3845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57" name="VISIO" r:id="rId7" imgW="2143080" imgH="2057400" progId="Visio.Drawing.6">
                  <p:embed/>
                </p:oleObj>
              </mc:Choice>
              <mc:Fallback>
                <p:oleObj name="VISIO" r:id="rId7" imgW="2143080" imgH="2057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905000"/>
                        <a:ext cx="4006702" cy="38457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0034" name="Rectangle 2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40041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What happens when A = 0, C = 1, B falls?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Glitch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8060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3347" name="Object 3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22820117"/>
              </p:ext>
            </p:extLst>
          </p:nvPr>
        </p:nvGraphicFramePr>
        <p:xfrm>
          <a:off x="1981200" y="838200"/>
          <a:ext cx="4918677" cy="514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1" name="VISIO" r:id="rId5" imgW="2629080" imgH="2750400" progId="Visio.Drawing.6">
                  <p:embed/>
                </p:oleObj>
              </mc:Choice>
              <mc:Fallback>
                <p:oleObj name="VISIO" r:id="rId5" imgW="2629080" imgH="27504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838200"/>
                        <a:ext cx="4918677" cy="514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Glitch Example (cont.)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4819431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1063" name="Object 7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09740718"/>
              </p:ext>
            </p:extLst>
          </p:nvPr>
        </p:nvGraphicFramePr>
        <p:xfrm>
          <a:off x="2743200" y="990600"/>
          <a:ext cx="3387725" cy="254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44" name="VISIO" r:id="rId7" imgW="1746000" imgH="1314360" progId="Visio.Drawing.6">
                  <p:embed/>
                </p:oleObj>
              </mc:Choice>
              <mc:Fallback>
                <p:oleObj name="VISIO" r:id="rId7" imgW="1746000" imgH="1314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990600"/>
                        <a:ext cx="3387725" cy="254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1065" name="Object 9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30264853"/>
              </p:ext>
            </p:extLst>
          </p:nvPr>
        </p:nvGraphicFramePr>
        <p:xfrm>
          <a:off x="2133600" y="3602037"/>
          <a:ext cx="5105400" cy="226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45" name="VISIO" r:id="rId9" imgW="2286000" imgH="1015200" progId="Visio.Drawing.6">
                  <p:embed/>
                </p:oleObj>
              </mc:Choice>
              <mc:Fallback>
                <p:oleObj name="VISIO" r:id="rId9" imgW="2286000" imgH="10152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602037"/>
                        <a:ext cx="5105400" cy="2265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1058" name="Rectangle 2" hidden="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Fixing the Glitch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741649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394" name="Rectangle 2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55399" name="Text 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" y="1371600"/>
            <a:ext cx="8382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955400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Glitches don’t cause problems because of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synchronous design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conventions </a:t>
            </a:r>
            <a:r>
              <a:rPr lang="en-US" sz="3200" dirty="0" smtClean="0">
                <a:latin typeface="+mj-lt"/>
                <a:cs typeface="Arial" charset="0"/>
              </a:rPr>
              <a:t>(see Chapter </a:t>
            </a:r>
            <a:r>
              <a:rPr lang="en-US" sz="3200" dirty="0">
                <a:latin typeface="+mj-lt"/>
                <a:cs typeface="Arial" charset="0"/>
              </a:rPr>
              <a:t>3)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It’s </a:t>
            </a:r>
            <a:r>
              <a:rPr lang="en-US" sz="3200" dirty="0">
                <a:latin typeface="+mj-lt"/>
                <a:cs typeface="Arial" charset="0"/>
              </a:rPr>
              <a:t>important to </a:t>
            </a:r>
            <a:r>
              <a:rPr lang="en-US" sz="3200" b="1" dirty="0">
                <a:latin typeface="+mj-lt"/>
                <a:cs typeface="Arial" charset="0"/>
              </a:rPr>
              <a:t>recognize</a:t>
            </a:r>
            <a:r>
              <a:rPr lang="en-US" sz="3200" dirty="0">
                <a:latin typeface="+mj-lt"/>
                <a:cs typeface="Arial" charset="0"/>
              </a:rPr>
              <a:t> a </a:t>
            </a:r>
            <a:r>
              <a:rPr lang="en-US" sz="3200" dirty="0" smtClean="0">
                <a:latin typeface="+mj-lt"/>
                <a:cs typeface="Arial" charset="0"/>
              </a:rPr>
              <a:t>glitch: in </a:t>
            </a:r>
            <a:r>
              <a:rPr lang="en-US" sz="3200" dirty="0">
                <a:latin typeface="+mj-lt"/>
                <a:cs typeface="Arial" charset="0"/>
              </a:rPr>
              <a:t>simulations or </a:t>
            </a:r>
            <a:r>
              <a:rPr lang="en-US" sz="3200" dirty="0" smtClean="0">
                <a:latin typeface="+mj-lt"/>
                <a:cs typeface="Arial" charset="0"/>
              </a:rPr>
              <a:t>on oscilloscope</a:t>
            </a: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Can’t get rid of all glitches – simultaneous transitions on multiple inputs can also cause glitches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Why Understand Glitches?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99979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828800" y="54102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 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 + 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 + B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)</a:t>
            </a:r>
            <a:r>
              <a:rPr lang="en-US" sz="2400" b="1" i="1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= </a:t>
            </a:r>
            <a:r>
              <a:rPr lang="el-GR" sz="2400" b="1" dirty="0" smtClean="0">
                <a:latin typeface="Times New Roman" pitchFamily="18" charset="0"/>
                <a:cs typeface="Arial" charset="0"/>
              </a:rPr>
              <a:t>Π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(0, 2)</a:t>
            </a:r>
            <a:endParaRPr lang="en-US" sz="2400" b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93958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4744595" y="548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" y="9906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Boolean equations can be written in POS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</a:t>
            </a:r>
            <a:r>
              <a:rPr lang="en-US" sz="2800" dirty="0" smtClean="0">
                <a:latin typeface="+mj-lt"/>
                <a:cs typeface="Arial" charset="0"/>
              </a:rPr>
              <a:t>has </a:t>
            </a: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b="1" dirty="0" err="1">
                <a:latin typeface="+mj-lt"/>
                <a:cs typeface="Arial" charset="0"/>
              </a:rPr>
              <a:t>maxterm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dirty="0" err="1">
                <a:latin typeface="+mj-lt"/>
                <a:cs typeface="Arial" charset="0"/>
              </a:rPr>
              <a:t>maxterm</a:t>
            </a:r>
            <a:r>
              <a:rPr lang="en-US" sz="2800" dirty="0">
                <a:latin typeface="+mj-lt"/>
                <a:cs typeface="Arial" charset="0"/>
              </a:rPr>
              <a:t> is a sum (OR) of literals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</a:t>
            </a:r>
            <a:r>
              <a:rPr lang="en-US" sz="2800" dirty="0" err="1">
                <a:latin typeface="+mj-lt"/>
                <a:cs typeface="Arial" charset="0"/>
              </a:rPr>
              <a:t>maxterm</a:t>
            </a:r>
            <a:r>
              <a:rPr lang="en-US" sz="2800" dirty="0">
                <a:latin typeface="+mj-lt"/>
                <a:cs typeface="Arial" charset="0"/>
              </a:rPr>
              <a:t> is </a:t>
            </a:r>
            <a:r>
              <a:rPr lang="en-US" sz="2800" b="1" dirty="0">
                <a:latin typeface="+mj-lt"/>
                <a:cs typeface="Arial" charset="0"/>
              </a:rPr>
              <a:t>FALSE</a:t>
            </a:r>
            <a:r>
              <a:rPr lang="en-US" sz="2800" dirty="0">
                <a:latin typeface="+mj-lt"/>
                <a:cs typeface="Arial" charset="0"/>
              </a:rPr>
              <a:t> for that row (and only that row)</a:t>
            </a:r>
          </a:p>
          <a:p>
            <a:pPr marL="342900" indent="-342900">
              <a:buFontTx/>
              <a:buChar char="•"/>
            </a:pPr>
            <a:r>
              <a:rPr lang="en-US" sz="2800" dirty="0" smtClean="0">
                <a:latin typeface="+mj-lt"/>
                <a:cs typeface="Arial" charset="0"/>
              </a:rPr>
              <a:t>Form </a:t>
            </a:r>
            <a:r>
              <a:rPr lang="en-US" sz="2800" dirty="0">
                <a:latin typeface="+mj-lt"/>
                <a:cs typeface="Arial" charset="0"/>
              </a:rPr>
              <a:t>function </a:t>
            </a:r>
            <a:r>
              <a:rPr lang="en-US" sz="2800" dirty="0" smtClean="0">
                <a:latin typeface="+mj-lt"/>
                <a:cs typeface="Arial" charset="0"/>
              </a:rPr>
              <a:t>by </a:t>
            </a:r>
            <a:r>
              <a:rPr lang="en-US" sz="2800" dirty="0" err="1">
                <a:latin typeface="+mj-lt"/>
                <a:cs typeface="Arial" charset="0"/>
              </a:rPr>
              <a:t>ANDing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dirty="0" err="1" smtClean="0">
                <a:latin typeface="+mj-lt"/>
                <a:cs typeface="Arial" charset="0"/>
              </a:rPr>
              <a:t>maxterms</a:t>
            </a:r>
            <a:r>
              <a:rPr lang="en-US" sz="2800" dirty="0" smtClean="0">
                <a:latin typeface="+mj-lt"/>
                <a:cs typeface="Arial" charset="0"/>
              </a:rPr>
              <a:t> where output </a:t>
            </a:r>
            <a:r>
              <a:rPr lang="en-US" sz="2800" dirty="0">
                <a:latin typeface="+mj-lt"/>
                <a:cs typeface="Arial" charset="0"/>
              </a:rPr>
              <a:t>is </a:t>
            </a:r>
            <a:r>
              <a:rPr lang="en-US" sz="2800" b="1" dirty="0" smtClean="0">
                <a:latin typeface="+mj-lt"/>
                <a:cs typeface="Arial" charset="0"/>
              </a:rPr>
              <a:t>0</a:t>
            </a:r>
            <a:endParaRPr lang="en-US" sz="2800" b="1" dirty="0">
              <a:latin typeface="+mj-lt"/>
              <a:cs typeface="Arial" charset="0"/>
            </a:endParaRP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Thus, a product (AND) of sums (OR terms)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Product-of-Sums (POS)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8911800"/>
              </p:ext>
            </p:extLst>
          </p:nvPr>
        </p:nvGraphicFramePr>
        <p:xfrm>
          <a:off x="2133600" y="3505200"/>
          <a:ext cx="4572000" cy="2150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11" name="VISIO" r:id="rId8" imgW="1794960" imgH="844560" progId="Visio.Drawing.6">
                  <p:embed/>
                </p:oleObj>
              </mc:Choice>
              <mc:Fallback>
                <p:oleObj name="VISIO" r:id="rId8" imgW="1794960" imgH="84456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133600" y="3505200"/>
                        <a:ext cx="4572000" cy="2150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049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5292" name="Object 12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32876998"/>
              </p:ext>
            </p:extLst>
          </p:nvPr>
        </p:nvGraphicFramePr>
        <p:xfrm>
          <a:off x="4343400" y="3505200"/>
          <a:ext cx="2446337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07" name="VISIO" r:id="rId8" imgW="732600" imgH="752040" progId="Visio.Drawing.6">
                  <p:embed/>
                </p:oleObj>
              </mc:Choice>
              <mc:Fallback>
                <p:oleObj name="VISIO" r:id="rId8" imgW="732600" imgH="752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505200"/>
                        <a:ext cx="2446337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5284" name="Line 4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657600" y="2133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5285" name="Line 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4419600" y="1676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Equations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>
            <p:custDataLst>
              <p:tags r:id="rId5"/>
            </p:custDataLst>
          </p:nvPr>
        </p:nvSpPr>
        <p:spPr>
          <a:xfrm>
            <a:off x="533400" y="990600"/>
            <a:ext cx="79248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You are going to the cafeteria for lunch</a:t>
            </a:r>
          </a:p>
          <a:p>
            <a:pPr lvl="1"/>
            <a:r>
              <a:rPr lang="en-US" smtClean="0"/>
              <a:t>You won’t eat lunch (E) </a:t>
            </a:r>
          </a:p>
          <a:p>
            <a:pPr lvl="1"/>
            <a:r>
              <a:rPr lang="en-US" smtClean="0"/>
              <a:t>If it’s not open (O) or</a:t>
            </a:r>
          </a:p>
          <a:p>
            <a:pPr lvl="1"/>
            <a:r>
              <a:rPr lang="en-US" smtClean="0"/>
              <a:t>If they only serve corndogs (C)</a:t>
            </a:r>
          </a:p>
          <a:p>
            <a:r>
              <a:rPr lang="en-US" smtClean="0"/>
              <a:t>Write a truth table for determining if you will eat lunch (E).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2519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990600"/>
            <a:ext cx="7924800" cy="4953000"/>
          </a:xfrm>
        </p:spPr>
        <p:txBody>
          <a:bodyPr/>
          <a:lstStyle/>
          <a:p>
            <a:r>
              <a:rPr lang="en-US" dirty="0" smtClean="0"/>
              <a:t>You are going to the cafeteria for lunch</a:t>
            </a:r>
          </a:p>
          <a:p>
            <a:pPr lvl="1"/>
            <a:r>
              <a:rPr lang="en-US" dirty="0" smtClean="0"/>
              <a:t>You won’t eat lunch (E) </a:t>
            </a:r>
          </a:p>
          <a:p>
            <a:pPr lvl="1"/>
            <a:r>
              <a:rPr lang="en-US" dirty="0" smtClean="0"/>
              <a:t>If it’s not open (O) or</a:t>
            </a:r>
          </a:p>
          <a:p>
            <a:pPr lvl="1"/>
            <a:r>
              <a:rPr lang="en-US" dirty="0" smtClean="0"/>
              <a:t>If they only serve corndogs (C)</a:t>
            </a:r>
          </a:p>
          <a:p>
            <a:r>
              <a:rPr lang="en-US" dirty="0" smtClean="0"/>
              <a:t>Write a truth table for determining if you will eat lunch (E).</a:t>
            </a:r>
            <a:endParaRPr lang="en-US" dirty="0"/>
          </a:p>
        </p:txBody>
      </p:sp>
      <p:graphicFrame>
        <p:nvGraphicFramePr>
          <p:cNvPr id="1025030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219801324"/>
              </p:ext>
            </p:extLst>
          </p:nvPr>
        </p:nvGraphicFramePr>
        <p:xfrm>
          <a:off x="4335463" y="3505200"/>
          <a:ext cx="2446337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31" name="VISIO" r:id="rId8" imgW="732600" imgH="752040" progId="Visio.Drawing.6">
                  <p:embed/>
                </p:oleObj>
              </mc:Choice>
              <mc:Fallback>
                <p:oleObj name="VISIO" r:id="rId8" imgW="732600" imgH="752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5463" y="3505200"/>
                        <a:ext cx="2446337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028" name="Line 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657600" y="2133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029" name="Line 5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419600" y="1600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Equations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6276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994" name="Rectangle 2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457200" y="0"/>
            <a:ext cx="7010400" cy="889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SOP &amp; POS Form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08995" name="Rectangle 3"/>
          <p:cNvSpPr>
            <a:spLocks noGrp="1" noChangeArrowheads="1"/>
          </p:cNvSpPr>
          <p:nvPr>
            <p:ph type="body" sz="half" idx="4294967295"/>
            <p:custDataLst>
              <p:tags r:id="rId3"/>
            </p:custDataLst>
          </p:nvPr>
        </p:nvSpPr>
        <p:spPr>
          <a:xfrm>
            <a:off x="914400" y="990600"/>
            <a:ext cx="5638800" cy="4953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SOP – sum-of-products</a:t>
            </a:r>
          </a:p>
          <a:p>
            <a:endParaRPr lang="en-US" sz="2400" b="1" dirty="0" smtClean="0">
              <a:solidFill>
                <a:srgbClr val="0070C0"/>
              </a:solidFill>
            </a:endParaRPr>
          </a:p>
          <a:p>
            <a:endParaRPr lang="en-US" sz="2400" b="1" dirty="0" smtClean="0">
              <a:solidFill>
                <a:srgbClr val="0070C0"/>
              </a:solidFill>
            </a:endParaRPr>
          </a:p>
          <a:p>
            <a:endParaRPr lang="en-US" sz="24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4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POS – product-of-sums</a:t>
            </a:r>
            <a:endParaRPr lang="en-US" b="1" dirty="0">
              <a:solidFill>
                <a:srgbClr val="0070C0"/>
              </a:solidFill>
            </a:endParaRPr>
          </a:p>
        </p:txBody>
      </p:sp>
      <p:graphicFrame>
        <p:nvGraphicFramePr>
          <p:cNvPr id="1109000" name="Object 8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159321570"/>
              </p:ext>
            </p:extLst>
          </p:nvPr>
        </p:nvGraphicFramePr>
        <p:xfrm>
          <a:off x="1371600" y="1371600"/>
          <a:ext cx="3810000" cy="209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96" name="VISIO" r:id="rId8" imgW="1280880" imgH="737640" progId="Visio.Drawing.6">
                  <p:embed/>
                </p:oleObj>
              </mc:Choice>
              <mc:Fallback>
                <p:oleObj name="VISIO" r:id="rId8" imgW="1280880" imgH="737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371600"/>
                        <a:ext cx="3810000" cy="209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9001" name="Object 9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142381878"/>
              </p:ext>
            </p:extLst>
          </p:nvPr>
        </p:nvGraphicFramePr>
        <p:xfrm>
          <a:off x="1371600" y="3733800"/>
          <a:ext cx="3810000" cy="224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97" name="VISIO" r:id="rId10" imgW="1287720" imgH="757080" progId="Visio.Drawing.6">
                  <p:embed/>
                </p:oleObj>
              </mc:Choice>
              <mc:Fallback>
                <p:oleObj name="VISIO" r:id="rId10" imgW="1287720" imgH="757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733800"/>
                        <a:ext cx="3810000" cy="224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0422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Introduction</a:t>
            </a:r>
          </a:p>
          <a:p>
            <a:r>
              <a:rPr lang="en-US" b="1" dirty="0" smtClean="0"/>
              <a:t>Boolean Equations</a:t>
            </a:r>
          </a:p>
          <a:p>
            <a:r>
              <a:rPr lang="en-US" b="1" dirty="0" smtClean="0"/>
              <a:t>Boolean Algebra</a:t>
            </a:r>
          </a:p>
          <a:p>
            <a:r>
              <a:rPr lang="en-US" b="1" dirty="0" smtClean="0"/>
              <a:t>From Logic to Gates</a:t>
            </a:r>
          </a:p>
          <a:p>
            <a:r>
              <a:rPr lang="en-US" b="1" dirty="0" smtClean="0"/>
              <a:t>Multilevel Combinational Logic</a:t>
            </a:r>
          </a:p>
          <a:p>
            <a:r>
              <a:rPr lang="en-US" b="1" dirty="0" smtClean="0"/>
              <a:t>X’s and Z’s, Oh My</a:t>
            </a:r>
          </a:p>
          <a:p>
            <a:r>
              <a:rPr lang="en-US" b="1" dirty="0" err="1" smtClean="0"/>
              <a:t>Karnaugh</a:t>
            </a:r>
            <a:r>
              <a:rPr lang="en-US" b="1" dirty="0" smtClean="0"/>
              <a:t> Maps</a:t>
            </a:r>
          </a:p>
          <a:p>
            <a:r>
              <a:rPr lang="en-US" b="1" dirty="0" smtClean="0"/>
              <a:t>Combinational Building Blocks</a:t>
            </a:r>
          </a:p>
          <a:p>
            <a:r>
              <a:rPr lang="en-US" b="1" dirty="0" smtClean="0"/>
              <a:t>Timing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2 :: Topics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491" y="1066800"/>
            <a:ext cx="1732109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81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6962" name="Object 18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21467628"/>
              </p:ext>
            </p:extLst>
          </p:nvPr>
        </p:nvGraphicFramePr>
        <p:xfrm>
          <a:off x="1524000" y="3810000"/>
          <a:ext cx="3386138" cy="199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24" name="VISIO" r:id="rId13" imgW="1287720" imgH="757080" progId="Visio.Drawing.6">
                  <p:embed/>
                </p:oleObj>
              </mc:Choice>
              <mc:Fallback>
                <p:oleObj name="VISIO" r:id="rId13" imgW="1287720" imgH="757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810000"/>
                        <a:ext cx="3386138" cy="199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6963" name="Object 19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59667334"/>
              </p:ext>
            </p:extLst>
          </p:nvPr>
        </p:nvGraphicFramePr>
        <p:xfrm>
          <a:off x="1447800" y="1355725"/>
          <a:ext cx="3657600" cy="214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25" name="VISIO" r:id="rId15" imgW="1280880" imgH="752040" progId="Visio.Drawing.6">
                  <p:embed/>
                </p:oleObj>
              </mc:Choice>
              <mc:Fallback>
                <p:oleObj name="VISIO" r:id="rId15" imgW="1280880" imgH="752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355725"/>
                        <a:ext cx="3657600" cy="214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6964" name="Rectangle 20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029200" y="4572000"/>
            <a:ext cx="388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 smtClean="0">
                <a:latin typeface="Times New Roman" pitchFamily="18" charset="0"/>
                <a:cs typeface="Arial" charset="0"/>
              </a:rPr>
              <a:t>E 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= 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  = </a:t>
            </a:r>
            <a:r>
              <a:rPr lang="el-GR" sz="2400" b="1" dirty="0" smtClean="0">
                <a:latin typeface="Times New Roman" pitchFamily="18" charset="0"/>
                <a:cs typeface="Arial" charset="0"/>
              </a:rPr>
              <a:t>Π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(0, 1, 3)</a:t>
            </a:r>
            <a:endParaRPr lang="en-US" sz="2400" b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06965" name="Line 21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7315200" y="4648200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6" name="Line 22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7696200" y="4648200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7" name="Line 23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8305800" y="4648200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8" name="Rectangle 2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715000" y="21336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E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= </a:t>
            </a:r>
            <a:r>
              <a:rPr lang="en-US" sz="2400" b="1" i="1" dirty="0" smtClean="0">
                <a:latin typeface="Times New Roman" pitchFamily="18" charset="0"/>
                <a:cs typeface="Arial" charset="0"/>
              </a:rPr>
              <a:t>OC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Arial" charset="0"/>
              </a:rPr>
              <a:t>  = </a:t>
            </a:r>
            <a:r>
              <a:rPr lang="el-GR" sz="2400" b="1" dirty="0" smtClean="0">
                <a:latin typeface="Times New Roman" pitchFamily="18" charset="0"/>
                <a:cs typeface="Arial" charset="0"/>
              </a:rPr>
              <a:t>Σ</a:t>
            </a:r>
            <a:r>
              <a:rPr lang="en-US" sz="2400" b="1" dirty="0" smtClean="0">
                <a:latin typeface="Times New Roman" pitchFamily="18" charset="0"/>
                <a:cs typeface="Arial" charset="0"/>
              </a:rPr>
              <a:t>(2)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06969" name="Line 25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6553200" y="2209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b="1"/>
          </a:p>
        </p:txBody>
      </p:sp>
      <p:sp>
        <p:nvSpPr>
          <p:cNvPr id="14" name="TextBox 1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SOP &amp; POS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>
            <p:custDataLst>
              <p:tags r:id="rId10"/>
            </p:custDataLst>
          </p:nvPr>
        </p:nvSpPr>
        <p:spPr>
          <a:xfrm>
            <a:off x="914400" y="990600"/>
            <a:ext cx="56388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b="1" smtClean="0">
                <a:solidFill>
                  <a:srgbClr val="0070C0"/>
                </a:solidFill>
              </a:rPr>
              <a:t>SOP – sum-of-products</a:t>
            </a:r>
          </a:p>
          <a:p>
            <a:endParaRPr lang="en-US" sz="2400" b="1" smtClean="0">
              <a:solidFill>
                <a:srgbClr val="0070C0"/>
              </a:solidFill>
            </a:endParaRPr>
          </a:p>
          <a:p>
            <a:endParaRPr lang="en-US" sz="2400" b="1" smtClean="0">
              <a:solidFill>
                <a:srgbClr val="0070C0"/>
              </a:solidFill>
            </a:endParaRPr>
          </a:p>
          <a:p>
            <a:endParaRPr lang="en-US" sz="2400" b="1" smtClean="0">
              <a:solidFill>
                <a:srgbClr val="0070C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sz="2400" b="1" smtClean="0">
              <a:solidFill>
                <a:srgbClr val="0070C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sz="200" b="1" smtClean="0">
              <a:solidFill>
                <a:srgbClr val="0070C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US" b="1" smtClean="0">
                <a:solidFill>
                  <a:srgbClr val="0070C0"/>
                </a:solidFill>
              </a:rPr>
              <a:t>POS – product-of-sums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1739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533400" y="1143000"/>
            <a:ext cx="79248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Axioms and theorems to </a:t>
            </a:r>
            <a:r>
              <a:rPr lang="en-US" b="1" dirty="0" smtClean="0"/>
              <a:t>simplify</a:t>
            </a:r>
            <a:r>
              <a:rPr lang="en-US" dirty="0" smtClean="0"/>
              <a:t> Boolean equations</a:t>
            </a:r>
          </a:p>
          <a:p>
            <a:r>
              <a:rPr lang="en-US" dirty="0" smtClean="0"/>
              <a:t>Like regular algebra, but simpler: variables have only two values (1 or 0)</a:t>
            </a:r>
          </a:p>
          <a:p>
            <a:r>
              <a:rPr lang="en-US" b="1" dirty="0" smtClean="0"/>
              <a:t>Duality</a:t>
            </a:r>
            <a:r>
              <a:rPr lang="en-US" dirty="0" smtClean="0"/>
              <a:t> in axioms and theorems:</a:t>
            </a:r>
          </a:p>
          <a:p>
            <a:pPr lvl="1"/>
            <a:r>
              <a:rPr lang="en-US" sz="3200" dirty="0" smtClean="0"/>
              <a:t>ANDs and ORs, 0’s and 1’s interchanged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Algebra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65826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Axioms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780335"/>
              </p:ext>
            </p:extLst>
          </p:nvPr>
        </p:nvGraphicFramePr>
        <p:xfrm>
          <a:off x="304801" y="1356360"/>
          <a:ext cx="83819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/>
                <a:gridCol w="4876800"/>
                <a:gridCol w="1905000"/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Axiom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B</a:t>
                      </a:r>
                      <a:r>
                        <a:rPr lang="en-US" sz="2400" baseline="0" dirty="0" smtClean="0"/>
                        <a:t> = 0 if B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  <a:r>
                        <a:rPr lang="en-US" sz="2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Binary Field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A2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r>
                        <a:rPr lang="en-US" sz="2400" baseline="0" dirty="0" smtClean="0"/>
                        <a:t>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NOT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A3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0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AND/OR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A4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1</a:t>
                      </a:r>
                      <a:r>
                        <a:rPr lang="en-US" sz="2400" dirty="0" smtClean="0"/>
                        <a:t>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AND/OR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A5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1</a:t>
                      </a:r>
                      <a:r>
                        <a:rPr lang="en-US" sz="2400" dirty="0" smtClean="0"/>
                        <a:t> = 1 • 0</a:t>
                      </a:r>
                      <a:r>
                        <a:rPr lang="en-US" sz="2400" baseline="0" dirty="0" smtClean="0"/>
                        <a:t>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AND/OR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2002536" y="2465832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47691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Axioms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688899"/>
              </p:ext>
            </p:extLst>
          </p:nvPr>
        </p:nvGraphicFramePr>
        <p:xfrm>
          <a:off x="304801" y="1356360"/>
          <a:ext cx="83819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/>
                <a:gridCol w="4876800"/>
                <a:gridCol w="1905000"/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Axiom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B</a:t>
                      </a:r>
                      <a:r>
                        <a:rPr lang="en-US" sz="2400" baseline="0" dirty="0" smtClean="0"/>
                        <a:t> = 0 if B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  <a:r>
                        <a:rPr lang="en-US" sz="2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Binary Field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A2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r>
                        <a:rPr lang="en-US" sz="2400" baseline="0" dirty="0" smtClean="0"/>
                        <a:t>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NOT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A3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0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AND/OR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A4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1</a:t>
                      </a:r>
                      <a:r>
                        <a:rPr lang="en-US" sz="2400" dirty="0" smtClean="0"/>
                        <a:t>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AND/OR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A5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1</a:t>
                      </a:r>
                      <a:r>
                        <a:rPr lang="en-US" sz="2400" dirty="0" smtClean="0"/>
                        <a:t> = 1 • 0</a:t>
                      </a:r>
                      <a:r>
                        <a:rPr lang="en-US" sz="2400" baseline="0" dirty="0" smtClean="0"/>
                        <a:t>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AND/OR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62200" y="4495800"/>
            <a:ext cx="43861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Dual:</a:t>
            </a:r>
            <a:r>
              <a:rPr lang="en-US" sz="3200" dirty="0" smtClean="0"/>
              <a:t>  Replace:	• with + </a:t>
            </a:r>
          </a:p>
          <a:p>
            <a:r>
              <a:rPr lang="en-US" sz="3200" dirty="0"/>
              <a:t>	 </a:t>
            </a:r>
            <a:r>
              <a:rPr lang="en-US" sz="3200" dirty="0" smtClean="0"/>
              <a:t> 		0 with 1</a:t>
            </a:r>
            <a:endParaRPr lang="en-US" sz="32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002536" y="2465832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7681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Axioms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628679"/>
              </p:ext>
            </p:extLst>
          </p:nvPr>
        </p:nvGraphicFramePr>
        <p:xfrm>
          <a:off x="304801" y="1356360"/>
          <a:ext cx="83819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/>
                <a:gridCol w="2452918"/>
                <a:gridCol w="2423882"/>
                <a:gridCol w="1905000"/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Axiom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Dual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B</a:t>
                      </a:r>
                      <a:r>
                        <a:rPr lang="en-US" sz="2400" baseline="0" dirty="0" smtClean="0"/>
                        <a:t> = 0 if B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  <a:r>
                        <a:rPr lang="en-US" sz="2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B</a:t>
                      </a:r>
                      <a:r>
                        <a:rPr lang="en-US" sz="2400" baseline="0" dirty="0" smtClean="0"/>
                        <a:t> = 1 if B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≠</a:t>
                      </a:r>
                      <a:r>
                        <a:rPr lang="en-US" sz="24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Binary Field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A2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r>
                        <a:rPr lang="en-US" sz="2400" baseline="0" dirty="0" smtClean="0"/>
                        <a:t>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1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NOT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A3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0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1 + 1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AND/OR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A4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1</a:t>
                      </a:r>
                      <a:r>
                        <a:rPr lang="en-US" sz="2400" dirty="0" smtClean="0"/>
                        <a:t>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0 + 0</a:t>
                      </a:r>
                      <a:r>
                        <a:rPr lang="en-US" sz="2400" dirty="0" smtClean="0"/>
                        <a:t>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AND/OR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A5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1</a:t>
                      </a:r>
                      <a:r>
                        <a:rPr lang="en-US" sz="2400" dirty="0" smtClean="0"/>
                        <a:t> = 1 • 0</a:t>
                      </a:r>
                      <a:r>
                        <a:rPr lang="en-US" sz="2400" baseline="0" dirty="0" smtClean="0"/>
                        <a:t>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1 + 0</a:t>
                      </a:r>
                      <a:r>
                        <a:rPr lang="en-US" sz="2400" dirty="0" smtClean="0"/>
                        <a:t> = 0 + 1</a:t>
                      </a:r>
                      <a:r>
                        <a:rPr lang="en-US" sz="2400" baseline="0" dirty="0" smtClean="0"/>
                        <a:t>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AND/OR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62200" y="4495800"/>
            <a:ext cx="43861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Dual:</a:t>
            </a:r>
            <a:r>
              <a:rPr lang="en-US" sz="3200" dirty="0" smtClean="0"/>
              <a:t>  Replace:	• with + </a:t>
            </a:r>
          </a:p>
          <a:p>
            <a:r>
              <a:rPr lang="en-US" sz="3200" dirty="0"/>
              <a:t>	 </a:t>
            </a:r>
            <a:r>
              <a:rPr lang="en-US" sz="3200" dirty="0" smtClean="0"/>
              <a:t> 		0 with 1</a:t>
            </a:r>
            <a:endParaRPr lang="en-US" sz="32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002536" y="2465832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440936" y="2474976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6195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Theorems of One Variable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283514"/>
              </p:ext>
            </p:extLst>
          </p:nvPr>
        </p:nvGraphicFramePr>
        <p:xfrm>
          <a:off x="685801" y="1356360"/>
          <a:ext cx="75437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/>
                <a:gridCol w="3505200"/>
                <a:gridCol w="2438400"/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1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Identity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T2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Null</a:t>
                      </a:r>
                      <a:r>
                        <a:rPr lang="en-US" sz="2400" baseline="0" dirty="0" smtClean="0"/>
                        <a:t> Element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T3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Idempotency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T4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Involution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T5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B</a:t>
                      </a:r>
                      <a:r>
                        <a:rPr lang="en-US" sz="2400" dirty="0" smtClean="0"/>
                        <a:t> = </a:t>
                      </a:r>
                      <a:r>
                        <a:rPr lang="en-US" sz="2400" baseline="0" dirty="0" smtClean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Complements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2837688" y="38404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367280" y="33832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367280" y="334264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3689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Theorems of One Variable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188999"/>
              </p:ext>
            </p:extLst>
          </p:nvPr>
        </p:nvGraphicFramePr>
        <p:xfrm>
          <a:off x="685801" y="1356360"/>
          <a:ext cx="75437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/>
                <a:gridCol w="3505200"/>
                <a:gridCol w="2438400"/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1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Identity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T2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Null</a:t>
                      </a:r>
                      <a:r>
                        <a:rPr lang="en-US" sz="2400" baseline="0" dirty="0" smtClean="0"/>
                        <a:t> Element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T3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Idempotency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T4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Involution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T5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B</a:t>
                      </a:r>
                      <a:r>
                        <a:rPr lang="en-US" sz="2400" dirty="0" smtClean="0"/>
                        <a:t> = </a:t>
                      </a:r>
                      <a:r>
                        <a:rPr lang="en-US" sz="2400" baseline="0" dirty="0" smtClean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Complements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62200" y="4495800"/>
            <a:ext cx="43861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Dual:</a:t>
            </a:r>
            <a:r>
              <a:rPr lang="en-US" sz="3200" dirty="0" smtClean="0"/>
              <a:t>  Replace:	• with + </a:t>
            </a:r>
          </a:p>
          <a:p>
            <a:r>
              <a:rPr lang="en-US" sz="3200" dirty="0"/>
              <a:t>	 </a:t>
            </a:r>
            <a:r>
              <a:rPr lang="en-US" sz="3200" dirty="0" smtClean="0"/>
              <a:t> 		0 with 1</a:t>
            </a:r>
            <a:endParaRPr lang="en-US" sz="32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837688" y="38404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367280" y="33832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367280" y="334264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5732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Theorems of One Variable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647338"/>
              </p:ext>
            </p:extLst>
          </p:nvPr>
        </p:nvGraphicFramePr>
        <p:xfrm>
          <a:off x="685801" y="1356360"/>
          <a:ext cx="75437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/>
                <a:gridCol w="1752600"/>
                <a:gridCol w="1752600"/>
                <a:gridCol w="2438400"/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Dual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1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+ 0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Identity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T2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+ 1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Null</a:t>
                      </a:r>
                      <a:r>
                        <a:rPr lang="en-US" sz="2400" baseline="0" dirty="0" smtClean="0"/>
                        <a:t> Element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T3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+ 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Idempotency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T4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Involution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T5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B</a:t>
                      </a:r>
                      <a:r>
                        <a:rPr lang="en-US" sz="2400" dirty="0" smtClean="0"/>
                        <a:t> = </a:t>
                      </a:r>
                      <a:r>
                        <a:rPr lang="en-US" sz="2400" baseline="0" dirty="0" smtClean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+ B</a:t>
                      </a:r>
                      <a:r>
                        <a:rPr lang="en-US" sz="2400" dirty="0" smtClean="0"/>
                        <a:t> = </a:t>
                      </a:r>
                      <a:r>
                        <a:rPr lang="en-US" sz="2400" baseline="0" dirty="0" smtClean="0"/>
                        <a:t>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Complements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62200" y="4495800"/>
            <a:ext cx="43861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Dual:</a:t>
            </a:r>
            <a:r>
              <a:rPr lang="en-US" sz="3200" dirty="0" smtClean="0"/>
              <a:t>  Replace:	• with + </a:t>
            </a:r>
          </a:p>
          <a:p>
            <a:r>
              <a:rPr lang="en-US" sz="3200" dirty="0"/>
              <a:t>	 </a:t>
            </a:r>
            <a:r>
              <a:rPr lang="en-US" sz="3200" dirty="0" smtClean="0"/>
              <a:t> 		0 with 1</a:t>
            </a:r>
            <a:endParaRPr lang="en-US" sz="32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837688" y="38404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72000" y="3837432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706090" y="33832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06090" y="334264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9864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7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1 =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B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+ 0 =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B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27078" name="Oval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T1: Identity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45765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7076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92817532"/>
              </p:ext>
            </p:extLst>
          </p:nvPr>
        </p:nvGraphicFramePr>
        <p:xfrm>
          <a:off x="2590800" y="2490788"/>
          <a:ext cx="4114800" cy="282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49" name="VISIO" r:id="rId7" imgW="1412280" imgH="971280" progId="Visio.Drawing.6">
                  <p:embed/>
                </p:oleObj>
              </mc:Choice>
              <mc:Fallback>
                <p:oleObj name="VISIO" r:id="rId7" imgW="1412280" imgH="971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490788"/>
                        <a:ext cx="4114800" cy="282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0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1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+ 0 = B</a:t>
            </a:r>
          </a:p>
        </p:txBody>
      </p:sp>
      <p:sp>
        <p:nvSpPr>
          <p:cNvPr id="1027078" name="Oval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T1: Identity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0275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219200"/>
            <a:ext cx="7620000" cy="4953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dirty="0" smtClean="0"/>
              <a:t>A logic circuit is composed of: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Inputs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Outputs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Functional specification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Timing specification</a:t>
            </a:r>
            <a:endParaRPr lang="en-US" dirty="0"/>
          </a:p>
        </p:txBody>
      </p:sp>
      <p:graphicFrame>
        <p:nvGraphicFramePr>
          <p:cNvPr id="75776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01001834"/>
              </p:ext>
            </p:extLst>
          </p:nvPr>
        </p:nvGraphicFramePr>
        <p:xfrm>
          <a:off x="1371600" y="3886200"/>
          <a:ext cx="6585172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92" name="VISIO" r:id="rId6" imgW="1890000" imgH="504000" progId="Visio.Drawing.6">
                  <p:embed/>
                </p:oleObj>
              </mc:Choice>
              <mc:Fallback>
                <p:oleObj name="VISIO" r:id="rId6" imgW="1890000" imgH="504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886200"/>
                        <a:ext cx="6585172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Introduction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8939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31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0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+ 1 = 1</a:t>
            </a:r>
          </a:p>
        </p:txBody>
      </p:sp>
      <p:sp>
        <p:nvSpPr>
          <p:cNvPr id="1037317" name="Oval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T2: Null Element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62671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7318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62137341"/>
              </p:ext>
            </p:extLst>
          </p:nvPr>
        </p:nvGraphicFramePr>
        <p:xfrm>
          <a:off x="2514600" y="2514600"/>
          <a:ext cx="4440238" cy="305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73" name="VISIO" r:id="rId7" imgW="1412280" imgH="971280" progId="Visio.Drawing.6">
                  <p:embed/>
                </p:oleObj>
              </mc:Choice>
              <mc:Fallback>
                <p:oleObj name="VISIO" r:id="rId7" imgW="1412280" imgH="971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514600"/>
                        <a:ext cx="4440238" cy="3052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731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0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+ 1 = 1</a:t>
            </a:r>
          </a:p>
        </p:txBody>
      </p:sp>
      <p:sp>
        <p:nvSpPr>
          <p:cNvPr id="1037317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T2: Null Element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539817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36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B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B = B</a:t>
            </a:r>
          </a:p>
        </p:txBody>
      </p:sp>
      <p:sp>
        <p:nvSpPr>
          <p:cNvPr id="1039365" name="Oval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T3: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Idempotency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43764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9366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67977718"/>
              </p:ext>
            </p:extLst>
          </p:nvPr>
        </p:nvGraphicFramePr>
        <p:xfrm>
          <a:off x="2514600" y="2743200"/>
          <a:ext cx="4211638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97" name="VISIO" r:id="rId7" imgW="1412280" imgH="971280" progId="Visio.Drawing.6">
                  <p:embed/>
                </p:oleObj>
              </mc:Choice>
              <mc:Fallback>
                <p:oleObj name="VISIO" r:id="rId7" imgW="1412280" imgH="971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743200"/>
                        <a:ext cx="4211638" cy="289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3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B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B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B = B</a:t>
            </a:r>
          </a:p>
        </p:txBody>
      </p:sp>
      <p:sp>
        <p:nvSpPr>
          <p:cNvPr id="1039365" name="Oval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T3: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Idempotency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9663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= B</a:t>
            </a:r>
          </a:p>
        </p:txBody>
      </p:sp>
      <p:sp>
        <p:nvSpPr>
          <p:cNvPr id="1041414" name="Line 6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95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415" name="Line 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295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T4: Identity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79156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1413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43308676"/>
              </p:ext>
            </p:extLst>
          </p:nvPr>
        </p:nvGraphicFramePr>
        <p:xfrm>
          <a:off x="1981200" y="3276600"/>
          <a:ext cx="5867400" cy="1212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21" name="VISIO" r:id="rId8" imgW="1612440" imgH="332640" progId="Visio.Drawing.6">
                  <p:embed/>
                </p:oleObj>
              </mc:Choice>
              <mc:Fallback>
                <p:oleObj name="VISIO" r:id="rId8" imgW="1612440" imgH="332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276600"/>
                        <a:ext cx="5867400" cy="1212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141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= B</a:t>
            </a:r>
          </a:p>
        </p:txBody>
      </p:sp>
      <p:sp>
        <p:nvSpPr>
          <p:cNvPr id="104141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295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415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1295400" y="1219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T4: Identity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815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460" name="Line 4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>
            <a:off x="2057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1" name="Line 5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057400" y="1905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3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B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B = 1</a:t>
            </a:r>
          </a:p>
        </p:txBody>
      </p:sp>
      <p:sp>
        <p:nvSpPr>
          <p:cNvPr id="1043464" name="Oval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T5: Complement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691213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3462" name="Object 6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63118539"/>
              </p:ext>
            </p:extLst>
          </p:nvPr>
        </p:nvGraphicFramePr>
        <p:xfrm>
          <a:off x="2743200" y="2743200"/>
          <a:ext cx="3890963" cy="2525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45" name="VISIO" r:id="rId9" imgW="1298160" imgH="842760" progId="Visio.Drawing.6">
                  <p:embed/>
                </p:oleObj>
              </mc:Choice>
              <mc:Fallback>
                <p:oleObj name="VISIO" r:id="rId9" imgW="1298160" imgH="8427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743200"/>
                        <a:ext cx="3890963" cy="2525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3460" name="Line 4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057400" y="1295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1" name="Line 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2057400" y="1905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463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   </a:t>
            </a:r>
            <a:r>
              <a:rPr lang="en-US" sz="3200" dirty="0" err="1">
                <a:latin typeface="Times New Roman" pitchFamily="18" charset="0"/>
                <a:cs typeface="Arial" charset="0"/>
              </a:rPr>
              <a:t>B</a:t>
            </a:r>
            <a:r>
              <a:rPr lang="en-US" sz="3200" dirty="0">
                <a:latin typeface="Times New Roman" pitchFamily="18" charset="0"/>
                <a:cs typeface="Arial" charset="0"/>
              </a:rPr>
              <a:t> = 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B + B = 1</a:t>
            </a:r>
          </a:p>
        </p:txBody>
      </p:sp>
      <p:sp>
        <p:nvSpPr>
          <p:cNvPr id="1043464" name="Oval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752600" y="1447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T5: Complement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39612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Recap: Basic Boolean Theorems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955529"/>
              </p:ext>
            </p:extLst>
          </p:nvPr>
        </p:nvGraphicFramePr>
        <p:xfrm>
          <a:off x="685801" y="1356360"/>
          <a:ext cx="754379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/>
                <a:gridCol w="1752600"/>
                <a:gridCol w="1752600"/>
                <a:gridCol w="2438400"/>
              </a:tblGrid>
              <a:tr h="5486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dirty="0" smtClean="0"/>
                        <a:t>Theorem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Dual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1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+ 0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Identity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8558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T2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0 = 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+ 1 = 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Null</a:t>
                      </a:r>
                      <a:r>
                        <a:rPr lang="en-US" sz="2400" baseline="0" dirty="0" smtClean="0"/>
                        <a:t> Element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T3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+ 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Idempotency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T4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Involution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56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T5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B</a:t>
                      </a:r>
                      <a:r>
                        <a:rPr lang="en-US" sz="2400" dirty="0" smtClean="0"/>
                        <a:t> = </a:t>
                      </a:r>
                      <a:r>
                        <a:rPr lang="en-US" sz="2400" baseline="0" dirty="0" smtClean="0"/>
                        <a:t>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B + B</a:t>
                      </a:r>
                      <a:r>
                        <a:rPr lang="en-US" sz="2400" dirty="0" smtClean="0"/>
                        <a:t> = </a:t>
                      </a:r>
                      <a:r>
                        <a:rPr lang="en-US" sz="2400" baseline="0" dirty="0" smtClean="0"/>
                        <a:t>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Complements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62200" y="4495800"/>
            <a:ext cx="43861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Dual:</a:t>
            </a:r>
            <a:r>
              <a:rPr lang="en-US" sz="3200" dirty="0" smtClean="0"/>
              <a:t>  Replace:	• with + </a:t>
            </a:r>
          </a:p>
          <a:p>
            <a:r>
              <a:rPr lang="en-US" sz="3200" dirty="0"/>
              <a:t>	 </a:t>
            </a:r>
            <a:r>
              <a:rPr lang="en-US" sz="3200" dirty="0" smtClean="0"/>
              <a:t> 		0 with 1</a:t>
            </a:r>
            <a:endParaRPr lang="en-US" sz="32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837688" y="38404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72000" y="3837432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706090" y="338328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06090" y="3342640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2245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723879"/>
              </p:ext>
            </p:extLst>
          </p:nvPr>
        </p:nvGraphicFramePr>
        <p:xfrm>
          <a:off x="838200" y="1397000"/>
          <a:ext cx="73914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T6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B•C</a:t>
                      </a:r>
                      <a:r>
                        <a:rPr lang="en-US" sz="2400" baseline="0" dirty="0" smtClean="0"/>
                        <a:t> = C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Commutativity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T7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D = 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(C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Associativity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T8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(C + D) = 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C) + 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Distributivity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T9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B• (B+C)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Covering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 + (B•C)</a:t>
                      </a:r>
                      <a:r>
                        <a:rPr lang="en-US" sz="2400" baseline="0" dirty="0" smtClean="0"/>
                        <a:t>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Combining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 + (B•D) + (C•D)</a:t>
                      </a:r>
                      <a:r>
                        <a:rPr lang="en-US" sz="2400" baseline="0" dirty="0" smtClean="0"/>
                        <a:t> =</a:t>
                      </a:r>
                    </a:p>
                    <a:p>
                      <a:r>
                        <a:rPr lang="en-US" sz="2400" baseline="0" dirty="0" smtClean="0"/>
                        <a:t>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C) + 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Consensus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831336" y="387705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508248" y="43434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08248" y="47122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47788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13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609600" y="1143000"/>
            <a:ext cx="7620000" cy="4953000"/>
          </a:xfrm>
        </p:spPr>
        <p:txBody>
          <a:bodyPr/>
          <a:lstStyle/>
          <a:p>
            <a:r>
              <a:rPr lang="en-US" dirty="0" smtClean="0"/>
              <a:t>Nodes</a:t>
            </a:r>
          </a:p>
          <a:p>
            <a:pPr lvl="1"/>
            <a:r>
              <a:rPr lang="en-US" dirty="0" smtClean="0"/>
              <a:t>Inputs: </a:t>
            </a:r>
            <a:r>
              <a:rPr lang="en-US" i="1" dirty="0" smtClean="0"/>
              <a:t>A</a:t>
            </a:r>
            <a:r>
              <a:rPr lang="en-US" dirty="0" smtClean="0"/>
              <a:t>, </a:t>
            </a:r>
            <a:r>
              <a:rPr lang="en-US" i="1" dirty="0" smtClean="0"/>
              <a:t>B</a:t>
            </a:r>
            <a:r>
              <a:rPr lang="en-US" dirty="0" smtClean="0"/>
              <a:t>, </a:t>
            </a:r>
            <a:r>
              <a:rPr lang="en-US" i="1" dirty="0" smtClean="0"/>
              <a:t>C</a:t>
            </a:r>
          </a:p>
          <a:p>
            <a:pPr lvl="1"/>
            <a:r>
              <a:rPr lang="en-US" dirty="0" smtClean="0"/>
              <a:t>Outputs: </a:t>
            </a:r>
            <a:r>
              <a:rPr lang="en-US" i="1" dirty="0" smtClean="0"/>
              <a:t>Y</a:t>
            </a:r>
            <a:r>
              <a:rPr lang="en-US" dirty="0" smtClean="0"/>
              <a:t>, </a:t>
            </a:r>
            <a:r>
              <a:rPr lang="en-US" i="1" dirty="0" smtClean="0"/>
              <a:t>Z</a:t>
            </a:r>
          </a:p>
          <a:p>
            <a:pPr lvl="1"/>
            <a:r>
              <a:rPr lang="en-US" dirty="0" smtClean="0"/>
              <a:t>Internal: n1</a:t>
            </a:r>
          </a:p>
          <a:p>
            <a:r>
              <a:rPr lang="en-US" dirty="0" smtClean="0"/>
              <a:t>Circuit elements</a:t>
            </a:r>
          </a:p>
          <a:p>
            <a:pPr lvl="1"/>
            <a:r>
              <a:rPr lang="en-US" dirty="0" smtClean="0"/>
              <a:t>E1, E2, E3</a:t>
            </a:r>
          </a:p>
          <a:p>
            <a:pPr lvl="1"/>
            <a:r>
              <a:rPr lang="en-US" dirty="0" smtClean="0"/>
              <a:t>Each a circuit</a:t>
            </a:r>
            <a:endParaRPr lang="en-US" dirty="0"/>
          </a:p>
        </p:txBody>
      </p:sp>
      <p:graphicFrame>
        <p:nvGraphicFramePr>
          <p:cNvPr id="859141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5902572"/>
              </p:ext>
            </p:extLst>
          </p:nvPr>
        </p:nvGraphicFramePr>
        <p:xfrm>
          <a:off x="4267200" y="1981200"/>
          <a:ext cx="4495800" cy="191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5" name="VISIO" r:id="rId6" imgW="1990080" imgH="847080" progId="Visio.Drawing.6">
                  <p:embed/>
                </p:oleObj>
              </mc:Choice>
              <mc:Fallback>
                <p:oleObj name="VISIO" r:id="rId6" imgW="1990080" imgH="847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1981200"/>
                        <a:ext cx="4495800" cy="1914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Circuits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5729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25133" y="5257800"/>
            <a:ext cx="54440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rgbClr val="0070C0"/>
                </a:solidFill>
              </a:rPr>
              <a:t>How do we prove these are true?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786147"/>
              </p:ext>
            </p:extLst>
          </p:nvPr>
        </p:nvGraphicFramePr>
        <p:xfrm>
          <a:off x="838200" y="1397000"/>
          <a:ext cx="73914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T6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B•C</a:t>
                      </a:r>
                      <a:r>
                        <a:rPr lang="en-US" sz="2400" baseline="0" dirty="0" smtClean="0"/>
                        <a:t> = C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Commutativity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T7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D = 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(C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Associativity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T8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(C + D) = 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C) + 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Distributivity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T9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B• (B+C)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Covering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 + (B•C)</a:t>
                      </a:r>
                      <a:r>
                        <a:rPr lang="en-US" sz="2400" baseline="0" dirty="0" smtClean="0"/>
                        <a:t>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Combining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 + (B•D) + (C•D)</a:t>
                      </a:r>
                      <a:r>
                        <a:rPr lang="en-US" sz="2400" baseline="0" dirty="0" smtClean="0"/>
                        <a:t> =</a:t>
                      </a:r>
                    </a:p>
                    <a:p>
                      <a:r>
                        <a:rPr lang="en-US" sz="2400" baseline="0" dirty="0" smtClean="0"/>
                        <a:t>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C) + 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Consensus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6" name="Straight Connector 15"/>
          <p:cNvCxnSpPr/>
          <p:nvPr/>
        </p:nvCxnSpPr>
        <p:spPr>
          <a:xfrm>
            <a:off x="3822192" y="387705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508248" y="43434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508248" y="47122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9561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How to Prove	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2192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cs typeface="Arial" charset="0"/>
              </a:rPr>
              <a:t>Method </a:t>
            </a:r>
            <a:r>
              <a:rPr lang="en-US" sz="3200" b="1" dirty="0">
                <a:cs typeface="Arial" charset="0"/>
              </a:rPr>
              <a:t>1: </a:t>
            </a:r>
            <a:r>
              <a:rPr lang="en-US" sz="3200" dirty="0">
                <a:cs typeface="Arial" charset="0"/>
              </a:rPr>
              <a:t>Perfect induction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cs typeface="Arial" charset="0"/>
              </a:rPr>
              <a:t>Method 2: </a:t>
            </a:r>
            <a:r>
              <a:rPr lang="en-US" sz="3200" dirty="0">
                <a:cs typeface="Arial" charset="0"/>
              </a:rPr>
              <a:t>Use other theorems and axioms to simplify the </a:t>
            </a:r>
            <a:r>
              <a:rPr lang="en-US" sz="3200" dirty="0" smtClean="0">
                <a:cs typeface="Arial" charset="0"/>
              </a:rPr>
              <a:t>equation</a:t>
            </a:r>
            <a:endParaRPr lang="en-US" sz="3200" b="1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 dirty="0">
                <a:cs typeface="Arial" charset="0"/>
              </a:rPr>
              <a:t>M</a:t>
            </a:r>
            <a:r>
              <a:rPr lang="en-US" sz="3200" dirty="0" smtClean="0">
                <a:cs typeface="Arial" charset="0"/>
              </a:rPr>
              <a:t>ake </a:t>
            </a:r>
            <a:r>
              <a:rPr lang="en-US" sz="3200" dirty="0">
                <a:cs typeface="Arial" charset="0"/>
              </a:rPr>
              <a:t>one side of the equation look like the other</a:t>
            </a:r>
            <a:endParaRPr lang="en-US" sz="3200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9655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Proof by Perfect Induction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Also called: </a:t>
            </a:r>
            <a:r>
              <a:rPr lang="en-US" sz="3200" b="1" dirty="0" smtClean="0">
                <a:latin typeface="+mj-lt"/>
                <a:cs typeface="Arial" charset="0"/>
              </a:rPr>
              <a:t>proof by exhaustion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Check every possible input value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If two expressions produce the same value for every possible input combination, the expressions are equal</a:t>
            </a:r>
            <a:endParaRPr lang="en-US" sz="3200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1318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Example: Proof by Perfect Induction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834500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T6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B•C</a:t>
                      </a:r>
                      <a:r>
                        <a:rPr lang="en-US" sz="2400" baseline="0" dirty="0" smtClean="0"/>
                        <a:t> = C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Commutativity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2971800" y="33528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343400" y="2971800"/>
            <a:ext cx="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00400" y="3352800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0         0</a:t>
            </a:r>
          </a:p>
          <a:p>
            <a:r>
              <a:rPr lang="en-US" sz="2400" dirty="0"/>
              <a:t>0         </a:t>
            </a:r>
            <a:r>
              <a:rPr lang="en-US" sz="2400" dirty="0" smtClean="0"/>
              <a:t>1</a:t>
            </a:r>
            <a:endParaRPr lang="en-US" sz="2400" dirty="0"/>
          </a:p>
          <a:p>
            <a:r>
              <a:rPr lang="en-US" sz="2400" dirty="0" smtClean="0"/>
              <a:t>1         0</a:t>
            </a:r>
          </a:p>
          <a:p>
            <a:r>
              <a:rPr lang="en-US" sz="2400" dirty="0" smtClean="0"/>
              <a:t>1         </a:t>
            </a:r>
            <a:r>
              <a:rPr lang="en-US" sz="2400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00400" y="29718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B</a:t>
            </a:r>
            <a:r>
              <a:rPr lang="en-US" sz="2400" b="1" dirty="0" smtClean="0"/>
              <a:t>         </a:t>
            </a:r>
            <a:r>
              <a:rPr lang="en-US" sz="2400" b="1" i="1" dirty="0" smtClean="0"/>
              <a:t>C       BC	     CB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29293254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2971800" y="3352800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343400" y="2971800"/>
            <a:ext cx="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648200" y="3352800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0         0</a:t>
            </a:r>
          </a:p>
          <a:p>
            <a:r>
              <a:rPr lang="en-US" sz="2400" dirty="0"/>
              <a:t>0         0</a:t>
            </a:r>
          </a:p>
          <a:p>
            <a:r>
              <a:rPr lang="en-US" sz="2400" dirty="0"/>
              <a:t>0</a:t>
            </a:r>
            <a:r>
              <a:rPr lang="en-US" sz="2400" dirty="0" smtClean="0"/>
              <a:t>         0</a:t>
            </a:r>
          </a:p>
          <a:p>
            <a:r>
              <a:rPr lang="en-US" sz="2400" dirty="0" smtClean="0"/>
              <a:t>1         </a:t>
            </a:r>
            <a:r>
              <a:rPr lang="en-US" sz="2400" dirty="0"/>
              <a:t>1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075064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T6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B•C</a:t>
                      </a:r>
                      <a:r>
                        <a:rPr lang="en-US" sz="2400" baseline="0" dirty="0" smtClean="0"/>
                        <a:t> = C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Commutativity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57200" y="687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Example: Proof by Perfect Induction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00400" y="3352800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0         0</a:t>
            </a:r>
          </a:p>
          <a:p>
            <a:r>
              <a:rPr lang="en-US" sz="2400" dirty="0"/>
              <a:t>0         </a:t>
            </a:r>
            <a:r>
              <a:rPr lang="en-US" sz="2400" dirty="0" smtClean="0"/>
              <a:t>1</a:t>
            </a:r>
            <a:endParaRPr lang="en-US" sz="2400" dirty="0"/>
          </a:p>
          <a:p>
            <a:r>
              <a:rPr lang="en-US" sz="2400" dirty="0" smtClean="0"/>
              <a:t>1         0</a:t>
            </a:r>
          </a:p>
          <a:p>
            <a:r>
              <a:rPr lang="en-US" sz="2400" dirty="0" smtClean="0"/>
              <a:t>1         </a:t>
            </a:r>
            <a:r>
              <a:rPr lang="en-US" sz="2400" dirty="0"/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00400" y="2971800"/>
            <a:ext cx="533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B</a:t>
            </a:r>
            <a:r>
              <a:rPr lang="en-US" sz="2400" b="1" dirty="0" smtClean="0"/>
              <a:t>         </a:t>
            </a:r>
            <a:r>
              <a:rPr lang="en-US" sz="2400" b="1" i="1" dirty="0" smtClean="0"/>
              <a:t>C       BC	     CB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4117797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85149"/>
              </p:ext>
            </p:extLst>
          </p:nvPr>
        </p:nvGraphicFramePr>
        <p:xfrm>
          <a:off x="838200" y="1397000"/>
          <a:ext cx="73914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T6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B•C</a:t>
                      </a:r>
                      <a:r>
                        <a:rPr lang="en-US" sz="2400" baseline="0" dirty="0" smtClean="0"/>
                        <a:t> = C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Commutativity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T7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D = 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(C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Associativity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T8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(C + D) = 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C) + 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Distributivity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T9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B• (B+C)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Covering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 + (B•C)</a:t>
                      </a:r>
                      <a:r>
                        <a:rPr lang="en-US" sz="2400" baseline="0" dirty="0" smtClean="0"/>
                        <a:t>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Combining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 + (B•D) + (C•D)</a:t>
                      </a:r>
                      <a:r>
                        <a:rPr lang="en-US" sz="2400" baseline="0" dirty="0" smtClean="0"/>
                        <a:t> =</a:t>
                      </a:r>
                    </a:p>
                    <a:p>
                      <a:r>
                        <a:rPr lang="en-US" sz="2400" baseline="0" dirty="0" smtClean="0"/>
                        <a:t>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C) + 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Consensus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886200" y="38862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508248" y="43434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08248" y="47122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37840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T7: Associativity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24471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T7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D = 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(C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Associativity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690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T8: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Distributivity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077118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T8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(C + D) = 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C) + 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Distributivity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42826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T9: Covering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6938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T9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B• (B+C)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Covering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0458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T9: Covering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2621280"/>
            <a:ext cx="82296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 smtClean="0">
                <a:latin typeface="+mj-lt"/>
                <a:cs typeface="Arial" charset="0"/>
              </a:rPr>
              <a:t>Prove true by: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Arial" charset="0"/>
              </a:rPr>
              <a:t>Method 1: </a:t>
            </a:r>
            <a:r>
              <a:rPr lang="en-US" sz="3200" dirty="0" smtClean="0">
                <a:latin typeface="+mj-lt"/>
                <a:cs typeface="Arial" charset="0"/>
              </a:rPr>
              <a:t>Perfect induction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Arial" charset="0"/>
              </a:rPr>
              <a:t>Method 2: </a:t>
            </a:r>
            <a:r>
              <a:rPr lang="en-US" sz="3200" dirty="0" smtClean="0">
                <a:latin typeface="+mj-lt"/>
                <a:cs typeface="Arial" charset="0"/>
              </a:rPr>
              <a:t>Using other theorems and axioms</a:t>
            </a:r>
            <a:endParaRPr lang="en-US" sz="3200" dirty="0">
              <a:latin typeface="+mj-lt"/>
              <a:cs typeface="Arial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227671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T9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B• (B+C)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Covering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7966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6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066800"/>
            <a:ext cx="7620000" cy="4953000"/>
          </a:xfrm>
        </p:spPr>
        <p:txBody>
          <a:bodyPr/>
          <a:lstStyle/>
          <a:p>
            <a:r>
              <a:rPr lang="en-US" b="1" dirty="0" smtClean="0"/>
              <a:t>Combinational Logic</a:t>
            </a:r>
          </a:p>
          <a:p>
            <a:pPr lvl="1"/>
            <a:r>
              <a:rPr lang="en-US" sz="2400" dirty="0" err="1" smtClean="0"/>
              <a:t>Memoryless</a:t>
            </a:r>
            <a:endParaRPr lang="en-US" sz="2400" dirty="0" smtClean="0"/>
          </a:p>
          <a:p>
            <a:pPr lvl="1"/>
            <a:r>
              <a:rPr lang="en-US" sz="2400" dirty="0" smtClean="0"/>
              <a:t>Outputs determined by current values of inputs</a:t>
            </a:r>
          </a:p>
          <a:p>
            <a:r>
              <a:rPr lang="en-US" b="1" dirty="0" smtClean="0"/>
              <a:t>Sequential Logic</a:t>
            </a:r>
          </a:p>
          <a:p>
            <a:pPr lvl="1"/>
            <a:r>
              <a:rPr lang="en-US" sz="2400" dirty="0" smtClean="0"/>
              <a:t>Has memory</a:t>
            </a:r>
          </a:p>
          <a:p>
            <a:pPr lvl="1"/>
            <a:r>
              <a:rPr lang="en-US" sz="2400" dirty="0" smtClean="0"/>
              <a:t>Outputs determined by previous and current values of inputs</a:t>
            </a:r>
            <a:endParaRPr lang="en-US" sz="2400" dirty="0"/>
          </a:p>
        </p:txBody>
      </p:sp>
      <p:graphicFrame>
        <p:nvGraphicFramePr>
          <p:cNvPr id="86016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93894380"/>
              </p:ext>
            </p:extLst>
          </p:nvPr>
        </p:nvGraphicFramePr>
        <p:xfrm>
          <a:off x="2461419" y="4230688"/>
          <a:ext cx="5287962" cy="14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39" name="VISIO" r:id="rId6" imgW="1890000" imgH="504000" progId="Visio.Drawing.6">
                  <p:embed/>
                </p:oleObj>
              </mc:Choice>
              <mc:Fallback>
                <p:oleObj name="VISIO" r:id="rId6" imgW="1890000" imgH="504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1419" y="4230688"/>
                        <a:ext cx="5287962" cy="1408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Types of Logic Circuits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065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T9: Covering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324100" y="3964632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695700" y="3583632"/>
            <a:ext cx="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52700" y="3964632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0         0</a:t>
            </a:r>
          </a:p>
          <a:p>
            <a:r>
              <a:rPr lang="en-US" sz="2400" dirty="0"/>
              <a:t>0         </a:t>
            </a:r>
            <a:r>
              <a:rPr lang="en-US" sz="2400" dirty="0" smtClean="0"/>
              <a:t>1</a:t>
            </a:r>
            <a:endParaRPr lang="en-US" sz="2400" dirty="0"/>
          </a:p>
          <a:p>
            <a:r>
              <a:rPr lang="en-US" sz="2400" dirty="0" smtClean="0"/>
              <a:t>1         0</a:t>
            </a:r>
          </a:p>
          <a:p>
            <a:r>
              <a:rPr lang="en-US" sz="2400" dirty="0" smtClean="0"/>
              <a:t>1         </a:t>
            </a:r>
            <a:r>
              <a:rPr lang="en-US" sz="2400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52700" y="3583632"/>
            <a:ext cx="468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B</a:t>
            </a:r>
            <a:r>
              <a:rPr lang="en-US" sz="2400" b="1" dirty="0" smtClean="0"/>
              <a:t>         </a:t>
            </a:r>
            <a:r>
              <a:rPr lang="en-US" sz="2400" b="1" i="1" dirty="0" smtClean="0"/>
              <a:t>C      (B+C)      B(B+C)</a:t>
            </a:r>
            <a:endParaRPr lang="en-US" sz="2400" b="1" i="1" dirty="0"/>
          </a:p>
        </p:txBody>
      </p:sp>
      <p:sp>
        <p:nvSpPr>
          <p:cNvPr id="13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41400" y="2594723"/>
            <a:ext cx="79248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Method 1: </a:t>
            </a:r>
            <a:r>
              <a:rPr lang="en-US" sz="3200" dirty="0" smtClean="0">
                <a:latin typeface="+mj-lt"/>
                <a:cs typeface="Arial" charset="0"/>
              </a:rPr>
              <a:t>Perfect Induction</a:t>
            </a:r>
            <a:endParaRPr lang="en-US" sz="3200" dirty="0">
              <a:latin typeface="+mj-lt"/>
              <a:cs typeface="Arial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227671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T9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B• (B+C)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Covering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28145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T9: Covering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41400" y="2594723"/>
            <a:ext cx="79248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Method 1: </a:t>
            </a:r>
            <a:r>
              <a:rPr lang="en-US" sz="3200" dirty="0" smtClean="0">
                <a:latin typeface="+mj-lt"/>
                <a:cs typeface="Arial" charset="0"/>
              </a:rPr>
              <a:t>Perfect Induction</a:t>
            </a:r>
            <a:endParaRPr lang="en-US" sz="3200" dirty="0">
              <a:latin typeface="+mj-lt"/>
              <a:cs typeface="Arial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324100" y="3964632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695700" y="3583632"/>
            <a:ext cx="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42740" y="3964632"/>
            <a:ext cx="18008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           	0</a:t>
            </a:r>
          </a:p>
          <a:p>
            <a:r>
              <a:rPr lang="en-US" sz="2400" dirty="0" smtClean="0"/>
              <a:t>1         	0</a:t>
            </a:r>
            <a:endParaRPr lang="en-US" sz="2400" dirty="0"/>
          </a:p>
          <a:p>
            <a:r>
              <a:rPr lang="en-US" sz="2400" dirty="0" smtClean="0"/>
              <a:t>1         	1</a:t>
            </a:r>
          </a:p>
          <a:p>
            <a:r>
              <a:rPr lang="en-US" sz="2400" dirty="0" smtClean="0"/>
              <a:t>1         	1</a:t>
            </a:r>
            <a:endParaRPr lang="en-US" sz="2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227671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T9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B• (B+C)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Covering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552700" y="3964632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0         0</a:t>
            </a:r>
          </a:p>
          <a:p>
            <a:r>
              <a:rPr lang="en-US" sz="2400" dirty="0"/>
              <a:t>0         </a:t>
            </a:r>
            <a:r>
              <a:rPr lang="en-US" sz="2400" dirty="0" smtClean="0"/>
              <a:t>1</a:t>
            </a:r>
            <a:endParaRPr lang="en-US" sz="2400" dirty="0"/>
          </a:p>
          <a:p>
            <a:r>
              <a:rPr lang="en-US" sz="2400" dirty="0" smtClean="0"/>
              <a:t>1         0</a:t>
            </a:r>
          </a:p>
          <a:p>
            <a:r>
              <a:rPr lang="en-US" sz="2400" dirty="0" smtClean="0"/>
              <a:t>1         </a:t>
            </a:r>
            <a:r>
              <a:rPr lang="en-US" sz="2400" dirty="0"/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52700" y="3583632"/>
            <a:ext cx="468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B</a:t>
            </a:r>
            <a:r>
              <a:rPr lang="en-US" sz="2400" b="1" dirty="0" smtClean="0"/>
              <a:t>         </a:t>
            </a:r>
            <a:r>
              <a:rPr lang="en-US" sz="2400" b="1" i="1" dirty="0" smtClean="0"/>
              <a:t>C      (B+C)      B(B+C)</a:t>
            </a:r>
            <a:endParaRPr lang="en-US" sz="2400" b="1" i="1" dirty="0"/>
          </a:p>
        </p:txBody>
      </p:sp>
    </p:spTree>
    <p:extLst>
      <p:ext uri="{BB962C8B-B14F-4D97-AF65-F5344CB8AC3E}">
        <p14:creationId xmlns:p14="http://schemas.microsoft.com/office/powerpoint/2010/main" val="6673901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T9: Covering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41400" y="2594723"/>
            <a:ext cx="79248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Method 1: </a:t>
            </a:r>
            <a:r>
              <a:rPr lang="en-US" sz="3200" dirty="0" smtClean="0">
                <a:latin typeface="+mj-lt"/>
                <a:cs typeface="Arial" charset="0"/>
              </a:rPr>
              <a:t>Perfect Induction</a:t>
            </a:r>
            <a:endParaRPr lang="en-US" sz="3200" dirty="0">
              <a:latin typeface="+mj-lt"/>
              <a:cs typeface="Arial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324100" y="3964632"/>
            <a:ext cx="381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695700" y="3583632"/>
            <a:ext cx="0" cy="2133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42740" y="3964632"/>
            <a:ext cx="18008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           	0</a:t>
            </a:r>
          </a:p>
          <a:p>
            <a:r>
              <a:rPr lang="en-US" sz="2400" dirty="0" smtClean="0"/>
              <a:t>1         	0</a:t>
            </a:r>
            <a:endParaRPr lang="en-US" sz="2400" dirty="0"/>
          </a:p>
          <a:p>
            <a:r>
              <a:rPr lang="en-US" sz="2400" dirty="0" smtClean="0"/>
              <a:t>1         	1</a:t>
            </a:r>
          </a:p>
          <a:p>
            <a:r>
              <a:rPr lang="en-US" sz="2400" dirty="0" smtClean="0"/>
              <a:t>1         	1</a:t>
            </a:r>
            <a:endParaRPr lang="en-US" sz="2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895587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T9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B• (B+C)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Covering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552700" y="3964632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0         0</a:t>
            </a:r>
          </a:p>
          <a:p>
            <a:r>
              <a:rPr lang="en-US" sz="2400" dirty="0"/>
              <a:t>0         </a:t>
            </a:r>
            <a:r>
              <a:rPr lang="en-US" sz="2400" dirty="0" smtClean="0"/>
              <a:t>1</a:t>
            </a:r>
            <a:endParaRPr lang="en-US" sz="2400" dirty="0"/>
          </a:p>
          <a:p>
            <a:r>
              <a:rPr lang="en-US" sz="2400" dirty="0" smtClean="0"/>
              <a:t>1         0</a:t>
            </a:r>
          </a:p>
          <a:p>
            <a:r>
              <a:rPr lang="en-US" sz="2400" dirty="0" smtClean="0"/>
              <a:t>1         </a:t>
            </a:r>
            <a:r>
              <a:rPr lang="en-US" sz="2400" dirty="0"/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52700" y="3583632"/>
            <a:ext cx="468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B</a:t>
            </a:r>
            <a:r>
              <a:rPr lang="en-US" sz="2400" b="1" dirty="0" smtClean="0"/>
              <a:t>         </a:t>
            </a:r>
            <a:r>
              <a:rPr lang="en-US" sz="2400" b="1" i="1" dirty="0" smtClean="0"/>
              <a:t>C      (B+C)      B(B+C)</a:t>
            </a:r>
            <a:endParaRPr lang="en-US" sz="2400" b="1" i="1" dirty="0"/>
          </a:p>
        </p:txBody>
      </p:sp>
      <p:sp>
        <p:nvSpPr>
          <p:cNvPr id="2" name="Rectangle 1"/>
          <p:cNvSpPr/>
          <p:nvPr/>
        </p:nvSpPr>
        <p:spPr>
          <a:xfrm>
            <a:off x="2552700" y="3583632"/>
            <a:ext cx="339790" cy="19506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03800" y="3583632"/>
            <a:ext cx="1023776" cy="19506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319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T9: Covering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227671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T9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B• (B+C)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Covering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2468880"/>
            <a:ext cx="85090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Method 2: </a:t>
            </a:r>
            <a:r>
              <a:rPr lang="en-US" sz="3200" dirty="0" smtClean="0">
                <a:latin typeface="+mj-lt"/>
                <a:cs typeface="Arial" charset="0"/>
              </a:rPr>
              <a:t>Prove true using other axioms and theorems.</a:t>
            </a:r>
          </a:p>
        </p:txBody>
      </p:sp>
    </p:spTree>
    <p:extLst>
      <p:ext uri="{BB962C8B-B14F-4D97-AF65-F5344CB8AC3E}">
        <p14:creationId xmlns:p14="http://schemas.microsoft.com/office/powerpoint/2010/main" val="3570290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T9: Covering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2468880"/>
            <a:ext cx="85090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Method 2: </a:t>
            </a:r>
            <a:r>
              <a:rPr lang="en-US" sz="3200" dirty="0" smtClean="0">
                <a:latin typeface="+mj-lt"/>
                <a:cs typeface="Arial" charset="0"/>
              </a:rPr>
              <a:t>Prove true using other axioms and theorems.</a:t>
            </a:r>
          </a:p>
          <a:p>
            <a:r>
              <a:rPr lang="en-US" sz="2800" dirty="0" smtClean="0">
                <a:latin typeface="+mj-lt"/>
                <a:cs typeface="Arial" charset="0"/>
              </a:rPr>
              <a:t>B</a:t>
            </a:r>
            <a:r>
              <a:rPr lang="en-US" sz="2800" dirty="0">
                <a:latin typeface="+mj-lt"/>
                <a:cs typeface="Arial" charset="0"/>
              </a:rPr>
              <a:t>•(B+C)	= B•B + B•C	</a:t>
            </a:r>
            <a:r>
              <a:rPr lang="en-US" sz="2800" dirty="0" smtClean="0">
                <a:latin typeface="+mj-lt"/>
                <a:cs typeface="Arial" charset="0"/>
              </a:rPr>
              <a:t>	T8</a:t>
            </a:r>
            <a:r>
              <a:rPr lang="en-US" sz="2800" dirty="0">
                <a:latin typeface="+mj-lt"/>
                <a:cs typeface="Arial" charset="0"/>
              </a:rPr>
              <a:t>: </a:t>
            </a:r>
            <a:r>
              <a:rPr lang="en-US" sz="2800" dirty="0" err="1">
                <a:latin typeface="+mj-lt"/>
                <a:cs typeface="Arial" charset="0"/>
              </a:rPr>
              <a:t>Distributivity</a:t>
            </a:r>
            <a:endParaRPr lang="en-US" sz="2800" dirty="0">
              <a:latin typeface="+mj-lt"/>
              <a:cs typeface="Arial" charset="0"/>
            </a:endParaRPr>
          </a:p>
          <a:p>
            <a:r>
              <a:rPr lang="en-US" sz="2800" dirty="0">
                <a:latin typeface="+mj-lt"/>
                <a:cs typeface="Arial" charset="0"/>
              </a:rPr>
              <a:t>		= </a:t>
            </a:r>
            <a:r>
              <a:rPr lang="en-US" sz="2800" b="1" dirty="0">
                <a:latin typeface="+mj-lt"/>
                <a:cs typeface="Arial" charset="0"/>
              </a:rPr>
              <a:t>B</a:t>
            </a:r>
            <a:r>
              <a:rPr lang="en-US" sz="2800" dirty="0">
                <a:latin typeface="+mj-lt"/>
                <a:cs typeface="Arial" charset="0"/>
              </a:rPr>
              <a:t> + B•C		T3: </a:t>
            </a:r>
            <a:r>
              <a:rPr lang="en-US" sz="2800" dirty="0" err="1">
                <a:latin typeface="+mj-lt"/>
                <a:cs typeface="Arial" charset="0"/>
              </a:rPr>
              <a:t>Idempotency</a:t>
            </a:r>
            <a:endParaRPr lang="en-US" sz="2800" dirty="0">
              <a:latin typeface="+mj-lt"/>
              <a:cs typeface="Arial" charset="0"/>
            </a:endParaRPr>
          </a:p>
          <a:p>
            <a:r>
              <a:rPr lang="en-US" sz="2800" dirty="0">
                <a:latin typeface="+mj-lt"/>
                <a:cs typeface="Arial" charset="0"/>
              </a:rPr>
              <a:t>		= B•(1 + </a:t>
            </a:r>
            <a:r>
              <a:rPr lang="en-US" sz="2800" dirty="0" smtClean="0">
                <a:latin typeface="+mj-lt"/>
                <a:cs typeface="Arial" charset="0"/>
              </a:rPr>
              <a:t>C</a:t>
            </a:r>
            <a:r>
              <a:rPr lang="en-US" sz="2800" dirty="0">
                <a:latin typeface="+mj-lt"/>
                <a:cs typeface="Arial" charset="0"/>
              </a:rPr>
              <a:t>)		</a:t>
            </a:r>
            <a:r>
              <a:rPr lang="en-US" sz="2800" dirty="0" smtClean="0">
                <a:latin typeface="+mj-lt"/>
                <a:cs typeface="Arial" charset="0"/>
              </a:rPr>
              <a:t>T8</a:t>
            </a:r>
            <a:r>
              <a:rPr lang="en-US" sz="2800" dirty="0">
                <a:latin typeface="+mj-lt"/>
                <a:cs typeface="Arial" charset="0"/>
              </a:rPr>
              <a:t>: </a:t>
            </a:r>
            <a:r>
              <a:rPr lang="en-US" sz="2800" dirty="0" err="1">
                <a:latin typeface="+mj-lt"/>
                <a:cs typeface="Arial" charset="0"/>
              </a:rPr>
              <a:t>Distributivity</a:t>
            </a:r>
            <a:endParaRPr lang="en-US" sz="2800" dirty="0">
              <a:latin typeface="+mj-lt"/>
              <a:cs typeface="Arial" charset="0"/>
            </a:endParaRPr>
          </a:p>
          <a:p>
            <a:r>
              <a:rPr lang="en-US" sz="2800" dirty="0">
                <a:latin typeface="+mj-lt"/>
                <a:cs typeface="Arial" charset="0"/>
              </a:rPr>
              <a:t>		= B•(</a:t>
            </a:r>
            <a:r>
              <a:rPr lang="en-US" sz="2800" b="1" dirty="0">
                <a:latin typeface="+mj-lt"/>
                <a:cs typeface="Arial" charset="0"/>
              </a:rPr>
              <a:t>1</a:t>
            </a:r>
            <a:r>
              <a:rPr lang="en-US" sz="2800" dirty="0">
                <a:latin typeface="+mj-lt"/>
                <a:cs typeface="Arial" charset="0"/>
              </a:rPr>
              <a:t>)		T2: Null element</a:t>
            </a:r>
          </a:p>
          <a:p>
            <a:r>
              <a:rPr lang="en-US" sz="2800" dirty="0">
                <a:latin typeface="+mj-lt"/>
                <a:cs typeface="Arial" charset="0"/>
              </a:rPr>
              <a:t>		= B			T1: Identity</a:t>
            </a:r>
          </a:p>
          <a:p>
            <a:pPr>
              <a:spcBef>
                <a:spcPct val="20000"/>
              </a:spcBef>
            </a:pPr>
            <a:endParaRPr lang="en-US" sz="2800" dirty="0">
              <a:latin typeface="+mj-lt"/>
              <a:cs typeface="Arial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227671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T9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B• (B+C)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Covering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07247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T10: Combining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140200" y="20574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2641600"/>
            <a:ext cx="81534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 smtClean="0">
                <a:latin typeface="+mj-lt"/>
                <a:cs typeface="Arial" charset="0"/>
              </a:rPr>
              <a:t>Prove true using other axioms and theorems: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333182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 + (B•C)</a:t>
                      </a:r>
                      <a:r>
                        <a:rPr lang="en-US" sz="2400" baseline="0" dirty="0" smtClean="0"/>
                        <a:t>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Combining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28185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T10: Combining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140200" y="20574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2641600"/>
            <a:ext cx="81534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 smtClean="0">
                <a:latin typeface="+mj-lt"/>
                <a:cs typeface="Arial" charset="0"/>
              </a:rPr>
              <a:t>Prove true using other axioms and theorems:</a:t>
            </a:r>
          </a:p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 </a:t>
            </a:r>
            <a:r>
              <a:rPr lang="en-US" sz="3200" dirty="0" smtClean="0">
                <a:latin typeface="+mj-lt"/>
                <a:cs typeface="Arial" charset="0"/>
              </a:rPr>
              <a:t>  B•C + B</a:t>
            </a:r>
            <a:r>
              <a:rPr lang="en-US" sz="3200" dirty="0">
                <a:latin typeface="+mj-lt"/>
                <a:cs typeface="Arial" charset="0"/>
              </a:rPr>
              <a:t>•</a:t>
            </a:r>
            <a:r>
              <a:rPr lang="en-US" sz="3200" dirty="0" smtClean="0">
                <a:latin typeface="+mj-lt"/>
                <a:cs typeface="Arial" charset="0"/>
              </a:rPr>
              <a:t>C	= B•(C+C)   </a:t>
            </a:r>
            <a:r>
              <a:rPr lang="en-US" sz="3200" dirty="0">
                <a:latin typeface="+mj-lt"/>
                <a:cs typeface="Arial" charset="0"/>
              </a:rPr>
              <a:t> </a:t>
            </a:r>
            <a:r>
              <a:rPr lang="en-US" sz="3200" dirty="0" smtClean="0">
                <a:latin typeface="+mj-lt"/>
                <a:cs typeface="Arial" charset="0"/>
              </a:rPr>
              <a:t> T8: </a:t>
            </a:r>
            <a:r>
              <a:rPr lang="en-US" sz="3200" dirty="0" err="1" smtClean="0">
                <a:latin typeface="+mj-lt"/>
                <a:cs typeface="Arial" charset="0"/>
              </a:rPr>
              <a:t>Distributivity</a:t>
            </a:r>
            <a:endParaRPr lang="en-US" sz="3200" dirty="0" smtClean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		</a:t>
            </a:r>
            <a:r>
              <a:rPr lang="en-US" sz="3200" dirty="0" smtClean="0">
                <a:latin typeface="+mj-lt"/>
                <a:cs typeface="Arial" charset="0"/>
              </a:rPr>
              <a:t>	</a:t>
            </a:r>
            <a:r>
              <a:rPr lang="en-US" sz="3200" dirty="0">
                <a:latin typeface="+mj-lt"/>
                <a:cs typeface="Arial" charset="0"/>
              </a:rPr>
              <a:t>= B</a:t>
            </a:r>
            <a:r>
              <a:rPr lang="en-US" sz="3200" dirty="0" smtClean="0">
                <a:latin typeface="+mj-lt"/>
                <a:cs typeface="Arial" charset="0"/>
              </a:rPr>
              <a:t>•(</a:t>
            </a:r>
            <a:r>
              <a:rPr lang="en-US" sz="3200" b="1" dirty="0" smtClean="0">
                <a:latin typeface="+mj-lt"/>
                <a:cs typeface="Arial" charset="0"/>
              </a:rPr>
              <a:t>1</a:t>
            </a:r>
            <a:r>
              <a:rPr lang="en-US" sz="3200" dirty="0" smtClean="0">
                <a:latin typeface="+mj-lt"/>
                <a:cs typeface="Arial" charset="0"/>
              </a:rPr>
              <a:t>) 	   T5’: Complements</a:t>
            </a:r>
          </a:p>
          <a:p>
            <a:pPr lvl="1"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	</a:t>
            </a:r>
            <a:r>
              <a:rPr lang="en-US" sz="3200" dirty="0" smtClean="0">
                <a:latin typeface="+mj-lt"/>
                <a:cs typeface="Arial" charset="0"/>
              </a:rPr>
              <a:t>		= B		   T1: Identity</a:t>
            </a:r>
            <a:endParaRPr lang="en-US" sz="3200" dirty="0">
              <a:latin typeface="+mj-lt"/>
              <a:cs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743200" y="333756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006340" y="333756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389560"/>
              </p:ext>
            </p:extLst>
          </p:nvPr>
        </p:nvGraphicFramePr>
        <p:xfrm>
          <a:off x="1143001" y="1397000"/>
          <a:ext cx="73914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 + (B•C)</a:t>
                      </a:r>
                      <a:r>
                        <a:rPr lang="en-US" sz="2400" baseline="0" dirty="0" smtClean="0"/>
                        <a:t>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Combining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4286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T11: Consensus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555863"/>
              </p:ext>
            </p:extLst>
          </p:nvPr>
        </p:nvGraphicFramePr>
        <p:xfrm>
          <a:off x="1143001" y="1397000"/>
          <a:ext cx="739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 + (B•D) + (C•D)</a:t>
                      </a:r>
                      <a:r>
                        <a:rPr lang="en-US" sz="2400" baseline="0" dirty="0" smtClean="0"/>
                        <a:t> =</a:t>
                      </a:r>
                    </a:p>
                    <a:p>
                      <a:r>
                        <a:rPr lang="en-US" sz="2400" baseline="0" dirty="0" smtClean="0"/>
                        <a:t>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C) + 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Consensus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3799840" y="205232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805936" y="241808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3000" y="2773680"/>
            <a:ext cx="7391400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 smtClean="0">
                <a:latin typeface="+mj-lt"/>
                <a:cs typeface="Arial" charset="0"/>
              </a:rPr>
              <a:t>Prove true using (1) perfect induction or (2) other axioms and theorems.</a:t>
            </a:r>
          </a:p>
          <a:p>
            <a:pPr>
              <a:spcBef>
                <a:spcPct val="20000"/>
              </a:spcBef>
            </a:pPr>
            <a:endParaRPr lang="en-US" sz="3200" dirty="0" smtClean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3417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401705"/>
              </p:ext>
            </p:extLst>
          </p:nvPr>
        </p:nvGraphicFramePr>
        <p:xfrm>
          <a:off x="838200" y="1397000"/>
          <a:ext cx="73914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T6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B•C</a:t>
                      </a:r>
                      <a:r>
                        <a:rPr lang="en-US" sz="2400" baseline="0" dirty="0" smtClean="0"/>
                        <a:t> = C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Commutativity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T7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D = B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(C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Associativity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T8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 (C + D) = 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C) + 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Distributivity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T9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B• (B+C)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Covering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T10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 + (B•C)</a:t>
                      </a:r>
                      <a:r>
                        <a:rPr lang="en-US" sz="2400" baseline="0" dirty="0" smtClean="0"/>
                        <a:t> = B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Combining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 + (B•D) + (C•D)</a:t>
                      </a:r>
                      <a:r>
                        <a:rPr lang="en-US" sz="2400" baseline="0" dirty="0" smtClean="0"/>
                        <a:t> =</a:t>
                      </a:r>
                    </a:p>
                    <a:p>
                      <a:r>
                        <a:rPr lang="en-US" sz="2400" baseline="0" dirty="0" smtClean="0"/>
                        <a:t>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C) + 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Consensus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886200" y="38862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508248" y="434340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08248" y="47122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839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1573" y="4713982"/>
            <a:ext cx="43861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Dual:</a:t>
            </a:r>
            <a:r>
              <a:rPr lang="en-US" sz="3200" dirty="0" smtClean="0"/>
              <a:t>  Replace:	• with + </a:t>
            </a:r>
          </a:p>
          <a:p>
            <a:r>
              <a:rPr lang="en-US" sz="3200" dirty="0"/>
              <a:t>	 </a:t>
            </a:r>
            <a:r>
              <a:rPr lang="en-US" sz="3200" dirty="0" smtClean="0"/>
              <a:t> 		0 with 1</a:t>
            </a:r>
            <a:endParaRPr lang="en-US" sz="3200" dirty="0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756079"/>
              </p:ext>
            </p:extLst>
          </p:nvPr>
        </p:nvGraphicFramePr>
        <p:xfrm>
          <a:off x="228600" y="1295402"/>
          <a:ext cx="8686800" cy="3444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455"/>
                <a:gridCol w="3163848"/>
                <a:gridCol w="2967344"/>
                <a:gridCol w="1883153"/>
              </a:tblGrid>
              <a:tr h="44135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Theorem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Dual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Name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T6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B•C</a:t>
                      </a:r>
                      <a:r>
                        <a:rPr lang="en-US" sz="2000" baseline="0" dirty="0" smtClean="0"/>
                        <a:t> = C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B+C</a:t>
                      </a:r>
                      <a:r>
                        <a:rPr lang="en-US" sz="2000" baseline="0" dirty="0" smtClean="0"/>
                        <a:t> = C+B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Commutativity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T7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(B•C)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D = B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(C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 + C) + D = B + (C + 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Associativity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T8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(C + D) = (B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C) + (B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 +</a:t>
                      </a:r>
                      <a:r>
                        <a:rPr lang="en-US" sz="2000" baseline="0" dirty="0" smtClean="0"/>
                        <a:t> (C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D) = (B+C)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Distributivity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T9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 • (B+C)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 + (B•C)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Covering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T10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(B•C) + (B•C)</a:t>
                      </a:r>
                      <a:r>
                        <a:rPr lang="en-US" sz="2000" baseline="0" dirty="0" smtClean="0"/>
                        <a:t>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(B+C) • </a:t>
                      </a:r>
                      <a:r>
                        <a:rPr lang="en-US" sz="2000" baseline="0" dirty="0" smtClean="0"/>
                        <a:t>(B+C)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Combining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086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T11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(B•C) + (B•D) + (C•D)</a:t>
                      </a:r>
                      <a:r>
                        <a:rPr lang="en-US" sz="2000" baseline="0" dirty="0" smtClean="0"/>
                        <a:t> =</a:t>
                      </a:r>
                    </a:p>
                    <a:p>
                      <a:r>
                        <a:rPr lang="en-US" sz="2000" baseline="0" dirty="0" smtClean="0"/>
                        <a:t>(B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C) + (B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(B+C) •</a:t>
                      </a:r>
                      <a:r>
                        <a:rPr lang="en-US" sz="2000" baseline="0" dirty="0" smtClean="0"/>
                        <a:t> (B+D)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(C+D) =</a:t>
                      </a:r>
                    </a:p>
                    <a:p>
                      <a:r>
                        <a:rPr lang="en-US" sz="2000" baseline="0" dirty="0" smtClean="0"/>
                        <a:t>(B+C)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Consensus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27" name="Straight Connector 26"/>
          <p:cNvCxnSpPr/>
          <p:nvPr/>
        </p:nvCxnSpPr>
        <p:spPr>
          <a:xfrm>
            <a:off x="2149348" y="359765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854708" y="403682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845818" y="43439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284724" y="359867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035804" y="402869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26914" y="434492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0224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685800" y="1066800"/>
            <a:ext cx="7696200" cy="4953000"/>
          </a:xfrm>
        </p:spPr>
        <p:txBody>
          <a:bodyPr/>
          <a:lstStyle/>
          <a:p>
            <a:r>
              <a:rPr lang="en-US" dirty="0" smtClean="0"/>
              <a:t>Every element is combinational</a:t>
            </a:r>
          </a:p>
          <a:p>
            <a:r>
              <a:rPr lang="en-US" dirty="0" smtClean="0"/>
              <a:t>Every node is either an input or connects to </a:t>
            </a:r>
            <a:r>
              <a:rPr lang="en-US" i="1" dirty="0" smtClean="0"/>
              <a:t>exactly one </a:t>
            </a:r>
            <a:r>
              <a:rPr lang="en-US" dirty="0" smtClean="0"/>
              <a:t>output</a:t>
            </a:r>
          </a:p>
          <a:p>
            <a:r>
              <a:rPr lang="en-US" dirty="0" smtClean="0"/>
              <a:t>The circuit contains no cyclic paths</a:t>
            </a:r>
          </a:p>
          <a:p>
            <a:r>
              <a:rPr lang="en-US" b="1" dirty="0" smtClean="0"/>
              <a:t>Example:</a:t>
            </a:r>
          </a:p>
          <a:p>
            <a:pPr>
              <a:spcAft>
                <a:spcPts val="800"/>
              </a:spcAft>
              <a:buFontTx/>
              <a:buNone/>
            </a:pPr>
            <a:endParaRPr lang="en-US" sz="2400" dirty="0">
              <a:solidFill>
                <a:schemeClr val="accent2"/>
              </a:solidFill>
            </a:endParaRPr>
          </a:p>
        </p:txBody>
      </p:sp>
      <p:graphicFrame>
        <p:nvGraphicFramePr>
          <p:cNvPr id="766980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509907821"/>
              </p:ext>
            </p:extLst>
          </p:nvPr>
        </p:nvGraphicFramePr>
        <p:xfrm>
          <a:off x="3468687" y="3657600"/>
          <a:ext cx="3084513" cy="202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63" name="VISIO" r:id="rId6" imgW="834840" imgH="549000" progId="Visio.Drawing.6">
                  <p:embed/>
                </p:oleObj>
              </mc:Choice>
              <mc:Fallback>
                <p:oleObj name="VISIO" r:id="rId6" imgW="834840" imgH="5490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8687" y="3657600"/>
                        <a:ext cx="3084513" cy="202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822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Rules of Combinational Composition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751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36742"/>
              </p:ext>
            </p:extLst>
          </p:nvPr>
        </p:nvGraphicFramePr>
        <p:xfrm>
          <a:off x="228600" y="1295402"/>
          <a:ext cx="8686800" cy="3444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455"/>
                <a:gridCol w="3163848"/>
                <a:gridCol w="2967344"/>
                <a:gridCol w="1883153"/>
              </a:tblGrid>
              <a:tr h="44135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Theorem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Dual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Name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T6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B•C</a:t>
                      </a:r>
                      <a:r>
                        <a:rPr lang="en-US" sz="2000" baseline="0" dirty="0" smtClean="0"/>
                        <a:t> = C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B+C</a:t>
                      </a:r>
                      <a:r>
                        <a:rPr lang="en-US" sz="2000" baseline="0" dirty="0" smtClean="0"/>
                        <a:t> = C+B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Commutativity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T7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(B•C)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D = B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(C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 + C) + D = B + (C + 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Associativity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T8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(C + D) = (B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C) + (B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 +</a:t>
                      </a:r>
                      <a:r>
                        <a:rPr lang="en-US" sz="2000" baseline="0" dirty="0" smtClean="0"/>
                        <a:t> (C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D) = (B+C)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Distributivity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T9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 • (B+C)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 + (B•C)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Covering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T10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(B•C) + (B•C)</a:t>
                      </a:r>
                      <a:r>
                        <a:rPr lang="en-US" sz="2000" baseline="0" dirty="0" smtClean="0"/>
                        <a:t>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(B+C) • </a:t>
                      </a:r>
                      <a:r>
                        <a:rPr lang="en-US" sz="2000" baseline="0" dirty="0" smtClean="0"/>
                        <a:t>(B+C)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Combining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086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T11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(B•C) + (B•D) + (C•D)</a:t>
                      </a:r>
                      <a:r>
                        <a:rPr lang="en-US" sz="2000" baseline="0" dirty="0" smtClean="0"/>
                        <a:t> =</a:t>
                      </a:r>
                    </a:p>
                    <a:p>
                      <a:r>
                        <a:rPr lang="en-US" sz="2000" baseline="0" dirty="0" smtClean="0"/>
                        <a:t>(B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C) + (B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(B+C) •</a:t>
                      </a:r>
                      <a:r>
                        <a:rPr lang="en-US" sz="2000" baseline="0" dirty="0" smtClean="0"/>
                        <a:t> (B+D)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(C+D) =</a:t>
                      </a:r>
                    </a:p>
                    <a:p>
                      <a:r>
                        <a:rPr lang="en-US" sz="2000" baseline="0" dirty="0" smtClean="0"/>
                        <a:t>(B+C)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Consensus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27" name="Straight Connector 26"/>
          <p:cNvCxnSpPr/>
          <p:nvPr/>
        </p:nvCxnSpPr>
        <p:spPr>
          <a:xfrm>
            <a:off x="2149348" y="359765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854708" y="403682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845818" y="43439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284724" y="359867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74368" y="4824984"/>
            <a:ext cx="6344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Warning: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T8’ differs from traditional algebra: </a:t>
            </a:r>
          </a:p>
          <a:p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	OR (+) distributes over AND (•)</a:t>
            </a:r>
            <a:endParaRPr lang="en-US" sz="2400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035804" y="402869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026914" y="434492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929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443387"/>
              </p:ext>
            </p:extLst>
          </p:nvPr>
        </p:nvGraphicFramePr>
        <p:xfrm>
          <a:off x="228600" y="1295402"/>
          <a:ext cx="8686800" cy="3444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455"/>
                <a:gridCol w="3163848"/>
                <a:gridCol w="2967344"/>
                <a:gridCol w="1883153"/>
              </a:tblGrid>
              <a:tr h="44135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Theorem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Dual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Name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T6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B•C</a:t>
                      </a:r>
                      <a:r>
                        <a:rPr lang="en-US" sz="2000" baseline="0" dirty="0" smtClean="0"/>
                        <a:t> = C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B+C</a:t>
                      </a:r>
                      <a:r>
                        <a:rPr lang="en-US" sz="2000" baseline="0" dirty="0" smtClean="0"/>
                        <a:t> = C+B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Commutativity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T7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(B•C)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D = B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(C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 + C) + D = B + (C + 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Associativity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T8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(C + D) = (B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C) + (B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 +</a:t>
                      </a:r>
                      <a:r>
                        <a:rPr lang="en-US" sz="2000" baseline="0" dirty="0" smtClean="0"/>
                        <a:t> (C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D) = (B+C)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Distributivity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T9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 • (B+C)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 + (B•C)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Covering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T10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(B•C) + (B•C)</a:t>
                      </a:r>
                      <a:r>
                        <a:rPr lang="en-US" sz="2000" baseline="0" dirty="0" smtClean="0"/>
                        <a:t>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(B+C) • </a:t>
                      </a:r>
                      <a:r>
                        <a:rPr lang="en-US" sz="2000" baseline="0" dirty="0" smtClean="0"/>
                        <a:t>(B+C)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Combining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086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T11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(B•C) + (B•D) + (C•D)</a:t>
                      </a:r>
                      <a:r>
                        <a:rPr lang="en-US" sz="2000" baseline="0" dirty="0" smtClean="0"/>
                        <a:t> =</a:t>
                      </a:r>
                    </a:p>
                    <a:p>
                      <a:r>
                        <a:rPr lang="en-US" sz="2000" baseline="0" dirty="0" smtClean="0"/>
                        <a:t>(B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C) + (B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(B+C) •</a:t>
                      </a:r>
                      <a:r>
                        <a:rPr lang="en-US" sz="2000" baseline="0" dirty="0" smtClean="0"/>
                        <a:t> (B+D)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(C+D) =</a:t>
                      </a:r>
                    </a:p>
                    <a:p>
                      <a:r>
                        <a:rPr lang="en-US" sz="2000" baseline="0" dirty="0" smtClean="0"/>
                        <a:t>(B+C)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Consensus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27" name="Straight Connector 26"/>
          <p:cNvCxnSpPr/>
          <p:nvPr/>
        </p:nvCxnSpPr>
        <p:spPr>
          <a:xfrm>
            <a:off x="2149348" y="359765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854708" y="403682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845818" y="43439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284724" y="359867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035804" y="402869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026914" y="434492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4886980"/>
            <a:ext cx="922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+mj-lt"/>
                <a:cs typeface="Times New Roman" panose="02020603050405020304" pitchFamily="18" charset="0"/>
              </a:rPr>
              <a:t>Axioms and theorems are useful for </a:t>
            </a:r>
            <a:r>
              <a:rPr lang="en-US" sz="2800" b="1" i="1" dirty="0" smtClean="0">
                <a:latin typeface="+mj-lt"/>
                <a:cs typeface="Times New Roman" panose="02020603050405020304" pitchFamily="18" charset="0"/>
              </a:rPr>
              <a:t>simplifying</a:t>
            </a:r>
            <a:r>
              <a:rPr lang="en-US" sz="2800" b="1" dirty="0" smtClean="0">
                <a:latin typeface="+mj-lt"/>
                <a:cs typeface="Times New Roman" panose="02020603050405020304" pitchFamily="18" charset="0"/>
              </a:rPr>
              <a:t> equations.</a:t>
            </a:r>
            <a:endParaRPr lang="en-US" sz="28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156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an Equation 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1143000"/>
            <a:ext cx="7772400" cy="2425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Reducing an equation to the </a:t>
            </a: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fewest number of </a:t>
            </a:r>
            <a:r>
              <a:rPr lang="en-US" sz="3200" b="1" dirty="0" err="1" smtClean="0">
                <a:latin typeface="+mj-lt"/>
                <a:cs typeface="Times New Roman" panose="02020603050405020304" pitchFamily="18" charset="0"/>
              </a:rPr>
              <a:t>implicants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, where each </a:t>
            </a:r>
            <a:r>
              <a:rPr lang="en-US" sz="3200" dirty="0" err="1" smtClean="0">
                <a:latin typeface="+mj-lt"/>
                <a:cs typeface="Times New Roman" panose="02020603050405020304" pitchFamily="18" charset="0"/>
              </a:rPr>
              <a:t>implicant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 has the </a:t>
            </a: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fewest literals</a:t>
            </a:r>
          </a:p>
          <a:p>
            <a:pPr lvl="1"/>
            <a:endParaRPr lang="en-US" sz="1000" dirty="0" smtClean="0">
              <a:latin typeface="+mj-lt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endParaRPr lang="en-US" sz="24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4607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Line 7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>
            <a:off x="2844786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9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091262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997186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8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905000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9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463786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an Equation 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530586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7772400" cy="479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Reducing an equation to the </a:t>
            </a: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fewest number of </a:t>
            </a:r>
            <a:r>
              <a:rPr lang="en-US" sz="3200" b="1" dirty="0" err="1" smtClean="0">
                <a:latin typeface="+mj-lt"/>
                <a:cs typeface="Times New Roman" panose="02020603050405020304" pitchFamily="18" charset="0"/>
              </a:rPr>
              <a:t>implicants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, where each </a:t>
            </a:r>
            <a:r>
              <a:rPr lang="en-US" sz="3200" dirty="0" err="1" smtClean="0">
                <a:latin typeface="+mj-lt"/>
                <a:cs typeface="Times New Roman" panose="02020603050405020304" pitchFamily="18" charset="0"/>
              </a:rPr>
              <a:t>implicant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 has the </a:t>
            </a: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fewest literals</a:t>
            </a:r>
          </a:p>
          <a:p>
            <a:pPr lvl="1"/>
            <a:endParaRPr lang="en-US" sz="1000" dirty="0" smtClean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800" b="1" dirty="0">
                <a:cs typeface="Times New Roman" panose="02020603050405020304" pitchFamily="18" charset="0"/>
              </a:rPr>
              <a:t>Recall: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err="1"/>
              <a:t>Implicant</a:t>
            </a:r>
            <a:r>
              <a:rPr lang="en-US" sz="2800" dirty="0"/>
              <a:t>: product of literals</a:t>
            </a:r>
          </a:p>
          <a:p>
            <a:pPr lvl="1">
              <a:spcBef>
                <a:spcPct val="20000"/>
              </a:spcBef>
            </a:pPr>
            <a:r>
              <a:rPr lang="en-US" sz="2800" b="1" i="1" dirty="0">
                <a:solidFill>
                  <a:schemeClr val="accent1"/>
                </a:solidFill>
              </a:rPr>
              <a:t>	ABC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BC</a:t>
            </a:r>
            <a:endParaRPr lang="en-US" sz="280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/>
              <a:t>Literal: variable or its complement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 	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C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endParaRPr lang="en-US" sz="24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5307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Line 7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>
            <a:off x="2844786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9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2091262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7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2997186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8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905000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9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463786" y="3886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an Equation 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Line 7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3530586" y="4800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09600" y="1143000"/>
            <a:ext cx="7772400" cy="532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Reducing an equation to the </a:t>
            </a: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fewest number of </a:t>
            </a:r>
            <a:r>
              <a:rPr lang="en-US" sz="3200" b="1" dirty="0" err="1" smtClean="0">
                <a:latin typeface="+mj-lt"/>
                <a:cs typeface="Times New Roman" panose="02020603050405020304" pitchFamily="18" charset="0"/>
              </a:rPr>
              <a:t>implicants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, where each </a:t>
            </a:r>
            <a:r>
              <a:rPr lang="en-US" sz="3200" dirty="0" err="1" smtClean="0">
                <a:latin typeface="+mj-lt"/>
                <a:cs typeface="Times New Roman" panose="02020603050405020304" pitchFamily="18" charset="0"/>
              </a:rPr>
              <a:t>implicant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 has the </a:t>
            </a: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fewest literals</a:t>
            </a:r>
          </a:p>
          <a:p>
            <a:pPr lvl="1"/>
            <a:endParaRPr lang="en-US" sz="1000" dirty="0" smtClean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800" b="1" dirty="0">
                <a:cs typeface="Times New Roman" panose="02020603050405020304" pitchFamily="18" charset="0"/>
              </a:rPr>
              <a:t>Recall: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err="1"/>
              <a:t>Implicant</a:t>
            </a:r>
            <a:r>
              <a:rPr lang="en-US" sz="2800" dirty="0"/>
              <a:t>: product of literals</a:t>
            </a:r>
          </a:p>
          <a:p>
            <a:pPr lvl="1">
              <a:spcBef>
                <a:spcPct val="20000"/>
              </a:spcBef>
            </a:pPr>
            <a:r>
              <a:rPr lang="en-US" sz="2800" b="1" i="1" dirty="0">
                <a:solidFill>
                  <a:schemeClr val="accent1"/>
                </a:solidFill>
              </a:rPr>
              <a:t>	ABC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BC</a:t>
            </a:r>
            <a:endParaRPr lang="en-US" sz="280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/>
              <a:t>Literal: variable or its complement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    	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A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B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>
                <a:solidFill>
                  <a:schemeClr val="accent1"/>
                </a:solidFill>
              </a:rPr>
              <a:t>C</a:t>
            </a:r>
            <a:r>
              <a:rPr lang="en-US" sz="2800" b="1" dirty="0">
                <a:solidFill>
                  <a:schemeClr val="accent1"/>
                </a:solidFill>
              </a:rPr>
              <a:t>, </a:t>
            </a:r>
            <a:r>
              <a:rPr lang="en-US" sz="2800" b="1" i="1" dirty="0" smtClean="0">
                <a:solidFill>
                  <a:schemeClr val="accent1"/>
                </a:solidFill>
              </a:rPr>
              <a:t>C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000" i="1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i="1" dirty="0" smtClean="0"/>
              <a:t>	       Also called </a:t>
            </a:r>
            <a:r>
              <a:rPr lang="en-US" sz="2800" b="1" i="1" dirty="0" smtClean="0"/>
              <a:t>minimizing</a:t>
            </a:r>
            <a:r>
              <a:rPr lang="en-US" sz="2800" i="1" dirty="0" smtClean="0"/>
              <a:t> the equation</a:t>
            </a:r>
            <a:endParaRPr lang="en-US" sz="2800" i="1" dirty="0"/>
          </a:p>
          <a:p>
            <a:pPr>
              <a:lnSpc>
                <a:spcPct val="90000"/>
              </a:lnSpc>
              <a:buFontTx/>
              <a:buNone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endParaRPr lang="en-US" sz="24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2988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8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Simplification methods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 smtClean="0">
                <a:latin typeface="+mj-lt"/>
                <a:cs typeface="Arial" charset="0"/>
              </a:rPr>
              <a:t>Distributivity</a:t>
            </a:r>
            <a:r>
              <a:rPr lang="en-US" sz="2200" b="1" dirty="0" smtClean="0">
                <a:latin typeface="+mj-lt"/>
                <a:cs typeface="Arial" charset="0"/>
              </a:rPr>
              <a:t> </a:t>
            </a:r>
            <a:r>
              <a:rPr lang="en-US" sz="2200" b="1" dirty="0">
                <a:latin typeface="+mj-lt"/>
                <a:cs typeface="Arial" charset="0"/>
              </a:rPr>
              <a:t>(T8, T8</a:t>
            </a:r>
            <a:r>
              <a:rPr lang="en-US" sz="2200" b="1" dirty="0" smtClean="0">
                <a:latin typeface="+mj-lt"/>
                <a:cs typeface="Arial" charset="0"/>
              </a:rPr>
              <a:t>’)</a:t>
            </a:r>
            <a:r>
              <a:rPr lang="en-US" sz="2200" dirty="0" smtClean="0">
                <a:latin typeface="+mj-lt"/>
                <a:cs typeface="Arial" charset="0"/>
              </a:rPr>
              <a:t>      	B </a:t>
            </a:r>
            <a:r>
              <a:rPr lang="en-US" sz="2200" dirty="0">
                <a:latin typeface="+mj-lt"/>
                <a:cs typeface="Arial" charset="0"/>
              </a:rPr>
              <a:t>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     </a:t>
            </a:r>
            <a:r>
              <a:rPr lang="en-US" sz="2200" dirty="0" smtClean="0">
                <a:latin typeface="+mj-lt"/>
                <a:cs typeface="Arial" charset="0"/>
              </a:rPr>
              <a:t> 				B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CD </a:t>
            </a:r>
            <a:r>
              <a:rPr lang="en-US" sz="2200" dirty="0">
                <a:latin typeface="+mj-lt"/>
                <a:cs typeface="Arial" charset="0"/>
              </a:rPr>
              <a:t>= (B+ C)(B+D</a:t>
            </a:r>
            <a:r>
              <a:rPr lang="en-US" sz="2200" dirty="0" smtClean="0">
                <a:latin typeface="+mj-lt"/>
                <a:cs typeface="Arial" charset="0"/>
              </a:rPr>
              <a:t>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Covering (T9’)		</a:t>
            </a:r>
            <a:r>
              <a:rPr lang="en-US" sz="2200" dirty="0" smtClean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Combining (T10)</a:t>
            </a:r>
            <a:r>
              <a:rPr lang="en-US" sz="2200" dirty="0" smtClean="0">
                <a:latin typeface="+mj-lt"/>
                <a:cs typeface="Arial" charset="0"/>
              </a:rPr>
              <a:t>       	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PA </a:t>
            </a:r>
            <a:r>
              <a:rPr lang="en-US" sz="2200" dirty="0">
                <a:latin typeface="+mj-lt"/>
                <a:cs typeface="Arial" charset="0"/>
              </a:rPr>
              <a:t>= </a:t>
            </a:r>
            <a:r>
              <a:rPr lang="en-US" sz="2200" dirty="0" smtClean="0">
                <a:latin typeface="+mj-lt"/>
                <a:cs typeface="Arial" charset="0"/>
              </a:rPr>
              <a:t>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 smtClean="0">
              <a:latin typeface="+mj-lt"/>
              <a:cs typeface="Arial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419600" y="2590800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21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Simplification methods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 smtClean="0">
                <a:latin typeface="+mj-lt"/>
                <a:cs typeface="Arial" charset="0"/>
              </a:rPr>
              <a:t>Distributivity</a:t>
            </a:r>
            <a:r>
              <a:rPr lang="en-US" sz="2200" b="1" dirty="0" smtClean="0">
                <a:latin typeface="+mj-lt"/>
                <a:cs typeface="Arial" charset="0"/>
              </a:rPr>
              <a:t> </a:t>
            </a:r>
            <a:r>
              <a:rPr lang="en-US" sz="2200" b="1" dirty="0">
                <a:latin typeface="+mj-lt"/>
                <a:cs typeface="Arial" charset="0"/>
              </a:rPr>
              <a:t>(T8, T8</a:t>
            </a:r>
            <a:r>
              <a:rPr lang="en-US" sz="2200" b="1" dirty="0" smtClean="0">
                <a:latin typeface="+mj-lt"/>
                <a:cs typeface="Arial" charset="0"/>
              </a:rPr>
              <a:t>’)</a:t>
            </a:r>
            <a:r>
              <a:rPr lang="en-US" sz="2200" dirty="0" smtClean="0">
                <a:latin typeface="+mj-lt"/>
                <a:cs typeface="Arial" charset="0"/>
              </a:rPr>
              <a:t>      	B </a:t>
            </a:r>
            <a:r>
              <a:rPr lang="en-US" sz="2200" dirty="0">
                <a:latin typeface="+mj-lt"/>
                <a:cs typeface="Arial" charset="0"/>
              </a:rPr>
              <a:t>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     </a:t>
            </a:r>
            <a:r>
              <a:rPr lang="en-US" sz="2200" dirty="0" smtClean="0">
                <a:latin typeface="+mj-lt"/>
                <a:cs typeface="Arial" charset="0"/>
              </a:rPr>
              <a:t> 				B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CD </a:t>
            </a:r>
            <a:r>
              <a:rPr lang="en-US" sz="2200" dirty="0">
                <a:latin typeface="+mj-lt"/>
                <a:cs typeface="Arial" charset="0"/>
              </a:rPr>
              <a:t>= (B+ C)(B+D</a:t>
            </a:r>
            <a:r>
              <a:rPr lang="en-US" sz="2200" dirty="0" smtClean="0">
                <a:latin typeface="+mj-lt"/>
                <a:cs typeface="Arial" charset="0"/>
              </a:rPr>
              <a:t>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Covering (T9’)		</a:t>
            </a:r>
            <a:r>
              <a:rPr lang="en-US" sz="2200" dirty="0" smtClean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Combining (T10)</a:t>
            </a:r>
            <a:r>
              <a:rPr lang="en-US" sz="2200" dirty="0" smtClean="0">
                <a:latin typeface="+mj-lt"/>
                <a:cs typeface="Arial" charset="0"/>
              </a:rPr>
              <a:t>       	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PA </a:t>
            </a:r>
            <a:r>
              <a:rPr lang="en-US" sz="2200" dirty="0">
                <a:latin typeface="+mj-lt"/>
                <a:cs typeface="Arial" charset="0"/>
              </a:rPr>
              <a:t>= </a:t>
            </a:r>
            <a:r>
              <a:rPr lang="en-US" sz="2200" dirty="0" smtClean="0">
                <a:latin typeface="+mj-lt"/>
                <a:cs typeface="Arial" charset="0"/>
              </a:rPr>
              <a:t>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Expansion			</a:t>
            </a:r>
            <a:r>
              <a:rPr lang="en-US" sz="2200" dirty="0" smtClean="0">
                <a:latin typeface="+mj-lt"/>
                <a:cs typeface="Arial" charset="0"/>
              </a:rPr>
              <a:t>P = 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PA</a:t>
            </a:r>
          </a:p>
          <a:p>
            <a:pPr>
              <a:spcBef>
                <a:spcPct val="20000"/>
              </a:spcBef>
            </a:pPr>
            <a:r>
              <a:rPr lang="en-US" sz="2200" b="1" dirty="0" smtClean="0">
                <a:latin typeface="+mj-lt"/>
                <a:cs typeface="Arial" charset="0"/>
              </a:rPr>
              <a:t>       				</a:t>
            </a:r>
            <a:r>
              <a:rPr lang="en-US" sz="2200" dirty="0" smtClean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Duplication</a:t>
            </a:r>
            <a:r>
              <a:rPr lang="en-US" sz="2200" b="1" dirty="0">
                <a:latin typeface="+mj-lt"/>
                <a:cs typeface="Arial" charset="0"/>
              </a:rPr>
              <a:t>	</a:t>
            </a:r>
            <a:r>
              <a:rPr lang="en-US" sz="2200" b="1" dirty="0" smtClean="0">
                <a:latin typeface="+mj-lt"/>
                <a:cs typeface="Arial" charset="0"/>
              </a:rPr>
              <a:t>		</a:t>
            </a:r>
            <a:r>
              <a:rPr lang="en-US" sz="2200" dirty="0" smtClean="0">
                <a:latin typeface="+mj-lt"/>
                <a:cs typeface="Arial" charset="0"/>
              </a:rPr>
              <a:t>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 smtClean="0">
              <a:latin typeface="+mj-lt"/>
              <a:cs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19600" y="2590800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3433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Simplification methods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 smtClean="0">
                <a:latin typeface="+mj-lt"/>
                <a:cs typeface="Arial" charset="0"/>
              </a:rPr>
              <a:t>Distributivity</a:t>
            </a:r>
            <a:r>
              <a:rPr lang="en-US" sz="2200" b="1" dirty="0" smtClean="0">
                <a:latin typeface="+mj-lt"/>
                <a:cs typeface="Arial" charset="0"/>
              </a:rPr>
              <a:t> </a:t>
            </a:r>
            <a:r>
              <a:rPr lang="en-US" sz="2200" b="1" dirty="0">
                <a:latin typeface="+mj-lt"/>
                <a:cs typeface="Arial" charset="0"/>
              </a:rPr>
              <a:t>(T8, T8</a:t>
            </a:r>
            <a:r>
              <a:rPr lang="en-US" sz="2200" b="1" dirty="0" smtClean="0">
                <a:latin typeface="+mj-lt"/>
                <a:cs typeface="Arial" charset="0"/>
              </a:rPr>
              <a:t>’)</a:t>
            </a:r>
            <a:r>
              <a:rPr lang="en-US" sz="2200" dirty="0" smtClean="0">
                <a:latin typeface="+mj-lt"/>
                <a:cs typeface="Arial" charset="0"/>
              </a:rPr>
              <a:t>      	B </a:t>
            </a:r>
            <a:r>
              <a:rPr lang="en-US" sz="2200" dirty="0">
                <a:latin typeface="+mj-lt"/>
                <a:cs typeface="Arial" charset="0"/>
              </a:rPr>
              <a:t>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     </a:t>
            </a:r>
            <a:r>
              <a:rPr lang="en-US" sz="2200" dirty="0" smtClean="0">
                <a:latin typeface="+mj-lt"/>
                <a:cs typeface="Arial" charset="0"/>
              </a:rPr>
              <a:t> 				B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CD </a:t>
            </a:r>
            <a:r>
              <a:rPr lang="en-US" sz="2200" dirty="0">
                <a:latin typeface="+mj-lt"/>
                <a:cs typeface="Arial" charset="0"/>
              </a:rPr>
              <a:t>= (B+ C)(B+D</a:t>
            </a:r>
            <a:r>
              <a:rPr lang="en-US" sz="2200" dirty="0" smtClean="0">
                <a:latin typeface="+mj-lt"/>
                <a:cs typeface="Arial" charset="0"/>
              </a:rPr>
              <a:t>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Covering (T9’)		</a:t>
            </a:r>
            <a:r>
              <a:rPr lang="en-US" sz="2200" dirty="0" smtClean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Combining (T10)</a:t>
            </a:r>
            <a:r>
              <a:rPr lang="en-US" sz="2200" dirty="0" smtClean="0">
                <a:latin typeface="+mj-lt"/>
                <a:cs typeface="Arial" charset="0"/>
              </a:rPr>
              <a:t>       	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PA </a:t>
            </a:r>
            <a:r>
              <a:rPr lang="en-US" sz="2200" dirty="0">
                <a:latin typeface="+mj-lt"/>
                <a:cs typeface="Arial" charset="0"/>
              </a:rPr>
              <a:t>= </a:t>
            </a:r>
            <a:r>
              <a:rPr lang="en-US" sz="2200" dirty="0" smtClean="0">
                <a:latin typeface="+mj-lt"/>
                <a:cs typeface="Arial" charset="0"/>
              </a:rPr>
              <a:t>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Expansion			</a:t>
            </a:r>
            <a:r>
              <a:rPr lang="en-US" sz="2200" dirty="0" smtClean="0">
                <a:latin typeface="+mj-lt"/>
                <a:cs typeface="Arial" charset="0"/>
              </a:rPr>
              <a:t>P = 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PA</a:t>
            </a:r>
          </a:p>
          <a:p>
            <a:pPr>
              <a:spcBef>
                <a:spcPct val="20000"/>
              </a:spcBef>
            </a:pPr>
            <a:r>
              <a:rPr lang="en-US" sz="2200" b="1" dirty="0" smtClean="0">
                <a:latin typeface="+mj-lt"/>
                <a:cs typeface="Arial" charset="0"/>
              </a:rPr>
              <a:t>       				</a:t>
            </a:r>
            <a:r>
              <a:rPr lang="en-US" sz="2200" dirty="0" smtClean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Duplication</a:t>
            </a:r>
            <a:r>
              <a:rPr lang="en-US" sz="2200" b="1" dirty="0">
                <a:latin typeface="+mj-lt"/>
                <a:cs typeface="Arial" charset="0"/>
              </a:rPr>
              <a:t>	</a:t>
            </a:r>
            <a:r>
              <a:rPr lang="en-US" sz="2200" b="1" dirty="0" smtClean="0">
                <a:latin typeface="+mj-lt"/>
                <a:cs typeface="Arial" charset="0"/>
              </a:rPr>
              <a:t>		</a:t>
            </a:r>
            <a:r>
              <a:rPr lang="en-US" sz="2200" dirty="0" smtClean="0">
                <a:latin typeface="+mj-lt"/>
                <a:cs typeface="Arial" charset="0"/>
              </a:rPr>
              <a:t>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“Simplification” theorem</a:t>
            </a:r>
            <a:r>
              <a:rPr lang="en-US" sz="2200" dirty="0" smtClean="0">
                <a:latin typeface="+mj-lt"/>
                <a:cs typeface="Arial" charset="0"/>
              </a:rPr>
              <a:t>	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A </a:t>
            </a:r>
            <a:r>
              <a:rPr lang="en-US" sz="2200" dirty="0">
                <a:latin typeface="+mj-lt"/>
                <a:cs typeface="Arial" charset="0"/>
              </a:rPr>
              <a:t>= </a:t>
            </a:r>
            <a:r>
              <a:rPr lang="en-US" sz="2200" dirty="0" smtClean="0">
                <a:latin typeface="+mj-lt"/>
                <a:cs typeface="Arial" charset="0"/>
              </a:rPr>
              <a:t>P + A</a:t>
            </a:r>
          </a:p>
          <a:p>
            <a:pPr lvl="2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	</a:t>
            </a:r>
            <a:r>
              <a:rPr lang="en-US" sz="2200" dirty="0" smtClean="0">
                <a:latin typeface="+mj-lt"/>
                <a:cs typeface="Arial" charset="0"/>
              </a:rPr>
              <a:t>	</a:t>
            </a:r>
            <a:r>
              <a:rPr lang="en-US" sz="2200" dirty="0">
                <a:latin typeface="+mj-lt"/>
                <a:cs typeface="Arial" charset="0"/>
              </a:rPr>
              <a:t>	</a:t>
            </a:r>
            <a:r>
              <a:rPr lang="en-US" sz="2200" dirty="0" smtClean="0">
                <a:latin typeface="+mj-lt"/>
                <a:cs typeface="Arial" charset="0"/>
              </a:rPr>
              <a:t>PA </a:t>
            </a:r>
            <a:r>
              <a:rPr lang="en-US" sz="2200" dirty="0">
                <a:latin typeface="+mj-lt"/>
                <a:cs typeface="Arial" charset="0"/>
              </a:rPr>
              <a:t>+ A = P + A</a:t>
            </a:r>
            <a:endParaRPr lang="en-US" sz="2200" dirty="0" smtClean="0">
              <a:latin typeface="+mj-lt"/>
              <a:cs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343400" y="480060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19600" y="2590800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28540" y="5181600"/>
            <a:ext cx="2006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38800" y="51816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21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687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Proving the “Simplification”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09600" y="1066800"/>
            <a:ext cx="7823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“Simplification” theorem</a:t>
            </a:r>
            <a:endParaRPr lang="en-US" sz="3200" b="1" dirty="0">
              <a:latin typeface="+mj-lt"/>
              <a:cs typeface="Arial" charset="0"/>
            </a:endParaRPr>
          </a:p>
          <a:p>
            <a:r>
              <a:rPr lang="en-US" sz="3200" dirty="0" smtClean="0">
                <a:latin typeface="+mj-lt"/>
                <a:cs typeface="Arial" charset="0"/>
              </a:rPr>
              <a:t>     PA </a:t>
            </a:r>
            <a:r>
              <a:rPr lang="en-US" sz="3200" dirty="0">
                <a:latin typeface="+mj-lt"/>
                <a:cs typeface="Arial" charset="0"/>
              </a:rPr>
              <a:t>+ </a:t>
            </a:r>
            <a:r>
              <a:rPr lang="en-US" sz="3200" dirty="0" smtClean="0">
                <a:latin typeface="+mj-lt"/>
                <a:cs typeface="Arial" charset="0"/>
              </a:rPr>
              <a:t>A </a:t>
            </a:r>
            <a:r>
              <a:rPr lang="en-US" sz="3200" dirty="0">
                <a:latin typeface="+mj-lt"/>
                <a:cs typeface="Arial" charset="0"/>
              </a:rPr>
              <a:t>= </a:t>
            </a:r>
            <a:r>
              <a:rPr lang="en-US" sz="3200" dirty="0" smtClean="0">
                <a:latin typeface="+mj-lt"/>
                <a:cs typeface="Arial" charset="0"/>
              </a:rPr>
              <a:t>P + A</a:t>
            </a:r>
          </a:p>
          <a:p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latin typeface="+mj-lt"/>
                <a:cs typeface="Arial" charset="0"/>
              </a:rPr>
              <a:t>    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Method 1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: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	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PA + A 	= PA + (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A + AP)      </a:t>
            </a:r>
            <a:r>
              <a:rPr lang="en-US" sz="2200" b="1" dirty="0" smtClean="0">
                <a:latin typeface="+mj-lt"/>
                <a:cs typeface="Arial" charset="0"/>
              </a:rPr>
              <a:t>T9’ Covering</a:t>
            </a:r>
          </a:p>
          <a:p>
            <a:r>
              <a:rPr lang="en-US" sz="2200" b="1" dirty="0" smtClean="0">
                <a:latin typeface="Times New Roman" pitchFamily="18" charset="0"/>
                <a:cs typeface="Arial" charset="0"/>
              </a:rPr>
              <a:t>			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= PA + 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PA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 + A	      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200" b="1" dirty="0" smtClean="0">
                <a:latin typeface="+mj-lt"/>
                <a:cs typeface="Arial" charset="0"/>
              </a:rPr>
              <a:t>T6 Commutativity</a:t>
            </a:r>
          </a:p>
          <a:p>
            <a:pPr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Arial" charset="0"/>
              </a:rPr>
              <a:t>	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		= 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P(A + A)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+ A 	</a:t>
            </a:r>
            <a:r>
              <a:rPr lang="en-US" sz="2200" b="1" dirty="0">
                <a:latin typeface="Times New Roman" pitchFamily="18" charset="0"/>
                <a:cs typeface="Arial" charset="0"/>
              </a:rPr>
              <a:t>  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     </a:t>
            </a:r>
            <a:r>
              <a:rPr lang="en-US" sz="2200" b="1" dirty="0" smtClean="0">
                <a:latin typeface="+mj-lt"/>
                <a:cs typeface="Arial" charset="0"/>
              </a:rPr>
              <a:t>T8 </a:t>
            </a:r>
            <a:r>
              <a:rPr lang="en-US" sz="2200" b="1" dirty="0" err="1" smtClean="0">
                <a:latin typeface="+mj-lt"/>
                <a:cs typeface="Arial" charset="0"/>
              </a:rPr>
              <a:t>Distributivity</a:t>
            </a:r>
            <a:endParaRPr lang="en-US" sz="2200" b="1" dirty="0" smtClean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Times New Roman" pitchFamily="18" charset="0"/>
                <a:cs typeface="Arial" charset="0"/>
              </a:rPr>
              <a:t>	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		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= P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(1)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+ A	       </a:t>
            </a:r>
            <a:r>
              <a:rPr lang="en-US" sz="2200" b="1" dirty="0" smtClean="0">
                <a:latin typeface="+mj-lt"/>
                <a:cs typeface="Arial" charset="0"/>
              </a:rPr>
              <a:t>T5’ Complements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Times New Roman" pitchFamily="18" charset="0"/>
                <a:cs typeface="Arial" charset="0"/>
              </a:rPr>
              <a:t>	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		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= P + A		</a:t>
            </a:r>
            <a:r>
              <a:rPr lang="en-US" sz="2200" dirty="0" smtClean="0">
                <a:latin typeface="+mj-lt"/>
                <a:cs typeface="Arial" charset="0"/>
              </a:rPr>
              <a:t>       </a:t>
            </a:r>
            <a:r>
              <a:rPr lang="en-US" sz="2200" b="1" dirty="0" smtClean="0">
                <a:latin typeface="+mj-lt"/>
                <a:cs typeface="Arial" charset="0"/>
              </a:rPr>
              <a:t>T1 Identity</a:t>
            </a:r>
            <a:endParaRPr lang="en-US" sz="2200" b="1" dirty="0">
              <a:latin typeface="+mj-lt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2200" dirty="0" smtClean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2200" dirty="0" smtClean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3200" dirty="0" smtClean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 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960880" y="166370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158068" y="1676402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390001" y="2256368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889548" y="2256362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432327" y="3018375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33481" y="3009902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463231" y="3407851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162348" y="2260591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27681" y="2620434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474682" y="2620422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158413" y="3814261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2926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09600" y="1066800"/>
            <a:ext cx="7823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“Simplification” theorem</a:t>
            </a:r>
            <a:endParaRPr lang="en-US" sz="3200" b="1" dirty="0">
              <a:latin typeface="+mj-lt"/>
              <a:cs typeface="Arial" charset="0"/>
            </a:endParaRPr>
          </a:p>
          <a:p>
            <a:r>
              <a:rPr lang="en-US" sz="3200" dirty="0" smtClean="0">
                <a:latin typeface="+mj-lt"/>
                <a:cs typeface="Arial" charset="0"/>
              </a:rPr>
              <a:t>     PA </a:t>
            </a:r>
            <a:r>
              <a:rPr lang="en-US" sz="3200" dirty="0">
                <a:latin typeface="+mj-lt"/>
                <a:cs typeface="Arial" charset="0"/>
              </a:rPr>
              <a:t>+ </a:t>
            </a:r>
            <a:r>
              <a:rPr lang="en-US" sz="3200" dirty="0" smtClean="0">
                <a:latin typeface="+mj-lt"/>
                <a:cs typeface="Arial" charset="0"/>
              </a:rPr>
              <a:t>A </a:t>
            </a:r>
            <a:r>
              <a:rPr lang="en-US" sz="3200" dirty="0">
                <a:latin typeface="+mj-lt"/>
                <a:cs typeface="Arial" charset="0"/>
              </a:rPr>
              <a:t>= </a:t>
            </a:r>
            <a:r>
              <a:rPr lang="en-US" sz="3200" dirty="0" smtClean="0">
                <a:latin typeface="+mj-lt"/>
                <a:cs typeface="Arial" charset="0"/>
              </a:rPr>
              <a:t>P + A</a:t>
            </a:r>
          </a:p>
          <a:p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   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Method 2: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	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PA + A 	= </a:t>
            </a:r>
            <a:r>
              <a:rPr lang="en-US" sz="2200" dirty="0">
                <a:latin typeface="Times New Roman" pitchFamily="18" charset="0"/>
                <a:cs typeface="Arial" charset="0"/>
              </a:rPr>
              <a:t>(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A + A)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(A + P)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    </a:t>
            </a:r>
            <a:r>
              <a:rPr lang="en-US" sz="2200" b="1" dirty="0" smtClean="0">
                <a:latin typeface="+mj-lt"/>
                <a:cs typeface="Arial" charset="0"/>
              </a:rPr>
              <a:t>T8’ </a:t>
            </a:r>
            <a:r>
              <a:rPr lang="en-US" sz="2200" b="1" dirty="0" err="1" smtClean="0">
                <a:latin typeface="+mj-lt"/>
                <a:cs typeface="Arial" charset="0"/>
              </a:rPr>
              <a:t>Distributivity</a:t>
            </a:r>
            <a:endParaRPr lang="en-US" sz="2200" b="1" dirty="0" smtClean="0">
              <a:latin typeface="+mj-lt"/>
              <a:cs typeface="Arial" charset="0"/>
            </a:endParaRPr>
          </a:p>
          <a:p>
            <a:r>
              <a:rPr lang="en-US" sz="2200" b="1" dirty="0" smtClean="0">
                <a:latin typeface="Times New Roman" pitchFamily="18" charset="0"/>
                <a:cs typeface="Arial" charset="0"/>
              </a:rPr>
              <a:t>			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= 1(A + P)	</a:t>
            </a:r>
            <a:r>
              <a:rPr lang="en-US" sz="2200" dirty="0" smtClean="0">
                <a:latin typeface="+mj-lt"/>
                <a:cs typeface="Arial" charset="0"/>
              </a:rPr>
              <a:t>      </a:t>
            </a:r>
            <a:r>
              <a:rPr lang="en-US" sz="2200" b="1" dirty="0" smtClean="0">
                <a:latin typeface="+mj-lt"/>
                <a:cs typeface="Arial" charset="0"/>
              </a:rPr>
              <a:t> T5’ Complements</a:t>
            </a:r>
          </a:p>
          <a:p>
            <a:pPr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Arial" charset="0"/>
              </a:rPr>
              <a:t>	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		= 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A + P       	       </a:t>
            </a:r>
            <a:r>
              <a:rPr lang="en-US" sz="2200" b="1" dirty="0" smtClean="0">
                <a:latin typeface="+mj-lt"/>
                <a:cs typeface="Arial" charset="0"/>
              </a:rPr>
              <a:t>T1 Identity</a:t>
            </a:r>
          </a:p>
          <a:p>
            <a:pPr>
              <a:spcBef>
                <a:spcPct val="20000"/>
              </a:spcBef>
            </a:pPr>
            <a:endParaRPr lang="en-US" sz="2200" dirty="0" smtClean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2200" dirty="0" smtClean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sz="3200" dirty="0" smtClean="0"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 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960880" y="166370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158068" y="1676402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810000" y="2256368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724400" y="2256362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85540" y="3018375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162348" y="2260591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962400" y="2620422"/>
            <a:ext cx="124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1000" y="687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Proving the “Simplification”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32366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143000"/>
            <a:ext cx="77724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Functional specification of outputs in terms of inputs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Example:    </a:t>
            </a:r>
            <a:r>
              <a:rPr lang="en-US" sz="2800" i="1" dirty="0" smtClean="0"/>
              <a:t>S</a:t>
            </a:r>
            <a:r>
              <a:rPr lang="en-US" sz="2800" dirty="0" smtClean="0"/>
              <a:t>     = F(</a:t>
            </a:r>
            <a:r>
              <a:rPr lang="en-US" sz="2800" i="1" dirty="0" smtClean="0"/>
              <a:t>A</a:t>
            </a:r>
            <a:r>
              <a:rPr lang="en-US" sz="2800" dirty="0" smtClean="0"/>
              <a:t>, </a:t>
            </a:r>
            <a:r>
              <a:rPr lang="en-US" sz="2800" i="1" dirty="0" smtClean="0"/>
              <a:t>B</a:t>
            </a:r>
            <a:r>
              <a:rPr lang="en-US" sz="2800" dirty="0" smtClean="0"/>
              <a:t>, </a:t>
            </a:r>
            <a:r>
              <a:rPr lang="en-US" sz="2800" i="1" dirty="0" err="1" smtClean="0"/>
              <a:t>C</a:t>
            </a:r>
            <a:r>
              <a:rPr lang="en-US" sz="2800" baseline="-25000" dirty="0" err="1" smtClean="0"/>
              <a:t>in</a:t>
            </a:r>
            <a:r>
              <a:rPr lang="en-US" sz="2800" dirty="0" smtClean="0"/>
              <a:t>)</a:t>
            </a:r>
          </a:p>
          <a:p>
            <a:pPr>
              <a:buFontTx/>
              <a:buNone/>
            </a:pPr>
            <a:r>
              <a:rPr lang="en-US" sz="2800" i="1" dirty="0" smtClean="0"/>
              <a:t>                  	     </a:t>
            </a:r>
            <a:r>
              <a:rPr lang="en-US" sz="2800" i="1" dirty="0" err="1" smtClean="0"/>
              <a:t>C</a:t>
            </a:r>
            <a:r>
              <a:rPr lang="en-US" sz="2800" baseline="-25000" dirty="0" err="1" smtClean="0"/>
              <a:t>out</a:t>
            </a:r>
            <a:r>
              <a:rPr lang="en-US" sz="2800" dirty="0" smtClean="0"/>
              <a:t> = F(</a:t>
            </a:r>
            <a:r>
              <a:rPr lang="en-US" sz="2800" i="1" dirty="0" smtClean="0"/>
              <a:t>A</a:t>
            </a:r>
            <a:r>
              <a:rPr lang="en-US" sz="2800" dirty="0" smtClean="0"/>
              <a:t>, </a:t>
            </a:r>
            <a:r>
              <a:rPr lang="en-US" sz="2800" i="1" dirty="0" smtClean="0"/>
              <a:t>B</a:t>
            </a:r>
            <a:r>
              <a:rPr lang="en-US" sz="2800" dirty="0" smtClean="0"/>
              <a:t>, </a:t>
            </a:r>
            <a:r>
              <a:rPr lang="en-US" sz="2800" i="1" dirty="0" err="1" smtClean="0"/>
              <a:t>C</a:t>
            </a:r>
            <a:r>
              <a:rPr lang="en-US" sz="2800" baseline="-25000" dirty="0" err="1" smtClean="0"/>
              <a:t>in</a:t>
            </a:r>
            <a:r>
              <a:rPr lang="en-US" sz="2800" dirty="0" smtClean="0"/>
              <a:t>) </a:t>
            </a:r>
            <a:endParaRPr lang="en-US" sz="2800" dirty="0"/>
          </a:p>
        </p:txBody>
      </p:sp>
      <p:graphicFrame>
        <p:nvGraphicFramePr>
          <p:cNvPr id="88883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259969951"/>
              </p:ext>
            </p:extLst>
          </p:nvPr>
        </p:nvGraphicFramePr>
        <p:xfrm>
          <a:off x="2362200" y="3240405"/>
          <a:ext cx="4191000" cy="2703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87" name="VISIO" r:id="rId6" imgW="1247040" imgH="805320" progId="Visio.Drawing.6">
                  <p:embed/>
                </p:oleObj>
              </mc:Choice>
              <mc:Fallback>
                <p:oleObj name="VISIO" r:id="rId6" imgW="1247040" imgH="8053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240405"/>
                        <a:ext cx="4191000" cy="27031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3761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T11: Consensus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607977"/>
              </p:ext>
            </p:extLst>
          </p:nvPr>
        </p:nvGraphicFramePr>
        <p:xfrm>
          <a:off x="1143001" y="1066800"/>
          <a:ext cx="739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 + (B•D) + (C•D)</a:t>
                      </a:r>
                      <a:r>
                        <a:rPr lang="en-US" sz="2400" baseline="0" dirty="0" smtClean="0"/>
                        <a:t> =</a:t>
                      </a:r>
                    </a:p>
                    <a:p>
                      <a:r>
                        <a:rPr lang="en-US" sz="2400" baseline="0" dirty="0" smtClean="0"/>
                        <a:t>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C) + 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Consensus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3799840" y="171399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787648" y="207975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78448" y="2590800"/>
            <a:ext cx="7442219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200" dirty="0" smtClean="0">
                <a:latin typeface="+mj-lt"/>
                <a:cs typeface="Arial" charset="0"/>
              </a:rPr>
              <a:t>Prove using other theorems and axioms:</a:t>
            </a:r>
          </a:p>
        </p:txBody>
      </p:sp>
    </p:spTree>
    <p:extLst>
      <p:ext uri="{BB962C8B-B14F-4D97-AF65-F5344CB8AC3E}">
        <p14:creationId xmlns:p14="http://schemas.microsoft.com/office/powerpoint/2010/main" val="4235413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T11: Consensus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696318"/>
              </p:ext>
            </p:extLst>
          </p:nvPr>
        </p:nvGraphicFramePr>
        <p:xfrm>
          <a:off x="1143001" y="1066800"/>
          <a:ext cx="739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T11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(B•C) + (B•D) + (C•D)</a:t>
                      </a:r>
                      <a:r>
                        <a:rPr lang="en-US" sz="2400" baseline="0" dirty="0" smtClean="0"/>
                        <a:t> =</a:t>
                      </a:r>
                    </a:p>
                    <a:p>
                      <a:r>
                        <a:rPr lang="en-US" sz="2400" baseline="0" dirty="0" smtClean="0"/>
                        <a:t>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C) + (B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D)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Consensus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3799840" y="172313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805936" y="208889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78448" y="2590800"/>
            <a:ext cx="7442219" cy="3246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200" dirty="0" smtClean="0">
                <a:latin typeface="+mj-lt"/>
                <a:cs typeface="Arial" charset="0"/>
              </a:rPr>
              <a:t>Prove using other theorems and axioms:</a:t>
            </a:r>
          </a:p>
          <a:p>
            <a:pPr>
              <a:spcBef>
                <a:spcPct val="20000"/>
              </a:spcBef>
            </a:pPr>
            <a:r>
              <a:rPr lang="en-US" sz="2200" dirty="0" smtClean="0">
                <a:latin typeface="Times New Roman" pitchFamily="18" charset="0"/>
                <a:cs typeface="Arial" charset="0"/>
              </a:rPr>
              <a:t>B•C + B•D + C•D </a:t>
            </a:r>
          </a:p>
          <a:p>
            <a:pPr>
              <a:spcBef>
                <a:spcPct val="20000"/>
              </a:spcBef>
            </a:pPr>
            <a:r>
              <a:rPr lang="en-US" sz="2200" dirty="0" smtClean="0">
                <a:latin typeface="Times New Roman" pitchFamily="18" charset="0"/>
                <a:cs typeface="Arial" charset="0"/>
              </a:rPr>
              <a:t>       = BC + BD + (CDB+CDB)		</a:t>
            </a:r>
            <a:r>
              <a:rPr lang="en-US" sz="2200" b="1" dirty="0" smtClean="0">
                <a:latin typeface="+mj-lt"/>
                <a:cs typeface="Arial" charset="0"/>
              </a:rPr>
              <a:t>T10: Combining</a:t>
            </a:r>
          </a:p>
          <a:p>
            <a:pPr>
              <a:spcBef>
                <a:spcPct val="20000"/>
              </a:spcBef>
            </a:pPr>
            <a:r>
              <a:rPr lang="en-US" sz="2200" dirty="0" smtClean="0">
                <a:latin typeface="Times New Roman" pitchFamily="18" charset="0"/>
                <a:cs typeface="Arial" charset="0"/>
              </a:rPr>
              <a:t>       </a:t>
            </a:r>
            <a:r>
              <a:rPr lang="en-US" sz="2200" dirty="0">
                <a:latin typeface="Times New Roman" pitchFamily="18" charset="0"/>
                <a:cs typeface="Arial" charset="0"/>
              </a:rPr>
              <a:t>= BC + BD +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BCD+BCD</a:t>
            </a:r>
            <a:r>
              <a:rPr lang="en-US" sz="2200" dirty="0">
                <a:latin typeface="Times New Roman" pitchFamily="18" charset="0"/>
                <a:cs typeface="Arial" charset="0"/>
              </a:rPr>
              <a:t>	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	</a:t>
            </a:r>
            <a:r>
              <a:rPr lang="en-US" sz="2200" b="1" dirty="0" smtClean="0">
                <a:latin typeface="+mj-lt"/>
                <a:cs typeface="Arial" charset="0"/>
              </a:rPr>
              <a:t>T6: Commutativity</a:t>
            </a:r>
          </a:p>
          <a:p>
            <a:pPr>
              <a:spcBef>
                <a:spcPct val="20000"/>
              </a:spcBef>
            </a:pPr>
            <a:r>
              <a:rPr lang="en-US" sz="2200" dirty="0" smtClean="0">
                <a:latin typeface="Times New Roman" pitchFamily="18" charset="0"/>
                <a:cs typeface="Arial" charset="0"/>
              </a:rPr>
              <a:t>       = BC + BCD + BD + BCD </a:t>
            </a:r>
            <a:r>
              <a:rPr lang="en-US" sz="2200" dirty="0">
                <a:latin typeface="Times New Roman" pitchFamily="18" charset="0"/>
                <a:cs typeface="Arial" charset="0"/>
              </a:rPr>
              <a:t>	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	</a:t>
            </a:r>
            <a:r>
              <a:rPr lang="en-US" sz="2200" b="1" dirty="0" smtClean="0">
                <a:latin typeface="+mj-lt"/>
                <a:cs typeface="Arial" charset="0"/>
              </a:rPr>
              <a:t>T6: Commutativity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Times New Roman" pitchFamily="18" charset="0"/>
                <a:cs typeface="Arial" charset="0"/>
              </a:rPr>
              <a:t> 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     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= (BC + BCD) + (BD + BCD)	</a:t>
            </a:r>
            <a:r>
              <a:rPr lang="en-US" sz="2200" b="1" dirty="0" smtClean="0">
                <a:latin typeface="+mj-lt"/>
                <a:cs typeface="Arial" charset="0"/>
              </a:rPr>
              <a:t>T7: Associativity</a:t>
            </a:r>
          </a:p>
          <a:p>
            <a:pPr>
              <a:spcBef>
                <a:spcPct val="20000"/>
              </a:spcBef>
            </a:pPr>
            <a:r>
              <a:rPr lang="en-US" sz="2200" b="1" dirty="0">
                <a:latin typeface="Times New Roman" pitchFamily="18" charset="0"/>
                <a:cs typeface="Arial" charset="0"/>
              </a:rPr>
              <a:t> </a:t>
            </a:r>
            <a:r>
              <a:rPr lang="en-US" sz="2200" b="1" dirty="0" smtClean="0">
                <a:latin typeface="Times New Roman" pitchFamily="18" charset="0"/>
                <a:cs typeface="Arial" charset="0"/>
              </a:rPr>
              <a:t>      </a:t>
            </a:r>
            <a:r>
              <a:rPr lang="en-US" sz="2200" dirty="0" smtClean="0">
                <a:latin typeface="Times New Roman" pitchFamily="18" charset="0"/>
                <a:cs typeface="Arial" charset="0"/>
              </a:rPr>
              <a:t>= BC + BD				</a:t>
            </a:r>
            <a:r>
              <a:rPr lang="en-US" sz="2200" b="1" dirty="0" smtClean="0">
                <a:latin typeface="+mj-lt"/>
                <a:cs typeface="Arial" charset="0"/>
              </a:rPr>
              <a:t>T9’: Covering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2093683" y="3076787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731674" y="3466255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638056" y="3483189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731674" y="3889619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168136" y="3889619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591817" y="428753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284121" y="4295997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891612" y="4685473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546592" y="46939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731674" y="5100341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2590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325169"/>
              </p:ext>
            </p:extLst>
          </p:nvPr>
        </p:nvGraphicFramePr>
        <p:xfrm>
          <a:off x="228600" y="1295402"/>
          <a:ext cx="8686800" cy="3444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455"/>
                <a:gridCol w="3163848"/>
                <a:gridCol w="2967344"/>
                <a:gridCol w="1883153"/>
              </a:tblGrid>
              <a:tr h="44135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Theorem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Dual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Name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T6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B•C</a:t>
                      </a:r>
                      <a:r>
                        <a:rPr lang="en-US" sz="2000" baseline="0" dirty="0" smtClean="0"/>
                        <a:t> = C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B+C</a:t>
                      </a:r>
                      <a:r>
                        <a:rPr lang="en-US" sz="2000" baseline="0" dirty="0" smtClean="0"/>
                        <a:t> = C+B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Commutativity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T7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(B•C)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D = B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(C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 + C) + D = B + (C + 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Associativity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T8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(C + D) = (B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C) + (B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 +</a:t>
                      </a:r>
                      <a:r>
                        <a:rPr lang="en-US" sz="2000" baseline="0" dirty="0" smtClean="0"/>
                        <a:t> (C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D) = (B+C)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Distributivity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T9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 • (B+C)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 + (B•C)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Covering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13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T10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(B•C) + (B•C)</a:t>
                      </a:r>
                      <a:r>
                        <a:rPr lang="en-US" sz="2000" baseline="0" dirty="0" smtClean="0"/>
                        <a:t>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(B+C) • </a:t>
                      </a:r>
                      <a:r>
                        <a:rPr lang="en-US" sz="2000" baseline="0" dirty="0" smtClean="0"/>
                        <a:t>(B+C) = B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Combining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8086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T11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(B•C) + (B•D) + (C•D)</a:t>
                      </a:r>
                      <a:r>
                        <a:rPr lang="en-US" sz="2000" baseline="0" dirty="0" smtClean="0"/>
                        <a:t> =</a:t>
                      </a:r>
                    </a:p>
                    <a:p>
                      <a:r>
                        <a:rPr lang="en-US" sz="2000" baseline="0" dirty="0" smtClean="0"/>
                        <a:t>(B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C) + (B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(B+C) •</a:t>
                      </a:r>
                      <a:r>
                        <a:rPr lang="en-US" sz="2000" baseline="0" dirty="0" smtClean="0"/>
                        <a:t> (B+D)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(C+D) =</a:t>
                      </a:r>
                    </a:p>
                    <a:p>
                      <a:r>
                        <a:rPr lang="en-US" sz="2000" baseline="0" dirty="0" smtClean="0"/>
                        <a:t>(B+C) </a:t>
                      </a:r>
                      <a:r>
                        <a:rPr lang="en-US" sz="2000" dirty="0" smtClean="0"/>
                        <a:t>•</a:t>
                      </a:r>
                      <a:r>
                        <a:rPr lang="en-US" sz="2000" baseline="0" dirty="0" smtClean="0"/>
                        <a:t> (B+D)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Consensus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27" name="Straight Connector 26"/>
          <p:cNvCxnSpPr/>
          <p:nvPr/>
        </p:nvCxnSpPr>
        <p:spPr>
          <a:xfrm>
            <a:off x="2149348" y="3597656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854708" y="403682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845818" y="4343908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284724" y="3598672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035804" y="402869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026914" y="4344924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Boolean Theorems of Several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Vars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468354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Simplification methods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 smtClean="0">
                <a:latin typeface="+mj-lt"/>
                <a:cs typeface="Arial" charset="0"/>
              </a:rPr>
              <a:t>Distributivity</a:t>
            </a:r>
            <a:r>
              <a:rPr lang="en-US" sz="2200" b="1" dirty="0" smtClean="0">
                <a:latin typeface="+mj-lt"/>
                <a:cs typeface="Arial" charset="0"/>
              </a:rPr>
              <a:t> </a:t>
            </a:r>
            <a:r>
              <a:rPr lang="en-US" sz="2200" b="1" dirty="0">
                <a:latin typeface="+mj-lt"/>
                <a:cs typeface="Arial" charset="0"/>
              </a:rPr>
              <a:t>(T8, T8</a:t>
            </a:r>
            <a:r>
              <a:rPr lang="en-US" sz="2200" b="1" dirty="0" smtClean="0">
                <a:latin typeface="+mj-lt"/>
                <a:cs typeface="Arial" charset="0"/>
              </a:rPr>
              <a:t>’)</a:t>
            </a:r>
            <a:r>
              <a:rPr lang="en-US" sz="2200" dirty="0" smtClean="0">
                <a:latin typeface="+mj-lt"/>
                <a:cs typeface="Arial" charset="0"/>
              </a:rPr>
              <a:t>      	B </a:t>
            </a:r>
            <a:r>
              <a:rPr lang="en-US" sz="2200" dirty="0">
                <a:latin typeface="+mj-lt"/>
                <a:cs typeface="Arial" charset="0"/>
              </a:rPr>
              <a:t>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     </a:t>
            </a:r>
            <a:r>
              <a:rPr lang="en-US" sz="2200" dirty="0" smtClean="0">
                <a:latin typeface="+mj-lt"/>
                <a:cs typeface="Arial" charset="0"/>
              </a:rPr>
              <a:t> 				B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CD </a:t>
            </a:r>
            <a:r>
              <a:rPr lang="en-US" sz="2200" dirty="0">
                <a:latin typeface="+mj-lt"/>
                <a:cs typeface="Arial" charset="0"/>
              </a:rPr>
              <a:t>= (B+ C)(B+D</a:t>
            </a:r>
            <a:r>
              <a:rPr lang="en-US" sz="2200" dirty="0" smtClean="0">
                <a:latin typeface="+mj-lt"/>
                <a:cs typeface="Arial" charset="0"/>
              </a:rPr>
              <a:t>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Covering (T9’)		</a:t>
            </a:r>
            <a:r>
              <a:rPr lang="en-US" sz="2200" dirty="0" smtClean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Combining (T10)       	PA 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+ 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PA 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= 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 smtClean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Expansion			</a:t>
            </a:r>
            <a:r>
              <a:rPr lang="en-US" sz="2200" dirty="0" smtClean="0">
                <a:latin typeface="+mj-lt"/>
                <a:cs typeface="Arial" charset="0"/>
              </a:rPr>
              <a:t>P = 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PA</a:t>
            </a:r>
          </a:p>
          <a:p>
            <a:pPr>
              <a:spcBef>
                <a:spcPct val="20000"/>
              </a:spcBef>
            </a:pPr>
            <a:r>
              <a:rPr lang="en-US" sz="2200" b="1" dirty="0" smtClean="0">
                <a:latin typeface="+mj-lt"/>
                <a:cs typeface="Arial" charset="0"/>
              </a:rPr>
              <a:t>       				</a:t>
            </a:r>
            <a:r>
              <a:rPr lang="en-US" sz="2200" dirty="0" smtClean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Duplication</a:t>
            </a:r>
            <a:r>
              <a:rPr lang="en-US" sz="2200" b="1" dirty="0">
                <a:latin typeface="+mj-lt"/>
                <a:cs typeface="Arial" charset="0"/>
              </a:rPr>
              <a:t>	</a:t>
            </a:r>
            <a:r>
              <a:rPr lang="en-US" sz="2200" b="1" dirty="0" smtClean="0">
                <a:latin typeface="+mj-lt"/>
                <a:cs typeface="Arial" charset="0"/>
              </a:rPr>
              <a:t>		</a:t>
            </a:r>
            <a:r>
              <a:rPr lang="en-US" sz="2200" dirty="0" smtClean="0">
                <a:latin typeface="+mj-lt"/>
                <a:cs typeface="Arial" charset="0"/>
              </a:rPr>
              <a:t>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“Simplification” theorem</a:t>
            </a:r>
            <a:r>
              <a:rPr lang="en-US" sz="2200" dirty="0" smtClean="0">
                <a:latin typeface="+mj-lt"/>
                <a:cs typeface="Arial" charset="0"/>
              </a:rPr>
              <a:t>	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A </a:t>
            </a:r>
            <a:r>
              <a:rPr lang="en-US" sz="2200" dirty="0">
                <a:latin typeface="+mj-lt"/>
                <a:cs typeface="Arial" charset="0"/>
              </a:rPr>
              <a:t>= </a:t>
            </a:r>
            <a:r>
              <a:rPr lang="en-US" sz="2200" dirty="0" smtClean="0">
                <a:latin typeface="+mj-lt"/>
                <a:cs typeface="Arial" charset="0"/>
              </a:rPr>
              <a:t>P + A</a:t>
            </a:r>
          </a:p>
          <a:p>
            <a:pPr lvl="2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	</a:t>
            </a:r>
            <a:r>
              <a:rPr lang="en-US" sz="2200" dirty="0" smtClean="0">
                <a:latin typeface="+mj-lt"/>
                <a:cs typeface="Arial" charset="0"/>
              </a:rPr>
              <a:t>	</a:t>
            </a:r>
            <a:r>
              <a:rPr lang="en-US" sz="2200" dirty="0">
                <a:latin typeface="+mj-lt"/>
                <a:cs typeface="Arial" charset="0"/>
              </a:rPr>
              <a:t>	</a:t>
            </a:r>
            <a:r>
              <a:rPr lang="en-US" sz="2200" dirty="0" smtClean="0">
                <a:latin typeface="+mj-lt"/>
                <a:cs typeface="Arial" charset="0"/>
              </a:rPr>
              <a:t>PA </a:t>
            </a:r>
            <a:r>
              <a:rPr lang="en-US" sz="2200" dirty="0">
                <a:latin typeface="+mj-lt"/>
                <a:cs typeface="Arial" charset="0"/>
              </a:rPr>
              <a:t>+ A = P + A</a:t>
            </a:r>
            <a:endParaRPr lang="en-US" sz="2200" dirty="0" smtClean="0">
              <a:latin typeface="+mj-lt"/>
              <a:cs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343400" y="480060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19600" y="2609462"/>
            <a:ext cx="1651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28540" y="5181600"/>
            <a:ext cx="2006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38800" y="51816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946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1219200" y="1722437"/>
            <a:ext cx="51054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>
                <a:solidFill>
                  <a:schemeClr val="accent1"/>
                </a:solidFill>
              </a:rPr>
              <a:t>Y</a:t>
            </a:r>
            <a:r>
              <a:rPr lang="en-US" b="1" dirty="0" smtClean="0">
                <a:solidFill>
                  <a:schemeClr val="accent1"/>
                </a:solidFill>
              </a:rPr>
              <a:t> = </a:t>
            </a:r>
            <a:r>
              <a:rPr lang="en-US" b="1" i="1" dirty="0" smtClean="0">
                <a:solidFill>
                  <a:schemeClr val="accent1"/>
                </a:solidFill>
              </a:rPr>
              <a:t>AB</a:t>
            </a:r>
            <a:r>
              <a:rPr lang="en-US" b="1" dirty="0" smtClean="0">
                <a:solidFill>
                  <a:schemeClr val="accent1"/>
                </a:solidFill>
              </a:rPr>
              <a:t> + </a:t>
            </a:r>
            <a:r>
              <a:rPr lang="en-US" b="1" i="1" dirty="0" smtClean="0">
                <a:solidFill>
                  <a:schemeClr val="accent1"/>
                </a:solidFill>
              </a:rPr>
              <a:t>AB</a:t>
            </a:r>
          </a:p>
          <a:p>
            <a:pPr>
              <a:buFontTx/>
              <a:buNone/>
            </a:pPr>
            <a:r>
              <a:rPr lang="en-US" dirty="0" smtClean="0"/>
              <a:t>       </a:t>
            </a:r>
            <a:endParaRPr lang="en-US" dirty="0"/>
          </a:p>
        </p:txBody>
      </p:sp>
      <p:sp>
        <p:nvSpPr>
          <p:cNvPr id="1045508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3055785" y="1845292"/>
            <a:ext cx="228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" y="972234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1: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197244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1219199" y="1722437"/>
            <a:ext cx="6966857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>
                <a:solidFill>
                  <a:schemeClr val="accent1"/>
                </a:solidFill>
              </a:rPr>
              <a:t>Y</a:t>
            </a:r>
            <a:r>
              <a:rPr lang="en-US" b="1" dirty="0" smtClean="0">
                <a:solidFill>
                  <a:schemeClr val="accent1"/>
                </a:solidFill>
              </a:rPr>
              <a:t> = </a:t>
            </a:r>
            <a:r>
              <a:rPr lang="en-US" b="1" i="1" dirty="0" smtClean="0">
                <a:solidFill>
                  <a:schemeClr val="accent1"/>
                </a:solidFill>
              </a:rPr>
              <a:t>AB</a:t>
            </a:r>
            <a:r>
              <a:rPr lang="en-US" b="1" dirty="0" smtClean="0">
                <a:solidFill>
                  <a:schemeClr val="accent1"/>
                </a:solidFill>
              </a:rPr>
              <a:t> + </a:t>
            </a:r>
            <a:r>
              <a:rPr lang="en-US" b="1" i="1" dirty="0" smtClean="0">
                <a:solidFill>
                  <a:schemeClr val="accent1"/>
                </a:solidFill>
              </a:rPr>
              <a:t>AB</a:t>
            </a:r>
          </a:p>
          <a:p>
            <a:pPr>
              <a:buFontTx/>
              <a:buNone/>
            </a:pPr>
            <a:r>
              <a:rPr lang="en-US" dirty="0" smtClean="0"/>
              <a:t>	Y = A		T10: Combining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 smtClean="0"/>
              <a:t>or</a:t>
            </a:r>
          </a:p>
          <a:p>
            <a:pPr>
              <a:buFontTx/>
              <a:buNone/>
            </a:pPr>
            <a:r>
              <a:rPr lang="en-US" dirty="0" smtClean="0"/>
              <a:t>       = </a:t>
            </a:r>
            <a:r>
              <a:rPr lang="en-US" i="1" dirty="0" smtClean="0"/>
              <a:t>A</a:t>
            </a:r>
            <a:r>
              <a:rPr lang="en-US" dirty="0" smtClean="0"/>
              <a:t>(</a:t>
            </a:r>
            <a:r>
              <a:rPr lang="en-US" i="1" dirty="0"/>
              <a:t>B</a:t>
            </a:r>
            <a:r>
              <a:rPr lang="en-US" dirty="0" smtClean="0"/>
              <a:t> + </a:t>
            </a:r>
            <a:r>
              <a:rPr lang="en-US" i="1" dirty="0"/>
              <a:t>B</a:t>
            </a:r>
            <a:r>
              <a:rPr lang="en-US" dirty="0" smtClean="0"/>
              <a:t>)	T8: </a:t>
            </a:r>
            <a:r>
              <a:rPr lang="en-US" dirty="0" err="1" smtClean="0"/>
              <a:t>Distributivity</a:t>
            </a: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       = </a:t>
            </a:r>
            <a:r>
              <a:rPr lang="en-US" i="1" dirty="0"/>
              <a:t>A</a:t>
            </a:r>
            <a:r>
              <a:rPr lang="en-US" dirty="0" smtClean="0"/>
              <a:t>(1)		T5’: Complements</a:t>
            </a:r>
          </a:p>
          <a:p>
            <a:pPr>
              <a:buFontTx/>
              <a:buNone/>
            </a:pPr>
            <a:r>
              <a:rPr lang="en-US" dirty="0" smtClean="0"/>
              <a:t>       = </a:t>
            </a:r>
            <a:r>
              <a:rPr lang="en-US" i="1" dirty="0"/>
              <a:t>A</a:t>
            </a:r>
            <a:r>
              <a:rPr lang="en-US" dirty="0" smtClean="0"/>
              <a:t>		T1: Identity</a:t>
            </a:r>
            <a:endParaRPr lang="en-US" dirty="0"/>
          </a:p>
        </p:txBody>
      </p:sp>
      <p:sp>
        <p:nvSpPr>
          <p:cNvPr id="1045509" name="Line 5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3219068" y="4187276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" y="972234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1:</a:t>
            </a:r>
            <a:endParaRPr lang="en-US" sz="3600" b="1" dirty="0"/>
          </a:p>
        </p:txBody>
      </p:sp>
      <p:sp>
        <p:nvSpPr>
          <p:cNvPr id="7" name="Line 4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055785" y="1845292"/>
            <a:ext cx="228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12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Simplification methods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 smtClean="0">
                <a:solidFill>
                  <a:srgbClr val="0070C0"/>
                </a:solidFill>
                <a:latin typeface="+mj-lt"/>
                <a:cs typeface="Arial" charset="0"/>
              </a:rPr>
              <a:t>Distributivity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(T8, T8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’)      	B 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     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 				B 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+ 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CD 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= (B+ C)(B+D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Covering (T9’)		</a:t>
            </a:r>
            <a:r>
              <a:rPr lang="en-US" sz="2200" dirty="0" smtClean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Combining (T10)</a:t>
            </a:r>
            <a:r>
              <a:rPr lang="en-US" sz="2200" dirty="0" smtClean="0">
                <a:latin typeface="+mj-lt"/>
                <a:cs typeface="Arial" charset="0"/>
              </a:rPr>
              <a:t>       	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PA </a:t>
            </a:r>
            <a:r>
              <a:rPr lang="en-US" sz="2200" dirty="0">
                <a:latin typeface="+mj-lt"/>
                <a:cs typeface="Arial" charset="0"/>
              </a:rPr>
              <a:t>= </a:t>
            </a:r>
            <a:r>
              <a:rPr lang="en-US" sz="2200" dirty="0" smtClean="0">
                <a:latin typeface="+mj-lt"/>
                <a:cs typeface="Arial" charset="0"/>
              </a:rPr>
              <a:t>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Expansion			</a:t>
            </a:r>
            <a:r>
              <a:rPr lang="en-US" sz="2200" dirty="0" smtClean="0">
                <a:latin typeface="+mj-lt"/>
                <a:cs typeface="Arial" charset="0"/>
              </a:rPr>
              <a:t>P = 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PA</a:t>
            </a:r>
          </a:p>
          <a:p>
            <a:pPr>
              <a:spcBef>
                <a:spcPct val="20000"/>
              </a:spcBef>
            </a:pPr>
            <a:r>
              <a:rPr lang="en-US" sz="2200" b="1" dirty="0" smtClean="0">
                <a:latin typeface="+mj-lt"/>
                <a:cs typeface="Arial" charset="0"/>
              </a:rPr>
              <a:t>       				</a:t>
            </a:r>
            <a:r>
              <a:rPr lang="en-US" sz="2200" dirty="0" smtClean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Duplication</a:t>
            </a:r>
            <a:r>
              <a:rPr lang="en-US" sz="2200" b="1" dirty="0">
                <a:latin typeface="+mj-lt"/>
                <a:cs typeface="Arial" charset="0"/>
              </a:rPr>
              <a:t>	</a:t>
            </a:r>
            <a:r>
              <a:rPr lang="en-US" sz="2200" b="1" dirty="0" smtClean="0">
                <a:latin typeface="+mj-lt"/>
                <a:cs typeface="Arial" charset="0"/>
              </a:rPr>
              <a:t>		</a:t>
            </a:r>
            <a:r>
              <a:rPr lang="en-US" sz="2200" dirty="0" smtClean="0">
                <a:latin typeface="+mj-lt"/>
                <a:cs typeface="Arial" charset="0"/>
              </a:rPr>
              <a:t>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“Simplification” theorem</a:t>
            </a:r>
            <a:r>
              <a:rPr lang="en-US" sz="2200" dirty="0" smtClean="0">
                <a:latin typeface="+mj-lt"/>
                <a:cs typeface="Arial" charset="0"/>
              </a:rPr>
              <a:t>	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A </a:t>
            </a:r>
            <a:r>
              <a:rPr lang="en-US" sz="2200" dirty="0">
                <a:latin typeface="+mj-lt"/>
                <a:cs typeface="Arial" charset="0"/>
              </a:rPr>
              <a:t>= </a:t>
            </a:r>
            <a:r>
              <a:rPr lang="en-US" sz="2200" dirty="0" smtClean="0">
                <a:latin typeface="+mj-lt"/>
                <a:cs typeface="Arial" charset="0"/>
              </a:rPr>
              <a:t>P + A</a:t>
            </a:r>
          </a:p>
          <a:p>
            <a:pPr lvl="2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	</a:t>
            </a:r>
            <a:r>
              <a:rPr lang="en-US" sz="2200" dirty="0" smtClean="0">
                <a:latin typeface="+mj-lt"/>
                <a:cs typeface="Arial" charset="0"/>
              </a:rPr>
              <a:t>	</a:t>
            </a:r>
            <a:r>
              <a:rPr lang="en-US" sz="2200" dirty="0">
                <a:latin typeface="+mj-lt"/>
                <a:cs typeface="Arial" charset="0"/>
              </a:rPr>
              <a:t>	</a:t>
            </a:r>
            <a:r>
              <a:rPr lang="en-US" sz="2200" dirty="0" smtClean="0">
                <a:latin typeface="+mj-lt"/>
                <a:cs typeface="Arial" charset="0"/>
              </a:rPr>
              <a:t>PA </a:t>
            </a:r>
            <a:r>
              <a:rPr lang="en-US" sz="2200" dirty="0">
                <a:latin typeface="+mj-lt"/>
                <a:cs typeface="Arial" charset="0"/>
              </a:rPr>
              <a:t>+ A = P + A</a:t>
            </a:r>
            <a:endParaRPr lang="en-US" sz="2200" dirty="0" smtClean="0">
              <a:latin typeface="+mj-lt"/>
              <a:cs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343400" y="480060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19600" y="2618793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28540" y="5181600"/>
            <a:ext cx="2006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38800" y="51816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946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>
                <a:solidFill>
                  <a:schemeClr val="accent1"/>
                </a:solidFill>
              </a:rPr>
              <a:t>Y</a:t>
            </a:r>
            <a:r>
              <a:rPr lang="en-US" b="1" dirty="0" smtClean="0">
                <a:solidFill>
                  <a:schemeClr val="accent1"/>
                </a:solidFill>
              </a:rPr>
              <a:t> = </a:t>
            </a:r>
            <a:r>
              <a:rPr lang="en-US" b="1" i="1" dirty="0" smtClean="0">
                <a:solidFill>
                  <a:schemeClr val="accent1"/>
                </a:solidFill>
              </a:rPr>
              <a:t>A</a:t>
            </a:r>
            <a:r>
              <a:rPr lang="en-US" b="1" dirty="0" smtClean="0">
                <a:solidFill>
                  <a:schemeClr val="accent1"/>
                </a:solidFill>
              </a:rPr>
              <a:t>(</a:t>
            </a:r>
            <a:r>
              <a:rPr lang="en-US" b="1" i="1" dirty="0" smtClean="0">
                <a:solidFill>
                  <a:schemeClr val="accent1"/>
                </a:solidFill>
              </a:rPr>
              <a:t>AB</a:t>
            </a:r>
            <a:r>
              <a:rPr lang="en-US" b="1" dirty="0" smtClean="0">
                <a:solidFill>
                  <a:schemeClr val="accent1"/>
                </a:solidFill>
              </a:rPr>
              <a:t> + </a:t>
            </a:r>
            <a:r>
              <a:rPr lang="en-US" b="1" i="1" dirty="0" smtClean="0">
                <a:solidFill>
                  <a:schemeClr val="accent1"/>
                </a:solidFill>
              </a:rPr>
              <a:t>ABC)</a:t>
            </a:r>
            <a:endParaRPr lang="en-US" b="1" dirty="0" smtClean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en-US" dirty="0" smtClean="0"/>
              <a:t>     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2: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75636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>
                <a:solidFill>
                  <a:schemeClr val="accent1"/>
                </a:solidFill>
              </a:rPr>
              <a:t>Y</a:t>
            </a:r>
            <a:r>
              <a:rPr lang="en-US" b="1" dirty="0" smtClean="0">
                <a:solidFill>
                  <a:schemeClr val="accent1"/>
                </a:solidFill>
              </a:rPr>
              <a:t> = </a:t>
            </a:r>
            <a:r>
              <a:rPr lang="en-US" b="1" i="1" dirty="0" smtClean="0">
                <a:solidFill>
                  <a:schemeClr val="accent1"/>
                </a:solidFill>
              </a:rPr>
              <a:t>A</a:t>
            </a:r>
            <a:r>
              <a:rPr lang="en-US" b="1" dirty="0" smtClean="0">
                <a:solidFill>
                  <a:schemeClr val="accent1"/>
                </a:solidFill>
              </a:rPr>
              <a:t>(</a:t>
            </a:r>
            <a:r>
              <a:rPr lang="en-US" b="1" i="1" dirty="0" smtClean="0">
                <a:solidFill>
                  <a:schemeClr val="accent1"/>
                </a:solidFill>
              </a:rPr>
              <a:t>AB</a:t>
            </a:r>
            <a:r>
              <a:rPr lang="en-US" b="1" dirty="0" smtClean="0">
                <a:solidFill>
                  <a:schemeClr val="accent1"/>
                </a:solidFill>
              </a:rPr>
              <a:t> + </a:t>
            </a:r>
            <a:r>
              <a:rPr lang="en-US" b="1" i="1" dirty="0" smtClean="0">
                <a:solidFill>
                  <a:schemeClr val="accent1"/>
                </a:solidFill>
              </a:rPr>
              <a:t>ABC)</a:t>
            </a:r>
            <a:endParaRPr lang="en-US" b="1" dirty="0" smtClean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en-US" dirty="0" smtClean="0"/>
              <a:t>       = </a:t>
            </a:r>
            <a:r>
              <a:rPr lang="en-US" i="1" dirty="0" smtClean="0"/>
              <a:t>A</a:t>
            </a:r>
            <a:r>
              <a:rPr lang="en-US" dirty="0" smtClean="0"/>
              <a:t>(</a:t>
            </a:r>
            <a:r>
              <a:rPr lang="en-US" i="1" dirty="0" smtClean="0"/>
              <a:t>AB(</a:t>
            </a:r>
            <a:r>
              <a:rPr lang="en-US" dirty="0" smtClean="0"/>
              <a:t>1 + </a:t>
            </a:r>
            <a:r>
              <a:rPr lang="en-US" i="1" dirty="0" smtClean="0"/>
              <a:t>C</a:t>
            </a:r>
            <a:r>
              <a:rPr lang="en-US" dirty="0" smtClean="0"/>
              <a:t>))		T8: </a:t>
            </a:r>
            <a:r>
              <a:rPr lang="en-US" dirty="0" err="1" smtClean="0"/>
              <a:t>Distributivity</a:t>
            </a: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       = </a:t>
            </a:r>
            <a:r>
              <a:rPr lang="en-US" i="1" dirty="0" smtClean="0"/>
              <a:t>A</a:t>
            </a:r>
            <a:r>
              <a:rPr lang="en-US" dirty="0" smtClean="0"/>
              <a:t>(</a:t>
            </a:r>
            <a:r>
              <a:rPr lang="en-US" i="1" dirty="0" smtClean="0"/>
              <a:t>AB</a:t>
            </a:r>
            <a:r>
              <a:rPr lang="en-US" dirty="0" smtClean="0"/>
              <a:t>(1))			T2’: Null Element</a:t>
            </a:r>
          </a:p>
          <a:p>
            <a:pPr>
              <a:buFontTx/>
              <a:buNone/>
            </a:pPr>
            <a:r>
              <a:rPr lang="en-US" dirty="0" smtClean="0"/>
              <a:t>       = </a:t>
            </a:r>
            <a:r>
              <a:rPr lang="en-US" i="1" dirty="0" smtClean="0"/>
              <a:t>A</a:t>
            </a:r>
            <a:r>
              <a:rPr lang="en-US" dirty="0" smtClean="0"/>
              <a:t>(</a:t>
            </a:r>
            <a:r>
              <a:rPr lang="en-US" i="1" dirty="0" smtClean="0"/>
              <a:t>AB</a:t>
            </a:r>
            <a:r>
              <a:rPr lang="en-US" dirty="0" smtClean="0"/>
              <a:t>)			T1: Identity</a:t>
            </a:r>
          </a:p>
          <a:p>
            <a:pPr>
              <a:buFontTx/>
              <a:buNone/>
            </a:pPr>
            <a:r>
              <a:rPr lang="en-US" dirty="0" smtClean="0"/>
              <a:t>	   = (</a:t>
            </a:r>
            <a:r>
              <a:rPr lang="en-US" i="1" dirty="0" smtClean="0"/>
              <a:t>AA</a:t>
            </a:r>
            <a:r>
              <a:rPr lang="en-US" dirty="0" smtClean="0"/>
              <a:t>)</a:t>
            </a:r>
            <a:r>
              <a:rPr lang="en-US" i="1" dirty="0" smtClean="0"/>
              <a:t>B	</a:t>
            </a:r>
            <a:r>
              <a:rPr lang="en-US" dirty="0" smtClean="0"/>
              <a:t>		T7: Associativity</a:t>
            </a:r>
          </a:p>
          <a:p>
            <a:pPr>
              <a:buFontTx/>
              <a:buNone/>
            </a:pPr>
            <a:r>
              <a:rPr lang="en-US" dirty="0" smtClean="0"/>
              <a:t>       = </a:t>
            </a:r>
            <a:r>
              <a:rPr lang="en-US" i="1" dirty="0" smtClean="0"/>
              <a:t>AB</a:t>
            </a:r>
            <a:r>
              <a:rPr lang="en-US" dirty="0" smtClean="0"/>
              <a:t>				T3: </a:t>
            </a:r>
            <a:r>
              <a:rPr lang="en-US" dirty="0" err="1" smtClean="0"/>
              <a:t>Idempotency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2: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37613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 smtClean="0">
                <a:latin typeface="+mj-lt"/>
                <a:cs typeface="Arial" charset="0"/>
              </a:rPr>
              <a:t>Distributivity</a:t>
            </a:r>
            <a:r>
              <a:rPr lang="en-US" sz="2200" b="1" dirty="0" smtClean="0">
                <a:latin typeface="+mj-lt"/>
                <a:cs typeface="Arial" charset="0"/>
              </a:rPr>
              <a:t> </a:t>
            </a:r>
            <a:r>
              <a:rPr lang="en-US" sz="2200" b="1" dirty="0">
                <a:latin typeface="+mj-lt"/>
                <a:cs typeface="Arial" charset="0"/>
              </a:rPr>
              <a:t>(T8, T8</a:t>
            </a:r>
            <a:r>
              <a:rPr lang="en-US" sz="2200" b="1" dirty="0" smtClean="0">
                <a:latin typeface="+mj-lt"/>
                <a:cs typeface="Arial" charset="0"/>
              </a:rPr>
              <a:t>’)</a:t>
            </a:r>
            <a:r>
              <a:rPr lang="en-US" sz="2200" dirty="0" smtClean="0">
                <a:latin typeface="+mj-lt"/>
                <a:cs typeface="Arial" charset="0"/>
              </a:rPr>
              <a:t>      	B </a:t>
            </a:r>
            <a:r>
              <a:rPr lang="en-US" sz="2200" dirty="0">
                <a:latin typeface="+mj-lt"/>
                <a:cs typeface="Arial" charset="0"/>
              </a:rPr>
              <a:t>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     </a:t>
            </a:r>
            <a:r>
              <a:rPr lang="en-US" sz="2200" dirty="0" smtClean="0">
                <a:latin typeface="+mj-lt"/>
                <a:cs typeface="Arial" charset="0"/>
              </a:rPr>
              <a:t> 				B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CD </a:t>
            </a:r>
            <a:r>
              <a:rPr lang="en-US" sz="2200" dirty="0">
                <a:latin typeface="+mj-lt"/>
                <a:cs typeface="Arial" charset="0"/>
              </a:rPr>
              <a:t>= (B+ C)(B+D</a:t>
            </a:r>
            <a:r>
              <a:rPr lang="en-US" sz="2200" dirty="0" smtClean="0">
                <a:latin typeface="+mj-lt"/>
                <a:cs typeface="Arial" charset="0"/>
              </a:rPr>
              <a:t>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Covering (T9’)		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Combining (T10)</a:t>
            </a:r>
            <a:r>
              <a:rPr lang="en-US" sz="2200" dirty="0" smtClean="0">
                <a:latin typeface="+mj-lt"/>
                <a:cs typeface="Arial" charset="0"/>
              </a:rPr>
              <a:t>       	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PA </a:t>
            </a:r>
            <a:r>
              <a:rPr lang="en-US" sz="2200" dirty="0">
                <a:latin typeface="+mj-lt"/>
                <a:cs typeface="Arial" charset="0"/>
              </a:rPr>
              <a:t>= </a:t>
            </a:r>
            <a:r>
              <a:rPr lang="en-US" sz="2200" dirty="0" smtClean="0">
                <a:latin typeface="+mj-lt"/>
                <a:cs typeface="Arial" charset="0"/>
              </a:rPr>
              <a:t>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Expansion			</a:t>
            </a:r>
            <a:r>
              <a:rPr lang="en-US" sz="2200" dirty="0" smtClean="0">
                <a:latin typeface="+mj-lt"/>
                <a:cs typeface="Arial" charset="0"/>
              </a:rPr>
              <a:t>P = 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PA</a:t>
            </a:r>
          </a:p>
          <a:p>
            <a:pPr>
              <a:spcBef>
                <a:spcPct val="20000"/>
              </a:spcBef>
            </a:pPr>
            <a:r>
              <a:rPr lang="en-US" sz="2200" b="1" dirty="0" smtClean="0">
                <a:latin typeface="+mj-lt"/>
                <a:cs typeface="Arial" charset="0"/>
              </a:rPr>
              <a:t>       				</a:t>
            </a:r>
            <a:r>
              <a:rPr lang="en-US" sz="2200" dirty="0" smtClean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Duplication</a:t>
            </a:r>
            <a:r>
              <a:rPr lang="en-US" sz="2200" b="1" dirty="0">
                <a:latin typeface="+mj-lt"/>
                <a:cs typeface="Arial" charset="0"/>
              </a:rPr>
              <a:t>	</a:t>
            </a:r>
            <a:r>
              <a:rPr lang="en-US" sz="2200" b="1" dirty="0" smtClean="0">
                <a:latin typeface="+mj-lt"/>
                <a:cs typeface="Arial" charset="0"/>
              </a:rPr>
              <a:t>		</a:t>
            </a:r>
            <a:r>
              <a:rPr lang="en-US" sz="2200" dirty="0" smtClean="0">
                <a:latin typeface="+mj-lt"/>
                <a:cs typeface="Arial" charset="0"/>
              </a:rPr>
              <a:t>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“Simplification” theorem</a:t>
            </a:r>
            <a:r>
              <a:rPr lang="en-US" sz="2200" dirty="0" smtClean="0">
                <a:latin typeface="+mj-lt"/>
                <a:cs typeface="Arial" charset="0"/>
              </a:rPr>
              <a:t>	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A </a:t>
            </a:r>
            <a:r>
              <a:rPr lang="en-US" sz="2200" dirty="0">
                <a:latin typeface="+mj-lt"/>
                <a:cs typeface="Arial" charset="0"/>
              </a:rPr>
              <a:t>= </a:t>
            </a:r>
            <a:r>
              <a:rPr lang="en-US" sz="2200" dirty="0" smtClean="0">
                <a:latin typeface="+mj-lt"/>
                <a:cs typeface="Arial" charset="0"/>
              </a:rPr>
              <a:t>P + A</a:t>
            </a:r>
          </a:p>
          <a:p>
            <a:pPr lvl="2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	</a:t>
            </a:r>
            <a:r>
              <a:rPr lang="en-US" sz="2200" dirty="0" smtClean="0">
                <a:latin typeface="+mj-lt"/>
                <a:cs typeface="Arial" charset="0"/>
              </a:rPr>
              <a:t>	</a:t>
            </a:r>
            <a:r>
              <a:rPr lang="en-US" sz="2200" dirty="0">
                <a:latin typeface="+mj-lt"/>
                <a:cs typeface="Arial" charset="0"/>
              </a:rPr>
              <a:t>	</a:t>
            </a:r>
            <a:r>
              <a:rPr lang="en-US" sz="2200" dirty="0" smtClean="0">
                <a:latin typeface="+mj-lt"/>
                <a:cs typeface="Arial" charset="0"/>
              </a:rPr>
              <a:t>PA </a:t>
            </a:r>
            <a:r>
              <a:rPr lang="en-US" sz="2200" dirty="0">
                <a:latin typeface="+mj-lt"/>
                <a:cs typeface="Arial" charset="0"/>
              </a:rPr>
              <a:t>+ A = P + A</a:t>
            </a:r>
            <a:endParaRPr lang="en-US" sz="2200" dirty="0" smtClean="0">
              <a:latin typeface="+mj-lt"/>
              <a:cs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343400" y="480060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19600" y="2590800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28540" y="5181600"/>
            <a:ext cx="2006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38800" y="51816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Simplification methods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4946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04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609600" y="1066800"/>
            <a:ext cx="7772400" cy="4953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b="1" dirty="0" smtClean="0"/>
              <a:t>Complement</a:t>
            </a:r>
            <a:r>
              <a:rPr lang="en-US" sz="2800" dirty="0" smtClean="0"/>
              <a:t>: variable with a bar over it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 smtClean="0">
                <a:solidFill>
                  <a:schemeClr val="accent1"/>
                </a:solidFill>
              </a:rPr>
              <a:t>    </a:t>
            </a:r>
            <a:r>
              <a:rPr lang="en-US" sz="2800" b="1" i="1" dirty="0" smtClean="0">
                <a:solidFill>
                  <a:schemeClr val="accent1"/>
                </a:solidFill>
              </a:rPr>
              <a:t>A</a:t>
            </a:r>
            <a:r>
              <a:rPr lang="en-US" sz="2800" b="1" dirty="0" smtClean="0">
                <a:solidFill>
                  <a:schemeClr val="accent1"/>
                </a:solidFill>
              </a:rPr>
              <a:t>, </a:t>
            </a:r>
            <a:r>
              <a:rPr lang="en-US" sz="2800" b="1" i="1" dirty="0" smtClean="0">
                <a:solidFill>
                  <a:schemeClr val="accent1"/>
                </a:solidFill>
              </a:rPr>
              <a:t>B</a:t>
            </a:r>
            <a:r>
              <a:rPr lang="en-US" sz="2800" b="1" dirty="0" smtClean="0">
                <a:solidFill>
                  <a:schemeClr val="accent1"/>
                </a:solidFill>
              </a:rPr>
              <a:t>, </a:t>
            </a:r>
            <a:r>
              <a:rPr lang="en-US" sz="2800" b="1" i="1" dirty="0" smtClean="0">
                <a:solidFill>
                  <a:schemeClr val="accent1"/>
                </a:solidFill>
              </a:rPr>
              <a:t>C</a:t>
            </a:r>
          </a:p>
          <a:p>
            <a:pPr>
              <a:lnSpc>
                <a:spcPct val="90000"/>
              </a:lnSpc>
            </a:pPr>
            <a:r>
              <a:rPr lang="en-US" sz="2800" b="1" dirty="0" smtClean="0"/>
              <a:t>Literal</a:t>
            </a:r>
            <a:r>
              <a:rPr lang="en-US" sz="2800" dirty="0" smtClean="0"/>
              <a:t>: variable or its complement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 smtClean="0">
                <a:solidFill>
                  <a:schemeClr val="accent1"/>
                </a:solidFill>
              </a:rPr>
              <a:t>    </a:t>
            </a:r>
            <a:r>
              <a:rPr lang="en-US" sz="2800" b="1" i="1" dirty="0" smtClean="0">
                <a:solidFill>
                  <a:schemeClr val="accent1"/>
                </a:solidFill>
              </a:rPr>
              <a:t>A</a:t>
            </a:r>
            <a:r>
              <a:rPr lang="en-US" sz="2800" b="1" dirty="0" smtClean="0">
                <a:solidFill>
                  <a:schemeClr val="accent1"/>
                </a:solidFill>
              </a:rPr>
              <a:t>, </a:t>
            </a:r>
            <a:r>
              <a:rPr lang="en-US" sz="2800" b="1" i="1" dirty="0" smtClean="0">
                <a:solidFill>
                  <a:schemeClr val="accent1"/>
                </a:solidFill>
              </a:rPr>
              <a:t>A</a:t>
            </a:r>
            <a:r>
              <a:rPr lang="en-US" sz="2800" b="1" dirty="0" smtClean="0">
                <a:solidFill>
                  <a:schemeClr val="accent1"/>
                </a:solidFill>
              </a:rPr>
              <a:t>, </a:t>
            </a:r>
            <a:r>
              <a:rPr lang="en-US" sz="2800" b="1" i="1" dirty="0" smtClean="0">
                <a:solidFill>
                  <a:schemeClr val="accent1"/>
                </a:solidFill>
              </a:rPr>
              <a:t>B</a:t>
            </a:r>
            <a:r>
              <a:rPr lang="en-US" sz="2800" b="1" dirty="0" smtClean="0">
                <a:solidFill>
                  <a:schemeClr val="accent1"/>
                </a:solidFill>
              </a:rPr>
              <a:t>, </a:t>
            </a:r>
            <a:r>
              <a:rPr lang="en-US" sz="2800" b="1" i="1" dirty="0" smtClean="0">
                <a:solidFill>
                  <a:schemeClr val="accent1"/>
                </a:solidFill>
              </a:rPr>
              <a:t>B</a:t>
            </a:r>
            <a:r>
              <a:rPr lang="en-US" sz="2800" b="1" dirty="0" smtClean="0">
                <a:solidFill>
                  <a:schemeClr val="accent1"/>
                </a:solidFill>
              </a:rPr>
              <a:t>, </a:t>
            </a:r>
            <a:r>
              <a:rPr lang="en-US" sz="2800" b="1" i="1" dirty="0" smtClean="0">
                <a:solidFill>
                  <a:schemeClr val="accent1"/>
                </a:solidFill>
              </a:rPr>
              <a:t>C</a:t>
            </a:r>
            <a:r>
              <a:rPr lang="en-US" sz="2800" b="1" dirty="0" smtClean="0">
                <a:solidFill>
                  <a:schemeClr val="accent1"/>
                </a:solidFill>
              </a:rPr>
              <a:t>, </a:t>
            </a:r>
            <a:r>
              <a:rPr lang="en-US" sz="2800" b="1" i="1" dirty="0" smtClean="0">
                <a:solidFill>
                  <a:schemeClr val="accent1"/>
                </a:solidFill>
              </a:rPr>
              <a:t>C</a:t>
            </a:r>
            <a:endParaRPr lang="en-US" sz="2800" b="1" dirty="0" smtClean="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b="1" dirty="0" err="1" smtClean="0"/>
              <a:t>Implicant</a:t>
            </a:r>
            <a:r>
              <a:rPr lang="en-US" sz="2800" dirty="0" smtClean="0"/>
              <a:t>: product of literals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    </a:t>
            </a:r>
            <a:r>
              <a:rPr lang="en-US" sz="2800" b="1" i="1" dirty="0" smtClean="0">
                <a:solidFill>
                  <a:schemeClr val="accent1"/>
                </a:solidFill>
              </a:rPr>
              <a:t>ABC</a:t>
            </a:r>
            <a:r>
              <a:rPr lang="en-US" sz="2800" b="1" dirty="0" smtClean="0">
                <a:solidFill>
                  <a:schemeClr val="accent1"/>
                </a:solidFill>
              </a:rPr>
              <a:t>, </a:t>
            </a:r>
            <a:r>
              <a:rPr lang="en-US" sz="2800" b="1" i="1" dirty="0" smtClean="0">
                <a:solidFill>
                  <a:schemeClr val="accent1"/>
                </a:solidFill>
              </a:rPr>
              <a:t>AC</a:t>
            </a:r>
            <a:r>
              <a:rPr lang="en-US" sz="2800" b="1" dirty="0" smtClean="0">
                <a:solidFill>
                  <a:schemeClr val="accent1"/>
                </a:solidFill>
              </a:rPr>
              <a:t>, </a:t>
            </a:r>
            <a:r>
              <a:rPr lang="en-US" sz="2800" b="1" i="1" dirty="0" smtClean="0">
                <a:solidFill>
                  <a:schemeClr val="accent1"/>
                </a:solidFill>
              </a:rPr>
              <a:t>BC</a:t>
            </a:r>
          </a:p>
          <a:p>
            <a:pPr>
              <a:lnSpc>
                <a:spcPct val="90000"/>
              </a:lnSpc>
            </a:pPr>
            <a:r>
              <a:rPr lang="en-US" sz="2800" b="1" dirty="0" err="1" smtClean="0"/>
              <a:t>Minterm</a:t>
            </a:r>
            <a:r>
              <a:rPr lang="en-US" sz="2800" dirty="0" smtClean="0"/>
              <a:t>: product that includes all input variables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    </a:t>
            </a:r>
            <a:r>
              <a:rPr lang="en-US" sz="2800" b="1" i="1" dirty="0" smtClean="0">
                <a:solidFill>
                  <a:schemeClr val="accent1"/>
                </a:solidFill>
              </a:rPr>
              <a:t>ABC</a:t>
            </a:r>
            <a:r>
              <a:rPr lang="en-US" sz="2800" b="1" dirty="0" smtClean="0">
                <a:solidFill>
                  <a:schemeClr val="accent1"/>
                </a:solidFill>
              </a:rPr>
              <a:t>, </a:t>
            </a:r>
            <a:r>
              <a:rPr lang="en-US" sz="2800" b="1" i="1" dirty="0" smtClean="0">
                <a:solidFill>
                  <a:schemeClr val="accent1"/>
                </a:solidFill>
              </a:rPr>
              <a:t>ABC</a:t>
            </a:r>
            <a:r>
              <a:rPr lang="en-US" sz="2800" b="1" dirty="0" smtClean="0">
                <a:solidFill>
                  <a:schemeClr val="accent1"/>
                </a:solidFill>
              </a:rPr>
              <a:t>, </a:t>
            </a:r>
            <a:r>
              <a:rPr lang="en-US" sz="2800" b="1" i="1" dirty="0" smtClean="0">
                <a:solidFill>
                  <a:schemeClr val="accent1"/>
                </a:solidFill>
              </a:rPr>
              <a:t>ABC</a:t>
            </a:r>
          </a:p>
          <a:p>
            <a:pPr>
              <a:lnSpc>
                <a:spcPct val="90000"/>
              </a:lnSpc>
            </a:pPr>
            <a:r>
              <a:rPr lang="en-US" sz="2800" b="1" dirty="0" err="1" smtClean="0"/>
              <a:t>Maxterm</a:t>
            </a:r>
            <a:r>
              <a:rPr lang="en-US" sz="2800" dirty="0" smtClean="0"/>
              <a:t>: sum that includes all input variables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chemeClr val="accent1"/>
                </a:solidFill>
              </a:rPr>
              <a:t>   </a:t>
            </a:r>
            <a:r>
              <a:rPr lang="en-US" sz="2800" b="1" i="1" dirty="0" smtClean="0">
                <a:solidFill>
                  <a:schemeClr val="accent1"/>
                </a:solidFill>
              </a:rPr>
              <a:t>(A+B+C)</a:t>
            </a:r>
            <a:r>
              <a:rPr lang="en-US" sz="2800" b="1" dirty="0" smtClean="0">
                <a:solidFill>
                  <a:schemeClr val="accent1"/>
                </a:solidFill>
              </a:rPr>
              <a:t>, </a:t>
            </a:r>
            <a:r>
              <a:rPr lang="en-US" sz="2800" b="1" i="1" dirty="0" smtClean="0">
                <a:solidFill>
                  <a:schemeClr val="accent1"/>
                </a:solidFill>
              </a:rPr>
              <a:t>(A+B+C)</a:t>
            </a:r>
            <a:r>
              <a:rPr lang="en-US" sz="2800" b="1" dirty="0" smtClean="0">
                <a:solidFill>
                  <a:schemeClr val="accent1"/>
                </a:solidFill>
              </a:rPr>
              <a:t>, </a:t>
            </a:r>
            <a:r>
              <a:rPr lang="en-US" sz="2800" b="1" i="1" dirty="0" smtClean="0">
                <a:solidFill>
                  <a:schemeClr val="accent1"/>
                </a:solidFill>
              </a:rPr>
              <a:t>(A+B+C)</a:t>
            </a:r>
            <a:endParaRPr lang="en-US" sz="2800" b="1" i="1" dirty="0">
              <a:solidFill>
                <a:schemeClr val="accent1"/>
              </a:solidFill>
            </a:endParaRPr>
          </a:p>
        </p:txBody>
      </p:sp>
      <p:sp>
        <p:nvSpPr>
          <p:cNvPr id="1111044" name="Line 4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839683" y="1600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5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1066800" y="1600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6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1447800" y="16002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7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2954690" y="2514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8" name="Line 8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1447800" y="2514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49" name="Line 9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2209800" y="2514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0" name="Line 10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1524000" y="3429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1" name="Line 11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1905000" y="3429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2" name="Line 12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1447800" y="4419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3" name="Line 13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2057400" y="4419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4" name="Line 14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2286000" y="44196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5" name="Line 15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1600200" y="5334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6" name="Line 16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2514600" y="5334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7" name="Line 17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3276600" y="5334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8" name="Line 18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3886200" y="5334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059" name="Line 19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4267200" y="5334000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Some Definitions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41163260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Y = A’BC + A’			</a:t>
            </a:r>
            <a:r>
              <a:rPr lang="en-US" b="1" dirty="0" smtClean="0"/>
              <a:t>Recall:</a:t>
            </a:r>
            <a:r>
              <a:rPr lang="en-US" b="1" dirty="0" smtClean="0">
                <a:solidFill>
                  <a:schemeClr val="accent1"/>
                </a:solidFill>
              </a:rPr>
              <a:t> A’ = A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3: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7518922" y="1817914"/>
            <a:ext cx="2177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7018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Y = A’BC + A’			</a:t>
            </a:r>
            <a:r>
              <a:rPr lang="en-US" b="1" dirty="0" smtClean="0"/>
              <a:t>Recall:</a:t>
            </a:r>
            <a:r>
              <a:rPr lang="en-US" b="1" dirty="0" smtClean="0">
                <a:solidFill>
                  <a:schemeClr val="accent1"/>
                </a:solidFill>
              </a:rPr>
              <a:t> A’ = A	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     </a:t>
            </a:r>
            <a:r>
              <a:rPr lang="en-US" dirty="0" smtClean="0"/>
              <a:t>= A’			T9’ Covering: X + XY = X</a:t>
            </a:r>
          </a:p>
          <a:p>
            <a:pPr marL="0" indent="0">
              <a:buNone/>
            </a:pPr>
            <a:r>
              <a:rPr lang="en-US" dirty="0" smtClean="0"/>
              <a:t>or </a:t>
            </a:r>
            <a:r>
              <a:rPr lang="en-US" b="1" dirty="0" smtClean="0">
                <a:solidFill>
                  <a:schemeClr val="accent1"/>
                </a:solidFill>
              </a:rPr>
              <a:t>		</a:t>
            </a:r>
          </a:p>
          <a:p>
            <a:pPr>
              <a:buFontTx/>
              <a:buNone/>
            </a:pPr>
            <a:r>
              <a:rPr lang="en-US" dirty="0" smtClean="0"/>
              <a:t>       = A’(BC + </a:t>
            </a:r>
            <a:r>
              <a:rPr lang="en-US" dirty="0"/>
              <a:t>1</a:t>
            </a:r>
            <a:r>
              <a:rPr lang="en-US" dirty="0" smtClean="0"/>
              <a:t>)		T8: </a:t>
            </a:r>
            <a:r>
              <a:rPr lang="en-US" dirty="0" err="1" smtClean="0"/>
              <a:t>Distributivity</a:t>
            </a: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       = A’(1)			T2’: Null Element</a:t>
            </a:r>
          </a:p>
          <a:p>
            <a:pPr>
              <a:buFontTx/>
              <a:buNone/>
            </a:pPr>
            <a:r>
              <a:rPr lang="en-US" dirty="0" smtClean="0"/>
              <a:t>       =</a:t>
            </a:r>
            <a:r>
              <a:rPr lang="en-US" i="1" dirty="0" smtClean="0"/>
              <a:t> </a:t>
            </a:r>
            <a:r>
              <a:rPr lang="en-US" dirty="0" smtClean="0"/>
              <a:t>A’			T1: Identity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3: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7518922" y="1817914"/>
            <a:ext cx="2177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7021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Y = AB’C + ABC + A’BC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</a:t>
            </a:r>
            <a:r>
              <a:rPr lang="en-US" sz="3600" b="1" dirty="0"/>
              <a:t>4</a:t>
            </a:r>
            <a:r>
              <a:rPr lang="en-US" sz="3600" b="1" dirty="0" smtClean="0"/>
              <a:t>: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998535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 smtClean="0">
                <a:latin typeface="+mj-lt"/>
                <a:cs typeface="Arial" charset="0"/>
              </a:rPr>
              <a:t>Distributivity</a:t>
            </a:r>
            <a:r>
              <a:rPr lang="en-US" sz="2200" b="1" dirty="0" smtClean="0">
                <a:latin typeface="+mj-lt"/>
                <a:cs typeface="Arial" charset="0"/>
              </a:rPr>
              <a:t> </a:t>
            </a:r>
            <a:r>
              <a:rPr lang="en-US" sz="2200" b="1" dirty="0">
                <a:latin typeface="+mj-lt"/>
                <a:cs typeface="Arial" charset="0"/>
              </a:rPr>
              <a:t>(T8, T8</a:t>
            </a:r>
            <a:r>
              <a:rPr lang="en-US" sz="2200" b="1" dirty="0" smtClean="0">
                <a:latin typeface="+mj-lt"/>
                <a:cs typeface="Arial" charset="0"/>
              </a:rPr>
              <a:t>’)</a:t>
            </a:r>
            <a:r>
              <a:rPr lang="en-US" sz="2200" dirty="0" smtClean="0">
                <a:latin typeface="+mj-lt"/>
                <a:cs typeface="Arial" charset="0"/>
              </a:rPr>
              <a:t>      	B </a:t>
            </a:r>
            <a:r>
              <a:rPr lang="en-US" sz="2200" dirty="0">
                <a:latin typeface="+mj-lt"/>
                <a:cs typeface="Arial" charset="0"/>
              </a:rPr>
              <a:t>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     </a:t>
            </a:r>
            <a:r>
              <a:rPr lang="en-US" sz="2200" dirty="0" smtClean="0">
                <a:latin typeface="+mj-lt"/>
                <a:cs typeface="Arial" charset="0"/>
              </a:rPr>
              <a:t> 				B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CD </a:t>
            </a:r>
            <a:r>
              <a:rPr lang="en-US" sz="2200" dirty="0">
                <a:latin typeface="+mj-lt"/>
                <a:cs typeface="Arial" charset="0"/>
              </a:rPr>
              <a:t>= (B+ C)(B+D</a:t>
            </a:r>
            <a:r>
              <a:rPr lang="en-US" sz="2200" dirty="0" smtClean="0">
                <a:latin typeface="+mj-lt"/>
                <a:cs typeface="Arial" charset="0"/>
              </a:rPr>
              <a:t>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Covering (T9’)		</a:t>
            </a:r>
            <a:r>
              <a:rPr lang="en-US" sz="2200" dirty="0" smtClean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Combining (T10)</a:t>
            </a:r>
            <a:r>
              <a:rPr lang="en-US" sz="2200" dirty="0" smtClean="0">
                <a:latin typeface="+mj-lt"/>
                <a:cs typeface="Arial" charset="0"/>
              </a:rPr>
              <a:t>       	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PA </a:t>
            </a:r>
            <a:r>
              <a:rPr lang="en-US" sz="2200" dirty="0">
                <a:latin typeface="+mj-lt"/>
                <a:cs typeface="Arial" charset="0"/>
              </a:rPr>
              <a:t>= </a:t>
            </a:r>
            <a:r>
              <a:rPr lang="en-US" sz="2200" dirty="0" smtClean="0">
                <a:latin typeface="+mj-lt"/>
                <a:cs typeface="Arial" charset="0"/>
              </a:rPr>
              <a:t>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Expansion			</a:t>
            </a:r>
            <a:r>
              <a:rPr lang="en-US" sz="2200" dirty="0" smtClean="0">
                <a:latin typeface="+mj-lt"/>
                <a:cs typeface="Arial" charset="0"/>
              </a:rPr>
              <a:t>P = 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PA</a:t>
            </a:r>
          </a:p>
          <a:p>
            <a:pPr>
              <a:spcBef>
                <a:spcPct val="20000"/>
              </a:spcBef>
            </a:pPr>
            <a:r>
              <a:rPr lang="en-US" sz="2200" b="1" dirty="0" smtClean="0">
                <a:latin typeface="+mj-lt"/>
                <a:cs typeface="Arial" charset="0"/>
              </a:rPr>
              <a:t>       				</a:t>
            </a:r>
            <a:r>
              <a:rPr lang="en-US" sz="2200" dirty="0" smtClean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Duplication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	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		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“Simplification” theorem</a:t>
            </a:r>
            <a:r>
              <a:rPr lang="en-US" sz="2200" dirty="0" smtClean="0">
                <a:latin typeface="+mj-lt"/>
                <a:cs typeface="Arial" charset="0"/>
              </a:rPr>
              <a:t>	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A </a:t>
            </a:r>
            <a:r>
              <a:rPr lang="en-US" sz="2200" dirty="0">
                <a:latin typeface="+mj-lt"/>
                <a:cs typeface="Arial" charset="0"/>
              </a:rPr>
              <a:t>= </a:t>
            </a:r>
            <a:r>
              <a:rPr lang="en-US" sz="2200" dirty="0" smtClean="0">
                <a:latin typeface="+mj-lt"/>
                <a:cs typeface="Arial" charset="0"/>
              </a:rPr>
              <a:t>P + A</a:t>
            </a:r>
          </a:p>
          <a:p>
            <a:pPr lvl="2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	</a:t>
            </a:r>
            <a:r>
              <a:rPr lang="en-US" sz="2200" dirty="0" smtClean="0">
                <a:latin typeface="+mj-lt"/>
                <a:cs typeface="Arial" charset="0"/>
              </a:rPr>
              <a:t>	</a:t>
            </a:r>
            <a:r>
              <a:rPr lang="en-US" sz="2200" dirty="0">
                <a:latin typeface="+mj-lt"/>
                <a:cs typeface="Arial" charset="0"/>
              </a:rPr>
              <a:t>	</a:t>
            </a:r>
            <a:r>
              <a:rPr lang="en-US" sz="2200" dirty="0" smtClean="0">
                <a:latin typeface="+mj-lt"/>
                <a:cs typeface="Arial" charset="0"/>
              </a:rPr>
              <a:t>PA </a:t>
            </a:r>
            <a:r>
              <a:rPr lang="en-US" sz="2200" dirty="0">
                <a:latin typeface="+mj-lt"/>
                <a:cs typeface="Arial" charset="0"/>
              </a:rPr>
              <a:t>+ A = P + A</a:t>
            </a:r>
            <a:endParaRPr lang="en-US" sz="2200" dirty="0" smtClean="0">
              <a:latin typeface="+mj-lt"/>
              <a:cs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343400" y="480060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10269" y="2628124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28540" y="5181600"/>
            <a:ext cx="2006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38800" y="51816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Simplification methods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4946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Y = AB’C + ABC + A’BC	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accent1"/>
                </a:solidFill>
              </a:rPr>
              <a:t> </a:t>
            </a:r>
            <a:r>
              <a:rPr lang="en-US" sz="2800" b="1" dirty="0" smtClean="0">
                <a:solidFill>
                  <a:schemeClr val="accent1"/>
                </a:solidFill>
              </a:rPr>
              <a:t>     </a:t>
            </a:r>
            <a:r>
              <a:rPr lang="en-US" sz="2800" dirty="0" smtClean="0"/>
              <a:t>= AB’C + </a:t>
            </a:r>
            <a:r>
              <a:rPr lang="en-US" sz="2800" b="1" dirty="0" smtClean="0"/>
              <a:t>ABC + ABC</a:t>
            </a:r>
            <a:r>
              <a:rPr lang="en-US" sz="2800" dirty="0" smtClean="0"/>
              <a:t> + A’BC	T3’: </a:t>
            </a:r>
            <a:r>
              <a:rPr lang="en-US" sz="2800" dirty="0" err="1" smtClean="0"/>
              <a:t>Idempotency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      = (AB’C+ABC) + (ABC+A’BC)	T7’: Associativity</a:t>
            </a:r>
          </a:p>
          <a:p>
            <a:pPr marL="0" indent="0">
              <a:buNone/>
            </a:pPr>
            <a:r>
              <a:rPr lang="en-US" sz="2800" dirty="0" smtClean="0"/>
              <a:t>      = AC + BC			T10: Combining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</a:t>
            </a:r>
            <a:r>
              <a:rPr lang="en-US" sz="3600" b="1" dirty="0"/>
              <a:t>4</a:t>
            </a:r>
            <a:r>
              <a:rPr lang="en-US" sz="3600" b="1" dirty="0" smtClean="0"/>
              <a:t>: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2127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 smtClean="0">
                <a:solidFill>
                  <a:srgbClr val="0070C0"/>
                </a:solidFill>
                <a:latin typeface="+mj-lt"/>
                <a:cs typeface="Arial" charset="0"/>
              </a:rPr>
              <a:t>Distributivity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(T8, T8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’)      	B 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     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 				B 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+ 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CD 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= (B+ C)(B+D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Covering (T9’)		</a:t>
            </a:r>
            <a:r>
              <a:rPr lang="en-US" sz="2200" dirty="0" smtClean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Combining (T10)</a:t>
            </a:r>
            <a:r>
              <a:rPr lang="en-US" sz="2200" dirty="0" smtClean="0">
                <a:latin typeface="+mj-lt"/>
                <a:cs typeface="Arial" charset="0"/>
              </a:rPr>
              <a:t>       	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PA </a:t>
            </a:r>
            <a:r>
              <a:rPr lang="en-US" sz="2200" dirty="0">
                <a:latin typeface="+mj-lt"/>
                <a:cs typeface="Arial" charset="0"/>
              </a:rPr>
              <a:t>= </a:t>
            </a:r>
            <a:r>
              <a:rPr lang="en-US" sz="2200" dirty="0" smtClean="0">
                <a:latin typeface="+mj-lt"/>
                <a:cs typeface="Arial" charset="0"/>
              </a:rPr>
              <a:t>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Expansion			</a:t>
            </a:r>
            <a:r>
              <a:rPr lang="en-US" sz="2200" dirty="0" smtClean="0">
                <a:latin typeface="+mj-lt"/>
                <a:cs typeface="Arial" charset="0"/>
              </a:rPr>
              <a:t>P = 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PA</a:t>
            </a:r>
          </a:p>
          <a:p>
            <a:pPr>
              <a:spcBef>
                <a:spcPct val="20000"/>
              </a:spcBef>
            </a:pPr>
            <a:r>
              <a:rPr lang="en-US" sz="2200" b="1" dirty="0" smtClean="0">
                <a:latin typeface="+mj-lt"/>
                <a:cs typeface="Arial" charset="0"/>
              </a:rPr>
              <a:t>       				</a:t>
            </a:r>
            <a:r>
              <a:rPr lang="en-US" sz="2200" dirty="0" smtClean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Duplication</a:t>
            </a:r>
            <a:r>
              <a:rPr lang="en-US" sz="2200" b="1" dirty="0">
                <a:latin typeface="+mj-lt"/>
                <a:cs typeface="Arial" charset="0"/>
              </a:rPr>
              <a:t>	</a:t>
            </a:r>
            <a:r>
              <a:rPr lang="en-US" sz="2200" b="1" dirty="0" smtClean="0">
                <a:latin typeface="+mj-lt"/>
                <a:cs typeface="Arial" charset="0"/>
              </a:rPr>
              <a:t>		</a:t>
            </a:r>
            <a:r>
              <a:rPr lang="en-US" sz="2200" dirty="0" smtClean="0">
                <a:latin typeface="+mj-lt"/>
                <a:cs typeface="Arial" charset="0"/>
              </a:rPr>
              <a:t>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“Simplification” theorem</a:t>
            </a:r>
            <a:r>
              <a:rPr lang="en-US" sz="2200" dirty="0" smtClean="0">
                <a:latin typeface="+mj-lt"/>
                <a:cs typeface="Arial" charset="0"/>
              </a:rPr>
              <a:t>	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A </a:t>
            </a:r>
            <a:r>
              <a:rPr lang="en-US" sz="2200" dirty="0">
                <a:latin typeface="+mj-lt"/>
                <a:cs typeface="Arial" charset="0"/>
              </a:rPr>
              <a:t>= </a:t>
            </a:r>
            <a:r>
              <a:rPr lang="en-US" sz="2200" dirty="0" smtClean="0">
                <a:latin typeface="+mj-lt"/>
                <a:cs typeface="Arial" charset="0"/>
              </a:rPr>
              <a:t>P + A</a:t>
            </a:r>
          </a:p>
          <a:p>
            <a:pPr lvl="2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	</a:t>
            </a:r>
            <a:r>
              <a:rPr lang="en-US" sz="2200" dirty="0" smtClean="0">
                <a:latin typeface="+mj-lt"/>
                <a:cs typeface="Arial" charset="0"/>
              </a:rPr>
              <a:t>	</a:t>
            </a:r>
            <a:r>
              <a:rPr lang="en-US" sz="2200" dirty="0">
                <a:latin typeface="+mj-lt"/>
                <a:cs typeface="Arial" charset="0"/>
              </a:rPr>
              <a:t>	</a:t>
            </a:r>
            <a:r>
              <a:rPr lang="en-US" sz="2200" dirty="0" smtClean="0">
                <a:latin typeface="+mj-lt"/>
                <a:cs typeface="Arial" charset="0"/>
              </a:rPr>
              <a:t>PA </a:t>
            </a:r>
            <a:r>
              <a:rPr lang="en-US" sz="2200" dirty="0">
                <a:latin typeface="+mj-lt"/>
                <a:cs typeface="Arial" charset="0"/>
              </a:rPr>
              <a:t>+ A = P + A</a:t>
            </a:r>
            <a:endParaRPr lang="en-US" sz="2200" dirty="0" smtClean="0">
              <a:latin typeface="+mj-lt"/>
              <a:cs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343400" y="4800600"/>
            <a:ext cx="248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00938" y="2609462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28540" y="5181600"/>
            <a:ext cx="2006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38800" y="51816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Simplification methods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4946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713131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Y = AB + BC +B’D’ + AC’D’</a:t>
            </a:r>
          </a:p>
          <a:p>
            <a:pPr marL="0" indent="0">
              <a:buNone/>
            </a:pPr>
            <a:r>
              <a:rPr lang="en-US" sz="2000" b="1" dirty="0" smtClean="0"/>
              <a:t>Method 1:</a:t>
            </a:r>
          </a:p>
          <a:p>
            <a:pPr marL="0" indent="0">
              <a:buNone/>
            </a:pPr>
            <a:r>
              <a:rPr lang="en-US" sz="2000" dirty="0" smtClean="0"/>
              <a:t>     Y = AB + BC + B’D’ + (ABC’D’ + AB’C’D’)		T10: Combining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= (AB + ABC’D’) + BC + (B’D’ + AB’C’D’) 		T6: Commutativity</a:t>
            </a:r>
          </a:p>
          <a:p>
            <a:pPr marL="0" indent="0">
              <a:buNone/>
            </a:pPr>
            <a:r>
              <a:rPr lang="en-US" sz="2000" dirty="0" smtClean="0"/>
              <a:t>						T7: Associativity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= AB + BC + B’D’				T9: Covering</a:t>
            </a:r>
          </a:p>
          <a:p>
            <a:pPr marL="0" indent="0">
              <a:buNone/>
            </a:pPr>
            <a:r>
              <a:rPr lang="en-US" sz="2000" b="1" dirty="0"/>
              <a:t>Method </a:t>
            </a:r>
            <a:r>
              <a:rPr lang="en-US" sz="2000" b="1" dirty="0" smtClean="0"/>
              <a:t>2:</a:t>
            </a:r>
            <a:endParaRPr lang="en-US" sz="2000" b="1" dirty="0"/>
          </a:p>
          <a:p>
            <a:pPr marL="0" indent="0">
              <a:buNone/>
            </a:pPr>
            <a:r>
              <a:rPr lang="en-US" sz="2000" dirty="0" smtClean="0"/>
              <a:t>     Y </a:t>
            </a:r>
            <a:r>
              <a:rPr lang="en-US" sz="2000" dirty="0"/>
              <a:t>= </a:t>
            </a:r>
            <a:r>
              <a:rPr lang="en-US" sz="2000" b="1" dirty="0"/>
              <a:t>AB</a:t>
            </a:r>
            <a:r>
              <a:rPr lang="en-US" sz="2000" dirty="0"/>
              <a:t> + BC + </a:t>
            </a:r>
            <a:r>
              <a:rPr lang="en-US" sz="2000" b="1" dirty="0"/>
              <a:t>B’D</a:t>
            </a:r>
            <a:r>
              <a:rPr lang="en-US" sz="2000" dirty="0"/>
              <a:t>’ + </a:t>
            </a:r>
            <a:r>
              <a:rPr lang="en-US" sz="2000" dirty="0" smtClean="0"/>
              <a:t>AC’D</a:t>
            </a:r>
            <a:r>
              <a:rPr lang="en-US" sz="2000" dirty="0"/>
              <a:t>’ + </a:t>
            </a:r>
            <a:r>
              <a:rPr lang="en-US" sz="2000" b="1" dirty="0" smtClean="0"/>
              <a:t>AD’</a:t>
            </a:r>
            <a:r>
              <a:rPr lang="en-US" sz="2000" dirty="0"/>
              <a:t>		</a:t>
            </a:r>
            <a:r>
              <a:rPr lang="en-US" sz="2000" dirty="0" smtClean="0"/>
              <a:t>	T11: Consensus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 </a:t>
            </a:r>
            <a:r>
              <a:rPr lang="en-US" sz="2000" dirty="0" smtClean="0"/>
              <a:t>   = AB </a:t>
            </a:r>
            <a:r>
              <a:rPr lang="en-US" sz="2000" dirty="0"/>
              <a:t>+ </a:t>
            </a:r>
            <a:r>
              <a:rPr lang="en-US" sz="2000" dirty="0" smtClean="0"/>
              <a:t>BC </a:t>
            </a:r>
            <a:r>
              <a:rPr lang="en-US" sz="2000" dirty="0"/>
              <a:t>+ </a:t>
            </a:r>
            <a:r>
              <a:rPr lang="en-US" sz="2000" dirty="0" smtClean="0"/>
              <a:t>B’D</a:t>
            </a:r>
            <a:r>
              <a:rPr lang="en-US" sz="2000" dirty="0"/>
              <a:t>’ + </a:t>
            </a:r>
            <a:r>
              <a:rPr lang="en-US" sz="2000" dirty="0" smtClean="0"/>
              <a:t>AD’ </a:t>
            </a:r>
            <a:r>
              <a:rPr lang="en-US" sz="2000" dirty="0"/>
              <a:t>		</a:t>
            </a:r>
            <a:r>
              <a:rPr lang="en-US" sz="2000" dirty="0" smtClean="0"/>
              <a:t>	T9: Covering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= AB </a:t>
            </a:r>
            <a:r>
              <a:rPr lang="en-US" sz="2000" smtClean="0"/>
              <a:t>+ BC + B’D’</a:t>
            </a:r>
            <a:r>
              <a:rPr lang="en-US" sz="2000" dirty="0" smtClean="0"/>
              <a:t>				T11: Consensus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5: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35097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957940"/>
            <a:ext cx="8102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err="1" smtClean="0">
                <a:solidFill>
                  <a:srgbClr val="0070C0"/>
                </a:solidFill>
                <a:latin typeface="+mj-lt"/>
                <a:cs typeface="Arial" charset="0"/>
              </a:rPr>
              <a:t>Distributivity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(T8, T8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’)      	B 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(C+D) = BC + BD</a:t>
            </a:r>
          </a:p>
          <a:p>
            <a:pPr marL="0" lvl="1">
              <a:spcBef>
                <a:spcPct val="20000"/>
              </a:spcBef>
            </a:pP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     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 				B 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+ 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CD </a:t>
            </a:r>
            <a:r>
              <a:rPr lang="en-US" sz="2200" b="1" dirty="0">
                <a:solidFill>
                  <a:srgbClr val="0070C0"/>
                </a:solidFill>
                <a:latin typeface="+mj-lt"/>
                <a:cs typeface="Arial" charset="0"/>
              </a:rPr>
              <a:t>= (B+ C)(B+D</a:t>
            </a:r>
            <a:r>
              <a:rPr lang="en-US" sz="2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)</a:t>
            </a:r>
          </a:p>
          <a:p>
            <a:pPr marL="0" lvl="1">
              <a:spcBef>
                <a:spcPct val="20000"/>
              </a:spcBef>
            </a:pPr>
            <a:endParaRPr lang="en-US" sz="10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Covering (T9’)		</a:t>
            </a:r>
            <a:r>
              <a:rPr lang="en-US" sz="2200" dirty="0" smtClean="0">
                <a:latin typeface="+mj-lt"/>
                <a:cs typeface="Arial" charset="0"/>
              </a:rPr>
              <a:t>A + AP =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Combining (T10)</a:t>
            </a:r>
            <a:r>
              <a:rPr lang="en-US" sz="2200" dirty="0" smtClean="0">
                <a:latin typeface="+mj-lt"/>
                <a:cs typeface="Arial" charset="0"/>
              </a:rPr>
              <a:t>       	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PA </a:t>
            </a:r>
            <a:r>
              <a:rPr lang="en-US" sz="2200" dirty="0">
                <a:latin typeface="+mj-lt"/>
                <a:cs typeface="Arial" charset="0"/>
              </a:rPr>
              <a:t>= </a:t>
            </a:r>
            <a:r>
              <a:rPr lang="en-US" sz="2200" dirty="0" smtClean="0">
                <a:latin typeface="+mj-lt"/>
                <a:cs typeface="Arial" charset="0"/>
              </a:rPr>
              <a:t>P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Expansion			</a:t>
            </a:r>
            <a:r>
              <a:rPr lang="en-US" sz="2200" dirty="0" smtClean="0">
                <a:latin typeface="+mj-lt"/>
                <a:cs typeface="Arial" charset="0"/>
              </a:rPr>
              <a:t>P = 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PA</a:t>
            </a:r>
          </a:p>
          <a:p>
            <a:pPr>
              <a:spcBef>
                <a:spcPct val="20000"/>
              </a:spcBef>
            </a:pPr>
            <a:r>
              <a:rPr lang="en-US" sz="2200" b="1" dirty="0" smtClean="0">
                <a:latin typeface="+mj-lt"/>
                <a:cs typeface="Arial" charset="0"/>
              </a:rPr>
              <a:t>       				</a:t>
            </a:r>
            <a:r>
              <a:rPr lang="en-US" sz="2200" dirty="0" smtClean="0">
                <a:latin typeface="+mj-lt"/>
                <a:cs typeface="Arial" charset="0"/>
              </a:rPr>
              <a:t>A = A + AP</a:t>
            </a:r>
          </a:p>
          <a:p>
            <a:pPr>
              <a:spcBef>
                <a:spcPct val="20000"/>
              </a:spcBef>
            </a:pPr>
            <a:endParaRPr lang="en-US" sz="1000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Duplication</a:t>
            </a:r>
            <a:r>
              <a:rPr lang="en-US" sz="2200" b="1" dirty="0">
                <a:latin typeface="+mj-lt"/>
                <a:cs typeface="Arial" charset="0"/>
              </a:rPr>
              <a:t>	</a:t>
            </a:r>
            <a:r>
              <a:rPr lang="en-US" sz="2200" b="1" dirty="0" smtClean="0">
                <a:latin typeface="+mj-lt"/>
                <a:cs typeface="Arial" charset="0"/>
              </a:rPr>
              <a:t>		</a:t>
            </a:r>
            <a:r>
              <a:rPr lang="en-US" sz="2200" dirty="0" smtClean="0">
                <a:latin typeface="+mj-lt"/>
                <a:cs typeface="Arial" charset="0"/>
              </a:rPr>
              <a:t>A = A + A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000" b="1" dirty="0" smtClean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>
                <a:latin typeface="+mj-lt"/>
                <a:cs typeface="Arial" charset="0"/>
              </a:rPr>
              <a:t>“Simplification” theorem</a:t>
            </a:r>
            <a:r>
              <a:rPr lang="en-US" sz="2200" dirty="0" smtClean="0">
                <a:latin typeface="+mj-lt"/>
                <a:cs typeface="Arial" charset="0"/>
              </a:rPr>
              <a:t>	PA </a:t>
            </a:r>
            <a:r>
              <a:rPr lang="en-US" sz="2200" dirty="0">
                <a:latin typeface="+mj-lt"/>
                <a:cs typeface="Arial" charset="0"/>
              </a:rPr>
              <a:t>+ </a:t>
            </a:r>
            <a:r>
              <a:rPr lang="en-US" sz="2200" dirty="0" smtClean="0">
                <a:latin typeface="+mj-lt"/>
                <a:cs typeface="Arial" charset="0"/>
              </a:rPr>
              <a:t>A </a:t>
            </a:r>
            <a:r>
              <a:rPr lang="en-US" sz="2200" dirty="0">
                <a:latin typeface="+mj-lt"/>
                <a:cs typeface="Arial" charset="0"/>
              </a:rPr>
              <a:t>= </a:t>
            </a:r>
            <a:r>
              <a:rPr lang="en-US" sz="2200" dirty="0" smtClean="0">
                <a:latin typeface="+mj-lt"/>
                <a:cs typeface="Arial" charset="0"/>
              </a:rPr>
              <a:t>P + A</a:t>
            </a:r>
          </a:p>
          <a:p>
            <a:pPr lvl="2">
              <a:spcBef>
                <a:spcPct val="20000"/>
              </a:spcBef>
            </a:pPr>
            <a:r>
              <a:rPr lang="en-US" sz="2200" dirty="0">
                <a:latin typeface="+mj-lt"/>
                <a:cs typeface="Arial" charset="0"/>
              </a:rPr>
              <a:t>	</a:t>
            </a:r>
            <a:r>
              <a:rPr lang="en-US" sz="2200" dirty="0" smtClean="0">
                <a:latin typeface="+mj-lt"/>
                <a:cs typeface="Arial" charset="0"/>
              </a:rPr>
              <a:t>	</a:t>
            </a:r>
            <a:r>
              <a:rPr lang="en-US" sz="2200" dirty="0">
                <a:latin typeface="+mj-lt"/>
                <a:cs typeface="Arial" charset="0"/>
              </a:rPr>
              <a:t>	</a:t>
            </a:r>
            <a:r>
              <a:rPr lang="en-US" sz="2200" dirty="0" smtClean="0">
                <a:latin typeface="+mj-lt"/>
                <a:cs typeface="Arial" charset="0"/>
              </a:rPr>
              <a:t>PA </a:t>
            </a:r>
            <a:r>
              <a:rPr lang="en-US" sz="2200" dirty="0">
                <a:latin typeface="+mj-lt"/>
                <a:cs typeface="Arial" charset="0"/>
              </a:rPr>
              <a:t>+ A = P + A</a:t>
            </a:r>
            <a:endParaRPr lang="en-US" sz="2200" dirty="0" smtClean="0">
              <a:latin typeface="+mj-lt"/>
              <a:cs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800600" y="3200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401312" y="4782312"/>
            <a:ext cx="1727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19600" y="2590800"/>
            <a:ext cx="165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28540" y="5181600"/>
            <a:ext cx="2006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38800" y="51816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Simplification methods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4946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685800" y="1341437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Y = (A + BC)(A + DE)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accent1"/>
                </a:solidFill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</a:rPr>
              <a:t>    </a:t>
            </a:r>
            <a:r>
              <a:rPr lang="en-US" sz="2000" b="1" dirty="0" smtClean="0"/>
              <a:t>Apply </a:t>
            </a:r>
            <a:r>
              <a:rPr lang="en-US" sz="2000" b="1" dirty="0"/>
              <a:t>T8’ first when possible: </a:t>
            </a:r>
            <a:r>
              <a:rPr lang="en-US" sz="2000" dirty="0" smtClean="0"/>
              <a:t>W+XZ </a:t>
            </a:r>
            <a:r>
              <a:rPr lang="en-US" sz="2000" dirty="0"/>
              <a:t>= </a:t>
            </a:r>
            <a:r>
              <a:rPr lang="en-US" sz="2000" dirty="0" smtClean="0"/>
              <a:t>(W+X)(W+Z</a:t>
            </a:r>
            <a:r>
              <a:rPr lang="en-US" sz="2000" dirty="0"/>
              <a:t>)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877669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6: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16518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685800" y="1341437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Y = (A + BC)(A + DE)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accent1"/>
                </a:solidFill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</a:rPr>
              <a:t>    </a:t>
            </a:r>
            <a:r>
              <a:rPr lang="en-US" sz="2000" b="1" dirty="0" smtClean="0"/>
              <a:t>Apply </a:t>
            </a:r>
            <a:r>
              <a:rPr lang="en-US" sz="2000" b="1" dirty="0"/>
              <a:t>T8’ first when possible: </a:t>
            </a:r>
            <a:r>
              <a:rPr lang="en-US" sz="2000" dirty="0" smtClean="0"/>
              <a:t>W+XZ </a:t>
            </a:r>
            <a:r>
              <a:rPr lang="en-US" sz="2000" dirty="0"/>
              <a:t>= </a:t>
            </a:r>
            <a:r>
              <a:rPr lang="en-US" sz="2000" dirty="0" smtClean="0"/>
              <a:t>(W+X)(W+Z</a:t>
            </a:r>
            <a:r>
              <a:rPr lang="en-US" sz="2000" dirty="0"/>
              <a:t>)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Make: X = BC, Z = DE and rewrite equation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Y	= (A+X)(A+Z)		substitution (X=BC, Z=DE)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	= A + XZ			T8’: </a:t>
            </a:r>
            <a:r>
              <a:rPr lang="en-US" sz="2000" dirty="0" err="1" smtClean="0"/>
              <a:t>Distributivity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= A + BCDE		substitution</a:t>
            </a:r>
          </a:p>
          <a:p>
            <a:pPr marL="0" indent="0">
              <a:buNone/>
            </a:pPr>
            <a:r>
              <a:rPr lang="en-US" sz="2000" dirty="0" smtClean="0"/>
              <a:t>or </a:t>
            </a:r>
            <a:r>
              <a:rPr lang="en-US" sz="2000" b="1" dirty="0" smtClean="0">
                <a:solidFill>
                  <a:schemeClr val="accent1"/>
                </a:solidFill>
              </a:rPr>
              <a:t>		</a:t>
            </a:r>
          </a:p>
          <a:p>
            <a:pPr>
              <a:buFontTx/>
              <a:buNone/>
            </a:pPr>
            <a:r>
              <a:rPr lang="en-US" sz="2000" dirty="0" smtClean="0"/>
              <a:t>          Y	= AA + ADE + ABC + BCDE	T8: </a:t>
            </a:r>
            <a:r>
              <a:rPr lang="en-US" sz="2000" dirty="0" err="1" smtClean="0"/>
              <a:t>Distributivity</a:t>
            </a:r>
            <a:endParaRPr lang="en-US" sz="2000" dirty="0" smtClean="0"/>
          </a:p>
          <a:p>
            <a:pPr>
              <a:buFontTx/>
              <a:buNone/>
            </a:pPr>
            <a:r>
              <a:rPr lang="en-US" sz="2000" dirty="0" smtClean="0"/>
              <a:t>          	= A </a:t>
            </a:r>
            <a:r>
              <a:rPr lang="en-US" sz="2000" dirty="0"/>
              <a:t>+ ADE + ABC + </a:t>
            </a:r>
            <a:r>
              <a:rPr lang="en-US" sz="2000" dirty="0" smtClean="0"/>
              <a:t>BCDE</a:t>
            </a:r>
            <a:r>
              <a:rPr lang="en-US" sz="2000" dirty="0"/>
              <a:t>	</a:t>
            </a:r>
            <a:r>
              <a:rPr lang="en-US" sz="2000" dirty="0" smtClean="0"/>
              <a:t>T3: </a:t>
            </a:r>
            <a:r>
              <a:rPr lang="en-US" sz="2000" dirty="0" err="1" smtClean="0"/>
              <a:t>Idempotency</a:t>
            </a:r>
            <a:endParaRPr lang="en-US" sz="2000" dirty="0" smtClean="0"/>
          </a:p>
          <a:p>
            <a:pPr>
              <a:buFontTx/>
              <a:buNone/>
            </a:pPr>
            <a:r>
              <a:rPr lang="en-US" sz="2000" dirty="0" smtClean="0"/>
              <a:t>          	= </a:t>
            </a:r>
            <a:r>
              <a:rPr lang="en-US" sz="2000" b="1" dirty="0"/>
              <a:t>A + ADE </a:t>
            </a:r>
            <a:r>
              <a:rPr lang="en-US" sz="2000" dirty="0"/>
              <a:t>+ ABC + BCDE		</a:t>
            </a:r>
            <a:endParaRPr lang="en-US" sz="2000" dirty="0" smtClean="0"/>
          </a:p>
          <a:p>
            <a:pPr>
              <a:buFontTx/>
              <a:buNone/>
            </a:pPr>
            <a:r>
              <a:rPr lang="en-US" sz="2000" dirty="0"/>
              <a:t> 	</a:t>
            </a:r>
            <a:r>
              <a:rPr lang="en-US" sz="2000" dirty="0" smtClean="0"/>
              <a:t>	= </a:t>
            </a:r>
            <a:r>
              <a:rPr lang="en-US" sz="2000" b="1" dirty="0" smtClean="0"/>
              <a:t>A             </a:t>
            </a:r>
            <a:r>
              <a:rPr lang="en-US" sz="2000" dirty="0" smtClean="0"/>
              <a:t>+ </a:t>
            </a:r>
            <a:r>
              <a:rPr lang="en-US" sz="2000" dirty="0"/>
              <a:t>ABC + </a:t>
            </a:r>
            <a:r>
              <a:rPr lang="en-US" sz="2000" dirty="0" smtClean="0"/>
              <a:t>BCDE	T9’: Covering</a:t>
            </a:r>
          </a:p>
          <a:p>
            <a:pPr>
              <a:buNone/>
            </a:pPr>
            <a:r>
              <a:rPr lang="en-US" sz="2000" dirty="0"/>
              <a:t> 		= </a:t>
            </a:r>
            <a:r>
              <a:rPr lang="en-US" sz="2000" dirty="0" smtClean="0"/>
              <a:t>A + BCDE</a:t>
            </a:r>
            <a:r>
              <a:rPr lang="en-US" sz="2000" dirty="0"/>
              <a:t>	</a:t>
            </a:r>
            <a:r>
              <a:rPr lang="en-US" sz="2000" dirty="0" smtClean="0"/>
              <a:t>	T9</a:t>
            </a:r>
            <a:r>
              <a:rPr lang="en-US" sz="2000" dirty="0"/>
              <a:t>’: </a:t>
            </a:r>
            <a:r>
              <a:rPr lang="en-US" sz="2000" dirty="0" smtClean="0"/>
              <a:t>Covering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877669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6: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89578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0" name="Rectangle 2" hidden="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2214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38400" y="60198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latin typeface="Times New Roman" pitchFamily="18" charset="0"/>
                <a:cs typeface="Arial" charset="0"/>
              </a:rPr>
              <a:t>Y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 = F(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A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, </a:t>
            </a:r>
            <a:r>
              <a:rPr lang="en-US" sz="2400" b="1" i="1" dirty="0">
                <a:latin typeface="Times New Roman" pitchFamily="18" charset="0"/>
                <a:cs typeface="Arial" charset="0"/>
              </a:rPr>
              <a:t>B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) =</a:t>
            </a:r>
            <a:endParaRPr lang="en-US" sz="2400" b="1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Sum-of-Products (SOP)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1679891"/>
              </p:ext>
            </p:extLst>
          </p:nvPr>
        </p:nvGraphicFramePr>
        <p:xfrm>
          <a:off x="2514600" y="3962400"/>
          <a:ext cx="4332174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16" name="VISIO" r:id="rId7" imgW="1766520" imgH="808560" progId="Visio.Drawing.6">
                  <p:embed/>
                </p:oleObj>
              </mc:Choice>
              <mc:Fallback>
                <p:oleObj name="VISIO" r:id="rId7" imgW="1766520" imgH="808560" progId="Visio.Drawing.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14600" y="3962400"/>
                        <a:ext cx="4332174" cy="198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914400"/>
            <a:ext cx="8610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All </a:t>
            </a:r>
            <a:r>
              <a:rPr lang="en-US" sz="2800" dirty="0" smtClean="0">
                <a:latin typeface="+mj-lt"/>
                <a:cs typeface="Arial" charset="0"/>
              </a:rPr>
              <a:t>equations </a:t>
            </a:r>
            <a:r>
              <a:rPr lang="en-US" sz="2800" dirty="0">
                <a:latin typeface="+mj-lt"/>
                <a:cs typeface="Arial" charset="0"/>
              </a:rPr>
              <a:t>can be written in SOP form</a:t>
            </a:r>
          </a:p>
          <a:p>
            <a:pPr marL="342900" indent="-342900"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Each row </a:t>
            </a:r>
            <a:r>
              <a:rPr lang="en-US" sz="2800" dirty="0" smtClean="0">
                <a:latin typeface="+mj-lt"/>
                <a:cs typeface="Arial" charset="0"/>
              </a:rPr>
              <a:t>has </a:t>
            </a:r>
            <a:r>
              <a:rPr lang="en-US" sz="2800" dirty="0">
                <a:latin typeface="+mj-lt"/>
                <a:cs typeface="Arial" charset="0"/>
              </a:rPr>
              <a:t>a </a:t>
            </a:r>
            <a:r>
              <a:rPr lang="en-US" sz="2800" b="1" dirty="0" err="1" smtClean="0">
                <a:latin typeface="+mj-lt"/>
                <a:cs typeface="Arial" charset="0"/>
              </a:rPr>
              <a:t>minterm</a:t>
            </a:r>
            <a:endParaRPr lang="en-US" sz="2800" b="1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0343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685800" y="1341437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Y = (A + BC)(A + DE)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accent1"/>
                </a:solidFill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</a:rPr>
              <a:t>    </a:t>
            </a:r>
            <a:r>
              <a:rPr lang="en-US" sz="2000" b="1" dirty="0" smtClean="0"/>
              <a:t>Apply </a:t>
            </a:r>
            <a:r>
              <a:rPr lang="en-US" sz="2000" b="1" dirty="0"/>
              <a:t>T8’ first when possible: </a:t>
            </a:r>
            <a:r>
              <a:rPr lang="en-US" sz="2000" dirty="0" smtClean="0"/>
              <a:t>W+XZ </a:t>
            </a:r>
            <a:r>
              <a:rPr lang="en-US" sz="2000" dirty="0"/>
              <a:t>= </a:t>
            </a:r>
            <a:r>
              <a:rPr lang="en-US" sz="2000" dirty="0" smtClean="0"/>
              <a:t>(W+X)(W+Z</a:t>
            </a:r>
            <a:r>
              <a:rPr lang="en-US" sz="2000" dirty="0"/>
              <a:t>)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Make: X = BC, Z = DE and rewrite equation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Y	= (A+X)(A+Z)		substitution (X=BC, Z=DE)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	= A + XZ			T8’: </a:t>
            </a:r>
            <a:r>
              <a:rPr lang="en-US" sz="2000" dirty="0" err="1" smtClean="0"/>
              <a:t>Distributivity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= A + BCDE		substitution</a:t>
            </a:r>
          </a:p>
          <a:p>
            <a:pPr marL="0" indent="0">
              <a:buNone/>
            </a:pPr>
            <a:r>
              <a:rPr lang="en-US" sz="2000" dirty="0" smtClean="0"/>
              <a:t>or </a:t>
            </a:r>
            <a:r>
              <a:rPr lang="en-US" sz="2000" b="1" dirty="0" smtClean="0">
                <a:solidFill>
                  <a:schemeClr val="accent1"/>
                </a:solidFill>
              </a:rPr>
              <a:t>		</a:t>
            </a:r>
          </a:p>
          <a:p>
            <a:pPr>
              <a:buFontTx/>
              <a:buNone/>
            </a:pPr>
            <a:r>
              <a:rPr lang="en-US" sz="2000" dirty="0" smtClean="0"/>
              <a:t>          Y	= AA + ADE + ABC + BCDE	T8: </a:t>
            </a:r>
            <a:r>
              <a:rPr lang="en-US" sz="2000" dirty="0" err="1" smtClean="0"/>
              <a:t>Distributivity</a:t>
            </a:r>
            <a:endParaRPr lang="en-US" sz="2000" dirty="0" smtClean="0"/>
          </a:p>
          <a:p>
            <a:pPr>
              <a:buFontTx/>
              <a:buNone/>
            </a:pPr>
            <a:r>
              <a:rPr lang="en-US" sz="2000" dirty="0" smtClean="0"/>
              <a:t>          	= A </a:t>
            </a:r>
            <a:r>
              <a:rPr lang="en-US" sz="2000" dirty="0"/>
              <a:t>+ ADE + ABC + </a:t>
            </a:r>
            <a:r>
              <a:rPr lang="en-US" sz="2000" dirty="0" smtClean="0"/>
              <a:t>BCDE</a:t>
            </a:r>
            <a:r>
              <a:rPr lang="en-US" sz="2000" dirty="0"/>
              <a:t>	</a:t>
            </a:r>
            <a:r>
              <a:rPr lang="en-US" sz="2000" dirty="0" smtClean="0"/>
              <a:t>T3: </a:t>
            </a:r>
            <a:r>
              <a:rPr lang="en-US" sz="2000" dirty="0" err="1" smtClean="0"/>
              <a:t>Idempotency</a:t>
            </a:r>
            <a:endParaRPr lang="en-US" sz="2000" dirty="0" smtClean="0"/>
          </a:p>
          <a:p>
            <a:pPr>
              <a:buFontTx/>
              <a:buNone/>
            </a:pPr>
            <a:r>
              <a:rPr lang="en-US" sz="2000" dirty="0" smtClean="0"/>
              <a:t>          	= </a:t>
            </a:r>
            <a:r>
              <a:rPr lang="en-US" sz="2000" b="1" dirty="0"/>
              <a:t>A + ADE </a:t>
            </a:r>
            <a:r>
              <a:rPr lang="en-US" sz="2000" dirty="0"/>
              <a:t>+ ABC + BCDE		</a:t>
            </a:r>
            <a:endParaRPr lang="en-US" sz="2000" dirty="0" smtClean="0"/>
          </a:p>
          <a:p>
            <a:pPr>
              <a:buFontTx/>
              <a:buNone/>
            </a:pPr>
            <a:r>
              <a:rPr lang="en-US" sz="2000" dirty="0"/>
              <a:t> 	</a:t>
            </a:r>
            <a:r>
              <a:rPr lang="en-US" sz="2000" dirty="0" smtClean="0"/>
              <a:t>	= </a:t>
            </a:r>
            <a:r>
              <a:rPr lang="en-US" sz="2000" b="1" dirty="0" smtClean="0"/>
              <a:t>A             </a:t>
            </a:r>
            <a:r>
              <a:rPr lang="en-US" sz="2000" dirty="0" smtClean="0"/>
              <a:t>+ </a:t>
            </a:r>
            <a:r>
              <a:rPr lang="en-US" sz="2000" dirty="0"/>
              <a:t>ABC + </a:t>
            </a:r>
            <a:r>
              <a:rPr lang="en-US" sz="2000" dirty="0" smtClean="0"/>
              <a:t>BCDE	T9’: Covering</a:t>
            </a:r>
          </a:p>
          <a:p>
            <a:pPr>
              <a:buNone/>
            </a:pPr>
            <a:r>
              <a:rPr lang="en-US" sz="2000" dirty="0"/>
              <a:t> 		= </a:t>
            </a:r>
            <a:r>
              <a:rPr lang="en-US" sz="2000" dirty="0" smtClean="0"/>
              <a:t>A + BCDE</a:t>
            </a:r>
            <a:r>
              <a:rPr lang="en-US" sz="2000" dirty="0"/>
              <a:t>	</a:t>
            </a:r>
            <a:r>
              <a:rPr lang="en-US" sz="2000" dirty="0" smtClean="0"/>
              <a:t>	T9</a:t>
            </a:r>
            <a:r>
              <a:rPr lang="en-US" sz="2000" dirty="0"/>
              <a:t>’: </a:t>
            </a:r>
            <a:r>
              <a:rPr lang="en-US" sz="2000" dirty="0" smtClean="0"/>
              <a:t>Covering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877669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6: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Simplifying Boolean Equations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5857" y="3722914"/>
            <a:ext cx="248194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This is called</a:t>
            </a:r>
          </a:p>
          <a:p>
            <a:r>
              <a:rPr lang="en-US" sz="2000" b="1" i="1" dirty="0" smtClean="0">
                <a:solidFill>
                  <a:srgbClr val="0070C0"/>
                </a:solidFill>
              </a:rPr>
              <a:t>multiplying out</a:t>
            </a:r>
          </a:p>
          <a:p>
            <a:r>
              <a:rPr lang="en-US" sz="2000" dirty="0" smtClean="0"/>
              <a:t>an expression to get</a:t>
            </a:r>
          </a:p>
          <a:p>
            <a:r>
              <a:rPr lang="en-US" sz="2000" dirty="0" smtClean="0"/>
              <a:t>sum-of-products (SOP) form.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10237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90599" y="1066800"/>
            <a:ext cx="77288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An expression is in </a:t>
            </a:r>
            <a:r>
              <a:rPr lang="en-US" sz="3600" b="1" dirty="0" smtClean="0"/>
              <a:t>sum-of-products (SOP)</a:t>
            </a:r>
            <a:r>
              <a:rPr lang="en-US" sz="3600" dirty="0" smtClean="0"/>
              <a:t> form when all products contain literals only.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SOP form: Y = AB + BC’ + DE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 smtClean="0"/>
              <a:t>NOT</a:t>
            </a:r>
            <a:r>
              <a:rPr lang="en-US" sz="3600" dirty="0" smtClean="0"/>
              <a:t> SOP form: Y = DF + E(A’+B)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SOP form: Z = A + BC + DE’F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Multiplying Out: SOP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2586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762000" y="1570037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Y = (A + C + D + E)(A + B)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accent1"/>
                </a:solidFill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</a:rPr>
              <a:t>    </a:t>
            </a:r>
            <a:r>
              <a:rPr lang="en-US" sz="2000" b="1" dirty="0" smtClean="0"/>
              <a:t>Apply </a:t>
            </a:r>
            <a:r>
              <a:rPr lang="en-US" sz="2000" b="1" dirty="0"/>
              <a:t>T8’ first when possible: </a:t>
            </a:r>
            <a:r>
              <a:rPr lang="en-US" sz="2000" dirty="0" smtClean="0"/>
              <a:t>W+XZ </a:t>
            </a:r>
            <a:r>
              <a:rPr lang="en-US" sz="2000" dirty="0"/>
              <a:t>= </a:t>
            </a:r>
            <a:r>
              <a:rPr lang="en-US" sz="2000" dirty="0" smtClean="0"/>
              <a:t>(W+X)(W+Z</a:t>
            </a:r>
            <a:r>
              <a:rPr lang="en-US" sz="2000" dirty="0"/>
              <a:t>)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Make: X = (C+D+E), Z = B and rewrite equation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Y	= (A+X)(A+Z)			substitution (X=(C+D+E), Z=B)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	= A + XZ				T8’: </a:t>
            </a:r>
            <a:r>
              <a:rPr lang="en-US" sz="2000" dirty="0" err="1" smtClean="0"/>
              <a:t>Distributivity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= A + (C+D+E)B			substitution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= A + BC + BD + BE		T8: </a:t>
            </a:r>
            <a:r>
              <a:rPr lang="en-US" sz="2000" dirty="0" err="1" smtClean="0"/>
              <a:t>Distributivity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or </a:t>
            </a:r>
            <a:r>
              <a:rPr lang="en-US" sz="2000" b="1" dirty="0" smtClean="0">
                <a:solidFill>
                  <a:schemeClr val="accent1"/>
                </a:solidFill>
              </a:rPr>
              <a:t>		</a:t>
            </a:r>
          </a:p>
          <a:p>
            <a:pPr>
              <a:buFontTx/>
              <a:buNone/>
            </a:pPr>
            <a:r>
              <a:rPr lang="en-US" sz="2000" dirty="0" smtClean="0"/>
              <a:t>          Y	= AA+AB+AC+BC+AD+BD+AE+BE 	T8: </a:t>
            </a:r>
            <a:r>
              <a:rPr lang="en-US" sz="2000" dirty="0" err="1" smtClean="0"/>
              <a:t>Distributivity</a:t>
            </a:r>
            <a:endParaRPr lang="en-US" sz="2000" dirty="0" smtClean="0"/>
          </a:p>
          <a:p>
            <a:pPr>
              <a:buFontTx/>
              <a:buNone/>
            </a:pPr>
            <a:r>
              <a:rPr lang="en-US" sz="2000" dirty="0" smtClean="0"/>
              <a:t>          	= </a:t>
            </a:r>
            <a:r>
              <a:rPr lang="en-US" sz="2000" b="1" dirty="0" smtClean="0"/>
              <a:t>A</a:t>
            </a:r>
            <a:r>
              <a:rPr lang="en-US" sz="2000" dirty="0" smtClean="0"/>
              <a:t>+AB+AC+AD+AE+BC+BD+BE</a:t>
            </a:r>
            <a:r>
              <a:rPr lang="en-US" sz="2000" dirty="0"/>
              <a:t>	</a:t>
            </a:r>
            <a:r>
              <a:rPr lang="en-US" sz="2000" dirty="0" smtClean="0"/>
              <a:t>T3: </a:t>
            </a:r>
            <a:r>
              <a:rPr lang="en-US" sz="2000" dirty="0" err="1" smtClean="0"/>
              <a:t>Idempotency</a:t>
            </a:r>
            <a:endParaRPr lang="en-US" sz="2000" dirty="0" smtClean="0"/>
          </a:p>
          <a:p>
            <a:pPr>
              <a:buFontTx/>
              <a:buNone/>
            </a:pPr>
            <a:r>
              <a:rPr lang="en-US" sz="2000" dirty="0" smtClean="0"/>
              <a:t>          	= A + BC + BD + BE		T9’: Covering</a:t>
            </a:r>
            <a:r>
              <a:rPr lang="en-US" sz="2000" b="1" dirty="0" smtClean="0"/>
              <a:t> </a:t>
            </a:r>
            <a:r>
              <a:rPr lang="en-US" sz="2000" dirty="0"/>
              <a:t>		</a:t>
            </a:r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38200" y="923706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Example: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Multiplying Out: SOP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019556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961" name="Rectangle 17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990600"/>
            <a:ext cx="3810000" cy="4953000"/>
          </a:xfrm>
          <a:noFill/>
          <a:ln/>
        </p:spPr>
        <p:txBody>
          <a:bodyPr/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SOP – sum-of-products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b="1" dirty="0" smtClean="0">
                <a:solidFill>
                  <a:srgbClr val="0070C0"/>
                </a:solidFill>
              </a:rPr>
              <a:t>POS – product-of-sums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1106962" name="Object 18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667424713"/>
              </p:ext>
            </p:extLst>
          </p:nvPr>
        </p:nvGraphicFramePr>
        <p:xfrm>
          <a:off x="1143000" y="4038600"/>
          <a:ext cx="3386138" cy="199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10" name="VISIO" r:id="rId13" imgW="1287720" imgH="757080" progId="Visio.Drawing.6">
                  <p:embed/>
                </p:oleObj>
              </mc:Choice>
              <mc:Fallback>
                <p:oleObj name="VISIO" r:id="rId13" imgW="1287720" imgH="7570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038600"/>
                        <a:ext cx="3386138" cy="199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6963" name="Object 19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091725809"/>
              </p:ext>
            </p:extLst>
          </p:nvPr>
        </p:nvGraphicFramePr>
        <p:xfrm>
          <a:off x="1066800" y="1371600"/>
          <a:ext cx="3657600" cy="214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11" name="VISIO" r:id="rId15" imgW="1280880" imgH="752040" progId="Visio.Drawing.6">
                  <p:embed/>
                </p:oleObj>
              </mc:Choice>
              <mc:Fallback>
                <p:oleObj name="VISIO" r:id="rId15" imgW="1280880" imgH="752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1371600"/>
                        <a:ext cx="3657600" cy="214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6964" name="Rectangle 2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648200" y="4648200"/>
            <a:ext cx="388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i="1" dirty="0" smtClean="0">
                <a:latin typeface="Times New Roman" pitchFamily="18" charset="0"/>
                <a:cs typeface="Arial" charset="0"/>
              </a:rPr>
              <a:t>E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= </a:t>
            </a:r>
            <a:r>
              <a:rPr lang="en-US" sz="2400" dirty="0">
                <a:latin typeface="Times New Roman" pitchFamily="18" charset="0"/>
                <a:cs typeface="Arial" charset="0"/>
              </a:rPr>
              <a:t>(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dirty="0">
                <a:latin typeface="Times New Roman" pitchFamily="18" charset="0"/>
                <a:cs typeface="Arial" charset="0"/>
              </a:rPr>
              <a:t>)(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dirty="0">
                <a:latin typeface="Times New Roman" pitchFamily="18" charset="0"/>
                <a:cs typeface="Arial" charset="0"/>
              </a:rPr>
              <a:t>)(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O + C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 = </a:t>
            </a:r>
            <a:r>
              <a:rPr lang="el-GR" sz="2400" dirty="0" smtClean="0">
                <a:latin typeface="Times New Roman" pitchFamily="18" charset="0"/>
                <a:cs typeface="Arial" charset="0"/>
              </a:rPr>
              <a:t>Π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(0, 1, 3)</a:t>
            </a: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06965" name="Line 21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7000875" y="4722812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6" name="Line 22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>
            <a:off x="7381875" y="4722812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7" name="Line 23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7991475" y="4722812"/>
            <a:ext cx="1619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968" name="Rectangle 24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724400" y="22098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E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Arial" charset="0"/>
              </a:rPr>
              <a:t>= 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OC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Arial" charset="0"/>
              </a:rPr>
              <a:t>  = </a:t>
            </a:r>
            <a:r>
              <a:rPr lang="el-GR" sz="2400" dirty="0" smtClean="0">
                <a:latin typeface="Times New Roman" pitchFamily="18" charset="0"/>
                <a:cs typeface="Arial" charset="0"/>
              </a:rPr>
              <a:t>Σ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(2)</a:t>
            </a:r>
            <a:endParaRPr lang="en-US" sz="2400" i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06969" name="Line 25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5562600" y="2286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Review: SOP &amp; POS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19827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90599" y="1066800"/>
            <a:ext cx="77288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An expression is in </a:t>
            </a:r>
            <a:r>
              <a:rPr lang="en-US" sz="3600" b="1" dirty="0" smtClean="0"/>
              <a:t>product-of-sums (POS)</a:t>
            </a:r>
            <a:r>
              <a:rPr lang="en-US" sz="3600" dirty="0" smtClean="0"/>
              <a:t> form when all sums contain literals only.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POS form: Y = (A+B)(C+D)(E’+F)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 smtClean="0"/>
              <a:t>NOT</a:t>
            </a:r>
            <a:r>
              <a:rPr lang="en-US" sz="3600" dirty="0" smtClean="0"/>
              <a:t> POS form: Y = (D+E)(F’+GH)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/>
              <a:t>POS form: Z = A(B+C)(D+E’)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Factoring: POS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128274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1713131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Y = (A + B’CDE)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accent1"/>
                </a:solidFill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</a:rPr>
              <a:t>    </a:t>
            </a:r>
            <a:r>
              <a:rPr lang="en-US" sz="2000" b="1" dirty="0" smtClean="0"/>
              <a:t>Apply </a:t>
            </a:r>
            <a:r>
              <a:rPr lang="en-US" sz="2000" b="1" dirty="0"/>
              <a:t>T8’ first when possible: </a:t>
            </a:r>
            <a:r>
              <a:rPr lang="en-US" sz="2000" dirty="0" smtClean="0"/>
              <a:t>W+XZ </a:t>
            </a:r>
            <a:r>
              <a:rPr lang="en-US" sz="2000" dirty="0"/>
              <a:t>= </a:t>
            </a:r>
            <a:r>
              <a:rPr lang="en-US" sz="2000" dirty="0" smtClean="0"/>
              <a:t>(W+X)(W+Z</a:t>
            </a:r>
            <a:r>
              <a:rPr lang="en-US" sz="2000" dirty="0"/>
              <a:t>)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Make: X = B’C, Z = DE and rewrite equation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Y	= (A+XZ)				substitution (X=B’C, Z=DE)</a:t>
            </a:r>
          </a:p>
          <a:p>
            <a:pPr marL="0" indent="0">
              <a:buNone/>
            </a:pPr>
            <a:r>
              <a:rPr lang="en-US" sz="2000" dirty="0"/>
              <a:t> 	= (A+B’C)(A+DE) 			T8’: </a:t>
            </a:r>
            <a:r>
              <a:rPr lang="en-US" sz="2000" dirty="0" err="1" smtClean="0"/>
              <a:t>Distributivity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  	= (A+B’)(A+C)(A+D)(A+E) 		T8’: </a:t>
            </a:r>
            <a:r>
              <a:rPr lang="en-US" sz="2000" dirty="0" err="1" smtClean="0"/>
              <a:t>Distributivity</a:t>
            </a:r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33400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1: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Factoring: POS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567938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1713131"/>
            <a:ext cx="8436429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Y = AB + C’DE + F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accent1"/>
                </a:solidFill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</a:rPr>
              <a:t>    </a:t>
            </a:r>
            <a:r>
              <a:rPr lang="en-US" sz="2000" b="1" dirty="0" smtClean="0"/>
              <a:t>Apply </a:t>
            </a:r>
            <a:r>
              <a:rPr lang="en-US" sz="2000" b="1" dirty="0"/>
              <a:t>T8’ first when possible: </a:t>
            </a:r>
            <a:r>
              <a:rPr lang="en-US" sz="2000" dirty="0" smtClean="0"/>
              <a:t>W+XZ </a:t>
            </a:r>
            <a:r>
              <a:rPr lang="en-US" sz="2000" dirty="0"/>
              <a:t>= </a:t>
            </a:r>
            <a:r>
              <a:rPr lang="en-US" sz="2000" dirty="0" smtClean="0"/>
              <a:t>(W+X)(W+Z</a:t>
            </a:r>
            <a:r>
              <a:rPr lang="en-US" sz="2000" dirty="0"/>
              <a:t>)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Make: W = AB, X = C’, Z = DE and rewrite equation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Y	= (W+XZ) + F		   	substitution </a:t>
            </a:r>
            <a:r>
              <a:rPr lang="en-US" sz="2000" dirty="0"/>
              <a:t>W = AB, X = C’, Z = DE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	= </a:t>
            </a:r>
            <a:r>
              <a:rPr lang="en-US" sz="2000" dirty="0" smtClean="0"/>
              <a:t>(W+X)(W+Z) + F </a:t>
            </a:r>
            <a:r>
              <a:rPr lang="en-US" sz="2000" dirty="0"/>
              <a:t>	</a:t>
            </a:r>
            <a:r>
              <a:rPr lang="en-US" sz="2000" dirty="0" smtClean="0"/>
              <a:t>  	T8</a:t>
            </a:r>
            <a:r>
              <a:rPr lang="en-US" sz="2000" dirty="0"/>
              <a:t>’: </a:t>
            </a:r>
            <a:r>
              <a:rPr lang="en-US" sz="2000" dirty="0" err="1" smtClean="0"/>
              <a:t>Distributivity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  	= (AB+C’)(AB+DE)+F   		substitution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= (A+C’)(B+C’)(AB+D)(AB+E)+F	T8’: </a:t>
            </a:r>
            <a:r>
              <a:rPr lang="en-US" sz="2000" dirty="0" err="1" smtClean="0"/>
              <a:t>Distributivity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= (A+C’)(B+C’)(A+D)(B+D)(A+E)(B+E)+F	             T8</a:t>
            </a:r>
            <a:r>
              <a:rPr lang="en-US" sz="2000" dirty="0"/>
              <a:t>’: </a:t>
            </a:r>
            <a:r>
              <a:rPr lang="en-US" sz="2000" dirty="0" err="1" smtClean="0"/>
              <a:t>Distributivity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	= (A+C’+F)(B+C’+F)(A+D+F)(B+D+F)(A+E+F)(B+E+F)   T8</a:t>
            </a:r>
            <a:r>
              <a:rPr lang="en-US" sz="2000" dirty="0"/>
              <a:t>’: </a:t>
            </a:r>
            <a:r>
              <a:rPr lang="en-US" sz="2000" dirty="0" err="1" smtClean="0"/>
              <a:t>Distributivity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1" y="10668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 2: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Factoring: POS Form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5909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816971"/>
              </p:ext>
            </p:extLst>
          </p:nvPr>
        </p:nvGraphicFramePr>
        <p:xfrm>
          <a:off x="1143001" y="1397000"/>
          <a:ext cx="739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T12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</a:t>
                      </a:r>
                      <a:r>
                        <a:rPr lang="en-US" sz="2400" baseline="-25000" dirty="0" smtClean="0"/>
                        <a:t>0</a:t>
                      </a:r>
                      <a:r>
                        <a:rPr lang="en-US" sz="2400" dirty="0" smtClean="0"/>
                        <a:t>•B</a:t>
                      </a:r>
                      <a:r>
                        <a:rPr lang="en-US" sz="2400" baseline="-25000" dirty="0" smtClean="0"/>
                        <a:t>1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B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… = B</a:t>
                      </a:r>
                      <a:r>
                        <a:rPr lang="en-US" sz="2400" baseline="-25000" dirty="0" smtClean="0"/>
                        <a:t>0</a:t>
                      </a:r>
                      <a:r>
                        <a:rPr lang="en-US" sz="2400" baseline="0" dirty="0" smtClean="0"/>
                        <a:t>+B</a:t>
                      </a:r>
                      <a:r>
                        <a:rPr lang="en-US" sz="2400" baseline="-25000" dirty="0" smtClean="0"/>
                        <a:t>1</a:t>
                      </a:r>
                      <a:r>
                        <a:rPr lang="en-US" sz="2400" baseline="0" dirty="0" smtClean="0"/>
                        <a:t>+B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…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DeMorgan’s</a:t>
                      </a:r>
                      <a:r>
                        <a:rPr lang="en-US" sz="2400" baseline="0" dirty="0" smtClean="0"/>
                        <a:t> Theorem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3" name="Straight Connector 2"/>
          <p:cNvCxnSpPr/>
          <p:nvPr/>
        </p:nvCxnSpPr>
        <p:spPr>
          <a:xfrm>
            <a:off x="2743200" y="205740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3434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006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1816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60015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Theorem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3000" y="3228945"/>
            <a:ext cx="7381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complement 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product</a:t>
            </a:r>
            <a:r>
              <a:rPr lang="en-US" sz="3200" dirty="0" smtClean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is the </a:t>
            </a:r>
          </a:p>
          <a:p>
            <a:pPr algn="ctr"/>
            <a:r>
              <a:rPr lang="en-US" sz="3200" b="1" dirty="0" smtClean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sum</a:t>
            </a: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complements</a:t>
            </a:r>
            <a:endParaRPr lang="en-US" sz="3200" b="1" dirty="0">
              <a:latin typeface="+mj-lt"/>
              <a:cs typeface="Times New Roman" panose="02020603050405020304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547318"/>
              </p:ext>
            </p:extLst>
          </p:nvPr>
        </p:nvGraphicFramePr>
        <p:xfrm>
          <a:off x="1143001" y="1397000"/>
          <a:ext cx="739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3999"/>
                <a:gridCol w="3505200"/>
                <a:gridCol w="23622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Number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T12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</a:t>
                      </a:r>
                      <a:r>
                        <a:rPr lang="en-US" sz="2400" baseline="-25000" dirty="0" smtClean="0"/>
                        <a:t>0</a:t>
                      </a:r>
                      <a:r>
                        <a:rPr lang="en-US" sz="2400" dirty="0" smtClean="0"/>
                        <a:t>•B</a:t>
                      </a:r>
                      <a:r>
                        <a:rPr lang="en-US" sz="2400" baseline="-25000" dirty="0" smtClean="0"/>
                        <a:t>1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B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… = B</a:t>
                      </a:r>
                      <a:r>
                        <a:rPr lang="en-US" sz="2400" baseline="-25000" dirty="0" smtClean="0"/>
                        <a:t>0</a:t>
                      </a:r>
                      <a:r>
                        <a:rPr lang="en-US" sz="2400" baseline="0" dirty="0" smtClean="0"/>
                        <a:t>+B</a:t>
                      </a:r>
                      <a:r>
                        <a:rPr lang="en-US" sz="2400" baseline="-25000" dirty="0" smtClean="0"/>
                        <a:t>1</a:t>
                      </a:r>
                      <a:r>
                        <a:rPr lang="en-US" sz="2400" baseline="0" dirty="0" smtClean="0"/>
                        <a:t>+B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…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DeMorgan’s</a:t>
                      </a:r>
                      <a:r>
                        <a:rPr lang="en-US" sz="2400" baseline="0" dirty="0" smtClean="0"/>
                        <a:t> Theorem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3" name="Straight Connector 12"/>
          <p:cNvCxnSpPr/>
          <p:nvPr/>
        </p:nvCxnSpPr>
        <p:spPr>
          <a:xfrm>
            <a:off x="2743200" y="205740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3434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8006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181600" y="205740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1802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DeMorgan’s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Theorem: Dual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194588"/>
              </p:ext>
            </p:extLst>
          </p:nvPr>
        </p:nvGraphicFramePr>
        <p:xfrm>
          <a:off x="758953" y="1397000"/>
          <a:ext cx="7614918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023"/>
                <a:gridCol w="2449554"/>
                <a:gridCol w="2119142"/>
                <a:gridCol w="19811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#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Theorem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Dual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dirty="0" smtClean="0"/>
                        <a:t>Name</a:t>
                      </a:r>
                      <a:endParaRPr lang="en-US" sz="3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T12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</a:t>
                      </a:r>
                      <a:r>
                        <a:rPr lang="en-US" sz="2400" baseline="-25000" dirty="0" smtClean="0"/>
                        <a:t>0</a:t>
                      </a:r>
                      <a:r>
                        <a:rPr lang="en-US" sz="2400" dirty="0" smtClean="0"/>
                        <a:t>•B</a:t>
                      </a:r>
                      <a:r>
                        <a:rPr lang="en-US" sz="2400" baseline="-25000" dirty="0" smtClean="0"/>
                        <a:t>1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B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… = B</a:t>
                      </a:r>
                      <a:r>
                        <a:rPr lang="en-US" sz="2400" baseline="-25000" dirty="0" smtClean="0"/>
                        <a:t>0</a:t>
                      </a:r>
                      <a:r>
                        <a:rPr lang="en-US" sz="2400" baseline="0" dirty="0" smtClean="0"/>
                        <a:t>+B</a:t>
                      </a:r>
                      <a:r>
                        <a:rPr lang="en-US" sz="2400" baseline="-25000" dirty="0" smtClean="0"/>
                        <a:t>1</a:t>
                      </a:r>
                      <a:r>
                        <a:rPr lang="en-US" sz="2400" baseline="0" dirty="0" smtClean="0"/>
                        <a:t>+B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…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B</a:t>
                      </a:r>
                      <a:r>
                        <a:rPr lang="en-US" sz="2400" baseline="-25000" dirty="0" smtClean="0"/>
                        <a:t>0</a:t>
                      </a:r>
                      <a:r>
                        <a:rPr lang="en-US" sz="2400" baseline="0" dirty="0" smtClean="0"/>
                        <a:t>+</a:t>
                      </a:r>
                      <a:r>
                        <a:rPr lang="en-US" sz="2400" dirty="0" smtClean="0"/>
                        <a:t>B</a:t>
                      </a:r>
                      <a:r>
                        <a:rPr lang="en-US" sz="2400" baseline="-25000" dirty="0" smtClean="0"/>
                        <a:t>1</a:t>
                      </a:r>
                      <a:r>
                        <a:rPr lang="en-US" sz="2400" baseline="0" dirty="0" smtClean="0"/>
                        <a:t>+B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… = B</a:t>
                      </a:r>
                      <a:r>
                        <a:rPr lang="en-US" sz="2400" baseline="-25000" dirty="0" smtClean="0"/>
                        <a:t>0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B</a:t>
                      </a:r>
                      <a:r>
                        <a:rPr lang="en-US" sz="2400" baseline="-25000" dirty="0" smtClean="0"/>
                        <a:t>1</a:t>
                      </a:r>
                      <a:r>
                        <a:rPr lang="en-US" sz="2400" dirty="0" smtClean="0"/>
                        <a:t>•</a:t>
                      </a:r>
                      <a:r>
                        <a:rPr lang="en-US" sz="2400" baseline="0" dirty="0" smtClean="0"/>
                        <a:t>B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…</a:t>
                      </a:r>
                      <a:endParaRPr lang="en-US" sz="2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DeMorgan’s</a:t>
                      </a:r>
                      <a:r>
                        <a:rPr lang="en-US" sz="2400" baseline="0" dirty="0" smtClean="0"/>
                        <a:t> Theorem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8" name="Straight Connector 17"/>
          <p:cNvCxnSpPr/>
          <p:nvPr/>
        </p:nvCxnSpPr>
        <p:spPr>
          <a:xfrm>
            <a:off x="1840992" y="203200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8663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3235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704592" y="23926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208272" y="2042160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2336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6908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071872" y="24028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7090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21746</TotalTime>
  <Words>4925</Words>
  <Application>Microsoft Office PowerPoint</Application>
  <PresentationFormat>On-screen Show (4:3)</PresentationFormat>
  <Paragraphs>1473</Paragraphs>
  <Slides>153</Slides>
  <Notes>152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153</vt:i4>
      </vt:variant>
    </vt:vector>
  </HeadingPairs>
  <TitlesOfParts>
    <vt:vector size="155" baseType="lpstr">
      <vt:lpstr>Office Theme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Sum-of-Products Form</vt:lpstr>
      <vt:lpstr>Sum-of-Products 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SOP &amp; POS 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sharris</cp:lastModifiedBy>
  <cp:revision>93</cp:revision>
  <dcterms:created xsi:type="dcterms:W3CDTF">2012-08-07T04:56:47Z</dcterms:created>
  <dcterms:modified xsi:type="dcterms:W3CDTF">2015-11-19T13:31:46Z</dcterms:modified>
</cp:coreProperties>
</file>