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6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8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9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20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2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6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7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8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9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30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2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3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84" r:id="rId2"/>
    <p:sldId id="257" r:id="rId3"/>
    <p:sldId id="285" r:id="rId4"/>
    <p:sldId id="287" r:id="rId5"/>
    <p:sldId id="288" r:id="rId6"/>
    <p:sldId id="289" r:id="rId7"/>
    <p:sldId id="290" r:id="rId8"/>
    <p:sldId id="401" r:id="rId9"/>
    <p:sldId id="402" r:id="rId10"/>
    <p:sldId id="403" r:id="rId11"/>
    <p:sldId id="404" r:id="rId12"/>
    <p:sldId id="366" r:id="rId13"/>
    <p:sldId id="400" r:id="rId14"/>
    <p:sldId id="406" r:id="rId15"/>
    <p:sldId id="291" r:id="rId16"/>
    <p:sldId id="292" r:id="rId17"/>
    <p:sldId id="293" r:id="rId18"/>
    <p:sldId id="295" r:id="rId19"/>
    <p:sldId id="405" r:id="rId20"/>
    <p:sldId id="299" r:id="rId21"/>
    <p:sldId id="300" r:id="rId22"/>
    <p:sldId id="301" r:id="rId23"/>
    <p:sldId id="302" r:id="rId24"/>
    <p:sldId id="303" r:id="rId25"/>
    <p:sldId id="306" r:id="rId26"/>
    <p:sldId id="389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10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0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11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04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12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32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13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88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14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54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9AE404-AC6E-4BB2-A1B0-D727B91D93E6}" type="slidenum">
              <a:rPr lang="en-US"/>
              <a:pPr/>
              <a:t>15</a:t>
            </a:fld>
            <a:endParaRPr lang="en-US"/>
          </a:p>
        </p:txBody>
      </p:sp>
      <p:sp>
        <p:nvSpPr>
          <p:cNvPr id="106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4939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CF4E0-26B8-42A5-BD73-2A09CF620B70}" type="slidenum">
              <a:rPr lang="en-US"/>
              <a:pPr/>
              <a:t>16</a:t>
            </a:fld>
            <a:endParaRPr lang="en-US"/>
          </a:p>
        </p:txBody>
      </p:sp>
      <p:sp>
        <p:nvSpPr>
          <p:cNvPr id="106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217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70A32C-35BC-4591-B532-2FC89FF01549}" type="slidenum">
              <a:rPr lang="en-US"/>
              <a:pPr/>
              <a:t>17</a:t>
            </a:fld>
            <a:endParaRPr lang="en-US"/>
          </a:p>
        </p:txBody>
      </p:sp>
      <p:sp>
        <p:nvSpPr>
          <p:cNvPr id="106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65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C23AB6-2A37-405E-90E9-CB240893B04C}" type="slidenum">
              <a:rPr lang="en-US"/>
              <a:pPr/>
              <a:t>18</a:t>
            </a:fld>
            <a:endParaRPr lang="en-US"/>
          </a:p>
        </p:txBody>
      </p:sp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05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6D984F-F7A1-4BB7-AC8D-C7877406EE02}" type="slidenum">
              <a:rPr lang="en-US"/>
              <a:pPr/>
              <a:t>19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6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60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D99AD-16E0-4622-A761-67829316BF10}" type="slidenum">
              <a:rPr lang="en-US"/>
              <a:pPr/>
              <a:t>20</a:t>
            </a:fld>
            <a:endParaRPr lang="en-US"/>
          </a:p>
        </p:txBody>
      </p:sp>
      <p:sp>
        <p:nvSpPr>
          <p:cNvPr id="106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552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CB88D-48E1-4C9F-8E6B-B887321DF1BE}" type="slidenum">
              <a:rPr lang="en-US"/>
              <a:pPr/>
              <a:t>21</a:t>
            </a:fld>
            <a:endParaRPr lang="en-US"/>
          </a:p>
        </p:txBody>
      </p:sp>
      <p:sp>
        <p:nvSpPr>
          <p:cNvPr id="1068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541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4713A-7E9A-4C91-8A48-BE39F6996402}" type="slidenum">
              <a:rPr lang="en-US"/>
              <a:pPr/>
              <a:t>22</a:t>
            </a:fld>
            <a:endParaRPr lang="en-US"/>
          </a:p>
        </p:txBody>
      </p:sp>
      <p:sp>
        <p:nvSpPr>
          <p:cNvPr id="106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400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5CA2F-47EA-418F-9EBD-97A4155A41AF}" type="slidenum">
              <a:rPr lang="en-US"/>
              <a:pPr/>
              <a:t>23</a:t>
            </a:fld>
            <a:endParaRPr lang="en-US"/>
          </a:p>
        </p:txBody>
      </p:sp>
      <p:sp>
        <p:nvSpPr>
          <p:cNvPr id="107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316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AF5EA-38D5-463F-AD6E-F016E4A7D6C4}" type="slidenum">
              <a:rPr lang="en-US"/>
              <a:pPr/>
              <a:t>24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507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0D89E-CCED-4853-AC56-E7F03886E2BB}" type="slidenum">
              <a:rPr lang="en-US"/>
              <a:pPr/>
              <a:t>25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62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0D89E-CCED-4853-AC56-E7F03886E2BB}" type="slidenum">
              <a:rPr lang="en-US"/>
              <a:pPr/>
              <a:t>26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79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CF57E4-111B-4A79-9711-F08BB682276C}" type="slidenum">
              <a:rPr lang="en-US"/>
              <a:pPr/>
              <a:t>27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574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0E757-B907-4AF5-A770-2BCD353F0876}" type="slidenum">
              <a:rPr lang="en-US"/>
              <a:pPr/>
              <a:t>28</a:t>
            </a:fld>
            <a:endParaRPr lang="en-US"/>
          </a:p>
        </p:txBody>
      </p:sp>
      <p:sp>
        <p:nvSpPr>
          <p:cNvPr id="1074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918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8EE945-2A13-42D4-8649-AE2459320D7B}" type="slidenum">
              <a:rPr lang="en-US"/>
              <a:pPr/>
              <a:t>29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71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DD3818-C691-4462-91B3-1A84E4E8F0B6}" type="slidenum">
              <a:rPr lang="en-US"/>
              <a:pPr/>
              <a:t>3</a:t>
            </a:fld>
            <a:endParaRPr lang="en-US"/>
          </a:p>
        </p:txBody>
      </p:sp>
      <p:sp>
        <p:nvSpPr>
          <p:cNvPr id="105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300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8E63B-A642-4B35-9A61-C4859844CC84}" type="slidenum">
              <a:rPr lang="en-US"/>
              <a:pPr/>
              <a:t>30</a:t>
            </a:fld>
            <a:endParaRPr lang="en-US"/>
          </a:p>
        </p:txBody>
      </p:sp>
      <p:sp>
        <p:nvSpPr>
          <p:cNvPr id="1076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23143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0B406A-CF8D-4916-9A38-C02CC9DC8B82}" type="slidenum">
              <a:rPr lang="en-US"/>
              <a:pPr/>
              <a:t>31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037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18667F-A05F-48B6-B3B2-A84846051A6E}" type="slidenum">
              <a:rPr lang="en-US"/>
              <a:pPr/>
              <a:t>32</a:t>
            </a:fld>
            <a:endParaRPr lang="en-US"/>
          </a:p>
        </p:txBody>
      </p:sp>
      <p:sp>
        <p:nvSpPr>
          <p:cNvPr id="107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9993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966C1-FD39-4003-B7A3-2F26DDF3498C}" type="slidenum">
              <a:rPr lang="en-US"/>
              <a:pPr/>
              <a:t>33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15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7E8EB-194F-4C85-9510-F4F182F8A923}" type="slidenum">
              <a:rPr lang="en-US"/>
              <a:pPr/>
              <a:t>34</a:t>
            </a:fld>
            <a:endParaRPr lang="en-US"/>
          </a:p>
        </p:txBody>
      </p:sp>
      <p:sp>
        <p:nvSpPr>
          <p:cNvPr id="108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86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77750-E0F0-4F51-AE77-6C21D8562040}" type="slidenum">
              <a:rPr lang="en-US"/>
              <a:pPr/>
              <a:t>4</a:t>
            </a:fld>
            <a:endParaRPr lang="en-US"/>
          </a:p>
        </p:txBody>
      </p:sp>
      <p:sp>
        <p:nvSpPr>
          <p:cNvPr id="105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56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F69010-F3BB-4668-BEDA-1437D9B3C51A}" type="slidenum">
              <a:rPr lang="en-US"/>
              <a:pPr/>
              <a:t>5</a:t>
            </a:fld>
            <a:endParaRPr lang="en-US"/>
          </a:p>
        </p:txBody>
      </p:sp>
      <p:sp>
        <p:nvSpPr>
          <p:cNvPr id="105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53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6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11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59FB-2417-487A-BF74-4237540605BD}" type="slidenum">
              <a:rPr lang="en-US"/>
              <a:pPr/>
              <a:t>7</a:t>
            </a:fld>
            <a:endParaRPr lang="en-US"/>
          </a:p>
        </p:txBody>
      </p:sp>
      <p:sp>
        <p:nvSpPr>
          <p:cNvPr id="105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42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8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33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A4CB-4B48-4164-AE41-0C102DFCE321}" type="slidenum">
              <a:rPr lang="en-US"/>
              <a:pPr/>
              <a:t>9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05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9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tags" Target="../tags/tag31.xml"/><Relationship Id="rId7" Type="http://schemas.openxmlformats.org/officeDocument/2006/relationships/oleObject" Target="../embeddings/oleObject4.bin"/><Relationship Id="rId2" Type="http://schemas.openxmlformats.org/officeDocument/2006/relationships/tags" Target="../tags/tag30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41.xml"/><Relationship Id="rId7" Type="http://schemas.openxmlformats.org/officeDocument/2006/relationships/oleObject" Target="../embeddings/oleObject5.bin"/><Relationship Id="rId2" Type="http://schemas.openxmlformats.org/officeDocument/2006/relationships/tags" Target="../tags/tag4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tags" Target="../tags/tag44.xml"/><Relationship Id="rId7" Type="http://schemas.openxmlformats.org/officeDocument/2006/relationships/oleObject" Target="../embeddings/oleObject6.bin"/><Relationship Id="rId2" Type="http://schemas.openxmlformats.org/officeDocument/2006/relationships/tags" Target="../tags/tag43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47.xml"/><Relationship Id="rId7" Type="http://schemas.openxmlformats.org/officeDocument/2006/relationships/oleObject" Target="../embeddings/oleObject7.bin"/><Relationship Id="rId2" Type="http://schemas.openxmlformats.org/officeDocument/2006/relationships/tags" Target="../tags/tag46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50.xml"/><Relationship Id="rId7" Type="http://schemas.openxmlformats.org/officeDocument/2006/relationships/oleObject" Target="../embeddings/oleObject8.bin"/><Relationship Id="rId2" Type="http://schemas.openxmlformats.org/officeDocument/2006/relationships/tags" Target="../tags/tag49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55.xml"/><Relationship Id="rId7" Type="http://schemas.openxmlformats.org/officeDocument/2006/relationships/oleObject" Target="../embeddings/oleObject9.bin"/><Relationship Id="rId2" Type="http://schemas.openxmlformats.org/officeDocument/2006/relationships/tags" Target="../tags/tag54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6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67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74.xml"/><Relationship Id="rId7" Type="http://schemas.openxmlformats.org/officeDocument/2006/relationships/oleObject" Target="../embeddings/oleObject11.bin"/><Relationship Id="rId2" Type="http://schemas.openxmlformats.org/officeDocument/2006/relationships/tags" Target="../tags/tag73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tags" Target="../tags/tag5.xml"/><Relationship Id="rId7" Type="http://schemas.openxmlformats.org/officeDocument/2006/relationships/oleObject" Target="../embeddings/oleObject1.bin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.wmf"/><Relationship Id="rId4" Type="http://schemas.openxmlformats.org/officeDocument/2006/relationships/tags" Target="../tags/tag6.xml"/><Relationship Id="rId9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10.xml"/><Relationship Id="rId7" Type="http://schemas.openxmlformats.org/officeDocument/2006/relationships/oleObject" Target="../embeddings/oleObject3.bin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8768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9: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Shift, </a:t>
            </a:r>
            <a:r>
              <a:rPr lang="en-US" altLang="en-US" sz="2400" b="1" dirty="0" err="1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Mult</a:t>
            </a: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, </a:t>
            </a:r>
            <a:r>
              <a:rPr lang="en-US" altLang="en-US" sz="2400" b="1" dirty="0" err="1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Div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Fixed &amp; Floating Point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3862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7200" y="978877"/>
            <a:ext cx="7467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A/B = Q + R/B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Decimal Example:  </a:t>
            </a:r>
            <a:r>
              <a:rPr lang="en-US" sz="2800" b="1" dirty="0"/>
              <a:t>2584/15 = 172 R4</a:t>
            </a:r>
          </a:p>
          <a:p>
            <a:pPr marL="0" indent="0">
              <a:buNone/>
            </a:pPr>
            <a:r>
              <a:rPr lang="en-US" sz="2800" b="1" dirty="0"/>
              <a:t>Long-Hand: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946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Dividers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3" y="2781300"/>
            <a:ext cx="1877970" cy="25812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00599" y="1991380"/>
            <a:ext cx="3743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Long-Hand Revisited: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723" y="2447925"/>
            <a:ext cx="2172601" cy="342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1712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200025" y="978877"/>
            <a:ext cx="7467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A/B = Q + R/B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Decimal:  </a:t>
            </a:r>
            <a:r>
              <a:rPr lang="en-US" sz="2800" b="1" dirty="0"/>
              <a:t>2584/15 = 172 R4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946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Dividers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95800" y="1487865"/>
            <a:ext cx="4657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Binary:   </a:t>
            </a:r>
            <a:r>
              <a:rPr lang="en-US" sz="2800" b="1" dirty="0"/>
              <a:t>1101/0010 = 0110 R1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973" y="2087126"/>
            <a:ext cx="2401202" cy="37897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706" y="2103157"/>
            <a:ext cx="2784694" cy="373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3166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Divider Algorithm</a:t>
            </a:r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37528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6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A/B = Q + R/B</a:t>
            </a:r>
            <a:endParaRPr lang="en-US" sz="26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endParaRPr lang="en-US" sz="2600" dirty="0">
              <a:latin typeface="Times New Roman" pitchFamily="18" charset="0"/>
              <a:cs typeface="Arial" charset="0"/>
            </a:endParaRP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R</a:t>
            </a:r>
            <a:r>
              <a:rPr lang="en-US" sz="2600" dirty="0">
                <a:latin typeface="Courier (W1)" pitchFamily="49" charset="0"/>
                <a:cs typeface="Arial" charset="0"/>
              </a:rPr>
              <a:t>’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0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for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N-1 to 0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    R = {R</a:t>
            </a:r>
            <a:r>
              <a:rPr lang="en-US" sz="2600" dirty="0">
                <a:latin typeface="Courier (W1)" pitchFamily="49" charset="0"/>
                <a:cs typeface="Arial" charset="0"/>
              </a:rPr>
              <a:t>’</a:t>
            </a:r>
            <a:r>
              <a:rPr lang="en-US" sz="2600" dirty="0">
                <a:latin typeface="Times New Roman" pitchFamily="18" charset="0"/>
                <a:cs typeface="Arial" charset="0"/>
              </a:rPr>
              <a:t> &lt;&lt; 1, A</a:t>
            </a:r>
            <a:r>
              <a:rPr lang="en-US" sz="26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600" dirty="0">
                <a:latin typeface="Times New Roman" pitchFamily="18" charset="0"/>
                <a:cs typeface="Arial" charset="0"/>
              </a:rPr>
              <a:t>}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    D = R - B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    if D &lt; 0, Q</a:t>
            </a:r>
            <a:r>
              <a:rPr lang="en-US" sz="26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600" dirty="0">
                <a:latin typeface="Times New Roman" pitchFamily="18" charset="0"/>
                <a:cs typeface="Arial" charset="0"/>
              </a:rPr>
              <a:t>= 0;  R</a:t>
            </a:r>
            <a:r>
              <a:rPr lang="en-US" sz="2600" dirty="0">
                <a:latin typeface="Courier (W1)" pitchFamily="49" charset="0"/>
                <a:cs typeface="Arial" charset="0"/>
              </a:rPr>
              <a:t>’</a:t>
            </a:r>
            <a:r>
              <a:rPr lang="en-US" sz="2600" dirty="0">
                <a:latin typeface="Times New Roman" pitchFamily="18" charset="0"/>
                <a:cs typeface="Arial" charset="0"/>
              </a:rPr>
              <a:t>= R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    else        Q</a:t>
            </a:r>
            <a:r>
              <a:rPr lang="en-US" sz="26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600" dirty="0">
                <a:latin typeface="Times New Roman" pitchFamily="18" charset="0"/>
                <a:cs typeface="Arial" charset="0"/>
              </a:rPr>
              <a:t>= 1;  R</a:t>
            </a:r>
            <a:r>
              <a:rPr lang="en-US" sz="2600" dirty="0">
                <a:latin typeface="Courier (W1)" pitchFamily="49" charset="0"/>
                <a:cs typeface="Arial" charset="0"/>
              </a:rPr>
              <a:t>’</a:t>
            </a:r>
            <a:r>
              <a:rPr lang="en-US" sz="2600" dirty="0">
                <a:latin typeface="Times New Roman" pitchFamily="18" charset="0"/>
                <a:cs typeface="Arial" charset="0"/>
              </a:rPr>
              <a:t>= D</a:t>
            </a:r>
          </a:p>
          <a:p>
            <a:r>
              <a:rPr lang="en-US" sz="2600" dirty="0">
                <a:latin typeface="Times New Roman" pitchFamily="18" charset="0"/>
                <a:cs typeface="Arial" charset="0"/>
              </a:rPr>
              <a:t>R=R</a:t>
            </a:r>
            <a:r>
              <a:rPr lang="en-US" sz="2600" dirty="0">
                <a:latin typeface="Courier (W1)" pitchFamily="49" charset="0"/>
                <a:cs typeface="Arial" charset="0"/>
              </a:rPr>
              <a:t>’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6774" y="1240215"/>
            <a:ext cx="4457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Binary:   </a:t>
            </a:r>
            <a:r>
              <a:rPr lang="en-US" sz="2800" b="1" dirty="0"/>
              <a:t>1101/10 = 0110 R1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656" y="1855507"/>
            <a:ext cx="2784694" cy="373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80979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 x 4 Divider</a:t>
            </a:r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867229"/>
            <a:ext cx="3148477" cy="240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14573" y="3105151"/>
            <a:ext cx="34532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  <a:latin typeface="+mj-lt"/>
                <a:cs typeface="Arial" charset="0"/>
              </a:rPr>
              <a:t>Division: </a:t>
            </a:r>
            <a:r>
              <a:rPr lang="en-US" sz="2200" dirty="0">
                <a:latin typeface="Times New Roman" pitchFamily="18" charset="0"/>
                <a:cs typeface="Arial" charset="0"/>
              </a:rPr>
              <a:t>A/B = Q + R/B</a:t>
            </a:r>
            <a:endParaRPr lang="en-US" sz="22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R</a:t>
            </a:r>
            <a:r>
              <a:rPr lang="en-US" sz="2200" dirty="0">
                <a:latin typeface="Courier (W1)" pitchFamily="49" charset="0"/>
                <a:cs typeface="Arial" charset="0"/>
              </a:rPr>
              <a:t>’</a:t>
            </a:r>
            <a:r>
              <a:rPr lang="en-US" sz="2200" dirty="0">
                <a:latin typeface="Times New Roman" pitchFamily="18" charset="0"/>
                <a:cs typeface="Arial" charset="0"/>
              </a:rPr>
              <a:t> = 0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for </a:t>
            </a:r>
            <a:r>
              <a:rPr lang="en-US" sz="2200" i="1" dirty="0" err="1">
                <a:latin typeface="Times New Roman" pitchFamily="18" charset="0"/>
                <a:cs typeface="Arial" charset="0"/>
              </a:rPr>
              <a:t>i</a:t>
            </a:r>
            <a:r>
              <a:rPr lang="en-US" sz="2200" dirty="0">
                <a:latin typeface="Times New Roman" pitchFamily="18" charset="0"/>
                <a:cs typeface="Arial" charset="0"/>
              </a:rPr>
              <a:t> = N-1 to 0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  R = {R</a:t>
            </a:r>
            <a:r>
              <a:rPr lang="en-US" sz="2200" dirty="0">
                <a:latin typeface="Courier (W1)" pitchFamily="49" charset="0"/>
                <a:cs typeface="Arial" charset="0"/>
              </a:rPr>
              <a:t>’</a:t>
            </a:r>
            <a:r>
              <a:rPr lang="en-US" sz="2200" dirty="0">
                <a:latin typeface="Times New Roman" pitchFamily="18" charset="0"/>
                <a:cs typeface="Arial" charset="0"/>
              </a:rPr>
              <a:t> &lt;&lt; 1, A</a:t>
            </a:r>
            <a:r>
              <a:rPr lang="en-US" sz="22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200" dirty="0">
                <a:latin typeface="Times New Roman" pitchFamily="18" charset="0"/>
                <a:cs typeface="Arial" charset="0"/>
              </a:rPr>
              <a:t>}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  D = R - B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  if D &lt; 0, Q</a:t>
            </a:r>
            <a:r>
              <a:rPr lang="en-US" sz="22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200" dirty="0">
                <a:latin typeface="Times New Roman" pitchFamily="18" charset="0"/>
                <a:cs typeface="Arial" charset="0"/>
              </a:rPr>
              <a:t>=0, R</a:t>
            </a:r>
            <a:r>
              <a:rPr lang="en-US" sz="2200" dirty="0">
                <a:latin typeface="Courier (W1)" pitchFamily="49" charset="0"/>
                <a:cs typeface="Arial" charset="0"/>
              </a:rPr>
              <a:t>’</a:t>
            </a:r>
            <a:r>
              <a:rPr lang="en-US" sz="2200" dirty="0">
                <a:latin typeface="Times New Roman" pitchFamily="18" charset="0"/>
                <a:cs typeface="Arial" charset="0"/>
              </a:rPr>
              <a:t>=R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  else        Q</a:t>
            </a:r>
            <a:r>
              <a:rPr lang="en-US" sz="2200" i="1" baseline="-25000" dirty="0">
                <a:latin typeface="Times New Roman" pitchFamily="18" charset="0"/>
                <a:cs typeface="Arial" charset="0"/>
              </a:rPr>
              <a:t>i</a:t>
            </a:r>
            <a:r>
              <a:rPr lang="en-US" sz="2200" dirty="0">
                <a:latin typeface="Times New Roman" pitchFamily="18" charset="0"/>
                <a:cs typeface="Arial" charset="0"/>
              </a:rPr>
              <a:t>=1, R</a:t>
            </a:r>
            <a:r>
              <a:rPr lang="en-US" sz="2200" dirty="0">
                <a:latin typeface="Courier (W1)" pitchFamily="49" charset="0"/>
                <a:cs typeface="Arial" charset="0"/>
              </a:rPr>
              <a:t>’</a:t>
            </a:r>
            <a:r>
              <a:rPr lang="en-US" sz="2200" dirty="0">
                <a:latin typeface="Times New Roman" pitchFamily="18" charset="0"/>
                <a:cs typeface="Arial" charset="0"/>
              </a:rPr>
              <a:t>=D</a:t>
            </a:r>
          </a:p>
          <a:p>
            <a:r>
              <a:rPr lang="en-US" sz="2200" dirty="0">
                <a:latin typeface="Times New Roman" pitchFamily="18" charset="0"/>
                <a:cs typeface="Arial" charset="0"/>
              </a:rPr>
              <a:t>R=R</a:t>
            </a:r>
            <a:r>
              <a:rPr lang="en-US" sz="2200" dirty="0">
                <a:latin typeface="Courier (W1)" pitchFamily="49" charset="0"/>
                <a:cs typeface="Arial" charset="0"/>
              </a:rPr>
              <a:t>’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990600"/>
            <a:ext cx="3394677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825" y="5448300"/>
            <a:ext cx="578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Each row computes one iteration of the division algorithm.</a:t>
            </a:r>
          </a:p>
        </p:txBody>
      </p:sp>
    </p:spTree>
    <p:extLst>
      <p:ext uri="{BB962C8B-B14F-4D97-AF65-F5344CB8AC3E}">
        <p14:creationId xmlns:p14="http://schemas.microsoft.com/office/powerpoint/2010/main" val="281325238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 x 4 Divider</a:t>
            </a:r>
          </a:p>
        </p:txBody>
      </p:sp>
      <p:pic>
        <p:nvPicPr>
          <p:cNvPr id="1136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867229"/>
            <a:ext cx="3148477" cy="240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990600"/>
            <a:ext cx="3394677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3825" y="5448300"/>
            <a:ext cx="578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Each row computes one iteration of the division algorithm.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606" y="3124200"/>
            <a:ext cx="1966772" cy="263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6599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Numbers we can represent using binary representations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Positive numbers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Unsigned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Negative numbers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Two’s complement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Sign/magnitude numbers</a:t>
            </a:r>
          </a:p>
          <a:p>
            <a:pPr lvl="2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What about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fractions</a:t>
            </a:r>
            <a:r>
              <a:rPr lang="en-US" sz="3200" dirty="0">
                <a:latin typeface="+mj-lt"/>
                <a:cs typeface="Arial" charset="0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 Systems</a:t>
            </a:r>
          </a:p>
        </p:txBody>
      </p:sp>
    </p:spTree>
    <p:extLst>
      <p:ext uri="{BB962C8B-B14F-4D97-AF65-F5344CB8AC3E}">
        <p14:creationId xmlns:p14="http://schemas.microsoft.com/office/powerpoint/2010/main" val="319876423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2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Two common notations: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Fixed-point:</a:t>
            </a: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binary point fixed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Floating-point:</a:t>
            </a: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binary point floats to the right of the most significant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Numbers with Fractions</a:t>
            </a:r>
          </a:p>
        </p:txBody>
      </p:sp>
    </p:spTree>
    <p:extLst>
      <p:ext uri="{BB962C8B-B14F-4D97-AF65-F5344CB8AC3E}">
        <p14:creationId xmlns:p14="http://schemas.microsoft.com/office/powerpoint/2010/main" val="169100116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9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676400" y="1752600"/>
          <a:ext cx="6400800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68" name="VISIO" r:id="rId7" imgW="1389960" imgH="487800" progId="Visio.Drawing.6">
                  <p:embed/>
                </p:oleObj>
              </mc:Choice>
              <mc:Fallback>
                <p:oleObj name="VISIO" r:id="rId7" imgW="1389960" imgH="487800" progId="Visio.Drawing.6">
                  <p:embed/>
                  <p:pic>
                    <p:nvPicPr>
                      <p:cNvPr id="9533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752600"/>
                        <a:ext cx="6400800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33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334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6.75 using 4 integer bits and 4 fraction bits: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Binary point is implied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The number of integer and fraction bits must be agreed upon beforehand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Fixed-Point Numbers</a:t>
            </a:r>
          </a:p>
        </p:txBody>
      </p:sp>
    </p:spTree>
    <p:extLst>
      <p:ext uri="{BB962C8B-B14F-4D97-AF65-F5344CB8AC3E}">
        <p14:creationId xmlns:p14="http://schemas.microsoft.com/office/powerpoint/2010/main" val="358889388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6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Represent 7.5</a:t>
            </a:r>
            <a:r>
              <a:rPr lang="en-US" sz="3200" baseline="-25000" dirty="0">
                <a:latin typeface="+mj-lt"/>
                <a:cs typeface="Arial" charset="0"/>
              </a:rPr>
              <a:t>10</a:t>
            </a:r>
            <a:r>
              <a:rPr lang="en-US" sz="3200" dirty="0">
                <a:latin typeface="+mj-lt"/>
                <a:cs typeface="Arial" charset="0"/>
              </a:rPr>
              <a:t> using 4 integer bits and 4 fraction bits.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	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01111000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Fixed-Point Number Example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53784" y="2636737"/>
            <a:ext cx="2277062" cy="5462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7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56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Representations: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+mj-lt"/>
                <a:cs typeface="Arial" charset="0"/>
              </a:rPr>
              <a:t>Sign/magnitude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dirty="0">
                <a:latin typeface="+mj-lt"/>
                <a:cs typeface="Arial" charset="0"/>
              </a:rPr>
              <a:t>Two’s complement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Example: </a:t>
            </a:r>
            <a:r>
              <a:rPr lang="en-US" sz="2600" dirty="0">
                <a:latin typeface="+mj-lt"/>
                <a:cs typeface="Arial" charset="0"/>
              </a:rPr>
              <a:t>Represent -7.5</a:t>
            </a:r>
            <a:r>
              <a:rPr lang="en-US" sz="2600" baseline="-25000" dirty="0">
                <a:latin typeface="+mj-lt"/>
                <a:cs typeface="Arial" charset="0"/>
              </a:rPr>
              <a:t>10</a:t>
            </a:r>
            <a:r>
              <a:rPr lang="en-US" sz="2600" dirty="0">
                <a:latin typeface="+mj-lt"/>
                <a:cs typeface="Arial" charset="0"/>
              </a:rPr>
              <a:t> using 4 integer and 4 fraction bits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Sign/magnitude: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	</a:t>
            </a:r>
            <a:r>
              <a:rPr lang="en-US" sz="2000" dirty="0">
                <a:solidFill>
                  <a:srgbClr val="0070C0"/>
                </a:solidFill>
                <a:latin typeface="+mj-lt"/>
                <a:cs typeface="Arial" charset="0"/>
              </a:rPr>
              <a:t>1</a:t>
            </a:r>
            <a:r>
              <a:rPr lang="en-US" sz="2000" dirty="0">
                <a:latin typeface="+mj-lt"/>
                <a:cs typeface="Arial" charset="0"/>
              </a:rPr>
              <a:t>1111000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Two’s complement: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	</a:t>
            </a:r>
            <a:r>
              <a:rPr lang="en-US" sz="2000" dirty="0">
                <a:latin typeface="+mj-lt"/>
                <a:cs typeface="Arial" charset="0"/>
              </a:rPr>
              <a:t>1. +7.5:		01111000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			2. Invert bits: 	10000111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                  	3. Add 1 to </a:t>
            </a:r>
            <a:r>
              <a:rPr lang="en-US" sz="2000" dirty="0" err="1">
                <a:latin typeface="+mj-lt"/>
                <a:cs typeface="Arial" charset="0"/>
              </a:rPr>
              <a:t>lsb</a:t>
            </a:r>
            <a:r>
              <a:rPr lang="en-US" sz="2000" dirty="0">
                <a:latin typeface="+mj-lt"/>
                <a:cs typeface="Arial" charset="0"/>
              </a:rPr>
              <a:t>:	+             </a:t>
            </a:r>
            <a:r>
              <a:rPr lang="en-US" sz="1000" dirty="0"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1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                      	            	               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10001000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113562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3962400" y="5486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Signed Fixed-Point Numbers</a:t>
            </a:r>
          </a:p>
        </p:txBody>
      </p:sp>
      <p:sp>
        <p:nvSpPr>
          <p:cNvPr id="6" name="Rectangle 5"/>
          <p:cNvSpPr/>
          <p:nvPr/>
        </p:nvSpPr>
        <p:spPr>
          <a:xfrm>
            <a:off x="2128363" y="3546171"/>
            <a:ext cx="1587244" cy="389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73951" y="4310087"/>
            <a:ext cx="1293746" cy="389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9574" y="4697686"/>
            <a:ext cx="1293746" cy="389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96552" y="5524322"/>
            <a:ext cx="1293746" cy="389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35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9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Shifters</a:t>
            </a:r>
          </a:p>
          <a:p>
            <a:r>
              <a:rPr lang="en-US" b="1" dirty="0"/>
              <a:t>Multipliers</a:t>
            </a:r>
          </a:p>
          <a:p>
            <a:r>
              <a:rPr lang="en-US" b="1" dirty="0"/>
              <a:t>Dividers</a:t>
            </a:r>
          </a:p>
          <a:p>
            <a:r>
              <a:rPr lang="en-US" b="1" dirty="0"/>
              <a:t>Fixed Point Numbers</a:t>
            </a:r>
          </a:p>
          <a:p>
            <a:r>
              <a:rPr lang="en-US" b="1" dirty="0"/>
              <a:t>Floating Point Numbers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61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Binary point floats to the right of the most significant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Similar to decimal scientific notation</a:t>
            </a: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For example, write 273</a:t>
            </a:r>
            <a:r>
              <a:rPr lang="en-US" sz="2400" baseline="-25000" dirty="0">
                <a:latin typeface="+mj-lt"/>
                <a:cs typeface="Arial" charset="0"/>
              </a:rPr>
              <a:t>10</a:t>
            </a:r>
            <a:r>
              <a:rPr lang="en-US" sz="2400" dirty="0">
                <a:latin typeface="+mj-lt"/>
                <a:cs typeface="Arial" charset="0"/>
              </a:rPr>
              <a:t> in scientific notation:</a:t>
            </a:r>
          </a:p>
          <a:p>
            <a:pPr marL="742950" lvl="1" indent="-285750">
              <a:spcBef>
                <a:spcPct val="20000"/>
              </a:spcBef>
            </a:pP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				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273 = 2.73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× 10</a:t>
            </a:r>
            <a:r>
              <a:rPr lang="en-US" sz="2400" b="1" baseline="300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In general, a number is written in scientific notation as: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		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±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M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× B</a:t>
            </a:r>
            <a:r>
              <a:rPr lang="en-US" sz="2400" b="1" baseline="300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</a:t>
            </a:r>
            <a:endParaRPr lang="en-US" sz="20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M</a:t>
            </a:r>
            <a:r>
              <a:rPr lang="en-US" sz="20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= mantissa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B</a:t>
            </a:r>
            <a:r>
              <a:rPr lang="en-US" sz="2000" dirty="0">
                <a:latin typeface="+mj-lt"/>
                <a:cs typeface="Arial" charset="0"/>
              </a:rPr>
              <a:t>  = base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E</a:t>
            </a:r>
            <a:r>
              <a:rPr lang="en-US" sz="2000" dirty="0">
                <a:solidFill>
                  <a:srgbClr val="0070C0"/>
                </a:solidFill>
                <a:latin typeface="+mj-lt"/>
                <a:cs typeface="Arial" charset="0"/>
              </a:rPr>
              <a:t>  </a:t>
            </a:r>
            <a:r>
              <a:rPr lang="en-US" sz="2000" dirty="0">
                <a:latin typeface="+mj-lt"/>
                <a:cs typeface="Arial" charset="0"/>
              </a:rPr>
              <a:t>= exponent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In the example, M = 2.73, B = 10, and E = 2</a:t>
            </a:r>
            <a:endParaRPr lang="en-US" sz="18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Numbers</a:t>
            </a:r>
          </a:p>
        </p:txBody>
      </p:sp>
    </p:spTree>
    <p:extLst>
      <p:ext uri="{BB962C8B-B14F-4D97-AF65-F5344CB8AC3E}">
        <p14:creationId xmlns:p14="http://schemas.microsoft.com/office/powerpoint/2010/main" val="320057044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6424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037492" y="1447800"/>
          <a:ext cx="77724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92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95642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7492" y="1447800"/>
                        <a:ext cx="777240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641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642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Example: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represent the value 228</a:t>
            </a:r>
            <a:r>
              <a:rPr lang="en-US" sz="2400" baseline="-25000" dirty="0">
                <a:latin typeface="+mj-lt"/>
                <a:cs typeface="Arial" charset="0"/>
              </a:rPr>
              <a:t>10</a:t>
            </a:r>
            <a:r>
              <a:rPr lang="en-US" sz="2400" dirty="0">
                <a:latin typeface="+mj-lt"/>
                <a:cs typeface="Arial" charset="0"/>
              </a:rPr>
              <a:t> using a 32-bit floating point representation</a:t>
            </a: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</a:t>
            </a:r>
            <a:r>
              <a:rPr lang="en-US" sz="2000" dirty="0">
                <a:latin typeface="+mj-lt"/>
                <a:cs typeface="Arial" charset="0"/>
              </a:rPr>
              <a:t>We show three versions – final version is called the </a:t>
            </a:r>
            <a:r>
              <a:rPr lang="en-US" sz="2000" b="1" dirty="0">
                <a:latin typeface="+mj-lt"/>
                <a:cs typeface="Arial" charset="0"/>
              </a:rPr>
              <a:t>IEEE 754 	floating-point standard</a:t>
            </a: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Numbers</a:t>
            </a:r>
          </a:p>
        </p:txBody>
      </p:sp>
    </p:spTree>
    <p:extLst>
      <p:ext uri="{BB962C8B-B14F-4D97-AF65-F5344CB8AC3E}">
        <p14:creationId xmlns:p14="http://schemas.microsoft.com/office/powerpoint/2010/main" val="245281713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7446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533400" y="4660900"/>
          <a:ext cx="76962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6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95744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660900"/>
                        <a:ext cx="7696200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74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744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Convert decimal to binary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228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10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= 11100100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Write the number in “binary scientific notation”: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11100100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= 1.11001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2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×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2</a:t>
            </a:r>
            <a:r>
              <a:rPr lang="en-US" sz="2000" b="1" baseline="30000" dirty="0">
                <a:solidFill>
                  <a:srgbClr val="0070C0"/>
                </a:solidFill>
                <a:latin typeface="+mj-lt"/>
                <a:cs typeface="Arial" charset="0"/>
              </a:rPr>
              <a:t>7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Fill in each field of the 32-bit floating point number: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The sign bit is positive (0)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The 8 exponent bits represent the value 7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The remaining 23 bits are the mantissa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Representation 1</a:t>
            </a:r>
          </a:p>
        </p:txBody>
      </p:sp>
    </p:spTree>
    <p:extLst>
      <p:ext uri="{BB962C8B-B14F-4D97-AF65-F5344CB8AC3E}">
        <p14:creationId xmlns:p14="http://schemas.microsoft.com/office/powerpoint/2010/main" val="237001235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871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609600" y="4495800"/>
          <a:ext cx="80772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40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96871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95800"/>
                        <a:ext cx="8077200" cy="134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8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870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First bit of the mantissa is always 1: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228</a:t>
            </a:r>
            <a:r>
              <a:rPr lang="en-US" sz="2000" baseline="-25000" dirty="0">
                <a:latin typeface="+mj-lt"/>
                <a:cs typeface="Arial" charset="0"/>
              </a:rPr>
              <a:t>10</a:t>
            </a:r>
            <a:r>
              <a:rPr lang="en-US" sz="2000" dirty="0">
                <a:latin typeface="+mj-lt"/>
                <a:cs typeface="Arial" charset="0"/>
              </a:rPr>
              <a:t> = 11100100</a:t>
            </a:r>
            <a:r>
              <a:rPr lang="en-US" sz="2000" baseline="-25000" dirty="0">
                <a:latin typeface="+mj-lt"/>
                <a:cs typeface="Arial" charset="0"/>
              </a:rPr>
              <a:t>2</a:t>
            </a:r>
            <a:r>
              <a:rPr lang="en-US" sz="2000" dirty="0">
                <a:latin typeface="+mj-lt"/>
                <a:cs typeface="Arial" charset="0"/>
              </a:rPr>
              <a:t> = 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Arial" charset="0"/>
              </a:rPr>
              <a:t>1</a:t>
            </a:r>
            <a:r>
              <a:rPr lang="en-US" sz="2000" dirty="0">
                <a:solidFill>
                  <a:srgbClr val="0070C0"/>
                </a:solidFill>
                <a:latin typeface="+mj-lt"/>
                <a:cs typeface="Arial" charset="0"/>
              </a:rPr>
              <a:t>.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11001</a:t>
            </a:r>
            <a:r>
              <a:rPr lang="en-US" sz="2000" dirty="0"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Times New Roman" pitchFamily="18" charset="0"/>
              </a:rPr>
              <a:t>×</a:t>
            </a:r>
            <a:r>
              <a:rPr lang="en-US" sz="2000" dirty="0">
                <a:latin typeface="+mj-lt"/>
                <a:cs typeface="Arial" charset="0"/>
              </a:rPr>
              <a:t> 2</a:t>
            </a:r>
            <a:r>
              <a:rPr lang="en-US" sz="2000" baseline="30000" dirty="0">
                <a:latin typeface="+mj-lt"/>
                <a:cs typeface="Arial" charset="0"/>
              </a:rPr>
              <a:t>7</a:t>
            </a:r>
            <a:r>
              <a:rPr lang="en-US" sz="2000" dirty="0">
                <a:latin typeface="+mj-lt"/>
                <a:cs typeface="Arial" charset="0"/>
              </a:rPr>
              <a:t>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So, no need to store it: </a:t>
            </a:r>
            <a:r>
              <a:rPr lang="en-US" sz="2400" i="1" dirty="0">
                <a:latin typeface="+mj-lt"/>
                <a:cs typeface="Arial" charset="0"/>
              </a:rPr>
              <a:t>implicit leading 1</a:t>
            </a: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Store just fraction bits in 23-bit field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Representation 2</a:t>
            </a:r>
          </a:p>
        </p:txBody>
      </p:sp>
    </p:spTree>
    <p:extLst>
      <p:ext uri="{BB962C8B-B14F-4D97-AF65-F5344CB8AC3E}">
        <p14:creationId xmlns:p14="http://schemas.microsoft.com/office/powerpoint/2010/main" val="348790132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973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685800" y="3619228"/>
          <a:ext cx="7924800" cy="1694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64" name="VISIO" r:id="rId7" imgW="2761560" imgH="590400" progId="Visio.Drawing.6">
                  <p:embed/>
                </p:oleObj>
              </mc:Choice>
              <mc:Fallback>
                <p:oleObj name="VISIO" r:id="rId7" imgW="2761560" imgH="590400" progId="Visio.Drawing.6">
                  <p:embed/>
                  <p:pic>
                    <p:nvPicPr>
                      <p:cNvPr id="96973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619228"/>
                        <a:ext cx="7924800" cy="1694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97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973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6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i="1" dirty="0">
                <a:latin typeface="+mj-lt"/>
                <a:cs typeface="Arial" charset="0"/>
              </a:rPr>
              <a:t>Biased exponent</a:t>
            </a:r>
            <a:r>
              <a:rPr lang="en-US" sz="2400" dirty="0">
                <a:latin typeface="+mj-lt"/>
                <a:cs typeface="Arial" charset="0"/>
              </a:rPr>
              <a:t>:</a:t>
            </a:r>
            <a:r>
              <a:rPr lang="en-US" sz="2400" i="1" dirty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bias = 127 (01111111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) 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Biased exponent = bias + exponent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Exponent of 7 is stored as: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		127 + 7 = 134 = 0x10000110</a:t>
            </a:r>
            <a:r>
              <a:rPr lang="en-US" sz="2000" baseline="-25000" dirty="0">
                <a:latin typeface="+mj-lt"/>
                <a:cs typeface="Arial" charset="0"/>
              </a:rPr>
              <a:t>2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The </a:t>
            </a:r>
            <a:r>
              <a:rPr lang="en-US" sz="2400" b="1" dirty="0">
                <a:latin typeface="+mj-lt"/>
                <a:cs typeface="Arial" charset="0"/>
              </a:rPr>
              <a:t>IEEE 754 32-bit floating-point representation</a:t>
            </a:r>
            <a:r>
              <a:rPr lang="en-US" sz="2400" dirty="0">
                <a:latin typeface="+mj-lt"/>
                <a:cs typeface="Arial" charset="0"/>
              </a:rPr>
              <a:t> of 228</a:t>
            </a:r>
            <a:r>
              <a:rPr lang="en-US" sz="2400" baseline="-25000" dirty="0">
                <a:latin typeface="+mj-lt"/>
                <a:cs typeface="Arial" charset="0"/>
              </a:rPr>
              <a:t>10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+mj-lt"/>
              <a:cs typeface="Arial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baseline="-25000" dirty="0">
              <a:latin typeface="+mj-lt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	   </a:t>
            </a:r>
            <a:r>
              <a:rPr lang="en-US" sz="2800" dirty="0">
                <a:latin typeface="+mj-lt"/>
                <a:cs typeface="Arial" charset="0"/>
              </a:rPr>
              <a:t>in hexadecimal: </a:t>
            </a: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0x43640000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Representation 3</a:t>
            </a:r>
          </a:p>
        </p:txBody>
      </p:sp>
    </p:spTree>
    <p:extLst>
      <p:ext uri="{BB962C8B-B14F-4D97-AF65-F5344CB8AC3E}">
        <p14:creationId xmlns:p14="http://schemas.microsoft.com/office/powerpoint/2010/main" val="101163233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97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Write -58.25</a:t>
            </a:r>
            <a:r>
              <a:rPr lang="en-US" sz="2400" baseline="-25000" dirty="0">
                <a:latin typeface="+mj-lt"/>
                <a:cs typeface="Arial" charset="0"/>
              </a:rPr>
              <a:t>10</a:t>
            </a:r>
            <a:r>
              <a:rPr lang="en-US" sz="2400" dirty="0">
                <a:latin typeface="+mj-lt"/>
                <a:cs typeface="Arial" charset="0"/>
              </a:rPr>
              <a:t> in floating point (IEEE 754)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Example</a:t>
            </a:r>
          </a:p>
        </p:txBody>
      </p:sp>
    </p:spTree>
    <p:extLst>
      <p:ext uri="{BB962C8B-B14F-4D97-AF65-F5344CB8AC3E}">
        <p14:creationId xmlns:p14="http://schemas.microsoft.com/office/powerpoint/2010/main" val="91456773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971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952500" y="4343400"/>
          <a:ext cx="73152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8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113971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4343400"/>
                        <a:ext cx="73152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97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971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Write -58.25</a:t>
            </a:r>
            <a:r>
              <a:rPr lang="en-US" sz="2400" baseline="-25000" dirty="0">
                <a:latin typeface="+mj-lt"/>
                <a:cs typeface="Arial" charset="0"/>
              </a:rPr>
              <a:t>10</a:t>
            </a:r>
            <a:r>
              <a:rPr lang="en-US" sz="2400" dirty="0">
                <a:latin typeface="+mj-lt"/>
                <a:cs typeface="Arial" charset="0"/>
              </a:rPr>
              <a:t> in floating point (IEEE 754)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+mj-lt"/>
                <a:cs typeface="Arial" charset="0"/>
              </a:rPr>
              <a:t>Convert decimal to binary: 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latin typeface="+mj-lt"/>
                <a:cs typeface="Arial" charset="0"/>
              </a:rPr>
              <a:t>	58.25</a:t>
            </a:r>
            <a:r>
              <a:rPr lang="en-US" sz="1800" baseline="-25000" dirty="0">
                <a:latin typeface="+mj-lt"/>
                <a:cs typeface="Arial" charset="0"/>
              </a:rPr>
              <a:t>10</a:t>
            </a:r>
            <a:r>
              <a:rPr lang="en-US" sz="1800" dirty="0">
                <a:latin typeface="+mj-lt"/>
                <a:cs typeface="Arial" charset="0"/>
              </a:rPr>
              <a:t> = </a:t>
            </a:r>
            <a:r>
              <a:rPr lang="en-US" sz="1800" b="1" dirty="0">
                <a:solidFill>
                  <a:schemeClr val="accent1"/>
                </a:solidFill>
                <a:latin typeface="+mj-lt"/>
                <a:cs typeface="Arial" charset="0"/>
              </a:rPr>
              <a:t>111010.01</a:t>
            </a:r>
            <a:r>
              <a:rPr lang="en-US" sz="1800" b="1" baseline="-25000" dirty="0">
                <a:solidFill>
                  <a:schemeClr val="accent1"/>
                </a:solidFill>
                <a:latin typeface="+mj-lt"/>
                <a:cs typeface="Arial" charset="0"/>
              </a:rPr>
              <a:t>2</a:t>
            </a:r>
            <a:endParaRPr lang="en-US" sz="18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latin typeface="+mj-lt"/>
                <a:cs typeface="Arial" charset="0"/>
              </a:rPr>
              <a:t>Write in binary scientific notation: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1.1101001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Times New Roman" pitchFamily="18" charset="0"/>
              </a:rPr>
              <a:t>×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 2</a:t>
            </a:r>
            <a:r>
              <a:rPr lang="en-US" sz="2000" b="1" baseline="30000" dirty="0">
                <a:solidFill>
                  <a:schemeClr val="accent1"/>
                </a:solidFill>
                <a:latin typeface="+mj-lt"/>
                <a:cs typeface="Arial" charset="0"/>
              </a:rPr>
              <a:t>5</a:t>
            </a:r>
            <a:endParaRPr lang="en-US" sz="2000" b="1" dirty="0">
              <a:solidFill>
                <a:schemeClr val="accent1"/>
              </a:solidFill>
              <a:latin typeface="+mj-lt"/>
              <a:cs typeface="Arial" charset="0"/>
            </a:endParaRPr>
          </a:p>
          <a:p>
            <a:pPr marL="457200" indent="-457200" algn="just">
              <a:buFont typeface="+mj-lt"/>
              <a:buAutoNum type="arabicPeriod" startAt="3"/>
            </a:pPr>
            <a:r>
              <a:rPr lang="en-US" sz="2000" dirty="0">
                <a:latin typeface="+mj-lt"/>
                <a:cs typeface="Arial" charset="0"/>
              </a:rPr>
              <a:t>Fill in fields:</a:t>
            </a:r>
          </a:p>
          <a:p>
            <a:pPr lvl="1" algn="just"/>
            <a:r>
              <a:rPr lang="en-US" sz="1800" dirty="0">
                <a:latin typeface="+mj-lt"/>
                <a:cs typeface="Arial" charset="0"/>
              </a:rPr>
              <a:t>	</a:t>
            </a:r>
            <a:r>
              <a:rPr lang="en-US" sz="1800" b="1" dirty="0">
                <a:latin typeface="+mj-lt"/>
                <a:cs typeface="Arial" charset="0"/>
              </a:rPr>
              <a:t>Sign bit: </a:t>
            </a:r>
            <a:r>
              <a:rPr lang="en-US" sz="1800" b="1" dirty="0">
                <a:solidFill>
                  <a:schemeClr val="accent1"/>
                </a:solidFill>
                <a:latin typeface="+mj-lt"/>
                <a:cs typeface="Arial" charset="0"/>
              </a:rPr>
              <a:t>1</a:t>
            </a:r>
            <a:r>
              <a:rPr lang="en-US" sz="1800" dirty="0">
                <a:latin typeface="+mj-lt"/>
                <a:cs typeface="Arial" charset="0"/>
              </a:rPr>
              <a:t> (negative)</a:t>
            </a:r>
          </a:p>
          <a:p>
            <a:pPr lvl="1" algn="just"/>
            <a:r>
              <a:rPr lang="en-US" sz="1800" dirty="0">
                <a:latin typeface="+mj-lt"/>
                <a:cs typeface="Arial" charset="0"/>
              </a:rPr>
              <a:t>	</a:t>
            </a:r>
            <a:r>
              <a:rPr lang="en-US" sz="1800" b="1" dirty="0">
                <a:latin typeface="+mj-lt"/>
                <a:cs typeface="Arial" charset="0"/>
              </a:rPr>
              <a:t>8 exponent bits: </a:t>
            </a:r>
            <a:r>
              <a:rPr lang="en-US" sz="1800" dirty="0">
                <a:latin typeface="+mj-lt"/>
                <a:cs typeface="Arial" charset="0"/>
              </a:rPr>
              <a:t>(127 + 5) = 132 = </a:t>
            </a:r>
            <a:r>
              <a:rPr lang="en-US" sz="1800" b="1" dirty="0">
                <a:solidFill>
                  <a:schemeClr val="accent1"/>
                </a:solidFill>
                <a:latin typeface="+mj-lt"/>
                <a:cs typeface="Arial" charset="0"/>
              </a:rPr>
              <a:t>10000100</a:t>
            </a:r>
            <a:r>
              <a:rPr lang="en-US" sz="1800" b="1" baseline="-25000" dirty="0">
                <a:solidFill>
                  <a:schemeClr val="accent1"/>
                </a:solidFill>
                <a:latin typeface="+mj-lt"/>
                <a:cs typeface="Arial" charset="0"/>
              </a:rPr>
              <a:t>2</a:t>
            </a:r>
          </a:p>
          <a:p>
            <a:pPr lvl="1" algn="just"/>
            <a:r>
              <a:rPr lang="en-US" sz="1800" dirty="0">
                <a:latin typeface="+mj-lt"/>
                <a:cs typeface="Arial" charset="0"/>
              </a:rPr>
              <a:t>	</a:t>
            </a:r>
            <a:r>
              <a:rPr lang="en-US" sz="1800" b="1" dirty="0">
                <a:latin typeface="+mj-lt"/>
                <a:cs typeface="Arial" charset="0"/>
              </a:rPr>
              <a:t>23 fraction bits: </a:t>
            </a:r>
            <a:r>
              <a:rPr lang="en-US" sz="1800" b="1" dirty="0">
                <a:solidFill>
                  <a:schemeClr val="accent1"/>
                </a:solidFill>
                <a:latin typeface="+mj-lt"/>
                <a:cs typeface="Arial" charset="0"/>
              </a:rPr>
              <a:t>110 1001 0000 0000 0000 0000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endParaRPr lang="en-US" sz="18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endParaRPr lang="en-US" sz="18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Tx/>
              <a:buChar char="–"/>
            </a:pPr>
            <a:endParaRPr lang="en-US" sz="800" dirty="0">
              <a:latin typeface="+mj-lt"/>
              <a:cs typeface="Arial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latin typeface="+mj-lt"/>
                <a:cs typeface="Arial" charset="0"/>
              </a:rPr>
              <a:t>		in hexadecimal: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0xC2690000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Example</a:t>
            </a:r>
          </a:p>
        </p:txBody>
      </p:sp>
    </p:spTree>
    <p:extLst>
      <p:ext uri="{BB962C8B-B14F-4D97-AF65-F5344CB8AC3E}">
        <p14:creationId xmlns:p14="http://schemas.microsoft.com/office/powerpoint/2010/main" val="298386303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9575" name="Group 87"/>
          <p:cNvGraphicFramePr>
            <a:graphicFrameLocks noGrp="1"/>
          </p:cNvGraphicFramePr>
          <p:nvPr>
            <p:ph sz="half" idx="4294967295"/>
            <p:custDataLst>
              <p:tags r:id="rId1"/>
            </p:custDataLst>
            <p:extLst/>
          </p:nvPr>
        </p:nvGraphicFramePr>
        <p:xfrm>
          <a:off x="1157654" y="1828800"/>
          <a:ext cx="7534275" cy="2878139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0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Sign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Exponent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∞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 ∞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00000000000000000000000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NaN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11111111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non-zero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594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Floating-Point: Special Cases</a:t>
            </a:r>
          </a:p>
        </p:txBody>
      </p:sp>
    </p:spTree>
    <p:extLst>
      <p:ext uri="{BB962C8B-B14F-4D97-AF65-F5344CB8AC3E}">
        <p14:creationId xmlns:p14="http://schemas.microsoft.com/office/powerpoint/2010/main" val="177377581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5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05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Single-Precision: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32-bit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1 sign bit, 8 exponent bits, 23 fraction bits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bias = 127</a:t>
            </a:r>
          </a:p>
          <a:p>
            <a:pPr marL="742950" lvl="1" indent="-285750">
              <a:spcBef>
                <a:spcPct val="20000"/>
              </a:spcBef>
            </a:pPr>
            <a:endParaRPr lang="en-US" sz="26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Double-Precision: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64-bit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1 sign bit, 11 exponent bits, 52 fraction bits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bias = 1023</a:t>
            </a:r>
          </a:p>
          <a:p>
            <a:pPr marL="342900" indent="-342900">
              <a:spcBef>
                <a:spcPct val="20000"/>
              </a:spcBef>
            </a:pP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Precision</a:t>
            </a:r>
          </a:p>
        </p:txBody>
      </p:sp>
    </p:spTree>
    <p:extLst>
      <p:ext uri="{BB962C8B-B14F-4D97-AF65-F5344CB8AC3E}">
        <p14:creationId xmlns:p14="http://schemas.microsoft.com/office/powerpoint/2010/main" val="44138396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15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Overflow:</a:t>
            </a:r>
            <a:r>
              <a:rPr lang="en-US" sz="2400" dirty="0">
                <a:latin typeface="+mj-lt"/>
                <a:cs typeface="Arial" charset="0"/>
              </a:rPr>
              <a:t> 	 number too large to be represented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Underflow:  </a:t>
            </a:r>
            <a:r>
              <a:rPr lang="en-US" sz="2400" dirty="0">
                <a:latin typeface="+mj-lt"/>
                <a:cs typeface="Arial" charset="0"/>
              </a:rPr>
              <a:t>number too small to be represented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Rounding modes:</a:t>
            </a:r>
            <a:r>
              <a:rPr lang="en-US" sz="2400" dirty="0">
                <a:latin typeface="+mj-lt"/>
                <a:cs typeface="Arial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Down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Up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Toward zero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To nearest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Example:</a:t>
            </a:r>
            <a:r>
              <a:rPr lang="en-US" sz="2400" dirty="0">
                <a:latin typeface="+mj-lt"/>
                <a:cs typeface="Arial" charset="0"/>
              </a:rPr>
              <a:t> round 1.100101 (1.578125)  to only 3 fraction bits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Down: 		1.100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Up: 		1.101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Toward zero:	1.100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To nearest:	1.101 (1.625 is closer to 1.578125 than 1.5 is)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Floating-Point: Rounding</a:t>
            </a:r>
          </a:p>
        </p:txBody>
      </p:sp>
    </p:spTree>
    <p:extLst>
      <p:ext uri="{BB962C8B-B14F-4D97-AF65-F5344CB8AC3E}">
        <p14:creationId xmlns:p14="http://schemas.microsoft.com/office/powerpoint/2010/main" val="25595537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r>
              <a:rPr lang="en-US"/>
              <a:t>5-&lt;</a:t>
            </a:r>
            <a:fld id="{E7EE011B-AC2D-4460-83BE-C50325B444AD}" type="slidenum">
              <a:rPr lang="en-US"/>
              <a:pPr/>
              <a:t>3</a:t>
            </a:fld>
            <a:r>
              <a:rPr lang="en-US"/>
              <a:t>&gt;</a:t>
            </a:r>
          </a:p>
          <a:p>
            <a:endParaRPr lang="en-GB"/>
          </a:p>
        </p:txBody>
      </p:sp>
      <p:sp>
        <p:nvSpPr>
          <p:cNvPr id="92774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284285" y="1036637"/>
            <a:ext cx="8783515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b="1" dirty="0"/>
              <a:t>Logical shifter: </a:t>
            </a:r>
            <a:r>
              <a:rPr lang="en-US" sz="2200" dirty="0"/>
              <a:t>shifts value to left or right and fills empty spaces with 0’s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 &gt;&gt; 2 =  00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 &lt;&lt; 2 =  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00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200" b="1" dirty="0"/>
              <a:t>Arithmetic shifter:</a:t>
            </a:r>
            <a:r>
              <a:rPr lang="en-US" sz="2200" dirty="0"/>
              <a:t> same as logical shifter, but on right shift, fills empty spaces with the old most significant bit (</a:t>
            </a:r>
            <a:r>
              <a:rPr lang="en-US" sz="2200" dirty="0" err="1"/>
              <a:t>msb</a:t>
            </a:r>
            <a:r>
              <a:rPr lang="en-US" sz="2200" dirty="0"/>
              <a:t>)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 &gt;&gt;&gt; 2 =  11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 &lt;&lt;&lt; 2 =  </a:t>
            </a:r>
            <a:r>
              <a:rPr lang="en-US" sz="1800" dirty="0">
                <a:solidFill>
                  <a:schemeClr val="accent1"/>
                </a:solidFill>
              </a:rPr>
              <a:t>00</a:t>
            </a:r>
            <a:r>
              <a:rPr lang="en-US" sz="1800" dirty="0">
                <a:solidFill>
                  <a:srgbClr val="FF3300"/>
                </a:solidFill>
              </a:rPr>
              <a:t>1</a:t>
            </a:r>
            <a:r>
              <a:rPr lang="en-US" sz="1800" dirty="0"/>
              <a:t>00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200" b="1" dirty="0"/>
              <a:t>Rotator:</a:t>
            </a:r>
            <a:r>
              <a:rPr lang="en-US" sz="2200" dirty="0"/>
              <a:t> rotates bits in a circle, such that bits shifted off one end are shifted into the other end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/>
              <a:t>01 ROR 2 =  01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>
                <a:solidFill>
                  <a:schemeClr val="accent1"/>
                </a:solidFill>
              </a:rPr>
              <a:t>11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/>
              <a:t>01 ROL 2 =  </a:t>
            </a:r>
            <a:r>
              <a:rPr lang="en-US" sz="1800" dirty="0">
                <a:solidFill>
                  <a:srgbClr val="FF3300"/>
                </a:solidFill>
              </a:rPr>
              <a:t>0</a:t>
            </a:r>
            <a:r>
              <a:rPr lang="en-US" sz="1800" dirty="0">
                <a:solidFill>
                  <a:schemeClr val="accent1"/>
                </a:solidFill>
              </a:rPr>
              <a:t>01</a:t>
            </a:r>
            <a:r>
              <a:rPr lang="en-US" sz="1800" dirty="0"/>
              <a:t>11</a:t>
            </a:r>
          </a:p>
        </p:txBody>
      </p:sp>
      <p:sp>
        <p:nvSpPr>
          <p:cNvPr id="92774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2724116" y="1445062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35417" y="1769941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45160" y="3040013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6461" y="3364892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60838" y="4623684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72139" y="4948563"/>
            <a:ext cx="1210979" cy="31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15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25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Extract exponent and fraction bits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Prepend leading 1 to form mantissa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Compare exponents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Shift smaller mantissa if necessary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Add mantissas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Normalize mantissa and adjust exponent if necessary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Round result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  <a:cs typeface="Arial" charset="0"/>
              </a:rPr>
              <a:t>Assemble exponent and fraction back into floating-point format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Addition</a:t>
            </a:r>
          </a:p>
        </p:txBody>
      </p:sp>
    </p:spTree>
    <p:extLst>
      <p:ext uri="{BB962C8B-B14F-4D97-AF65-F5344CB8AC3E}">
        <p14:creationId xmlns:p14="http://schemas.microsoft.com/office/powerpoint/2010/main" val="317801775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5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35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Add the following floating-point numbers: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0x3FC00000</a:t>
            </a:r>
            <a:endParaRPr lang="en-US" sz="2400" baseline="-250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0x40500000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Addition Example</a:t>
            </a:r>
          </a:p>
        </p:txBody>
      </p:sp>
    </p:spTree>
    <p:extLst>
      <p:ext uri="{BB962C8B-B14F-4D97-AF65-F5344CB8AC3E}">
        <p14:creationId xmlns:p14="http://schemas.microsoft.com/office/powerpoint/2010/main" val="4009449137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178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905000" y="1524000"/>
          <a:ext cx="4886325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12" name="VISIO" r:id="rId7" imgW="2761560" imgH="911160" progId="Visio.Drawing.6">
                  <p:embed/>
                </p:oleObj>
              </mc:Choice>
              <mc:Fallback>
                <p:oleObj name="VISIO" r:id="rId7" imgW="2761560" imgH="911160" progId="Visio.Drawing.6">
                  <p:embed/>
                  <p:pic>
                    <p:nvPicPr>
                      <p:cNvPr id="9717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524000"/>
                        <a:ext cx="4886325" cy="161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17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178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1.	Extract exponent and fraction bits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For first number (N1): 	       	S = 0, E = 127, F = .1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For second number (N2): 	S = 0, E = 128, F = .101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2.	Prepend leading 1 to form mantissa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N1:	1.1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N2:	1.101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Addition Example</a:t>
            </a:r>
          </a:p>
        </p:txBody>
      </p:sp>
    </p:spTree>
    <p:extLst>
      <p:ext uri="{BB962C8B-B14F-4D97-AF65-F5344CB8AC3E}">
        <p14:creationId xmlns:p14="http://schemas.microsoft.com/office/powerpoint/2010/main" val="392550753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3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3.	Compare exponents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127 – 128 = -1, so shift N1 right by 1 bit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4.	Shift smaller mantissa if necessary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shift N1’s mantissa: 1.1 &gt;&gt; 1 = 0.11 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(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1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)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solidFill>
                <a:srgbClr val="C00000"/>
              </a:solidFill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5.	Add mantissas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	0.11   </a:t>
            </a:r>
            <a:r>
              <a:rPr lang="en-US" sz="2400" dirty="0"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+mj-lt"/>
                <a:cs typeface="Times New Roman" pitchFamily="18" charset="0"/>
              </a:rPr>
              <a:t>1</a:t>
            </a: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   	        +	1.101 </a:t>
            </a:r>
            <a:r>
              <a:rPr lang="en-US" sz="2400" dirty="0"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+mj-lt"/>
                <a:cs typeface="Times New Roman" pitchFamily="18" charset="0"/>
              </a:rPr>
              <a:t>1</a:t>
            </a: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     		          10.011  </a:t>
            </a:r>
            <a:r>
              <a:rPr lang="en-US" sz="2400" dirty="0"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+mj-lt"/>
                <a:cs typeface="Times New Roman" pitchFamily="18" charset="0"/>
              </a:rPr>
              <a:t>1</a:t>
            </a:r>
          </a:p>
        </p:txBody>
      </p:sp>
      <p:sp>
        <p:nvSpPr>
          <p:cNvPr id="973831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029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Floating-Point Addition Example</a:t>
            </a:r>
          </a:p>
        </p:txBody>
      </p:sp>
    </p:spTree>
    <p:extLst>
      <p:ext uri="{BB962C8B-B14F-4D97-AF65-F5344CB8AC3E}">
        <p14:creationId xmlns:p14="http://schemas.microsoft.com/office/powerpoint/2010/main" val="418504177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55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838200" y="4267200"/>
          <a:ext cx="7477125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36" name="VISIO" r:id="rId7" imgW="2761560" imgH="460440" progId="Visio.Drawing.6">
                  <p:embed/>
                </p:oleObj>
              </mc:Choice>
              <mc:Fallback>
                <p:oleObj name="VISIO" r:id="rId7" imgW="2761560" imgH="460440" progId="Visio.Drawing.6">
                  <p:embed/>
                  <p:pic>
                    <p:nvPicPr>
                      <p:cNvPr id="97485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267200"/>
                        <a:ext cx="7477125" cy="124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485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485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6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6.	Normalize mantissa and adjust exponent if necessary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10.011 </a:t>
            </a:r>
            <a:r>
              <a:rPr lang="en-US" sz="2400" dirty="0"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+mj-lt"/>
                <a:cs typeface="Times New Roman" pitchFamily="18" charset="0"/>
              </a:rPr>
              <a:t>1 </a:t>
            </a:r>
            <a:r>
              <a:rPr lang="en-US" sz="2400" dirty="0">
                <a:latin typeface="+mj-lt"/>
                <a:cs typeface="Arial" charset="0"/>
              </a:rPr>
              <a:t>= 1.0011 </a:t>
            </a:r>
            <a:r>
              <a:rPr lang="en-US" sz="2400" dirty="0">
                <a:latin typeface="+mj-lt"/>
                <a:cs typeface="Times New Roman" pitchFamily="18" charset="0"/>
              </a:rPr>
              <a:t>× 2</a:t>
            </a:r>
            <a:r>
              <a:rPr lang="en-US" sz="2400" baseline="30000" dirty="0">
                <a:latin typeface="+mj-lt"/>
                <a:cs typeface="Times New Roman" pitchFamily="18" charset="0"/>
              </a:rPr>
              <a:t>2</a:t>
            </a:r>
          </a:p>
          <a:p>
            <a:pPr marL="533400" indent="-533400">
              <a:spcBef>
                <a:spcPct val="20000"/>
              </a:spcBef>
            </a:pPr>
            <a:endParaRPr lang="en-US" sz="1000" baseline="30000" dirty="0">
              <a:latin typeface="+mj-lt"/>
              <a:cs typeface="Times New Roman" pitchFamily="18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7.	Round result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No need (fits in 23 bits)</a:t>
            </a:r>
          </a:p>
          <a:p>
            <a:pPr marL="533400" indent="-533400"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8.	Assemble exponent and fraction back into floating-point format</a:t>
            </a: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S = 0, E = 2 + 127 = 129 = 10000001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F = 001100..</a:t>
            </a: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endParaRPr lang="en-US" sz="1500" dirty="0">
              <a:latin typeface="+mj-lt"/>
              <a:cs typeface="Arial" charset="0"/>
            </a:endParaRPr>
          </a:p>
          <a:p>
            <a:pPr marL="533400" indent="-5334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	     		</a:t>
            </a:r>
            <a:r>
              <a:rPr lang="en-US" sz="2000" dirty="0">
                <a:latin typeface="+mj-lt"/>
                <a:cs typeface="Arial" charset="0"/>
              </a:rPr>
              <a:t>in hexadecimal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: 0x40980000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 Point Addition Example</a:t>
            </a:r>
          </a:p>
        </p:txBody>
      </p:sp>
    </p:spTree>
    <p:extLst>
      <p:ext uri="{BB962C8B-B14F-4D97-AF65-F5344CB8AC3E}">
        <p14:creationId xmlns:p14="http://schemas.microsoft.com/office/powerpoint/2010/main" val="5641287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447800" y="2133600"/>
          <a:ext cx="3810000" cy="179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31" name="VISIO" r:id="rId7" imgW="1046880" imgH="515160" progId="Visio.Drawing.6">
                  <p:embed/>
                </p:oleObj>
              </mc:Choice>
              <mc:Fallback>
                <p:oleObj name="VISIO" r:id="rId7" imgW="1046880" imgH="515160" progId="Visio.Drawing.6">
                  <p:embed/>
                  <p:pic>
                    <p:nvPicPr>
                      <p:cNvPr id="928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133600"/>
                        <a:ext cx="3810000" cy="1797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877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5334000" y="990600"/>
          <a:ext cx="2765425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32" name="VISIO" r:id="rId9" imgW="1354320" imgH="2536560" progId="Visio.Drawing.6">
                  <p:embed/>
                </p:oleObj>
              </mc:Choice>
              <mc:Fallback>
                <p:oleObj name="VISIO" r:id="rId9" imgW="1354320" imgH="2536560" progId="Visio.Drawing.6">
                  <p:embed/>
                  <p:pic>
                    <p:nvPicPr>
                      <p:cNvPr id="9287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990600"/>
                        <a:ext cx="2765425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877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Shifter Design</a:t>
            </a:r>
          </a:p>
        </p:txBody>
      </p:sp>
    </p:spTree>
    <p:extLst>
      <p:ext uri="{BB962C8B-B14F-4D97-AF65-F5344CB8AC3E}">
        <p14:creationId xmlns:p14="http://schemas.microsoft.com/office/powerpoint/2010/main" val="349637787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4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394618"/>
            <a:ext cx="8229600" cy="4525963"/>
          </a:xfrm>
        </p:spPr>
        <p:txBody>
          <a:bodyPr/>
          <a:lstStyle/>
          <a:p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 &lt;&lt; </a:t>
            </a:r>
            <a:r>
              <a:rPr lang="en-US" b="1" i="1" dirty="0">
                <a:solidFill>
                  <a:schemeClr val="accent1"/>
                </a:solidFill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b="1" dirty="0">
                <a:solidFill>
                  <a:schemeClr val="accent1"/>
                </a:solidFill>
              </a:rPr>
              <a:t> 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</a:p>
          <a:p>
            <a:pPr lvl="1"/>
            <a:r>
              <a:rPr lang="en-US" sz="2600" b="1" dirty="0"/>
              <a:t>Example:</a:t>
            </a:r>
            <a:r>
              <a:rPr lang="en-US" sz="2600" dirty="0"/>
              <a:t> 00001 &lt;&lt; 2  = 00100  (1 </a:t>
            </a:r>
            <a:r>
              <a:rPr lang="en-US" sz="2600" dirty="0">
                <a:cs typeface="Times New Roman" pitchFamily="18" charset="0"/>
              </a:rPr>
              <a:t>×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4)</a:t>
            </a:r>
          </a:p>
          <a:p>
            <a:pPr lvl="1"/>
            <a:r>
              <a:rPr lang="en-US" sz="2600" b="1" dirty="0"/>
              <a:t>Example: </a:t>
            </a:r>
            <a:r>
              <a:rPr lang="en-US" sz="2600" dirty="0"/>
              <a:t>11101 &lt;&lt; 2  = 10100  (-3 </a:t>
            </a:r>
            <a:r>
              <a:rPr lang="en-US" sz="2600" dirty="0">
                <a:cs typeface="Times New Roman" pitchFamily="18" charset="0"/>
              </a:rPr>
              <a:t>×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-12)</a:t>
            </a:r>
            <a:endParaRPr lang="en-US" sz="2600" dirty="0"/>
          </a:p>
          <a:p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 &gt;&gt;&gt; </a:t>
            </a:r>
            <a:r>
              <a:rPr lang="en-US" b="1" i="1" dirty="0">
                <a:solidFill>
                  <a:schemeClr val="accent1"/>
                </a:solidFill>
              </a:rPr>
              <a:t>N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>
                <a:solidFill>
                  <a:schemeClr val="accent1"/>
                </a:solidFill>
                <a:cs typeface="Times New Roman" pitchFamily="18" charset="0"/>
              </a:rPr>
              <a:t>÷</a:t>
            </a:r>
            <a:r>
              <a:rPr lang="en-US" b="1" dirty="0">
                <a:solidFill>
                  <a:schemeClr val="accent1"/>
                </a:solidFill>
              </a:rPr>
              <a:t> 2</a:t>
            </a:r>
            <a:r>
              <a:rPr lang="en-US" b="1" i="1" baseline="30000" dirty="0">
                <a:solidFill>
                  <a:schemeClr val="accent1"/>
                </a:solidFill>
              </a:rPr>
              <a:t>N</a:t>
            </a:r>
          </a:p>
          <a:p>
            <a:pPr lvl="1"/>
            <a:r>
              <a:rPr lang="en-US" sz="2600" b="1" dirty="0"/>
              <a:t>Example:</a:t>
            </a:r>
            <a:r>
              <a:rPr lang="en-US" sz="2600" dirty="0"/>
              <a:t> 01000 &gt;&gt;&gt; 2 = 00010  (8 </a:t>
            </a:r>
            <a:r>
              <a:rPr lang="en-US" sz="2600" dirty="0">
                <a:cs typeface="Times New Roman" pitchFamily="18" charset="0"/>
              </a:rPr>
              <a:t>÷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2)</a:t>
            </a:r>
            <a:endParaRPr lang="en-US" sz="2600" dirty="0"/>
          </a:p>
          <a:p>
            <a:pPr lvl="1"/>
            <a:r>
              <a:rPr lang="en-US" sz="2600" b="1" dirty="0"/>
              <a:t>Example:</a:t>
            </a:r>
            <a:r>
              <a:rPr lang="en-US" sz="2600" dirty="0"/>
              <a:t> 10000 &gt;&gt;&gt; 2 = 11100  (-16 </a:t>
            </a:r>
            <a:r>
              <a:rPr lang="en-US" sz="2600" dirty="0">
                <a:cs typeface="Times New Roman" pitchFamily="18" charset="0"/>
              </a:rPr>
              <a:t>÷ 2</a:t>
            </a:r>
            <a:r>
              <a:rPr lang="en-US" sz="2600" baseline="30000" dirty="0">
                <a:cs typeface="Times New Roman" pitchFamily="18" charset="0"/>
              </a:rPr>
              <a:t>2</a:t>
            </a:r>
            <a:r>
              <a:rPr lang="en-US" sz="2600" dirty="0">
                <a:cs typeface="Times New Roman" pitchFamily="18" charset="0"/>
              </a:rPr>
              <a:t> = -4)</a:t>
            </a:r>
          </a:p>
        </p:txBody>
      </p:sp>
      <p:sp>
        <p:nvSpPr>
          <p:cNvPr id="94720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Shifters as Multipliers, Dividers</a:t>
            </a:r>
          </a:p>
        </p:txBody>
      </p:sp>
    </p:spTree>
    <p:extLst>
      <p:ext uri="{BB962C8B-B14F-4D97-AF65-F5344CB8AC3E}">
        <p14:creationId xmlns:p14="http://schemas.microsoft.com/office/powerpoint/2010/main" val="288108046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978877"/>
            <a:ext cx="7467600" cy="4953000"/>
          </a:xfrm>
        </p:spPr>
        <p:txBody>
          <a:bodyPr>
            <a:normAutofit/>
          </a:bodyPr>
          <a:lstStyle/>
          <a:p>
            <a:r>
              <a:rPr lang="en-US" sz="2800" b="1" dirty="0"/>
              <a:t>Partial products </a:t>
            </a:r>
            <a:r>
              <a:rPr lang="en-US" sz="2800" dirty="0"/>
              <a:t>formed by multiplying a single digit of the multiplier with multiplicand</a:t>
            </a:r>
          </a:p>
          <a:p>
            <a:r>
              <a:rPr lang="en-US" sz="2800" b="1" dirty="0"/>
              <a:t>Shifted</a:t>
            </a:r>
            <a:r>
              <a:rPr lang="en-US" sz="2800" dirty="0"/>
              <a:t> partial products </a:t>
            </a:r>
            <a:r>
              <a:rPr lang="en-US" sz="2800" b="1" dirty="0"/>
              <a:t>summed</a:t>
            </a:r>
            <a:r>
              <a:rPr lang="en-US" sz="2800" dirty="0"/>
              <a:t> to form result</a:t>
            </a:r>
            <a:endParaRPr lang="en-US" sz="2800" dirty="0">
              <a:solidFill>
                <a:schemeClr val="accent2"/>
              </a:solidFill>
            </a:endParaRPr>
          </a:p>
        </p:txBody>
      </p:sp>
      <p:graphicFrame>
        <p:nvGraphicFramePr>
          <p:cNvPr id="946183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371600" y="2209800"/>
          <a:ext cx="544656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44" name="VISIO" r:id="rId7" imgW="2223360" imgH="1461600" progId="Visio.Drawing.6">
                  <p:embed/>
                </p:oleObj>
              </mc:Choice>
              <mc:Fallback>
                <p:oleObj name="VISIO" r:id="rId7" imgW="2223360" imgH="1461600" progId="Visio.Drawing.6">
                  <p:embed/>
                  <p:pic>
                    <p:nvPicPr>
                      <p:cNvPr id="94618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209800"/>
                        <a:ext cx="5446565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Multipliers</a:t>
            </a:r>
          </a:p>
        </p:txBody>
      </p:sp>
    </p:spTree>
    <p:extLst>
      <p:ext uri="{BB962C8B-B14F-4D97-AF65-F5344CB8AC3E}">
        <p14:creationId xmlns:p14="http://schemas.microsoft.com/office/powerpoint/2010/main" val="423240079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 x 4 Multiplier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3" y="2514600"/>
            <a:ext cx="8718737" cy="329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26" y="1066801"/>
            <a:ext cx="92906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97153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7200" y="978877"/>
            <a:ext cx="7467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A/B = Q + R/B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Decimal Example:  </a:t>
            </a:r>
            <a:r>
              <a:rPr lang="en-US" sz="2800" b="1" dirty="0"/>
              <a:t>2584/15 = 172 R4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946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Dividers</a:t>
            </a:r>
          </a:p>
        </p:txBody>
      </p:sp>
    </p:spTree>
    <p:extLst>
      <p:ext uri="{BB962C8B-B14F-4D97-AF65-F5344CB8AC3E}">
        <p14:creationId xmlns:p14="http://schemas.microsoft.com/office/powerpoint/2010/main" val="304129848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7200" y="978877"/>
            <a:ext cx="7467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A/B = Q + R/B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Decimal Example:  </a:t>
            </a:r>
            <a:r>
              <a:rPr lang="en-US" sz="2800" b="1" dirty="0"/>
              <a:t>2584/15 = 172 R4</a:t>
            </a:r>
          </a:p>
          <a:p>
            <a:pPr marL="0" indent="0">
              <a:buNone/>
            </a:pPr>
            <a:r>
              <a:rPr lang="en-US" sz="2800" b="1" dirty="0"/>
              <a:t>Long-Hand: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946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Dividers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3" y="2781300"/>
            <a:ext cx="1877970" cy="258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89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17834</TotalTime>
  <Words>899</Words>
  <Application>Microsoft Macintosh PowerPoint</Application>
  <PresentationFormat>On-screen Show (4:3)</PresentationFormat>
  <Paragraphs>332</Paragraphs>
  <Slides>34</Slides>
  <Notes>34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Arial Black</vt:lpstr>
      <vt:lpstr>Calibri</vt:lpstr>
      <vt:lpstr>Courier (W1)</vt:lpstr>
      <vt:lpstr>Times New Roman</vt:lpstr>
      <vt:lpstr>Office Theme</vt:lpstr>
      <vt:lpstr>VISIO</vt:lpstr>
      <vt:lpstr>Lecture 9:  Shift, Mult, Div Fixed &amp; Floating Point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165</cp:revision>
  <cp:lastPrinted>2018-01-16T16:40:17Z</cp:lastPrinted>
  <dcterms:created xsi:type="dcterms:W3CDTF">2012-08-07T04:56:47Z</dcterms:created>
  <dcterms:modified xsi:type="dcterms:W3CDTF">2019-09-16T14:39:30Z</dcterms:modified>
</cp:coreProperties>
</file>