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3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5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6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8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9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2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3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4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6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84" r:id="rId2"/>
    <p:sldId id="361" r:id="rId3"/>
    <p:sldId id="389" r:id="rId4"/>
    <p:sldId id="390" r:id="rId5"/>
    <p:sldId id="391" r:id="rId6"/>
    <p:sldId id="392" r:id="rId7"/>
    <p:sldId id="393" r:id="rId8"/>
    <p:sldId id="394" r:id="rId9"/>
    <p:sldId id="395" r:id="rId10"/>
    <p:sldId id="396" r:id="rId11"/>
    <p:sldId id="397" r:id="rId12"/>
    <p:sldId id="398" r:id="rId13"/>
    <p:sldId id="422" r:id="rId14"/>
    <p:sldId id="399" r:id="rId15"/>
    <p:sldId id="400" r:id="rId16"/>
    <p:sldId id="401" r:id="rId17"/>
    <p:sldId id="413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AAE14-0550-46DC-B297-AB0455709856}" type="slidenum">
              <a:rPr lang="en-US"/>
              <a:pPr/>
              <a:t>10</a:t>
            </a:fld>
            <a:endParaRPr lang="en-US"/>
          </a:p>
        </p:txBody>
      </p:sp>
      <p:sp>
        <p:nvSpPr>
          <p:cNvPr id="95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962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521DFA-67F7-45E6-B6E7-7B8C1EF0267E}" type="slidenum">
              <a:rPr lang="en-US"/>
              <a:pPr/>
              <a:t>11</a:t>
            </a:fld>
            <a:endParaRPr lang="en-US"/>
          </a:p>
        </p:txBody>
      </p:sp>
      <p:sp>
        <p:nvSpPr>
          <p:cNvPr id="95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31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12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58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76ED2-D093-44C3-956E-327CEAA9EF24}" type="slidenum">
              <a:rPr lang="en-US"/>
              <a:pPr/>
              <a:t>13</a:t>
            </a:fld>
            <a:endParaRPr lang="en-US"/>
          </a:p>
        </p:txBody>
      </p:sp>
      <p:sp>
        <p:nvSpPr>
          <p:cNvPr id="95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243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82A046-B1C6-4E51-84E8-31C17C1425D4}" type="slidenum">
              <a:rPr lang="en-US"/>
              <a:pPr/>
              <a:t>14</a:t>
            </a:fld>
            <a:endParaRPr lang="en-US"/>
          </a:p>
        </p:txBody>
      </p:sp>
      <p:sp>
        <p:nvSpPr>
          <p:cNvPr id="95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9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059D57-0100-4082-A151-1D6514E46006}" type="slidenum">
              <a:rPr lang="en-US"/>
              <a:pPr/>
              <a:t>15</a:t>
            </a:fld>
            <a:endParaRPr lang="en-US"/>
          </a:p>
        </p:txBody>
      </p:sp>
      <p:sp>
        <p:nvSpPr>
          <p:cNvPr id="95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47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16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38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DBBD8D-5805-4D73-BD92-61D2768ECA7A}" type="slidenum">
              <a:rPr lang="en-US"/>
              <a:pPr/>
              <a:t>17</a:t>
            </a:fld>
            <a:endParaRPr lang="en-US"/>
          </a:p>
        </p:txBody>
      </p:sp>
      <p:sp>
        <p:nvSpPr>
          <p:cNvPr id="95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74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A5738-752E-4EE2-B881-07E573FC4461}" type="slidenum">
              <a:rPr lang="en-US"/>
              <a:pPr/>
              <a:t>18</a:t>
            </a:fld>
            <a:endParaRPr lang="en-US"/>
          </a:p>
        </p:txBody>
      </p:sp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76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8F177F-227E-40BB-B535-4FC8FE4C0B40}" type="slidenum">
              <a:rPr lang="en-US"/>
              <a:pPr/>
              <a:t>19</a:t>
            </a:fld>
            <a:endParaRPr lang="en-US"/>
          </a:p>
        </p:txBody>
      </p:sp>
      <p:sp>
        <p:nvSpPr>
          <p:cNvPr id="96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7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75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A1B4EC-5E73-4E12-BB7E-8CC6037318BB}" type="slidenum">
              <a:rPr lang="en-US"/>
              <a:pPr/>
              <a:t>20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52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6057D3-4D81-4693-B03B-C9FC3C7C9AC7}" type="slidenum">
              <a:rPr lang="en-US"/>
              <a:pPr/>
              <a:t>21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603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E92F6-DC1F-4224-8175-473390ED3B87}" type="slidenum">
              <a:rPr lang="en-US"/>
              <a:pPr/>
              <a:t>22</a:t>
            </a:fld>
            <a:endParaRPr lang="en-US"/>
          </a:p>
        </p:txBody>
      </p:sp>
      <p:sp>
        <p:nvSpPr>
          <p:cNvPr id="96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172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9EB63-ADF0-44B8-A43E-CCFE1FD16D5D}" type="slidenum">
              <a:rPr lang="en-US"/>
              <a:pPr/>
              <a:t>23</a:t>
            </a:fld>
            <a:endParaRPr lang="en-US"/>
          </a:p>
        </p:txBody>
      </p:sp>
      <p:sp>
        <p:nvSpPr>
          <p:cNvPr id="96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937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4D08D-CC22-4B6C-A876-AB23B632DB03}" type="slidenum">
              <a:rPr lang="en-US"/>
              <a:pPr/>
              <a:t>24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090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9CC81-449C-445C-85F2-DA402502BE41}" type="slidenum">
              <a:rPr lang="en-US"/>
              <a:pPr/>
              <a:t>25</a:t>
            </a:fld>
            <a:endParaRPr lang="en-US"/>
          </a:p>
        </p:txBody>
      </p:sp>
      <p:sp>
        <p:nvSpPr>
          <p:cNvPr id="96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188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411AF2-C03F-43BF-9687-E6C2C87CA51D}" type="slidenum">
              <a:rPr lang="en-US"/>
              <a:pPr/>
              <a:t>26</a:t>
            </a:fld>
            <a:endParaRPr lang="en-US"/>
          </a:p>
        </p:txBody>
      </p:sp>
      <p:sp>
        <p:nvSpPr>
          <p:cNvPr id="96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231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CF2C90-415D-4F6A-A711-8658D1B49D82}" type="slidenum">
              <a:rPr lang="en-US"/>
              <a:pPr/>
              <a:t>27</a:t>
            </a:fld>
            <a:endParaRPr lang="en-US"/>
          </a:p>
        </p:txBody>
      </p:sp>
      <p:sp>
        <p:nvSpPr>
          <p:cNvPr id="96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36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1A4EE-73C6-44A2-A5E9-C6FCE9A148AE}" type="slidenum">
              <a:rPr lang="en-US"/>
              <a:pPr/>
              <a:t>3</a:t>
            </a:fld>
            <a:endParaRPr lang="en-US"/>
          </a:p>
        </p:txBody>
      </p:sp>
      <p:sp>
        <p:nvSpPr>
          <p:cNvPr id="94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43023-23D1-4250-9895-2A09B20FA834}" type="slidenum">
              <a:rPr lang="en-US"/>
              <a:pPr/>
              <a:t>4</a:t>
            </a:fld>
            <a:endParaRPr lang="en-US"/>
          </a:p>
        </p:txBody>
      </p:sp>
      <p:sp>
        <p:nvSpPr>
          <p:cNvPr id="94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E7F7B-9493-4050-BFFB-27CFAD59287F}" type="slidenum">
              <a:rPr lang="en-US"/>
              <a:pPr/>
              <a:t>5</a:t>
            </a:fld>
            <a:endParaRPr lang="en-US"/>
          </a:p>
        </p:txBody>
      </p:sp>
      <p:sp>
        <p:nvSpPr>
          <p:cNvPr id="94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44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D2065-F47C-4D77-807C-83D8BB6B42FD}" type="slidenum">
              <a:rPr lang="en-US"/>
              <a:pPr/>
              <a:t>6</a:t>
            </a:fld>
            <a:endParaRPr lang="en-US"/>
          </a:p>
        </p:txBody>
      </p:sp>
      <p:sp>
        <p:nvSpPr>
          <p:cNvPr id="94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88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20B28-2A55-4754-B819-C0D12CB8782D}" type="slidenum">
              <a:rPr lang="en-US"/>
              <a:pPr/>
              <a:t>7</a:t>
            </a:fld>
            <a:endParaRPr lang="en-US"/>
          </a:p>
        </p:txBody>
      </p:sp>
      <p:sp>
        <p:nvSpPr>
          <p:cNvPr id="95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2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25FD0-999E-443D-8858-1F9C8BC53C9A}" type="slidenum">
              <a:rPr lang="en-US"/>
              <a:pPr/>
              <a:t>8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34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3DE47-6ADE-4CC8-8D4C-F2046C047A3C}" type="slidenum">
              <a:rPr lang="en-US"/>
              <a:pPr/>
              <a:t>9</a:t>
            </a:fld>
            <a:endParaRPr lang="en-US"/>
          </a:p>
        </p:txBody>
      </p:sp>
      <p:sp>
        <p:nvSpPr>
          <p:cNvPr id="95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0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7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22.xml"/><Relationship Id="rId7" Type="http://schemas.openxmlformats.org/officeDocument/2006/relationships/oleObject" Target="../embeddings/oleObject1.bin"/><Relationship Id="rId2" Type="http://schemas.openxmlformats.org/officeDocument/2006/relationships/tags" Target="../tags/tag21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.bin"/><Relationship Id="rId2" Type="http://schemas.openxmlformats.org/officeDocument/2006/relationships/tags" Target="../tags/tag2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28.xml"/><Relationship Id="rId7" Type="http://schemas.openxmlformats.org/officeDocument/2006/relationships/oleObject" Target="../embeddings/oleObject3.bin"/><Relationship Id="rId2" Type="http://schemas.openxmlformats.org/officeDocument/2006/relationships/tags" Target="../tags/tag2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53.xml"/><Relationship Id="rId7" Type="http://schemas.openxmlformats.org/officeDocument/2006/relationships/oleObject" Target="../embeddings/oleObject4.bin"/><Relationship Id="rId2" Type="http://schemas.openxmlformats.org/officeDocument/2006/relationships/tags" Target="../tags/tag52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7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16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7: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Verilog Part II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2452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/>
          </p:nvPr>
        </p:nvGraphicFramePr>
        <p:xfrm>
          <a:off x="1066800" y="3505200"/>
          <a:ext cx="7772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4" name="VISIO" r:id="rId7" imgW="2606760" imgH="574560" progId="Visio.Drawing.11">
                  <p:embed/>
                </p:oleObj>
              </mc:Choice>
              <mc:Fallback>
                <p:oleObj name="VISIO" r:id="rId7" imgW="2606760" imgH="574560" progId="Visio.Drawing.11">
                  <p:embed/>
                  <p:pic>
                    <p:nvPicPr>
                      <p:cNvPr id="87245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505200"/>
                        <a:ext cx="7772400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2454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6269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Three blocks: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next state logic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state register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output logic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Finite State Machines (FSMs)</a:t>
            </a:r>
          </a:p>
        </p:txBody>
      </p:sp>
    </p:spTree>
    <p:extLst>
      <p:ext uri="{BB962C8B-B14F-4D97-AF65-F5344CB8AC3E}">
        <p14:creationId xmlns:p14="http://schemas.microsoft.com/office/powerpoint/2010/main" val="409754382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00200" y="914400"/>
            <a:ext cx="6400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The double circle indicates the reset state</a:t>
            </a:r>
          </a:p>
        </p:txBody>
      </p:sp>
      <p:sp>
        <p:nvSpPr>
          <p:cNvPr id="873474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3476" name="Object 4"/>
          <p:cNvGraphicFramePr>
            <a:graphicFrameLocks noGrp="1" noChangeAspect="1"/>
          </p:cNvGraphicFramePr>
          <p:nvPr>
            <p:ph idx="4294967295"/>
            <p:custDataLst>
              <p:tags r:id="rId4"/>
            </p:custDataLst>
            <p:extLst/>
          </p:nvPr>
        </p:nvGraphicFramePr>
        <p:xfrm>
          <a:off x="2120900" y="949569"/>
          <a:ext cx="3987800" cy="422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578" name="VISIO" r:id="rId7" imgW="1072440" imgH="1189800" progId="Visio.Drawing.6">
                  <p:embed/>
                </p:oleObj>
              </mc:Choice>
              <mc:Fallback>
                <p:oleObj name="VISIO" r:id="rId7" imgW="1072440" imgH="1189800" progId="Visio.Drawing.6">
                  <p:embed/>
                  <p:pic>
                    <p:nvPicPr>
                      <p:cNvPr id="8734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949569"/>
                        <a:ext cx="3987800" cy="422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Example: Divide by 3</a:t>
            </a:r>
          </a:p>
        </p:txBody>
      </p:sp>
    </p:spTree>
    <p:extLst>
      <p:ext uri="{BB962C8B-B14F-4D97-AF65-F5344CB8AC3E}">
        <p14:creationId xmlns:p14="http://schemas.microsoft.com/office/powerpoint/2010/main" val="75119697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9906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divideby3FSM(input  logic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input  logic reset,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output 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 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always_ff</a:t>
            </a:r>
            <a:r>
              <a:rPr lang="en-US" sz="1200" dirty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S0);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in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4343400" y="2895600"/>
          <a:ext cx="4648200" cy="102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02" name="VISIO" r:id="rId7" imgW="2607338" imgH="573981" progId="Visio.Drawing.11">
                  <p:embed/>
                </p:oleObj>
              </mc:Choice>
              <mc:Fallback>
                <p:oleObj name="VISIO" r:id="rId7" imgW="2607338" imgH="573981" progId="Visio.Drawing.11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895600"/>
                        <a:ext cx="4648200" cy="102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456310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45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914400"/>
            <a:ext cx="5257800" cy="5181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module </a:t>
            </a:r>
            <a:r>
              <a:rPr lang="en-US" sz="1200" dirty="0" err="1">
                <a:latin typeface="Courier New"/>
                <a:cs typeface="Courier New"/>
              </a:rPr>
              <a:t>fsmWithInputs</a:t>
            </a:r>
            <a:r>
              <a:rPr lang="en-US" sz="1200" dirty="0">
                <a:latin typeface="Courier New"/>
                <a:cs typeface="Courier New"/>
              </a:rPr>
              <a:t>(input  logic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input  logic reset,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			input  logic a,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  output 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typedef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enum</a:t>
            </a:r>
            <a:r>
              <a:rPr lang="en-US" sz="1200" dirty="0">
                <a:latin typeface="Courier New"/>
                <a:cs typeface="Courier New"/>
              </a:rPr>
              <a:t> logic [1:0] {S0, S1, S2}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statetype</a:t>
            </a:r>
            <a:r>
              <a:rPr lang="en-US" sz="1200" dirty="0">
                <a:latin typeface="Courier New"/>
                <a:cs typeface="Courier New"/>
              </a:rPr>
              <a:t> state,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>
                <a:latin typeface="Courier New"/>
                <a:cs typeface="Courier New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always_ff</a:t>
            </a:r>
            <a:r>
              <a:rPr lang="en-US" sz="1200" dirty="0">
                <a:latin typeface="Courier New"/>
                <a:cs typeface="Courier New"/>
              </a:rPr>
              <a:t> @(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</a:t>
            </a:r>
            <a:r>
              <a:rPr lang="en-US" sz="1200" dirty="0" err="1">
                <a:latin typeface="Courier New"/>
                <a:cs typeface="Courier New"/>
              </a:rPr>
              <a:t>clk</a:t>
            </a:r>
            <a:r>
              <a:rPr lang="en-US" sz="1200" dirty="0">
                <a:latin typeface="Courier New"/>
                <a:cs typeface="Courier New"/>
              </a:rPr>
              <a:t>, </a:t>
            </a:r>
            <a:r>
              <a:rPr lang="en-US" sz="1200" dirty="0" err="1">
                <a:latin typeface="Courier New"/>
                <a:cs typeface="Courier New"/>
              </a:rPr>
              <a:t>posedge</a:t>
            </a:r>
            <a:r>
              <a:rPr lang="en-US" sz="1200" dirty="0">
                <a:latin typeface="Courier New"/>
                <a:cs typeface="Courier New"/>
              </a:rPr>
              <a:t>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else       state &lt;=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</a:t>
            </a:r>
            <a:r>
              <a:rPr lang="en-US" sz="1200" dirty="0" err="1">
                <a:latin typeface="Courier New"/>
                <a:cs typeface="Courier New"/>
              </a:rPr>
              <a:t>always_comb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S0:      if (a)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else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S1:       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S2:      if (a)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         else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   default:        </a:t>
            </a:r>
            <a:r>
              <a:rPr lang="en-US" sz="1200" dirty="0" err="1">
                <a:latin typeface="Courier New"/>
                <a:cs typeface="Courier New"/>
              </a:rPr>
              <a:t>nextstate</a:t>
            </a:r>
            <a:r>
              <a:rPr lang="en-US" sz="1200" dirty="0">
                <a:latin typeface="Courier New"/>
                <a:cs typeface="Courier New"/>
              </a:rPr>
              <a:t>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   </a:t>
            </a:r>
            <a:r>
              <a:rPr lang="en-US" sz="1200" dirty="0" err="1">
                <a:latin typeface="Courier New"/>
                <a:cs typeface="Courier New"/>
              </a:rPr>
              <a:t>endcase</a:t>
            </a:r>
            <a:endParaRPr lang="en-US" sz="1200" dirty="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endParaRPr lang="en-US" sz="1200" dirty="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 dirty="0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>
                <a:latin typeface="Courier New"/>
                <a:cs typeface="Courier New"/>
              </a:rPr>
              <a:t>   assign q = (state == S2);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 dirty="0" err="1">
                <a:latin typeface="Courier New"/>
                <a:cs typeface="Courier New"/>
              </a:rPr>
              <a:t>endmodule</a:t>
            </a:r>
            <a:r>
              <a:rPr lang="en-US" sz="1200" dirty="0">
                <a:latin typeface="Courier New"/>
                <a:cs typeface="Courier New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FSM with Inputs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971800"/>
            <a:ext cx="4419600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1538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55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2:1 mux: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#(parameter width = 8)  // name and default value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(input  logic [width-1:0]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input  logic             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output logic [width-1:0]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8-bit bus width (uses default):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mux2 </a:t>
            </a:r>
            <a:r>
              <a:rPr lang="en-US" sz="1800" dirty="0" err="1">
                <a:latin typeface="Courier New" pitchFamily="49" charset="0"/>
              </a:rPr>
              <a:t>myMux</a:t>
            </a:r>
            <a:r>
              <a:rPr lang="en-US" sz="1800" dirty="0">
                <a:latin typeface="Courier New" pitchFamily="49" charset="0"/>
              </a:rPr>
              <a:t>(d0, d1, s, out);</a:t>
            </a:r>
            <a:endParaRPr lang="en-US" dirty="0"/>
          </a:p>
          <a:p>
            <a:pPr>
              <a:buFontTx/>
              <a:buNone/>
            </a:pPr>
            <a:endParaRPr lang="en-US" sz="1400" dirty="0"/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Instance with 12-bit bus width: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	mux2 #(12) </a:t>
            </a:r>
            <a:r>
              <a:rPr lang="en-US" sz="1800" dirty="0" err="1">
                <a:latin typeface="Courier New" pitchFamily="49" charset="0"/>
              </a:rPr>
              <a:t>lowmux</a:t>
            </a:r>
            <a:r>
              <a:rPr lang="en-US" sz="1800" dirty="0">
                <a:latin typeface="Courier New" pitchFamily="49" charset="0"/>
              </a:rPr>
              <a:t>(d0, d1, s, out);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Parameterized Modules</a:t>
            </a:r>
          </a:p>
        </p:txBody>
      </p:sp>
    </p:spTree>
    <p:extLst>
      <p:ext uri="{BB962C8B-B14F-4D97-AF65-F5344CB8AC3E}">
        <p14:creationId xmlns:p14="http://schemas.microsoft.com/office/powerpoint/2010/main" val="425480492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907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19200"/>
            <a:ext cx="7772400" cy="5181600"/>
          </a:xfrm>
        </p:spPr>
        <p:txBody>
          <a:bodyPr/>
          <a:lstStyle/>
          <a:p>
            <a:r>
              <a:rPr lang="en-US" dirty="0"/>
              <a:t>HDL that tests another module: </a:t>
            </a:r>
            <a:r>
              <a:rPr lang="en-US" i="1" dirty="0"/>
              <a:t>device under test</a:t>
            </a:r>
            <a:r>
              <a:rPr lang="en-US" dirty="0"/>
              <a:t> (</a:t>
            </a:r>
            <a:r>
              <a:rPr lang="en-US" dirty="0" err="1"/>
              <a:t>dut</a:t>
            </a:r>
            <a:r>
              <a:rPr lang="en-US" dirty="0"/>
              <a:t>)</a:t>
            </a:r>
          </a:p>
          <a:p>
            <a:r>
              <a:rPr lang="en-US" dirty="0"/>
              <a:t>Not </a:t>
            </a:r>
            <a:r>
              <a:rPr lang="en-US" dirty="0" err="1"/>
              <a:t>synthesizeable</a:t>
            </a:r>
            <a:endParaRPr lang="en-US" dirty="0"/>
          </a:p>
          <a:p>
            <a:r>
              <a:rPr lang="en-US" dirty="0"/>
              <a:t>Uses different features of </a:t>
            </a:r>
            <a:r>
              <a:rPr lang="en-US"/>
              <a:t>SystemVerilog</a:t>
            </a:r>
            <a:endParaRPr lang="en-US" dirty="0"/>
          </a:p>
          <a:p>
            <a:r>
              <a:rPr lang="en-US" dirty="0"/>
              <a:t>Types:</a:t>
            </a:r>
          </a:p>
          <a:p>
            <a:pPr lvl="1"/>
            <a:r>
              <a:rPr lang="en-US" dirty="0"/>
              <a:t>Simple</a:t>
            </a:r>
          </a:p>
          <a:p>
            <a:pPr lvl="1"/>
            <a:r>
              <a:rPr lang="en-US" dirty="0"/>
              <a:t>Self-checking</a:t>
            </a:r>
          </a:p>
          <a:p>
            <a:pPr lvl="1"/>
            <a:r>
              <a:rPr lang="en-US" dirty="0"/>
              <a:t>Self-checking with </a:t>
            </a:r>
            <a:r>
              <a:rPr lang="en-US" dirty="0" err="1"/>
              <a:t>testvectors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68511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/>
              <a:t>SystemVerilog</a:t>
            </a:r>
            <a:r>
              <a:rPr lang="en-US" dirty="0"/>
              <a:t> code to implement the following function 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r>
              <a:rPr lang="en-US" dirty="0"/>
              <a:t>Name the module </a:t>
            </a:r>
            <a:r>
              <a:rPr lang="en-US" dirty="0" err="1">
                <a:latin typeface="Courier New" pitchFamily="49" charset="0"/>
              </a:rPr>
              <a:t>sillyfunction</a:t>
            </a:r>
            <a:endParaRPr lang="en-US" dirty="0"/>
          </a:p>
        </p:txBody>
      </p:sp>
      <p:sp>
        <p:nvSpPr>
          <p:cNvPr id="898053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4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055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Example</a:t>
            </a:r>
          </a:p>
        </p:txBody>
      </p:sp>
    </p:spTree>
    <p:extLst>
      <p:ext uri="{BB962C8B-B14F-4D97-AF65-F5344CB8AC3E}">
        <p14:creationId xmlns:p14="http://schemas.microsoft.com/office/powerpoint/2010/main" val="298170347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805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609600" y="12954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Write </a:t>
            </a:r>
            <a:r>
              <a:rPr lang="en-US" dirty="0" err="1"/>
              <a:t>SystemVerilog</a:t>
            </a:r>
            <a:r>
              <a:rPr lang="en-US" dirty="0"/>
              <a:t> code to implement the following function in hardware: </a:t>
            </a:r>
          </a:p>
          <a:p>
            <a:pPr>
              <a:buFontTx/>
              <a:buNone/>
            </a:pPr>
            <a:r>
              <a:rPr lang="en-US" dirty="0"/>
              <a:t>			</a:t>
            </a:r>
            <a:r>
              <a:rPr lang="en-US" sz="2600" dirty="0">
                <a:latin typeface="Courier New" pitchFamily="49" charset="0"/>
              </a:rPr>
              <a:t>y = </a:t>
            </a:r>
            <a:r>
              <a:rPr lang="en-US" sz="2600" dirty="0" err="1">
                <a:latin typeface="Courier New" pitchFamily="49" charset="0"/>
              </a:rPr>
              <a:t>bc</a:t>
            </a:r>
            <a:r>
              <a:rPr lang="en-US" sz="2600" dirty="0">
                <a:latin typeface="Courier New" pitchFamily="49" charset="0"/>
              </a:rPr>
              <a:t> + </a:t>
            </a:r>
            <a:r>
              <a:rPr lang="en-US" sz="2600" dirty="0" err="1">
                <a:latin typeface="Courier New" pitchFamily="49" charset="0"/>
              </a:rPr>
              <a:t>ab</a:t>
            </a:r>
            <a:endParaRPr lang="en-US" sz="26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module </a:t>
            </a:r>
            <a:r>
              <a:rPr lang="en-US" sz="2200" dirty="0" err="1">
                <a:latin typeface="Courier New" pitchFamily="49" charset="0"/>
              </a:rPr>
              <a:t>sillyfunction</a:t>
            </a:r>
            <a:r>
              <a:rPr lang="en-US" sz="2200" dirty="0">
                <a:latin typeface="Courier New" pitchFamily="49" charset="0"/>
              </a:rPr>
              <a:t>(input  logic a, b, c, 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                   output logic y);</a:t>
            </a:r>
          </a:p>
          <a:p>
            <a:pPr>
              <a:buFontTx/>
              <a:buNone/>
            </a:pPr>
            <a:r>
              <a:rPr lang="en-US" sz="2200" dirty="0">
                <a:latin typeface="Courier New" pitchFamily="49" charset="0"/>
              </a:rPr>
              <a:t>  assign y = ~b &amp; ~c | a &amp; ~b;</a:t>
            </a:r>
          </a:p>
          <a:p>
            <a:pPr>
              <a:buFontTx/>
              <a:buNone/>
            </a:pPr>
            <a:r>
              <a:rPr lang="en-US" sz="2200" dirty="0" err="1">
                <a:latin typeface="Courier New" pitchFamily="49" charset="0"/>
              </a:rPr>
              <a:t>endmodule</a:t>
            </a:r>
            <a:endParaRPr lang="en-US" sz="2200" dirty="0">
              <a:latin typeface="Courier New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Example</a:t>
            </a:r>
          </a:p>
        </p:txBody>
      </p:sp>
      <p:sp>
        <p:nvSpPr>
          <p:cNvPr id="8" name="Line 5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32766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814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7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44958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9990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010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371600" y="1072662"/>
            <a:ext cx="54864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module testbench1();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logic a,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logic y;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sillyfunction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dut</a:t>
            </a:r>
            <a:r>
              <a:rPr lang="en-US" sz="1800" dirty="0">
                <a:latin typeface="Courier New" pitchFamily="49" charset="0"/>
              </a:rPr>
              <a:t>(a, b, c, y);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apply inputs one at a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initial begin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Simple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695843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112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1676400" y="990600"/>
            <a:ext cx="6553200" cy="5181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module testbench2();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logic  a, b, c;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logic y;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</a:t>
            </a:r>
            <a:r>
              <a:rPr lang="en-US" sz="1300" dirty="0" err="1">
                <a:latin typeface="Courier New" pitchFamily="49" charset="0"/>
              </a:rPr>
              <a:t>sillyfunction</a:t>
            </a:r>
            <a:r>
              <a:rPr lang="en-US" sz="1300" dirty="0">
                <a:latin typeface="Courier New" pitchFamily="49" charset="0"/>
              </a:rPr>
              <a:t> </a:t>
            </a:r>
            <a:r>
              <a:rPr lang="en-US" sz="1300" dirty="0" err="1">
                <a:latin typeface="Courier New" pitchFamily="49" charset="0"/>
              </a:rPr>
              <a:t>dut</a:t>
            </a:r>
            <a:r>
              <a:rPr lang="en-US" sz="1300" dirty="0">
                <a:latin typeface="Courier New" pitchFamily="49" charset="0"/>
              </a:rPr>
              <a:t>(a, b, c, y);  </a:t>
            </a:r>
            <a:r>
              <a:rPr lang="en-US" sz="1300" b="1" dirty="0">
                <a:solidFill>
                  <a:srgbClr val="0070C0"/>
                </a:solidFill>
                <a:latin typeface="Courier New" pitchFamily="49" charset="0"/>
              </a:rPr>
              <a:t>// instantiate </a:t>
            </a:r>
            <a:r>
              <a:rPr lang="en-US" sz="1300" b="1" dirty="0" err="1">
                <a:solidFill>
                  <a:srgbClr val="0070C0"/>
                </a:solidFill>
                <a:latin typeface="Courier New" pitchFamily="49" charset="0"/>
              </a:rPr>
              <a:t>dut</a:t>
            </a:r>
            <a:endParaRPr lang="en-US" sz="13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initial begin </a:t>
            </a:r>
            <a:r>
              <a:rPr lang="en-US" sz="1300" b="1" dirty="0">
                <a:solidFill>
                  <a:srgbClr val="0070C0"/>
                </a:solidFill>
                <a:latin typeface="Courier New" pitchFamily="49" charset="0"/>
              </a:rPr>
              <a:t>// apply inputs, check results one at a time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0;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$display("000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$display("011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a = 1; b = 0;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1) $display("101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b = 1; c = 0;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$display("110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c = 1; #10;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  if (y !== 0) $display("111 failed.");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>
                <a:latin typeface="Courier New" pitchFamily="49" charset="0"/>
              </a:rPr>
              <a:t>  end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300" dirty="0" err="1">
                <a:latin typeface="Courier New" pitchFamily="49" charset="0"/>
              </a:rPr>
              <a:t>endmodule</a:t>
            </a:r>
            <a:r>
              <a:rPr lang="en-US" sz="13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Self-checking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51032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7</a:t>
            </a: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47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More Combinational Logic</a:t>
            </a:r>
            <a:endParaRPr lang="en-US" dirty="0"/>
          </a:p>
          <a:p>
            <a:r>
              <a:rPr lang="en-US" b="1" dirty="0"/>
              <a:t>Finite State Machines</a:t>
            </a:r>
            <a:endParaRPr lang="en-US" dirty="0"/>
          </a:p>
          <a:p>
            <a:r>
              <a:rPr lang="en-US" b="1" dirty="0"/>
              <a:t>Parameterized Modules</a:t>
            </a:r>
            <a:endParaRPr lang="en-US" dirty="0"/>
          </a:p>
          <a:p>
            <a:r>
              <a:rPr lang="en-US" b="1" dirty="0" err="1"/>
              <a:t>Testbenches</a:t>
            </a:r>
            <a:endParaRPr lang="en-US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870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317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457200" y="1066800"/>
            <a:ext cx="8458200" cy="5181600"/>
          </a:xfrm>
        </p:spPr>
        <p:txBody>
          <a:bodyPr/>
          <a:lstStyle/>
          <a:p>
            <a:pPr marL="533400" indent="-533400"/>
            <a:r>
              <a:rPr lang="en-US" dirty="0" err="1"/>
              <a:t>Testvector</a:t>
            </a:r>
            <a:r>
              <a:rPr lang="en-US" dirty="0"/>
              <a:t> file: inputs and expected outputs</a:t>
            </a:r>
          </a:p>
          <a:p>
            <a:pPr marL="533400" indent="-533400"/>
            <a:r>
              <a:rPr lang="en-US" dirty="0" err="1"/>
              <a:t>Testbench</a:t>
            </a:r>
            <a:r>
              <a:rPr lang="en-US" dirty="0"/>
              <a:t>: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Generate clock for assigning inputs, reading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Read </a:t>
            </a:r>
            <a:r>
              <a:rPr lang="en-US" sz="2600" dirty="0" err="1"/>
              <a:t>testvectors</a:t>
            </a:r>
            <a:r>
              <a:rPr lang="en-US" sz="2600" dirty="0"/>
              <a:t> file into array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Assign inputs, expected outputs</a:t>
            </a:r>
          </a:p>
          <a:p>
            <a:pPr marL="914400" lvl="1" indent="-457200">
              <a:buFontTx/>
              <a:buAutoNum type="arabicPeriod"/>
            </a:pPr>
            <a:r>
              <a:rPr lang="en-US" sz="2600" dirty="0"/>
              <a:t>Compare outputs with expected outputs and report errors</a:t>
            </a:r>
          </a:p>
          <a:p>
            <a:pPr marL="533400" indent="-533400">
              <a:buFontTx/>
              <a:buNone/>
            </a:pPr>
            <a:endParaRPr lang="en-US" dirty="0"/>
          </a:p>
          <a:p>
            <a:pPr marL="533400" indent="-533400"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87748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44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609600" y="1181100"/>
            <a:ext cx="7543800" cy="4953000"/>
          </a:xfrm>
        </p:spPr>
        <p:txBody>
          <a:bodyPr/>
          <a:lstStyle/>
          <a:p>
            <a:pPr marL="533400" indent="-533400"/>
            <a:r>
              <a:rPr lang="en-US" dirty="0" err="1"/>
              <a:t>Testbench</a:t>
            </a:r>
            <a:r>
              <a:rPr lang="en-US" dirty="0"/>
              <a:t> clock: </a:t>
            </a:r>
          </a:p>
          <a:p>
            <a:pPr marL="933450" lvl="1" indent="-533400"/>
            <a:r>
              <a:rPr lang="en-US" sz="2400" dirty="0"/>
              <a:t>assign inputs (on rising edge)</a:t>
            </a:r>
          </a:p>
          <a:p>
            <a:pPr marL="933450" lvl="1" indent="-533400"/>
            <a:r>
              <a:rPr lang="en-US" sz="2400" dirty="0"/>
              <a:t>compare outputs with expected outputs (on falling edge).</a:t>
            </a:r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533400" indent="-533400"/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533400" indent="-533400"/>
            <a:r>
              <a:rPr lang="en-US" sz="2400" dirty="0" err="1"/>
              <a:t>Testbench</a:t>
            </a:r>
            <a:r>
              <a:rPr lang="en-US" sz="2400" dirty="0"/>
              <a:t> clock also used as clock for synchronous sequential circuits</a:t>
            </a:r>
          </a:p>
        </p:txBody>
      </p:sp>
      <p:graphicFrame>
        <p:nvGraphicFramePr>
          <p:cNvPr id="9144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1905000" y="2914650"/>
          <a:ext cx="48768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626" name="VISIO" r:id="rId7" imgW="2437920" imgH="905040" progId="Visio.Drawing.6">
                  <p:embed/>
                </p:oleObj>
              </mc:Choice>
              <mc:Fallback>
                <p:oleObj name="VISIO" r:id="rId7" imgW="2437920" imgH="905040" progId="Visio.Drawing.6">
                  <p:embed/>
                  <p:pic>
                    <p:nvPicPr>
                      <p:cNvPr id="914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914650"/>
                        <a:ext cx="48768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Testbench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with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470662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419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r>
              <a:rPr lang="en-US" dirty="0"/>
              <a:t>File: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2600" dirty="0">
                <a:latin typeface="Courier New" pitchFamily="49" charset="0"/>
              </a:rPr>
              <a:t>example.tv </a:t>
            </a:r>
          </a:p>
          <a:p>
            <a:r>
              <a:rPr lang="en-US" dirty="0">
                <a:latin typeface="+mj-lt"/>
              </a:rPr>
              <a:t>contains vectors of </a:t>
            </a:r>
            <a:r>
              <a:rPr lang="en-US" dirty="0" err="1">
                <a:latin typeface="+mj-lt"/>
              </a:rPr>
              <a:t>abc_yexpected</a:t>
            </a:r>
            <a:endParaRPr lang="en-US" dirty="0">
              <a:latin typeface="+mj-lt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001_0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011_0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100_1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101_1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110_0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111_0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127090958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5220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5344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testbench3();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, reset;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a, b, c, </a:t>
            </a:r>
            <a:r>
              <a:rPr lang="en-US" sz="1600" dirty="0" err="1">
                <a:latin typeface="Courier New" pitchFamily="49" charset="0"/>
              </a:rPr>
              <a:t>yexpected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       y;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[31:0] </a:t>
            </a:r>
            <a:r>
              <a:rPr lang="en-US" sz="1600" dirty="0" err="1">
                <a:latin typeface="Courier New" pitchFamily="49" charset="0"/>
              </a:rPr>
              <a:t>vectornum</a:t>
            </a:r>
            <a:r>
              <a:rPr lang="en-US" sz="1600" dirty="0">
                <a:latin typeface="Courier New" pitchFamily="49" charset="0"/>
              </a:rPr>
              <a:t>, errors;    // bookkeeping variables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[3:0] 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r>
              <a:rPr lang="en-US" sz="1600" dirty="0">
                <a:latin typeface="Courier New" pitchFamily="49" charset="0"/>
              </a:rPr>
              <a:t>[10000:0]; // array of </a:t>
            </a:r>
            <a:r>
              <a:rPr lang="en-US" sz="1600" dirty="0" err="1">
                <a:latin typeface="Courier New" pitchFamily="49" charset="0"/>
              </a:rPr>
              <a:t>testvectors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instantiate device under test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dirty="0" err="1">
                <a:latin typeface="Courier New" pitchFamily="49" charset="0"/>
              </a:rPr>
              <a:t>sillyfunction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dut</a:t>
            </a:r>
            <a:r>
              <a:rPr lang="en-US" sz="1600" dirty="0">
                <a:latin typeface="Courier New" pitchFamily="49" charset="0"/>
              </a:rPr>
              <a:t>(a, b, c,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</a:rPr>
              <a:t>// generate clock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always     // no sensitivity list, so it always executes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1; #5; </a:t>
            </a:r>
            <a:r>
              <a:rPr lang="en-US" sz="1600" dirty="0" err="1">
                <a:latin typeface="Courier New" pitchFamily="49" charset="0"/>
              </a:rPr>
              <a:t>clk</a:t>
            </a:r>
            <a:r>
              <a:rPr lang="en-US" sz="1600" dirty="0">
                <a:latin typeface="Courier New" pitchFamily="49" charset="0"/>
              </a:rPr>
              <a:t> = 0; #5;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end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1. Generate Clock</a:t>
            </a:r>
          </a:p>
        </p:txBody>
      </p:sp>
    </p:spTree>
    <p:extLst>
      <p:ext uri="{BB962C8B-B14F-4D97-AF65-F5344CB8AC3E}">
        <p14:creationId xmlns:p14="http://schemas.microsoft.com/office/powerpoint/2010/main" val="23751632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624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at start of test, load vectors and pulse reset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initial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$</a:t>
            </a:r>
            <a:r>
              <a:rPr lang="en-US" sz="1800" dirty="0" err="1">
                <a:latin typeface="Courier New" pitchFamily="49" charset="0"/>
              </a:rPr>
              <a:t>readmemb</a:t>
            </a:r>
            <a:r>
              <a:rPr lang="en-US" sz="1800" dirty="0">
                <a:latin typeface="Courier New" pitchFamily="49" charset="0"/>
              </a:rPr>
              <a:t>("example.tv",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 = 0; errors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reset = 1; #27; reset = 0;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Note: </a:t>
            </a:r>
            <a:r>
              <a:rPr lang="en-US" sz="1800" dirty="0">
                <a:latin typeface="Courier New" pitchFamily="49" charset="0"/>
              </a:rPr>
              <a:t>$</a:t>
            </a:r>
            <a:r>
              <a:rPr lang="en-US" sz="1800" dirty="0" err="1">
                <a:latin typeface="Courier New" pitchFamily="49" charset="0"/>
              </a:rPr>
              <a:t>readmemh</a:t>
            </a:r>
            <a:r>
              <a:rPr lang="en-US" sz="1800" dirty="0">
                <a:latin typeface="Courier New" pitchFamily="49" charset="0"/>
              </a:rPr>
              <a:t> reads </a:t>
            </a:r>
            <a:r>
              <a:rPr lang="en-US" sz="1800" dirty="0" err="1">
                <a:latin typeface="Courier New" pitchFamily="49" charset="0"/>
              </a:rPr>
              <a:t>testvector</a:t>
            </a:r>
            <a:r>
              <a:rPr lang="en-US" sz="1800" dirty="0">
                <a:latin typeface="Courier New" pitchFamily="49" charset="0"/>
              </a:rPr>
              <a:t> files written 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// hexadecimal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2. Read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Testvectors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into Array</a:t>
            </a:r>
          </a:p>
        </p:txBody>
      </p:sp>
    </p:spTree>
    <p:extLst>
      <p:ext uri="{BB962C8B-B14F-4D97-AF65-F5344CB8AC3E}">
        <p14:creationId xmlns:p14="http://schemas.microsoft.com/office/powerpoint/2010/main" val="283422654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2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7268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80010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  // apply test vectors on rising edge of </a:t>
            </a:r>
            <a:r>
              <a:rPr lang="en-US" sz="18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8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always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begin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#1; {a, b, c, </a:t>
            </a:r>
            <a:r>
              <a:rPr lang="en-US" sz="1800" dirty="0" err="1">
                <a:latin typeface="Courier New" pitchFamily="49" charset="0"/>
              </a:rPr>
              <a:t>yexpected</a:t>
            </a:r>
            <a:r>
              <a:rPr lang="en-US" sz="1800" dirty="0">
                <a:latin typeface="Courier New" pitchFamily="49" charset="0"/>
              </a:rPr>
              <a:t>} = </a:t>
            </a:r>
            <a:r>
              <a:rPr lang="en-US" sz="1800" dirty="0" err="1">
                <a:latin typeface="Courier New" pitchFamily="49" charset="0"/>
              </a:rPr>
              <a:t>testvectors</a:t>
            </a:r>
            <a:r>
              <a:rPr lang="en-US" sz="1800" dirty="0">
                <a:latin typeface="Courier New" pitchFamily="49" charset="0"/>
              </a:rPr>
              <a:t>[</a:t>
            </a:r>
            <a:r>
              <a:rPr lang="en-US" sz="1800" dirty="0" err="1">
                <a:latin typeface="Courier New" pitchFamily="49" charset="0"/>
              </a:rPr>
              <a:t>vectornum</a:t>
            </a:r>
            <a:r>
              <a:rPr lang="en-US" sz="1800" dirty="0">
                <a:latin typeface="Courier New" pitchFamily="49" charset="0"/>
              </a:rPr>
              <a:t>];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3. Assign Inputs &amp;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362122353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082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153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check results on falling edge of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clk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always @(</a:t>
            </a:r>
            <a:r>
              <a:rPr lang="en-US" sz="1700" dirty="0" err="1">
                <a:latin typeface="Courier New" pitchFamily="49" charset="0"/>
              </a:rPr>
              <a:t>negedge</a:t>
            </a:r>
            <a:r>
              <a:rPr lang="en-US" sz="1700" dirty="0">
                <a:latin typeface="Courier New" pitchFamily="49" charset="0"/>
              </a:rPr>
              <a:t> </a:t>
            </a:r>
            <a:r>
              <a:rPr lang="en-US" sz="1700" dirty="0" err="1">
                <a:latin typeface="Courier New" pitchFamily="49" charset="0"/>
              </a:rPr>
              <a:t>clk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if (~reset) begin // skip during reset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(y !== </a:t>
            </a:r>
            <a:r>
              <a:rPr lang="en-US" sz="1700" dirty="0" err="1">
                <a:latin typeface="Courier New" pitchFamily="49" charset="0"/>
              </a:rPr>
              <a:t>yexpected</a:t>
            </a:r>
            <a:r>
              <a:rPr lang="en-US" sz="1700" dirty="0">
                <a:latin typeface="Courier New" pitchFamily="49" charset="0"/>
              </a:rPr>
              <a:t>) begin 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$display("Error: inputs = %b", {a, b, c});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$display("  outputs = %b (%b expected)",</a:t>
            </a:r>
            <a:r>
              <a:rPr lang="en-US" sz="1700" dirty="0" err="1">
                <a:latin typeface="Courier New" pitchFamily="49" charset="0"/>
              </a:rPr>
              <a:t>y,yexpected</a:t>
            </a:r>
            <a:r>
              <a:rPr lang="en-US" sz="17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errors = errors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Note:</a:t>
            </a:r>
            <a:r>
              <a:rPr lang="en-US" sz="1700" dirty="0">
                <a:solidFill>
                  <a:srgbClr val="0070C0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to print in hexadecimal, use %h. For example,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      $display(“Error: inputs = %h”, {a, b, c});</a:t>
            </a:r>
          </a:p>
          <a:p>
            <a:pPr>
              <a:buFontTx/>
              <a:buNone/>
            </a:pPr>
            <a:r>
              <a:rPr lang="en-US" sz="1700" dirty="0"/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4. Compare with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328433515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164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71600"/>
            <a:ext cx="77724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increment array index and read next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testvector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=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if (</a:t>
            </a:r>
            <a:r>
              <a:rPr lang="en-US" sz="1700" dirty="0" err="1">
                <a:latin typeface="Courier New" pitchFamily="49" charset="0"/>
              </a:rPr>
              <a:t>testvectors</a:t>
            </a:r>
            <a:r>
              <a:rPr lang="en-US" sz="1700" dirty="0">
                <a:latin typeface="Courier New" pitchFamily="49" charset="0"/>
              </a:rPr>
              <a:t>[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] === 4'bx) begin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$display("%d tests completed with %d errors", 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        </a:t>
            </a:r>
            <a:r>
              <a:rPr lang="en-US" sz="1700" dirty="0" err="1">
                <a:latin typeface="Courier New" pitchFamily="49" charset="0"/>
              </a:rPr>
              <a:t>vectornum</a:t>
            </a:r>
            <a:r>
              <a:rPr lang="en-US" sz="1700" dirty="0">
                <a:latin typeface="Courier New" pitchFamily="49" charset="0"/>
              </a:rPr>
              <a:t>, errors);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  $stop;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  end</a:t>
            </a:r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    end</a:t>
            </a:r>
          </a:p>
          <a:p>
            <a:pPr>
              <a:buFontTx/>
              <a:buNone/>
            </a:pPr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endParaRPr lang="en-US" sz="1700" dirty="0"/>
          </a:p>
          <a:p>
            <a:pPr>
              <a:buFontTx/>
              <a:buNone/>
            </a:pPr>
            <a:r>
              <a:rPr lang="en-US" sz="1700" dirty="0">
                <a:latin typeface="Courier New" pitchFamily="49" charset="0"/>
              </a:rPr>
              <a:t>//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===</a:t>
            </a:r>
            <a:r>
              <a:rPr lang="en-US" sz="1700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sz="1700" dirty="0">
                <a:latin typeface="Courier New" pitchFamily="49" charset="0"/>
              </a:rPr>
              <a:t>and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!==</a:t>
            </a:r>
            <a:r>
              <a:rPr lang="en-US" sz="1700" dirty="0">
                <a:latin typeface="Courier New" pitchFamily="49" charset="0"/>
              </a:rPr>
              <a:t> can compare values that are 1, 0, x, or z.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4. Compare with Expected Outputs</a:t>
            </a:r>
          </a:p>
        </p:txBody>
      </p:sp>
    </p:spTree>
    <p:extLst>
      <p:ext uri="{BB962C8B-B14F-4D97-AF65-F5344CB8AC3E}">
        <p14:creationId xmlns:p14="http://schemas.microsoft.com/office/powerpoint/2010/main" val="25544851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3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733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Statements that must be inside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always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statements: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if</a:t>
            </a:r>
            <a:r>
              <a:rPr lang="en-US" sz="2600" dirty="0">
                <a:latin typeface="Times New Roman" pitchFamily="18" charset="0"/>
                <a:cs typeface="Arial" charset="0"/>
              </a:rPr>
              <a:t> / </a:t>
            </a:r>
            <a:r>
              <a:rPr lang="en-US" sz="2600" dirty="0">
                <a:latin typeface="Courier New" pitchFamily="49" charset="0"/>
                <a:cs typeface="Arial" charset="0"/>
              </a:rPr>
              <a:t>else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Courier New" pitchFamily="49" charset="0"/>
                <a:cs typeface="Arial" charset="0"/>
              </a:rPr>
              <a:t>case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dirty="0" err="1">
                <a:latin typeface="Courier New" pitchFamily="49" charset="0"/>
                <a:cs typeface="Arial" charset="0"/>
              </a:rPr>
              <a:t>casez</a:t>
            </a:r>
            <a:endParaRPr lang="en-US" sz="26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Other Behavioral Statements</a:t>
            </a:r>
          </a:p>
        </p:txBody>
      </p:sp>
    </p:spTree>
    <p:extLst>
      <p:ext uri="{BB962C8B-B14F-4D97-AF65-F5344CB8AC3E}">
        <p14:creationId xmlns:p14="http://schemas.microsoft.com/office/powerpoint/2010/main" val="42051163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3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83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combinational logic using an always statement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logic [3:0] a, b,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logic 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always_comb</a:t>
            </a:r>
            <a:r>
              <a:rPr lang="en-US" sz="1800" dirty="0">
                <a:latin typeface="Courier New" pitchFamily="49" charset="0"/>
                <a:cs typeface="Arial" charset="0"/>
              </a:rPr>
              <a:t>        // need begin/end because there is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begin            // more than one statement in always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end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0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indent="-342900">
              <a:spcBef>
                <a:spcPct val="20000"/>
              </a:spcBef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This hardware could be described with assign statements using fewer lines of code, so it’s better to use assign statements in this case.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always</a:t>
            </a:r>
          </a:p>
        </p:txBody>
      </p:sp>
    </p:spTree>
    <p:extLst>
      <p:ext uri="{BB962C8B-B14F-4D97-AF65-F5344CB8AC3E}">
        <p14:creationId xmlns:p14="http://schemas.microsoft.com/office/powerpoint/2010/main" val="360255122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3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93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914400"/>
            <a:ext cx="8458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module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sevenseg</a:t>
            </a:r>
            <a:r>
              <a:rPr lang="en-US" sz="1500" dirty="0">
                <a:latin typeface="Courier New" pitchFamily="49" charset="0"/>
                <a:cs typeface="Arial" charset="0"/>
              </a:rPr>
              <a:t>(input  logic [3:0] data,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          output logic [6:0] segments);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always_comb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case (data)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//                 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abc_defg</a:t>
            </a:r>
            <a:r>
              <a:rPr lang="en-US" sz="1500" dirty="0">
                <a:latin typeface="Courier New" pitchFamily="49" charset="0"/>
                <a:cs typeface="Arial" charset="0"/>
              </a:rPr>
              <a:t>    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0: segments =       7'b111_1110;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1: segments =       7'b011_0000;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2: segments =       7'b110_1101;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3: segments =       7'b111_1001;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4: segments =       7'b011_0011;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5: segments =       7'b101_1011;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6: segments =       7'b101_1111;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7: segments =       7'b111_0000;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8: segments =       7'b111_1111;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9: segments =       7'b111_0011;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  default: segments = 7'b000_0000; </a:t>
            </a:r>
            <a:r>
              <a:rPr lang="en-US" sz="15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required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500" dirty="0">
                <a:latin typeface="Courier New" pitchFamily="49" charset="0"/>
                <a:cs typeface="Arial" charset="0"/>
              </a:rPr>
              <a:t>   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endcase</a:t>
            </a:r>
            <a:endParaRPr lang="en-US" sz="15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5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5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case</a:t>
            </a:r>
          </a:p>
        </p:txBody>
      </p:sp>
    </p:spTree>
    <p:extLst>
      <p:ext uri="{BB962C8B-B14F-4D97-AF65-F5344CB8AC3E}">
        <p14:creationId xmlns:p14="http://schemas.microsoft.com/office/powerpoint/2010/main" val="242773121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70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Courier New" pitchFamily="49" charset="0"/>
                <a:cs typeface="Arial" charset="0"/>
              </a:rPr>
              <a:t>case </a:t>
            </a:r>
            <a:r>
              <a:rPr lang="en-US" sz="2800" dirty="0">
                <a:latin typeface="+mj-lt"/>
                <a:cs typeface="Arial" charset="0"/>
              </a:rPr>
              <a:t>statement  implies combinational logic </a:t>
            </a:r>
            <a:r>
              <a:rPr lang="en-US" sz="2800" b="1" dirty="0">
                <a:latin typeface="+mj-lt"/>
                <a:cs typeface="Arial" charset="0"/>
              </a:rPr>
              <a:t>only if</a:t>
            </a:r>
            <a:r>
              <a:rPr lang="en-US" sz="2800" dirty="0">
                <a:latin typeface="+mj-lt"/>
                <a:cs typeface="Arial" charset="0"/>
              </a:rPr>
              <a:t> all possible input combinations described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Remember to use </a:t>
            </a:r>
            <a:r>
              <a:rPr lang="en-US" sz="28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default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statement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case</a:t>
            </a:r>
          </a:p>
        </p:txBody>
      </p:sp>
    </p:spTree>
    <p:extLst>
      <p:ext uri="{BB962C8B-B14F-4D97-AF65-F5344CB8AC3E}">
        <p14:creationId xmlns:p14="http://schemas.microsoft.com/office/powerpoint/2010/main" val="114773404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04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priority_casez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</a:t>
            </a:r>
            <a:r>
              <a:rPr lang="en-US" dirty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>
                <a:latin typeface="Courier New" pitchFamily="49" charset="0"/>
                <a:cs typeface="Arial" charset="0"/>
              </a:rPr>
              <a:t> [3:0]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      output logic [3:0]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always_comb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casez</a:t>
            </a:r>
            <a:r>
              <a:rPr lang="en-US" sz="1800" dirty="0">
                <a:latin typeface="Courier New" pitchFamily="49" charset="0"/>
                <a:cs typeface="Arial" charset="0"/>
              </a:rPr>
              <a:t>(a)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4'b1???: y = 4'b1000;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 ?=don’t care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4'b01??: y = 4'b0100;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4'b001?: y = 4'b0010;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4'b0001: y = 4'b0001;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default: y = 4'b0000;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endcase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</p:txBody>
      </p:sp>
      <p:pic>
        <p:nvPicPr>
          <p:cNvPr id="87040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2209800"/>
            <a:ext cx="263525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using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casez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81800" y="1752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31547059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000" dirty="0"/>
              <a:t>&lt;= is </a:t>
            </a:r>
            <a:r>
              <a:rPr lang="en-US" sz="3000" b="1" dirty="0" err="1">
                <a:solidFill>
                  <a:srgbClr val="0070C0"/>
                </a:solidFill>
              </a:rPr>
              <a:t>nonblocking</a:t>
            </a:r>
            <a:r>
              <a:rPr lang="en-US" sz="3000" dirty="0">
                <a:solidFill>
                  <a:srgbClr val="0070C0"/>
                </a:solidFill>
              </a:rPr>
              <a:t> </a:t>
            </a:r>
            <a:r>
              <a:rPr lang="en-US" sz="3000" dirty="0"/>
              <a:t>assignment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Occurs simultaneously with others</a:t>
            </a:r>
          </a:p>
          <a:p>
            <a:pPr>
              <a:spcBef>
                <a:spcPts val="0"/>
              </a:spcBef>
            </a:pPr>
            <a:r>
              <a:rPr lang="en-US" sz="3000" dirty="0"/>
              <a:t>= is </a:t>
            </a:r>
            <a:r>
              <a:rPr lang="en-US" sz="3000" b="1" dirty="0">
                <a:solidFill>
                  <a:srgbClr val="0070C0"/>
                </a:solidFill>
              </a:rPr>
              <a:t>blocking</a:t>
            </a:r>
            <a:r>
              <a:rPr lang="en-US" sz="3000" dirty="0">
                <a:solidFill>
                  <a:srgbClr val="0070C0"/>
                </a:solidFill>
              </a:rPr>
              <a:t> </a:t>
            </a:r>
            <a:r>
              <a:rPr lang="en-US" sz="3000" dirty="0"/>
              <a:t>assignment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Occurs in order it appears in file</a:t>
            </a:r>
          </a:p>
        </p:txBody>
      </p:sp>
      <p:pic>
        <p:nvPicPr>
          <p:cNvPr id="970756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62" y="4953000"/>
            <a:ext cx="2332038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58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590800"/>
            <a:ext cx="3733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Good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r>
              <a:rPr lang="en-US" sz="1400" dirty="0">
                <a:latin typeface="Courier New"/>
                <a:cs typeface="Courier New"/>
              </a:rPr>
              <a:t>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syncgood</a:t>
            </a:r>
            <a:r>
              <a:rPr lang="en-US" sz="1400" dirty="0">
                <a:latin typeface="Courier New"/>
                <a:cs typeface="Courier New"/>
              </a:rPr>
              <a:t>(input  logic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input  logic d,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 output logic q);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logic n1;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>
                <a:latin typeface="Courier New"/>
                <a:cs typeface="Courier New"/>
              </a:rPr>
              <a:t>always_ff</a:t>
            </a:r>
            <a:r>
              <a:rPr lang="en-US" sz="1400" dirty="0">
                <a:latin typeface="Courier New"/>
                <a:cs typeface="Courier New"/>
              </a:rPr>
              <a:t> 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&lt;= d; 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&lt;= n1; // </a:t>
            </a:r>
            <a:r>
              <a:rPr lang="en-US" sz="1400" dirty="0" err="1">
                <a:latin typeface="Courier New"/>
                <a:cs typeface="Courier New"/>
              </a:rPr>
              <a:t>nonblocking</a:t>
            </a:r>
            <a:endParaRPr lang="en-US" sz="1400" dirty="0">
              <a:latin typeface="Courier New"/>
              <a:cs typeface="Courier New"/>
            </a:endParaRP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pic>
        <p:nvPicPr>
          <p:cNvPr id="970759" name="Picture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2" y="4876800"/>
            <a:ext cx="2408238" cy="89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0760" name="Rectangle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6800" y="2590800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Bad synchronizer using 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// blocking assignments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module </a:t>
            </a:r>
            <a:r>
              <a:rPr lang="en-US" sz="1400" dirty="0" err="1">
                <a:latin typeface="Courier New"/>
                <a:cs typeface="Courier New"/>
              </a:rPr>
              <a:t>syncbad</a:t>
            </a:r>
            <a:r>
              <a:rPr lang="en-US" sz="1400" dirty="0">
                <a:latin typeface="Courier New"/>
                <a:cs typeface="Courier New"/>
              </a:rPr>
              <a:t>(input logic 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input  logic d,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         output logic q);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logic n1;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</a:t>
            </a:r>
            <a:r>
              <a:rPr lang="en-US" sz="1400" dirty="0" err="1">
                <a:latin typeface="Courier New"/>
                <a:cs typeface="Courier New"/>
              </a:rPr>
              <a:t>always_ff</a:t>
            </a:r>
            <a:r>
              <a:rPr lang="en-US" sz="1400" dirty="0">
                <a:latin typeface="Courier New"/>
                <a:cs typeface="Courier New"/>
              </a:rPr>
              <a:t> @(</a:t>
            </a:r>
            <a:r>
              <a:rPr lang="en-US" sz="1400" dirty="0" err="1">
                <a:latin typeface="Courier New"/>
                <a:cs typeface="Courier New"/>
              </a:rPr>
              <a:t>posedge</a:t>
            </a:r>
            <a:r>
              <a:rPr lang="en-US" sz="1400" dirty="0">
                <a:latin typeface="Courier New"/>
                <a:cs typeface="Courier New"/>
              </a:rPr>
              <a:t> </a:t>
            </a:r>
            <a:r>
              <a:rPr lang="en-US" sz="1400" dirty="0" err="1">
                <a:latin typeface="Courier New"/>
                <a:cs typeface="Courier New"/>
              </a:rPr>
              <a:t>clk</a:t>
            </a:r>
            <a:r>
              <a:rPr lang="en-US" sz="1400" dirty="0">
                <a:latin typeface="Courier New"/>
                <a:cs typeface="Courier New"/>
              </a:rPr>
              <a:t>)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begin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n1 = d; 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  q  = n1; // blocking</a:t>
            </a:r>
          </a:p>
          <a:p>
            <a:pPr marL="342900" indent="-342900"/>
            <a:r>
              <a:rPr lang="en-US" sz="1400" dirty="0">
                <a:latin typeface="Courier New"/>
                <a:cs typeface="Courier New"/>
              </a:rPr>
              <a:t>    end</a:t>
            </a:r>
          </a:p>
          <a:p>
            <a:pPr marL="342900" indent="-342900"/>
            <a:r>
              <a:rPr lang="en-US" sz="1400" dirty="0" err="1">
                <a:latin typeface="Courier New"/>
                <a:cs typeface="Courier New"/>
              </a:rPr>
              <a:t>endmodule</a:t>
            </a:r>
            <a:endParaRPr lang="en-US" sz="1800" dirty="0"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Blocking vs. </a:t>
            </a:r>
            <a:r>
              <a:rPr lang="en-US" sz="4000" dirty="0" err="1">
                <a:solidFill>
                  <a:schemeClr val="bg1"/>
                </a:solidFill>
                <a:latin typeface="+mj-lt"/>
              </a:rPr>
              <a:t>Nonblocking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Assignment</a:t>
            </a:r>
          </a:p>
        </p:txBody>
      </p:sp>
    </p:spTree>
    <p:extLst>
      <p:ext uri="{BB962C8B-B14F-4D97-AF65-F5344CB8AC3E}">
        <p14:creationId xmlns:p14="http://schemas.microsoft.com/office/powerpoint/2010/main" val="3392482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4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14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382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Synchronous sequential logic:</a:t>
            </a:r>
            <a:r>
              <a:rPr lang="en-US" sz="2400" dirty="0">
                <a:latin typeface="+mj-lt"/>
                <a:cs typeface="Arial" charset="0"/>
              </a:rPr>
              <a:t> use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always_ff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@(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posedge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clk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2400" dirty="0">
                <a:latin typeface="+mj-lt"/>
                <a:cs typeface="Arial" charset="0"/>
              </a:rPr>
              <a:t>and </a:t>
            </a:r>
            <a:r>
              <a:rPr lang="en-US" sz="2400" dirty="0" err="1">
                <a:latin typeface="+mj-lt"/>
                <a:cs typeface="Arial" charset="0"/>
              </a:rPr>
              <a:t>nonblocking</a:t>
            </a:r>
            <a:r>
              <a:rPr lang="en-US" sz="2400" dirty="0">
                <a:latin typeface="+mj-lt"/>
                <a:cs typeface="Arial" charset="0"/>
              </a:rPr>
              <a:t> assignments</a:t>
            </a:r>
            <a:r>
              <a:rPr lang="en-US" sz="2400" dirty="0">
                <a:latin typeface="Times New Roman" pitchFamily="18" charset="0"/>
                <a:cs typeface="Arial" charset="0"/>
              </a:rPr>
              <a:t> 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&lt;=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  <a:p>
            <a:pPr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    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always_ff</a:t>
            </a:r>
            <a:r>
              <a:rPr lang="en-US" sz="1800" dirty="0">
                <a:latin typeface="Courier New" pitchFamily="49" charset="0"/>
                <a:cs typeface="Arial" charset="0"/>
              </a:rPr>
              <a:t> @(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posedge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clk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	   q &lt;= d; //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nonblocking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Simple combinational logic:</a:t>
            </a:r>
            <a:r>
              <a:rPr lang="en-US" sz="2400" dirty="0">
                <a:latin typeface="+mj-lt"/>
                <a:cs typeface="Arial" charset="0"/>
              </a:rPr>
              <a:t> use continuous assignments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assign…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 sz="2400" dirty="0">
                <a:latin typeface="Times New Roman" pitchFamily="18" charset="0"/>
                <a:cs typeface="Arial" charset="0"/>
              </a:rPr>
              <a:t>            </a:t>
            </a:r>
            <a:r>
              <a:rPr lang="en-US" sz="1800" dirty="0">
                <a:latin typeface="Courier New" pitchFamily="49" charset="0"/>
                <a:cs typeface="Arial" charset="0"/>
              </a:rPr>
              <a:t> assign y = a &amp; b; </a:t>
            </a:r>
          </a:p>
          <a:p>
            <a:pPr marL="342900" indent="-342900"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More complicated combinational logic: </a:t>
            </a:r>
            <a:r>
              <a:rPr lang="en-US" sz="2400" dirty="0">
                <a:latin typeface="+mj-lt"/>
                <a:cs typeface="Arial" charset="0"/>
              </a:rPr>
              <a:t>use 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always_comb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and blocking assignments </a:t>
            </a:r>
            <a:r>
              <a:rPr lang="en-US" sz="2400" dirty="0">
                <a:latin typeface="Times New Roman" pitchFamily="18" charset="0"/>
                <a:cs typeface="Arial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>
                <a:latin typeface="Times New Roman" pitchFamily="18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endParaRPr lang="en-US" sz="2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Assign a signal in </a:t>
            </a:r>
            <a:r>
              <a:rPr lang="en-US" sz="2400" b="1" dirty="0">
                <a:latin typeface="+mj-lt"/>
                <a:cs typeface="Arial" charset="0"/>
              </a:rPr>
              <a:t>only one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always</a:t>
            </a:r>
            <a:r>
              <a:rPr lang="en-US" sz="24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statement or continuous assignment statement.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Rules for Signal Assignment</a:t>
            </a:r>
          </a:p>
        </p:txBody>
      </p:sp>
    </p:spTree>
    <p:extLst>
      <p:ext uri="{BB962C8B-B14F-4D97-AF65-F5344CB8AC3E}">
        <p14:creationId xmlns:p14="http://schemas.microsoft.com/office/powerpoint/2010/main" val="31717645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17828</TotalTime>
  <Words>1767</Words>
  <Application>Microsoft Macintosh PowerPoint</Application>
  <PresentationFormat>On-screen Show (4:3)</PresentationFormat>
  <Paragraphs>390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7:  Verilog Part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154</cp:revision>
  <cp:lastPrinted>2018-01-16T16:40:17Z</cp:lastPrinted>
  <dcterms:created xsi:type="dcterms:W3CDTF">2012-08-07T04:56:47Z</dcterms:created>
  <dcterms:modified xsi:type="dcterms:W3CDTF">2019-09-16T14:30:50Z</dcterms:modified>
</cp:coreProperties>
</file>