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tiff" ContentType="image/tiff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tags/tag1.xml" ContentType="application/vnd.openxmlformats-officedocument.presentationml.tags+xml"/>
  <Override PartName="/ppt/notesSlides/notesSlide2.xml" ContentType="application/vnd.openxmlformats-officedocument.presentationml.notesSlide+xml"/>
  <Override PartName="/ppt/tags/tag2.xml" ContentType="application/vnd.openxmlformats-officedocument.presentationml.tags+xml"/>
  <Override PartName="/ppt/notesSlides/notesSlide3.xml" ContentType="application/vnd.openxmlformats-officedocument.presentationml.notesSlide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notesSlides/notesSlide4.xml" ContentType="application/vnd.openxmlformats-officedocument.presentationml.notesSlide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notesSlides/notesSlide5.xml" ContentType="application/vnd.openxmlformats-officedocument.presentationml.notesSlide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notesSlides/notesSlide6.xml" ContentType="application/vnd.openxmlformats-officedocument.presentationml.notesSlide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notesSlides/notesSlide7.xml" ContentType="application/vnd.openxmlformats-officedocument.presentationml.notesSlide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notesSlides/notesSlide8.xml" ContentType="application/vnd.openxmlformats-officedocument.presentationml.notesSlide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notesSlides/notesSlide9.xml" ContentType="application/vnd.openxmlformats-officedocument.presentationml.notesSlide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notesSlides/notesSlide10.xml" ContentType="application/vnd.openxmlformats-officedocument.presentationml.notesSlide+xml"/>
  <Override PartName="/ppt/tags/tag29.xml" ContentType="application/vnd.openxmlformats-officedocument.presentationml.tags+xml"/>
  <Override PartName="/ppt/notesSlides/notesSlide11.xml" ContentType="application/vnd.openxmlformats-officedocument.presentationml.notesSlide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notesSlides/notesSlide12.xml" ContentType="application/vnd.openxmlformats-officedocument.presentationml.notesSlide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notesSlides/notesSlide13.xml" ContentType="application/vnd.openxmlformats-officedocument.presentationml.notesSlide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notesSlides/notesSlide14.xml" ContentType="application/vnd.openxmlformats-officedocument.presentationml.notesSlide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notesSlides/notesSlide15.xml" ContentType="application/vnd.openxmlformats-officedocument.presentationml.notesSlide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notesSlides/notesSlide16.xml" ContentType="application/vnd.openxmlformats-officedocument.presentationml.notesSlide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notesSlides/notesSlide17.xml" ContentType="application/vnd.openxmlformats-officedocument.presentationml.notesSlide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notesSlides/notesSlide18.xml" ContentType="application/vnd.openxmlformats-officedocument.presentationml.notesSlide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notesSlides/notesSlide19.xml" ContentType="application/vnd.openxmlformats-officedocument.presentationml.notesSlide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notesSlides/notesSlide20.xml" ContentType="application/vnd.openxmlformats-officedocument.presentationml.notesSlide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notesSlides/notesSlide21.xml" ContentType="application/vnd.openxmlformats-officedocument.presentationml.notesSlide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notesSlides/notesSlide22.xml" ContentType="application/vnd.openxmlformats-officedocument.presentationml.notesSlide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notesSlides/notesSlide23.xml" ContentType="application/vnd.openxmlformats-officedocument.presentationml.notesSlide+xml"/>
  <Override PartName="/ppt/tags/tag79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notesSlides/notesSlide24.xml" ContentType="application/vnd.openxmlformats-officedocument.presentationml.notesSlide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notesSlides/notesSlide25.xml" ContentType="application/vnd.openxmlformats-officedocument.presentationml.notesSlide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notesSlides/notesSlide26.xml" ContentType="application/vnd.openxmlformats-officedocument.presentationml.notesSlide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0.xml" ContentType="application/vnd.openxmlformats-officedocument.presentationml.tags+xml"/>
  <Override PartName="/ppt/notesSlides/notesSlide27.xml" ContentType="application/vnd.openxmlformats-officedocument.presentationml.notesSlide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notesSlides/notesSlide28.xml" ContentType="application/vnd.openxmlformats-officedocument.presentationml.notesSlide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notesSlides/notesSlide29.xml" ContentType="application/vnd.openxmlformats-officedocument.presentationml.notesSlide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notesSlides/notesSlide30.xml" ContentType="application/vnd.openxmlformats-officedocument.presentationml.notesSlide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notesSlides/notesSlide31.xml" ContentType="application/vnd.openxmlformats-officedocument.presentationml.notesSlide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notesSlides/notesSlide32.xml" ContentType="application/vnd.openxmlformats-officedocument.presentationml.notesSlide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notesSlides/notesSlide33.xml" ContentType="application/vnd.openxmlformats-officedocument.presentationml.notesSlide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notesSlides/notesSlide34.xml" ContentType="application/vnd.openxmlformats-officedocument.presentationml.notesSlide+xml"/>
  <Override PartName="/ppt/tags/tag115.xml" ContentType="application/vnd.openxmlformats-officedocument.presentationml.tags+xml"/>
  <Override PartName="/ppt/notesSlides/notesSlide3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7"/>
  </p:notesMasterIdLst>
  <p:handoutMasterIdLst>
    <p:handoutMasterId r:id="rId38"/>
  </p:handoutMasterIdLst>
  <p:sldIdLst>
    <p:sldId id="384" r:id="rId2"/>
    <p:sldId id="361" r:id="rId3"/>
    <p:sldId id="363" r:id="rId4"/>
    <p:sldId id="364" r:id="rId5"/>
    <p:sldId id="419" r:id="rId6"/>
    <p:sldId id="365" r:id="rId7"/>
    <p:sldId id="366" r:id="rId8"/>
    <p:sldId id="414" r:id="rId9"/>
    <p:sldId id="367" r:id="rId10"/>
    <p:sldId id="368" r:id="rId11"/>
    <p:sldId id="369" r:id="rId12"/>
    <p:sldId id="370" r:id="rId13"/>
    <p:sldId id="371" r:id="rId14"/>
    <p:sldId id="372" r:id="rId15"/>
    <p:sldId id="373" r:id="rId16"/>
    <p:sldId id="374" r:id="rId17"/>
    <p:sldId id="375" r:id="rId18"/>
    <p:sldId id="376" r:id="rId19"/>
    <p:sldId id="377" r:id="rId20"/>
    <p:sldId id="378" r:id="rId21"/>
    <p:sldId id="379" r:id="rId22"/>
    <p:sldId id="380" r:id="rId23"/>
    <p:sldId id="381" r:id="rId24"/>
    <p:sldId id="415" r:id="rId25"/>
    <p:sldId id="416" r:id="rId26"/>
    <p:sldId id="417" r:id="rId27"/>
    <p:sldId id="418" r:id="rId28"/>
    <p:sldId id="382" r:id="rId29"/>
    <p:sldId id="383" r:id="rId30"/>
    <p:sldId id="420" r:id="rId31"/>
    <p:sldId id="385" r:id="rId32"/>
    <p:sldId id="386" r:id="rId33"/>
    <p:sldId id="387" r:id="rId34"/>
    <p:sldId id="388" r:id="rId35"/>
    <p:sldId id="421" r:id="rId36"/>
  </p:sldIdLst>
  <p:sldSz cx="9144000" cy="6858000" type="screen4x3"/>
  <p:notesSz cx="9144000" cy="6858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clrMode="bw"/>
  <p:clrMru>
    <a:srgbClr val="32A6D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218" autoAdjust="0"/>
    <p:restoredTop sz="90877" autoAdjust="0"/>
  </p:normalViewPr>
  <p:slideViewPr>
    <p:cSldViewPr>
      <p:cViewPr varScale="1">
        <p:scale>
          <a:sx n="86" d="100"/>
          <a:sy n="86" d="100"/>
        </p:scale>
        <p:origin x="1136" y="20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handoutMaster" Target="handoutMasters/handout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e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w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w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e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D358DC7-2DB0-F743-B206-666BD2CB356D}" type="datetimeFigureOut">
              <a:rPr lang="en-US" smtClean="0"/>
              <a:t>9/16/19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1EB4F19-52D0-CA4D-A6ED-ADA89533F6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643640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79484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ABD5E47-F045-4C01-A154-66E3997AD169}" type="datetimeFigureOut">
              <a:rPr lang="en-US" smtClean="0"/>
              <a:t>9/16/19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4350"/>
            <a:ext cx="3429000" cy="2571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3EC52C-64D1-4EF5-AC14-14AF6A3FC3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48102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7">
            <a:extLst>
              <a:ext uri="{FF2B5EF4-FFF2-40B4-BE49-F238E27FC236}">
                <a16:creationId xmlns:a16="http://schemas.microsoft.com/office/drawing/2014/main" id="{D2E1503E-EACF-3142-AD1F-7CBD8573E158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0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 defTabSz="920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 defTabSz="920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 defTabSz="920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 defTabSz="920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defTabSz="920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defTabSz="920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defTabSz="920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defTabSz="920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4DB4F368-4724-3841-AF0B-812A139452A8}" type="slidenum">
              <a:rPr lang="en-US" altLang="en-US" sz="1200"/>
              <a:pPr eaLnBrk="1" hangingPunct="1"/>
              <a:t>1</a:t>
            </a:fld>
            <a:endParaRPr lang="en-US" altLang="en-US" sz="1200"/>
          </a:p>
        </p:txBody>
      </p:sp>
      <p:sp>
        <p:nvSpPr>
          <p:cNvPr id="16386" name="Rectangle 2">
            <a:extLst>
              <a:ext uri="{FF2B5EF4-FFF2-40B4-BE49-F238E27FC236}">
                <a16:creationId xmlns:a16="http://schemas.microsoft.com/office/drawing/2014/main" id="{3F3080A3-914E-214E-94F9-BAD243FFF558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7" name="Rectangle 3">
            <a:extLst>
              <a:ext uri="{FF2B5EF4-FFF2-40B4-BE49-F238E27FC236}">
                <a16:creationId xmlns:a16="http://schemas.microsoft.com/office/drawing/2014/main" id="{265B9C15-9878-DC40-B9B9-8BA996DE78C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dirty="0"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95214500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A47676E-B0BB-46AB-8E1E-3F0297F87583}" type="slidenum">
              <a:rPr lang="en-US"/>
              <a:pPr/>
              <a:t>10</a:t>
            </a:fld>
            <a:endParaRPr lang="en-US"/>
          </a:p>
        </p:txBody>
      </p:sp>
      <p:sp>
        <p:nvSpPr>
          <p:cNvPr id="9246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46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531314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CF87D5F-7FE5-45E5-A8FB-6808BE355092}" type="slidenum">
              <a:rPr lang="en-US"/>
              <a:pPr/>
              <a:t>11</a:t>
            </a:fld>
            <a:endParaRPr lang="en-US"/>
          </a:p>
        </p:txBody>
      </p:sp>
      <p:sp>
        <p:nvSpPr>
          <p:cNvPr id="9256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56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47256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E0A7091-273C-4757-B866-F1179922AF90}" type="slidenum">
              <a:rPr lang="en-US"/>
              <a:pPr/>
              <a:t>12</a:t>
            </a:fld>
            <a:endParaRPr lang="en-US"/>
          </a:p>
        </p:txBody>
      </p:sp>
      <p:sp>
        <p:nvSpPr>
          <p:cNvPr id="9267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67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228351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BB31FBF-D890-4227-94EA-B4D8E419F03F}" type="slidenum">
              <a:rPr lang="en-US"/>
              <a:pPr/>
              <a:t>13</a:t>
            </a:fld>
            <a:endParaRPr lang="en-US"/>
          </a:p>
        </p:txBody>
      </p:sp>
      <p:sp>
        <p:nvSpPr>
          <p:cNvPr id="9277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77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937299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B9EDE69-5253-42DB-B9B4-79D543DC169D}" type="slidenum">
              <a:rPr lang="en-US"/>
              <a:pPr/>
              <a:t>14</a:t>
            </a:fld>
            <a:endParaRPr lang="en-US"/>
          </a:p>
        </p:txBody>
      </p:sp>
      <p:sp>
        <p:nvSpPr>
          <p:cNvPr id="9287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8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886386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D01DDD4-F300-491D-8CA3-50B27CA72482}" type="slidenum">
              <a:rPr lang="en-US"/>
              <a:pPr/>
              <a:t>15</a:t>
            </a:fld>
            <a:endParaRPr lang="en-US"/>
          </a:p>
        </p:txBody>
      </p:sp>
      <p:sp>
        <p:nvSpPr>
          <p:cNvPr id="929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97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89324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8FAF869-D8B4-4E79-879D-680B6DFAF6DC}" type="slidenum">
              <a:rPr lang="en-US"/>
              <a:pPr/>
              <a:t>16</a:t>
            </a:fld>
            <a:endParaRPr lang="en-US"/>
          </a:p>
        </p:txBody>
      </p:sp>
      <p:sp>
        <p:nvSpPr>
          <p:cNvPr id="9308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308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778198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0945B4F-6643-421D-A46C-C4ACF20FC24A}" type="slidenum">
              <a:rPr lang="en-US"/>
              <a:pPr/>
              <a:t>17</a:t>
            </a:fld>
            <a:endParaRPr lang="en-US"/>
          </a:p>
        </p:txBody>
      </p:sp>
      <p:sp>
        <p:nvSpPr>
          <p:cNvPr id="9318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318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75095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7E42354-CBC9-4772-AEDB-7FC95D5B9ADE}" type="slidenum">
              <a:rPr lang="en-US"/>
              <a:pPr/>
              <a:t>18</a:t>
            </a:fld>
            <a:endParaRPr lang="en-US"/>
          </a:p>
        </p:txBody>
      </p:sp>
      <p:sp>
        <p:nvSpPr>
          <p:cNvPr id="9328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328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6969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68547C0-C3CD-4BAB-991D-80CB59DF265B}" type="slidenum">
              <a:rPr lang="en-US"/>
              <a:pPr/>
              <a:t>19</a:t>
            </a:fld>
            <a:endParaRPr lang="en-US"/>
          </a:p>
        </p:txBody>
      </p:sp>
      <p:sp>
        <p:nvSpPr>
          <p:cNvPr id="9338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338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727882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81AAD16-29C4-4B0D-9509-B54CCCEEDE43}" type="slidenum">
              <a:rPr lang="en-US"/>
              <a:pPr/>
              <a:t>2</a:t>
            </a:fld>
            <a:endParaRPr lang="en-US"/>
          </a:p>
        </p:txBody>
      </p:sp>
      <p:sp>
        <p:nvSpPr>
          <p:cNvPr id="9625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625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027544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D1CD624-DFAA-424B-A44F-0FA33AA0FFA8}" type="slidenum">
              <a:rPr lang="en-US"/>
              <a:pPr/>
              <a:t>20</a:t>
            </a:fld>
            <a:endParaRPr lang="en-US"/>
          </a:p>
        </p:txBody>
      </p:sp>
      <p:sp>
        <p:nvSpPr>
          <p:cNvPr id="9349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349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742903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318EFA4-336A-4508-B907-322DAF99DE65}" type="slidenum">
              <a:rPr lang="en-US"/>
              <a:pPr/>
              <a:t>21</a:t>
            </a:fld>
            <a:endParaRPr lang="en-US"/>
          </a:p>
        </p:txBody>
      </p:sp>
      <p:sp>
        <p:nvSpPr>
          <p:cNvPr id="9359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359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8998439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7DB15BA-A5AF-4666-A137-2A7BEE79A6FB}" type="slidenum">
              <a:rPr lang="en-US"/>
              <a:pPr/>
              <a:t>22</a:t>
            </a:fld>
            <a:endParaRPr lang="en-US"/>
          </a:p>
        </p:txBody>
      </p:sp>
      <p:sp>
        <p:nvSpPr>
          <p:cNvPr id="9369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369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0416950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0804D40-61B8-477E-AD67-F4EC390E63F1}" type="slidenum">
              <a:rPr lang="en-US"/>
              <a:pPr/>
              <a:t>23</a:t>
            </a:fld>
            <a:endParaRPr lang="en-US"/>
          </a:p>
        </p:txBody>
      </p:sp>
      <p:sp>
        <p:nvSpPr>
          <p:cNvPr id="9379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379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3815837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0804D40-61B8-477E-AD67-F4EC390E63F1}" type="slidenum">
              <a:rPr lang="en-US"/>
              <a:pPr/>
              <a:t>24</a:t>
            </a:fld>
            <a:endParaRPr lang="en-US"/>
          </a:p>
        </p:txBody>
      </p:sp>
      <p:sp>
        <p:nvSpPr>
          <p:cNvPr id="9379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379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2503213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0804D40-61B8-477E-AD67-F4EC390E63F1}" type="slidenum">
              <a:rPr lang="en-US"/>
              <a:pPr/>
              <a:t>25</a:t>
            </a:fld>
            <a:endParaRPr lang="en-US"/>
          </a:p>
        </p:txBody>
      </p:sp>
      <p:sp>
        <p:nvSpPr>
          <p:cNvPr id="9379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379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1540010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0804D40-61B8-477E-AD67-F4EC390E63F1}" type="slidenum">
              <a:rPr lang="en-US"/>
              <a:pPr/>
              <a:t>26</a:t>
            </a:fld>
            <a:endParaRPr lang="en-US"/>
          </a:p>
        </p:txBody>
      </p:sp>
      <p:sp>
        <p:nvSpPr>
          <p:cNvPr id="9379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379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6746631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0804D40-61B8-477E-AD67-F4EC390E63F1}" type="slidenum">
              <a:rPr lang="en-US"/>
              <a:pPr/>
              <a:t>27</a:t>
            </a:fld>
            <a:endParaRPr lang="en-US"/>
          </a:p>
        </p:txBody>
      </p:sp>
      <p:sp>
        <p:nvSpPr>
          <p:cNvPr id="9379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379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4098220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4965AA2-43F8-419C-ACF8-30CBBDD5BED0}" type="slidenum">
              <a:rPr lang="en-US"/>
              <a:pPr/>
              <a:t>28</a:t>
            </a:fld>
            <a:endParaRPr lang="en-US"/>
          </a:p>
        </p:txBody>
      </p:sp>
      <p:sp>
        <p:nvSpPr>
          <p:cNvPr id="9390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390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2381912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B20B0DC-77DF-415F-9F94-F6F4156B4EA3}" type="slidenum">
              <a:rPr lang="en-US"/>
              <a:pPr/>
              <a:t>29</a:t>
            </a:fld>
            <a:endParaRPr lang="en-US"/>
          </a:p>
        </p:txBody>
      </p:sp>
      <p:sp>
        <p:nvSpPr>
          <p:cNvPr id="9400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400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089984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8C698C1-AA24-4069-A84B-28DB67054A50}" type="slidenum">
              <a:rPr lang="en-US"/>
              <a:pPr/>
              <a:t>3</a:t>
            </a:fld>
            <a:endParaRPr lang="en-US"/>
          </a:p>
        </p:txBody>
      </p:sp>
      <p:sp>
        <p:nvSpPr>
          <p:cNvPr id="9195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195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5632301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08E2DCB-4571-46A1-956F-95662E1595FE}" type="slidenum">
              <a:rPr lang="en-US"/>
              <a:pPr/>
              <a:t>30</a:t>
            </a:fld>
            <a:endParaRPr lang="en-US"/>
          </a:p>
        </p:txBody>
      </p:sp>
      <p:sp>
        <p:nvSpPr>
          <p:cNvPr id="9410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410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3285569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11CCFAA-1860-41F7-A390-23FA2CED6278}" type="slidenum">
              <a:rPr lang="en-US"/>
              <a:pPr/>
              <a:t>31</a:t>
            </a:fld>
            <a:endParaRPr lang="en-US"/>
          </a:p>
        </p:txBody>
      </p:sp>
      <p:sp>
        <p:nvSpPr>
          <p:cNvPr id="9420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420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1682982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9059647-4F11-467F-A331-45397E999E40}" type="slidenum">
              <a:rPr lang="en-US"/>
              <a:pPr/>
              <a:t>32</a:t>
            </a:fld>
            <a:endParaRPr lang="en-US"/>
          </a:p>
        </p:txBody>
      </p:sp>
      <p:sp>
        <p:nvSpPr>
          <p:cNvPr id="9431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431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0514476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1A24EB4-DDA1-4BEE-AA58-0486B74B0B4D}" type="slidenum">
              <a:rPr lang="en-US"/>
              <a:pPr/>
              <a:t>33</a:t>
            </a:fld>
            <a:endParaRPr lang="en-US"/>
          </a:p>
        </p:txBody>
      </p:sp>
      <p:sp>
        <p:nvSpPr>
          <p:cNvPr id="9441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441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3989741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794704E-457B-42BF-918B-1C2936EBD3B4}" type="slidenum">
              <a:rPr lang="en-US"/>
              <a:pPr/>
              <a:t>34</a:t>
            </a:fld>
            <a:endParaRPr lang="en-US"/>
          </a:p>
        </p:txBody>
      </p:sp>
      <p:sp>
        <p:nvSpPr>
          <p:cNvPr id="9451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45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0125159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794704E-457B-42BF-918B-1C2936EBD3B4}" type="slidenum">
              <a:rPr lang="en-US"/>
              <a:pPr/>
              <a:t>35</a:t>
            </a:fld>
            <a:endParaRPr lang="en-US"/>
          </a:p>
        </p:txBody>
      </p:sp>
      <p:sp>
        <p:nvSpPr>
          <p:cNvPr id="9451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45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727910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8C6430A-35D5-42FF-B152-2B38F4D2F3B0}" type="slidenum">
              <a:rPr lang="en-US"/>
              <a:pPr/>
              <a:t>4</a:t>
            </a:fld>
            <a:endParaRPr lang="en-US"/>
          </a:p>
        </p:txBody>
      </p:sp>
      <p:sp>
        <p:nvSpPr>
          <p:cNvPr id="9205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0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299617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8C6430A-35D5-42FF-B152-2B38F4D2F3B0}" type="slidenum">
              <a:rPr lang="en-US"/>
              <a:pPr/>
              <a:t>5</a:t>
            </a:fld>
            <a:endParaRPr lang="en-US"/>
          </a:p>
        </p:txBody>
      </p:sp>
      <p:sp>
        <p:nvSpPr>
          <p:cNvPr id="9205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0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023455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8617B21-DE23-49F8-9F81-B49F5D0F4A4E}" type="slidenum">
              <a:rPr lang="en-US"/>
              <a:pPr/>
              <a:t>6</a:t>
            </a:fld>
            <a:endParaRPr lang="en-US"/>
          </a:p>
        </p:txBody>
      </p:sp>
      <p:sp>
        <p:nvSpPr>
          <p:cNvPr id="9216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16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625461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71A5630-84D0-4BFD-9099-7C0B5668D29A}" type="slidenum">
              <a:rPr lang="en-US"/>
              <a:pPr/>
              <a:t>7</a:t>
            </a:fld>
            <a:endParaRPr lang="en-US"/>
          </a:p>
        </p:txBody>
      </p:sp>
      <p:sp>
        <p:nvSpPr>
          <p:cNvPr id="9226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26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254260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71A5630-84D0-4BFD-9099-7C0B5668D29A}" type="slidenum">
              <a:rPr lang="en-US"/>
              <a:pPr/>
              <a:t>8</a:t>
            </a:fld>
            <a:endParaRPr lang="en-US"/>
          </a:p>
        </p:txBody>
      </p:sp>
      <p:sp>
        <p:nvSpPr>
          <p:cNvPr id="9226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26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397448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F81DA1A-5CFF-4F10-8FD1-81BACB967AD4}" type="slidenum">
              <a:rPr lang="en-US"/>
              <a:pPr/>
              <a:t>9</a:t>
            </a:fld>
            <a:endParaRPr lang="en-US"/>
          </a:p>
        </p:txBody>
      </p:sp>
      <p:sp>
        <p:nvSpPr>
          <p:cNvPr id="9236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36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32691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5928846"/>
            <a:ext cx="9144000" cy="929154"/>
          </a:xfrm>
          <a:prstGeom prst="rect">
            <a:avLst/>
          </a:prstGeom>
          <a:solidFill>
            <a:srgbClr val="231F20"/>
          </a:solidFill>
          <a:ln>
            <a:solidFill>
              <a:srgbClr val="231F2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 userDrawn="1"/>
        </p:nvSpPr>
        <p:spPr>
          <a:xfrm>
            <a:off x="0" y="0"/>
            <a:ext cx="9144000" cy="919089"/>
          </a:xfrm>
          <a:prstGeom prst="rect">
            <a:avLst/>
          </a:prstGeom>
          <a:solidFill>
            <a:srgbClr val="231F20"/>
          </a:solidFill>
          <a:ln>
            <a:solidFill>
              <a:srgbClr val="231F2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72064"/>
            <a:ext cx="990600" cy="8859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9600" y="5943600"/>
            <a:ext cx="773569" cy="864310"/>
          </a:xfrm>
          <a:prstGeom prst="rect">
            <a:avLst/>
          </a:prstGeom>
        </p:spPr>
      </p:pic>
      <p:sp>
        <p:nvSpPr>
          <p:cNvPr id="11" name="TextBox 10"/>
          <p:cNvSpPr txBox="1"/>
          <p:nvPr userDrawn="1"/>
        </p:nvSpPr>
        <p:spPr>
          <a:xfrm>
            <a:off x="6477000" y="6248400"/>
            <a:ext cx="1981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aseline="0" dirty="0">
                <a:solidFill>
                  <a:schemeClr val="bg1"/>
                </a:solidFill>
              </a:rPr>
              <a:t>Chapter 2 &lt;</a:t>
            </a:r>
            <a:fld id="{D1B2EFE9-D440-4A3B-858C-5FEDF5DD0E10}" type="slidenum">
              <a:rPr lang="en-US" sz="1400" smtClean="0">
                <a:solidFill>
                  <a:schemeClr val="bg1"/>
                </a:solidFill>
              </a:rPr>
              <a:pPr/>
              <a:t>‹#›</a:t>
            </a:fld>
            <a:r>
              <a:rPr lang="en-US" sz="1400" dirty="0">
                <a:solidFill>
                  <a:schemeClr val="bg1"/>
                </a:solidFill>
              </a:rPr>
              <a:t>&gt; </a:t>
            </a:r>
          </a:p>
        </p:txBody>
      </p:sp>
      <p:sp>
        <p:nvSpPr>
          <p:cNvPr id="12" name="TextBox 11"/>
          <p:cNvSpPr txBox="1"/>
          <p:nvPr userDrawn="1"/>
        </p:nvSpPr>
        <p:spPr>
          <a:xfrm>
            <a:off x="1295400" y="6248400"/>
            <a:ext cx="5257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Digital Design and Computer Architecture:</a:t>
            </a:r>
            <a:r>
              <a:rPr lang="en-US" sz="1400" baseline="0" dirty="0">
                <a:solidFill>
                  <a:schemeClr val="bg1"/>
                </a:solidFill>
              </a:rPr>
              <a:t> ARM® Edition © 2015</a:t>
            </a:r>
            <a:endParaRPr lang="en-US" sz="1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813931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5928846"/>
            <a:ext cx="9144000" cy="929154"/>
          </a:xfrm>
          <a:prstGeom prst="rect">
            <a:avLst/>
          </a:prstGeom>
          <a:solidFill>
            <a:srgbClr val="231F20"/>
          </a:solidFill>
          <a:ln>
            <a:solidFill>
              <a:srgbClr val="231F2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0" y="0"/>
            <a:ext cx="9144000" cy="919089"/>
          </a:xfrm>
          <a:prstGeom prst="rect">
            <a:avLst/>
          </a:prstGeom>
          <a:solidFill>
            <a:srgbClr val="231F20"/>
          </a:solidFill>
          <a:ln>
            <a:solidFill>
              <a:srgbClr val="231F2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72064"/>
            <a:ext cx="990600" cy="8859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9600" y="5943600"/>
            <a:ext cx="773569" cy="864310"/>
          </a:xfrm>
          <a:prstGeom prst="rect">
            <a:avLst/>
          </a:prstGeom>
        </p:spPr>
      </p:pic>
      <p:sp>
        <p:nvSpPr>
          <p:cNvPr id="12" name="TextBox 11"/>
          <p:cNvSpPr txBox="1"/>
          <p:nvPr userDrawn="1"/>
        </p:nvSpPr>
        <p:spPr>
          <a:xfrm>
            <a:off x="6477000" y="6248400"/>
            <a:ext cx="1981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aseline="0" dirty="0">
                <a:solidFill>
                  <a:schemeClr val="bg1"/>
                </a:solidFill>
              </a:rPr>
              <a:t>Lecture 6 &lt;</a:t>
            </a:r>
            <a:fld id="{D1B2EFE9-D440-4A3B-858C-5FEDF5DD0E10}" type="slidenum">
              <a:rPr lang="en-US" sz="1400" smtClean="0">
                <a:solidFill>
                  <a:schemeClr val="bg1"/>
                </a:solidFill>
              </a:rPr>
              <a:pPr/>
              <a:t>‹#›</a:t>
            </a:fld>
            <a:r>
              <a:rPr lang="en-US" sz="1400" dirty="0">
                <a:solidFill>
                  <a:schemeClr val="bg1"/>
                </a:solidFill>
              </a:rPr>
              <a:t>&gt; </a:t>
            </a:r>
          </a:p>
        </p:txBody>
      </p:sp>
      <p:sp>
        <p:nvSpPr>
          <p:cNvPr id="13" name="TextBox 12"/>
          <p:cNvSpPr txBox="1"/>
          <p:nvPr userDrawn="1"/>
        </p:nvSpPr>
        <p:spPr>
          <a:xfrm>
            <a:off x="1295400" y="6248400"/>
            <a:ext cx="5257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Digital Design and Computer Architecture:</a:t>
            </a:r>
            <a:r>
              <a:rPr lang="en-US" sz="1400" baseline="0" dirty="0">
                <a:solidFill>
                  <a:schemeClr val="bg1"/>
                </a:solidFill>
              </a:rPr>
              <a:t> ARM® Edition © 2015</a:t>
            </a:r>
            <a:endParaRPr lang="en-US" sz="1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430809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dirty="0" smtClean="0"/>
            </a:lvl1pPr>
          </a:lstStyle>
          <a:p>
            <a:pPr>
              <a:defRPr/>
            </a:pPr>
            <a:r>
              <a:rPr lang="en-US"/>
              <a:t>Copyright © 2012  Elsevier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1-&lt;</a:t>
            </a:r>
            <a:fld id="{CC12C447-90FA-420C-B74C-1A635C444937}" type="slidenum">
              <a:rPr lang="en-US"/>
              <a:pPr>
                <a:defRPr/>
              </a:pPr>
              <a:t>‹#›</a:t>
            </a:fld>
            <a:r>
              <a:rPr lang="en-US"/>
              <a:t>&gt;</a:t>
            </a:r>
          </a:p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64295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600" y="101600"/>
            <a:ext cx="7772400" cy="889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219200"/>
            <a:ext cx="3810000" cy="4953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219200"/>
            <a:ext cx="3810000" cy="24003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771900"/>
            <a:ext cx="3810000" cy="24003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dirty="0" smtClean="0"/>
            </a:lvl1pPr>
          </a:lstStyle>
          <a:p>
            <a:pPr>
              <a:defRPr/>
            </a:pPr>
            <a:r>
              <a:rPr lang="en-US"/>
              <a:t>Copyright © 2012  Elsevier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1-&lt;</a:t>
            </a:r>
            <a:fld id="{E7ED6BBA-2425-4A43-B586-383F2BB07C4C}" type="slidenum">
              <a:rPr lang="en-US"/>
              <a:pPr>
                <a:defRPr/>
              </a:pPr>
              <a:t>‹#›</a:t>
            </a:fld>
            <a:r>
              <a:rPr lang="en-US"/>
              <a:t>&gt;</a:t>
            </a:r>
          </a:p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1367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600" y="101600"/>
            <a:ext cx="7772400" cy="889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85800" y="1219200"/>
            <a:ext cx="7772400" cy="49530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Copyright © 2012  Elsevier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1-&lt;</a:t>
            </a:r>
            <a:fld id="{68946159-E475-47D9-8550-A9F0B445C791}" type="slidenum">
              <a:rPr lang="en-US"/>
              <a:pPr>
                <a:defRPr/>
              </a:pPr>
              <a:t>‹#›</a:t>
            </a:fld>
            <a:r>
              <a:rPr lang="en-US"/>
              <a:t>&gt;</a:t>
            </a:r>
          </a:p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334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101600" y="101600"/>
            <a:ext cx="7772400" cy="889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85800" y="1219200"/>
            <a:ext cx="3810000" cy="24003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219200"/>
            <a:ext cx="3810000" cy="24003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685800" y="3771900"/>
            <a:ext cx="3810000" cy="24003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8200" y="3771900"/>
            <a:ext cx="3810000" cy="24003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Copyright © 2012  Elsevier</a:t>
            </a:r>
            <a:endParaRPr lang="en-GB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1-&lt;</a:t>
            </a:r>
            <a:fld id="{CCDCC2DC-EBCD-44EE-92DB-9C06DDE632FD}" type="slidenum">
              <a:rPr lang="en-US"/>
              <a:pPr>
                <a:defRPr/>
              </a:pPr>
              <a:t>‹#›</a:t>
            </a:fld>
            <a:r>
              <a:rPr lang="en-US"/>
              <a:t>&gt;</a:t>
            </a:r>
          </a:p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934680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219200"/>
            <a:ext cx="3810000" cy="4953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19200"/>
            <a:ext cx="3810000" cy="4953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Copyright © 2012  Elsevier</a:t>
            </a:r>
            <a:endParaRPr lang="en-GB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1-&lt;</a:t>
            </a:r>
            <a:fld id="{B4FEF99E-A19F-4A0B-A62E-3729EECDD901}" type="slidenum">
              <a:rPr lang="en-US"/>
              <a:pPr>
                <a:defRPr/>
              </a:pPr>
              <a:t>‹#›</a:t>
            </a:fld>
            <a:r>
              <a:rPr lang="en-US"/>
              <a:t>&gt;</a:t>
            </a:r>
          </a:p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295014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600" y="101600"/>
            <a:ext cx="7772400" cy="889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219200"/>
            <a:ext cx="3810000" cy="4953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19200"/>
            <a:ext cx="3810000" cy="4953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Copyright © 2012  Elsevier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1-&lt;</a:t>
            </a:r>
            <a:fld id="{9F7ADD3E-E1D6-46D5-BCAD-B4AEBA813F75}" type="slidenum">
              <a:rPr lang="en-US"/>
              <a:pPr>
                <a:defRPr/>
              </a:pPr>
              <a:t>‹#›</a:t>
            </a:fld>
            <a:r>
              <a:rPr lang="en-US"/>
              <a:t>&gt;</a:t>
            </a:r>
          </a:p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276607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61E0959C-64E3-5747-B117-D63FEC92B5A6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xfrm>
            <a:off x="685800" y="6248400"/>
            <a:ext cx="77724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4C230745-C281-EA47-9BE8-AF4FC50421F5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fld id="{61BE0502-0B5A-424E-B7C7-93BA69F8CCD5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52A4A46-44A4-FC4A-9F34-EF42A9EF8325}"/>
              </a:ext>
            </a:extLst>
          </p:cNvPr>
          <p:cNvSpPr/>
          <p:nvPr userDrawn="1"/>
        </p:nvSpPr>
        <p:spPr>
          <a:xfrm>
            <a:off x="152400" y="5924550"/>
            <a:ext cx="8839200" cy="9334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0147636"/>
      </p:ext>
    </p:extLst>
  </p:cSld>
  <p:clrMapOvr>
    <a:masterClrMapping/>
  </p:clrMapOvr>
  <p:transition>
    <p:zoom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746080-453C-4BEF-9A1F-F094B996EB79}" type="datetimeFigureOut">
              <a:rPr lang="en-US" smtClean="0"/>
              <a:t>9/16/19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B2EFE9-D440-4A3B-858C-5FEDF5DD0E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35001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5.tiff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.xml"/><Relationship Id="rId3" Type="http://schemas.openxmlformats.org/officeDocument/2006/relationships/tags" Target="../tags/tag24.xml"/><Relationship Id="rId7" Type="http://schemas.openxmlformats.org/officeDocument/2006/relationships/tags" Target="../tags/tag28.xml"/><Relationship Id="rId2" Type="http://schemas.openxmlformats.org/officeDocument/2006/relationships/tags" Target="../tags/tag23.xml"/><Relationship Id="rId1" Type="http://schemas.openxmlformats.org/officeDocument/2006/relationships/vmlDrawing" Target="../drawings/vmlDrawing2.vml"/><Relationship Id="rId6" Type="http://schemas.openxmlformats.org/officeDocument/2006/relationships/tags" Target="../tags/tag27.xml"/><Relationship Id="rId11" Type="http://schemas.openxmlformats.org/officeDocument/2006/relationships/image" Target="../media/image9.emf"/><Relationship Id="rId5" Type="http://schemas.openxmlformats.org/officeDocument/2006/relationships/tags" Target="../tags/tag26.xml"/><Relationship Id="rId10" Type="http://schemas.openxmlformats.org/officeDocument/2006/relationships/oleObject" Target="../embeddings/oleObject2.bin"/><Relationship Id="rId4" Type="http://schemas.openxmlformats.org/officeDocument/2006/relationships/tags" Target="../tags/tag25.xml"/><Relationship Id="rId9" Type="http://schemas.openxmlformats.org/officeDocument/2006/relationships/notesSlide" Target="../notesSlides/notesSlide1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9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31.xml"/><Relationship Id="rId1" Type="http://schemas.openxmlformats.org/officeDocument/2006/relationships/tags" Target="../tags/tag30.xml"/><Relationship Id="rId4" Type="http://schemas.openxmlformats.org/officeDocument/2006/relationships/notesSlide" Target="../notesSlides/notesSlide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tags" Target="../tags/tag34.xml"/><Relationship Id="rId7" Type="http://schemas.openxmlformats.org/officeDocument/2006/relationships/image" Target="../media/image10.png"/><Relationship Id="rId2" Type="http://schemas.openxmlformats.org/officeDocument/2006/relationships/tags" Target="../tags/tag33.xml"/><Relationship Id="rId1" Type="http://schemas.openxmlformats.org/officeDocument/2006/relationships/tags" Target="../tags/tag32.xml"/><Relationship Id="rId6" Type="http://schemas.openxmlformats.org/officeDocument/2006/relationships/notesSlide" Target="../notesSlides/notesSlide13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35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tags" Target="../tags/tag38.xml"/><Relationship Id="rId7" Type="http://schemas.openxmlformats.org/officeDocument/2006/relationships/notesSlide" Target="../notesSlides/notesSlide14.xml"/><Relationship Id="rId2" Type="http://schemas.openxmlformats.org/officeDocument/2006/relationships/tags" Target="../tags/tag37.xml"/><Relationship Id="rId1" Type="http://schemas.openxmlformats.org/officeDocument/2006/relationships/tags" Target="../tags/tag36.xml"/><Relationship Id="rId6" Type="http://schemas.openxmlformats.org/officeDocument/2006/relationships/slideLayout" Target="../slideLayouts/slideLayout2.xml"/><Relationship Id="rId5" Type="http://schemas.openxmlformats.org/officeDocument/2006/relationships/tags" Target="../tags/tag40.xml"/><Relationship Id="rId4" Type="http://schemas.openxmlformats.org/officeDocument/2006/relationships/tags" Target="../tags/tag39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tags" Target="../tags/tag43.xml"/><Relationship Id="rId7" Type="http://schemas.openxmlformats.org/officeDocument/2006/relationships/notesSlide" Target="../notesSlides/notesSlide15.xml"/><Relationship Id="rId2" Type="http://schemas.openxmlformats.org/officeDocument/2006/relationships/tags" Target="../tags/tag42.xml"/><Relationship Id="rId1" Type="http://schemas.openxmlformats.org/officeDocument/2006/relationships/tags" Target="../tags/tag41.xml"/><Relationship Id="rId6" Type="http://schemas.openxmlformats.org/officeDocument/2006/relationships/slideLayout" Target="../slideLayouts/slideLayout2.xml"/><Relationship Id="rId5" Type="http://schemas.openxmlformats.org/officeDocument/2006/relationships/tags" Target="../tags/tag45.xml"/><Relationship Id="rId4" Type="http://schemas.openxmlformats.org/officeDocument/2006/relationships/tags" Target="../tags/tag44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.xml"/><Relationship Id="rId3" Type="http://schemas.openxmlformats.org/officeDocument/2006/relationships/tags" Target="../tags/tag47.xml"/><Relationship Id="rId7" Type="http://schemas.openxmlformats.org/officeDocument/2006/relationships/tags" Target="../tags/tag51.xml"/><Relationship Id="rId2" Type="http://schemas.openxmlformats.org/officeDocument/2006/relationships/tags" Target="../tags/tag46.xml"/><Relationship Id="rId1" Type="http://schemas.openxmlformats.org/officeDocument/2006/relationships/vmlDrawing" Target="../drawings/vmlDrawing3.vml"/><Relationship Id="rId6" Type="http://schemas.openxmlformats.org/officeDocument/2006/relationships/tags" Target="../tags/tag50.xml"/><Relationship Id="rId11" Type="http://schemas.openxmlformats.org/officeDocument/2006/relationships/image" Target="../media/image13.emf"/><Relationship Id="rId5" Type="http://schemas.openxmlformats.org/officeDocument/2006/relationships/tags" Target="../tags/tag49.xml"/><Relationship Id="rId10" Type="http://schemas.openxmlformats.org/officeDocument/2006/relationships/oleObject" Target="../embeddings/oleObject3.bin"/><Relationship Id="rId4" Type="http://schemas.openxmlformats.org/officeDocument/2006/relationships/tags" Target="../tags/tag48.xml"/><Relationship Id="rId9" Type="http://schemas.openxmlformats.org/officeDocument/2006/relationships/notesSlide" Target="../notesSlides/notesSlide1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tags" Target="../tags/tag54.xml"/><Relationship Id="rId7" Type="http://schemas.openxmlformats.org/officeDocument/2006/relationships/notesSlide" Target="../notesSlides/notesSlide17.xml"/><Relationship Id="rId2" Type="http://schemas.openxmlformats.org/officeDocument/2006/relationships/tags" Target="../tags/tag53.xml"/><Relationship Id="rId1" Type="http://schemas.openxmlformats.org/officeDocument/2006/relationships/tags" Target="../tags/tag52.xml"/><Relationship Id="rId6" Type="http://schemas.openxmlformats.org/officeDocument/2006/relationships/slideLayout" Target="../slideLayouts/slideLayout2.xml"/><Relationship Id="rId5" Type="http://schemas.openxmlformats.org/officeDocument/2006/relationships/tags" Target="../tags/tag56.xml"/><Relationship Id="rId4" Type="http://schemas.openxmlformats.org/officeDocument/2006/relationships/tags" Target="../tags/tag5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tags" Target="../tags/tag59.xml"/><Relationship Id="rId2" Type="http://schemas.openxmlformats.org/officeDocument/2006/relationships/tags" Target="../tags/tag58.xml"/><Relationship Id="rId1" Type="http://schemas.openxmlformats.org/officeDocument/2006/relationships/tags" Target="../tags/tag57.xml"/><Relationship Id="rId6" Type="http://schemas.openxmlformats.org/officeDocument/2006/relationships/notesSlide" Target="../notesSlides/notesSlide18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60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62.xml"/><Relationship Id="rId1" Type="http://schemas.openxmlformats.org/officeDocument/2006/relationships/tags" Target="../tags/tag61.xml"/><Relationship Id="rId4" Type="http://schemas.openxmlformats.org/officeDocument/2006/relationships/notesSlide" Target="../notesSlides/notesSlide1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Relationship Id="rId4" Type="http://schemas.openxmlformats.org/officeDocument/2006/relationships/image" Target="../media/image6.jp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20.xml"/><Relationship Id="rId3" Type="http://schemas.openxmlformats.org/officeDocument/2006/relationships/tags" Target="../tags/tag64.xml"/><Relationship Id="rId7" Type="http://schemas.openxmlformats.org/officeDocument/2006/relationships/slideLayout" Target="../slideLayouts/slideLayout2.xml"/><Relationship Id="rId2" Type="http://schemas.openxmlformats.org/officeDocument/2006/relationships/tags" Target="../tags/tag63.xml"/><Relationship Id="rId1" Type="http://schemas.openxmlformats.org/officeDocument/2006/relationships/vmlDrawing" Target="../drawings/vmlDrawing4.vml"/><Relationship Id="rId6" Type="http://schemas.openxmlformats.org/officeDocument/2006/relationships/tags" Target="../tags/tag67.xml"/><Relationship Id="rId5" Type="http://schemas.openxmlformats.org/officeDocument/2006/relationships/tags" Target="../tags/tag66.xml"/><Relationship Id="rId10" Type="http://schemas.openxmlformats.org/officeDocument/2006/relationships/image" Target="../media/image14.wmf"/><Relationship Id="rId4" Type="http://schemas.openxmlformats.org/officeDocument/2006/relationships/tags" Target="../tags/tag65.xml"/><Relationship Id="rId9" Type="http://schemas.openxmlformats.org/officeDocument/2006/relationships/oleObject" Target="../embeddings/oleObject4.bin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21.xml"/><Relationship Id="rId3" Type="http://schemas.openxmlformats.org/officeDocument/2006/relationships/tags" Target="../tags/tag69.xml"/><Relationship Id="rId7" Type="http://schemas.openxmlformats.org/officeDocument/2006/relationships/slideLayout" Target="../slideLayouts/slideLayout2.xml"/><Relationship Id="rId2" Type="http://schemas.openxmlformats.org/officeDocument/2006/relationships/tags" Target="../tags/tag68.xml"/><Relationship Id="rId1" Type="http://schemas.openxmlformats.org/officeDocument/2006/relationships/vmlDrawing" Target="../drawings/vmlDrawing5.vml"/><Relationship Id="rId6" Type="http://schemas.openxmlformats.org/officeDocument/2006/relationships/tags" Target="../tags/tag72.xml"/><Relationship Id="rId5" Type="http://schemas.openxmlformats.org/officeDocument/2006/relationships/tags" Target="../tags/tag71.xml"/><Relationship Id="rId10" Type="http://schemas.openxmlformats.org/officeDocument/2006/relationships/image" Target="../media/image15.wmf"/><Relationship Id="rId4" Type="http://schemas.openxmlformats.org/officeDocument/2006/relationships/tags" Target="../tags/tag70.xml"/><Relationship Id="rId9" Type="http://schemas.openxmlformats.org/officeDocument/2006/relationships/oleObject" Target="../embeddings/oleObject5.bin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tags" Target="../tags/tag75.xml"/><Relationship Id="rId2" Type="http://schemas.openxmlformats.org/officeDocument/2006/relationships/tags" Target="../tags/tag74.xml"/><Relationship Id="rId1" Type="http://schemas.openxmlformats.org/officeDocument/2006/relationships/tags" Target="../tags/tag73.xml"/><Relationship Id="rId6" Type="http://schemas.openxmlformats.org/officeDocument/2006/relationships/image" Target="../media/image16.emf"/><Relationship Id="rId5" Type="http://schemas.openxmlformats.org/officeDocument/2006/relationships/notesSlide" Target="../notesSlides/notesSlide22.xml"/><Relationship Id="rId4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emf"/><Relationship Id="rId3" Type="http://schemas.openxmlformats.org/officeDocument/2006/relationships/tags" Target="../tags/tag77.xml"/><Relationship Id="rId7" Type="http://schemas.openxmlformats.org/officeDocument/2006/relationships/oleObject" Target="../embeddings/oleObject6.bin"/><Relationship Id="rId2" Type="http://schemas.openxmlformats.org/officeDocument/2006/relationships/tags" Target="../tags/tag76.xml"/><Relationship Id="rId1" Type="http://schemas.openxmlformats.org/officeDocument/2006/relationships/vmlDrawing" Target="../drawings/vmlDrawing6.vml"/><Relationship Id="rId6" Type="http://schemas.openxmlformats.org/officeDocument/2006/relationships/notesSlide" Target="../notesSlides/notesSlide23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78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emf"/><Relationship Id="rId3" Type="http://schemas.openxmlformats.org/officeDocument/2006/relationships/tags" Target="../tags/tag80.xml"/><Relationship Id="rId7" Type="http://schemas.openxmlformats.org/officeDocument/2006/relationships/oleObject" Target="../embeddings/oleObject7.bin"/><Relationship Id="rId2" Type="http://schemas.openxmlformats.org/officeDocument/2006/relationships/tags" Target="../tags/tag79.xml"/><Relationship Id="rId1" Type="http://schemas.openxmlformats.org/officeDocument/2006/relationships/vmlDrawing" Target="../drawings/vmlDrawing7.vml"/><Relationship Id="rId6" Type="http://schemas.openxmlformats.org/officeDocument/2006/relationships/notesSlide" Target="../notesSlides/notesSlide24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81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emf"/><Relationship Id="rId3" Type="http://schemas.openxmlformats.org/officeDocument/2006/relationships/tags" Target="../tags/tag83.xml"/><Relationship Id="rId7" Type="http://schemas.openxmlformats.org/officeDocument/2006/relationships/oleObject" Target="../embeddings/oleObject8.bin"/><Relationship Id="rId2" Type="http://schemas.openxmlformats.org/officeDocument/2006/relationships/tags" Target="../tags/tag82.xml"/><Relationship Id="rId1" Type="http://schemas.openxmlformats.org/officeDocument/2006/relationships/vmlDrawing" Target="../drawings/vmlDrawing8.vml"/><Relationship Id="rId6" Type="http://schemas.openxmlformats.org/officeDocument/2006/relationships/notesSlide" Target="../notesSlides/notesSlide25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84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emf"/><Relationship Id="rId3" Type="http://schemas.openxmlformats.org/officeDocument/2006/relationships/tags" Target="../tags/tag86.xml"/><Relationship Id="rId7" Type="http://schemas.openxmlformats.org/officeDocument/2006/relationships/oleObject" Target="../embeddings/oleObject9.bin"/><Relationship Id="rId2" Type="http://schemas.openxmlformats.org/officeDocument/2006/relationships/tags" Target="../tags/tag85.xml"/><Relationship Id="rId1" Type="http://schemas.openxmlformats.org/officeDocument/2006/relationships/vmlDrawing" Target="../drawings/vmlDrawing9.vml"/><Relationship Id="rId6" Type="http://schemas.openxmlformats.org/officeDocument/2006/relationships/notesSlide" Target="../notesSlides/notesSlide26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87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emf"/><Relationship Id="rId3" Type="http://schemas.openxmlformats.org/officeDocument/2006/relationships/tags" Target="../tags/tag89.xml"/><Relationship Id="rId7" Type="http://schemas.openxmlformats.org/officeDocument/2006/relationships/oleObject" Target="../embeddings/oleObject10.bin"/><Relationship Id="rId2" Type="http://schemas.openxmlformats.org/officeDocument/2006/relationships/tags" Target="../tags/tag88.xml"/><Relationship Id="rId1" Type="http://schemas.openxmlformats.org/officeDocument/2006/relationships/vmlDrawing" Target="../drawings/vmlDrawing10.vml"/><Relationship Id="rId6" Type="http://schemas.openxmlformats.org/officeDocument/2006/relationships/notesSlide" Target="../notesSlides/notesSlide27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90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tags" Target="../tags/tag93.xml"/><Relationship Id="rId2" Type="http://schemas.openxmlformats.org/officeDocument/2006/relationships/tags" Target="../tags/tag92.xml"/><Relationship Id="rId1" Type="http://schemas.openxmlformats.org/officeDocument/2006/relationships/tags" Target="../tags/tag91.xml"/><Relationship Id="rId5" Type="http://schemas.openxmlformats.org/officeDocument/2006/relationships/notesSlide" Target="../notesSlides/notesSlide28.xml"/><Relationship Id="rId4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tags" Target="../tags/tag96.xml"/><Relationship Id="rId2" Type="http://schemas.openxmlformats.org/officeDocument/2006/relationships/tags" Target="../tags/tag95.xml"/><Relationship Id="rId1" Type="http://schemas.openxmlformats.org/officeDocument/2006/relationships/tags" Target="../tags/tag94.xml"/><Relationship Id="rId5" Type="http://schemas.openxmlformats.org/officeDocument/2006/relationships/notesSlide" Target="../notesSlides/notesSlide29.xml"/><Relationship Id="rId4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tags" Target="../tags/tag99.xml"/><Relationship Id="rId2" Type="http://schemas.openxmlformats.org/officeDocument/2006/relationships/tags" Target="../tags/tag98.xml"/><Relationship Id="rId1" Type="http://schemas.openxmlformats.org/officeDocument/2006/relationships/tags" Target="../tags/tag97.xml"/><Relationship Id="rId6" Type="http://schemas.openxmlformats.org/officeDocument/2006/relationships/image" Target="../media/image18.png"/><Relationship Id="rId5" Type="http://schemas.openxmlformats.org/officeDocument/2006/relationships/notesSlide" Target="../notesSlides/notesSlide30.xml"/><Relationship Id="rId4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1.bin"/><Relationship Id="rId3" Type="http://schemas.openxmlformats.org/officeDocument/2006/relationships/tags" Target="../tags/tag101.xml"/><Relationship Id="rId7" Type="http://schemas.openxmlformats.org/officeDocument/2006/relationships/notesSlide" Target="../notesSlides/notesSlide31.xml"/><Relationship Id="rId2" Type="http://schemas.openxmlformats.org/officeDocument/2006/relationships/tags" Target="../tags/tag100.xml"/><Relationship Id="rId1" Type="http://schemas.openxmlformats.org/officeDocument/2006/relationships/vmlDrawing" Target="../drawings/vmlDrawing11.vml"/><Relationship Id="rId6" Type="http://schemas.openxmlformats.org/officeDocument/2006/relationships/slideLayout" Target="../slideLayouts/slideLayout2.xml"/><Relationship Id="rId5" Type="http://schemas.openxmlformats.org/officeDocument/2006/relationships/tags" Target="../tags/tag103.xml"/><Relationship Id="rId4" Type="http://schemas.openxmlformats.org/officeDocument/2006/relationships/tags" Target="../tags/tag102.xml"/><Relationship Id="rId9" Type="http://schemas.openxmlformats.org/officeDocument/2006/relationships/image" Target="../media/image19.wmf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2.bin"/><Relationship Id="rId3" Type="http://schemas.openxmlformats.org/officeDocument/2006/relationships/tags" Target="../tags/tag105.xml"/><Relationship Id="rId7" Type="http://schemas.openxmlformats.org/officeDocument/2006/relationships/notesSlide" Target="../notesSlides/notesSlide32.xml"/><Relationship Id="rId2" Type="http://schemas.openxmlformats.org/officeDocument/2006/relationships/tags" Target="../tags/tag104.xml"/><Relationship Id="rId1" Type="http://schemas.openxmlformats.org/officeDocument/2006/relationships/vmlDrawing" Target="../drawings/vmlDrawing12.vml"/><Relationship Id="rId6" Type="http://schemas.openxmlformats.org/officeDocument/2006/relationships/slideLayout" Target="../slideLayouts/slideLayout2.xml"/><Relationship Id="rId5" Type="http://schemas.openxmlformats.org/officeDocument/2006/relationships/tags" Target="../tags/tag107.xml"/><Relationship Id="rId4" Type="http://schemas.openxmlformats.org/officeDocument/2006/relationships/tags" Target="../tags/tag106.xml"/><Relationship Id="rId9" Type="http://schemas.openxmlformats.org/officeDocument/2006/relationships/image" Target="../media/image20.wmf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tags" Target="../tags/tag110.xml"/><Relationship Id="rId7" Type="http://schemas.openxmlformats.org/officeDocument/2006/relationships/image" Target="../media/image21.png"/><Relationship Id="rId2" Type="http://schemas.openxmlformats.org/officeDocument/2006/relationships/tags" Target="../tags/tag109.xml"/><Relationship Id="rId1" Type="http://schemas.openxmlformats.org/officeDocument/2006/relationships/tags" Target="../tags/tag108.xml"/><Relationship Id="rId6" Type="http://schemas.openxmlformats.org/officeDocument/2006/relationships/notesSlide" Target="../notesSlides/notesSlide33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111.xml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wmf"/><Relationship Id="rId3" Type="http://schemas.openxmlformats.org/officeDocument/2006/relationships/tags" Target="../tags/tag113.xml"/><Relationship Id="rId7" Type="http://schemas.openxmlformats.org/officeDocument/2006/relationships/oleObject" Target="../embeddings/oleObject13.bin"/><Relationship Id="rId2" Type="http://schemas.openxmlformats.org/officeDocument/2006/relationships/tags" Target="../tags/tag112.xml"/><Relationship Id="rId1" Type="http://schemas.openxmlformats.org/officeDocument/2006/relationships/vmlDrawing" Target="../drawings/vmlDrawing13.vml"/><Relationship Id="rId6" Type="http://schemas.openxmlformats.org/officeDocument/2006/relationships/notesSlide" Target="../notesSlides/notesSlide34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114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5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1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4.xml"/><Relationship Id="rId1" Type="http://schemas.openxmlformats.org/officeDocument/2006/relationships/tags" Target="../tags/tag3.xml"/><Relationship Id="rId4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6.xml"/><Relationship Id="rId1" Type="http://schemas.openxmlformats.org/officeDocument/2006/relationships/tags" Target="../tags/tag5.xml"/><Relationship Id="rId4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emf"/><Relationship Id="rId3" Type="http://schemas.openxmlformats.org/officeDocument/2006/relationships/tags" Target="../tags/tag8.xml"/><Relationship Id="rId7" Type="http://schemas.openxmlformats.org/officeDocument/2006/relationships/oleObject" Target="../embeddings/oleObject1.bin"/><Relationship Id="rId2" Type="http://schemas.openxmlformats.org/officeDocument/2006/relationships/tags" Target="../tags/tag7.xml"/><Relationship Id="rId1" Type="http://schemas.openxmlformats.org/officeDocument/2006/relationships/vmlDrawing" Target="../drawings/vmlDrawing1.vml"/><Relationship Id="rId6" Type="http://schemas.openxmlformats.org/officeDocument/2006/relationships/notesSlide" Target="../notesSlides/notesSlide6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tags" Target="../tags/tag10.xml"/><Relationship Id="rId6" Type="http://schemas.openxmlformats.org/officeDocument/2006/relationships/notesSlide" Target="../notesSlides/notesSlide7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1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tags" Target="../tags/tag16.xml"/><Relationship Id="rId2" Type="http://schemas.openxmlformats.org/officeDocument/2006/relationships/tags" Target="../tags/tag15.xml"/><Relationship Id="rId1" Type="http://schemas.openxmlformats.org/officeDocument/2006/relationships/tags" Target="../tags/tag14.xml"/><Relationship Id="rId6" Type="http://schemas.openxmlformats.org/officeDocument/2006/relationships/notesSlide" Target="../notesSlides/notesSlide8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17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tags" Target="../tags/tag20.xml"/><Relationship Id="rId7" Type="http://schemas.openxmlformats.org/officeDocument/2006/relationships/notesSlide" Target="../notesSlides/notesSlide9.xml"/><Relationship Id="rId2" Type="http://schemas.openxmlformats.org/officeDocument/2006/relationships/tags" Target="../tags/tag19.xml"/><Relationship Id="rId1" Type="http://schemas.openxmlformats.org/officeDocument/2006/relationships/tags" Target="../tags/tag18.xml"/><Relationship Id="rId6" Type="http://schemas.openxmlformats.org/officeDocument/2006/relationships/slideLayout" Target="../slideLayouts/slideLayout2.xml"/><Relationship Id="rId5" Type="http://schemas.openxmlformats.org/officeDocument/2006/relationships/tags" Target="../tags/tag22.xml"/><Relationship Id="rId4" Type="http://schemas.openxmlformats.org/officeDocument/2006/relationships/tags" Target="../tags/tag2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2">
            <a:extLst>
              <a:ext uri="{FF2B5EF4-FFF2-40B4-BE49-F238E27FC236}">
                <a16:creationId xmlns:a16="http://schemas.microsoft.com/office/drawing/2014/main" id="{DA1E0682-7980-454F-944D-3280DDBF5397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4953000" y="2743200"/>
            <a:ext cx="4191000" cy="1600200"/>
          </a:xfrm>
        </p:spPr>
        <p:txBody>
          <a:bodyPr>
            <a:normAutofit/>
          </a:bodyPr>
          <a:lstStyle/>
          <a:p>
            <a:pPr algn="l" eaLnBrk="1" hangingPunct="1"/>
            <a:r>
              <a:rPr lang="en-US" altLang="en-US" sz="4000" b="1" dirty="0">
                <a:solidFill>
                  <a:schemeClr val="tx1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rPr>
              <a:t>Lecture 6: </a:t>
            </a:r>
            <a:br>
              <a:rPr lang="en-US" altLang="en-US" sz="4000" b="1" dirty="0">
                <a:solidFill>
                  <a:schemeClr val="tx1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rPr>
            </a:br>
            <a:r>
              <a:rPr lang="en-US" altLang="en-US" sz="2400" b="1" dirty="0"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rPr>
              <a:t>Hardware Description</a:t>
            </a:r>
            <a:br>
              <a:rPr lang="en-US" altLang="en-US" sz="2400" b="1" dirty="0"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rPr>
            </a:br>
            <a:r>
              <a:rPr lang="en-US" altLang="en-US" sz="2400" b="1" dirty="0"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rPr>
              <a:t>Languages: Verilog</a:t>
            </a:r>
            <a:endParaRPr lang="en-US" altLang="en-US" sz="2400" b="1" dirty="0">
              <a:solidFill>
                <a:schemeClr val="tx1"/>
              </a:solidFill>
              <a:latin typeface="Arial Black" panose="020B0604020202020204" pitchFamily="34" charset="0"/>
              <a:ea typeface="ＭＳ Ｐゴシック" panose="020B0600070205080204" pitchFamily="34" charset="-128"/>
              <a:cs typeface="Arial Black" panose="020B0604020202020204" pitchFamily="34" charset="0"/>
            </a:endParaRPr>
          </a:p>
        </p:txBody>
      </p:sp>
      <p:sp>
        <p:nvSpPr>
          <p:cNvPr id="15362" name="Line 4">
            <a:extLst>
              <a:ext uri="{FF2B5EF4-FFF2-40B4-BE49-F238E27FC236}">
                <a16:creationId xmlns:a16="http://schemas.microsoft.com/office/drawing/2014/main" id="{27BFFB2D-1369-824C-8077-7F4215AD1F77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457200"/>
            <a:ext cx="0" cy="617220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5363" name="Line 5">
            <a:extLst>
              <a:ext uri="{FF2B5EF4-FFF2-40B4-BE49-F238E27FC236}">
                <a16:creationId xmlns:a16="http://schemas.microsoft.com/office/drawing/2014/main" id="{00A5256B-DC5F-F743-9B70-2FEBC0BE80B8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457200"/>
            <a:ext cx="8305800" cy="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5364" name="Line 6">
            <a:extLst>
              <a:ext uri="{FF2B5EF4-FFF2-40B4-BE49-F238E27FC236}">
                <a16:creationId xmlns:a16="http://schemas.microsoft.com/office/drawing/2014/main" id="{09C03B16-F696-DD4B-A3C9-E4EED7E1FB49}"/>
              </a:ext>
            </a:extLst>
          </p:cNvPr>
          <p:cNvSpPr>
            <a:spLocks noChangeShapeType="1"/>
          </p:cNvSpPr>
          <p:nvPr/>
        </p:nvSpPr>
        <p:spPr bwMode="auto">
          <a:xfrm>
            <a:off x="8763000" y="457200"/>
            <a:ext cx="0" cy="617220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5365" name="Line 7">
            <a:extLst>
              <a:ext uri="{FF2B5EF4-FFF2-40B4-BE49-F238E27FC236}">
                <a16:creationId xmlns:a16="http://schemas.microsoft.com/office/drawing/2014/main" id="{4AC4167B-AAA7-AB42-91B4-957EBBDC2763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6629400"/>
            <a:ext cx="8305800" cy="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15366" name="Picture 1" descr="ddcacover.jpg">
            <a:extLst>
              <a:ext uri="{FF2B5EF4-FFF2-40B4-BE49-F238E27FC236}">
                <a16:creationId xmlns:a16="http://schemas.microsoft.com/office/drawing/2014/main" id="{6A47BA2A-8CE9-8946-BF46-969BB12C9DB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538" y="1447800"/>
            <a:ext cx="4538662" cy="510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7" name="Rectangle 2">
            <a:extLst>
              <a:ext uri="{FF2B5EF4-FFF2-40B4-BE49-F238E27FC236}">
                <a16:creationId xmlns:a16="http://schemas.microsoft.com/office/drawing/2014/main" id="{5FD2FB04-88C7-144F-9589-7AA8323E78DF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3400" y="533400"/>
            <a:ext cx="81534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US" sz="3600" dirty="0">
                <a:latin typeface="Arial Black" panose="020B0604020202020204" pitchFamily="34" charset="0"/>
              </a:rPr>
              <a:t>E85</a:t>
            </a:r>
            <a:r>
              <a:rPr lang="en-US" altLang="en-US" dirty="0">
                <a:latin typeface="Arial Black" panose="020B0604020202020204" pitchFamily="34" charset="0"/>
              </a:rPr>
              <a:t> Digital Design &amp; Computer Engineering</a:t>
            </a:r>
            <a:endParaRPr lang="en-US" altLang="en-US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B337CC95-1740-C743-B13C-82C1C606A99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64400" y="5168900"/>
            <a:ext cx="1422400" cy="1422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0189948"/>
      </p:ext>
    </p:extLst>
  </p:cSld>
  <p:clrMapOvr>
    <a:masterClrMapping/>
  </p:clrMapOvr>
  <p:transition advTm="7000">
    <p:zoom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9618" name="Rectangle 2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879621" name="Rectangle 5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0" y="24669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879622" name="Object 6"/>
          <p:cNvGraphicFramePr>
            <a:graphicFrameLocks noChangeAspect="1"/>
          </p:cNvGraphicFramePr>
          <p:nvPr>
            <p:custDataLst>
              <p:tags r:id="rId4"/>
            </p:custDataLst>
            <p:extLst/>
          </p:nvPr>
        </p:nvGraphicFramePr>
        <p:xfrm>
          <a:off x="2590800" y="3683000"/>
          <a:ext cx="4724400" cy="2565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4261" name="VISIO" r:id="rId10" imgW="2545385" imgH="1374038" progId="Visio.Drawing.6">
                  <p:embed/>
                </p:oleObj>
              </mc:Choice>
              <mc:Fallback>
                <p:oleObj name="VISIO" r:id="rId10" imgW="2545385" imgH="1374038" progId="Visio.Drawing.6">
                  <p:embed/>
                  <p:pic>
                    <p:nvPicPr>
                      <p:cNvPr id="879622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90800" y="3683000"/>
                        <a:ext cx="4724400" cy="25654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HDL Synthesis</a:t>
            </a:r>
          </a:p>
        </p:txBody>
      </p:sp>
      <p:sp>
        <p:nvSpPr>
          <p:cNvPr id="12" name="Rectangle 4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914400" y="1600200"/>
            <a:ext cx="8305800" cy="480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module example(input  logic a, b, c,</a:t>
            </a:r>
          </a:p>
          <a:p>
            <a:pPr marL="342900" indent="-342900"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               output logic y);</a:t>
            </a:r>
          </a:p>
          <a:p>
            <a:pPr marL="342900" indent="-342900"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  assign y = ~a &amp; ~b &amp; ~c | a &amp; ~b &amp; ~c | a &amp; ~b &amp;  c;</a:t>
            </a:r>
          </a:p>
          <a:p>
            <a:pPr marL="342900" indent="-342900">
              <a:spcBef>
                <a:spcPct val="20000"/>
              </a:spcBef>
            </a:pPr>
            <a:r>
              <a:rPr lang="en-US" sz="1800" dirty="0" err="1">
                <a:latin typeface="Courier New" pitchFamily="49" charset="0"/>
                <a:cs typeface="Arial" charset="0"/>
              </a:rPr>
              <a:t>endmodule</a:t>
            </a:r>
            <a:endParaRPr lang="en-US" sz="1800" dirty="0">
              <a:latin typeface="Courier New" pitchFamily="49" charset="0"/>
              <a:cs typeface="Arial" charset="0"/>
            </a:endParaRPr>
          </a:p>
        </p:txBody>
      </p:sp>
      <p:sp>
        <p:nvSpPr>
          <p:cNvPr id="13" name="Text Box 6"/>
          <p:cNvSpPr txBox="1"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914400" y="1081087"/>
            <a:ext cx="426720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b="1" dirty="0" err="1">
                <a:solidFill>
                  <a:srgbClr val="0070C0"/>
                </a:solidFill>
              </a:rPr>
              <a:t>SystemVerilog</a:t>
            </a:r>
            <a:r>
              <a:rPr lang="en-US" sz="3200" b="1" dirty="0">
                <a:solidFill>
                  <a:srgbClr val="0070C0"/>
                </a:solidFill>
              </a:rPr>
              <a:t>:</a:t>
            </a:r>
          </a:p>
        </p:txBody>
      </p:sp>
      <p:sp>
        <p:nvSpPr>
          <p:cNvPr id="14" name="Text Box 6"/>
          <p:cNvSpPr txBox="1">
            <a:spLocks noChangeArrowheads="1"/>
          </p:cNvSpPr>
          <p:nvPr>
            <p:custDataLst>
              <p:tags r:id="rId7"/>
            </p:custDataLst>
          </p:nvPr>
        </p:nvSpPr>
        <p:spPr bwMode="auto">
          <a:xfrm>
            <a:off x="914400" y="3084181"/>
            <a:ext cx="426720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b="1" dirty="0">
                <a:solidFill>
                  <a:srgbClr val="0070C0"/>
                </a:solidFill>
              </a:rPr>
              <a:t>Synthesis:</a:t>
            </a:r>
          </a:p>
        </p:txBody>
      </p:sp>
    </p:spTree>
    <p:extLst>
      <p:ext uri="{BB962C8B-B14F-4D97-AF65-F5344CB8AC3E}">
        <p14:creationId xmlns:p14="http://schemas.microsoft.com/office/powerpoint/2010/main" val="1166124524"/>
      </p:ext>
    </p:extLst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3411" name="Rectangle 3"/>
          <p:cNvSpPr>
            <a:spLocks noGrp="1" noChangeArrowheads="1"/>
          </p:cNvSpPr>
          <p:nvPr>
            <p:ph type="body" idx="4294967295"/>
            <p:custDataLst>
              <p:tags r:id="rId1"/>
            </p:custDataLst>
          </p:nvPr>
        </p:nvSpPr>
        <p:spPr>
          <a:xfrm>
            <a:off x="990600" y="1219200"/>
            <a:ext cx="7772400" cy="4953000"/>
          </a:xfrm>
        </p:spPr>
        <p:txBody>
          <a:bodyPr/>
          <a:lstStyle/>
          <a:p>
            <a:r>
              <a:rPr lang="en-US" dirty="0"/>
              <a:t>Case sensitive</a:t>
            </a:r>
          </a:p>
          <a:p>
            <a:pPr lvl="1"/>
            <a:r>
              <a:rPr lang="en-US" sz="2400" b="1" dirty="0">
                <a:latin typeface="+mj-lt"/>
              </a:rPr>
              <a:t>Example:</a:t>
            </a:r>
            <a:r>
              <a:rPr lang="en-US" sz="2400" dirty="0">
                <a:latin typeface="Times" pitchFamily="18" charset="0"/>
              </a:rPr>
              <a:t> </a:t>
            </a:r>
            <a:r>
              <a:rPr lang="en-US" sz="2400" dirty="0">
                <a:latin typeface="Courier New" pitchFamily="49" charset="0"/>
              </a:rPr>
              <a:t>reset</a:t>
            </a:r>
            <a:r>
              <a:rPr lang="en-US" sz="2400" dirty="0"/>
              <a:t> and </a:t>
            </a:r>
            <a:r>
              <a:rPr lang="en-US" sz="2400" dirty="0">
                <a:latin typeface="Courier New" pitchFamily="49" charset="0"/>
              </a:rPr>
              <a:t>Reset</a:t>
            </a:r>
            <a:r>
              <a:rPr lang="en-US" sz="2400" dirty="0"/>
              <a:t> are not the same signal.</a:t>
            </a:r>
          </a:p>
          <a:p>
            <a:r>
              <a:rPr lang="en-US" dirty="0"/>
              <a:t>No names that start with numbers </a:t>
            </a:r>
          </a:p>
          <a:p>
            <a:pPr lvl="1"/>
            <a:r>
              <a:rPr lang="en-US" sz="2400" b="1" dirty="0"/>
              <a:t>Example: </a:t>
            </a:r>
            <a:r>
              <a:rPr lang="en-US" sz="2400" dirty="0">
                <a:latin typeface="Courier New" pitchFamily="49" charset="0"/>
              </a:rPr>
              <a:t>2mux</a:t>
            </a:r>
            <a:r>
              <a:rPr lang="en-US" sz="2400" dirty="0"/>
              <a:t> is an invalid name</a:t>
            </a:r>
          </a:p>
          <a:p>
            <a:r>
              <a:rPr lang="en-US" dirty="0"/>
              <a:t>Whitespace ignored</a:t>
            </a:r>
          </a:p>
          <a:p>
            <a:r>
              <a:rPr lang="en-US" dirty="0"/>
              <a:t>Comments:</a:t>
            </a:r>
          </a:p>
          <a:p>
            <a:pPr lvl="1"/>
            <a:r>
              <a:rPr lang="en-US" sz="2000" dirty="0">
                <a:latin typeface="Courier New" pitchFamily="49" charset="0"/>
                <a:cs typeface="Courier New" pitchFamily="49" charset="0"/>
              </a:rPr>
              <a:t>// single line comment</a:t>
            </a:r>
          </a:p>
          <a:p>
            <a:pPr lvl="1"/>
            <a:r>
              <a:rPr lang="en-US" sz="2000" dirty="0">
                <a:latin typeface="Courier New" pitchFamily="49" charset="0"/>
                <a:cs typeface="Courier New" pitchFamily="49" charset="0"/>
              </a:rPr>
              <a:t>/* multiline</a:t>
            </a:r>
          </a:p>
          <a:p>
            <a:pPr lvl="1">
              <a:buFontTx/>
              <a:buNone/>
            </a:pPr>
            <a:r>
              <a:rPr lang="en-US" sz="2000" dirty="0">
                <a:latin typeface="Courier New" pitchFamily="49" charset="0"/>
                <a:cs typeface="Courier New" pitchFamily="49" charset="0"/>
              </a:rPr>
              <a:t>       comment */</a:t>
            </a:r>
          </a:p>
          <a:p>
            <a:pPr>
              <a:buFontTx/>
              <a:buNone/>
            </a:pP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err="1">
                <a:solidFill>
                  <a:schemeClr val="bg1"/>
                </a:solidFill>
                <a:latin typeface="+mj-lt"/>
              </a:rPr>
              <a:t>SystemVerilog</a:t>
            </a:r>
            <a:r>
              <a:rPr lang="en-US" sz="4400" dirty="0">
                <a:solidFill>
                  <a:schemeClr val="bg1"/>
                </a:solidFill>
                <a:latin typeface="+mj-lt"/>
              </a:rPr>
              <a:t> Syntax</a:t>
            </a:r>
          </a:p>
        </p:txBody>
      </p:sp>
    </p:spTree>
    <p:extLst>
      <p:ext uri="{BB962C8B-B14F-4D97-AF65-F5344CB8AC3E}">
        <p14:creationId xmlns:p14="http://schemas.microsoft.com/office/powerpoint/2010/main" val="292046631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43" name="Rectangle 3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880644" name="Text Box 4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33400" y="914400"/>
            <a:ext cx="8458200" cy="50629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sz="1700" dirty="0">
                <a:latin typeface="Courier New" pitchFamily="49" charset="0"/>
              </a:rPr>
              <a:t>module and3(input  logic a, b, c,</a:t>
            </a:r>
          </a:p>
          <a:p>
            <a:r>
              <a:rPr lang="en-US" sz="1700" dirty="0">
                <a:latin typeface="Courier New" pitchFamily="49" charset="0"/>
              </a:rPr>
              <a:t>            output logic y);</a:t>
            </a:r>
          </a:p>
          <a:p>
            <a:r>
              <a:rPr lang="en-US" sz="1700" dirty="0">
                <a:latin typeface="Courier New" pitchFamily="49" charset="0"/>
              </a:rPr>
              <a:t>  assign y = a &amp; b &amp; c;</a:t>
            </a:r>
          </a:p>
          <a:p>
            <a:r>
              <a:rPr lang="en-US" sz="1700" dirty="0" err="1">
                <a:latin typeface="Courier New" pitchFamily="49" charset="0"/>
              </a:rPr>
              <a:t>endmodule</a:t>
            </a:r>
            <a:endParaRPr lang="en-US" sz="1700" dirty="0">
              <a:latin typeface="Courier New" pitchFamily="49" charset="0"/>
            </a:endParaRPr>
          </a:p>
          <a:p>
            <a:endParaRPr lang="en-US" sz="1700" dirty="0">
              <a:latin typeface="Courier New" pitchFamily="49" charset="0"/>
            </a:endParaRPr>
          </a:p>
          <a:p>
            <a:endParaRPr lang="en-US" sz="1700" dirty="0">
              <a:latin typeface="Courier New" pitchFamily="49" charset="0"/>
            </a:endParaRPr>
          </a:p>
          <a:p>
            <a:r>
              <a:rPr lang="en-US" sz="1700" dirty="0">
                <a:latin typeface="Courier New" pitchFamily="49" charset="0"/>
              </a:rPr>
              <a:t>module </a:t>
            </a:r>
            <a:r>
              <a:rPr lang="en-US" sz="1700" dirty="0" err="1">
                <a:latin typeface="Courier New" pitchFamily="49" charset="0"/>
              </a:rPr>
              <a:t>inv</a:t>
            </a:r>
            <a:r>
              <a:rPr lang="en-US" sz="1700" dirty="0">
                <a:latin typeface="Courier New" pitchFamily="49" charset="0"/>
              </a:rPr>
              <a:t>(input  logic a,</a:t>
            </a:r>
          </a:p>
          <a:p>
            <a:r>
              <a:rPr lang="en-US" sz="1700" dirty="0">
                <a:latin typeface="Courier New" pitchFamily="49" charset="0"/>
              </a:rPr>
              <a:t>           output logic y);</a:t>
            </a:r>
          </a:p>
          <a:p>
            <a:r>
              <a:rPr lang="en-US" sz="1700" dirty="0">
                <a:latin typeface="Courier New" pitchFamily="49" charset="0"/>
              </a:rPr>
              <a:t>  assign y = ~a;</a:t>
            </a:r>
          </a:p>
          <a:p>
            <a:r>
              <a:rPr lang="en-US" sz="1700" dirty="0" err="1">
                <a:latin typeface="Courier New" pitchFamily="49" charset="0"/>
              </a:rPr>
              <a:t>endmodule</a:t>
            </a:r>
            <a:endParaRPr lang="en-US" sz="1700" dirty="0">
              <a:latin typeface="Courier New" pitchFamily="49" charset="0"/>
            </a:endParaRPr>
          </a:p>
          <a:p>
            <a:endParaRPr lang="en-US" sz="1700" dirty="0">
              <a:latin typeface="Courier New" pitchFamily="49" charset="0"/>
            </a:endParaRPr>
          </a:p>
          <a:p>
            <a:endParaRPr lang="en-US" sz="1700" dirty="0">
              <a:latin typeface="Courier New" pitchFamily="49" charset="0"/>
            </a:endParaRPr>
          </a:p>
          <a:p>
            <a:r>
              <a:rPr lang="en-US" sz="1700" dirty="0">
                <a:latin typeface="Courier New" pitchFamily="49" charset="0"/>
              </a:rPr>
              <a:t>module nand3(input  logic a, b, c</a:t>
            </a:r>
          </a:p>
          <a:p>
            <a:r>
              <a:rPr lang="en-US" sz="1700" dirty="0">
                <a:latin typeface="Courier New" pitchFamily="49" charset="0"/>
              </a:rPr>
              <a:t>             output logic y);</a:t>
            </a:r>
          </a:p>
          <a:p>
            <a:r>
              <a:rPr lang="en-US" sz="1700" dirty="0">
                <a:latin typeface="Courier New" pitchFamily="49" charset="0"/>
              </a:rPr>
              <a:t>  logic n1;                   </a:t>
            </a:r>
            <a:r>
              <a:rPr lang="en-US" sz="1700" b="1" dirty="0">
                <a:solidFill>
                  <a:srgbClr val="0070C0"/>
                </a:solidFill>
                <a:latin typeface="Courier New" pitchFamily="49" charset="0"/>
              </a:rPr>
              <a:t>// internal signal</a:t>
            </a:r>
          </a:p>
          <a:p>
            <a:endParaRPr lang="en-US" sz="1700" dirty="0">
              <a:latin typeface="Courier New" pitchFamily="49" charset="0"/>
            </a:endParaRPr>
          </a:p>
          <a:p>
            <a:r>
              <a:rPr lang="en-US" sz="1700" dirty="0">
                <a:latin typeface="Courier New" pitchFamily="49" charset="0"/>
              </a:rPr>
              <a:t>  and3 </a:t>
            </a:r>
            <a:r>
              <a:rPr lang="en-US" sz="1700" dirty="0" err="1">
                <a:latin typeface="Courier New" pitchFamily="49" charset="0"/>
              </a:rPr>
              <a:t>andgate</a:t>
            </a:r>
            <a:r>
              <a:rPr lang="en-US" sz="1700" dirty="0">
                <a:latin typeface="Courier New" pitchFamily="49" charset="0"/>
              </a:rPr>
              <a:t>(a, b, c, n1);  </a:t>
            </a:r>
            <a:r>
              <a:rPr lang="en-US" sz="1700" b="1" dirty="0">
                <a:solidFill>
                  <a:srgbClr val="0070C0"/>
                </a:solidFill>
                <a:latin typeface="Courier New" pitchFamily="49" charset="0"/>
              </a:rPr>
              <a:t>// instance of and3</a:t>
            </a:r>
          </a:p>
          <a:p>
            <a:r>
              <a:rPr lang="en-US" sz="1700" dirty="0">
                <a:solidFill>
                  <a:schemeClr val="accent2"/>
                </a:solidFill>
                <a:latin typeface="Courier New" pitchFamily="49" charset="0"/>
              </a:rPr>
              <a:t>  </a:t>
            </a:r>
            <a:r>
              <a:rPr lang="en-US" sz="1700" dirty="0" err="1">
                <a:latin typeface="Courier New" pitchFamily="49" charset="0"/>
              </a:rPr>
              <a:t>inv</a:t>
            </a:r>
            <a:r>
              <a:rPr lang="en-US" sz="1700" dirty="0">
                <a:latin typeface="Courier New" pitchFamily="49" charset="0"/>
              </a:rPr>
              <a:t>  inverter(n1, y);       </a:t>
            </a:r>
            <a:r>
              <a:rPr lang="en-US" sz="1700" b="1" dirty="0">
                <a:solidFill>
                  <a:srgbClr val="0070C0"/>
                </a:solidFill>
                <a:latin typeface="Courier New" pitchFamily="49" charset="0"/>
              </a:rPr>
              <a:t>// instance of </a:t>
            </a:r>
            <a:r>
              <a:rPr lang="en-US" sz="1700" b="1" dirty="0" err="1">
                <a:solidFill>
                  <a:srgbClr val="0070C0"/>
                </a:solidFill>
                <a:latin typeface="Courier New" pitchFamily="49" charset="0"/>
              </a:rPr>
              <a:t>inv</a:t>
            </a:r>
            <a:endParaRPr lang="en-US" sz="1700" b="1" dirty="0">
              <a:solidFill>
                <a:srgbClr val="0070C0"/>
              </a:solidFill>
              <a:latin typeface="Courier New" pitchFamily="49" charset="0"/>
            </a:endParaRPr>
          </a:p>
          <a:p>
            <a:r>
              <a:rPr lang="en-US" sz="1700" dirty="0" err="1">
                <a:latin typeface="Courier New" pitchFamily="49" charset="0"/>
              </a:rPr>
              <a:t>endmodule</a:t>
            </a:r>
            <a:endParaRPr lang="en-US" sz="1700" dirty="0">
              <a:latin typeface="Courier New" pitchFamily="49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Structural Modeling - Hierarchy</a:t>
            </a:r>
          </a:p>
        </p:txBody>
      </p:sp>
    </p:spTree>
    <p:extLst>
      <p:ext uri="{BB962C8B-B14F-4D97-AF65-F5344CB8AC3E}">
        <p14:creationId xmlns:p14="http://schemas.microsoft.com/office/powerpoint/2010/main" val="1763554549"/>
      </p:ext>
    </p:extLst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1666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152400" y="7620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881668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33400" y="9144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module gates(input  logic [3:0]  a, b,</a:t>
            </a:r>
          </a:p>
          <a:p>
            <a:pPr marL="342900" indent="-342900"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             output </a:t>
            </a:r>
            <a:r>
              <a:rPr lang="en-US" dirty="0">
                <a:latin typeface="Courier New" pitchFamily="49" charset="0"/>
                <a:cs typeface="Arial" charset="0"/>
              </a:rPr>
              <a:t>logic </a:t>
            </a:r>
            <a:r>
              <a:rPr lang="en-US" sz="1800" dirty="0">
                <a:latin typeface="Courier New" pitchFamily="49" charset="0"/>
                <a:cs typeface="Arial" charset="0"/>
              </a:rPr>
              <a:t>[3:0] y1, y2, y3, y4, y5);</a:t>
            </a:r>
          </a:p>
          <a:p>
            <a:pPr marL="342900" indent="-342900"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   /* Five different two-input logic </a:t>
            </a:r>
          </a:p>
          <a:p>
            <a:pPr marL="342900" indent="-342900"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      gates acting on 4 bit busses */</a:t>
            </a:r>
          </a:p>
          <a:p>
            <a:pPr marL="342900" indent="-342900"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   assign y1 = a &amp; b;    // AND</a:t>
            </a:r>
          </a:p>
          <a:p>
            <a:pPr marL="342900" indent="-342900"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   assign y2 = a | b;    // OR</a:t>
            </a:r>
          </a:p>
          <a:p>
            <a:pPr marL="342900" indent="-342900"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   assign y3 = a ^ b;    // XOR</a:t>
            </a:r>
          </a:p>
          <a:p>
            <a:pPr marL="342900" indent="-342900"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   assign y4 = ~(a &amp; b); // NAND</a:t>
            </a:r>
          </a:p>
          <a:p>
            <a:pPr marL="342900" indent="-342900"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   assign y5 = ~(a | b); // NOR</a:t>
            </a:r>
          </a:p>
          <a:p>
            <a:pPr marL="342900" indent="-342900">
              <a:spcBef>
                <a:spcPct val="20000"/>
              </a:spcBef>
            </a:pPr>
            <a:r>
              <a:rPr lang="en-US" sz="1800" dirty="0" err="1">
                <a:latin typeface="Courier New" pitchFamily="49" charset="0"/>
                <a:cs typeface="Arial" charset="0"/>
              </a:rPr>
              <a:t>endmodule</a:t>
            </a:r>
            <a:endParaRPr lang="en-US" sz="1800" dirty="0">
              <a:latin typeface="Courier New" pitchFamily="49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1800" dirty="0">
              <a:latin typeface="Courier New" pitchFamily="49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1800" dirty="0">
              <a:latin typeface="Courier New" pitchFamily="49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-US" sz="2400" b="1" dirty="0">
                <a:solidFill>
                  <a:srgbClr val="0070C0"/>
                </a:solidFill>
                <a:latin typeface="Courier New" pitchFamily="49" charset="0"/>
                <a:cs typeface="Arial" charset="0"/>
              </a:rPr>
              <a:t>//</a:t>
            </a:r>
            <a:r>
              <a:rPr lang="en-US" sz="2400" dirty="0">
                <a:solidFill>
                  <a:schemeClr val="accent2"/>
                </a:solidFill>
                <a:cs typeface="Arial" charset="0"/>
              </a:rPr>
              <a:t>  </a:t>
            </a:r>
            <a:r>
              <a:rPr lang="en-US" sz="2400" dirty="0">
                <a:cs typeface="Arial" charset="0"/>
              </a:rPr>
              <a:t>          single line comment</a:t>
            </a:r>
          </a:p>
          <a:p>
            <a:pPr marL="342900" indent="-342900">
              <a:spcBef>
                <a:spcPct val="20000"/>
              </a:spcBef>
            </a:pPr>
            <a:r>
              <a:rPr lang="en-US" sz="2400" b="1" dirty="0">
                <a:solidFill>
                  <a:srgbClr val="0070C0"/>
                </a:solidFill>
                <a:latin typeface="Courier New" pitchFamily="49" charset="0"/>
                <a:cs typeface="Arial" charset="0"/>
              </a:rPr>
              <a:t>/*…*/</a:t>
            </a:r>
            <a:r>
              <a:rPr lang="en-US" sz="2400" dirty="0">
                <a:cs typeface="Arial" charset="0"/>
              </a:rPr>
              <a:t>    multiline comment </a:t>
            </a:r>
          </a:p>
        </p:txBody>
      </p:sp>
      <p:pic>
        <p:nvPicPr>
          <p:cNvPr id="881669" name="Picture 5"/>
          <p:cNvPicPr>
            <a:picLocks noChangeAspect="1" noChangeArrowheads="1"/>
          </p:cNvPicPr>
          <p:nvPr>
            <p:custDataLst>
              <p:tags r:id="rId3"/>
            </p:custDataLst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7800" y="2590800"/>
            <a:ext cx="3200400" cy="24280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Bitwise Operators</a:t>
            </a:r>
          </a:p>
        </p:txBody>
      </p:sp>
      <p:sp>
        <p:nvSpPr>
          <p:cNvPr id="6" name="Text Box 6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6172200" y="2006025"/>
            <a:ext cx="213360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b="1" dirty="0">
                <a:solidFill>
                  <a:srgbClr val="0070C0"/>
                </a:solidFill>
              </a:rPr>
              <a:t>Synthesis:</a:t>
            </a:r>
          </a:p>
        </p:txBody>
      </p:sp>
    </p:spTree>
    <p:extLst>
      <p:ext uri="{BB962C8B-B14F-4D97-AF65-F5344CB8AC3E}">
        <p14:creationId xmlns:p14="http://schemas.microsoft.com/office/powerpoint/2010/main" val="4002214663"/>
      </p:ext>
    </p:extLst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2690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882692" name="Rectangle 4"/>
          <p:cNvSpPr>
            <a:spLocks noGrp="1" noChangeArrowheads="1"/>
          </p:cNvSpPr>
          <p:nvPr>
            <p:ph idx="4294967295"/>
            <p:custDataLst>
              <p:tags r:id="rId2"/>
            </p:custDataLst>
          </p:nvPr>
        </p:nvSpPr>
        <p:spPr>
          <a:xfrm>
            <a:off x="914400" y="1319212"/>
            <a:ext cx="8229600" cy="4525963"/>
          </a:xfrm>
        </p:spPr>
        <p:txBody>
          <a:bodyPr/>
          <a:lstStyle/>
          <a:p>
            <a:pPr>
              <a:buFontTx/>
              <a:buNone/>
            </a:pPr>
            <a:r>
              <a:rPr lang="en-US" sz="1800" dirty="0">
                <a:latin typeface="Courier New" pitchFamily="49" charset="0"/>
              </a:rPr>
              <a:t>module and8(input  logic [7:0] a, </a:t>
            </a:r>
          </a:p>
          <a:p>
            <a:pPr>
              <a:buFontTx/>
              <a:buNone/>
            </a:pPr>
            <a:r>
              <a:rPr lang="en-US" sz="1800" dirty="0">
                <a:latin typeface="Courier New" pitchFamily="49" charset="0"/>
              </a:rPr>
              <a:t>            output logic       y);</a:t>
            </a:r>
          </a:p>
          <a:p>
            <a:pPr>
              <a:buFontTx/>
              <a:buNone/>
            </a:pPr>
            <a:r>
              <a:rPr lang="en-US" sz="1800" dirty="0">
                <a:latin typeface="Courier New" pitchFamily="49" charset="0"/>
              </a:rPr>
              <a:t>   assign y = &amp;a;</a:t>
            </a:r>
          </a:p>
          <a:p>
            <a:pPr>
              <a:buFontTx/>
              <a:buNone/>
            </a:pPr>
            <a:r>
              <a:rPr lang="en-US" sz="1800" dirty="0">
                <a:latin typeface="Courier New" pitchFamily="49" charset="0"/>
              </a:rPr>
              <a:t>   // &amp;a is much easier to write than</a:t>
            </a:r>
          </a:p>
          <a:p>
            <a:pPr>
              <a:buFontTx/>
              <a:buNone/>
            </a:pPr>
            <a:r>
              <a:rPr lang="en-US" sz="1800" dirty="0">
                <a:latin typeface="Courier New" pitchFamily="49" charset="0"/>
              </a:rPr>
              <a:t>   // assign y = a[7] &amp; a[6] &amp; a[5] &amp; a[4] &amp;</a:t>
            </a:r>
          </a:p>
          <a:p>
            <a:pPr>
              <a:buFontTx/>
              <a:buNone/>
            </a:pPr>
            <a:r>
              <a:rPr lang="en-US" sz="1800" dirty="0">
                <a:latin typeface="Courier New" pitchFamily="49" charset="0"/>
              </a:rPr>
              <a:t>   //            a[3] &amp; a[2] &amp; a[1] &amp; a[0];</a:t>
            </a:r>
          </a:p>
          <a:p>
            <a:pPr>
              <a:buFontTx/>
              <a:buNone/>
            </a:pPr>
            <a:r>
              <a:rPr lang="en-US" sz="1800" dirty="0" err="1">
                <a:latin typeface="Courier New" pitchFamily="49" charset="0"/>
              </a:rPr>
              <a:t>endmodule</a:t>
            </a:r>
            <a:endParaRPr lang="en-US" sz="1800" dirty="0">
              <a:latin typeface="Courier New" pitchFamily="49" charset="0"/>
            </a:endParaRPr>
          </a:p>
        </p:txBody>
      </p:sp>
      <p:pic>
        <p:nvPicPr>
          <p:cNvPr id="882693" name="Picture 5"/>
          <p:cNvPicPr>
            <a:picLocks noChangeAspect="1" noChangeArrowheads="1"/>
          </p:cNvPicPr>
          <p:nvPr>
            <p:custDataLst>
              <p:tags r:id="rId3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9800" y="3962400"/>
            <a:ext cx="3581400" cy="1882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Reduction Operators</a:t>
            </a:r>
          </a:p>
        </p:txBody>
      </p:sp>
      <p:sp>
        <p:nvSpPr>
          <p:cNvPr id="6" name="Text Box 6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2819400" y="3444860"/>
            <a:ext cx="213360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b="1" dirty="0">
                <a:solidFill>
                  <a:srgbClr val="0070C0"/>
                </a:solidFill>
              </a:rPr>
              <a:t>Synthesis:</a:t>
            </a:r>
          </a:p>
        </p:txBody>
      </p:sp>
      <p:sp>
        <p:nvSpPr>
          <p:cNvPr id="7" name="Text Box 6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914400" y="863025"/>
            <a:ext cx="297180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b="1" dirty="0" err="1">
                <a:solidFill>
                  <a:srgbClr val="0070C0"/>
                </a:solidFill>
              </a:rPr>
              <a:t>SystemVerilog</a:t>
            </a:r>
            <a:r>
              <a:rPr lang="en-US" sz="3200" b="1" dirty="0">
                <a:solidFill>
                  <a:srgbClr val="0070C0"/>
                </a:solidFill>
              </a:rPr>
              <a:t>:</a:t>
            </a:r>
          </a:p>
        </p:txBody>
      </p:sp>
    </p:spTree>
    <p:extLst>
      <p:ext uri="{BB962C8B-B14F-4D97-AF65-F5344CB8AC3E}">
        <p14:creationId xmlns:p14="http://schemas.microsoft.com/office/powerpoint/2010/main" val="1780621004"/>
      </p:ext>
    </p:extLst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3714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883716" name="Rectangle 4"/>
          <p:cNvSpPr>
            <a:spLocks noGrp="1" noChangeArrowheads="1"/>
          </p:cNvSpPr>
          <p:nvPr>
            <p:ph idx="4294967295"/>
            <p:custDataLst>
              <p:tags r:id="rId2"/>
            </p:custDataLst>
          </p:nvPr>
        </p:nvSpPr>
        <p:spPr>
          <a:xfrm>
            <a:off x="914400" y="1295400"/>
            <a:ext cx="8229600" cy="4525963"/>
          </a:xfrm>
        </p:spPr>
        <p:txBody>
          <a:bodyPr>
            <a:normAutofit lnSpcReduction="10000"/>
          </a:bodyPr>
          <a:lstStyle/>
          <a:p>
            <a:pPr>
              <a:buFontTx/>
              <a:buNone/>
            </a:pPr>
            <a:r>
              <a:rPr lang="en-US" sz="1800" dirty="0">
                <a:latin typeface="Courier New" pitchFamily="49" charset="0"/>
              </a:rPr>
              <a:t>module mux2(input  </a:t>
            </a:r>
            <a:r>
              <a:rPr lang="en-US" sz="1800" dirty="0">
                <a:latin typeface="Courier New" pitchFamily="49" charset="0"/>
                <a:cs typeface="Arial" charset="0"/>
              </a:rPr>
              <a:t>logic </a:t>
            </a:r>
            <a:r>
              <a:rPr lang="en-US" sz="1800" dirty="0">
                <a:latin typeface="Courier New" pitchFamily="49" charset="0"/>
              </a:rPr>
              <a:t>[3:0] d0, d1, </a:t>
            </a:r>
          </a:p>
          <a:p>
            <a:pPr>
              <a:buFontTx/>
              <a:buNone/>
            </a:pPr>
            <a:r>
              <a:rPr lang="en-US" sz="1800" dirty="0">
                <a:latin typeface="Courier New" pitchFamily="49" charset="0"/>
              </a:rPr>
              <a:t>            input  </a:t>
            </a:r>
            <a:r>
              <a:rPr lang="en-US" sz="1800" dirty="0">
                <a:latin typeface="Courier New" pitchFamily="49" charset="0"/>
                <a:cs typeface="Arial" charset="0"/>
              </a:rPr>
              <a:t>logic</a:t>
            </a:r>
            <a:r>
              <a:rPr lang="en-US" sz="1800" dirty="0">
                <a:latin typeface="Courier New" pitchFamily="49" charset="0"/>
              </a:rPr>
              <a:t>       s,</a:t>
            </a:r>
          </a:p>
          <a:p>
            <a:pPr>
              <a:buFontTx/>
              <a:buNone/>
            </a:pPr>
            <a:r>
              <a:rPr lang="en-US" sz="1800" dirty="0">
                <a:latin typeface="Courier New" pitchFamily="49" charset="0"/>
              </a:rPr>
              <a:t>            output </a:t>
            </a:r>
            <a:r>
              <a:rPr lang="en-US" sz="1800" dirty="0">
                <a:latin typeface="Courier New" pitchFamily="49" charset="0"/>
                <a:cs typeface="Arial" charset="0"/>
              </a:rPr>
              <a:t>logic </a:t>
            </a:r>
            <a:r>
              <a:rPr lang="en-US" sz="1800" dirty="0">
                <a:latin typeface="Courier New" pitchFamily="49" charset="0"/>
              </a:rPr>
              <a:t>[3:0] y);</a:t>
            </a:r>
          </a:p>
          <a:p>
            <a:pPr>
              <a:buFontTx/>
              <a:buNone/>
            </a:pPr>
            <a:r>
              <a:rPr lang="en-US" sz="1800" dirty="0">
                <a:latin typeface="Courier New" pitchFamily="49" charset="0"/>
              </a:rPr>
              <a:t>   assign y = s ? d1 : d0; </a:t>
            </a:r>
          </a:p>
          <a:p>
            <a:pPr>
              <a:buFontTx/>
              <a:buNone/>
            </a:pPr>
            <a:r>
              <a:rPr lang="en-US" sz="1800" dirty="0" err="1">
                <a:latin typeface="Courier New" pitchFamily="49" charset="0"/>
              </a:rPr>
              <a:t>endmodule</a:t>
            </a:r>
            <a:endParaRPr lang="en-US" sz="1800" dirty="0">
              <a:latin typeface="Courier New" pitchFamily="49" charset="0"/>
            </a:endParaRPr>
          </a:p>
          <a:p>
            <a:pPr>
              <a:buFontTx/>
              <a:buNone/>
            </a:pPr>
            <a:endParaRPr lang="en-US" sz="1800" dirty="0">
              <a:latin typeface="Courier New" pitchFamily="49" charset="0"/>
            </a:endParaRPr>
          </a:p>
          <a:p>
            <a:pPr>
              <a:buFontTx/>
              <a:buNone/>
            </a:pPr>
            <a:endParaRPr lang="en-US" sz="1800" dirty="0">
              <a:latin typeface="Courier New" pitchFamily="49" charset="0"/>
            </a:endParaRPr>
          </a:p>
          <a:p>
            <a:pPr>
              <a:buFontTx/>
              <a:buNone/>
            </a:pPr>
            <a:endParaRPr lang="en-US" sz="1800" dirty="0">
              <a:latin typeface="Courier New" pitchFamily="49" charset="0"/>
            </a:endParaRPr>
          </a:p>
          <a:p>
            <a:pPr>
              <a:buFontTx/>
              <a:buNone/>
            </a:pPr>
            <a:endParaRPr lang="en-US" sz="1800" dirty="0">
              <a:latin typeface="Courier New" pitchFamily="49" charset="0"/>
            </a:endParaRPr>
          </a:p>
          <a:p>
            <a:pPr>
              <a:buFontTx/>
              <a:buNone/>
            </a:pPr>
            <a:endParaRPr lang="en-US" sz="1800" dirty="0">
              <a:latin typeface="Courier New" pitchFamily="49" charset="0"/>
            </a:endParaRPr>
          </a:p>
          <a:p>
            <a:pPr>
              <a:buFontTx/>
              <a:buNone/>
            </a:pPr>
            <a:endParaRPr lang="en-US" sz="1800" dirty="0">
              <a:latin typeface="Courier New" pitchFamily="49" charset="0"/>
            </a:endParaRPr>
          </a:p>
          <a:p>
            <a:pPr>
              <a:buFontTx/>
              <a:buNone/>
            </a:pPr>
            <a:endParaRPr lang="en-US" sz="1800" dirty="0">
              <a:latin typeface="Courier New" pitchFamily="49" charset="0"/>
            </a:endParaRPr>
          </a:p>
          <a:p>
            <a:pPr>
              <a:buFontTx/>
              <a:buNone/>
            </a:pPr>
            <a:r>
              <a:rPr lang="en-US" sz="2400" b="1" dirty="0">
                <a:solidFill>
                  <a:srgbClr val="0070C0"/>
                </a:solidFill>
                <a:latin typeface="Courier New" pitchFamily="49" charset="0"/>
              </a:rPr>
              <a:t>? :</a:t>
            </a:r>
            <a:r>
              <a:rPr lang="en-US" sz="2400" b="1" dirty="0">
                <a:solidFill>
                  <a:srgbClr val="0070C0"/>
                </a:solidFill>
                <a:latin typeface="Arial" charset="0"/>
              </a:rPr>
              <a:t>      </a:t>
            </a:r>
            <a:r>
              <a:rPr lang="en-US" sz="2400" dirty="0">
                <a:latin typeface="Arial" charset="0"/>
              </a:rPr>
              <a:t>is also called a </a:t>
            </a:r>
            <a:r>
              <a:rPr lang="en-US" sz="2400" i="1" dirty="0">
                <a:latin typeface="Arial" charset="0"/>
              </a:rPr>
              <a:t>ternary operator</a:t>
            </a:r>
            <a:r>
              <a:rPr lang="en-US" sz="2400" dirty="0">
                <a:latin typeface="Arial" charset="0"/>
              </a:rPr>
              <a:t> because it   </a:t>
            </a:r>
          </a:p>
          <a:p>
            <a:pPr>
              <a:buFontTx/>
              <a:buNone/>
            </a:pPr>
            <a:r>
              <a:rPr lang="en-US" sz="2400" dirty="0">
                <a:latin typeface="Arial" charset="0"/>
              </a:rPr>
              <a:t>            operates on 3 inputs: </a:t>
            </a:r>
            <a:r>
              <a:rPr lang="en-US" sz="2400" dirty="0">
                <a:latin typeface="Courier New" pitchFamily="49" charset="0"/>
              </a:rPr>
              <a:t>s</a:t>
            </a:r>
            <a:r>
              <a:rPr lang="en-US" sz="2400" dirty="0">
                <a:latin typeface="Arial" charset="0"/>
              </a:rPr>
              <a:t>, </a:t>
            </a:r>
            <a:r>
              <a:rPr lang="en-US" sz="2400" dirty="0">
                <a:latin typeface="Courier New" pitchFamily="49" charset="0"/>
              </a:rPr>
              <a:t>d1</a:t>
            </a:r>
            <a:r>
              <a:rPr lang="en-US" sz="2400" dirty="0">
                <a:latin typeface="Arial" charset="0"/>
              </a:rPr>
              <a:t>, and </a:t>
            </a:r>
            <a:r>
              <a:rPr lang="en-US" sz="2400" dirty="0">
                <a:latin typeface="Courier New" pitchFamily="49" charset="0"/>
              </a:rPr>
              <a:t>d0</a:t>
            </a:r>
            <a:r>
              <a:rPr lang="en-US" sz="2400" dirty="0">
                <a:latin typeface="Arial" charset="0"/>
              </a:rPr>
              <a:t>.</a:t>
            </a:r>
          </a:p>
          <a:p>
            <a:pPr>
              <a:buFontTx/>
              <a:buNone/>
            </a:pPr>
            <a:endParaRPr lang="en-US" sz="1800" dirty="0">
              <a:latin typeface="Courier New" pitchFamily="49" charset="0"/>
            </a:endParaRPr>
          </a:p>
        </p:txBody>
      </p:sp>
      <p:pic>
        <p:nvPicPr>
          <p:cNvPr id="883717" name="Picture 5"/>
          <p:cNvPicPr>
            <a:picLocks noChangeAspect="1" noChangeArrowheads="1"/>
          </p:cNvPicPr>
          <p:nvPr>
            <p:custDataLst>
              <p:tags r:id="rId3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3501" y="3124200"/>
            <a:ext cx="3987299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Conditional Assignment</a:t>
            </a:r>
          </a:p>
        </p:txBody>
      </p:sp>
      <p:sp>
        <p:nvSpPr>
          <p:cNvPr id="6" name="Text Box 6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2819400" y="2615625"/>
            <a:ext cx="213360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b="1" dirty="0">
                <a:solidFill>
                  <a:srgbClr val="0070C0"/>
                </a:solidFill>
              </a:rPr>
              <a:t>Synthesis:</a:t>
            </a:r>
          </a:p>
        </p:txBody>
      </p:sp>
      <p:sp>
        <p:nvSpPr>
          <p:cNvPr id="7" name="Text Box 6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914400" y="838200"/>
            <a:ext cx="297180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b="1" dirty="0" err="1">
                <a:solidFill>
                  <a:srgbClr val="0070C0"/>
                </a:solidFill>
              </a:rPr>
              <a:t>SystemVerilog</a:t>
            </a:r>
            <a:r>
              <a:rPr lang="en-US" sz="3200" b="1" dirty="0">
                <a:solidFill>
                  <a:srgbClr val="0070C0"/>
                </a:solidFill>
              </a:rPr>
              <a:t>:</a:t>
            </a:r>
          </a:p>
        </p:txBody>
      </p:sp>
    </p:spTree>
    <p:extLst>
      <p:ext uri="{BB962C8B-B14F-4D97-AF65-F5344CB8AC3E}">
        <p14:creationId xmlns:p14="http://schemas.microsoft.com/office/powerpoint/2010/main" val="3910419406"/>
      </p:ext>
    </p:extLst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4738" name="Rectangle 2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884740" name="Rectangle 4"/>
          <p:cNvSpPr>
            <a:spLocks noGrp="1" noChangeArrowheads="1"/>
          </p:cNvSpPr>
          <p:nvPr>
            <p:ph idx="4294967295"/>
            <p:custDataLst>
              <p:tags r:id="rId3"/>
            </p:custDataLst>
          </p:nvPr>
        </p:nvSpPr>
        <p:spPr>
          <a:xfrm>
            <a:off x="533400" y="1341437"/>
            <a:ext cx="8229600" cy="4525963"/>
          </a:xfrm>
        </p:spPr>
        <p:txBody>
          <a:bodyPr/>
          <a:lstStyle/>
          <a:p>
            <a:pPr>
              <a:buFontTx/>
              <a:buNone/>
            </a:pPr>
            <a:r>
              <a:rPr lang="en-US" sz="1800" dirty="0">
                <a:latin typeface="Courier New" pitchFamily="49" charset="0"/>
              </a:rPr>
              <a:t>module </a:t>
            </a:r>
            <a:r>
              <a:rPr lang="en-US" sz="1800" dirty="0" err="1">
                <a:latin typeface="Courier New" pitchFamily="49" charset="0"/>
              </a:rPr>
              <a:t>fulladder</a:t>
            </a:r>
            <a:r>
              <a:rPr lang="en-US" sz="1800" dirty="0">
                <a:latin typeface="Courier New" pitchFamily="49" charset="0"/>
              </a:rPr>
              <a:t>(input  logic a, b, </a:t>
            </a:r>
            <a:r>
              <a:rPr lang="en-US" sz="1800" dirty="0" err="1">
                <a:latin typeface="Courier New" pitchFamily="49" charset="0"/>
              </a:rPr>
              <a:t>cin</a:t>
            </a:r>
            <a:r>
              <a:rPr lang="en-US" sz="1800" dirty="0">
                <a:latin typeface="Courier New" pitchFamily="49" charset="0"/>
              </a:rPr>
              <a:t>, </a:t>
            </a:r>
          </a:p>
          <a:p>
            <a:pPr>
              <a:buFontTx/>
              <a:buNone/>
            </a:pPr>
            <a:r>
              <a:rPr lang="en-US" sz="1800" dirty="0">
                <a:latin typeface="Courier New" pitchFamily="49" charset="0"/>
              </a:rPr>
              <a:t>                 output logic s, </a:t>
            </a:r>
            <a:r>
              <a:rPr lang="en-US" sz="1800" dirty="0" err="1">
                <a:latin typeface="Courier New" pitchFamily="49" charset="0"/>
              </a:rPr>
              <a:t>cout</a:t>
            </a:r>
            <a:r>
              <a:rPr lang="en-US" sz="1800" dirty="0">
                <a:latin typeface="Courier New" pitchFamily="49" charset="0"/>
              </a:rPr>
              <a:t>);</a:t>
            </a:r>
          </a:p>
          <a:p>
            <a:pPr>
              <a:buFontTx/>
              <a:buNone/>
            </a:pPr>
            <a:r>
              <a:rPr lang="en-US" sz="1800" dirty="0">
                <a:latin typeface="Courier New" pitchFamily="49" charset="0"/>
              </a:rPr>
              <a:t>  logic p, g;   // internal nodes</a:t>
            </a:r>
          </a:p>
          <a:p>
            <a:pPr>
              <a:buFontTx/>
              <a:buNone/>
            </a:pPr>
            <a:endParaRPr lang="en-US" sz="1800" dirty="0">
              <a:latin typeface="Courier New" pitchFamily="49" charset="0"/>
            </a:endParaRPr>
          </a:p>
          <a:p>
            <a:pPr>
              <a:buFontTx/>
              <a:buNone/>
            </a:pPr>
            <a:r>
              <a:rPr lang="en-US" sz="1800" dirty="0">
                <a:latin typeface="Courier New" pitchFamily="49" charset="0"/>
              </a:rPr>
              <a:t>  assign p = a ^ b;</a:t>
            </a:r>
          </a:p>
          <a:p>
            <a:pPr>
              <a:buFontTx/>
              <a:buNone/>
            </a:pPr>
            <a:r>
              <a:rPr lang="en-US" sz="1800" dirty="0">
                <a:latin typeface="Courier New" pitchFamily="49" charset="0"/>
              </a:rPr>
              <a:t>  assign g = a &amp; b;</a:t>
            </a:r>
          </a:p>
          <a:p>
            <a:pPr>
              <a:buFontTx/>
              <a:buNone/>
            </a:pPr>
            <a:r>
              <a:rPr lang="en-US" sz="1800" dirty="0">
                <a:latin typeface="Courier New" pitchFamily="49" charset="0"/>
              </a:rPr>
              <a:t>  </a:t>
            </a:r>
          </a:p>
          <a:p>
            <a:pPr>
              <a:buFontTx/>
              <a:buNone/>
            </a:pPr>
            <a:r>
              <a:rPr lang="en-US" sz="1800" dirty="0">
                <a:latin typeface="Courier New" pitchFamily="49" charset="0"/>
              </a:rPr>
              <a:t>  assign s = p ^ </a:t>
            </a:r>
            <a:r>
              <a:rPr lang="en-US" sz="1800" dirty="0" err="1">
                <a:latin typeface="Courier New" pitchFamily="49" charset="0"/>
              </a:rPr>
              <a:t>cin</a:t>
            </a:r>
            <a:r>
              <a:rPr lang="en-US" sz="1800" dirty="0">
                <a:latin typeface="Courier New" pitchFamily="49" charset="0"/>
              </a:rPr>
              <a:t>;</a:t>
            </a:r>
          </a:p>
          <a:p>
            <a:pPr>
              <a:buFontTx/>
              <a:buNone/>
            </a:pPr>
            <a:r>
              <a:rPr lang="en-US" sz="1800" dirty="0">
                <a:latin typeface="Courier New" pitchFamily="49" charset="0"/>
              </a:rPr>
              <a:t>  assign </a:t>
            </a:r>
            <a:r>
              <a:rPr lang="en-US" sz="1800" dirty="0" err="1">
                <a:latin typeface="Courier New" pitchFamily="49" charset="0"/>
              </a:rPr>
              <a:t>cout</a:t>
            </a:r>
            <a:r>
              <a:rPr lang="en-US" sz="1800" dirty="0">
                <a:latin typeface="Courier New" pitchFamily="49" charset="0"/>
              </a:rPr>
              <a:t> = g | (p &amp; </a:t>
            </a:r>
            <a:r>
              <a:rPr lang="en-US" sz="1800" dirty="0" err="1">
                <a:latin typeface="Courier New" pitchFamily="49" charset="0"/>
              </a:rPr>
              <a:t>cin</a:t>
            </a:r>
            <a:r>
              <a:rPr lang="en-US" sz="1800" dirty="0">
                <a:latin typeface="Courier New" pitchFamily="49" charset="0"/>
              </a:rPr>
              <a:t>);</a:t>
            </a:r>
          </a:p>
          <a:p>
            <a:pPr>
              <a:buFontTx/>
              <a:buNone/>
            </a:pPr>
            <a:r>
              <a:rPr lang="en-US" sz="1800" dirty="0" err="1">
                <a:latin typeface="Courier New" pitchFamily="49" charset="0"/>
              </a:rPr>
              <a:t>endmodule</a:t>
            </a:r>
            <a:endParaRPr lang="en-US" sz="1800" dirty="0">
              <a:latin typeface="Courier New" pitchFamily="49" charset="0"/>
            </a:endParaRPr>
          </a:p>
        </p:txBody>
      </p:sp>
      <p:sp>
        <p:nvSpPr>
          <p:cNvPr id="884741" name="Rectangle 5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0" y="26670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884742" name="Object 6"/>
          <p:cNvGraphicFramePr>
            <a:graphicFrameLocks noChangeAspect="1"/>
          </p:cNvGraphicFramePr>
          <p:nvPr>
            <p:custDataLst>
              <p:tags r:id="rId5"/>
            </p:custDataLst>
            <p:extLst/>
          </p:nvPr>
        </p:nvGraphicFramePr>
        <p:xfrm>
          <a:off x="4343400" y="3733801"/>
          <a:ext cx="4678924" cy="1981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5285" name="VISIO" r:id="rId10" imgW="3604320" imgH="1526040" progId="Visio.Drawing.6">
                  <p:embed/>
                </p:oleObj>
              </mc:Choice>
              <mc:Fallback>
                <p:oleObj name="VISIO" r:id="rId10" imgW="3604320" imgH="1526040" progId="Visio.Drawing.6">
                  <p:embed/>
                  <p:pic>
                    <p:nvPicPr>
                      <p:cNvPr id="884742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43400" y="3733801"/>
                        <a:ext cx="4678924" cy="1981200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Internal Variables</a:t>
            </a:r>
          </a:p>
        </p:txBody>
      </p:sp>
      <p:sp>
        <p:nvSpPr>
          <p:cNvPr id="7" name="Text Box 6"/>
          <p:cNvSpPr txBox="1"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533400" y="863025"/>
            <a:ext cx="297180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b="1" dirty="0" err="1">
                <a:solidFill>
                  <a:srgbClr val="0070C0"/>
                </a:solidFill>
              </a:rPr>
              <a:t>SystemVerilog</a:t>
            </a:r>
            <a:r>
              <a:rPr lang="en-US" sz="3200" b="1" dirty="0">
                <a:solidFill>
                  <a:srgbClr val="0070C0"/>
                </a:solidFill>
              </a:rPr>
              <a:t>:</a:t>
            </a:r>
          </a:p>
        </p:txBody>
      </p:sp>
      <p:sp>
        <p:nvSpPr>
          <p:cNvPr id="8" name="Text Box 6"/>
          <p:cNvSpPr txBox="1">
            <a:spLocks noChangeArrowheads="1"/>
          </p:cNvSpPr>
          <p:nvPr>
            <p:custDataLst>
              <p:tags r:id="rId7"/>
            </p:custDataLst>
          </p:nvPr>
        </p:nvSpPr>
        <p:spPr bwMode="auto">
          <a:xfrm>
            <a:off x="5410200" y="3072825"/>
            <a:ext cx="213360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b="1" dirty="0">
                <a:solidFill>
                  <a:srgbClr val="0070C0"/>
                </a:solidFill>
              </a:rPr>
              <a:t>Synthesis:</a:t>
            </a:r>
          </a:p>
        </p:txBody>
      </p:sp>
    </p:spTree>
    <p:extLst>
      <p:ext uri="{BB962C8B-B14F-4D97-AF65-F5344CB8AC3E}">
        <p14:creationId xmlns:p14="http://schemas.microsoft.com/office/powerpoint/2010/main" val="1864206099"/>
      </p:ext>
    </p:extLst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5762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graphicFrame>
        <p:nvGraphicFramePr>
          <p:cNvPr id="885813" name="Group 53"/>
          <p:cNvGraphicFramePr>
            <a:graphicFrameLocks noGrp="1"/>
          </p:cNvGraphicFramePr>
          <p:nvPr>
            <p:ph idx="4294967295"/>
            <p:custDataLst>
              <p:tags r:id="rId2"/>
            </p:custDataLst>
            <p:extLst/>
          </p:nvPr>
        </p:nvGraphicFramePr>
        <p:xfrm>
          <a:off x="2819400" y="1088898"/>
          <a:ext cx="4876800" cy="4684717"/>
        </p:xfrm>
        <a:graphic>
          <a:graphicData uri="http://schemas.openxmlformats.org/drawingml/2006/table">
            <a:tbl>
              <a:tblPr/>
              <a:tblGrid>
                <a:gridCol w="206216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81463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270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Arial" charset="0"/>
                        </a:rPr>
                        <a:t>~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NOT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238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Arial" charset="0"/>
                        </a:rPr>
                        <a:t>*, /, %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Arial" charset="0"/>
                        </a:rPr>
                        <a:t>mult, div, mod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270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Arial" charset="0"/>
                        </a:rPr>
                        <a:t>+, -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Arial" charset="0"/>
                        </a:rPr>
                        <a:t>add,sub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254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Arial" charset="0"/>
                        </a:rPr>
                        <a:t>&lt;&lt;, &gt;&gt;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Arial" charset="0"/>
                        </a:rPr>
                        <a:t>shift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270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Arial" charset="0"/>
                        </a:rPr>
                        <a:t>&lt;&lt;&lt;, &gt;&gt;&gt;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Arial" charset="0"/>
                        </a:rPr>
                        <a:t>arithmetic shift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238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Arial" charset="0"/>
                        </a:rPr>
                        <a:t>&lt;, &lt;=, &gt;, &gt;=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Arial" charset="0"/>
                        </a:rPr>
                        <a:t>comparison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270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Arial" charset="0"/>
                        </a:rPr>
                        <a:t>==, !=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Arial" charset="0"/>
                        </a:rPr>
                        <a:t>equal, not equal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254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Arial" charset="0"/>
                        </a:rPr>
                        <a:t>&amp;, ~&amp;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Arial" charset="0"/>
                        </a:rPr>
                        <a:t>AND, NAND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270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Arial" charset="0"/>
                        </a:rPr>
                        <a:t>^, ~^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Arial" charset="0"/>
                        </a:rPr>
                        <a:t>XOR, XNOR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4238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Arial" charset="0"/>
                        </a:rPr>
                        <a:t>|, ~|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Arial" charset="0"/>
                        </a:rPr>
                        <a:t>OR, NOR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4270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cs typeface="Arial" charset="0"/>
                        </a:rPr>
                        <a:t>?: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ternary operator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885764" name="Rectangle 4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0" y="26670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885811" name="Text Box 51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1603131" y="1066800"/>
            <a:ext cx="175260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 dirty="0">
                <a:solidFill>
                  <a:srgbClr val="0070C0"/>
                </a:solidFill>
              </a:rPr>
              <a:t>Highest</a:t>
            </a:r>
          </a:p>
        </p:txBody>
      </p:sp>
      <p:sp>
        <p:nvSpPr>
          <p:cNvPr id="885812" name="Text Box 52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1752600" y="5345668"/>
            <a:ext cx="175260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 dirty="0">
                <a:solidFill>
                  <a:srgbClr val="0070C0"/>
                </a:solidFill>
              </a:rPr>
              <a:t>Lowest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Precedence</a:t>
            </a:r>
          </a:p>
        </p:txBody>
      </p:sp>
    </p:spTree>
    <p:extLst>
      <p:ext uri="{BB962C8B-B14F-4D97-AF65-F5344CB8AC3E}">
        <p14:creationId xmlns:p14="http://schemas.microsoft.com/office/powerpoint/2010/main" val="29591816"/>
      </p:ext>
    </p:extLst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6786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838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graphicFrame>
        <p:nvGraphicFramePr>
          <p:cNvPr id="886868" name="Group 84"/>
          <p:cNvGraphicFramePr>
            <a:graphicFrameLocks noGrp="1"/>
          </p:cNvGraphicFramePr>
          <p:nvPr>
            <p:ph type="tbl" idx="4294967295"/>
            <p:custDataLst>
              <p:tags r:id="rId2"/>
            </p:custDataLst>
            <p:extLst/>
          </p:nvPr>
        </p:nvGraphicFramePr>
        <p:xfrm>
          <a:off x="990600" y="2209800"/>
          <a:ext cx="7162800" cy="3628073"/>
        </p:xfrm>
        <a:graphic>
          <a:graphicData uri="http://schemas.openxmlformats.org/drawingml/2006/table">
            <a:tbl>
              <a:tblPr/>
              <a:tblGrid>
                <a:gridCol w="1600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192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5762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j-lt"/>
                          <a:cs typeface="Arial" charset="0"/>
                        </a:rPr>
                        <a:t>Number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j-lt"/>
                          <a:cs typeface="Arial" charset="0"/>
                        </a:rPr>
                        <a:t># Bits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j-lt"/>
                          <a:cs typeface="Arial" charset="0"/>
                        </a:rPr>
                        <a:t>Base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j-lt"/>
                          <a:cs typeface="Arial" charset="0"/>
                        </a:rPr>
                        <a:t>Decimal Equivalent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j-lt"/>
                          <a:cs typeface="Arial" charset="0"/>
                        </a:rPr>
                        <a:t>Stored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67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3</a:t>
                      </a:r>
                      <a:r>
                        <a:rPr lang="en-US" sz="1800" b="1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Courier New" pitchFamily="49" charset="0"/>
                        </a:rPr>
                        <a:t>'</a:t>
                      </a: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b101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binary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101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254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1800" b="1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Courier New" pitchFamily="49" charset="0"/>
                        </a:rPr>
                        <a:t>'</a:t>
                      </a: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b11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unsized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binary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00…0011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587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8</a:t>
                      </a:r>
                      <a:r>
                        <a:rPr lang="en-US" sz="1800" b="1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Courier New" pitchFamily="49" charset="0"/>
                        </a:rPr>
                        <a:t>'</a:t>
                      </a: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b11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binary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00000011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159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8</a:t>
                      </a:r>
                      <a:r>
                        <a:rPr lang="en-US" sz="1800" b="1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Courier New" pitchFamily="49" charset="0"/>
                        </a:rPr>
                        <a:t>'</a:t>
                      </a: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b1010_1011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binary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171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10101011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508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3</a:t>
                      </a:r>
                      <a:r>
                        <a:rPr lang="en-US" sz="1800" b="1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Courier New" pitchFamily="49" charset="0"/>
                        </a:rPr>
                        <a:t>'</a:t>
                      </a: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d6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decimal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110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079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6</a:t>
                      </a:r>
                      <a:r>
                        <a:rPr lang="en-US" sz="1800" b="1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Courier New" pitchFamily="49" charset="0"/>
                        </a:rPr>
                        <a:t>'</a:t>
                      </a: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o42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octal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34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100010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41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8</a:t>
                      </a:r>
                      <a:r>
                        <a:rPr lang="en-US" sz="1800" b="1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Courier New" pitchFamily="49" charset="0"/>
                        </a:rPr>
                        <a:t>'</a:t>
                      </a: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hAB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hexadecimal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171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10101011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809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42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Unsized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decimal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42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00…0101010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886788" name="Rectangle 4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0" y="24384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886860" name="Rectangle 76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914400" y="914400"/>
            <a:ext cx="77724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en-US" sz="2600" b="1" dirty="0">
                <a:solidFill>
                  <a:srgbClr val="0070C0"/>
                </a:solidFill>
                <a:latin typeface="+mj-lt"/>
                <a:cs typeface="Arial" charset="0"/>
              </a:rPr>
              <a:t>Format: </a:t>
            </a:r>
            <a:r>
              <a:rPr lang="en-US" sz="2600" b="1" dirty="0" err="1">
                <a:solidFill>
                  <a:srgbClr val="0070C0"/>
                </a:solidFill>
                <a:latin typeface="+mj-lt"/>
                <a:cs typeface="Arial" charset="0"/>
              </a:rPr>
              <a:t>N</a:t>
            </a:r>
            <a:r>
              <a:rPr lang="en-US" sz="2600" b="1" dirty="0" err="1">
                <a:solidFill>
                  <a:srgbClr val="0070C0"/>
                </a:solidFill>
                <a:latin typeface="+mj-lt"/>
                <a:cs typeface="Courier New" pitchFamily="49" charset="0"/>
              </a:rPr>
              <a:t>'Bvalue</a:t>
            </a:r>
            <a:endParaRPr lang="en-US" sz="2600" b="1" dirty="0">
              <a:solidFill>
                <a:srgbClr val="0070C0"/>
              </a:solidFill>
              <a:latin typeface="+mj-lt"/>
              <a:cs typeface="Courier New" pitchFamily="49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-US" sz="2000" dirty="0">
                <a:latin typeface="+mj-lt"/>
                <a:cs typeface="Courier New" pitchFamily="49" charset="0"/>
              </a:rPr>
              <a:t>		</a:t>
            </a:r>
            <a:r>
              <a:rPr lang="en-US" sz="2000" b="1" dirty="0">
                <a:solidFill>
                  <a:srgbClr val="0070C0"/>
                </a:solidFill>
                <a:latin typeface="+mj-lt"/>
                <a:cs typeface="Courier New" pitchFamily="49" charset="0"/>
              </a:rPr>
              <a:t>N</a:t>
            </a:r>
            <a:r>
              <a:rPr lang="en-US" sz="2000" dirty="0">
                <a:latin typeface="+mj-lt"/>
                <a:cs typeface="Courier New" pitchFamily="49" charset="0"/>
              </a:rPr>
              <a:t> = number of bits, </a:t>
            </a:r>
            <a:r>
              <a:rPr lang="en-US" sz="2000" b="1" dirty="0">
                <a:solidFill>
                  <a:srgbClr val="0070C0"/>
                </a:solidFill>
                <a:latin typeface="+mj-lt"/>
                <a:cs typeface="Courier New" pitchFamily="49" charset="0"/>
              </a:rPr>
              <a:t>B</a:t>
            </a:r>
            <a:r>
              <a:rPr lang="en-US" sz="2000" dirty="0">
                <a:latin typeface="+mj-lt"/>
                <a:cs typeface="Courier New" pitchFamily="49" charset="0"/>
              </a:rPr>
              <a:t> = base</a:t>
            </a:r>
          </a:p>
          <a:p>
            <a:pPr marL="342900" indent="-342900">
              <a:spcBef>
                <a:spcPct val="20000"/>
              </a:spcBef>
            </a:pPr>
            <a:r>
              <a:rPr lang="en-US" sz="2000" dirty="0">
                <a:latin typeface="+mj-lt"/>
                <a:cs typeface="Courier New" pitchFamily="49" charset="0"/>
              </a:rPr>
              <a:t>		</a:t>
            </a:r>
            <a:r>
              <a:rPr lang="en-US" sz="2000" b="1" dirty="0">
                <a:solidFill>
                  <a:srgbClr val="0070C0"/>
                </a:solidFill>
                <a:latin typeface="+mj-lt"/>
                <a:cs typeface="Arial" charset="0"/>
              </a:rPr>
              <a:t>N</a:t>
            </a:r>
            <a:r>
              <a:rPr lang="en-US" sz="2000" b="1" dirty="0">
                <a:solidFill>
                  <a:srgbClr val="0070C0"/>
                </a:solidFill>
                <a:latin typeface="+mj-lt"/>
                <a:cs typeface="Courier New" pitchFamily="49" charset="0"/>
              </a:rPr>
              <a:t>'B</a:t>
            </a:r>
            <a:r>
              <a:rPr lang="en-US" sz="2000" dirty="0">
                <a:latin typeface="+mj-lt"/>
                <a:cs typeface="Courier New" pitchFamily="49" charset="0"/>
              </a:rPr>
              <a:t> is optional but recommended (default is decimal)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Numbers</a:t>
            </a:r>
          </a:p>
        </p:txBody>
      </p:sp>
    </p:spTree>
    <p:extLst>
      <p:ext uri="{BB962C8B-B14F-4D97-AF65-F5344CB8AC3E}">
        <p14:creationId xmlns:p14="http://schemas.microsoft.com/office/powerpoint/2010/main" val="4184243500"/>
      </p:ext>
    </p:extLst>
  </p:cSld>
  <p:clrMapOvr>
    <a:masterClrMapping/>
  </p:clrMapOvr>
  <p:transition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7810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887812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9906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assign y = {a[2:1], {3{b[0]}}, a[0], 6</a:t>
            </a:r>
            <a:r>
              <a:rPr lang="en-US" b="1" dirty="0">
                <a:latin typeface="Times New Roman" pitchFamily="18" charset="0"/>
                <a:cs typeface="Courier New" pitchFamily="49" charset="0"/>
              </a:rPr>
              <a:t>'</a:t>
            </a:r>
            <a:r>
              <a:rPr lang="en-US" sz="1800" dirty="0">
                <a:latin typeface="Courier New" pitchFamily="49" charset="0"/>
                <a:cs typeface="Arial" charset="0"/>
              </a:rPr>
              <a:t>b100_010};</a:t>
            </a:r>
          </a:p>
          <a:p>
            <a:pPr marL="342900" indent="-342900">
              <a:spcBef>
                <a:spcPct val="20000"/>
              </a:spcBef>
            </a:pPr>
            <a:endParaRPr lang="en-US" sz="1800" dirty="0">
              <a:latin typeface="Courier New" pitchFamily="49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-US" sz="1800" b="1" dirty="0">
                <a:latin typeface="Courier New" pitchFamily="49" charset="0"/>
                <a:cs typeface="Arial" charset="0"/>
              </a:rPr>
              <a:t>// if y is a 12-bit signal, the above statement produces:</a:t>
            </a:r>
          </a:p>
          <a:p>
            <a:pPr marL="342900" indent="-342900"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y = a[2] a[1] b[0] b[0] b[0] a[0] 1 0 0 0 1 0</a:t>
            </a:r>
          </a:p>
          <a:p>
            <a:pPr marL="342900" indent="-342900">
              <a:spcBef>
                <a:spcPct val="20000"/>
              </a:spcBef>
            </a:pPr>
            <a:endParaRPr lang="en-US" sz="1800" dirty="0">
              <a:latin typeface="Courier New" pitchFamily="49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// underscores (_) are used for formatting only to make</a:t>
            </a:r>
          </a:p>
          <a:p>
            <a:pPr marL="342900" indent="-342900">
              <a:spcBef>
                <a:spcPct val="20000"/>
              </a:spcBef>
            </a:pPr>
            <a:r>
              <a:rPr lang="en-US" dirty="0">
                <a:latin typeface="Courier New" pitchFamily="49" charset="0"/>
                <a:cs typeface="Arial" charset="0"/>
              </a:rPr>
              <a:t>// </a:t>
            </a:r>
            <a:r>
              <a:rPr lang="en-US" sz="1800" dirty="0">
                <a:latin typeface="Courier New" pitchFamily="49" charset="0"/>
                <a:cs typeface="Arial" charset="0"/>
              </a:rPr>
              <a:t>it easier to read. </a:t>
            </a:r>
            <a:r>
              <a:rPr lang="en-US" sz="1800" dirty="0" err="1">
                <a:latin typeface="Courier New" pitchFamily="49" charset="0"/>
                <a:cs typeface="Arial" charset="0"/>
              </a:rPr>
              <a:t>SystemVerilog</a:t>
            </a:r>
            <a:r>
              <a:rPr lang="en-US" sz="1800" dirty="0">
                <a:latin typeface="Courier New" pitchFamily="49" charset="0"/>
                <a:cs typeface="Arial" charset="0"/>
              </a:rPr>
              <a:t> ignores them.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Bit Manipulations: Example 1</a:t>
            </a:r>
          </a:p>
        </p:txBody>
      </p:sp>
    </p:spTree>
    <p:extLst>
      <p:ext uri="{BB962C8B-B14F-4D97-AF65-F5344CB8AC3E}">
        <p14:creationId xmlns:p14="http://schemas.microsoft.com/office/powerpoint/2010/main" val="2683502250"/>
      </p:ext>
    </p:extLst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Lecture 6</a:t>
            </a:r>
          </a:p>
        </p:txBody>
      </p:sp>
      <p:sp>
        <p:nvSpPr>
          <p:cNvPr id="9" name="Rectangle 3"/>
          <p:cNvSpPr txBox="1">
            <a:spLocks noChangeArrowheads="1"/>
          </p:cNvSpPr>
          <p:nvPr>
            <p:custDataLst>
              <p:tags r:id="rId1"/>
            </p:custDataLst>
          </p:nvPr>
        </p:nvSpPr>
        <p:spPr>
          <a:xfrm>
            <a:off x="914400" y="1371600"/>
            <a:ext cx="64770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/>
              <a:t>Introduction</a:t>
            </a:r>
            <a:endParaRPr lang="en-US" dirty="0"/>
          </a:p>
          <a:p>
            <a:r>
              <a:rPr lang="en-US" b="1" dirty="0"/>
              <a:t>Combinational Logic</a:t>
            </a:r>
            <a:endParaRPr lang="en-US" dirty="0"/>
          </a:p>
          <a:p>
            <a:r>
              <a:rPr lang="en-US" b="1" dirty="0"/>
              <a:t>Structural Modeling</a:t>
            </a:r>
            <a:endParaRPr lang="en-US" dirty="0"/>
          </a:p>
          <a:p>
            <a:r>
              <a:rPr lang="en-US" b="1" dirty="0"/>
              <a:t>Sequential Logic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0" y="1142999"/>
            <a:ext cx="1704173" cy="46482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708704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8834" name="Rectangle 2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888836" name="Rectangle 4"/>
          <p:cNvSpPr>
            <a:spLocks noGrp="1" noChangeArrowheads="1"/>
          </p:cNvSpPr>
          <p:nvPr>
            <p:ph sz="half" idx="4294967295"/>
            <p:custDataLst>
              <p:tags r:id="rId3"/>
            </p:custDataLst>
          </p:nvPr>
        </p:nvSpPr>
        <p:spPr>
          <a:xfrm>
            <a:off x="457200" y="976313"/>
            <a:ext cx="7696200" cy="4953000"/>
          </a:xfrm>
          <a:noFill/>
          <a:ln/>
        </p:spPr>
        <p:txBody>
          <a:bodyPr/>
          <a:lstStyle/>
          <a:p>
            <a:pPr>
              <a:buFontTx/>
              <a:buNone/>
            </a:pPr>
            <a:endParaRPr lang="en-US" sz="1600" dirty="0">
              <a:latin typeface="Courier New" pitchFamily="49" charset="0"/>
            </a:endParaRPr>
          </a:p>
          <a:p>
            <a:pPr>
              <a:buFontTx/>
              <a:buNone/>
            </a:pPr>
            <a:r>
              <a:rPr lang="en-US" sz="1600" dirty="0">
                <a:latin typeface="Courier New" pitchFamily="49" charset="0"/>
              </a:rPr>
              <a:t>module mux2_8(input  logic [7:0] d0, d1,</a:t>
            </a:r>
          </a:p>
          <a:p>
            <a:pPr>
              <a:buFontTx/>
              <a:buNone/>
            </a:pPr>
            <a:r>
              <a:rPr lang="en-US" sz="1600" dirty="0">
                <a:latin typeface="Courier New" pitchFamily="49" charset="0"/>
              </a:rPr>
              <a:t>              input  logic       s,</a:t>
            </a:r>
          </a:p>
          <a:p>
            <a:pPr>
              <a:buFontTx/>
              <a:buNone/>
            </a:pPr>
            <a:r>
              <a:rPr lang="en-US" sz="1600" dirty="0">
                <a:latin typeface="Courier New" pitchFamily="49" charset="0"/>
              </a:rPr>
              <a:t>              output logic [7:0] y);</a:t>
            </a:r>
          </a:p>
          <a:p>
            <a:pPr>
              <a:buFontTx/>
              <a:buNone/>
            </a:pPr>
            <a:endParaRPr lang="en-US" sz="1600" dirty="0">
              <a:latin typeface="Courier New" pitchFamily="49" charset="0"/>
            </a:endParaRPr>
          </a:p>
          <a:p>
            <a:pPr>
              <a:buFontTx/>
              <a:buNone/>
            </a:pPr>
            <a:r>
              <a:rPr lang="en-US" sz="1600" dirty="0">
                <a:latin typeface="Courier New" pitchFamily="49" charset="0"/>
              </a:rPr>
              <a:t>  mux2 </a:t>
            </a:r>
            <a:r>
              <a:rPr lang="en-US" sz="1600" dirty="0" err="1">
                <a:latin typeface="Courier New" pitchFamily="49" charset="0"/>
              </a:rPr>
              <a:t>lsbmux</a:t>
            </a:r>
            <a:r>
              <a:rPr lang="en-US" sz="1600" dirty="0">
                <a:latin typeface="Courier New" pitchFamily="49" charset="0"/>
              </a:rPr>
              <a:t>(d0[3:0], d1[3:0], s, y[3:0]);</a:t>
            </a:r>
          </a:p>
          <a:p>
            <a:pPr>
              <a:buFontTx/>
              <a:buNone/>
            </a:pPr>
            <a:r>
              <a:rPr lang="en-US" sz="1600" dirty="0">
                <a:latin typeface="Courier New" pitchFamily="49" charset="0"/>
              </a:rPr>
              <a:t>  mux2 </a:t>
            </a:r>
            <a:r>
              <a:rPr lang="en-US" sz="1600" dirty="0" err="1">
                <a:latin typeface="Courier New" pitchFamily="49" charset="0"/>
              </a:rPr>
              <a:t>msbmux</a:t>
            </a:r>
            <a:r>
              <a:rPr lang="en-US" sz="1600" dirty="0">
                <a:latin typeface="Courier New" pitchFamily="49" charset="0"/>
              </a:rPr>
              <a:t>(d0[7:4], d1[7:4], s, y[7:4]);</a:t>
            </a:r>
          </a:p>
          <a:p>
            <a:pPr>
              <a:buFontTx/>
              <a:buNone/>
            </a:pPr>
            <a:r>
              <a:rPr lang="en-US" sz="1600" dirty="0" err="1">
                <a:latin typeface="Courier New" pitchFamily="49" charset="0"/>
              </a:rPr>
              <a:t>endmodule</a:t>
            </a:r>
            <a:endParaRPr lang="en-US" sz="1600" dirty="0">
              <a:latin typeface="Courier New" pitchFamily="49" charset="0"/>
            </a:endParaRPr>
          </a:p>
          <a:p>
            <a:pPr>
              <a:buFontTx/>
              <a:buNone/>
            </a:pPr>
            <a:endParaRPr lang="en-US" sz="1600" dirty="0">
              <a:latin typeface="Courier New" pitchFamily="49" charset="0"/>
            </a:endParaRPr>
          </a:p>
        </p:txBody>
      </p:sp>
      <p:graphicFrame>
        <p:nvGraphicFramePr>
          <p:cNvPr id="888837" name="Object 5"/>
          <p:cNvGraphicFramePr>
            <a:graphicFrameLocks noGrp="1" noChangeAspect="1"/>
          </p:cNvGraphicFramePr>
          <p:nvPr>
            <p:ph sz="half" idx="4294967295"/>
            <p:custDataLst>
              <p:tags r:id="rId4"/>
            </p:custDataLst>
            <p:extLst/>
          </p:nvPr>
        </p:nvGraphicFramePr>
        <p:xfrm>
          <a:off x="4778375" y="2859087"/>
          <a:ext cx="4137025" cy="30083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6309" name="VISIO" r:id="rId9" imgW="2332800" imgH="1695600" progId="Visio.Drawing.6">
                  <p:embed/>
                </p:oleObj>
              </mc:Choice>
              <mc:Fallback>
                <p:oleObj name="VISIO" r:id="rId9" imgW="2332800" imgH="1695600" progId="Visio.Drawing.6">
                  <p:embed/>
                  <p:pic>
                    <p:nvPicPr>
                      <p:cNvPr id="888837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78375" y="2859087"/>
                        <a:ext cx="4137025" cy="30083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Bit Manipulations: Example 2</a:t>
            </a:r>
          </a:p>
        </p:txBody>
      </p:sp>
      <p:sp>
        <p:nvSpPr>
          <p:cNvPr id="8" name="Text Box 6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457200" y="838200"/>
            <a:ext cx="426720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b="1" dirty="0" err="1">
                <a:solidFill>
                  <a:srgbClr val="0070C0"/>
                </a:solidFill>
              </a:rPr>
              <a:t>SystemVerilog</a:t>
            </a:r>
            <a:r>
              <a:rPr lang="en-US" sz="3200" b="1" dirty="0">
                <a:solidFill>
                  <a:srgbClr val="0070C0"/>
                </a:solidFill>
              </a:rPr>
              <a:t>:</a:t>
            </a:r>
          </a:p>
        </p:txBody>
      </p:sp>
      <p:sp>
        <p:nvSpPr>
          <p:cNvPr id="7" name="Text Box 6"/>
          <p:cNvSpPr txBox="1"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6096000" y="2133600"/>
            <a:ext cx="213360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b="1" dirty="0">
                <a:solidFill>
                  <a:srgbClr val="0070C0"/>
                </a:solidFill>
              </a:rPr>
              <a:t>Synthesis:</a:t>
            </a:r>
          </a:p>
        </p:txBody>
      </p:sp>
    </p:spTree>
    <p:extLst>
      <p:ext uri="{BB962C8B-B14F-4D97-AF65-F5344CB8AC3E}">
        <p14:creationId xmlns:p14="http://schemas.microsoft.com/office/powerpoint/2010/main" val="373974004"/>
      </p:ext>
    </p:extLst>
  </p:cSld>
  <p:clrMapOvr>
    <a:masterClrMapping/>
  </p:clrMapOvr>
  <p:transition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9858" name="Rectangle 2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graphicFrame>
        <p:nvGraphicFramePr>
          <p:cNvPr id="889863" name="Object 7"/>
          <p:cNvGraphicFramePr>
            <a:graphicFrameLocks noGrp="1" noChangeAspect="1"/>
          </p:cNvGraphicFramePr>
          <p:nvPr>
            <p:ph idx="4294967295"/>
            <p:custDataLst>
              <p:tags r:id="rId3"/>
            </p:custDataLst>
            <p:extLst/>
          </p:nvPr>
        </p:nvGraphicFramePr>
        <p:xfrm>
          <a:off x="2057400" y="4290646"/>
          <a:ext cx="5638800" cy="13922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7333" name="VISIO" r:id="rId9" imgW="2332800" imgH="576360" progId="Visio.Drawing.6">
                  <p:embed/>
                </p:oleObj>
              </mc:Choice>
              <mc:Fallback>
                <p:oleObj name="VISIO" r:id="rId9" imgW="2332800" imgH="576360" progId="Visio.Drawing.6">
                  <p:embed/>
                  <p:pic>
                    <p:nvPicPr>
                      <p:cNvPr id="889863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57400" y="4290646"/>
                        <a:ext cx="5638800" cy="13922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89860" name="Rectangle 4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9144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1800" dirty="0">
              <a:latin typeface="Courier New" pitchFamily="49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1800" dirty="0">
              <a:latin typeface="Courier New" pitchFamily="49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module </a:t>
            </a:r>
            <a:r>
              <a:rPr lang="en-US" sz="1800" dirty="0" err="1">
                <a:latin typeface="Courier New" pitchFamily="49" charset="0"/>
                <a:cs typeface="Arial" charset="0"/>
              </a:rPr>
              <a:t>tristate</a:t>
            </a:r>
            <a:r>
              <a:rPr lang="en-US" sz="1800" dirty="0">
                <a:latin typeface="Courier New" pitchFamily="49" charset="0"/>
                <a:cs typeface="Arial" charset="0"/>
              </a:rPr>
              <a:t>(input  </a:t>
            </a:r>
            <a:r>
              <a:rPr lang="en-US" dirty="0">
                <a:latin typeface="Courier New" pitchFamily="49" charset="0"/>
              </a:rPr>
              <a:t>logic </a:t>
            </a:r>
            <a:r>
              <a:rPr lang="en-US" sz="1800" dirty="0">
                <a:latin typeface="Courier New" pitchFamily="49" charset="0"/>
                <a:cs typeface="Arial" charset="0"/>
              </a:rPr>
              <a:t>[3:0] a, </a:t>
            </a:r>
          </a:p>
          <a:p>
            <a:pPr marL="342900" indent="-342900"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                input  </a:t>
            </a:r>
            <a:r>
              <a:rPr lang="en-US" dirty="0">
                <a:latin typeface="Courier New" pitchFamily="49" charset="0"/>
              </a:rPr>
              <a:t>logic</a:t>
            </a:r>
            <a:r>
              <a:rPr lang="en-US" sz="1800" dirty="0">
                <a:latin typeface="Courier New" pitchFamily="49" charset="0"/>
                <a:cs typeface="Arial" charset="0"/>
              </a:rPr>
              <a:t>       en, </a:t>
            </a:r>
          </a:p>
          <a:p>
            <a:pPr marL="342900" indent="-342900"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                output </a:t>
            </a:r>
            <a:r>
              <a:rPr lang="en-US" dirty="0">
                <a:latin typeface="Courier New" pitchFamily="49" charset="0"/>
              </a:rPr>
              <a:t>tri   </a:t>
            </a:r>
            <a:r>
              <a:rPr lang="en-US" sz="1800" dirty="0">
                <a:latin typeface="Courier New" pitchFamily="49" charset="0"/>
                <a:cs typeface="Arial" charset="0"/>
              </a:rPr>
              <a:t>[3:0] y);</a:t>
            </a:r>
          </a:p>
          <a:p>
            <a:pPr marL="342900" indent="-342900"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   assign y = en ? a : 4'bz;</a:t>
            </a:r>
          </a:p>
          <a:p>
            <a:pPr marL="342900" indent="-342900">
              <a:spcBef>
                <a:spcPct val="20000"/>
              </a:spcBef>
            </a:pPr>
            <a:r>
              <a:rPr lang="en-US" sz="1800" dirty="0" err="1">
                <a:latin typeface="Courier New" pitchFamily="49" charset="0"/>
                <a:cs typeface="Arial" charset="0"/>
              </a:rPr>
              <a:t>endmodule</a:t>
            </a:r>
            <a:endParaRPr lang="en-US" sz="1800" dirty="0">
              <a:latin typeface="Courier New" pitchFamily="49" charset="0"/>
              <a:cs typeface="Arial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Z: Floating Output</a:t>
            </a:r>
          </a:p>
        </p:txBody>
      </p:sp>
      <p:sp>
        <p:nvSpPr>
          <p:cNvPr id="8" name="Text Box 6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914400" y="1081087"/>
            <a:ext cx="426720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b="1" dirty="0" err="1">
                <a:solidFill>
                  <a:srgbClr val="0070C0"/>
                </a:solidFill>
              </a:rPr>
              <a:t>SystemVerilog</a:t>
            </a:r>
            <a:r>
              <a:rPr lang="en-US" sz="3200" b="1" dirty="0">
                <a:solidFill>
                  <a:srgbClr val="0070C0"/>
                </a:solidFill>
              </a:rPr>
              <a:t>:</a:t>
            </a:r>
          </a:p>
        </p:txBody>
      </p:sp>
      <p:sp>
        <p:nvSpPr>
          <p:cNvPr id="7" name="Text Box 6"/>
          <p:cNvSpPr txBox="1"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3505200" y="3776554"/>
            <a:ext cx="213360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b="1" dirty="0">
                <a:solidFill>
                  <a:srgbClr val="0070C0"/>
                </a:solidFill>
              </a:rPr>
              <a:t>Synthesis:</a:t>
            </a:r>
          </a:p>
        </p:txBody>
      </p:sp>
    </p:spTree>
    <p:extLst>
      <p:ext uri="{BB962C8B-B14F-4D97-AF65-F5344CB8AC3E}">
        <p14:creationId xmlns:p14="http://schemas.microsoft.com/office/powerpoint/2010/main" val="3162549961"/>
      </p:ext>
    </p:extLst>
  </p:cSld>
  <p:clrMapOvr>
    <a:masterClrMapping/>
  </p:clrMapOvr>
  <p:transition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882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890884" name="Rectangle 4"/>
          <p:cNvSpPr>
            <a:spLocks noGrp="1" noChangeArrowheads="1"/>
          </p:cNvSpPr>
          <p:nvPr>
            <p:ph idx="4294967295"/>
            <p:custDataLst>
              <p:tags r:id="rId2"/>
            </p:custDataLst>
          </p:nvPr>
        </p:nvSpPr>
        <p:spPr>
          <a:xfrm>
            <a:off x="592015" y="914400"/>
            <a:ext cx="8229600" cy="4525963"/>
          </a:xfrm>
        </p:spPr>
        <p:txBody>
          <a:bodyPr>
            <a:normAutofit/>
          </a:bodyPr>
          <a:lstStyle/>
          <a:p>
            <a:pPr>
              <a:buFontTx/>
              <a:buNone/>
            </a:pPr>
            <a:r>
              <a:rPr lang="en-US" sz="1600" dirty="0">
                <a:latin typeface="Courier New" pitchFamily="49" charset="0"/>
              </a:rPr>
              <a:t>module example(input  logic a, b, c,</a:t>
            </a:r>
          </a:p>
          <a:p>
            <a:pPr>
              <a:buFontTx/>
              <a:buNone/>
            </a:pPr>
            <a:r>
              <a:rPr lang="en-US" sz="1600" dirty="0">
                <a:latin typeface="Courier New" pitchFamily="49" charset="0"/>
              </a:rPr>
              <a:t>               output logic y);</a:t>
            </a:r>
          </a:p>
          <a:p>
            <a:pPr>
              <a:buFontTx/>
              <a:buNone/>
            </a:pPr>
            <a:r>
              <a:rPr lang="en-US" sz="1600" dirty="0">
                <a:latin typeface="Courier New" pitchFamily="49" charset="0"/>
              </a:rPr>
              <a:t>  logic </a:t>
            </a:r>
            <a:r>
              <a:rPr lang="en-US" sz="1600" dirty="0" err="1">
                <a:latin typeface="Courier New" pitchFamily="49" charset="0"/>
              </a:rPr>
              <a:t>ab</a:t>
            </a:r>
            <a:r>
              <a:rPr lang="en-US" sz="1600" dirty="0">
                <a:latin typeface="Courier New" pitchFamily="49" charset="0"/>
              </a:rPr>
              <a:t>, bb, </a:t>
            </a:r>
            <a:r>
              <a:rPr lang="en-US" sz="1600" dirty="0" err="1">
                <a:latin typeface="Courier New" pitchFamily="49" charset="0"/>
              </a:rPr>
              <a:t>cb</a:t>
            </a:r>
            <a:r>
              <a:rPr lang="en-US" sz="1600" dirty="0">
                <a:latin typeface="Courier New" pitchFamily="49" charset="0"/>
              </a:rPr>
              <a:t>, n1, n2, n3;</a:t>
            </a:r>
          </a:p>
          <a:p>
            <a:pPr>
              <a:buFontTx/>
              <a:buNone/>
            </a:pPr>
            <a:r>
              <a:rPr lang="en-US" sz="1600" dirty="0">
                <a:latin typeface="Courier New" pitchFamily="49" charset="0"/>
              </a:rPr>
              <a:t>  assign #1 {</a:t>
            </a:r>
            <a:r>
              <a:rPr lang="en-US" sz="1600" dirty="0" err="1">
                <a:latin typeface="Courier New" pitchFamily="49" charset="0"/>
              </a:rPr>
              <a:t>ab</a:t>
            </a:r>
            <a:r>
              <a:rPr lang="en-US" sz="1600" dirty="0">
                <a:latin typeface="Courier New" pitchFamily="49" charset="0"/>
              </a:rPr>
              <a:t>, bb, </a:t>
            </a:r>
            <a:r>
              <a:rPr lang="en-US" sz="1600" dirty="0" err="1">
                <a:latin typeface="Courier New" pitchFamily="49" charset="0"/>
              </a:rPr>
              <a:t>cb</a:t>
            </a:r>
            <a:r>
              <a:rPr lang="en-US" sz="1600" dirty="0">
                <a:latin typeface="Courier New" pitchFamily="49" charset="0"/>
              </a:rPr>
              <a:t>} = ~{a, b, c};</a:t>
            </a:r>
          </a:p>
          <a:p>
            <a:pPr>
              <a:buFontTx/>
              <a:buNone/>
            </a:pPr>
            <a:r>
              <a:rPr lang="en-US" sz="1600" dirty="0">
                <a:latin typeface="Courier New" pitchFamily="49" charset="0"/>
              </a:rPr>
              <a:t>  assign #2 n1 = </a:t>
            </a:r>
            <a:r>
              <a:rPr lang="en-US" sz="1600" dirty="0" err="1">
                <a:latin typeface="Courier New" pitchFamily="49" charset="0"/>
              </a:rPr>
              <a:t>ab</a:t>
            </a:r>
            <a:r>
              <a:rPr lang="en-US" sz="1600" dirty="0">
                <a:latin typeface="Courier New" pitchFamily="49" charset="0"/>
              </a:rPr>
              <a:t> &amp; bb &amp; </a:t>
            </a:r>
            <a:r>
              <a:rPr lang="en-US" sz="1600" dirty="0" err="1">
                <a:latin typeface="Courier New" pitchFamily="49" charset="0"/>
              </a:rPr>
              <a:t>cb</a:t>
            </a:r>
            <a:r>
              <a:rPr lang="en-US" sz="1600" dirty="0">
                <a:latin typeface="Courier New" pitchFamily="49" charset="0"/>
              </a:rPr>
              <a:t>;</a:t>
            </a:r>
          </a:p>
          <a:p>
            <a:pPr>
              <a:buFontTx/>
              <a:buNone/>
            </a:pPr>
            <a:r>
              <a:rPr lang="en-US" sz="1600" dirty="0">
                <a:latin typeface="Courier New" pitchFamily="49" charset="0"/>
              </a:rPr>
              <a:t>  assign #2 n2 = a &amp; bb &amp; </a:t>
            </a:r>
            <a:r>
              <a:rPr lang="en-US" sz="1600" dirty="0" err="1">
                <a:latin typeface="Courier New" pitchFamily="49" charset="0"/>
              </a:rPr>
              <a:t>cb</a:t>
            </a:r>
            <a:r>
              <a:rPr lang="en-US" sz="1600" dirty="0">
                <a:latin typeface="Courier New" pitchFamily="49" charset="0"/>
              </a:rPr>
              <a:t>;</a:t>
            </a:r>
          </a:p>
          <a:p>
            <a:pPr>
              <a:buFontTx/>
              <a:buNone/>
            </a:pPr>
            <a:r>
              <a:rPr lang="en-US" sz="1600" dirty="0">
                <a:latin typeface="Courier New" pitchFamily="49" charset="0"/>
              </a:rPr>
              <a:t>  assign #2 n3 = a &amp; bb &amp; c;</a:t>
            </a:r>
          </a:p>
          <a:p>
            <a:pPr>
              <a:buFontTx/>
              <a:buNone/>
            </a:pPr>
            <a:r>
              <a:rPr lang="en-US" sz="1600" dirty="0">
                <a:latin typeface="Courier New" pitchFamily="49" charset="0"/>
              </a:rPr>
              <a:t>  assign #4 y = n1 | n2 | n3;</a:t>
            </a:r>
          </a:p>
          <a:p>
            <a:pPr>
              <a:buFontTx/>
              <a:buNone/>
            </a:pPr>
            <a:r>
              <a:rPr lang="en-US" sz="1600" dirty="0" err="1">
                <a:latin typeface="Courier New" pitchFamily="49" charset="0"/>
              </a:rPr>
              <a:t>endmodule</a:t>
            </a:r>
            <a:r>
              <a:rPr lang="en-US" sz="1600" dirty="0">
                <a:latin typeface="Courier New" pitchFamily="49" charset="0"/>
              </a:rPr>
              <a:t> </a:t>
            </a:r>
          </a:p>
        </p:txBody>
      </p:sp>
      <p:pic>
        <p:nvPicPr>
          <p:cNvPr id="890885" name="Picture 5"/>
          <p:cNvPicPr>
            <a:picLocks noChangeAspect="1" noChangeArrowheads="1"/>
          </p:cNvPicPr>
          <p:nvPr>
            <p:custDataLst>
              <p:tags r:id="rId3"/>
            </p:custData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3581400"/>
            <a:ext cx="8001000" cy="2257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Delays</a:t>
            </a:r>
          </a:p>
        </p:txBody>
      </p:sp>
    </p:spTree>
    <p:extLst>
      <p:ext uri="{BB962C8B-B14F-4D97-AF65-F5344CB8AC3E}">
        <p14:creationId xmlns:p14="http://schemas.microsoft.com/office/powerpoint/2010/main" val="4036296223"/>
      </p:ext>
    </p:extLst>
  </p:cSld>
  <p:clrMapOvr>
    <a:masterClrMapping/>
  </p:clrMapOvr>
  <p:transition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1906" name="Rectangle 2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891908" name="Rectangle 4"/>
          <p:cNvSpPr>
            <a:spLocks noGrp="1" noChangeArrowheads="1"/>
          </p:cNvSpPr>
          <p:nvPr>
            <p:ph sz="half" idx="4294967295"/>
            <p:custDataLst>
              <p:tags r:id="rId3"/>
            </p:custDataLst>
          </p:nvPr>
        </p:nvSpPr>
        <p:spPr>
          <a:xfrm>
            <a:off x="533400" y="1181100"/>
            <a:ext cx="4648200" cy="4953000"/>
          </a:xfrm>
        </p:spPr>
        <p:txBody>
          <a:bodyPr/>
          <a:lstStyle/>
          <a:p>
            <a:pPr>
              <a:buFontTx/>
              <a:buNone/>
            </a:pPr>
            <a:r>
              <a:rPr lang="en-US" sz="1600" dirty="0">
                <a:latin typeface="Courier New" pitchFamily="49" charset="0"/>
              </a:rPr>
              <a:t>module example(input  logic a, b, c,</a:t>
            </a:r>
          </a:p>
          <a:p>
            <a:pPr>
              <a:buFontTx/>
              <a:buNone/>
            </a:pPr>
            <a:r>
              <a:rPr lang="en-US" sz="1600" dirty="0">
                <a:latin typeface="Courier New" pitchFamily="49" charset="0"/>
              </a:rPr>
              <a:t>               output logic y);</a:t>
            </a:r>
          </a:p>
          <a:p>
            <a:pPr>
              <a:buFontTx/>
              <a:buNone/>
            </a:pPr>
            <a:r>
              <a:rPr lang="en-US" sz="1600" dirty="0">
                <a:latin typeface="Courier New" pitchFamily="49" charset="0"/>
              </a:rPr>
              <a:t>  logic </a:t>
            </a:r>
            <a:r>
              <a:rPr lang="en-US" sz="1600" dirty="0" err="1">
                <a:latin typeface="Courier New" pitchFamily="49" charset="0"/>
              </a:rPr>
              <a:t>ab</a:t>
            </a:r>
            <a:r>
              <a:rPr lang="en-US" sz="1600" dirty="0">
                <a:latin typeface="Courier New" pitchFamily="49" charset="0"/>
              </a:rPr>
              <a:t>, bb, </a:t>
            </a:r>
            <a:r>
              <a:rPr lang="en-US" sz="1600" dirty="0" err="1">
                <a:latin typeface="Courier New" pitchFamily="49" charset="0"/>
              </a:rPr>
              <a:t>cb</a:t>
            </a:r>
            <a:r>
              <a:rPr lang="en-US" sz="1600" dirty="0">
                <a:latin typeface="Courier New" pitchFamily="49" charset="0"/>
              </a:rPr>
              <a:t>, n1, n2, n3;</a:t>
            </a:r>
          </a:p>
          <a:p>
            <a:pPr>
              <a:buFontTx/>
              <a:buNone/>
            </a:pPr>
            <a:r>
              <a:rPr lang="en-US" sz="1600" dirty="0">
                <a:latin typeface="Courier New" pitchFamily="49" charset="0"/>
              </a:rPr>
              <a:t>  assign #1 {</a:t>
            </a:r>
            <a:r>
              <a:rPr lang="en-US" sz="1600" dirty="0" err="1">
                <a:latin typeface="Courier New" pitchFamily="49" charset="0"/>
              </a:rPr>
              <a:t>ab</a:t>
            </a:r>
            <a:r>
              <a:rPr lang="en-US" sz="1600" dirty="0">
                <a:latin typeface="Courier New" pitchFamily="49" charset="0"/>
              </a:rPr>
              <a:t>, bb, </a:t>
            </a:r>
            <a:r>
              <a:rPr lang="en-US" sz="1600" dirty="0" err="1">
                <a:latin typeface="Courier New" pitchFamily="49" charset="0"/>
              </a:rPr>
              <a:t>cb</a:t>
            </a:r>
            <a:r>
              <a:rPr lang="en-US" sz="1600" dirty="0">
                <a:latin typeface="Courier New" pitchFamily="49" charset="0"/>
              </a:rPr>
              <a:t>} = </a:t>
            </a:r>
          </a:p>
          <a:p>
            <a:pPr>
              <a:buFontTx/>
              <a:buNone/>
            </a:pPr>
            <a:r>
              <a:rPr lang="en-US" sz="1600" dirty="0">
                <a:latin typeface="Courier New" pitchFamily="49" charset="0"/>
              </a:rPr>
              <a:t>                  ~{a, b, c};</a:t>
            </a:r>
          </a:p>
          <a:p>
            <a:pPr>
              <a:buFontTx/>
              <a:buNone/>
            </a:pPr>
            <a:r>
              <a:rPr lang="en-US" sz="1600" dirty="0">
                <a:latin typeface="Courier New" pitchFamily="49" charset="0"/>
              </a:rPr>
              <a:t>  assign #2 n1 = </a:t>
            </a:r>
            <a:r>
              <a:rPr lang="en-US" sz="1600" dirty="0" err="1">
                <a:latin typeface="Courier New" pitchFamily="49" charset="0"/>
              </a:rPr>
              <a:t>ab</a:t>
            </a:r>
            <a:r>
              <a:rPr lang="en-US" sz="1600" dirty="0">
                <a:latin typeface="Courier New" pitchFamily="49" charset="0"/>
              </a:rPr>
              <a:t> &amp; bb &amp; </a:t>
            </a:r>
            <a:r>
              <a:rPr lang="en-US" sz="1600" dirty="0" err="1">
                <a:latin typeface="Courier New" pitchFamily="49" charset="0"/>
              </a:rPr>
              <a:t>cb</a:t>
            </a:r>
            <a:r>
              <a:rPr lang="en-US" sz="1600" dirty="0">
                <a:latin typeface="Courier New" pitchFamily="49" charset="0"/>
              </a:rPr>
              <a:t>;</a:t>
            </a:r>
          </a:p>
          <a:p>
            <a:pPr>
              <a:buFontTx/>
              <a:buNone/>
            </a:pPr>
            <a:r>
              <a:rPr lang="en-US" sz="1600" dirty="0">
                <a:latin typeface="Courier New" pitchFamily="49" charset="0"/>
              </a:rPr>
              <a:t>  assign #2 n2 = a &amp; bb &amp; </a:t>
            </a:r>
            <a:r>
              <a:rPr lang="en-US" sz="1600" dirty="0" err="1">
                <a:latin typeface="Courier New" pitchFamily="49" charset="0"/>
              </a:rPr>
              <a:t>cb</a:t>
            </a:r>
            <a:r>
              <a:rPr lang="en-US" sz="1600" dirty="0">
                <a:latin typeface="Courier New" pitchFamily="49" charset="0"/>
              </a:rPr>
              <a:t>;</a:t>
            </a:r>
          </a:p>
          <a:p>
            <a:pPr>
              <a:buFontTx/>
              <a:buNone/>
            </a:pPr>
            <a:r>
              <a:rPr lang="en-US" sz="1600" dirty="0">
                <a:latin typeface="Courier New" pitchFamily="49" charset="0"/>
              </a:rPr>
              <a:t>  assign #2 n3 = a &amp; bb &amp; c;</a:t>
            </a:r>
          </a:p>
          <a:p>
            <a:pPr>
              <a:buFontTx/>
              <a:buNone/>
            </a:pPr>
            <a:r>
              <a:rPr lang="en-US" sz="1600" dirty="0">
                <a:latin typeface="Courier New" pitchFamily="49" charset="0"/>
              </a:rPr>
              <a:t>  assign #4 y = n1 | n2 | n3;</a:t>
            </a:r>
          </a:p>
          <a:p>
            <a:pPr>
              <a:buFontTx/>
              <a:buNone/>
            </a:pPr>
            <a:r>
              <a:rPr lang="en-US" sz="1600" dirty="0" err="1">
                <a:latin typeface="Courier New" pitchFamily="49" charset="0"/>
              </a:rPr>
              <a:t>endmodule</a:t>
            </a:r>
            <a:r>
              <a:rPr lang="en-US" sz="1600" dirty="0">
                <a:latin typeface="Courier New" pitchFamily="49" charset="0"/>
              </a:rPr>
              <a:t> </a:t>
            </a:r>
          </a:p>
        </p:txBody>
      </p:sp>
      <p:graphicFrame>
        <p:nvGraphicFramePr>
          <p:cNvPr id="891909" name="Object 5"/>
          <p:cNvGraphicFramePr>
            <a:graphicFrameLocks noGrp="1" noChangeAspect="1"/>
          </p:cNvGraphicFramePr>
          <p:nvPr>
            <p:ph sz="half" idx="4294967295"/>
            <p:custDataLst>
              <p:tags r:id="rId4"/>
            </p:custDataLst>
            <p:extLst/>
          </p:nvPr>
        </p:nvGraphicFramePr>
        <p:xfrm>
          <a:off x="5638800" y="1232694"/>
          <a:ext cx="2855912" cy="43926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8357" name="Visio" r:id="rId7" imgW="2856281" imgH="4593946" progId="Visio.Drawing.11">
                  <p:embed/>
                </p:oleObj>
              </mc:Choice>
              <mc:Fallback>
                <p:oleObj name="Visio" r:id="rId7" imgW="2856281" imgH="4593946" progId="Visio.Drawing.11">
                  <p:embed/>
                  <p:pic>
                    <p:nvPicPr>
                      <p:cNvPr id="891909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38800" y="1232694"/>
                        <a:ext cx="2855912" cy="43926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Delays</a:t>
            </a:r>
          </a:p>
        </p:txBody>
      </p:sp>
    </p:spTree>
    <p:extLst>
      <p:ext uri="{BB962C8B-B14F-4D97-AF65-F5344CB8AC3E}">
        <p14:creationId xmlns:p14="http://schemas.microsoft.com/office/powerpoint/2010/main" val="4059106405"/>
      </p:ext>
    </p:extLst>
  </p:cSld>
  <p:clrMapOvr>
    <a:masterClrMapping/>
  </p:clrMapOvr>
  <p:transition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1906" name="Rectangle 2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76200" y="838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891908" name="Rectangle 4"/>
          <p:cNvSpPr>
            <a:spLocks noGrp="1" noChangeArrowheads="1"/>
          </p:cNvSpPr>
          <p:nvPr>
            <p:ph sz="half" idx="4294967295"/>
            <p:custDataLst>
              <p:tags r:id="rId3"/>
            </p:custDataLst>
          </p:nvPr>
        </p:nvSpPr>
        <p:spPr>
          <a:xfrm>
            <a:off x="533400" y="1219200"/>
            <a:ext cx="4648200" cy="4953000"/>
          </a:xfrm>
        </p:spPr>
        <p:txBody>
          <a:bodyPr/>
          <a:lstStyle/>
          <a:p>
            <a:pPr>
              <a:buFontTx/>
              <a:buNone/>
            </a:pPr>
            <a:r>
              <a:rPr lang="en-US" sz="1600" dirty="0">
                <a:latin typeface="Courier New" pitchFamily="49" charset="0"/>
              </a:rPr>
              <a:t>module example(input  logic a, b, c,</a:t>
            </a:r>
          </a:p>
          <a:p>
            <a:pPr>
              <a:buFontTx/>
              <a:buNone/>
            </a:pPr>
            <a:r>
              <a:rPr lang="en-US" sz="1600" dirty="0">
                <a:latin typeface="Courier New" pitchFamily="49" charset="0"/>
              </a:rPr>
              <a:t>               output logic y);</a:t>
            </a:r>
          </a:p>
          <a:p>
            <a:pPr>
              <a:buFontTx/>
              <a:buNone/>
            </a:pPr>
            <a:r>
              <a:rPr lang="en-US" sz="1600" dirty="0">
                <a:latin typeface="Courier New" pitchFamily="49" charset="0"/>
              </a:rPr>
              <a:t>  logic </a:t>
            </a:r>
            <a:r>
              <a:rPr lang="en-US" sz="1600" dirty="0" err="1">
                <a:latin typeface="Courier New" pitchFamily="49" charset="0"/>
              </a:rPr>
              <a:t>ab</a:t>
            </a:r>
            <a:r>
              <a:rPr lang="en-US" sz="1600" dirty="0">
                <a:latin typeface="Courier New" pitchFamily="49" charset="0"/>
              </a:rPr>
              <a:t>, bb, </a:t>
            </a:r>
            <a:r>
              <a:rPr lang="en-US" sz="1600" dirty="0" err="1">
                <a:latin typeface="Courier New" pitchFamily="49" charset="0"/>
              </a:rPr>
              <a:t>cb</a:t>
            </a:r>
            <a:r>
              <a:rPr lang="en-US" sz="1600" dirty="0">
                <a:latin typeface="Courier New" pitchFamily="49" charset="0"/>
              </a:rPr>
              <a:t>, n1, n2, n3;</a:t>
            </a:r>
          </a:p>
          <a:p>
            <a:pPr>
              <a:buFontTx/>
              <a:buNone/>
            </a:pPr>
            <a:r>
              <a:rPr lang="en-US" sz="1600" dirty="0">
                <a:latin typeface="Courier New" pitchFamily="49" charset="0"/>
              </a:rPr>
              <a:t>  </a:t>
            </a:r>
            <a:r>
              <a:rPr lang="en-US" sz="1600" b="1" dirty="0">
                <a:solidFill>
                  <a:srgbClr val="FF0000"/>
                </a:solidFill>
                <a:latin typeface="Courier New" pitchFamily="49" charset="0"/>
              </a:rPr>
              <a:t>assign #1 {</a:t>
            </a:r>
            <a:r>
              <a:rPr lang="en-US" sz="1600" b="1" dirty="0" err="1">
                <a:solidFill>
                  <a:srgbClr val="FF0000"/>
                </a:solidFill>
                <a:latin typeface="Courier New" pitchFamily="49" charset="0"/>
              </a:rPr>
              <a:t>ab</a:t>
            </a:r>
            <a:r>
              <a:rPr lang="en-US" sz="1600" b="1" dirty="0">
                <a:solidFill>
                  <a:srgbClr val="FF0000"/>
                </a:solidFill>
                <a:latin typeface="Courier New" pitchFamily="49" charset="0"/>
              </a:rPr>
              <a:t>, bb, </a:t>
            </a:r>
            <a:r>
              <a:rPr lang="en-US" sz="1600" b="1" dirty="0" err="1">
                <a:solidFill>
                  <a:srgbClr val="FF0000"/>
                </a:solidFill>
                <a:latin typeface="Courier New" pitchFamily="49" charset="0"/>
              </a:rPr>
              <a:t>cb</a:t>
            </a:r>
            <a:r>
              <a:rPr lang="en-US" sz="1600" b="1" dirty="0">
                <a:solidFill>
                  <a:srgbClr val="FF0000"/>
                </a:solidFill>
                <a:latin typeface="Courier New" pitchFamily="49" charset="0"/>
              </a:rPr>
              <a:t>} = </a:t>
            </a:r>
          </a:p>
          <a:p>
            <a:pPr>
              <a:buFontTx/>
              <a:buNone/>
            </a:pPr>
            <a:r>
              <a:rPr lang="en-US" sz="1600" b="1" dirty="0">
                <a:solidFill>
                  <a:srgbClr val="FF0000"/>
                </a:solidFill>
                <a:latin typeface="Courier New" pitchFamily="49" charset="0"/>
              </a:rPr>
              <a:t>                  ~{a, b, c};</a:t>
            </a:r>
          </a:p>
          <a:p>
            <a:pPr>
              <a:buFontTx/>
              <a:buNone/>
            </a:pPr>
            <a:r>
              <a:rPr lang="en-US" sz="1600" dirty="0">
                <a:latin typeface="Courier New" pitchFamily="49" charset="0"/>
              </a:rPr>
              <a:t>  assign #2 n1 = </a:t>
            </a:r>
            <a:r>
              <a:rPr lang="en-US" sz="1600" dirty="0" err="1">
                <a:latin typeface="Courier New" pitchFamily="49" charset="0"/>
              </a:rPr>
              <a:t>ab</a:t>
            </a:r>
            <a:r>
              <a:rPr lang="en-US" sz="1600" dirty="0">
                <a:latin typeface="Courier New" pitchFamily="49" charset="0"/>
              </a:rPr>
              <a:t> &amp; bb &amp; </a:t>
            </a:r>
            <a:r>
              <a:rPr lang="en-US" sz="1600" dirty="0" err="1">
                <a:latin typeface="Courier New" pitchFamily="49" charset="0"/>
              </a:rPr>
              <a:t>cb</a:t>
            </a:r>
            <a:r>
              <a:rPr lang="en-US" sz="1600" dirty="0">
                <a:latin typeface="Courier New" pitchFamily="49" charset="0"/>
              </a:rPr>
              <a:t>;</a:t>
            </a:r>
          </a:p>
          <a:p>
            <a:pPr>
              <a:buFontTx/>
              <a:buNone/>
            </a:pPr>
            <a:r>
              <a:rPr lang="en-US" sz="1600" dirty="0">
                <a:latin typeface="Courier New" pitchFamily="49" charset="0"/>
              </a:rPr>
              <a:t>  assign #2 n2 = a &amp; bb &amp; </a:t>
            </a:r>
            <a:r>
              <a:rPr lang="en-US" sz="1600" dirty="0" err="1">
                <a:latin typeface="Courier New" pitchFamily="49" charset="0"/>
              </a:rPr>
              <a:t>cb</a:t>
            </a:r>
            <a:r>
              <a:rPr lang="en-US" sz="1600" dirty="0">
                <a:latin typeface="Courier New" pitchFamily="49" charset="0"/>
              </a:rPr>
              <a:t>;</a:t>
            </a:r>
          </a:p>
          <a:p>
            <a:pPr>
              <a:buFontTx/>
              <a:buNone/>
            </a:pPr>
            <a:r>
              <a:rPr lang="en-US" sz="1600" dirty="0">
                <a:latin typeface="Courier New" pitchFamily="49" charset="0"/>
              </a:rPr>
              <a:t>  assign #2 n3 = a &amp; bb &amp; c;</a:t>
            </a:r>
          </a:p>
          <a:p>
            <a:pPr>
              <a:buFontTx/>
              <a:buNone/>
            </a:pPr>
            <a:r>
              <a:rPr lang="en-US" sz="1600" dirty="0">
                <a:latin typeface="Courier New" pitchFamily="49" charset="0"/>
              </a:rPr>
              <a:t>  assign #4 y = n1 | n2 | n3;</a:t>
            </a:r>
          </a:p>
          <a:p>
            <a:pPr>
              <a:buFontTx/>
              <a:buNone/>
            </a:pPr>
            <a:r>
              <a:rPr lang="en-US" sz="1600" dirty="0" err="1">
                <a:latin typeface="Courier New" pitchFamily="49" charset="0"/>
              </a:rPr>
              <a:t>endmodule</a:t>
            </a:r>
            <a:r>
              <a:rPr lang="en-US" sz="1600" dirty="0">
                <a:latin typeface="Courier New" pitchFamily="49" charset="0"/>
              </a:rPr>
              <a:t> </a:t>
            </a:r>
          </a:p>
        </p:txBody>
      </p:sp>
      <p:graphicFrame>
        <p:nvGraphicFramePr>
          <p:cNvPr id="891909" name="Object 5"/>
          <p:cNvGraphicFramePr>
            <a:graphicFrameLocks noGrp="1" noChangeAspect="1"/>
          </p:cNvGraphicFramePr>
          <p:nvPr>
            <p:ph sz="half" idx="4294967295"/>
            <p:custDataLst>
              <p:tags r:id="rId4"/>
            </p:custDataLst>
            <p:extLst/>
          </p:nvPr>
        </p:nvGraphicFramePr>
        <p:xfrm>
          <a:off x="5373688" y="1246188"/>
          <a:ext cx="2855912" cy="43926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9381" name="Visio" r:id="rId7" imgW="2856281" imgH="4593946" progId="Visio.Drawing.11">
                  <p:embed/>
                </p:oleObj>
              </mc:Choice>
              <mc:Fallback>
                <p:oleObj name="Visio" r:id="rId7" imgW="2856281" imgH="4593946" progId="Visio.Drawing.11">
                  <p:embed/>
                  <p:pic>
                    <p:nvPicPr>
                      <p:cNvPr id="891909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73688" y="1246188"/>
                        <a:ext cx="2855912" cy="43926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Delays</a:t>
            </a:r>
          </a:p>
        </p:txBody>
      </p:sp>
      <p:cxnSp>
        <p:nvCxnSpPr>
          <p:cNvPr id="3" name="Straight Connector 2"/>
          <p:cNvCxnSpPr/>
          <p:nvPr/>
        </p:nvCxnSpPr>
        <p:spPr>
          <a:xfrm flipV="1">
            <a:off x="6364288" y="990600"/>
            <a:ext cx="0" cy="213360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Arrow Connector 4"/>
          <p:cNvCxnSpPr/>
          <p:nvPr/>
        </p:nvCxnSpPr>
        <p:spPr>
          <a:xfrm>
            <a:off x="6135688" y="1143000"/>
            <a:ext cx="228600" cy="0"/>
          </a:xfrm>
          <a:prstGeom prst="straightConnector1">
            <a:avLst/>
          </a:prstGeom>
          <a:ln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6138802" y="83820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576067161"/>
      </p:ext>
    </p:extLst>
  </p:cSld>
  <p:clrMapOvr>
    <a:masterClrMapping/>
  </p:clrMapOvr>
  <p:transition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1906" name="Rectangle 2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891908" name="Rectangle 4"/>
          <p:cNvSpPr>
            <a:spLocks noGrp="1" noChangeArrowheads="1"/>
          </p:cNvSpPr>
          <p:nvPr>
            <p:ph sz="half" idx="4294967295"/>
            <p:custDataLst>
              <p:tags r:id="rId3"/>
            </p:custDataLst>
          </p:nvPr>
        </p:nvSpPr>
        <p:spPr>
          <a:xfrm>
            <a:off x="914400" y="1181100"/>
            <a:ext cx="4648200" cy="4953000"/>
          </a:xfrm>
        </p:spPr>
        <p:txBody>
          <a:bodyPr/>
          <a:lstStyle/>
          <a:p>
            <a:pPr>
              <a:buFontTx/>
              <a:buNone/>
            </a:pPr>
            <a:r>
              <a:rPr lang="en-US" sz="1600" dirty="0">
                <a:latin typeface="Courier New" pitchFamily="49" charset="0"/>
              </a:rPr>
              <a:t>module example(input  logic a, b, c,</a:t>
            </a:r>
          </a:p>
          <a:p>
            <a:pPr>
              <a:buFontTx/>
              <a:buNone/>
            </a:pPr>
            <a:r>
              <a:rPr lang="en-US" sz="1600" dirty="0">
                <a:latin typeface="Courier New" pitchFamily="49" charset="0"/>
              </a:rPr>
              <a:t>               output logic y);</a:t>
            </a:r>
          </a:p>
          <a:p>
            <a:pPr>
              <a:buFontTx/>
              <a:buNone/>
            </a:pPr>
            <a:r>
              <a:rPr lang="en-US" sz="1600" dirty="0">
                <a:latin typeface="Courier New" pitchFamily="49" charset="0"/>
              </a:rPr>
              <a:t>  logic </a:t>
            </a:r>
            <a:r>
              <a:rPr lang="en-US" sz="1600" dirty="0" err="1">
                <a:latin typeface="Courier New" pitchFamily="49" charset="0"/>
              </a:rPr>
              <a:t>ab</a:t>
            </a:r>
            <a:r>
              <a:rPr lang="en-US" sz="1600" dirty="0">
                <a:latin typeface="Courier New" pitchFamily="49" charset="0"/>
              </a:rPr>
              <a:t>, bb, </a:t>
            </a:r>
            <a:r>
              <a:rPr lang="en-US" sz="1600" dirty="0" err="1">
                <a:latin typeface="Courier New" pitchFamily="49" charset="0"/>
              </a:rPr>
              <a:t>cb</a:t>
            </a:r>
            <a:r>
              <a:rPr lang="en-US" sz="1600" dirty="0">
                <a:latin typeface="Courier New" pitchFamily="49" charset="0"/>
              </a:rPr>
              <a:t>, n1, n2, n3;</a:t>
            </a:r>
          </a:p>
          <a:p>
            <a:pPr>
              <a:buFontTx/>
              <a:buNone/>
            </a:pPr>
            <a:r>
              <a:rPr lang="en-US" sz="1600" dirty="0">
                <a:latin typeface="Courier New" pitchFamily="49" charset="0"/>
              </a:rPr>
              <a:t>  assign #1 {</a:t>
            </a:r>
            <a:r>
              <a:rPr lang="en-US" sz="1600" dirty="0" err="1">
                <a:latin typeface="Courier New" pitchFamily="49" charset="0"/>
              </a:rPr>
              <a:t>ab</a:t>
            </a:r>
            <a:r>
              <a:rPr lang="en-US" sz="1600" dirty="0">
                <a:latin typeface="Courier New" pitchFamily="49" charset="0"/>
              </a:rPr>
              <a:t>, bb, </a:t>
            </a:r>
            <a:r>
              <a:rPr lang="en-US" sz="1600" dirty="0" err="1">
                <a:latin typeface="Courier New" pitchFamily="49" charset="0"/>
              </a:rPr>
              <a:t>cb</a:t>
            </a:r>
            <a:r>
              <a:rPr lang="en-US" sz="1600" dirty="0">
                <a:latin typeface="Courier New" pitchFamily="49" charset="0"/>
              </a:rPr>
              <a:t>} = </a:t>
            </a:r>
          </a:p>
          <a:p>
            <a:pPr>
              <a:buFontTx/>
              <a:buNone/>
            </a:pPr>
            <a:r>
              <a:rPr lang="en-US" sz="1600" dirty="0">
                <a:latin typeface="Courier New" pitchFamily="49" charset="0"/>
              </a:rPr>
              <a:t>                  ~{a, b, c};</a:t>
            </a:r>
          </a:p>
          <a:p>
            <a:pPr>
              <a:buFontTx/>
              <a:buNone/>
            </a:pPr>
            <a:r>
              <a:rPr lang="en-US" sz="1600" dirty="0">
                <a:latin typeface="Courier New" pitchFamily="49" charset="0"/>
              </a:rPr>
              <a:t>  assign #2 n1 = </a:t>
            </a:r>
            <a:r>
              <a:rPr lang="en-US" sz="1600" dirty="0" err="1">
                <a:latin typeface="Courier New" pitchFamily="49" charset="0"/>
              </a:rPr>
              <a:t>ab</a:t>
            </a:r>
            <a:r>
              <a:rPr lang="en-US" sz="1600" dirty="0">
                <a:latin typeface="Courier New" pitchFamily="49" charset="0"/>
              </a:rPr>
              <a:t> &amp; bb &amp; </a:t>
            </a:r>
            <a:r>
              <a:rPr lang="en-US" sz="1600" dirty="0" err="1">
                <a:latin typeface="Courier New" pitchFamily="49" charset="0"/>
              </a:rPr>
              <a:t>cb</a:t>
            </a:r>
            <a:r>
              <a:rPr lang="en-US" sz="1600" dirty="0">
                <a:latin typeface="Courier New" pitchFamily="49" charset="0"/>
              </a:rPr>
              <a:t>;</a:t>
            </a:r>
          </a:p>
          <a:p>
            <a:pPr>
              <a:buFontTx/>
              <a:buNone/>
            </a:pPr>
            <a:r>
              <a:rPr lang="en-US" sz="1600" b="1" dirty="0">
                <a:solidFill>
                  <a:srgbClr val="FF0000"/>
                </a:solidFill>
                <a:latin typeface="Courier New" pitchFamily="49" charset="0"/>
              </a:rPr>
              <a:t>  assign #2 n2 = a </a:t>
            </a:r>
            <a:r>
              <a:rPr lang="en-US" sz="1600" dirty="0">
                <a:latin typeface="Courier New" pitchFamily="49" charset="0"/>
              </a:rPr>
              <a:t>&amp; bb &amp; </a:t>
            </a:r>
            <a:r>
              <a:rPr lang="en-US" sz="1600" dirty="0" err="1">
                <a:latin typeface="Courier New" pitchFamily="49" charset="0"/>
              </a:rPr>
              <a:t>cb</a:t>
            </a:r>
            <a:r>
              <a:rPr lang="en-US" sz="1600" dirty="0">
                <a:latin typeface="Courier New" pitchFamily="49" charset="0"/>
              </a:rPr>
              <a:t>;</a:t>
            </a:r>
          </a:p>
          <a:p>
            <a:pPr>
              <a:buFontTx/>
              <a:buNone/>
            </a:pPr>
            <a:r>
              <a:rPr lang="en-US" sz="1600" b="1" dirty="0">
                <a:solidFill>
                  <a:srgbClr val="FF0000"/>
                </a:solidFill>
                <a:latin typeface="Courier New" pitchFamily="49" charset="0"/>
              </a:rPr>
              <a:t>  assign #2 n3 = a </a:t>
            </a:r>
            <a:r>
              <a:rPr lang="en-US" sz="1600" dirty="0">
                <a:latin typeface="Courier New" pitchFamily="49" charset="0"/>
              </a:rPr>
              <a:t>&amp; bb &amp; c;</a:t>
            </a:r>
          </a:p>
          <a:p>
            <a:pPr>
              <a:buFontTx/>
              <a:buNone/>
            </a:pPr>
            <a:r>
              <a:rPr lang="en-US" sz="1600" dirty="0">
                <a:latin typeface="Courier New" pitchFamily="49" charset="0"/>
              </a:rPr>
              <a:t>  assign #4 y = n1 | n2 | n3;</a:t>
            </a:r>
          </a:p>
          <a:p>
            <a:pPr>
              <a:buFontTx/>
              <a:buNone/>
            </a:pPr>
            <a:r>
              <a:rPr lang="en-US" sz="1600" dirty="0" err="1">
                <a:latin typeface="Courier New" pitchFamily="49" charset="0"/>
              </a:rPr>
              <a:t>endmodule</a:t>
            </a:r>
            <a:r>
              <a:rPr lang="en-US" sz="1600" dirty="0">
                <a:latin typeface="Courier New" pitchFamily="49" charset="0"/>
              </a:rPr>
              <a:t> </a:t>
            </a:r>
          </a:p>
        </p:txBody>
      </p:sp>
      <p:graphicFrame>
        <p:nvGraphicFramePr>
          <p:cNvPr id="891909" name="Object 5"/>
          <p:cNvGraphicFramePr>
            <a:graphicFrameLocks noGrp="1" noChangeAspect="1"/>
          </p:cNvGraphicFramePr>
          <p:nvPr>
            <p:ph sz="half" idx="4294967295"/>
            <p:custDataLst>
              <p:tags r:id="rId4"/>
            </p:custDataLst>
            <p:extLst/>
          </p:nvPr>
        </p:nvGraphicFramePr>
        <p:xfrm>
          <a:off x="5602288" y="1398588"/>
          <a:ext cx="2855912" cy="43926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0405" name="Visio" r:id="rId7" imgW="2856281" imgH="4593946" progId="Visio.Drawing.11">
                  <p:embed/>
                </p:oleObj>
              </mc:Choice>
              <mc:Fallback>
                <p:oleObj name="Visio" r:id="rId7" imgW="2856281" imgH="4593946" progId="Visio.Drawing.11">
                  <p:embed/>
                  <p:pic>
                    <p:nvPicPr>
                      <p:cNvPr id="891909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02288" y="1398588"/>
                        <a:ext cx="2855912" cy="43926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Delays</a:t>
            </a:r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6745288" y="1143000"/>
            <a:ext cx="0" cy="327660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Arrow Connector 4"/>
          <p:cNvCxnSpPr/>
          <p:nvPr/>
        </p:nvCxnSpPr>
        <p:spPr>
          <a:xfrm>
            <a:off x="6364288" y="1295400"/>
            <a:ext cx="381000" cy="0"/>
          </a:xfrm>
          <a:prstGeom prst="straightConnector1">
            <a:avLst/>
          </a:prstGeom>
          <a:ln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6443602" y="99060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894780996"/>
      </p:ext>
    </p:extLst>
  </p:cSld>
  <p:clrMapOvr>
    <a:masterClrMapping/>
  </p:clrMapOvr>
  <p:transition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1906" name="Rectangle 2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891908" name="Rectangle 4"/>
          <p:cNvSpPr>
            <a:spLocks noGrp="1" noChangeArrowheads="1"/>
          </p:cNvSpPr>
          <p:nvPr>
            <p:ph sz="half" idx="4294967295"/>
            <p:custDataLst>
              <p:tags r:id="rId3"/>
            </p:custDataLst>
          </p:nvPr>
        </p:nvSpPr>
        <p:spPr>
          <a:xfrm>
            <a:off x="914400" y="1181100"/>
            <a:ext cx="4648200" cy="4953000"/>
          </a:xfrm>
        </p:spPr>
        <p:txBody>
          <a:bodyPr/>
          <a:lstStyle/>
          <a:p>
            <a:pPr>
              <a:buFontTx/>
              <a:buNone/>
            </a:pPr>
            <a:r>
              <a:rPr lang="en-US" sz="1600" dirty="0">
                <a:latin typeface="Courier New" pitchFamily="49" charset="0"/>
              </a:rPr>
              <a:t>module example(input  logic a, b, c,</a:t>
            </a:r>
          </a:p>
          <a:p>
            <a:pPr>
              <a:buFontTx/>
              <a:buNone/>
            </a:pPr>
            <a:r>
              <a:rPr lang="en-US" sz="1600" dirty="0">
                <a:latin typeface="Courier New" pitchFamily="49" charset="0"/>
              </a:rPr>
              <a:t>               output logic y);</a:t>
            </a:r>
          </a:p>
          <a:p>
            <a:pPr>
              <a:buFontTx/>
              <a:buNone/>
            </a:pPr>
            <a:r>
              <a:rPr lang="en-US" sz="1600" dirty="0">
                <a:latin typeface="Courier New" pitchFamily="49" charset="0"/>
              </a:rPr>
              <a:t>  logic </a:t>
            </a:r>
            <a:r>
              <a:rPr lang="en-US" sz="1600" dirty="0" err="1">
                <a:latin typeface="Courier New" pitchFamily="49" charset="0"/>
              </a:rPr>
              <a:t>ab</a:t>
            </a:r>
            <a:r>
              <a:rPr lang="en-US" sz="1600" dirty="0">
                <a:latin typeface="Courier New" pitchFamily="49" charset="0"/>
              </a:rPr>
              <a:t>, bb, </a:t>
            </a:r>
            <a:r>
              <a:rPr lang="en-US" sz="1600" dirty="0" err="1">
                <a:latin typeface="Courier New" pitchFamily="49" charset="0"/>
              </a:rPr>
              <a:t>cb</a:t>
            </a:r>
            <a:r>
              <a:rPr lang="en-US" sz="1600" dirty="0">
                <a:latin typeface="Courier New" pitchFamily="49" charset="0"/>
              </a:rPr>
              <a:t>, n1, n2, n3;</a:t>
            </a:r>
          </a:p>
          <a:p>
            <a:pPr>
              <a:buFontTx/>
              <a:buNone/>
            </a:pPr>
            <a:r>
              <a:rPr lang="en-US" sz="1600" dirty="0">
                <a:latin typeface="Courier New" pitchFamily="49" charset="0"/>
              </a:rPr>
              <a:t>  assign #1 {</a:t>
            </a:r>
            <a:r>
              <a:rPr lang="en-US" sz="1600" dirty="0" err="1">
                <a:latin typeface="Courier New" pitchFamily="49" charset="0"/>
              </a:rPr>
              <a:t>ab</a:t>
            </a:r>
            <a:r>
              <a:rPr lang="en-US" sz="1600" dirty="0">
                <a:latin typeface="Courier New" pitchFamily="49" charset="0"/>
              </a:rPr>
              <a:t>, bb, </a:t>
            </a:r>
            <a:r>
              <a:rPr lang="en-US" sz="1600" dirty="0" err="1">
                <a:latin typeface="Courier New" pitchFamily="49" charset="0"/>
              </a:rPr>
              <a:t>cb</a:t>
            </a:r>
            <a:r>
              <a:rPr lang="en-US" sz="1600" dirty="0">
                <a:latin typeface="Courier New" pitchFamily="49" charset="0"/>
              </a:rPr>
              <a:t>} = </a:t>
            </a:r>
          </a:p>
          <a:p>
            <a:pPr>
              <a:buFontTx/>
              <a:buNone/>
            </a:pPr>
            <a:r>
              <a:rPr lang="en-US" sz="1600" dirty="0">
                <a:latin typeface="Courier New" pitchFamily="49" charset="0"/>
              </a:rPr>
              <a:t>                  ~{a, b, c};</a:t>
            </a:r>
          </a:p>
          <a:p>
            <a:pPr>
              <a:buFontTx/>
              <a:buNone/>
            </a:pPr>
            <a:r>
              <a:rPr lang="en-US" sz="1600" dirty="0">
                <a:latin typeface="Courier New" pitchFamily="49" charset="0"/>
              </a:rPr>
              <a:t>  </a:t>
            </a:r>
            <a:r>
              <a:rPr lang="en-US" sz="1600" b="1" dirty="0">
                <a:solidFill>
                  <a:srgbClr val="FF0000"/>
                </a:solidFill>
                <a:latin typeface="Courier New" pitchFamily="49" charset="0"/>
              </a:rPr>
              <a:t>assign #2 n1 = </a:t>
            </a:r>
            <a:r>
              <a:rPr lang="en-US" sz="1600" b="1" dirty="0" err="1">
                <a:solidFill>
                  <a:srgbClr val="FF0000"/>
                </a:solidFill>
                <a:latin typeface="Courier New" pitchFamily="49" charset="0"/>
              </a:rPr>
              <a:t>ab</a:t>
            </a:r>
            <a:r>
              <a:rPr lang="en-US" sz="1600" b="1" dirty="0">
                <a:solidFill>
                  <a:srgbClr val="FF0000"/>
                </a:solidFill>
                <a:latin typeface="Courier New" pitchFamily="49" charset="0"/>
              </a:rPr>
              <a:t> &amp; bb &amp; </a:t>
            </a:r>
            <a:r>
              <a:rPr lang="en-US" sz="1600" b="1" dirty="0" err="1">
                <a:solidFill>
                  <a:srgbClr val="FF0000"/>
                </a:solidFill>
                <a:latin typeface="Courier New" pitchFamily="49" charset="0"/>
              </a:rPr>
              <a:t>cb</a:t>
            </a:r>
            <a:r>
              <a:rPr lang="en-US" sz="1600" b="1" dirty="0">
                <a:solidFill>
                  <a:srgbClr val="FF0000"/>
                </a:solidFill>
                <a:latin typeface="Courier New" pitchFamily="49" charset="0"/>
              </a:rPr>
              <a:t>;</a:t>
            </a:r>
          </a:p>
          <a:p>
            <a:pPr>
              <a:buFontTx/>
              <a:buNone/>
            </a:pPr>
            <a:r>
              <a:rPr lang="en-US" sz="1600" dirty="0">
                <a:latin typeface="Courier New" pitchFamily="49" charset="0"/>
              </a:rPr>
              <a:t>  assign #2 n2 = a &amp; bb &amp; </a:t>
            </a:r>
            <a:r>
              <a:rPr lang="en-US" sz="1600" dirty="0" err="1">
                <a:latin typeface="Courier New" pitchFamily="49" charset="0"/>
              </a:rPr>
              <a:t>cb</a:t>
            </a:r>
            <a:r>
              <a:rPr lang="en-US" sz="1600" dirty="0">
                <a:latin typeface="Courier New" pitchFamily="49" charset="0"/>
              </a:rPr>
              <a:t>;</a:t>
            </a:r>
          </a:p>
          <a:p>
            <a:pPr>
              <a:buFontTx/>
              <a:buNone/>
            </a:pPr>
            <a:r>
              <a:rPr lang="en-US" sz="1600" dirty="0">
                <a:latin typeface="Courier New" pitchFamily="49" charset="0"/>
              </a:rPr>
              <a:t>  assign #2 n3 = a &amp; bb &amp; c;</a:t>
            </a:r>
          </a:p>
          <a:p>
            <a:pPr>
              <a:buFontTx/>
              <a:buNone/>
            </a:pPr>
            <a:r>
              <a:rPr lang="en-US" sz="1600" dirty="0">
                <a:latin typeface="Courier New" pitchFamily="49" charset="0"/>
              </a:rPr>
              <a:t>  assign #4 y = n1 | n2 | n3;</a:t>
            </a:r>
          </a:p>
          <a:p>
            <a:pPr>
              <a:buFontTx/>
              <a:buNone/>
            </a:pPr>
            <a:r>
              <a:rPr lang="en-US" sz="1600" dirty="0" err="1">
                <a:latin typeface="Courier New" pitchFamily="49" charset="0"/>
              </a:rPr>
              <a:t>endmodule</a:t>
            </a:r>
            <a:r>
              <a:rPr lang="en-US" sz="1600" dirty="0">
                <a:latin typeface="Courier New" pitchFamily="49" charset="0"/>
              </a:rPr>
              <a:t> </a:t>
            </a:r>
          </a:p>
        </p:txBody>
      </p:sp>
      <p:graphicFrame>
        <p:nvGraphicFramePr>
          <p:cNvPr id="891909" name="Object 5"/>
          <p:cNvGraphicFramePr>
            <a:graphicFrameLocks noGrp="1" noChangeAspect="1"/>
          </p:cNvGraphicFramePr>
          <p:nvPr>
            <p:ph sz="half" idx="4294967295"/>
            <p:custDataLst>
              <p:tags r:id="rId4"/>
            </p:custDataLst>
            <p:extLst/>
          </p:nvPr>
        </p:nvGraphicFramePr>
        <p:xfrm>
          <a:off x="5602288" y="1295400"/>
          <a:ext cx="2855912" cy="43926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1429" name="Visio" r:id="rId7" imgW="2856281" imgH="4593946" progId="Visio.Drawing.11">
                  <p:embed/>
                </p:oleObj>
              </mc:Choice>
              <mc:Fallback>
                <p:oleObj name="Visio" r:id="rId7" imgW="2856281" imgH="4593946" progId="Visio.Drawing.11">
                  <p:embed/>
                  <p:pic>
                    <p:nvPicPr>
                      <p:cNvPr id="891909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02288" y="1295400"/>
                        <a:ext cx="2855912" cy="43926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Delays</a:t>
            </a:r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6973888" y="2297112"/>
            <a:ext cx="0" cy="125730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Arrow Connector 4"/>
          <p:cNvCxnSpPr/>
          <p:nvPr/>
        </p:nvCxnSpPr>
        <p:spPr>
          <a:xfrm>
            <a:off x="6592888" y="3261280"/>
            <a:ext cx="381000" cy="0"/>
          </a:xfrm>
          <a:prstGeom prst="straightConnector1">
            <a:avLst/>
          </a:prstGeom>
          <a:ln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6672202" y="295648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1986014753"/>
      </p:ext>
    </p:extLst>
  </p:cSld>
  <p:clrMapOvr>
    <a:masterClrMapping/>
  </p:clrMapOvr>
  <p:transition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1906" name="Rectangle 2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891908" name="Rectangle 4"/>
          <p:cNvSpPr>
            <a:spLocks noGrp="1" noChangeArrowheads="1"/>
          </p:cNvSpPr>
          <p:nvPr>
            <p:ph sz="half" idx="4294967295"/>
            <p:custDataLst>
              <p:tags r:id="rId3"/>
            </p:custDataLst>
          </p:nvPr>
        </p:nvSpPr>
        <p:spPr>
          <a:xfrm>
            <a:off x="914400" y="1181100"/>
            <a:ext cx="4648200" cy="4953000"/>
          </a:xfrm>
        </p:spPr>
        <p:txBody>
          <a:bodyPr/>
          <a:lstStyle/>
          <a:p>
            <a:pPr>
              <a:buFontTx/>
              <a:buNone/>
            </a:pPr>
            <a:r>
              <a:rPr lang="en-US" sz="1600" dirty="0">
                <a:latin typeface="Courier New" pitchFamily="49" charset="0"/>
              </a:rPr>
              <a:t>module example(input  logic a, b, c,</a:t>
            </a:r>
          </a:p>
          <a:p>
            <a:pPr>
              <a:buFontTx/>
              <a:buNone/>
            </a:pPr>
            <a:r>
              <a:rPr lang="en-US" sz="1600" dirty="0">
                <a:latin typeface="Courier New" pitchFamily="49" charset="0"/>
              </a:rPr>
              <a:t>               output logic y);</a:t>
            </a:r>
          </a:p>
          <a:p>
            <a:pPr>
              <a:buFontTx/>
              <a:buNone/>
            </a:pPr>
            <a:r>
              <a:rPr lang="en-US" sz="1600" dirty="0">
                <a:latin typeface="Courier New" pitchFamily="49" charset="0"/>
              </a:rPr>
              <a:t>  logic </a:t>
            </a:r>
            <a:r>
              <a:rPr lang="en-US" sz="1600" dirty="0" err="1">
                <a:latin typeface="Courier New" pitchFamily="49" charset="0"/>
              </a:rPr>
              <a:t>ab</a:t>
            </a:r>
            <a:r>
              <a:rPr lang="en-US" sz="1600" dirty="0">
                <a:latin typeface="Courier New" pitchFamily="49" charset="0"/>
              </a:rPr>
              <a:t>, bb, </a:t>
            </a:r>
            <a:r>
              <a:rPr lang="en-US" sz="1600" dirty="0" err="1">
                <a:latin typeface="Courier New" pitchFamily="49" charset="0"/>
              </a:rPr>
              <a:t>cb</a:t>
            </a:r>
            <a:r>
              <a:rPr lang="en-US" sz="1600" dirty="0">
                <a:latin typeface="Courier New" pitchFamily="49" charset="0"/>
              </a:rPr>
              <a:t>, n1, n2, n3;</a:t>
            </a:r>
          </a:p>
          <a:p>
            <a:pPr>
              <a:buFontTx/>
              <a:buNone/>
            </a:pPr>
            <a:r>
              <a:rPr lang="en-US" sz="1600" dirty="0">
                <a:latin typeface="Courier New" pitchFamily="49" charset="0"/>
              </a:rPr>
              <a:t>  assign #1 {</a:t>
            </a:r>
            <a:r>
              <a:rPr lang="en-US" sz="1600" dirty="0" err="1">
                <a:latin typeface="Courier New" pitchFamily="49" charset="0"/>
              </a:rPr>
              <a:t>ab</a:t>
            </a:r>
            <a:r>
              <a:rPr lang="en-US" sz="1600" dirty="0">
                <a:latin typeface="Courier New" pitchFamily="49" charset="0"/>
              </a:rPr>
              <a:t>, bb, </a:t>
            </a:r>
            <a:r>
              <a:rPr lang="en-US" sz="1600" dirty="0" err="1">
                <a:latin typeface="Courier New" pitchFamily="49" charset="0"/>
              </a:rPr>
              <a:t>cb</a:t>
            </a:r>
            <a:r>
              <a:rPr lang="en-US" sz="1600" dirty="0">
                <a:latin typeface="Courier New" pitchFamily="49" charset="0"/>
              </a:rPr>
              <a:t>} = </a:t>
            </a:r>
          </a:p>
          <a:p>
            <a:pPr>
              <a:buFontTx/>
              <a:buNone/>
            </a:pPr>
            <a:r>
              <a:rPr lang="en-US" sz="1600" dirty="0">
                <a:latin typeface="Courier New" pitchFamily="49" charset="0"/>
              </a:rPr>
              <a:t>                  ~{a, b, c};</a:t>
            </a:r>
          </a:p>
          <a:p>
            <a:pPr>
              <a:buFontTx/>
              <a:buNone/>
            </a:pPr>
            <a:r>
              <a:rPr lang="en-US" sz="1600" dirty="0">
                <a:latin typeface="Courier New" pitchFamily="49" charset="0"/>
              </a:rPr>
              <a:t>  assign #2 n1 = </a:t>
            </a:r>
            <a:r>
              <a:rPr lang="en-US" sz="1600" dirty="0" err="1">
                <a:latin typeface="Courier New" pitchFamily="49" charset="0"/>
              </a:rPr>
              <a:t>ab</a:t>
            </a:r>
            <a:r>
              <a:rPr lang="en-US" sz="1600" dirty="0">
                <a:latin typeface="Courier New" pitchFamily="49" charset="0"/>
              </a:rPr>
              <a:t> &amp; bb &amp; </a:t>
            </a:r>
            <a:r>
              <a:rPr lang="en-US" sz="1600" dirty="0" err="1">
                <a:latin typeface="Courier New" pitchFamily="49" charset="0"/>
              </a:rPr>
              <a:t>cb</a:t>
            </a:r>
            <a:r>
              <a:rPr lang="en-US" sz="1600" dirty="0">
                <a:latin typeface="Courier New" pitchFamily="49" charset="0"/>
              </a:rPr>
              <a:t>;</a:t>
            </a:r>
          </a:p>
          <a:p>
            <a:pPr>
              <a:buFontTx/>
              <a:buNone/>
            </a:pPr>
            <a:r>
              <a:rPr lang="en-US" sz="1600" dirty="0">
                <a:latin typeface="Courier New" pitchFamily="49" charset="0"/>
              </a:rPr>
              <a:t>  assign #2 n2 = a &amp; bb &amp; </a:t>
            </a:r>
            <a:r>
              <a:rPr lang="en-US" sz="1600" dirty="0" err="1">
                <a:latin typeface="Courier New" pitchFamily="49" charset="0"/>
              </a:rPr>
              <a:t>cb</a:t>
            </a:r>
            <a:r>
              <a:rPr lang="en-US" sz="1600" dirty="0">
                <a:latin typeface="Courier New" pitchFamily="49" charset="0"/>
              </a:rPr>
              <a:t>;</a:t>
            </a:r>
          </a:p>
          <a:p>
            <a:pPr>
              <a:buFontTx/>
              <a:buNone/>
            </a:pPr>
            <a:r>
              <a:rPr lang="en-US" sz="1600" dirty="0">
                <a:latin typeface="Courier New" pitchFamily="49" charset="0"/>
              </a:rPr>
              <a:t>  assign #2 n3 = a &amp; bb &amp; c;</a:t>
            </a:r>
          </a:p>
          <a:p>
            <a:pPr>
              <a:buFontTx/>
              <a:buNone/>
            </a:pPr>
            <a:r>
              <a:rPr lang="en-US" sz="1600" b="1" dirty="0">
                <a:solidFill>
                  <a:srgbClr val="FF0000"/>
                </a:solidFill>
                <a:latin typeface="Courier New" pitchFamily="49" charset="0"/>
              </a:rPr>
              <a:t>  assign #4 y = n1</a:t>
            </a:r>
            <a:r>
              <a:rPr lang="en-US" sz="1600" dirty="0">
                <a:latin typeface="Courier New" pitchFamily="49" charset="0"/>
              </a:rPr>
              <a:t> | n2 | n3;</a:t>
            </a:r>
          </a:p>
          <a:p>
            <a:pPr>
              <a:buFontTx/>
              <a:buNone/>
            </a:pPr>
            <a:r>
              <a:rPr lang="en-US" sz="1600" dirty="0" err="1">
                <a:latin typeface="Courier New" pitchFamily="49" charset="0"/>
              </a:rPr>
              <a:t>endmodule</a:t>
            </a:r>
            <a:r>
              <a:rPr lang="en-US" sz="1600" dirty="0">
                <a:latin typeface="Courier New" pitchFamily="49" charset="0"/>
              </a:rPr>
              <a:t> </a:t>
            </a:r>
          </a:p>
        </p:txBody>
      </p:sp>
      <p:graphicFrame>
        <p:nvGraphicFramePr>
          <p:cNvPr id="891909" name="Object 5"/>
          <p:cNvGraphicFramePr>
            <a:graphicFrameLocks noGrp="1" noChangeAspect="1"/>
          </p:cNvGraphicFramePr>
          <p:nvPr>
            <p:ph sz="half" idx="4294967295"/>
            <p:custDataLst>
              <p:tags r:id="rId4"/>
            </p:custDataLst>
            <p:extLst/>
          </p:nvPr>
        </p:nvGraphicFramePr>
        <p:xfrm>
          <a:off x="5678488" y="1219200"/>
          <a:ext cx="2855912" cy="43926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2453" name="Visio" r:id="rId7" imgW="2856281" imgH="4593946" progId="Visio.Drawing.11">
                  <p:embed/>
                </p:oleObj>
              </mc:Choice>
              <mc:Fallback>
                <p:oleObj name="Visio" r:id="rId7" imgW="2856281" imgH="4593946" progId="Visio.Drawing.11">
                  <p:embed/>
                  <p:pic>
                    <p:nvPicPr>
                      <p:cNvPr id="891909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78488" y="1219200"/>
                        <a:ext cx="2855912" cy="43926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Delays</a:t>
            </a:r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7812088" y="3059112"/>
            <a:ext cx="0" cy="125730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Arrow Connector 4"/>
          <p:cNvCxnSpPr/>
          <p:nvPr/>
        </p:nvCxnSpPr>
        <p:spPr>
          <a:xfrm>
            <a:off x="6973888" y="3173412"/>
            <a:ext cx="838200" cy="0"/>
          </a:xfrm>
          <a:prstGeom prst="straightConnector1">
            <a:avLst/>
          </a:prstGeom>
          <a:ln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7358002" y="2868612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1460369993"/>
      </p:ext>
    </p:extLst>
  </p:cSld>
  <p:clrMapOvr>
    <a:masterClrMapping/>
  </p:clrMapOvr>
  <p:transition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1186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861188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952500" y="1219200"/>
            <a:ext cx="76581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dirty="0" err="1">
                <a:latin typeface="+mj-lt"/>
                <a:cs typeface="Arial" charset="0"/>
              </a:rPr>
              <a:t>SystemVerilog</a:t>
            </a:r>
            <a:r>
              <a:rPr lang="en-US" sz="3200" dirty="0">
                <a:latin typeface="+mj-lt"/>
                <a:cs typeface="Arial" charset="0"/>
              </a:rPr>
              <a:t> uses </a:t>
            </a:r>
            <a:r>
              <a:rPr lang="en-US" sz="3200" b="1" dirty="0">
                <a:solidFill>
                  <a:srgbClr val="0070C0"/>
                </a:solidFill>
                <a:latin typeface="+mj-lt"/>
                <a:cs typeface="Arial" charset="0"/>
              </a:rPr>
              <a:t>idioms</a:t>
            </a:r>
            <a:r>
              <a:rPr lang="en-US" sz="3200" dirty="0">
                <a:solidFill>
                  <a:srgbClr val="0070C0"/>
                </a:solidFill>
                <a:latin typeface="+mj-lt"/>
                <a:cs typeface="Arial" charset="0"/>
              </a:rPr>
              <a:t> </a:t>
            </a:r>
            <a:r>
              <a:rPr lang="en-US" sz="3200" dirty="0">
                <a:latin typeface="+mj-lt"/>
                <a:cs typeface="Arial" charset="0"/>
              </a:rPr>
              <a:t>to describe latches, flip-flops and FSMs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+mj-lt"/>
                <a:cs typeface="Arial" charset="0"/>
              </a:rPr>
              <a:t>Other coding styles may simulate correctly but produce incorrect hardware</a:t>
            </a:r>
          </a:p>
        </p:txBody>
      </p:sp>
      <p:sp>
        <p:nvSpPr>
          <p:cNvPr id="861189" name="Rectangle 5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0" y="24669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Sequential Logic</a:t>
            </a:r>
          </a:p>
        </p:txBody>
      </p:sp>
    </p:spTree>
    <p:extLst>
      <p:ext uri="{BB962C8B-B14F-4D97-AF65-F5344CB8AC3E}">
        <p14:creationId xmlns:p14="http://schemas.microsoft.com/office/powerpoint/2010/main" val="2106491225"/>
      </p:ext>
    </p:extLst>
  </p:cSld>
  <p:clrMapOvr>
    <a:masterClrMapping/>
  </p:clrMapOvr>
  <p:transition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6002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896004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33400" y="1066800"/>
            <a:ext cx="83058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en-US" sz="3200" b="1" dirty="0">
                <a:solidFill>
                  <a:srgbClr val="0070C0"/>
                </a:solidFill>
                <a:latin typeface="+mj-lt"/>
                <a:cs typeface="Arial" charset="0"/>
              </a:rPr>
              <a:t>General Structure:</a:t>
            </a:r>
          </a:p>
          <a:p>
            <a:pPr marL="342900" indent="-342900">
              <a:spcBef>
                <a:spcPct val="20000"/>
              </a:spcBef>
            </a:pPr>
            <a:endParaRPr lang="en-US" sz="2400" b="1" dirty="0">
              <a:solidFill>
                <a:schemeClr val="accent2"/>
              </a:solidFill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	</a:t>
            </a:r>
            <a:r>
              <a:rPr lang="en-US" sz="2600" dirty="0">
                <a:latin typeface="Courier New" pitchFamily="49" charset="0"/>
                <a:cs typeface="Arial" charset="0"/>
              </a:rPr>
              <a:t>always @(sensitivity list)</a:t>
            </a:r>
          </a:p>
          <a:p>
            <a:pPr marL="342900" indent="-342900">
              <a:spcBef>
                <a:spcPct val="20000"/>
              </a:spcBef>
            </a:pPr>
            <a:r>
              <a:rPr lang="en-US" sz="2600" dirty="0">
                <a:latin typeface="Courier New" pitchFamily="49" charset="0"/>
                <a:cs typeface="Arial" charset="0"/>
              </a:rPr>
              <a:t>	  statement;</a:t>
            </a:r>
          </a:p>
          <a:p>
            <a:pPr marL="342900" indent="-342900">
              <a:spcBef>
                <a:spcPct val="20000"/>
              </a:spcBef>
            </a:pPr>
            <a:endParaRPr lang="en-US" sz="1800" dirty="0">
              <a:latin typeface="Courier New" pitchFamily="49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-US" sz="2600" dirty="0">
                <a:latin typeface="+mj-lt"/>
                <a:cs typeface="Arial" charset="0"/>
              </a:rPr>
              <a:t>Whenever the event in </a:t>
            </a:r>
            <a:r>
              <a:rPr lang="en-US" sz="2600" dirty="0">
                <a:latin typeface="Courier New" pitchFamily="49" charset="0"/>
                <a:cs typeface="Arial" charset="0"/>
              </a:rPr>
              <a:t>sensitivity list</a:t>
            </a:r>
            <a:r>
              <a:rPr lang="en-US" sz="2600" dirty="0">
                <a:latin typeface="Times New Roman" pitchFamily="18" charset="0"/>
                <a:cs typeface="Arial" charset="0"/>
              </a:rPr>
              <a:t> </a:t>
            </a:r>
            <a:r>
              <a:rPr lang="en-US" sz="2600" dirty="0">
                <a:latin typeface="+mj-lt"/>
                <a:cs typeface="Arial" charset="0"/>
              </a:rPr>
              <a:t>occurs, </a:t>
            </a:r>
            <a:r>
              <a:rPr lang="en-US" sz="2600" dirty="0">
                <a:latin typeface="Courier New" pitchFamily="49" charset="0"/>
                <a:cs typeface="Arial" charset="0"/>
              </a:rPr>
              <a:t>statement</a:t>
            </a:r>
            <a:r>
              <a:rPr lang="en-US" sz="2600" dirty="0">
                <a:latin typeface="Times New Roman" pitchFamily="18" charset="0"/>
                <a:cs typeface="Arial" charset="0"/>
              </a:rPr>
              <a:t> </a:t>
            </a:r>
            <a:r>
              <a:rPr lang="en-US" sz="2600" dirty="0">
                <a:latin typeface="+mj-lt"/>
                <a:cs typeface="Arial" charset="0"/>
              </a:rPr>
              <a:t>is executed</a:t>
            </a:r>
          </a:p>
        </p:txBody>
      </p:sp>
      <p:sp>
        <p:nvSpPr>
          <p:cNvPr id="896005" name="Rectangle 5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0" y="24669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always Statement</a:t>
            </a:r>
          </a:p>
        </p:txBody>
      </p:sp>
    </p:spTree>
    <p:extLst>
      <p:ext uri="{BB962C8B-B14F-4D97-AF65-F5344CB8AC3E}">
        <p14:creationId xmlns:p14="http://schemas.microsoft.com/office/powerpoint/2010/main" val="1161316502"/>
      </p:ext>
    </p:extLst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63" name="Rectangle 3"/>
          <p:cNvSpPr>
            <a:spLocks noGrp="1" noChangeArrowheads="1"/>
          </p:cNvSpPr>
          <p:nvPr>
            <p:ph type="body" idx="4294967295"/>
            <p:custDataLst>
              <p:tags r:id="rId1"/>
            </p:custDataLst>
          </p:nvPr>
        </p:nvSpPr>
        <p:spPr>
          <a:xfrm>
            <a:off x="533400" y="1066800"/>
            <a:ext cx="7772400" cy="4953000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90000"/>
              </a:lnSpc>
            </a:pPr>
            <a:r>
              <a:rPr lang="en-US" sz="3500" dirty="0"/>
              <a:t>Hardware description language (HDL): 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specifies logic function only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Computer-aided design (CAD) tool produces or </a:t>
            </a:r>
            <a:r>
              <a:rPr lang="en-US" i="1" dirty="0"/>
              <a:t>synthesizes </a:t>
            </a:r>
            <a:r>
              <a:rPr lang="en-US" dirty="0"/>
              <a:t>the optimized gates</a:t>
            </a:r>
          </a:p>
          <a:p>
            <a:pPr>
              <a:lnSpc>
                <a:spcPct val="90000"/>
              </a:lnSpc>
            </a:pPr>
            <a:r>
              <a:rPr lang="en-US" sz="3500" dirty="0"/>
              <a:t>Most commercial designs built using HDLs</a:t>
            </a:r>
          </a:p>
          <a:p>
            <a:pPr>
              <a:lnSpc>
                <a:spcPct val="90000"/>
              </a:lnSpc>
            </a:pPr>
            <a:r>
              <a:rPr lang="en-US" sz="3500" dirty="0"/>
              <a:t>Two leading HDLs:</a:t>
            </a:r>
          </a:p>
          <a:p>
            <a:pPr lvl="1">
              <a:lnSpc>
                <a:spcPct val="90000"/>
              </a:lnSpc>
            </a:pPr>
            <a:r>
              <a:rPr lang="en-US" b="1" dirty="0" err="1">
                <a:solidFill>
                  <a:srgbClr val="0070C0"/>
                </a:solidFill>
              </a:rPr>
              <a:t>SystemVerilog</a:t>
            </a:r>
            <a:endParaRPr lang="en-US" b="1" dirty="0">
              <a:solidFill>
                <a:srgbClr val="0070C0"/>
              </a:solidFill>
            </a:endParaRPr>
          </a:p>
          <a:p>
            <a:pPr lvl="2">
              <a:lnSpc>
                <a:spcPct val="90000"/>
              </a:lnSpc>
            </a:pPr>
            <a:r>
              <a:rPr lang="en-US" dirty="0"/>
              <a:t>developed in 1984 by Gateway Design Automation</a:t>
            </a:r>
          </a:p>
          <a:p>
            <a:pPr lvl="2">
              <a:lnSpc>
                <a:spcPct val="90000"/>
              </a:lnSpc>
            </a:pPr>
            <a:r>
              <a:rPr lang="en-US" dirty="0"/>
              <a:t>IEEE standard (1364) in 1995</a:t>
            </a:r>
          </a:p>
          <a:p>
            <a:pPr lvl="2">
              <a:lnSpc>
                <a:spcPct val="90000"/>
              </a:lnSpc>
            </a:pPr>
            <a:r>
              <a:rPr lang="en-US" dirty="0"/>
              <a:t>Extended in 2005 (IEEE STD 1800-2009)</a:t>
            </a:r>
          </a:p>
          <a:p>
            <a:pPr lvl="1">
              <a:lnSpc>
                <a:spcPct val="90000"/>
              </a:lnSpc>
            </a:pPr>
            <a:r>
              <a:rPr lang="en-US" b="1" dirty="0">
                <a:solidFill>
                  <a:srgbClr val="0070C0"/>
                </a:solidFill>
              </a:rPr>
              <a:t>VHDL 2008</a:t>
            </a:r>
          </a:p>
          <a:p>
            <a:pPr lvl="2">
              <a:lnSpc>
                <a:spcPct val="90000"/>
              </a:lnSpc>
            </a:pPr>
            <a:r>
              <a:rPr lang="en-US" dirty="0"/>
              <a:t>Developed in 1981 by the Department of Defense</a:t>
            </a:r>
          </a:p>
          <a:p>
            <a:pPr lvl="2">
              <a:lnSpc>
                <a:spcPct val="90000"/>
              </a:lnSpc>
            </a:pPr>
            <a:r>
              <a:rPr lang="en-US" dirty="0"/>
              <a:t>IEEE standard (1076) in 1987</a:t>
            </a:r>
          </a:p>
          <a:p>
            <a:pPr lvl="2">
              <a:lnSpc>
                <a:spcPct val="90000"/>
              </a:lnSpc>
            </a:pPr>
            <a:r>
              <a:rPr lang="en-US" dirty="0"/>
              <a:t>Updated in 2008 (IEEE STD 1076-2008)</a:t>
            </a:r>
          </a:p>
          <a:p>
            <a:pPr>
              <a:lnSpc>
                <a:spcPct val="90000"/>
              </a:lnSpc>
              <a:buFontTx/>
              <a:buNone/>
            </a:pP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Introduction</a:t>
            </a:r>
          </a:p>
        </p:txBody>
      </p:sp>
    </p:spTree>
    <p:extLst>
      <p:ext uri="{BB962C8B-B14F-4D97-AF65-F5344CB8AC3E}">
        <p14:creationId xmlns:p14="http://schemas.microsoft.com/office/powerpoint/2010/main" val="197026657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2212" name="Text Box 4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609600" y="1143000"/>
            <a:ext cx="7848600" cy="31393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sz="1800" dirty="0">
                <a:latin typeface="Courier New" pitchFamily="49" charset="0"/>
              </a:rPr>
              <a:t>module flop(input  </a:t>
            </a:r>
            <a:r>
              <a:rPr lang="en-US" dirty="0">
                <a:latin typeface="Courier New" pitchFamily="49" charset="0"/>
              </a:rPr>
              <a:t>logic</a:t>
            </a:r>
            <a:r>
              <a:rPr lang="en-US" sz="1800" dirty="0">
                <a:latin typeface="Courier New" pitchFamily="49" charset="0"/>
              </a:rPr>
              <a:t>       </a:t>
            </a:r>
            <a:r>
              <a:rPr lang="en-US" sz="1800" dirty="0" err="1">
                <a:latin typeface="Courier New" pitchFamily="49" charset="0"/>
              </a:rPr>
              <a:t>clk</a:t>
            </a:r>
            <a:r>
              <a:rPr lang="en-US" sz="1800" dirty="0">
                <a:latin typeface="Courier New" pitchFamily="49" charset="0"/>
              </a:rPr>
              <a:t>, </a:t>
            </a:r>
          </a:p>
          <a:p>
            <a:r>
              <a:rPr lang="en-US" sz="1800" dirty="0">
                <a:latin typeface="Courier New" pitchFamily="49" charset="0"/>
              </a:rPr>
              <a:t>            input  </a:t>
            </a:r>
            <a:r>
              <a:rPr lang="en-US" dirty="0">
                <a:latin typeface="Courier New" pitchFamily="49" charset="0"/>
              </a:rPr>
              <a:t>logic</a:t>
            </a:r>
            <a:r>
              <a:rPr lang="en-US" sz="1800" dirty="0">
                <a:latin typeface="Courier New" pitchFamily="49" charset="0"/>
              </a:rPr>
              <a:t> [3:0] d, </a:t>
            </a:r>
          </a:p>
          <a:p>
            <a:r>
              <a:rPr lang="en-US" sz="1800" dirty="0">
                <a:latin typeface="Courier New" pitchFamily="49" charset="0"/>
              </a:rPr>
              <a:t>            output logic [3:0] q);</a:t>
            </a:r>
          </a:p>
          <a:p>
            <a:endParaRPr lang="en-US" sz="1800" dirty="0">
              <a:latin typeface="Courier New" pitchFamily="49" charset="0"/>
            </a:endParaRPr>
          </a:p>
          <a:p>
            <a:r>
              <a:rPr lang="en-US" sz="1800" dirty="0">
                <a:latin typeface="Courier New" pitchFamily="49" charset="0"/>
              </a:rPr>
              <a:t>  </a:t>
            </a:r>
            <a:r>
              <a:rPr lang="en-US" sz="1800" dirty="0" err="1">
                <a:latin typeface="Courier New" pitchFamily="49" charset="0"/>
              </a:rPr>
              <a:t>always_ff</a:t>
            </a:r>
            <a:r>
              <a:rPr lang="en-US" sz="1800" dirty="0">
                <a:latin typeface="Courier New" pitchFamily="49" charset="0"/>
              </a:rPr>
              <a:t> @(</a:t>
            </a:r>
            <a:r>
              <a:rPr lang="en-US" sz="1800" dirty="0" err="1">
                <a:latin typeface="Courier New" pitchFamily="49" charset="0"/>
              </a:rPr>
              <a:t>posedge</a:t>
            </a:r>
            <a:r>
              <a:rPr lang="en-US" sz="1800" dirty="0">
                <a:latin typeface="Courier New" pitchFamily="49" charset="0"/>
              </a:rPr>
              <a:t> </a:t>
            </a:r>
            <a:r>
              <a:rPr lang="en-US" sz="1800" dirty="0" err="1">
                <a:latin typeface="Courier New" pitchFamily="49" charset="0"/>
              </a:rPr>
              <a:t>clk</a:t>
            </a:r>
            <a:r>
              <a:rPr lang="en-US" sz="1800" dirty="0">
                <a:latin typeface="Courier New" pitchFamily="49" charset="0"/>
              </a:rPr>
              <a:t>)</a:t>
            </a:r>
          </a:p>
          <a:p>
            <a:r>
              <a:rPr lang="en-US" sz="1800" dirty="0">
                <a:latin typeface="Courier New" pitchFamily="49" charset="0"/>
              </a:rPr>
              <a:t>    q &lt;= d;                // pronounced “q gets d”</a:t>
            </a:r>
          </a:p>
          <a:p>
            <a:endParaRPr lang="en-US" sz="1800" dirty="0">
              <a:latin typeface="Courier New" pitchFamily="49" charset="0"/>
            </a:endParaRPr>
          </a:p>
          <a:p>
            <a:r>
              <a:rPr lang="en-US" sz="1800" dirty="0" err="1">
                <a:latin typeface="Courier New" pitchFamily="49" charset="0"/>
              </a:rPr>
              <a:t>endmodule</a:t>
            </a:r>
            <a:endParaRPr lang="en-US" sz="1800" dirty="0">
              <a:latin typeface="Courier New" pitchFamily="49" charset="0"/>
            </a:endParaRPr>
          </a:p>
          <a:p>
            <a:endParaRPr lang="en-US" sz="1800" dirty="0">
              <a:latin typeface="Courier New" pitchFamily="49" charset="0"/>
            </a:endParaRPr>
          </a:p>
          <a:p>
            <a:endParaRPr lang="en-US" sz="1800" dirty="0">
              <a:latin typeface="Courier New" pitchFamily="49" charset="0"/>
            </a:endParaRPr>
          </a:p>
          <a:p>
            <a:endParaRPr lang="en-US" sz="1800" dirty="0">
              <a:latin typeface="Courier New" pitchFamily="49" charset="0"/>
            </a:endParaRPr>
          </a:p>
        </p:txBody>
      </p:sp>
      <p:pic>
        <p:nvPicPr>
          <p:cNvPr id="862213" name="Picture 5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0" y="4168775"/>
            <a:ext cx="4808538" cy="1044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D Flip-Flop</a:t>
            </a:r>
          </a:p>
        </p:txBody>
      </p:sp>
      <p:sp>
        <p:nvSpPr>
          <p:cNvPr id="5" name="Text Box 6"/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3810000" y="3682425"/>
            <a:ext cx="213360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b="1" dirty="0">
                <a:solidFill>
                  <a:srgbClr val="0070C0"/>
                </a:solidFill>
              </a:rPr>
              <a:t>Synthesis:</a:t>
            </a:r>
          </a:p>
        </p:txBody>
      </p:sp>
    </p:spTree>
    <p:extLst>
      <p:ext uri="{BB962C8B-B14F-4D97-AF65-F5344CB8AC3E}">
        <p14:creationId xmlns:p14="http://schemas.microsoft.com/office/powerpoint/2010/main" val="481881602"/>
      </p:ext>
    </p:extLst>
  </p:cSld>
  <p:clrMapOvr>
    <a:masterClrMapping/>
  </p:clrMapOvr>
  <p:transition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3234" name="Text Box 2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609600" y="1154112"/>
            <a:ext cx="8458200" cy="3113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sz="1800" dirty="0">
                <a:latin typeface="Courier New" pitchFamily="49" charset="0"/>
              </a:rPr>
              <a:t>module </a:t>
            </a:r>
            <a:r>
              <a:rPr lang="en-US" sz="1800" dirty="0" err="1">
                <a:latin typeface="Courier New" pitchFamily="49" charset="0"/>
              </a:rPr>
              <a:t>flopr</a:t>
            </a:r>
            <a:r>
              <a:rPr lang="en-US" sz="1800" dirty="0">
                <a:latin typeface="Courier New" pitchFamily="49" charset="0"/>
              </a:rPr>
              <a:t>(input  logic       </a:t>
            </a:r>
            <a:r>
              <a:rPr lang="en-US" sz="1800" dirty="0" err="1">
                <a:latin typeface="Courier New" pitchFamily="49" charset="0"/>
              </a:rPr>
              <a:t>clk</a:t>
            </a:r>
            <a:r>
              <a:rPr lang="en-US" sz="1800" dirty="0">
                <a:latin typeface="Courier New" pitchFamily="49" charset="0"/>
              </a:rPr>
              <a:t>,</a:t>
            </a:r>
          </a:p>
          <a:p>
            <a:r>
              <a:rPr lang="en-US" sz="1800" dirty="0">
                <a:latin typeface="Courier New" pitchFamily="49" charset="0"/>
              </a:rPr>
              <a:t>             input  logic       reset, </a:t>
            </a:r>
          </a:p>
          <a:p>
            <a:r>
              <a:rPr lang="en-US" sz="1800" dirty="0">
                <a:latin typeface="Courier New" pitchFamily="49" charset="0"/>
              </a:rPr>
              <a:t>             input  logic [3:0] d, </a:t>
            </a:r>
          </a:p>
          <a:p>
            <a:r>
              <a:rPr lang="en-US" sz="1800" dirty="0">
                <a:latin typeface="Courier New" pitchFamily="49" charset="0"/>
              </a:rPr>
              <a:t>             output logic [3:0] q);</a:t>
            </a:r>
          </a:p>
          <a:p>
            <a:r>
              <a:rPr lang="en-US" sz="1800" dirty="0">
                <a:latin typeface="Courier New" pitchFamily="49" charset="0"/>
              </a:rPr>
              <a:t> </a:t>
            </a:r>
          </a:p>
          <a:p>
            <a:r>
              <a:rPr lang="en-US" sz="1800" dirty="0">
                <a:latin typeface="Courier New" pitchFamily="49" charset="0"/>
              </a:rPr>
              <a:t>  </a:t>
            </a:r>
            <a:r>
              <a:rPr lang="en-US" sz="1800" b="1" dirty="0">
                <a:solidFill>
                  <a:srgbClr val="0070C0"/>
                </a:solidFill>
                <a:latin typeface="Courier New" pitchFamily="49" charset="0"/>
              </a:rPr>
              <a:t>// synchronous reset</a:t>
            </a:r>
          </a:p>
          <a:p>
            <a:r>
              <a:rPr lang="en-US" sz="1800" dirty="0">
                <a:latin typeface="Courier New" pitchFamily="49" charset="0"/>
              </a:rPr>
              <a:t>  </a:t>
            </a:r>
            <a:r>
              <a:rPr lang="en-US" sz="1800" dirty="0" err="1">
                <a:latin typeface="Courier New" pitchFamily="49" charset="0"/>
              </a:rPr>
              <a:t>always_ff</a:t>
            </a:r>
            <a:r>
              <a:rPr lang="en-US" sz="1800" dirty="0">
                <a:latin typeface="Courier New" pitchFamily="49" charset="0"/>
              </a:rPr>
              <a:t> @(</a:t>
            </a:r>
            <a:r>
              <a:rPr lang="en-US" sz="1800" dirty="0" err="1">
                <a:latin typeface="Courier New" pitchFamily="49" charset="0"/>
              </a:rPr>
              <a:t>posedge</a:t>
            </a:r>
            <a:r>
              <a:rPr lang="en-US" sz="1800" dirty="0">
                <a:latin typeface="Courier New" pitchFamily="49" charset="0"/>
              </a:rPr>
              <a:t> </a:t>
            </a:r>
            <a:r>
              <a:rPr lang="en-US" sz="1800" dirty="0" err="1">
                <a:latin typeface="Courier New" pitchFamily="49" charset="0"/>
              </a:rPr>
              <a:t>clk</a:t>
            </a:r>
            <a:r>
              <a:rPr lang="en-US" sz="1800" dirty="0">
                <a:latin typeface="Courier New" pitchFamily="49" charset="0"/>
              </a:rPr>
              <a:t>)</a:t>
            </a:r>
          </a:p>
          <a:p>
            <a:r>
              <a:rPr lang="en-US" sz="1800" dirty="0">
                <a:latin typeface="Courier New" pitchFamily="49" charset="0"/>
              </a:rPr>
              <a:t>    if (reset) q &lt;= 4'b0;</a:t>
            </a:r>
          </a:p>
          <a:p>
            <a:r>
              <a:rPr lang="en-US" sz="1800" dirty="0">
                <a:latin typeface="Courier New" pitchFamily="49" charset="0"/>
              </a:rPr>
              <a:t>    else       q &lt;= d;</a:t>
            </a:r>
          </a:p>
          <a:p>
            <a:endParaRPr lang="en-US" sz="1800" dirty="0">
              <a:latin typeface="Courier New" pitchFamily="49" charset="0"/>
            </a:endParaRPr>
          </a:p>
          <a:p>
            <a:r>
              <a:rPr lang="en-US" sz="1800" dirty="0" err="1">
                <a:latin typeface="Courier New" pitchFamily="49" charset="0"/>
              </a:rPr>
              <a:t>endmodule</a:t>
            </a:r>
            <a:endParaRPr lang="en-US" sz="1800" dirty="0">
              <a:latin typeface="Courier New" pitchFamily="49" charset="0"/>
            </a:endParaRPr>
          </a:p>
        </p:txBody>
      </p:sp>
      <p:graphicFrame>
        <p:nvGraphicFramePr>
          <p:cNvPr id="863237" name="Object 5"/>
          <p:cNvGraphicFramePr>
            <a:graphicFrameLocks noGrp="1" noChangeAspect="1"/>
          </p:cNvGraphicFramePr>
          <p:nvPr>
            <p:ph sz="quarter" idx="4294967295"/>
            <p:custDataLst>
              <p:tags r:id="rId3"/>
            </p:custDataLst>
            <p:extLst/>
          </p:nvPr>
        </p:nvGraphicFramePr>
        <p:xfrm>
          <a:off x="1905000" y="4343400"/>
          <a:ext cx="6400800" cy="1470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3477" name="VISIO" r:id="rId8" imgW="2332800" imgH="560520" progId="Visio.Drawing.6">
                  <p:embed/>
                </p:oleObj>
              </mc:Choice>
              <mc:Fallback>
                <p:oleObj name="VISIO" r:id="rId8" imgW="2332800" imgH="560520" progId="Visio.Drawing.6">
                  <p:embed/>
                  <p:pic>
                    <p:nvPicPr>
                      <p:cNvPr id="863237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05000" y="4343400"/>
                        <a:ext cx="6400800" cy="14700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63236" name="Rectangle 4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Resettable D Flip-Flop</a:t>
            </a:r>
          </a:p>
        </p:txBody>
      </p:sp>
      <p:sp>
        <p:nvSpPr>
          <p:cNvPr id="6" name="Text Box 6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4191000" y="3834825"/>
            <a:ext cx="213360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b="1" dirty="0">
                <a:solidFill>
                  <a:srgbClr val="0070C0"/>
                </a:solidFill>
              </a:rPr>
              <a:t>Synthesis:</a:t>
            </a:r>
          </a:p>
        </p:txBody>
      </p:sp>
    </p:spTree>
    <p:extLst>
      <p:ext uri="{BB962C8B-B14F-4D97-AF65-F5344CB8AC3E}">
        <p14:creationId xmlns:p14="http://schemas.microsoft.com/office/powerpoint/2010/main" val="682883082"/>
      </p:ext>
    </p:extLst>
  </p:cSld>
  <p:clrMapOvr>
    <a:masterClrMapping/>
  </p:clrMapOvr>
  <p:transition/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4258" name="Text Box 2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609600" y="1108075"/>
            <a:ext cx="8458200" cy="3387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sz="1800" dirty="0">
                <a:latin typeface="Courier New" pitchFamily="49" charset="0"/>
              </a:rPr>
              <a:t>module </a:t>
            </a:r>
            <a:r>
              <a:rPr lang="en-US" sz="1800" dirty="0" err="1">
                <a:latin typeface="Courier New" pitchFamily="49" charset="0"/>
              </a:rPr>
              <a:t>flopr</a:t>
            </a:r>
            <a:r>
              <a:rPr lang="en-US" sz="1800" dirty="0">
                <a:latin typeface="Courier New" pitchFamily="49" charset="0"/>
              </a:rPr>
              <a:t>(input  logic       </a:t>
            </a:r>
            <a:r>
              <a:rPr lang="en-US" sz="1800" dirty="0" err="1">
                <a:latin typeface="Courier New" pitchFamily="49" charset="0"/>
              </a:rPr>
              <a:t>clk</a:t>
            </a:r>
            <a:r>
              <a:rPr lang="en-US" sz="1800" dirty="0">
                <a:latin typeface="Courier New" pitchFamily="49" charset="0"/>
              </a:rPr>
              <a:t>,</a:t>
            </a:r>
          </a:p>
          <a:p>
            <a:r>
              <a:rPr lang="en-US" sz="1800" dirty="0">
                <a:latin typeface="Courier New" pitchFamily="49" charset="0"/>
              </a:rPr>
              <a:t>             input  logic       reset, </a:t>
            </a:r>
          </a:p>
          <a:p>
            <a:r>
              <a:rPr lang="en-US" sz="1800" dirty="0">
                <a:latin typeface="Courier New" pitchFamily="49" charset="0"/>
              </a:rPr>
              <a:t>             input  logic [3:0] d, </a:t>
            </a:r>
          </a:p>
          <a:p>
            <a:r>
              <a:rPr lang="en-US" sz="1800" dirty="0">
                <a:latin typeface="Courier New" pitchFamily="49" charset="0"/>
              </a:rPr>
              <a:t>             output logic [3:0] q);</a:t>
            </a:r>
          </a:p>
          <a:p>
            <a:r>
              <a:rPr lang="en-US" sz="1800" dirty="0">
                <a:latin typeface="Courier New" pitchFamily="49" charset="0"/>
              </a:rPr>
              <a:t>   </a:t>
            </a:r>
          </a:p>
          <a:p>
            <a:r>
              <a:rPr lang="en-US" sz="1800" dirty="0">
                <a:solidFill>
                  <a:srgbClr val="0070C0"/>
                </a:solidFill>
                <a:latin typeface="Courier New" pitchFamily="49" charset="0"/>
              </a:rPr>
              <a:t>  </a:t>
            </a:r>
            <a:r>
              <a:rPr lang="en-US" sz="1800" b="1" dirty="0">
                <a:solidFill>
                  <a:srgbClr val="0070C0"/>
                </a:solidFill>
                <a:latin typeface="Courier New" pitchFamily="49" charset="0"/>
              </a:rPr>
              <a:t>// asynchronous reset</a:t>
            </a:r>
          </a:p>
          <a:p>
            <a:r>
              <a:rPr lang="en-US" sz="1800" dirty="0">
                <a:latin typeface="Courier New" pitchFamily="49" charset="0"/>
              </a:rPr>
              <a:t>  </a:t>
            </a:r>
            <a:r>
              <a:rPr lang="en-US" sz="1800" dirty="0" err="1">
                <a:latin typeface="Courier New" pitchFamily="49" charset="0"/>
              </a:rPr>
              <a:t>always_ff</a:t>
            </a:r>
            <a:r>
              <a:rPr lang="en-US" sz="1800" dirty="0">
                <a:latin typeface="Courier New" pitchFamily="49" charset="0"/>
              </a:rPr>
              <a:t> @(</a:t>
            </a:r>
            <a:r>
              <a:rPr lang="en-US" sz="1800" dirty="0" err="1">
                <a:latin typeface="Courier New" pitchFamily="49" charset="0"/>
              </a:rPr>
              <a:t>posedge</a:t>
            </a:r>
            <a:r>
              <a:rPr lang="en-US" sz="1800" dirty="0">
                <a:latin typeface="Courier New" pitchFamily="49" charset="0"/>
              </a:rPr>
              <a:t> </a:t>
            </a:r>
            <a:r>
              <a:rPr lang="en-US" sz="1800" dirty="0" err="1">
                <a:latin typeface="Courier New" pitchFamily="49" charset="0"/>
              </a:rPr>
              <a:t>clk</a:t>
            </a:r>
            <a:r>
              <a:rPr lang="en-US" sz="1800" dirty="0">
                <a:latin typeface="Courier New" pitchFamily="49" charset="0"/>
              </a:rPr>
              <a:t>, </a:t>
            </a:r>
            <a:r>
              <a:rPr lang="en-US" sz="1800" dirty="0" err="1">
                <a:latin typeface="Courier New" pitchFamily="49" charset="0"/>
              </a:rPr>
              <a:t>posedge</a:t>
            </a:r>
            <a:r>
              <a:rPr lang="en-US" sz="1800" dirty="0">
                <a:latin typeface="Courier New" pitchFamily="49" charset="0"/>
              </a:rPr>
              <a:t> reset)</a:t>
            </a:r>
          </a:p>
          <a:p>
            <a:r>
              <a:rPr lang="en-US" sz="1800" dirty="0">
                <a:latin typeface="Courier New" pitchFamily="49" charset="0"/>
              </a:rPr>
              <a:t>    if (reset) q &lt;= 4'b0;</a:t>
            </a:r>
          </a:p>
          <a:p>
            <a:r>
              <a:rPr lang="en-US" sz="1800" dirty="0">
                <a:latin typeface="Courier New" pitchFamily="49" charset="0"/>
              </a:rPr>
              <a:t>    else       q &lt;= d;</a:t>
            </a:r>
          </a:p>
          <a:p>
            <a:endParaRPr lang="en-US" sz="1800" dirty="0">
              <a:latin typeface="Courier New" pitchFamily="49" charset="0"/>
            </a:endParaRPr>
          </a:p>
          <a:p>
            <a:r>
              <a:rPr lang="en-US" sz="1800" dirty="0" err="1">
                <a:latin typeface="Courier New" pitchFamily="49" charset="0"/>
              </a:rPr>
              <a:t>endmodule</a:t>
            </a:r>
            <a:endParaRPr lang="en-US" sz="1800" dirty="0">
              <a:latin typeface="Courier New" pitchFamily="49" charset="0"/>
            </a:endParaRPr>
          </a:p>
          <a:p>
            <a:endParaRPr lang="en-US" sz="1800" dirty="0">
              <a:latin typeface="Courier New" pitchFamily="49" charset="0"/>
            </a:endParaRPr>
          </a:p>
        </p:txBody>
      </p:sp>
      <p:graphicFrame>
        <p:nvGraphicFramePr>
          <p:cNvPr id="864260" name="Object 4"/>
          <p:cNvGraphicFramePr>
            <a:graphicFrameLocks noGrp="1" noChangeAspect="1"/>
          </p:cNvGraphicFramePr>
          <p:nvPr>
            <p:ph sz="quarter" idx="4294967295"/>
            <p:custDataLst>
              <p:tags r:id="rId3"/>
            </p:custDataLst>
            <p:extLst/>
          </p:nvPr>
        </p:nvGraphicFramePr>
        <p:xfrm>
          <a:off x="1600200" y="4267200"/>
          <a:ext cx="6248400" cy="1670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4501" name="VISIO" r:id="rId8" imgW="2332800" imgH="653040" progId="Visio.Drawing.6">
                  <p:embed/>
                </p:oleObj>
              </mc:Choice>
              <mc:Fallback>
                <p:oleObj name="VISIO" r:id="rId8" imgW="2332800" imgH="653040" progId="Visio.Drawing.6">
                  <p:embed/>
                  <p:pic>
                    <p:nvPicPr>
                      <p:cNvPr id="86426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00200" y="4267200"/>
                        <a:ext cx="6248400" cy="16700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64261" name="Rectangle 5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Resettable D Flip-Flop</a:t>
            </a:r>
          </a:p>
        </p:txBody>
      </p:sp>
      <p:sp>
        <p:nvSpPr>
          <p:cNvPr id="6" name="Text Box 6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3886200" y="3834825"/>
            <a:ext cx="213360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b="1" dirty="0">
                <a:solidFill>
                  <a:srgbClr val="0070C0"/>
                </a:solidFill>
              </a:rPr>
              <a:t>Synthesis:</a:t>
            </a:r>
          </a:p>
        </p:txBody>
      </p:sp>
    </p:spTree>
    <p:extLst>
      <p:ext uri="{BB962C8B-B14F-4D97-AF65-F5344CB8AC3E}">
        <p14:creationId xmlns:p14="http://schemas.microsoft.com/office/powerpoint/2010/main" val="3712901456"/>
      </p:ext>
    </p:extLst>
  </p:cSld>
  <p:clrMapOvr>
    <a:masterClrMapping/>
  </p:clrMapOvr>
  <p:transition/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5282" name="Text Box 2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458200" cy="3662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sz="1800" dirty="0">
                <a:latin typeface="Courier New" pitchFamily="49" charset="0"/>
              </a:rPr>
              <a:t>module </a:t>
            </a:r>
            <a:r>
              <a:rPr lang="en-US" sz="1800" dirty="0" err="1">
                <a:latin typeface="Courier New" pitchFamily="49" charset="0"/>
              </a:rPr>
              <a:t>flopren</a:t>
            </a:r>
            <a:r>
              <a:rPr lang="en-US" sz="1800" dirty="0">
                <a:latin typeface="Courier New" pitchFamily="49" charset="0"/>
              </a:rPr>
              <a:t>(input </a:t>
            </a:r>
            <a:r>
              <a:rPr lang="en-US" dirty="0">
                <a:latin typeface="Courier New" pitchFamily="49" charset="0"/>
              </a:rPr>
              <a:t> logic</a:t>
            </a:r>
            <a:r>
              <a:rPr lang="en-US" sz="1800" dirty="0">
                <a:latin typeface="Courier New" pitchFamily="49" charset="0"/>
              </a:rPr>
              <a:t>       </a:t>
            </a:r>
            <a:r>
              <a:rPr lang="en-US" sz="1800" dirty="0" err="1">
                <a:latin typeface="Courier New" pitchFamily="49" charset="0"/>
              </a:rPr>
              <a:t>clk</a:t>
            </a:r>
            <a:r>
              <a:rPr lang="en-US" sz="1800" dirty="0">
                <a:latin typeface="Courier New" pitchFamily="49" charset="0"/>
              </a:rPr>
              <a:t>,</a:t>
            </a:r>
          </a:p>
          <a:p>
            <a:r>
              <a:rPr lang="en-US" sz="1800" dirty="0">
                <a:latin typeface="Courier New" pitchFamily="49" charset="0"/>
              </a:rPr>
              <a:t>               input  logic       reset, </a:t>
            </a:r>
          </a:p>
          <a:p>
            <a:r>
              <a:rPr lang="en-US" sz="1800" dirty="0">
                <a:latin typeface="Courier New" pitchFamily="49" charset="0"/>
              </a:rPr>
              <a:t>               input  logic       en, </a:t>
            </a:r>
          </a:p>
          <a:p>
            <a:r>
              <a:rPr lang="en-US" sz="1800" dirty="0">
                <a:latin typeface="Courier New" pitchFamily="49" charset="0"/>
              </a:rPr>
              <a:t>               input  logic [3:0] d, </a:t>
            </a:r>
          </a:p>
          <a:p>
            <a:r>
              <a:rPr lang="en-US" sz="1800" dirty="0">
                <a:latin typeface="Courier New" pitchFamily="49" charset="0"/>
              </a:rPr>
              <a:t>               output logic [3:0] q);</a:t>
            </a:r>
          </a:p>
          <a:p>
            <a:endParaRPr lang="en-US" sz="1800" dirty="0">
              <a:latin typeface="Courier New" pitchFamily="49" charset="0"/>
            </a:endParaRPr>
          </a:p>
          <a:p>
            <a:r>
              <a:rPr lang="en-US" sz="1800" dirty="0">
                <a:latin typeface="Courier New" pitchFamily="49" charset="0"/>
              </a:rPr>
              <a:t>  </a:t>
            </a:r>
            <a:r>
              <a:rPr lang="en-US" sz="1800" b="1" dirty="0">
                <a:solidFill>
                  <a:srgbClr val="0070C0"/>
                </a:solidFill>
                <a:latin typeface="Courier New" pitchFamily="49" charset="0"/>
              </a:rPr>
              <a:t>// enable and asynchronous reset</a:t>
            </a:r>
          </a:p>
          <a:p>
            <a:r>
              <a:rPr lang="en-US" sz="1800" dirty="0">
                <a:latin typeface="Courier New" pitchFamily="49" charset="0"/>
              </a:rPr>
              <a:t>  </a:t>
            </a:r>
            <a:r>
              <a:rPr lang="en-US" sz="1800" dirty="0" err="1">
                <a:latin typeface="Courier New" pitchFamily="49" charset="0"/>
              </a:rPr>
              <a:t>always_ff</a:t>
            </a:r>
            <a:r>
              <a:rPr lang="en-US" sz="1800" dirty="0">
                <a:latin typeface="Courier New" pitchFamily="49" charset="0"/>
              </a:rPr>
              <a:t> @(</a:t>
            </a:r>
            <a:r>
              <a:rPr lang="en-US" sz="1800" dirty="0" err="1">
                <a:latin typeface="Courier New" pitchFamily="49" charset="0"/>
              </a:rPr>
              <a:t>posedge</a:t>
            </a:r>
            <a:r>
              <a:rPr lang="en-US" sz="1800" dirty="0">
                <a:latin typeface="Courier New" pitchFamily="49" charset="0"/>
              </a:rPr>
              <a:t> </a:t>
            </a:r>
            <a:r>
              <a:rPr lang="en-US" sz="1800" dirty="0" err="1">
                <a:latin typeface="Courier New" pitchFamily="49" charset="0"/>
              </a:rPr>
              <a:t>clk</a:t>
            </a:r>
            <a:r>
              <a:rPr lang="en-US" sz="1800" dirty="0">
                <a:latin typeface="Courier New" pitchFamily="49" charset="0"/>
              </a:rPr>
              <a:t>, </a:t>
            </a:r>
            <a:r>
              <a:rPr lang="en-US" sz="1800" dirty="0" err="1">
                <a:latin typeface="Courier New" pitchFamily="49" charset="0"/>
              </a:rPr>
              <a:t>posedge</a:t>
            </a:r>
            <a:r>
              <a:rPr lang="en-US" sz="1800" dirty="0">
                <a:latin typeface="Courier New" pitchFamily="49" charset="0"/>
              </a:rPr>
              <a:t> reset)</a:t>
            </a:r>
          </a:p>
          <a:p>
            <a:r>
              <a:rPr lang="en-US" sz="1800" dirty="0">
                <a:latin typeface="Courier New" pitchFamily="49" charset="0"/>
              </a:rPr>
              <a:t>    if      (reset) q &lt;= 4'b0;</a:t>
            </a:r>
          </a:p>
          <a:p>
            <a:r>
              <a:rPr lang="en-US" sz="1800" dirty="0">
                <a:latin typeface="Courier New" pitchFamily="49" charset="0"/>
              </a:rPr>
              <a:t>    else if (en)    q &lt;= d;</a:t>
            </a:r>
          </a:p>
          <a:p>
            <a:endParaRPr lang="en-US" sz="1800" dirty="0">
              <a:latin typeface="Courier New" pitchFamily="49" charset="0"/>
            </a:endParaRPr>
          </a:p>
          <a:p>
            <a:r>
              <a:rPr lang="en-US" sz="1800" dirty="0" err="1">
                <a:latin typeface="Courier New" pitchFamily="49" charset="0"/>
              </a:rPr>
              <a:t>endmodule</a:t>
            </a:r>
            <a:r>
              <a:rPr lang="en-US" sz="1800" dirty="0">
                <a:latin typeface="Courier New" pitchFamily="49" charset="0"/>
              </a:rPr>
              <a:t> </a:t>
            </a:r>
          </a:p>
          <a:p>
            <a:endParaRPr lang="en-US" sz="1800" dirty="0">
              <a:latin typeface="Courier New" pitchFamily="49" charset="0"/>
            </a:endParaRPr>
          </a:p>
        </p:txBody>
      </p:sp>
      <p:sp>
        <p:nvSpPr>
          <p:cNvPr id="865284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pic>
        <p:nvPicPr>
          <p:cNvPr id="865285" name="Picture 5"/>
          <p:cNvPicPr>
            <a:picLocks noChangeAspect="1" noChangeArrowheads="1"/>
          </p:cNvPicPr>
          <p:nvPr>
            <p:custDataLst>
              <p:tags r:id="rId3"/>
            </p:custDataLst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1488" y="4038600"/>
            <a:ext cx="6095312" cy="1782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D Flip-Flop with Enable</a:t>
            </a:r>
          </a:p>
        </p:txBody>
      </p:sp>
      <p:sp>
        <p:nvSpPr>
          <p:cNvPr id="6" name="Text Box 6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4953000" y="3606225"/>
            <a:ext cx="213360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b="1" dirty="0">
                <a:solidFill>
                  <a:srgbClr val="0070C0"/>
                </a:solidFill>
              </a:rPr>
              <a:t>Synthesis:</a:t>
            </a:r>
          </a:p>
        </p:txBody>
      </p:sp>
    </p:spTree>
    <p:extLst>
      <p:ext uri="{BB962C8B-B14F-4D97-AF65-F5344CB8AC3E}">
        <p14:creationId xmlns:p14="http://schemas.microsoft.com/office/powerpoint/2010/main" val="466718568"/>
      </p:ext>
    </p:extLst>
  </p:cSld>
  <p:clrMapOvr>
    <a:masterClrMapping/>
  </p:clrMapOvr>
  <p:transition/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6306" name="Text Box 2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33400" y="1066800"/>
            <a:ext cx="8458200" cy="48936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sz="1800" dirty="0">
                <a:latin typeface="Courier New" pitchFamily="49" charset="0"/>
              </a:rPr>
              <a:t>module latch(input  </a:t>
            </a:r>
            <a:r>
              <a:rPr lang="en-US" dirty="0">
                <a:latin typeface="Courier New" pitchFamily="49" charset="0"/>
              </a:rPr>
              <a:t>logic</a:t>
            </a:r>
            <a:r>
              <a:rPr lang="en-US" sz="1800" dirty="0">
                <a:latin typeface="Courier New" pitchFamily="49" charset="0"/>
              </a:rPr>
              <a:t>       </a:t>
            </a:r>
            <a:r>
              <a:rPr lang="en-US" sz="1800" dirty="0" err="1">
                <a:latin typeface="Courier New" pitchFamily="49" charset="0"/>
              </a:rPr>
              <a:t>clk</a:t>
            </a:r>
            <a:r>
              <a:rPr lang="en-US" sz="1800" dirty="0">
                <a:latin typeface="Courier New" pitchFamily="49" charset="0"/>
              </a:rPr>
              <a:t>, </a:t>
            </a:r>
          </a:p>
          <a:p>
            <a:r>
              <a:rPr lang="en-US" sz="1800" dirty="0">
                <a:latin typeface="Courier New" pitchFamily="49" charset="0"/>
              </a:rPr>
              <a:t>             input  </a:t>
            </a:r>
            <a:r>
              <a:rPr lang="en-US" dirty="0">
                <a:latin typeface="Courier New" pitchFamily="49" charset="0"/>
              </a:rPr>
              <a:t>logic </a:t>
            </a:r>
            <a:r>
              <a:rPr lang="en-US" sz="1800" dirty="0">
                <a:latin typeface="Courier New" pitchFamily="49" charset="0"/>
              </a:rPr>
              <a:t>[3:0] d, </a:t>
            </a:r>
          </a:p>
          <a:p>
            <a:r>
              <a:rPr lang="en-US" sz="1800" dirty="0">
                <a:latin typeface="Courier New" pitchFamily="49" charset="0"/>
              </a:rPr>
              <a:t>             output logic [3:0] q);</a:t>
            </a:r>
          </a:p>
          <a:p>
            <a:endParaRPr lang="en-US" sz="1800" dirty="0">
              <a:latin typeface="Courier New" pitchFamily="49" charset="0"/>
            </a:endParaRPr>
          </a:p>
          <a:p>
            <a:r>
              <a:rPr lang="en-US" sz="1800" dirty="0">
                <a:latin typeface="Courier New" pitchFamily="49" charset="0"/>
              </a:rPr>
              <a:t>  </a:t>
            </a:r>
            <a:r>
              <a:rPr lang="en-US" sz="1800" dirty="0" err="1">
                <a:latin typeface="Courier New" pitchFamily="49" charset="0"/>
              </a:rPr>
              <a:t>always_latch</a:t>
            </a:r>
            <a:endParaRPr lang="en-US" sz="1800" dirty="0">
              <a:latin typeface="Courier New" pitchFamily="49" charset="0"/>
            </a:endParaRPr>
          </a:p>
          <a:p>
            <a:r>
              <a:rPr lang="en-US" sz="1800" dirty="0">
                <a:latin typeface="Courier New" pitchFamily="49" charset="0"/>
              </a:rPr>
              <a:t>    if (</a:t>
            </a:r>
            <a:r>
              <a:rPr lang="en-US" sz="1800" dirty="0" err="1">
                <a:latin typeface="Courier New" pitchFamily="49" charset="0"/>
              </a:rPr>
              <a:t>clk</a:t>
            </a:r>
            <a:r>
              <a:rPr lang="en-US" sz="1800" dirty="0">
                <a:latin typeface="Courier New" pitchFamily="49" charset="0"/>
              </a:rPr>
              <a:t>) q &lt;= d;</a:t>
            </a:r>
          </a:p>
          <a:p>
            <a:endParaRPr lang="en-US" sz="1800" dirty="0">
              <a:latin typeface="Courier New" pitchFamily="49" charset="0"/>
            </a:endParaRPr>
          </a:p>
          <a:p>
            <a:r>
              <a:rPr lang="en-US" sz="1800" dirty="0" err="1">
                <a:latin typeface="Courier New" pitchFamily="49" charset="0"/>
              </a:rPr>
              <a:t>endmodule</a:t>
            </a:r>
            <a:endParaRPr lang="en-US" sz="2000" dirty="0">
              <a:latin typeface="Times New Roman" pitchFamily="18" charset="0"/>
            </a:endParaRPr>
          </a:p>
          <a:p>
            <a:endParaRPr lang="en-US" sz="1800" dirty="0">
              <a:latin typeface="Courier New" pitchFamily="49" charset="0"/>
            </a:endParaRPr>
          </a:p>
          <a:p>
            <a:endParaRPr lang="en-US" sz="1800" dirty="0">
              <a:latin typeface="Courier New" pitchFamily="49" charset="0"/>
            </a:endParaRPr>
          </a:p>
          <a:p>
            <a:endParaRPr lang="en-US" sz="1800" dirty="0">
              <a:latin typeface="Courier New" pitchFamily="49" charset="0"/>
            </a:endParaRPr>
          </a:p>
          <a:p>
            <a:endParaRPr lang="en-US" sz="1800" dirty="0">
              <a:latin typeface="+mj-lt"/>
            </a:endParaRPr>
          </a:p>
          <a:p>
            <a:endParaRPr lang="en-US" sz="1800" dirty="0">
              <a:latin typeface="+mj-lt"/>
            </a:endParaRPr>
          </a:p>
          <a:p>
            <a:r>
              <a:rPr lang="en-US" sz="2000" b="1" dirty="0">
                <a:solidFill>
                  <a:srgbClr val="0070C0"/>
                </a:solidFill>
                <a:latin typeface="+mj-lt"/>
              </a:rPr>
              <a:t>Warning</a:t>
            </a:r>
            <a:r>
              <a:rPr lang="en-US" sz="2000" dirty="0">
                <a:solidFill>
                  <a:srgbClr val="0070C0"/>
                </a:solidFill>
                <a:latin typeface="+mj-lt"/>
              </a:rPr>
              <a:t>: </a:t>
            </a:r>
            <a:r>
              <a:rPr lang="en-US" sz="2000" dirty="0">
                <a:latin typeface="+mj-lt"/>
              </a:rPr>
              <a:t>We don’t use latches in this text. But you might write code that inadvertently implies a latch. Check synthesized hardware – if it has latches</a:t>
            </a:r>
          </a:p>
          <a:p>
            <a:r>
              <a:rPr lang="en-US" sz="2000" dirty="0">
                <a:latin typeface="+mj-lt"/>
              </a:rPr>
              <a:t>in it, there’s an error.</a:t>
            </a:r>
          </a:p>
          <a:p>
            <a:endParaRPr lang="en-US" sz="1800" dirty="0">
              <a:latin typeface="Courier New" pitchFamily="49" charset="0"/>
            </a:endParaRPr>
          </a:p>
        </p:txBody>
      </p:sp>
      <p:graphicFrame>
        <p:nvGraphicFramePr>
          <p:cNvPr id="866308" name="Object 4"/>
          <p:cNvGraphicFramePr>
            <a:graphicFrameLocks noGrp="1" noChangeAspect="1"/>
          </p:cNvGraphicFramePr>
          <p:nvPr>
            <p:ph idx="4294967295"/>
            <p:custDataLst>
              <p:tags r:id="rId3"/>
            </p:custDataLst>
            <p:extLst/>
          </p:nvPr>
        </p:nvGraphicFramePr>
        <p:xfrm>
          <a:off x="3254375" y="3048000"/>
          <a:ext cx="5432425" cy="1441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5525" name="VISIO" r:id="rId7" imgW="2332800" imgH="648360" progId="Visio.Drawing.6">
                  <p:embed/>
                </p:oleObj>
              </mc:Choice>
              <mc:Fallback>
                <p:oleObj name="VISIO" r:id="rId7" imgW="2332800" imgH="648360" progId="Visio.Drawing.6">
                  <p:embed/>
                  <p:pic>
                    <p:nvPicPr>
                      <p:cNvPr id="866308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54375" y="3048000"/>
                        <a:ext cx="5432425" cy="14414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Latch</a:t>
            </a:r>
          </a:p>
        </p:txBody>
      </p:sp>
      <p:sp>
        <p:nvSpPr>
          <p:cNvPr id="5" name="Text Box 6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5029200" y="2539425"/>
            <a:ext cx="213360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b="1" dirty="0">
                <a:solidFill>
                  <a:srgbClr val="0070C0"/>
                </a:solidFill>
              </a:rPr>
              <a:t>Synthesis:</a:t>
            </a:r>
          </a:p>
        </p:txBody>
      </p:sp>
    </p:spTree>
    <p:extLst>
      <p:ext uri="{BB962C8B-B14F-4D97-AF65-F5344CB8AC3E}">
        <p14:creationId xmlns:p14="http://schemas.microsoft.com/office/powerpoint/2010/main" val="750079630"/>
      </p:ext>
    </p:extLst>
  </p:cSld>
  <p:clrMapOvr>
    <a:masterClrMapping/>
  </p:clrMapOvr>
  <p:transition/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Review</a:t>
            </a:r>
          </a:p>
        </p:txBody>
      </p:sp>
      <p:sp>
        <p:nvSpPr>
          <p:cNvPr id="6" name="Rectangle 4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3058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en-US" sz="3200" b="1" dirty="0">
                <a:solidFill>
                  <a:srgbClr val="0070C0"/>
                </a:solidFill>
                <a:latin typeface="+mj-lt"/>
                <a:cs typeface="Arial" charset="0"/>
              </a:rPr>
              <a:t>General Structure:</a:t>
            </a:r>
          </a:p>
          <a:p>
            <a:pPr marL="342900" indent="-342900">
              <a:spcBef>
                <a:spcPct val="20000"/>
              </a:spcBef>
            </a:pPr>
            <a:endParaRPr lang="en-US" sz="2400" b="1" dirty="0">
              <a:solidFill>
                <a:schemeClr val="accent2"/>
              </a:solidFill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	</a:t>
            </a:r>
            <a:r>
              <a:rPr lang="en-US" sz="2600" dirty="0">
                <a:latin typeface="Courier New" pitchFamily="49" charset="0"/>
                <a:cs typeface="Arial" charset="0"/>
              </a:rPr>
              <a:t>always @(sensitivity list)</a:t>
            </a:r>
          </a:p>
          <a:p>
            <a:pPr marL="342900" indent="-342900">
              <a:spcBef>
                <a:spcPct val="20000"/>
              </a:spcBef>
            </a:pPr>
            <a:r>
              <a:rPr lang="en-US" sz="2600" dirty="0">
                <a:latin typeface="Courier New" pitchFamily="49" charset="0"/>
                <a:cs typeface="Arial" charset="0"/>
              </a:rPr>
              <a:t>	  statement;</a:t>
            </a:r>
          </a:p>
          <a:p>
            <a:pPr marL="342900" indent="-342900">
              <a:spcBef>
                <a:spcPct val="20000"/>
              </a:spcBef>
            </a:pPr>
            <a:endParaRPr lang="en-US" sz="1800" dirty="0">
              <a:latin typeface="Courier New" pitchFamily="49" charset="0"/>
              <a:cs typeface="Arial" charset="0"/>
            </a:endParaRPr>
          </a:p>
          <a:p>
            <a:pPr marL="457200" indent="-457200">
              <a:spcBef>
                <a:spcPct val="20000"/>
              </a:spcBef>
              <a:buFont typeface="Arial" charset="0"/>
              <a:buChar char="•"/>
            </a:pPr>
            <a:r>
              <a:rPr lang="en-US" sz="2600" b="1" dirty="0">
                <a:latin typeface="+mj-lt"/>
                <a:cs typeface="Arial" charset="0"/>
              </a:rPr>
              <a:t>Flip-flop: 	</a:t>
            </a:r>
            <a:r>
              <a:rPr lang="en-US" sz="2600" dirty="0">
                <a:latin typeface="+mj-lt"/>
                <a:cs typeface="Arial" charset="0"/>
              </a:rPr>
              <a:t>	</a:t>
            </a:r>
            <a:r>
              <a:rPr lang="en-US" sz="2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always_ff</a:t>
            </a:r>
            <a:endParaRPr lang="en-US" sz="26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457200" indent="-457200">
              <a:spcBef>
                <a:spcPct val="20000"/>
              </a:spcBef>
              <a:buFont typeface="Arial" charset="0"/>
              <a:buChar char="•"/>
            </a:pPr>
            <a:r>
              <a:rPr lang="en-US" sz="2600" b="1" dirty="0">
                <a:latin typeface="+mj-lt"/>
                <a:cs typeface="Arial" charset="0"/>
              </a:rPr>
              <a:t>Latch:</a:t>
            </a:r>
            <a:r>
              <a:rPr lang="en-US" sz="2600" dirty="0">
                <a:latin typeface="+mj-lt"/>
                <a:cs typeface="Arial" charset="0"/>
              </a:rPr>
              <a:t>		</a:t>
            </a:r>
            <a:r>
              <a:rPr lang="en-US" sz="2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always_latch</a:t>
            </a:r>
            <a:r>
              <a:rPr lang="en-US" sz="2600" dirty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sz="2600" b="1" dirty="0">
                <a:solidFill>
                  <a:srgbClr val="C00000"/>
                </a:solidFill>
                <a:latin typeface="+mj-lt"/>
                <a:cs typeface="Courier New" panose="02070309020205020404" pitchFamily="49" charset="0"/>
              </a:rPr>
              <a:t>(don’t use)</a:t>
            </a:r>
          </a:p>
        </p:txBody>
      </p:sp>
    </p:spTree>
    <p:extLst>
      <p:ext uri="{BB962C8B-B14F-4D97-AF65-F5344CB8AC3E}">
        <p14:creationId xmlns:p14="http://schemas.microsoft.com/office/powerpoint/2010/main" val="1588257977"/>
      </p:ext>
    </p:extLst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3954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893959" name="Rectangle 7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381000" y="990600"/>
            <a:ext cx="82296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b="1" dirty="0">
                <a:solidFill>
                  <a:srgbClr val="0070C0"/>
                </a:solidFill>
                <a:latin typeface="+mj-lt"/>
                <a:cs typeface="Arial" charset="0"/>
              </a:rPr>
              <a:t>Simulation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US" sz="2400" dirty="0">
                <a:latin typeface="+mj-lt"/>
                <a:cs typeface="Arial" charset="0"/>
              </a:rPr>
              <a:t>Inputs applied to circuit</a:t>
            </a:r>
            <a:endParaRPr lang="en-US" sz="2400" i="1" dirty="0">
              <a:latin typeface="+mj-lt"/>
              <a:cs typeface="Arial" charset="0"/>
            </a:endParaRP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US" sz="2400" dirty="0">
                <a:latin typeface="+mj-lt"/>
                <a:cs typeface="Arial" charset="0"/>
              </a:rPr>
              <a:t>Outputs checked for correctness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US" sz="2400" dirty="0">
                <a:latin typeface="+mj-lt"/>
                <a:cs typeface="Arial" charset="0"/>
              </a:rPr>
              <a:t>Millions of dollars saved by debugging in simulation instead of hardware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b="1" dirty="0">
                <a:solidFill>
                  <a:srgbClr val="0070C0"/>
                </a:solidFill>
                <a:latin typeface="+mj-lt"/>
                <a:cs typeface="Arial" charset="0"/>
              </a:rPr>
              <a:t>Synthesis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US" sz="2400" dirty="0">
                <a:latin typeface="+mj-lt"/>
                <a:cs typeface="Arial" charset="0"/>
              </a:rPr>
              <a:t>Transforms HDL code into a </a:t>
            </a:r>
            <a:r>
              <a:rPr lang="en-US" sz="2400" i="1" dirty="0" err="1">
                <a:latin typeface="+mj-lt"/>
                <a:cs typeface="Arial" charset="0"/>
              </a:rPr>
              <a:t>netlist</a:t>
            </a:r>
            <a:r>
              <a:rPr lang="en-US" sz="2400" dirty="0">
                <a:latin typeface="+mj-lt"/>
                <a:cs typeface="Arial" charset="0"/>
              </a:rPr>
              <a:t> describing the hardware (i.e., a list of gates and the wires connecting them)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endParaRPr lang="en-US" sz="1400" dirty="0">
              <a:latin typeface="+mj-lt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2400" dirty="0">
              <a:solidFill>
                <a:srgbClr val="C00000"/>
              </a:solidFill>
              <a:latin typeface="+mj-lt"/>
              <a:cs typeface="Arial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HDL to Gates</a:t>
            </a:r>
          </a:p>
        </p:txBody>
      </p:sp>
    </p:spTree>
    <p:extLst>
      <p:ext uri="{BB962C8B-B14F-4D97-AF65-F5344CB8AC3E}">
        <p14:creationId xmlns:p14="http://schemas.microsoft.com/office/powerpoint/2010/main" val="1443273254"/>
      </p:ext>
    </p:extLst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3954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893959" name="Rectangle 7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381000" y="990600"/>
            <a:ext cx="82296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b="1" dirty="0">
                <a:solidFill>
                  <a:srgbClr val="0070C0"/>
                </a:solidFill>
                <a:latin typeface="+mj-lt"/>
                <a:cs typeface="Arial" charset="0"/>
              </a:rPr>
              <a:t>Simulation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US" sz="2400" dirty="0">
                <a:latin typeface="+mj-lt"/>
                <a:cs typeface="Arial" charset="0"/>
              </a:rPr>
              <a:t>Inputs applied to circuit</a:t>
            </a:r>
            <a:endParaRPr lang="en-US" sz="2400" i="1" dirty="0">
              <a:latin typeface="+mj-lt"/>
              <a:cs typeface="Arial" charset="0"/>
            </a:endParaRP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US" sz="2400" dirty="0">
                <a:latin typeface="+mj-lt"/>
                <a:cs typeface="Arial" charset="0"/>
              </a:rPr>
              <a:t>Outputs checked for correctness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US" sz="2400" dirty="0">
                <a:latin typeface="+mj-lt"/>
                <a:cs typeface="Arial" charset="0"/>
              </a:rPr>
              <a:t>Millions of dollars saved by debugging in simulation instead of hardware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b="1" dirty="0">
                <a:solidFill>
                  <a:srgbClr val="0070C0"/>
                </a:solidFill>
                <a:latin typeface="+mj-lt"/>
                <a:cs typeface="Arial" charset="0"/>
              </a:rPr>
              <a:t>Synthesis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US" sz="2400" dirty="0">
                <a:latin typeface="+mj-lt"/>
                <a:cs typeface="Arial" charset="0"/>
              </a:rPr>
              <a:t>Transforms HDL code into a </a:t>
            </a:r>
            <a:r>
              <a:rPr lang="en-US" sz="2400" i="1" dirty="0" err="1">
                <a:latin typeface="+mj-lt"/>
                <a:cs typeface="Arial" charset="0"/>
              </a:rPr>
              <a:t>netlist</a:t>
            </a:r>
            <a:r>
              <a:rPr lang="en-US" sz="2400" dirty="0">
                <a:latin typeface="+mj-lt"/>
                <a:cs typeface="Arial" charset="0"/>
              </a:rPr>
              <a:t> describing the hardware (i.e., a list of gates and the wires connecting them)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endParaRPr lang="en-US" sz="1050" dirty="0">
              <a:latin typeface="+mj-lt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-US" sz="2400" b="1" dirty="0">
                <a:solidFill>
                  <a:srgbClr val="C00000"/>
                </a:solidFill>
                <a:latin typeface="+mj-lt"/>
                <a:cs typeface="Arial" charset="0"/>
              </a:rPr>
              <a:t>IMPORTANT: </a:t>
            </a:r>
            <a:r>
              <a:rPr lang="en-US" sz="2400" dirty="0">
                <a:solidFill>
                  <a:srgbClr val="C00000"/>
                </a:solidFill>
                <a:latin typeface="+mj-lt"/>
                <a:cs typeface="Arial" charset="0"/>
              </a:rPr>
              <a:t>When using an HDL, think of the </a:t>
            </a:r>
            <a:r>
              <a:rPr lang="en-US" sz="2400" b="1" dirty="0">
                <a:solidFill>
                  <a:srgbClr val="C00000"/>
                </a:solidFill>
                <a:latin typeface="+mj-lt"/>
                <a:cs typeface="Arial" charset="0"/>
              </a:rPr>
              <a:t>hardware</a:t>
            </a:r>
            <a:r>
              <a:rPr lang="en-US" sz="2400" dirty="0">
                <a:solidFill>
                  <a:srgbClr val="C00000"/>
                </a:solidFill>
                <a:latin typeface="+mj-lt"/>
                <a:cs typeface="Arial" charset="0"/>
              </a:rPr>
              <a:t> the HDL should implies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HDL to Gates</a:t>
            </a:r>
          </a:p>
        </p:txBody>
      </p:sp>
    </p:spTree>
    <p:extLst>
      <p:ext uri="{BB962C8B-B14F-4D97-AF65-F5344CB8AC3E}">
        <p14:creationId xmlns:p14="http://schemas.microsoft.com/office/powerpoint/2010/main" val="2923528538"/>
      </p:ext>
    </p:extLst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7570" name="Rectangle 2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graphicFrame>
        <p:nvGraphicFramePr>
          <p:cNvPr id="877573" name="Object 5"/>
          <p:cNvGraphicFramePr>
            <a:graphicFrameLocks noGrp="1" noChangeAspect="1"/>
          </p:cNvGraphicFramePr>
          <p:nvPr>
            <p:ph idx="4294967295"/>
            <p:custDataLst>
              <p:tags r:id="rId3"/>
            </p:custDataLst>
            <p:extLst/>
          </p:nvPr>
        </p:nvGraphicFramePr>
        <p:xfrm>
          <a:off x="2122488" y="1371600"/>
          <a:ext cx="4473575" cy="16843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3237" name="Visio" r:id="rId7" imgW="1272500" imgH="480114" progId="Visio.Drawing.11">
                  <p:embed/>
                </p:oleObj>
              </mc:Choice>
              <mc:Fallback>
                <p:oleObj name="Visio" r:id="rId7" imgW="1272500" imgH="480114" progId="Visio.Drawing.11">
                  <p:embed/>
                  <p:pic>
                    <p:nvPicPr>
                      <p:cNvPr id="877573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22488" y="1371600"/>
                        <a:ext cx="4473575" cy="16843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77572" name="Rectangle 4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1096108" y="3637085"/>
            <a:ext cx="7620000" cy="2057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en-US" sz="3200" b="1" dirty="0">
                <a:latin typeface="+mj-lt"/>
                <a:cs typeface="Arial" charset="0"/>
              </a:rPr>
              <a:t>Two types of Modules: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US" sz="2600" b="1" dirty="0">
                <a:solidFill>
                  <a:srgbClr val="0070C0"/>
                </a:solidFill>
                <a:latin typeface="+mj-lt"/>
                <a:cs typeface="Arial" charset="0"/>
              </a:rPr>
              <a:t>Behavioral:</a:t>
            </a:r>
            <a:r>
              <a:rPr lang="en-US" sz="2600" b="1" dirty="0">
                <a:latin typeface="+mj-lt"/>
                <a:cs typeface="Arial" charset="0"/>
              </a:rPr>
              <a:t> </a:t>
            </a:r>
            <a:r>
              <a:rPr lang="en-US" sz="2600" dirty="0">
                <a:latin typeface="+mj-lt"/>
                <a:cs typeface="Arial" charset="0"/>
              </a:rPr>
              <a:t>describe what a module does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US" sz="2600" b="1" dirty="0">
                <a:solidFill>
                  <a:srgbClr val="0070C0"/>
                </a:solidFill>
                <a:latin typeface="+mj-lt"/>
                <a:cs typeface="Arial" charset="0"/>
              </a:rPr>
              <a:t>Structural:</a:t>
            </a:r>
            <a:r>
              <a:rPr lang="en-US" sz="2600" b="1" dirty="0">
                <a:solidFill>
                  <a:schemeClr val="accent1"/>
                </a:solidFill>
                <a:latin typeface="+mj-lt"/>
                <a:cs typeface="Arial" charset="0"/>
              </a:rPr>
              <a:t> </a:t>
            </a:r>
            <a:r>
              <a:rPr lang="en-US" sz="2600" dirty="0">
                <a:latin typeface="+mj-lt"/>
                <a:cs typeface="Arial" charset="0"/>
              </a:rPr>
              <a:t>describe how it is built from simpler modules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err="1">
                <a:solidFill>
                  <a:schemeClr val="bg1"/>
                </a:solidFill>
                <a:latin typeface="+mj-lt"/>
              </a:rPr>
              <a:t>SystemVerilog</a:t>
            </a:r>
            <a:r>
              <a:rPr lang="en-US" sz="4400" dirty="0">
                <a:solidFill>
                  <a:schemeClr val="bg1"/>
                </a:solidFill>
                <a:latin typeface="+mj-lt"/>
              </a:rPr>
              <a:t> Modules</a:t>
            </a:r>
          </a:p>
        </p:txBody>
      </p:sp>
      <p:sp>
        <p:nvSpPr>
          <p:cNvPr id="4" name="Rectangle 3"/>
          <p:cNvSpPr/>
          <p:nvPr/>
        </p:nvSpPr>
        <p:spPr>
          <a:xfrm>
            <a:off x="3276600" y="1676400"/>
            <a:ext cx="2209800" cy="10668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err="1">
                <a:solidFill>
                  <a:schemeClr val="tx1"/>
                </a:solidFill>
              </a:rPr>
              <a:t>SystemVerilog</a:t>
            </a:r>
            <a:endParaRPr lang="en-US" sz="2400" b="1" dirty="0">
              <a:solidFill>
                <a:schemeClr val="tx1"/>
              </a:solidFill>
            </a:endParaRPr>
          </a:p>
          <a:p>
            <a:pPr algn="ctr"/>
            <a:r>
              <a:rPr lang="en-US" sz="2400" b="1" dirty="0">
                <a:solidFill>
                  <a:schemeClr val="tx1"/>
                </a:solidFill>
              </a:rPr>
              <a:t>Module</a:t>
            </a:r>
          </a:p>
        </p:txBody>
      </p:sp>
    </p:spTree>
    <p:extLst>
      <p:ext uri="{BB962C8B-B14F-4D97-AF65-F5344CB8AC3E}">
        <p14:creationId xmlns:p14="http://schemas.microsoft.com/office/powerpoint/2010/main" val="376686254"/>
      </p:ext>
    </p:extLst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8594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878596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914400" y="1600200"/>
            <a:ext cx="8305800" cy="480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module example(input  logic a, b, c,</a:t>
            </a:r>
          </a:p>
          <a:p>
            <a:pPr marL="342900" indent="-342900"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               output logic y);</a:t>
            </a:r>
          </a:p>
          <a:p>
            <a:pPr marL="342900" indent="-342900"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  assign y = ~a &amp; ~b &amp; ~c | a &amp; ~b &amp; ~c | a &amp; ~b &amp;  c;</a:t>
            </a:r>
          </a:p>
          <a:p>
            <a:pPr marL="342900" indent="-342900">
              <a:spcBef>
                <a:spcPct val="20000"/>
              </a:spcBef>
            </a:pPr>
            <a:r>
              <a:rPr lang="en-US" sz="1800" dirty="0" err="1">
                <a:latin typeface="Courier New" pitchFamily="49" charset="0"/>
                <a:cs typeface="Arial" charset="0"/>
              </a:rPr>
              <a:t>endmodule</a:t>
            </a:r>
            <a:endParaRPr lang="en-US" sz="1800" dirty="0">
              <a:latin typeface="Courier New" pitchFamily="49" charset="0"/>
              <a:cs typeface="Arial" charset="0"/>
            </a:endParaRPr>
          </a:p>
        </p:txBody>
      </p:sp>
      <p:sp>
        <p:nvSpPr>
          <p:cNvPr id="878597" name="Rectangle 5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0" y="24669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878598" name="Text Box 6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914400" y="1081087"/>
            <a:ext cx="426720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b="1" dirty="0" err="1">
                <a:solidFill>
                  <a:srgbClr val="0070C0"/>
                </a:solidFill>
              </a:rPr>
              <a:t>SystemVerilog</a:t>
            </a:r>
            <a:r>
              <a:rPr lang="en-US" sz="3200" b="1" dirty="0">
                <a:solidFill>
                  <a:srgbClr val="0070C0"/>
                </a:solidFill>
              </a:rPr>
              <a:t>: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Behavioral </a:t>
            </a:r>
            <a:r>
              <a:rPr lang="en-US" sz="4400" dirty="0" err="1">
                <a:solidFill>
                  <a:schemeClr val="bg1"/>
                </a:solidFill>
                <a:latin typeface="+mj-lt"/>
              </a:rPr>
              <a:t>SystemVerilog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598990004"/>
      </p:ext>
    </p:extLst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8594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878596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914400" y="1600200"/>
            <a:ext cx="8305800" cy="480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module example(input  logic a, b, c,</a:t>
            </a:r>
          </a:p>
          <a:p>
            <a:pPr marL="342900" indent="-342900"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               output logic y);</a:t>
            </a:r>
          </a:p>
          <a:p>
            <a:pPr marL="342900" indent="-342900"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  assign y = ~a &amp; ~b &amp; ~c | a &amp; ~b &amp; ~c | a &amp; ~b &amp;  c;</a:t>
            </a:r>
          </a:p>
          <a:p>
            <a:pPr marL="342900" indent="-342900">
              <a:spcBef>
                <a:spcPct val="20000"/>
              </a:spcBef>
            </a:pPr>
            <a:r>
              <a:rPr lang="en-US" sz="1800" dirty="0" err="1">
                <a:latin typeface="Courier New" pitchFamily="49" charset="0"/>
                <a:cs typeface="Arial" charset="0"/>
              </a:rPr>
              <a:t>endmodule</a:t>
            </a:r>
            <a:endParaRPr lang="en-US" sz="1800" dirty="0">
              <a:latin typeface="Courier New" pitchFamily="49" charset="0"/>
              <a:cs typeface="Arial" charset="0"/>
            </a:endParaRPr>
          </a:p>
        </p:txBody>
      </p:sp>
      <p:sp>
        <p:nvSpPr>
          <p:cNvPr id="878597" name="Rectangle 5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0" y="24669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878598" name="Text Box 6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914400" y="1081087"/>
            <a:ext cx="426720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b="1" dirty="0" err="1">
                <a:solidFill>
                  <a:srgbClr val="0070C0"/>
                </a:solidFill>
              </a:rPr>
              <a:t>SystemVerilog</a:t>
            </a:r>
            <a:r>
              <a:rPr lang="en-US" sz="3200" b="1" dirty="0">
                <a:solidFill>
                  <a:srgbClr val="0070C0"/>
                </a:solidFill>
              </a:rPr>
              <a:t>: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Behavioral </a:t>
            </a:r>
            <a:r>
              <a:rPr lang="en-US" sz="4400" dirty="0" err="1">
                <a:solidFill>
                  <a:schemeClr val="bg1"/>
                </a:solidFill>
                <a:latin typeface="+mj-lt"/>
              </a:rPr>
              <a:t>SystemVerilog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600200" y="3474010"/>
            <a:ext cx="6858000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200" dirty="0">
                <a:latin typeface="Courier New" panose="02070309020205020404" pitchFamily="49" charset="0"/>
                <a:cs typeface="Courier New" panose="02070309020205020404" pitchFamily="49" charset="0"/>
              </a:rPr>
              <a:t>module/</a:t>
            </a:r>
            <a:r>
              <a:rPr lang="en-US" sz="22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endmodule</a:t>
            </a:r>
            <a:r>
              <a:rPr lang="en-US" sz="2200" dirty="0"/>
              <a:t>:  required to begin/end module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200" dirty="0">
                <a:latin typeface="Courier New" panose="02070309020205020404" pitchFamily="49" charset="0"/>
                <a:cs typeface="Courier New" panose="02070309020205020404" pitchFamily="49" charset="0"/>
              </a:rPr>
              <a:t>example</a:t>
            </a:r>
            <a:r>
              <a:rPr lang="en-US" sz="2200" dirty="0"/>
              <a:t>:  name of the module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Operators:</a:t>
            </a:r>
          </a:p>
          <a:p>
            <a:pPr lvl="1"/>
            <a:r>
              <a:rPr lang="en-US" sz="2200" dirty="0">
                <a:latin typeface="Courier New" panose="02070309020205020404" pitchFamily="49" charset="0"/>
                <a:cs typeface="Courier New" panose="02070309020205020404" pitchFamily="49" charset="0"/>
              </a:rPr>
              <a:t>~</a:t>
            </a:r>
            <a:r>
              <a:rPr lang="en-US" sz="2200" dirty="0"/>
              <a:t>:  NOT</a:t>
            </a:r>
          </a:p>
          <a:p>
            <a:pPr lvl="1"/>
            <a:r>
              <a:rPr lang="en-US" sz="2200" dirty="0">
                <a:latin typeface="Courier New" panose="02070309020205020404" pitchFamily="49" charset="0"/>
                <a:cs typeface="Courier New" panose="02070309020205020404" pitchFamily="49" charset="0"/>
              </a:rPr>
              <a:t>&amp;</a:t>
            </a:r>
            <a:r>
              <a:rPr lang="en-US" sz="2200" dirty="0"/>
              <a:t>:  AND</a:t>
            </a:r>
          </a:p>
          <a:p>
            <a:pPr lvl="1"/>
            <a:r>
              <a:rPr lang="en-US" sz="2200" dirty="0">
                <a:latin typeface="Courier New" panose="02070309020205020404" pitchFamily="49" charset="0"/>
                <a:cs typeface="Courier New" panose="02070309020205020404" pitchFamily="49" charset="0"/>
              </a:rPr>
              <a:t>|</a:t>
            </a:r>
            <a:r>
              <a:rPr lang="en-US" sz="2200" dirty="0"/>
              <a:t>:  OR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US" sz="22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1283880754"/>
      </p:ext>
    </p:extLst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4978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894981" name="Rectangle 5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0" y="24669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pic>
        <p:nvPicPr>
          <p:cNvPr id="894983" name="Picture 7"/>
          <p:cNvPicPr>
            <a:picLocks noChangeAspect="1" noChangeArrowheads="1"/>
          </p:cNvPicPr>
          <p:nvPr>
            <p:custDataLst>
              <p:tags r:id="rId3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3505200"/>
            <a:ext cx="6553200" cy="2270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HDL Simulation</a:t>
            </a:r>
          </a:p>
        </p:txBody>
      </p:sp>
      <p:sp>
        <p:nvSpPr>
          <p:cNvPr id="13" name="Rectangle 4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914400" y="1600200"/>
            <a:ext cx="8305800" cy="480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module example(input  logic a, b, c,</a:t>
            </a:r>
          </a:p>
          <a:p>
            <a:pPr marL="342900" indent="-342900"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               output logic y);</a:t>
            </a:r>
          </a:p>
          <a:p>
            <a:pPr marL="342900" indent="-342900"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  assign y = ~a &amp; ~b &amp; ~c | a &amp; ~b &amp; ~c | a &amp; ~b &amp;  c;</a:t>
            </a:r>
          </a:p>
          <a:p>
            <a:pPr marL="342900" indent="-342900">
              <a:spcBef>
                <a:spcPct val="20000"/>
              </a:spcBef>
            </a:pPr>
            <a:r>
              <a:rPr lang="en-US" sz="1800" dirty="0" err="1">
                <a:latin typeface="Courier New" pitchFamily="49" charset="0"/>
                <a:cs typeface="Arial" charset="0"/>
              </a:rPr>
              <a:t>endmodule</a:t>
            </a:r>
            <a:endParaRPr lang="en-US" sz="1800" dirty="0">
              <a:latin typeface="Courier New" pitchFamily="49" charset="0"/>
              <a:cs typeface="Arial" charset="0"/>
            </a:endParaRPr>
          </a:p>
        </p:txBody>
      </p:sp>
      <p:sp>
        <p:nvSpPr>
          <p:cNvPr id="14" name="Text Box 6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914400" y="1081087"/>
            <a:ext cx="426720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b="1" dirty="0" err="1">
                <a:solidFill>
                  <a:srgbClr val="0070C0"/>
                </a:solidFill>
              </a:rPr>
              <a:t>SystemVerilog</a:t>
            </a:r>
            <a:r>
              <a:rPr lang="en-US" sz="3200" b="1" dirty="0">
                <a:solidFill>
                  <a:srgbClr val="0070C0"/>
                </a:solidFill>
              </a:rPr>
              <a:t>:</a:t>
            </a:r>
          </a:p>
        </p:txBody>
      </p:sp>
    </p:spTree>
    <p:extLst>
      <p:ext uri="{BB962C8B-B14F-4D97-AF65-F5344CB8AC3E}">
        <p14:creationId xmlns:p14="http://schemas.microsoft.com/office/powerpoint/2010/main" val="3690285546"/>
      </p:ext>
    </p:extLst>
  </p:cSld>
  <p:clrMapOvr>
    <a:masterClrMapping/>
  </p:clrMapOvr>
  <p:transition/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17826</TotalTime>
  <Words>2224</Words>
  <Application>Microsoft Macintosh PowerPoint</Application>
  <PresentationFormat>On-screen Show (4:3)</PresentationFormat>
  <Paragraphs>477</Paragraphs>
  <Slides>35</Slides>
  <Notes>35</Notes>
  <HiddenSlides>0</HiddenSlides>
  <MMClips>0</MMClips>
  <ScaleCrop>false</ScaleCrop>
  <HeadingPairs>
    <vt:vector size="8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35</vt:i4>
      </vt:variant>
    </vt:vector>
  </HeadingPairs>
  <TitlesOfParts>
    <vt:vector size="45" baseType="lpstr">
      <vt:lpstr>ＭＳ Ｐゴシック</vt:lpstr>
      <vt:lpstr>Arial</vt:lpstr>
      <vt:lpstr>Arial Black</vt:lpstr>
      <vt:lpstr>Calibri</vt:lpstr>
      <vt:lpstr>Courier New</vt:lpstr>
      <vt:lpstr>Times</vt:lpstr>
      <vt:lpstr>Times New Roman</vt:lpstr>
      <vt:lpstr>Office Theme</vt:lpstr>
      <vt:lpstr>Visio</vt:lpstr>
      <vt:lpstr>VISIO</vt:lpstr>
      <vt:lpstr>Lecture 6:  Hardware Description Languages: Verilog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Harvey Mudd College</Company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sharris</dc:creator>
  <cp:lastModifiedBy>Microsoft Office User</cp:lastModifiedBy>
  <cp:revision>151</cp:revision>
  <cp:lastPrinted>2018-01-16T16:40:17Z</cp:lastPrinted>
  <dcterms:created xsi:type="dcterms:W3CDTF">2012-08-07T04:56:47Z</dcterms:created>
  <dcterms:modified xsi:type="dcterms:W3CDTF">2019-09-16T14:31:11Z</dcterms:modified>
</cp:coreProperties>
</file>