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1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2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3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4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5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6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17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18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19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20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21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22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notesSlides/notesSlide23.xml" ContentType="application/vnd.openxmlformats-officedocument.presentationml.notesSlide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24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25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26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27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notesSlides/notesSlide28.xml" ContentType="application/vnd.openxmlformats-officedocument.presentationml.notesSl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84" r:id="rId2"/>
    <p:sldId id="443" r:id="rId3"/>
    <p:sldId id="518" r:id="rId4"/>
    <p:sldId id="519" r:id="rId5"/>
    <p:sldId id="520" r:id="rId6"/>
    <p:sldId id="521" r:id="rId7"/>
    <p:sldId id="522" r:id="rId8"/>
    <p:sldId id="593" r:id="rId9"/>
    <p:sldId id="595" r:id="rId10"/>
    <p:sldId id="597" r:id="rId11"/>
    <p:sldId id="598" r:id="rId12"/>
    <p:sldId id="533" r:id="rId13"/>
    <p:sldId id="600" r:id="rId14"/>
    <p:sldId id="602" r:id="rId15"/>
    <p:sldId id="540" r:id="rId16"/>
    <p:sldId id="541" r:id="rId17"/>
    <p:sldId id="542" r:id="rId18"/>
    <p:sldId id="543" r:id="rId19"/>
    <p:sldId id="544" r:id="rId20"/>
    <p:sldId id="545" r:id="rId21"/>
    <p:sldId id="546" r:id="rId22"/>
    <p:sldId id="547" r:id="rId23"/>
    <p:sldId id="549" r:id="rId24"/>
    <p:sldId id="550" r:id="rId25"/>
    <p:sldId id="551" r:id="rId26"/>
    <p:sldId id="603" r:id="rId27"/>
    <p:sldId id="554" r:id="rId28"/>
    <p:sldId id="583" r:id="rId29"/>
    <p:sldId id="584" r:id="rId3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8" autoAdjust="0"/>
    <p:restoredTop sz="90873" autoAdjust="0"/>
  </p:normalViewPr>
  <p:slideViewPr>
    <p:cSldViewPr>
      <p:cViewPr varScale="1">
        <p:scale>
          <a:sx n="98" d="100"/>
          <a:sy n="98" d="100"/>
        </p:scale>
        <p:origin x="776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4699FA-3EE0-442A-8437-55D73247B2B6}" type="slidenum">
              <a:rPr lang="en-US"/>
              <a:pPr/>
              <a:t>10</a:t>
            </a:fld>
            <a:endParaRPr lang="en-US"/>
          </a:p>
        </p:txBody>
      </p:sp>
      <p:sp>
        <p:nvSpPr>
          <p:cNvPr id="1184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4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5539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4699FA-3EE0-442A-8437-55D73247B2B6}" type="slidenum">
              <a:rPr lang="en-US"/>
              <a:pPr/>
              <a:t>11</a:t>
            </a:fld>
            <a:endParaRPr lang="en-US"/>
          </a:p>
        </p:txBody>
      </p:sp>
      <p:sp>
        <p:nvSpPr>
          <p:cNvPr id="1184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4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378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BE50DB-8A24-4D82-818C-77CFD632D8A1}" type="slidenum">
              <a:rPr lang="en-US"/>
              <a:pPr/>
              <a:t>12</a:t>
            </a:fld>
            <a:endParaRPr lang="en-US"/>
          </a:p>
        </p:txBody>
      </p:sp>
      <p:sp>
        <p:nvSpPr>
          <p:cNvPr id="114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0123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E9FE2-79FE-47A8-B0D4-5C9AFD011957}" type="slidenum">
              <a:rPr lang="en-US"/>
              <a:pPr/>
              <a:t>13</a:t>
            </a:fld>
            <a:endParaRPr lang="en-US"/>
          </a:p>
        </p:txBody>
      </p:sp>
      <p:sp>
        <p:nvSpPr>
          <p:cNvPr id="119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8080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3BED91-C456-46F6-93E5-768746FF7CBB}" type="slidenum">
              <a:rPr lang="en-US"/>
              <a:pPr/>
              <a:t>14</a:t>
            </a:fld>
            <a:endParaRPr lang="en-US"/>
          </a:p>
        </p:txBody>
      </p:sp>
      <p:sp>
        <p:nvSpPr>
          <p:cNvPr id="1195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5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998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96BE2C-769A-4772-A2A7-04BAFD39B4D3}" type="slidenum">
              <a:rPr lang="en-US"/>
              <a:pPr/>
              <a:t>15</a:t>
            </a:fld>
            <a:endParaRPr lang="en-US"/>
          </a:p>
        </p:txBody>
      </p:sp>
      <p:sp>
        <p:nvSpPr>
          <p:cNvPr id="1144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316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EFD534-8102-4C70-981A-B91BF5D0BD15}" type="slidenum">
              <a:rPr lang="en-US"/>
              <a:pPr/>
              <a:t>16</a:t>
            </a:fld>
            <a:endParaRPr lang="en-US"/>
          </a:p>
        </p:txBody>
      </p:sp>
      <p:sp>
        <p:nvSpPr>
          <p:cNvPr id="1145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5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2492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343EDD-2402-4025-9301-04A68722F7A5}" type="slidenum">
              <a:rPr lang="en-US"/>
              <a:pPr/>
              <a:t>17</a:t>
            </a:fld>
            <a:endParaRPr lang="en-US"/>
          </a:p>
        </p:txBody>
      </p:sp>
      <p:sp>
        <p:nvSpPr>
          <p:cNvPr id="1146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477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39D6EC-A901-41AE-B0D3-BB8AB40B09A7}" type="slidenum">
              <a:rPr lang="en-US"/>
              <a:pPr/>
              <a:t>18</a:t>
            </a:fld>
            <a:endParaRPr lang="en-US"/>
          </a:p>
        </p:txBody>
      </p:sp>
      <p:sp>
        <p:nvSpPr>
          <p:cNvPr id="1147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7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254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4D7EA7-8485-4F46-9ECE-6C17A06C1684}" type="slidenum">
              <a:rPr lang="en-US"/>
              <a:pPr/>
              <a:t>19</a:t>
            </a:fld>
            <a:endParaRPr lang="en-US"/>
          </a:p>
        </p:txBody>
      </p:sp>
      <p:sp>
        <p:nvSpPr>
          <p:cNvPr id="1148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8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17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2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4158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412666-4D26-4316-8569-176DB7E2413B}" type="slidenum">
              <a:rPr lang="en-US"/>
              <a:pPr/>
              <a:t>20</a:t>
            </a:fld>
            <a:endParaRPr lang="en-US"/>
          </a:p>
        </p:txBody>
      </p:sp>
      <p:sp>
        <p:nvSpPr>
          <p:cNvPr id="1149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9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5434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E5FF5E-5707-4E1E-8632-46B73F03C4DA}" type="slidenum">
              <a:rPr lang="en-US"/>
              <a:pPr/>
              <a:t>21</a:t>
            </a:fld>
            <a:endParaRPr lang="en-US"/>
          </a:p>
        </p:txBody>
      </p:sp>
      <p:sp>
        <p:nvSpPr>
          <p:cNvPr id="1150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0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885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2871A7-81F4-4CD6-8D7C-595E015E504E}" type="slidenum">
              <a:rPr lang="en-US"/>
              <a:pPr/>
              <a:t>22</a:t>
            </a:fld>
            <a:endParaRPr lang="en-US"/>
          </a:p>
        </p:txBody>
      </p:sp>
      <p:sp>
        <p:nvSpPr>
          <p:cNvPr id="1152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2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9298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C2F5D9-A5AA-488D-AB09-BCC8CE65476B}" type="slidenum">
              <a:rPr lang="en-US"/>
              <a:pPr/>
              <a:t>23</a:t>
            </a:fld>
            <a:endParaRPr lang="en-US"/>
          </a:p>
        </p:txBody>
      </p:sp>
      <p:sp>
        <p:nvSpPr>
          <p:cNvPr id="119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9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3745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EB5160-BE02-4DC6-803D-717C32EB1A4C}" type="slidenum">
              <a:rPr lang="en-US"/>
              <a:pPr/>
              <a:t>24</a:t>
            </a:fld>
            <a:endParaRPr lang="en-US"/>
          </a:p>
        </p:txBody>
      </p:sp>
      <p:sp>
        <p:nvSpPr>
          <p:cNvPr id="1154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4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253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AF064B-F6E5-4689-8D43-7268D02714BD}" type="slidenum">
              <a:rPr lang="en-US"/>
              <a:pPr/>
              <a:t>25</a:t>
            </a:fld>
            <a:endParaRPr lang="en-US"/>
          </a:p>
        </p:txBody>
      </p:sp>
      <p:sp>
        <p:nvSpPr>
          <p:cNvPr id="122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2359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D252E0-C22A-43D7-8C52-DD2265A5601E}" type="slidenum">
              <a:rPr lang="en-US"/>
              <a:pPr/>
              <a:t>26</a:t>
            </a:fld>
            <a:endParaRPr lang="en-US"/>
          </a:p>
        </p:txBody>
      </p:sp>
      <p:sp>
        <p:nvSpPr>
          <p:cNvPr id="120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1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1282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38C314-482E-41A2-8DA9-AED6D2F6D02D}" type="slidenum">
              <a:rPr lang="en-US"/>
              <a:pPr/>
              <a:t>27</a:t>
            </a:fld>
            <a:endParaRPr lang="en-US"/>
          </a:p>
        </p:txBody>
      </p:sp>
      <p:sp>
        <p:nvSpPr>
          <p:cNvPr id="1156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6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9788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A7083F-5A91-441B-BF3D-26BBCFF16A9A}" type="slidenum">
              <a:rPr lang="en-US"/>
              <a:pPr/>
              <a:t>28</a:t>
            </a:fld>
            <a:endParaRPr lang="en-US"/>
          </a:p>
        </p:txBody>
      </p:sp>
      <p:sp>
        <p:nvSpPr>
          <p:cNvPr id="1157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629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F95C7D-D7E6-4622-89A0-40ADA605E94C}" type="slidenum">
              <a:rPr lang="en-US"/>
              <a:pPr/>
              <a:t>29</a:t>
            </a:fld>
            <a:endParaRPr lang="en-US"/>
          </a:p>
        </p:txBody>
      </p:sp>
      <p:sp>
        <p:nvSpPr>
          <p:cNvPr id="120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774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E45660-5D1A-41E8-80AC-2EC751F426AC}" type="slidenum">
              <a:rPr lang="en-US"/>
              <a:pPr/>
              <a:t>3</a:t>
            </a:fld>
            <a:endParaRPr lang="en-US"/>
          </a:p>
        </p:txBody>
      </p:sp>
      <p:sp>
        <p:nvSpPr>
          <p:cNvPr id="1130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0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396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8D95AF-4C32-4A22-A632-E6C6BB834A4F}" type="slidenum">
              <a:rPr lang="en-US"/>
              <a:pPr/>
              <a:t>4</a:t>
            </a:fld>
            <a:endParaRPr lang="en-US"/>
          </a:p>
        </p:txBody>
      </p:sp>
      <p:sp>
        <p:nvSpPr>
          <p:cNvPr id="1225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5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483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202B60-314C-45E6-97D3-A6CB3B568149}" type="slidenum">
              <a:rPr lang="en-US"/>
              <a:pPr/>
              <a:t>5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566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C5CF6E-7985-4E77-ADCF-CC1AA81B0575}" type="slidenum">
              <a:rPr lang="en-US"/>
              <a:pPr/>
              <a:t>6</a:t>
            </a:fld>
            <a:endParaRPr lang="en-US"/>
          </a:p>
        </p:txBody>
      </p:sp>
      <p:sp>
        <p:nvSpPr>
          <p:cNvPr id="1133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097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5E9D45-AC74-4F21-9477-A73258DD0C8C}" type="slidenum">
              <a:rPr lang="en-US"/>
              <a:pPr/>
              <a:t>7</a:t>
            </a:fld>
            <a:endParaRPr lang="en-US"/>
          </a:p>
        </p:txBody>
      </p:sp>
      <p:sp>
        <p:nvSpPr>
          <p:cNvPr id="113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4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673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CCE3BF-60F4-4D61-A0B9-384FF23D4EEE}" type="slidenum">
              <a:rPr lang="en-US"/>
              <a:pPr/>
              <a:t>8</a:t>
            </a:fld>
            <a:endParaRPr lang="en-US"/>
          </a:p>
        </p:txBody>
      </p:sp>
      <p:sp>
        <p:nvSpPr>
          <p:cNvPr id="117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8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617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FD24BE-F70C-4608-A06C-62E4D57576ED}" type="slidenum">
              <a:rPr lang="en-US"/>
              <a:pPr/>
              <a:t>9</a:t>
            </a:fld>
            <a:endParaRPr lang="en-US"/>
          </a:p>
        </p:txBody>
      </p:sp>
      <p:sp>
        <p:nvSpPr>
          <p:cNvPr id="118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41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2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5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2A4A46-44A4-FC4A-9F34-EF42A9EF8325}"/>
              </a:ext>
            </a:extLst>
          </p:cNvPr>
          <p:cNvSpPr/>
          <p:nvPr userDrawn="1"/>
        </p:nvSpPr>
        <p:spPr>
          <a:xfrm>
            <a:off x="152400" y="5924550"/>
            <a:ext cx="8839200" cy="93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13" Type="http://schemas.openxmlformats.org/officeDocument/2006/relationships/image" Target="../media/image12.wmf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14.wmf"/><Relationship Id="rId2" Type="http://schemas.openxmlformats.org/officeDocument/2006/relationships/tags" Target="../tags/tag24.xml"/><Relationship Id="rId16" Type="http://schemas.openxmlformats.org/officeDocument/2006/relationships/oleObject" Target="../embeddings/oleObject8.bin"/><Relationship Id="rId1" Type="http://schemas.openxmlformats.org/officeDocument/2006/relationships/vmlDrawing" Target="../drawings/vmlDrawing6.vml"/><Relationship Id="rId6" Type="http://schemas.openxmlformats.org/officeDocument/2006/relationships/tags" Target="../tags/tag28.xml"/><Relationship Id="rId11" Type="http://schemas.openxmlformats.org/officeDocument/2006/relationships/notesSlide" Target="../notesSlides/notesSlide10.xml"/><Relationship Id="rId5" Type="http://schemas.openxmlformats.org/officeDocument/2006/relationships/tags" Target="../tags/tag27.xml"/><Relationship Id="rId15" Type="http://schemas.openxmlformats.org/officeDocument/2006/relationships/image" Target="../media/image13.wmf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26.xml"/><Relationship Id="rId9" Type="http://schemas.openxmlformats.org/officeDocument/2006/relationships/tags" Target="../tags/tag31.xml"/><Relationship Id="rId1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oleObject" Target="../embeddings/oleObject9.bin"/><Relationship Id="rId18" Type="http://schemas.openxmlformats.org/officeDocument/2006/relationships/image" Target="../media/image15.wmf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notesSlide" Target="../notesSlides/notesSlide11.xml"/><Relationship Id="rId17" Type="http://schemas.openxmlformats.org/officeDocument/2006/relationships/oleObject" Target="../embeddings/oleObject11.bin"/><Relationship Id="rId2" Type="http://schemas.openxmlformats.org/officeDocument/2006/relationships/tags" Target="../tags/tag32.xml"/><Relationship Id="rId16" Type="http://schemas.openxmlformats.org/officeDocument/2006/relationships/image" Target="../media/image14.wmf"/><Relationship Id="rId1" Type="http://schemas.openxmlformats.org/officeDocument/2006/relationships/vmlDrawing" Target="../drawings/vmlDrawing7.vml"/><Relationship Id="rId6" Type="http://schemas.openxmlformats.org/officeDocument/2006/relationships/tags" Target="../tags/tag36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35.xml"/><Relationship Id="rId15" Type="http://schemas.openxmlformats.org/officeDocument/2006/relationships/oleObject" Target="../embeddings/oleObject10.bin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Relationship Id="rId1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tags" Target="../tags/tag42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41.xml"/><Relationship Id="rId1" Type="http://schemas.openxmlformats.org/officeDocument/2006/relationships/vmlDrawing" Target="../drawings/vmlDrawing8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9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6.xml"/><Relationship Id="rId7" Type="http://schemas.openxmlformats.org/officeDocument/2006/relationships/tags" Target="../tags/tag50.xml"/><Relationship Id="rId2" Type="http://schemas.openxmlformats.org/officeDocument/2006/relationships/tags" Target="../tags/tag45.xml"/><Relationship Id="rId1" Type="http://schemas.openxmlformats.org/officeDocument/2006/relationships/vmlDrawing" Target="../drawings/vmlDrawing9.vml"/><Relationship Id="rId6" Type="http://schemas.openxmlformats.org/officeDocument/2006/relationships/tags" Target="../tags/tag49.xml"/><Relationship Id="rId11" Type="http://schemas.openxmlformats.org/officeDocument/2006/relationships/image" Target="../media/image17.wmf"/><Relationship Id="rId5" Type="http://schemas.openxmlformats.org/officeDocument/2006/relationships/tags" Target="../tags/tag48.xml"/><Relationship Id="rId10" Type="http://schemas.openxmlformats.org/officeDocument/2006/relationships/oleObject" Target="../embeddings/oleObject13.bin"/><Relationship Id="rId4" Type="http://schemas.openxmlformats.org/officeDocument/2006/relationships/tags" Target="../tags/tag47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2" Type="http://schemas.openxmlformats.org/officeDocument/2006/relationships/tags" Target="../tags/tag51.xml"/><Relationship Id="rId1" Type="http://schemas.openxmlformats.org/officeDocument/2006/relationships/vmlDrawing" Target="../drawings/vmlDrawing10.vml"/><Relationship Id="rId6" Type="http://schemas.openxmlformats.org/officeDocument/2006/relationships/tags" Target="../tags/tag55.xml"/><Relationship Id="rId11" Type="http://schemas.openxmlformats.org/officeDocument/2006/relationships/image" Target="../media/image18.wmf"/><Relationship Id="rId5" Type="http://schemas.openxmlformats.org/officeDocument/2006/relationships/tags" Target="../tags/tag54.xml"/><Relationship Id="rId10" Type="http://schemas.openxmlformats.org/officeDocument/2006/relationships/oleObject" Target="../embeddings/oleObject14.bin"/><Relationship Id="rId4" Type="http://schemas.openxmlformats.org/officeDocument/2006/relationships/tags" Target="../tags/tag53.xml"/><Relationship Id="rId9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20.wmf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12" Type="http://schemas.openxmlformats.org/officeDocument/2006/relationships/oleObject" Target="../embeddings/oleObject16.bin"/><Relationship Id="rId2" Type="http://schemas.openxmlformats.org/officeDocument/2006/relationships/tags" Target="../tags/tag57.xml"/><Relationship Id="rId1" Type="http://schemas.openxmlformats.org/officeDocument/2006/relationships/vmlDrawing" Target="../drawings/vmlDrawing11.vml"/><Relationship Id="rId6" Type="http://schemas.openxmlformats.org/officeDocument/2006/relationships/tags" Target="../tags/tag61.xml"/><Relationship Id="rId11" Type="http://schemas.openxmlformats.org/officeDocument/2006/relationships/image" Target="../media/image19.wmf"/><Relationship Id="rId5" Type="http://schemas.openxmlformats.org/officeDocument/2006/relationships/tags" Target="../tags/tag60.xml"/><Relationship Id="rId10" Type="http://schemas.openxmlformats.org/officeDocument/2006/relationships/oleObject" Target="../embeddings/oleObject15.bin"/><Relationship Id="rId4" Type="http://schemas.openxmlformats.org/officeDocument/2006/relationships/tags" Target="../tags/tag59.xml"/><Relationship Id="rId9" Type="http://schemas.openxmlformats.org/officeDocument/2006/relationships/notesSlide" Target="../notesSlides/notesSlide15.xml"/><Relationship Id="rId14" Type="http://schemas.openxmlformats.org/officeDocument/2006/relationships/image" Target="../media/image21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tags" Target="../tags/tag64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63.xml"/><Relationship Id="rId1" Type="http://schemas.openxmlformats.org/officeDocument/2006/relationships/vmlDrawing" Target="../drawings/vmlDrawing12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9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3" Type="http://schemas.openxmlformats.org/officeDocument/2006/relationships/tags" Target="../tags/tag6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vmlDrawing" Target="../drawings/vmlDrawing13.v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10" Type="http://schemas.openxmlformats.org/officeDocument/2006/relationships/image" Target="../media/image23.wmf"/><Relationship Id="rId4" Type="http://schemas.openxmlformats.org/officeDocument/2006/relationships/tags" Target="../tags/tag69.xml"/><Relationship Id="rId9" Type="http://schemas.openxmlformats.org/officeDocument/2006/relationships/oleObject" Target="../embeddings/oleObject1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tags" Target="../tags/tag76.xml"/><Relationship Id="rId7" Type="http://schemas.openxmlformats.org/officeDocument/2006/relationships/notesSlide" Target="../notesSlides/notesSlide19.xml"/><Relationship Id="rId2" Type="http://schemas.openxmlformats.org/officeDocument/2006/relationships/tags" Target="../tags/tag75.xml"/><Relationship Id="rId1" Type="http://schemas.openxmlformats.org/officeDocument/2006/relationships/vmlDrawing" Target="../drawings/vmlDrawing1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9" Type="http://schemas.openxmlformats.org/officeDocument/2006/relationships/image" Target="../media/image2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80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79.xml"/><Relationship Id="rId1" Type="http://schemas.openxmlformats.org/officeDocument/2006/relationships/vmlDrawing" Target="../drawings/vmlDrawing15.v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10" Type="http://schemas.openxmlformats.org/officeDocument/2006/relationships/image" Target="../media/image25.wmf"/><Relationship Id="rId4" Type="http://schemas.openxmlformats.org/officeDocument/2006/relationships/tags" Target="../tags/tag81.xml"/><Relationship Id="rId9" Type="http://schemas.openxmlformats.org/officeDocument/2006/relationships/oleObject" Target="../embeddings/oleObject20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tags" Target="../tags/tag85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84.xml"/><Relationship Id="rId1" Type="http://schemas.openxmlformats.org/officeDocument/2006/relationships/vmlDrawing" Target="../drawings/vmlDrawing16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9" Type="http://schemas.openxmlformats.org/officeDocument/2006/relationships/image" Target="../media/image25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3" Type="http://schemas.openxmlformats.org/officeDocument/2006/relationships/tags" Target="../tags/tag90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tags" Target="../tags/tag93.xml"/><Relationship Id="rId5" Type="http://schemas.openxmlformats.org/officeDocument/2006/relationships/tags" Target="../tags/tag92.xml"/><Relationship Id="rId4" Type="http://schemas.openxmlformats.org/officeDocument/2006/relationships/tags" Target="../tags/tag9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tags" Target="../tags/tag95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94.xml"/><Relationship Id="rId1" Type="http://schemas.openxmlformats.org/officeDocument/2006/relationships/vmlDrawing" Target="../drawings/vmlDrawing17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9" Type="http://schemas.openxmlformats.org/officeDocument/2006/relationships/image" Target="../media/image2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8.xml"/><Relationship Id="rId3" Type="http://schemas.openxmlformats.org/officeDocument/2006/relationships/tags" Target="../tags/tag11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14.xml"/><Relationship Id="rId1" Type="http://schemas.openxmlformats.org/officeDocument/2006/relationships/vmlDrawing" Target="../drawings/vmlDrawing18.vml"/><Relationship Id="rId6" Type="http://schemas.openxmlformats.org/officeDocument/2006/relationships/tags" Target="../tags/tag118.xml"/><Relationship Id="rId5" Type="http://schemas.openxmlformats.org/officeDocument/2006/relationships/tags" Target="../tags/tag117.xml"/><Relationship Id="rId10" Type="http://schemas.openxmlformats.org/officeDocument/2006/relationships/image" Target="../media/image27.wmf"/><Relationship Id="rId4" Type="http://schemas.openxmlformats.org/officeDocument/2006/relationships/tags" Target="../tags/tag116.xml"/><Relationship Id="rId9" Type="http://schemas.openxmlformats.org/officeDocument/2006/relationships/oleObject" Target="../embeddings/oleObject23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9.xml"/><Relationship Id="rId3" Type="http://schemas.openxmlformats.org/officeDocument/2006/relationships/tags" Target="../tags/tag120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19.xml"/><Relationship Id="rId1" Type="http://schemas.openxmlformats.org/officeDocument/2006/relationships/vmlDrawing" Target="../drawings/vmlDrawing19.v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10" Type="http://schemas.openxmlformats.org/officeDocument/2006/relationships/image" Target="../media/image28.wmf"/><Relationship Id="rId4" Type="http://schemas.openxmlformats.org/officeDocument/2006/relationships/tags" Target="../tags/tag121.xml"/><Relationship Id="rId9" Type="http://schemas.openxmlformats.org/officeDocument/2006/relationships/oleObject" Target="../embeddings/oleObject2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7.w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8.wmf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9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9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tags" Target="../tags/tag16.xml"/><Relationship Id="rId11" Type="http://schemas.openxmlformats.org/officeDocument/2006/relationships/image" Target="../media/image10.wmf"/><Relationship Id="rId5" Type="http://schemas.openxmlformats.org/officeDocument/2006/relationships/tags" Target="../tags/tag15.xml"/><Relationship Id="rId10" Type="http://schemas.openxmlformats.org/officeDocument/2006/relationships/oleObject" Target="../embeddings/oleObject4.bin"/><Relationship Id="rId4" Type="http://schemas.openxmlformats.org/officeDocument/2006/relationships/tags" Target="../tags/tag14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2" Type="http://schemas.openxmlformats.org/officeDocument/2006/relationships/tags" Target="../tags/tag18.xml"/><Relationship Id="rId1" Type="http://schemas.openxmlformats.org/officeDocument/2006/relationships/vmlDrawing" Target="../drawings/vmlDrawing5.vml"/><Relationship Id="rId6" Type="http://schemas.openxmlformats.org/officeDocument/2006/relationships/tags" Target="../tags/tag22.xml"/><Relationship Id="rId11" Type="http://schemas.openxmlformats.org/officeDocument/2006/relationships/image" Target="../media/image11.wmf"/><Relationship Id="rId5" Type="http://schemas.openxmlformats.org/officeDocument/2006/relationships/tags" Target="../tags/tag21.xml"/><Relationship Id="rId10" Type="http://schemas.openxmlformats.org/officeDocument/2006/relationships/oleObject" Target="../embeddings/oleObject5.bin"/><Relationship Id="rId4" Type="http://schemas.openxmlformats.org/officeDocument/2006/relationships/tags" Target="../tags/tag20.xml"/><Relationship Id="rId9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6002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5: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Sequential Timing</a:t>
            </a:r>
            <a:endParaRPr lang="en-US" altLang="en-US" sz="2400" b="1" dirty="0">
              <a:solidFill>
                <a:schemeClr val="tx1"/>
              </a:solidFill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37CC95-1740-C743-B13C-82C1C606A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374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1364456" y="1143000"/>
          <a:ext cx="4205288" cy="275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12" name="VISIO" r:id="rId12" imgW="2314440" imgH="1517400" progId="Visio.Drawing.6">
                  <p:embed/>
                </p:oleObj>
              </mc:Choice>
              <mc:Fallback>
                <p:oleObj name="VISIO" r:id="rId12" imgW="2314440" imgH="1517400" progId="Visio.Drawing.6">
                  <p:embed/>
                  <p:pic>
                    <p:nvPicPr>
                      <p:cNvPr id="118374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4456" y="1143000"/>
                        <a:ext cx="4205288" cy="2757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3749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/>
          </p:nvPr>
        </p:nvGraphicFramePr>
        <p:xfrm>
          <a:off x="6400800" y="2822697"/>
          <a:ext cx="15240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13" name="VISIO" r:id="rId14" imgW="104040" imgH="504000" progId="Visio.Drawing.6">
                  <p:embed/>
                </p:oleObj>
              </mc:Choice>
              <mc:Fallback>
                <p:oleObj name="VISIO" r:id="rId14" imgW="104040" imgH="504000" progId="Visio.Drawing.6">
                  <p:embed/>
                  <p:pic>
                    <p:nvPicPr>
                      <p:cNvPr id="118374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2822697"/>
                        <a:ext cx="152400" cy="73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3752" name="Object 8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/>
          </p:nvPr>
        </p:nvGraphicFramePr>
        <p:xfrm>
          <a:off x="6019800" y="2576512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14" name="VISIO" r:id="rId16" imgW="257040" imgH="600120" progId="Visio.Drawing.6">
                  <p:embed/>
                </p:oleObj>
              </mc:Choice>
              <mc:Fallback>
                <p:oleObj name="VISIO" r:id="rId16" imgW="257040" imgH="600120" progId="Visio.Drawing.6">
                  <p:embed/>
                  <p:pic>
                    <p:nvPicPr>
                      <p:cNvPr id="118375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2576512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3746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3750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3751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562600" y="1066800"/>
            <a:ext cx="3200400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Timing Characteristics</a:t>
            </a:r>
          </a:p>
          <a:p>
            <a:r>
              <a:rPr lang="en-US" sz="1800" i="1" dirty="0"/>
              <a:t>	</a:t>
            </a:r>
            <a:r>
              <a:rPr lang="en-US" sz="1800" i="1" dirty="0" err="1"/>
              <a:t>t</a:t>
            </a:r>
            <a:r>
              <a:rPr lang="en-US" sz="1800" i="1" baseline="-25000" dirty="0" err="1"/>
              <a:t>ccq</a:t>
            </a:r>
            <a:r>
              <a:rPr lang="en-US" sz="1800" dirty="0"/>
              <a:t>    = 30 </a:t>
            </a:r>
            <a:r>
              <a:rPr lang="en-US" sz="1800" dirty="0" err="1"/>
              <a:t>ps</a:t>
            </a:r>
            <a:endParaRPr lang="en-US" sz="1800" dirty="0"/>
          </a:p>
          <a:p>
            <a:r>
              <a:rPr lang="en-US" sz="1800" i="1" dirty="0"/>
              <a:t>	</a:t>
            </a:r>
            <a:r>
              <a:rPr lang="en-US" sz="1800" i="1" dirty="0" err="1"/>
              <a:t>t</a:t>
            </a:r>
            <a:r>
              <a:rPr lang="en-US" sz="1800" i="1" baseline="-25000" dirty="0" err="1"/>
              <a:t>pcq</a:t>
            </a:r>
            <a:r>
              <a:rPr lang="en-US" sz="1800" dirty="0"/>
              <a:t>    = 50 </a:t>
            </a:r>
            <a:r>
              <a:rPr lang="en-US" sz="1800" dirty="0" err="1"/>
              <a:t>ps</a:t>
            </a:r>
            <a:endParaRPr lang="en-US" sz="1800" dirty="0"/>
          </a:p>
          <a:p>
            <a:r>
              <a:rPr lang="en-US" sz="1800" i="1" dirty="0"/>
              <a:t>	</a:t>
            </a:r>
            <a:r>
              <a:rPr lang="en-US" sz="1800" i="1" dirty="0" err="1"/>
              <a:t>t</a:t>
            </a:r>
            <a:r>
              <a:rPr lang="en-US" sz="1800" baseline="-25000" dirty="0" err="1"/>
              <a:t>setup</a:t>
            </a:r>
            <a:r>
              <a:rPr lang="en-US" sz="1800" dirty="0"/>
              <a:t>  = 60 </a:t>
            </a:r>
            <a:r>
              <a:rPr lang="en-US" sz="1800" dirty="0" err="1"/>
              <a:t>ps</a:t>
            </a:r>
            <a:endParaRPr lang="en-US" sz="1800" dirty="0"/>
          </a:p>
          <a:p>
            <a:r>
              <a:rPr lang="en-US" sz="1800" i="1" dirty="0"/>
              <a:t>	</a:t>
            </a:r>
            <a:r>
              <a:rPr lang="en-US" sz="1800" i="1" dirty="0" err="1"/>
              <a:t>t</a:t>
            </a:r>
            <a:r>
              <a:rPr lang="en-US" sz="1800" baseline="-25000" dirty="0" err="1"/>
              <a:t>hold</a:t>
            </a:r>
            <a:r>
              <a:rPr lang="en-US" sz="1800" dirty="0"/>
              <a:t>    = 70 </a:t>
            </a:r>
            <a:r>
              <a:rPr lang="en-US" sz="1800" dirty="0" err="1"/>
              <a:t>ps</a:t>
            </a:r>
            <a:endParaRPr lang="en-US" sz="1800" dirty="0"/>
          </a:p>
          <a:p>
            <a:endParaRPr lang="en-US" sz="1800" dirty="0"/>
          </a:p>
          <a:p>
            <a:r>
              <a:rPr lang="en-US" sz="1800" i="1" dirty="0"/>
              <a:t>	</a:t>
            </a:r>
            <a:r>
              <a:rPr lang="en-US" sz="1800" i="1" dirty="0" err="1"/>
              <a:t>t</a:t>
            </a:r>
            <a:r>
              <a:rPr lang="en-US" sz="1800" i="1" baseline="-25000" dirty="0" err="1"/>
              <a:t>pd</a:t>
            </a:r>
            <a:r>
              <a:rPr lang="en-US" sz="1800" dirty="0"/>
              <a:t>      = 35 </a:t>
            </a:r>
            <a:r>
              <a:rPr lang="en-US" sz="1800" dirty="0" err="1"/>
              <a:t>ps</a:t>
            </a:r>
            <a:endParaRPr lang="en-US" sz="1800" dirty="0"/>
          </a:p>
          <a:p>
            <a:r>
              <a:rPr lang="en-US" sz="1800" i="1" dirty="0"/>
              <a:t>	</a:t>
            </a:r>
            <a:r>
              <a:rPr lang="en-US" sz="1800" i="1" dirty="0" err="1"/>
              <a:t>t</a:t>
            </a:r>
            <a:r>
              <a:rPr lang="en-US" sz="1800" i="1" baseline="-25000" dirty="0" err="1"/>
              <a:t>cd</a:t>
            </a:r>
            <a:r>
              <a:rPr lang="en-US" sz="1800" dirty="0"/>
              <a:t>      = 25 </a:t>
            </a:r>
            <a:r>
              <a:rPr lang="en-US" sz="1800" dirty="0" err="1"/>
              <a:t>ps</a:t>
            </a:r>
            <a:endParaRPr lang="en-US" sz="1800" dirty="0"/>
          </a:p>
        </p:txBody>
      </p:sp>
      <p:sp>
        <p:nvSpPr>
          <p:cNvPr id="1183753" name="Text Box 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524000" y="4002087"/>
            <a:ext cx="3581400" cy="217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 dirty="0" err="1"/>
              <a:t>t</a:t>
            </a:r>
            <a:r>
              <a:rPr lang="en-US" sz="1600" i="1" baseline="-25000" dirty="0" err="1"/>
              <a:t>pd</a:t>
            </a:r>
            <a:r>
              <a:rPr lang="en-US" sz="1600" dirty="0"/>
              <a:t> = 3 x 35 </a:t>
            </a:r>
            <a:r>
              <a:rPr lang="en-US" sz="1600" dirty="0" err="1"/>
              <a:t>ps</a:t>
            </a:r>
            <a:r>
              <a:rPr lang="en-US" sz="1600" dirty="0"/>
              <a:t> = 105 </a:t>
            </a:r>
            <a:r>
              <a:rPr lang="en-US" sz="1600" dirty="0" err="1"/>
              <a:t>ps</a:t>
            </a:r>
            <a:endParaRPr lang="en-US" sz="1600" dirty="0"/>
          </a:p>
          <a:p>
            <a:pPr>
              <a:spcBef>
                <a:spcPct val="50000"/>
              </a:spcBef>
            </a:pPr>
            <a:r>
              <a:rPr lang="en-US" sz="1600" i="1" dirty="0" err="1"/>
              <a:t>t</a:t>
            </a:r>
            <a:r>
              <a:rPr lang="en-US" sz="1600" i="1" baseline="-25000" dirty="0" err="1"/>
              <a:t>cd</a:t>
            </a:r>
            <a:r>
              <a:rPr lang="en-US" sz="1600" dirty="0"/>
              <a:t> = 25 </a:t>
            </a:r>
            <a:r>
              <a:rPr lang="en-US" sz="1600" dirty="0" err="1"/>
              <a:t>ps</a:t>
            </a:r>
            <a:endParaRPr lang="en-US" sz="1600" dirty="0"/>
          </a:p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0070C0"/>
                </a:solidFill>
              </a:rPr>
              <a:t>Setup time constraint:</a:t>
            </a:r>
          </a:p>
          <a:p>
            <a:pPr>
              <a:spcBef>
                <a:spcPct val="50000"/>
              </a:spcBef>
            </a:pPr>
            <a:r>
              <a:rPr lang="en-US" sz="1600" i="1" dirty="0"/>
              <a:t> </a:t>
            </a:r>
            <a:r>
              <a:rPr lang="en-US" sz="1600" i="1" dirty="0" err="1"/>
              <a:t>T</a:t>
            </a:r>
            <a:r>
              <a:rPr lang="en-US" sz="1600" i="1" baseline="-25000" dirty="0" err="1"/>
              <a:t>c</a:t>
            </a:r>
            <a:r>
              <a:rPr lang="en-US" sz="1600" dirty="0"/>
              <a:t> </a:t>
            </a:r>
            <a:r>
              <a:rPr lang="en-US" sz="1600" dirty="0">
                <a:cs typeface="Arial" charset="0"/>
              </a:rPr>
              <a:t>≥</a:t>
            </a:r>
            <a:r>
              <a:rPr lang="en-US" sz="1600" dirty="0"/>
              <a:t> (50 + 105 + 60) </a:t>
            </a:r>
            <a:r>
              <a:rPr lang="en-US" sz="1600" dirty="0" err="1"/>
              <a:t>ps</a:t>
            </a:r>
            <a:r>
              <a:rPr lang="en-US" sz="1600" dirty="0"/>
              <a:t> = 215 </a:t>
            </a:r>
            <a:r>
              <a:rPr lang="en-US" sz="1600" dirty="0" err="1"/>
              <a:t>ps</a:t>
            </a:r>
            <a:endParaRPr lang="en-US" sz="1600" dirty="0"/>
          </a:p>
          <a:p>
            <a:pPr>
              <a:spcBef>
                <a:spcPct val="50000"/>
              </a:spcBef>
            </a:pPr>
            <a:r>
              <a:rPr lang="en-US" sz="1600" dirty="0"/>
              <a:t> </a:t>
            </a:r>
            <a:r>
              <a:rPr lang="en-US" sz="1600" i="1" dirty="0"/>
              <a:t>f</a:t>
            </a:r>
            <a:r>
              <a:rPr lang="en-US" sz="1600" i="1" baseline="-25000" dirty="0"/>
              <a:t>c</a:t>
            </a:r>
            <a:r>
              <a:rPr lang="en-US" sz="1600" dirty="0"/>
              <a:t> = 1/</a:t>
            </a:r>
            <a:r>
              <a:rPr lang="en-US" sz="1600" i="1" dirty="0" err="1"/>
              <a:t>T</a:t>
            </a:r>
            <a:r>
              <a:rPr lang="en-US" sz="1600" i="1" baseline="-25000" dirty="0" err="1"/>
              <a:t>c</a:t>
            </a:r>
            <a:r>
              <a:rPr lang="en-US" sz="1600" dirty="0"/>
              <a:t> = 4.65 GHz</a:t>
            </a:r>
          </a:p>
          <a:p>
            <a:pPr>
              <a:spcBef>
                <a:spcPct val="50000"/>
              </a:spcBef>
            </a:pPr>
            <a:endParaRPr lang="en-US" sz="1600" dirty="0"/>
          </a:p>
        </p:txBody>
      </p:sp>
      <p:sp>
        <p:nvSpPr>
          <p:cNvPr id="1183754" name="Text Box 10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181600" y="4724400"/>
            <a:ext cx="3581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0070C0"/>
                </a:solidFill>
              </a:rPr>
              <a:t>Hold time constraint:</a:t>
            </a:r>
          </a:p>
          <a:p>
            <a:pPr>
              <a:spcBef>
                <a:spcPct val="50000"/>
              </a:spcBef>
            </a:pPr>
            <a:r>
              <a:rPr lang="en-US" sz="1600" i="1" dirty="0"/>
              <a:t> </a:t>
            </a:r>
            <a:r>
              <a:rPr lang="en-US" sz="1600" i="1" dirty="0" err="1"/>
              <a:t>t</a:t>
            </a:r>
            <a:r>
              <a:rPr lang="en-US" sz="1600" baseline="-25000" dirty="0" err="1"/>
              <a:t>ccq</a:t>
            </a:r>
            <a:r>
              <a:rPr lang="en-US" sz="1600" dirty="0"/>
              <a:t> + </a:t>
            </a:r>
            <a:r>
              <a:rPr lang="en-US" sz="1600" i="1" dirty="0" err="1"/>
              <a:t>t</a:t>
            </a:r>
            <a:r>
              <a:rPr lang="en-US" sz="1600" i="1" baseline="-25000" dirty="0" err="1"/>
              <a:t>cd</a:t>
            </a:r>
            <a:r>
              <a:rPr lang="en-US" sz="1600" dirty="0"/>
              <a:t>  &gt;  </a:t>
            </a:r>
            <a:r>
              <a:rPr lang="en-US" sz="1600" i="1" dirty="0" err="1"/>
              <a:t>t</a:t>
            </a:r>
            <a:r>
              <a:rPr lang="en-US" sz="1600" baseline="-25000" dirty="0" err="1"/>
              <a:t>hold</a:t>
            </a:r>
            <a:r>
              <a:rPr lang="en-US" sz="1600" dirty="0"/>
              <a:t> ?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 (30 + 25) </a:t>
            </a:r>
            <a:r>
              <a:rPr lang="en-US" sz="1600" dirty="0" err="1"/>
              <a:t>ps</a:t>
            </a:r>
            <a:r>
              <a:rPr lang="en-US" sz="1600" dirty="0"/>
              <a:t> &gt; 70 </a:t>
            </a:r>
            <a:r>
              <a:rPr lang="en-US" sz="1600" dirty="0" err="1"/>
              <a:t>ps</a:t>
            </a:r>
            <a:r>
              <a:rPr lang="en-US" sz="1600" dirty="0"/>
              <a:t> ?  </a:t>
            </a:r>
            <a:r>
              <a:rPr lang="en-US" sz="1600" b="1" dirty="0">
                <a:solidFill>
                  <a:srgbClr val="C00000"/>
                </a:solidFill>
              </a:rPr>
              <a:t>No!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Timing Analysis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81200" y="5105400"/>
            <a:ext cx="2286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438400" y="5486400"/>
            <a:ext cx="2286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257800" y="5486400"/>
            <a:ext cx="2286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3040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3749" name="Object 5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/>
          </p:nvPr>
        </p:nvGraphicFramePr>
        <p:xfrm>
          <a:off x="6400800" y="2836985"/>
          <a:ext cx="15240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36" name="VISIO" r:id="rId13" imgW="104040" imgH="504000" progId="Visio.Drawing.6">
                  <p:embed/>
                </p:oleObj>
              </mc:Choice>
              <mc:Fallback>
                <p:oleObj name="VISIO" r:id="rId13" imgW="104040" imgH="504000" progId="Visio.Drawing.6">
                  <p:embed/>
                  <p:pic>
                    <p:nvPicPr>
                      <p:cNvPr id="118374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2836985"/>
                        <a:ext cx="152400" cy="73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83752" name="Object 8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/>
          </p:nvPr>
        </p:nvGraphicFramePr>
        <p:xfrm>
          <a:off x="6019800" y="25908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37" name="VISIO" r:id="rId15" imgW="257040" imgH="600120" progId="Visio.Drawing.6">
                  <p:embed/>
                </p:oleObj>
              </mc:Choice>
              <mc:Fallback>
                <p:oleObj name="VISIO" r:id="rId15" imgW="257040" imgH="600120" progId="Visio.Drawing.6">
                  <p:embed/>
                  <p:pic>
                    <p:nvPicPr>
                      <p:cNvPr id="118375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25908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374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3750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3751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562600" y="1066800"/>
            <a:ext cx="3200400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Timing Characteristics</a:t>
            </a:r>
          </a:p>
          <a:p>
            <a:r>
              <a:rPr lang="en-US" sz="1800" i="1" dirty="0"/>
              <a:t>	</a:t>
            </a:r>
            <a:r>
              <a:rPr lang="en-US" sz="1800" i="1" dirty="0" err="1"/>
              <a:t>t</a:t>
            </a:r>
            <a:r>
              <a:rPr lang="en-US" sz="1800" i="1" baseline="-25000" dirty="0" err="1"/>
              <a:t>ccq</a:t>
            </a:r>
            <a:r>
              <a:rPr lang="en-US" sz="1800" dirty="0"/>
              <a:t>    = 30 </a:t>
            </a:r>
            <a:r>
              <a:rPr lang="en-US" sz="1800" dirty="0" err="1"/>
              <a:t>ps</a:t>
            </a:r>
            <a:endParaRPr lang="en-US" sz="1800" dirty="0"/>
          </a:p>
          <a:p>
            <a:r>
              <a:rPr lang="en-US" sz="1800" i="1" dirty="0"/>
              <a:t>	</a:t>
            </a:r>
            <a:r>
              <a:rPr lang="en-US" sz="1800" i="1" dirty="0" err="1"/>
              <a:t>t</a:t>
            </a:r>
            <a:r>
              <a:rPr lang="en-US" sz="1800" i="1" baseline="-25000" dirty="0" err="1"/>
              <a:t>pcq</a:t>
            </a:r>
            <a:r>
              <a:rPr lang="en-US" sz="1800" dirty="0"/>
              <a:t>    = 50 </a:t>
            </a:r>
            <a:r>
              <a:rPr lang="en-US" sz="1800" dirty="0" err="1"/>
              <a:t>ps</a:t>
            </a:r>
            <a:endParaRPr lang="en-US" sz="1800" dirty="0"/>
          </a:p>
          <a:p>
            <a:r>
              <a:rPr lang="en-US" sz="1800" i="1" dirty="0"/>
              <a:t>	</a:t>
            </a:r>
            <a:r>
              <a:rPr lang="en-US" sz="1800" i="1" dirty="0" err="1"/>
              <a:t>t</a:t>
            </a:r>
            <a:r>
              <a:rPr lang="en-US" sz="1800" baseline="-25000" dirty="0" err="1"/>
              <a:t>setup</a:t>
            </a:r>
            <a:r>
              <a:rPr lang="en-US" sz="1800" dirty="0"/>
              <a:t>  = 60 </a:t>
            </a:r>
            <a:r>
              <a:rPr lang="en-US" sz="1800" dirty="0" err="1"/>
              <a:t>ps</a:t>
            </a:r>
            <a:endParaRPr lang="en-US" sz="1800" dirty="0"/>
          </a:p>
          <a:p>
            <a:r>
              <a:rPr lang="en-US" sz="1800" i="1" dirty="0"/>
              <a:t>	</a:t>
            </a:r>
            <a:r>
              <a:rPr lang="en-US" sz="1800" i="1" dirty="0" err="1"/>
              <a:t>t</a:t>
            </a:r>
            <a:r>
              <a:rPr lang="en-US" sz="1800" baseline="-25000" dirty="0" err="1"/>
              <a:t>hold</a:t>
            </a:r>
            <a:r>
              <a:rPr lang="en-US" sz="1800" dirty="0"/>
              <a:t>    = 70 </a:t>
            </a:r>
            <a:r>
              <a:rPr lang="en-US" sz="1800" dirty="0" err="1"/>
              <a:t>ps</a:t>
            </a:r>
            <a:endParaRPr lang="en-US" sz="1800" dirty="0"/>
          </a:p>
          <a:p>
            <a:endParaRPr lang="en-US" sz="1800" dirty="0"/>
          </a:p>
          <a:p>
            <a:r>
              <a:rPr lang="en-US" sz="1800" i="1" dirty="0"/>
              <a:t>	</a:t>
            </a:r>
            <a:r>
              <a:rPr lang="en-US" sz="1800" i="1" dirty="0" err="1"/>
              <a:t>t</a:t>
            </a:r>
            <a:r>
              <a:rPr lang="en-US" sz="1800" i="1" baseline="-25000" dirty="0" err="1"/>
              <a:t>pd</a:t>
            </a:r>
            <a:r>
              <a:rPr lang="en-US" sz="1800" dirty="0"/>
              <a:t>      = 35 </a:t>
            </a:r>
            <a:r>
              <a:rPr lang="en-US" sz="1800" dirty="0" err="1"/>
              <a:t>ps</a:t>
            </a:r>
            <a:endParaRPr lang="en-US" sz="1800" dirty="0"/>
          </a:p>
          <a:p>
            <a:r>
              <a:rPr lang="en-US" sz="1800" i="1" dirty="0"/>
              <a:t>	</a:t>
            </a:r>
            <a:r>
              <a:rPr lang="en-US" sz="1800" i="1" dirty="0" err="1"/>
              <a:t>t</a:t>
            </a:r>
            <a:r>
              <a:rPr lang="en-US" sz="1800" i="1" baseline="-25000" dirty="0" err="1"/>
              <a:t>cd</a:t>
            </a:r>
            <a:r>
              <a:rPr lang="en-US" sz="1800" dirty="0"/>
              <a:t>      = 25 </a:t>
            </a:r>
            <a:r>
              <a:rPr lang="en-US" sz="1800" dirty="0" err="1"/>
              <a:t>ps</a:t>
            </a:r>
            <a:endParaRPr lang="en-US" sz="1800" dirty="0"/>
          </a:p>
        </p:txBody>
      </p:sp>
      <p:sp>
        <p:nvSpPr>
          <p:cNvPr id="1183753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676400" y="4038600"/>
            <a:ext cx="3581400" cy="217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 dirty="0" err="1"/>
              <a:t>t</a:t>
            </a:r>
            <a:r>
              <a:rPr lang="en-US" sz="1600" i="1" baseline="-25000" dirty="0" err="1"/>
              <a:t>pd</a:t>
            </a:r>
            <a:r>
              <a:rPr lang="en-US" sz="1600" dirty="0"/>
              <a:t> = 3 x 35 </a:t>
            </a:r>
            <a:r>
              <a:rPr lang="en-US" sz="1600" dirty="0" err="1"/>
              <a:t>ps</a:t>
            </a:r>
            <a:r>
              <a:rPr lang="en-US" sz="1600" dirty="0"/>
              <a:t> = 105 </a:t>
            </a:r>
            <a:r>
              <a:rPr lang="en-US" sz="1600" dirty="0" err="1"/>
              <a:t>ps</a:t>
            </a:r>
            <a:endParaRPr lang="en-US" sz="1600" dirty="0"/>
          </a:p>
          <a:p>
            <a:pPr>
              <a:spcBef>
                <a:spcPct val="50000"/>
              </a:spcBef>
            </a:pPr>
            <a:r>
              <a:rPr lang="en-US" sz="1600" i="1" dirty="0" err="1"/>
              <a:t>t</a:t>
            </a:r>
            <a:r>
              <a:rPr lang="en-US" sz="1600" i="1" baseline="-25000" dirty="0" err="1"/>
              <a:t>cd</a:t>
            </a:r>
            <a:r>
              <a:rPr lang="en-US" sz="1600" dirty="0"/>
              <a:t> = 2 x 25 </a:t>
            </a:r>
            <a:r>
              <a:rPr lang="en-US" sz="1600" dirty="0" err="1"/>
              <a:t>ps</a:t>
            </a:r>
            <a:r>
              <a:rPr lang="en-US" sz="1600" dirty="0"/>
              <a:t> = 50 </a:t>
            </a:r>
            <a:r>
              <a:rPr lang="en-US" sz="1600" dirty="0" err="1"/>
              <a:t>ps</a:t>
            </a:r>
            <a:endParaRPr lang="en-US" sz="1600" dirty="0"/>
          </a:p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chemeClr val="accent1"/>
                </a:solidFill>
              </a:rPr>
              <a:t>Setup time constraint:</a:t>
            </a:r>
          </a:p>
          <a:p>
            <a:pPr>
              <a:spcBef>
                <a:spcPct val="50000"/>
              </a:spcBef>
            </a:pPr>
            <a:r>
              <a:rPr lang="en-US" sz="1600" i="1" dirty="0"/>
              <a:t> </a:t>
            </a:r>
            <a:r>
              <a:rPr lang="en-US" sz="1600" i="1" dirty="0" err="1"/>
              <a:t>T</a:t>
            </a:r>
            <a:r>
              <a:rPr lang="en-US" sz="1600" i="1" baseline="-25000" dirty="0" err="1"/>
              <a:t>c</a:t>
            </a:r>
            <a:r>
              <a:rPr lang="en-US" sz="1600" dirty="0"/>
              <a:t> </a:t>
            </a:r>
            <a:r>
              <a:rPr lang="en-US" sz="1600" dirty="0">
                <a:cs typeface="Arial" charset="0"/>
              </a:rPr>
              <a:t>≥</a:t>
            </a:r>
            <a:r>
              <a:rPr lang="en-US" sz="1600" dirty="0"/>
              <a:t> (50 + 105 + 60) </a:t>
            </a:r>
            <a:r>
              <a:rPr lang="en-US" sz="1600" dirty="0" err="1"/>
              <a:t>ps</a:t>
            </a:r>
            <a:r>
              <a:rPr lang="en-US" sz="1600" dirty="0"/>
              <a:t> = 215 </a:t>
            </a:r>
            <a:r>
              <a:rPr lang="en-US" sz="1600" dirty="0" err="1"/>
              <a:t>ps</a:t>
            </a:r>
            <a:endParaRPr lang="en-US" sz="1600" dirty="0"/>
          </a:p>
          <a:p>
            <a:pPr>
              <a:spcBef>
                <a:spcPct val="50000"/>
              </a:spcBef>
            </a:pPr>
            <a:r>
              <a:rPr lang="en-US" sz="1600" dirty="0"/>
              <a:t> </a:t>
            </a:r>
            <a:r>
              <a:rPr lang="en-US" sz="1600" i="1" dirty="0"/>
              <a:t>f</a:t>
            </a:r>
            <a:r>
              <a:rPr lang="en-US" sz="1600" i="1" baseline="-25000" dirty="0"/>
              <a:t>c</a:t>
            </a:r>
            <a:r>
              <a:rPr lang="en-US" sz="1600" dirty="0"/>
              <a:t> = 1/</a:t>
            </a:r>
            <a:r>
              <a:rPr lang="en-US" sz="1600" i="1" dirty="0" err="1"/>
              <a:t>T</a:t>
            </a:r>
            <a:r>
              <a:rPr lang="en-US" sz="1600" i="1" baseline="-25000" dirty="0" err="1"/>
              <a:t>c</a:t>
            </a:r>
            <a:r>
              <a:rPr lang="en-US" sz="1600" dirty="0"/>
              <a:t> = 4.65 GHz</a:t>
            </a:r>
          </a:p>
          <a:p>
            <a:pPr>
              <a:spcBef>
                <a:spcPct val="50000"/>
              </a:spcBef>
            </a:pPr>
            <a:endParaRPr lang="en-US" sz="1600" dirty="0"/>
          </a:p>
        </p:txBody>
      </p:sp>
      <p:sp>
        <p:nvSpPr>
          <p:cNvPr id="1183754" name="Text Box 10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81600" y="4797425"/>
            <a:ext cx="3581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chemeClr val="accent1"/>
                </a:solidFill>
              </a:rPr>
              <a:t>Hold time constraint:</a:t>
            </a:r>
          </a:p>
          <a:p>
            <a:pPr>
              <a:spcBef>
                <a:spcPct val="50000"/>
              </a:spcBef>
            </a:pPr>
            <a:r>
              <a:rPr lang="en-US" sz="1600" i="1" dirty="0"/>
              <a:t> </a:t>
            </a:r>
            <a:r>
              <a:rPr lang="en-US" sz="1600" i="1" dirty="0" err="1"/>
              <a:t>t</a:t>
            </a:r>
            <a:r>
              <a:rPr lang="en-US" sz="1600" baseline="-25000" dirty="0" err="1"/>
              <a:t>ccq</a:t>
            </a:r>
            <a:r>
              <a:rPr lang="en-US" sz="1600" dirty="0"/>
              <a:t> + </a:t>
            </a:r>
            <a:r>
              <a:rPr lang="en-US" sz="1600" i="1" dirty="0" err="1"/>
              <a:t>t</a:t>
            </a:r>
            <a:r>
              <a:rPr lang="en-US" sz="1600" i="1" baseline="-25000" dirty="0" err="1"/>
              <a:t>cd</a:t>
            </a:r>
            <a:r>
              <a:rPr lang="en-US" sz="1600" dirty="0"/>
              <a:t> &gt; </a:t>
            </a:r>
            <a:r>
              <a:rPr lang="en-US" sz="1600" i="1" dirty="0" err="1"/>
              <a:t>t</a:t>
            </a:r>
            <a:r>
              <a:rPr lang="en-US" sz="1600" baseline="-25000" dirty="0" err="1"/>
              <a:t>hold</a:t>
            </a:r>
            <a:r>
              <a:rPr lang="en-US" sz="1600" dirty="0"/>
              <a:t> ?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 (30 + 50) </a:t>
            </a:r>
            <a:r>
              <a:rPr lang="en-US" sz="1600" dirty="0" err="1"/>
              <a:t>ps</a:t>
            </a:r>
            <a:r>
              <a:rPr lang="en-US" sz="1600" dirty="0"/>
              <a:t> &gt; 70 </a:t>
            </a:r>
            <a:r>
              <a:rPr lang="en-US" sz="1600" dirty="0" err="1"/>
              <a:t>ps</a:t>
            </a:r>
            <a:r>
              <a:rPr lang="en-US" sz="1600" dirty="0"/>
              <a:t> ?  </a:t>
            </a:r>
            <a:r>
              <a:rPr lang="en-US" sz="1600" b="1" dirty="0">
                <a:solidFill>
                  <a:srgbClr val="C00000"/>
                </a:solidFill>
              </a:rPr>
              <a:t>Yes!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Timing Analysis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9"/>
            </p:custDataLst>
            <p:extLst/>
          </p:nvPr>
        </p:nvGraphicFramePr>
        <p:xfrm>
          <a:off x="1143000" y="1371600"/>
          <a:ext cx="3810000" cy="249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38" name="VISIO" r:id="rId17" imgW="2315768" imgH="1517385" progId="Visio.Drawing.6">
                  <p:embed/>
                </p:oleObj>
              </mc:Choice>
              <mc:Fallback>
                <p:oleObj name="VISIO" r:id="rId17" imgW="2315768" imgH="1517385" progId="Visio.Drawing.6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371600"/>
                        <a:ext cx="3810000" cy="2498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14400" y="1081088"/>
            <a:ext cx="35814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 dirty="0">
                <a:solidFill>
                  <a:srgbClr val="0070C0"/>
                </a:solidFill>
              </a:rPr>
              <a:t>Add buffers to the short paths: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33600" y="5181600"/>
            <a:ext cx="2286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90800" y="5562600"/>
            <a:ext cx="2286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257800" y="5562600"/>
            <a:ext cx="2286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1948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772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533400" y="1066800"/>
            <a:ext cx="7543800" cy="4953000"/>
          </a:xfrm>
        </p:spPr>
        <p:txBody>
          <a:bodyPr>
            <a:normAutofit/>
          </a:bodyPr>
          <a:lstStyle/>
          <a:p>
            <a:r>
              <a:rPr lang="en-US" sz="2600" dirty="0"/>
              <a:t>The clock doesn’t arrive at all registers at same time</a:t>
            </a:r>
          </a:p>
          <a:p>
            <a:r>
              <a:rPr lang="en-US" sz="2600" b="1" dirty="0"/>
              <a:t>Skew:</a:t>
            </a:r>
            <a:r>
              <a:rPr lang="en-US" sz="2600" dirty="0"/>
              <a:t> difference between two clock edges</a:t>
            </a:r>
          </a:p>
          <a:p>
            <a:r>
              <a:rPr lang="en-US" sz="2600" dirty="0"/>
              <a:t>Perform </a:t>
            </a:r>
            <a:r>
              <a:rPr lang="en-US" sz="2600" b="1" dirty="0"/>
              <a:t>worst case analysis </a:t>
            </a:r>
            <a:r>
              <a:rPr lang="en-US" sz="2600" dirty="0"/>
              <a:t>to guarantee dynamic discipline is not violated for any register – many registers in a system!</a:t>
            </a:r>
          </a:p>
        </p:txBody>
      </p:sp>
      <p:graphicFrame>
        <p:nvGraphicFramePr>
          <p:cNvPr id="1056778" name="Object 10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3048000" y="3124200"/>
          <a:ext cx="3391680" cy="287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50" name="VISIO" r:id="rId8" imgW="2321280" imgH="1967400" progId="Visio.Drawing.6">
                  <p:embed/>
                </p:oleObj>
              </mc:Choice>
              <mc:Fallback>
                <p:oleObj name="VISIO" r:id="rId8" imgW="2321280" imgH="1967400" progId="Visio.Drawing.6">
                  <p:embed/>
                  <p:pic>
                    <p:nvPicPr>
                      <p:cNvPr id="1056778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124200"/>
                        <a:ext cx="3391680" cy="2874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677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6773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Clock Skew</a:t>
            </a:r>
          </a:p>
        </p:txBody>
      </p:sp>
    </p:spTree>
    <p:extLst>
      <p:ext uri="{BB962C8B-B14F-4D97-AF65-F5344CB8AC3E}">
        <p14:creationId xmlns:p14="http://schemas.microsoft.com/office/powerpoint/2010/main" val="22629588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892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457200" y="1066800"/>
            <a:ext cx="7848600" cy="4953000"/>
          </a:xfrm>
        </p:spPr>
        <p:txBody>
          <a:bodyPr>
            <a:normAutofit/>
          </a:bodyPr>
          <a:lstStyle/>
          <a:p>
            <a:r>
              <a:rPr lang="en-US" dirty="0"/>
              <a:t>In the worst case, CLK2 is earlier than CLK1</a:t>
            </a:r>
          </a:p>
        </p:txBody>
      </p:sp>
      <p:graphicFrame>
        <p:nvGraphicFramePr>
          <p:cNvPr id="1189896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762000" y="1752600"/>
          <a:ext cx="4495800" cy="410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74" name="VISIO" r:id="rId10" imgW="2157480" imgH="1971720" progId="Visio.Drawing.6">
                  <p:embed/>
                </p:oleObj>
              </mc:Choice>
              <mc:Fallback>
                <p:oleObj name="VISIO" r:id="rId10" imgW="2157480" imgH="1971720" progId="Visio.Drawing.6">
                  <p:embed/>
                  <p:pic>
                    <p:nvPicPr>
                      <p:cNvPr id="1189896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752600"/>
                        <a:ext cx="4495800" cy="410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989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9893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9894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181600" y="3429000"/>
            <a:ext cx="372758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4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≥ </a:t>
            </a:r>
            <a:r>
              <a:rPr lang="en-US" sz="24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4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pcq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4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4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pd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4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4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setup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4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4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skew</a:t>
            </a:r>
            <a:endParaRPr lang="en-US" sz="2400" b="1" baseline="-25000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4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pd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≤ </a:t>
            </a:r>
            <a:r>
              <a:rPr lang="en-US" sz="24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4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– (</a:t>
            </a:r>
            <a:r>
              <a:rPr lang="en-US" sz="24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4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pcq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4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4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setup</a:t>
            </a:r>
            <a:r>
              <a:rPr lang="en-US" sz="24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4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4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skew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)</a:t>
            </a:r>
            <a:endParaRPr lang="en-US" sz="2400" b="1" baseline="-25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baseline="-25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9895" name="Rectangle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3352800"/>
            <a:ext cx="3886200" cy="13716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76558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Setup Time Constraint with Skew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867400" y="3505200"/>
            <a:ext cx="3124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867400" y="3962400"/>
            <a:ext cx="3124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376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988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609600" y="990600"/>
            <a:ext cx="7543800" cy="4953000"/>
          </a:xfrm>
        </p:spPr>
        <p:txBody>
          <a:bodyPr>
            <a:normAutofit/>
          </a:bodyPr>
          <a:lstStyle/>
          <a:p>
            <a:r>
              <a:rPr lang="en-US" dirty="0"/>
              <a:t>In the worst case, CLK2 is later than CLK1</a:t>
            </a:r>
          </a:p>
        </p:txBody>
      </p:sp>
      <p:graphicFrame>
        <p:nvGraphicFramePr>
          <p:cNvPr id="1193992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906462" y="1524000"/>
          <a:ext cx="4275138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98" name="VISIO" r:id="rId10" imgW="2128680" imgH="2200320" progId="Visio.Drawing.6">
                  <p:embed/>
                </p:oleObj>
              </mc:Choice>
              <mc:Fallback>
                <p:oleObj name="VISIO" r:id="rId10" imgW="2128680" imgH="2200320" progId="Visio.Drawing.6">
                  <p:embed/>
                  <p:pic>
                    <p:nvPicPr>
                      <p:cNvPr id="119399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6462" y="1524000"/>
                        <a:ext cx="4275138" cy="441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398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9398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3990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257800" y="3429000"/>
            <a:ext cx="3200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ccq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cd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&gt;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hold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skew</a:t>
            </a:r>
            <a:endParaRPr lang="en-US" sz="2800" b="1" baseline="-25000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cd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&gt;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hold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skew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–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ccq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</a:p>
        </p:txBody>
      </p:sp>
      <p:sp>
        <p:nvSpPr>
          <p:cNvPr id="1193991" name="Rectangle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257800" y="3429000"/>
            <a:ext cx="3276600" cy="12192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Hold Time Constraint with Skew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34000" y="3581400"/>
            <a:ext cx="3124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019800" y="4038600"/>
            <a:ext cx="2438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094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1897" name="Object 9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5558487" y="1066800"/>
          <a:ext cx="2747313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27" name="VISIO" r:id="rId10" imgW="1457280" imgH="2546280" progId="Visio.Drawing.6">
                  <p:embed/>
                </p:oleObj>
              </mc:Choice>
              <mc:Fallback>
                <p:oleObj name="VISIO" r:id="rId10" imgW="1457280" imgH="2546280" progId="Visio.Drawing.6">
                  <p:embed/>
                  <p:pic>
                    <p:nvPicPr>
                      <p:cNvPr id="1061897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8487" y="1066800"/>
                        <a:ext cx="2747313" cy="480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61899" name="Object 11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2095500" y="2434737"/>
          <a:ext cx="2667000" cy="225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28" name="VISIO" r:id="rId12" imgW="914400" imgH="774720" progId="Visio.Drawing.6">
                  <p:embed/>
                </p:oleObj>
              </mc:Choice>
              <mc:Fallback>
                <p:oleObj name="VISIO" r:id="rId12" imgW="914400" imgH="774720" progId="Visio.Drawing.6">
                  <p:embed/>
                  <p:pic>
                    <p:nvPicPr>
                      <p:cNvPr id="1061899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5500" y="2434737"/>
                        <a:ext cx="2667000" cy="2259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189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1893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1894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3400" y="1066800"/>
            <a:ext cx="5486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600" b="1" dirty="0">
                <a:latin typeface="+mj-lt"/>
                <a:cs typeface="Arial" charset="0"/>
              </a:rPr>
              <a:t>Asynchronous</a:t>
            </a:r>
            <a:r>
              <a:rPr lang="en-US" sz="2600" dirty="0">
                <a:latin typeface="+mj-lt"/>
                <a:cs typeface="Arial" charset="0"/>
              </a:rPr>
              <a:t> (for example, user) </a:t>
            </a:r>
            <a:r>
              <a:rPr lang="en-US" sz="2600" b="1" dirty="0">
                <a:latin typeface="+mj-lt"/>
                <a:cs typeface="Arial" charset="0"/>
              </a:rPr>
              <a:t>inputs</a:t>
            </a:r>
            <a:r>
              <a:rPr lang="en-US" sz="2600" dirty="0">
                <a:latin typeface="+mj-lt"/>
                <a:cs typeface="Arial" charset="0"/>
              </a:rPr>
              <a:t> might violate the dynamic discipline</a:t>
            </a:r>
          </a:p>
        </p:txBody>
      </p:sp>
      <p:pic>
        <p:nvPicPr>
          <p:cNvPr id="1061904" name="Picture 16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9600" y="2895600"/>
            <a:ext cx="1572175" cy="2639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Violating the Dynamic Discipline</a:t>
            </a:r>
          </a:p>
        </p:txBody>
      </p:sp>
    </p:spTree>
    <p:extLst>
      <p:ext uri="{BB962C8B-B14F-4D97-AF65-F5344CB8AC3E}">
        <p14:creationId xmlns:p14="http://schemas.microsoft.com/office/powerpoint/2010/main" val="323798560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2922" name="Object 10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895600" y="3810000"/>
          <a:ext cx="3676650" cy="189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46" name="VISIO" r:id="rId8" imgW="1257480" imgH="649800" progId="Visio.Drawing.6">
                  <p:embed/>
                </p:oleObj>
              </mc:Choice>
              <mc:Fallback>
                <p:oleObj name="VISIO" r:id="rId8" imgW="1257480" imgH="649800" progId="Visio.Drawing.6">
                  <p:embed/>
                  <p:pic>
                    <p:nvPicPr>
                      <p:cNvPr id="1062922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810000"/>
                        <a:ext cx="3676650" cy="189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291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291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2917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b="1" dirty="0" err="1">
                <a:latin typeface="+mj-lt"/>
                <a:cs typeface="Arial" charset="0"/>
              </a:rPr>
              <a:t>Bistable</a:t>
            </a:r>
            <a:r>
              <a:rPr lang="en-US" sz="2600" b="1" dirty="0">
                <a:latin typeface="+mj-lt"/>
                <a:cs typeface="Arial" charset="0"/>
              </a:rPr>
              <a:t> devices: </a:t>
            </a:r>
            <a:r>
              <a:rPr lang="en-US" sz="2600" dirty="0">
                <a:latin typeface="+mj-lt"/>
                <a:cs typeface="Arial" charset="0"/>
              </a:rPr>
              <a:t>two stable states, and a metastable state between them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b="1" dirty="0">
                <a:latin typeface="+mj-lt"/>
                <a:cs typeface="Arial" charset="0"/>
              </a:rPr>
              <a:t>Flip-flop: </a:t>
            </a:r>
            <a:r>
              <a:rPr lang="en-US" sz="2600" dirty="0">
                <a:latin typeface="+mj-lt"/>
                <a:cs typeface="Arial" charset="0"/>
              </a:rPr>
              <a:t>two stable states (1 and 0) and one metastable state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If flip-flop lands in metastable state, could stay there for an undetermined amount of time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Metastability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18043658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834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3276600" y="1905000"/>
          <a:ext cx="1981200" cy="148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70" name="VISIO" r:id="rId9" imgW="1057320" imgH="828720" progId="Visio.Drawing.6">
                  <p:embed/>
                </p:oleObj>
              </mc:Choice>
              <mc:Fallback>
                <p:oleObj name="VISIO" r:id="rId9" imgW="1057320" imgH="828720" progId="Visio.Drawing.6">
                  <p:embed/>
                  <p:pic>
                    <p:nvPicPr>
                      <p:cNvPr id="103834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1905000"/>
                        <a:ext cx="1981200" cy="1484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833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834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8342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09600" y="1066800"/>
            <a:ext cx="7543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Flip-flop has </a:t>
            </a:r>
            <a:r>
              <a:rPr lang="en-US" sz="2600" b="1" dirty="0">
                <a:latin typeface="+mj-lt"/>
                <a:cs typeface="Arial" charset="0"/>
              </a:rPr>
              <a:t>feedback</a:t>
            </a:r>
            <a:r>
              <a:rPr lang="en-US" sz="2600" dirty="0">
                <a:latin typeface="+mj-lt"/>
                <a:cs typeface="Arial" charset="0"/>
              </a:rPr>
              <a:t>: if </a:t>
            </a:r>
            <a:r>
              <a:rPr lang="en-US" sz="2600" i="1" dirty="0">
                <a:latin typeface="+mj-lt"/>
                <a:cs typeface="Arial" charset="0"/>
              </a:rPr>
              <a:t>Q</a:t>
            </a:r>
            <a:r>
              <a:rPr lang="en-US" sz="2600" dirty="0">
                <a:latin typeface="+mj-lt"/>
                <a:cs typeface="Arial" charset="0"/>
              </a:rPr>
              <a:t> is somewhere between 1 and 0, cross-coupled gates drive output to either rail (1 or 0)</a:t>
            </a:r>
          </a:p>
        </p:txBody>
      </p:sp>
      <p:sp>
        <p:nvSpPr>
          <p:cNvPr id="1038343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09600" y="3276600"/>
            <a:ext cx="75438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Metastable signal:</a:t>
            </a:r>
            <a:r>
              <a:rPr lang="en-US" sz="2400" dirty="0">
                <a:latin typeface="+mj-lt"/>
                <a:cs typeface="Arial" charset="0"/>
              </a:rPr>
              <a:t> if it hasn’t resolved to 1 or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If flip-flop input changes at random time, </a:t>
            </a:r>
            <a:r>
              <a:rPr lang="en-US" sz="2400" b="1" dirty="0">
                <a:latin typeface="+mj-lt"/>
                <a:cs typeface="Arial" charset="0"/>
              </a:rPr>
              <a:t>probability that output </a:t>
            </a:r>
            <a:r>
              <a:rPr lang="en-US" sz="2400" b="1" i="1" dirty="0">
                <a:latin typeface="+mj-lt"/>
                <a:cs typeface="Arial" charset="0"/>
              </a:rPr>
              <a:t>Q</a:t>
            </a:r>
            <a:r>
              <a:rPr lang="en-US" sz="2400" b="1" dirty="0">
                <a:latin typeface="+mj-lt"/>
                <a:cs typeface="Arial" charset="0"/>
              </a:rPr>
              <a:t> is metastable</a:t>
            </a:r>
            <a:r>
              <a:rPr lang="en-US" sz="2400" dirty="0">
                <a:latin typeface="+mj-lt"/>
                <a:cs typeface="Arial" charset="0"/>
              </a:rPr>
              <a:t> after waiting some time, </a:t>
            </a:r>
            <a:r>
              <a:rPr lang="en-US" sz="2400" i="1" dirty="0">
                <a:latin typeface="+mj-lt"/>
                <a:cs typeface="Arial" charset="0"/>
              </a:rPr>
              <a:t>t</a:t>
            </a:r>
            <a:r>
              <a:rPr lang="en-US" sz="2400" dirty="0">
                <a:latin typeface="+mj-lt"/>
                <a:cs typeface="Arial" charset="0"/>
              </a:rPr>
              <a:t>: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b="1" dirty="0">
                <a:latin typeface="+mj-lt"/>
                <a:cs typeface="Arial" charset="0"/>
              </a:rPr>
              <a:t>                                    P(</a:t>
            </a:r>
            <a:r>
              <a:rPr lang="en-US" sz="2000" b="1" i="1" dirty="0" err="1">
                <a:latin typeface="+mj-lt"/>
                <a:cs typeface="Arial" charset="0"/>
              </a:rPr>
              <a:t>t</a:t>
            </a:r>
            <a:r>
              <a:rPr lang="en-US" sz="2000" b="1" baseline="-25000" dirty="0" err="1">
                <a:latin typeface="+mj-lt"/>
                <a:cs typeface="Arial" charset="0"/>
              </a:rPr>
              <a:t>res</a:t>
            </a:r>
            <a:r>
              <a:rPr lang="en-US" sz="2000" b="1" dirty="0">
                <a:latin typeface="+mj-lt"/>
                <a:cs typeface="Arial" charset="0"/>
              </a:rPr>
              <a:t> &gt; </a:t>
            </a:r>
            <a:r>
              <a:rPr lang="en-US" sz="2000" b="1" i="1" dirty="0">
                <a:latin typeface="+mj-lt"/>
                <a:cs typeface="Arial" charset="0"/>
              </a:rPr>
              <a:t>t</a:t>
            </a:r>
            <a:r>
              <a:rPr lang="en-US" sz="2000" b="1" dirty="0">
                <a:latin typeface="+mj-lt"/>
                <a:cs typeface="Arial" charset="0"/>
              </a:rPr>
              <a:t>) = (</a:t>
            </a:r>
            <a:r>
              <a:rPr lang="en-US" sz="2000" b="1" i="1" dirty="0">
                <a:latin typeface="+mj-lt"/>
                <a:cs typeface="Arial" charset="0"/>
              </a:rPr>
              <a:t>T</a:t>
            </a:r>
            <a:r>
              <a:rPr lang="en-US" sz="2000" b="1" baseline="-25000" dirty="0">
                <a:latin typeface="+mj-lt"/>
                <a:cs typeface="Arial" charset="0"/>
              </a:rPr>
              <a:t>0</a:t>
            </a:r>
            <a:r>
              <a:rPr lang="en-US" sz="2000" b="1" dirty="0">
                <a:latin typeface="+mj-lt"/>
                <a:cs typeface="Arial" charset="0"/>
              </a:rPr>
              <a:t>/</a:t>
            </a:r>
            <a:r>
              <a:rPr lang="en-US" sz="2000" b="1" i="1" dirty="0" err="1">
                <a:latin typeface="+mj-lt"/>
                <a:cs typeface="Arial" charset="0"/>
              </a:rPr>
              <a:t>T</a:t>
            </a:r>
            <a:r>
              <a:rPr lang="en-US" sz="2000" b="1" i="1" baseline="-25000" dirty="0" err="1">
                <a:latin typeface="+mj-lt"/>
                <a:cs typeface="Arial" charset="0"/>
              </a:rPr>
              <a:t>c</a:t>
            </a:r>
            <a:r>
              <a:rPr lang="en-US" sz="2000" b="1" i="1" baseline="-25000" dirty="0">
                <a:latin typeface="+mj-lt"/>
                <a:cs typeface="Arial" charset="0"/>
              </a:rPr>
              <a:t> </a:t>
            </a:r>
            <a:r>
              <a:rPr lang="en-US" sz="2000" b="1" dirty="0">
                <a:latin typeface="+mj-lt"/>
                <a:cs typeface="Arial" charset="0"/>
              </a:rPr>
              <a:t>) e</a:t>
            </a:r>
            <a:r>
              <a:rPr lang="en-US" sz="2000" b="1" baseline="30000" dirty="0">
                <a:latin typeface="+mj-lt"/>
                <a:cs typeface="Arial" charset="0"/>
              </a:rPr>
              <a:t>-</a:t>
            </a:r>
            <a:r>
              <a:rPr lang="en-US" sz="2000" b="1" i="1" baseline="30000" dirty="0">
                <a:latin typeface="+mj-lt"/>
                <a:cs typeface="Arial" charset="0"/>
              </a:rPr>
              <a:t>t</a:t>
            </a:r>
            <a:r>
              <a:rPr lang="en-US" sz="2000" b="1" baseline="30000" dirty="0">
                <a:latin typeface="+mj-lt"/>
                <a:cs typeface="Arial" charset="0"/>
              </a:rPr>
              <a:t>/</a:t>
            </a:r>
            <a:r>
              <a:rPr lang="el-GR" sz="2000" b="1" baseline="30000" dirty="0">
                <a:latin typeface="+mj-lt"/>
                <a:cs typeface="Times New Roman" pitchFamily="18" charset="0"/>
              </a:rPr>
              <a:t>τ</a:t>
            </a:r>
            <a:endParaRPr lang="en-US" sz="2000" b="1" baseline="30000" dirty="0">
              <a:latin typeface="+mj-lt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200" i="1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i="1" dirty="0">
                <a:latin typeface="+mj-lt"/>
                <a:cs typeface="Arial" charset="0"/>
              </a:rPr>
              <a:t> 			</a:t>
            </a:r>
            <a:r>
              <a:rPr lang="en-US" sz="2000" i="1" dirty="0" err="1">
                <a:latin typeface="+mj-lt"/>
                <a:cs typeface="Arial" charset="0"/>
              </a:rPr>
              <a:t>t</a:t>
            </a:r>
            <a:r>
              <a:rPr lang="en-US" sz="2000" baseline="-25000" dirty="0" err="1">
                <a:latin typeface="+mj-lt"/>
                <a:cs typeface="Arial" charset="0"/>
              </a:rPr>
              <a:t>res</a:t>
            </a:r>
            <a:r>
              <a:rPr lang="en-US" sz="2000" dirty="0">
                <a:latin typeface="+mj-lt"/>
                <a:cs typeface="Arial" charset="0"/>
              </a:rPr>
              <a:t>    :  time to resolve to 1 or 0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i="1" dirty="0">
                <a:latin typeface="+mj-lt"/>
                <a:cs typeface="Arial" charset="0"/>
              </a:rPr>
              <a:t>      		T</a:t>
            </a:r>
            <a:r>
              <a:rPr lang="en-US" sz="2000" baseline="-25000" dirty="0">
                <a:latin typeface="+mj-lt"/>
                <a:cs typeface="Arial" charset="0"/>
              </a:rPr>
              <a:t>0</a:t>
            </a:r>
            <a:r>
              <a:rPr lang="en-US" sz="2000" dirty="0">
                <a:latin typeface="+mj-lt"/>
                <a:cs typeface="Arial" charset="0"/>
              </a:rPr>
              <a:t>, </a:t>
            </a:r>
            <a:r>
              <a:rPr lang="el-GR" sz="2000" dirty="0">
                <a:latin typeface="+mj-lt"/>
                <a:cs typeface="Times New Roman" pitchFamily="18" charset="0"/>
              </a:rPr>
              <a:t>τ</a:t>
            </a:r>
            <a:r>
              <a:rPr lang="en-US" sz="2000" dirty="0">
                <a:latin typeface="+mj-lt"/>
                <a:cs typeface="Times New Roman" pitchFamily="18" charset="0"/>
              </a:rPr>
              <a:t> :  properties of the circuit</a:t>
            </a:r>
            <a:endParaRPr lang="el-GR" sz="2000" dirty="0">
              <a:latin typeface="+mj-lt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l-GR" sz="2000" baseline="30000" dirty="0">
              <a:latin typeface="+mj-lt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Flip-Flop Internals</a:t>
            </a:r>
          </a:p>
        </p:txBody>
      </p:sp>
    </p:spTree>
    <p:extLst>
      <p:ext uri="{BB962C8B-B14F-4D97-AF65-F5344CB8AC3E}">
        <p14:creationId xmlns:p14="http://schemas.microsoft.com/office/powerpoint/2010/main" val="388973670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141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1417" name="Rectangle 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5438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Intuitively:</a:t>
            </a:r>
          </a:p>
          <a:p>
            <a:pPr lvl="1" algn="just">
              <a:spcBef>
                <a:spcPct val="20000"/>
              </a:spcBef>
            </a:pPr>
            <a:r>
              <a:rPr lang="en-US" sz="2000" b="1" i="1" dirty="0">
                <a:solidFill>
                  <a:srgbClr val="0070C0"/>
                </a:solidFill>
                <a:latin typeface="+mj-lt"/>
                <a:cs typeface="Arial" charset="0"/>
              </a:rPr>
              <a:t>T</a:t>
            </a:r>
            <a:r>
              <a:rPr lang="en-US" sz="2000" b="1" baseline="-25000" dirty="0">
                <a:solidFill>
                  <a:srgbClr val="0070C0"/>
                </a:solidFill>
                <a:latin typeface="+mj-lt"/>
                <a:cs typeface="Arial" charset="0"/>
              </a:rPr>
              <a:t>0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/</a:t>
            </a:r>
            <a:r>
              <a:rPr lang="en-US" sz="2000" b="1" i="1" dirty="0" err="1">
                <a:solidFill>
                  <a:srgbClr val="0070C0"/>
                </a:solidFill>
                <a:latin typeface="+mj-lt"/>
                <a:cs typeface="Arial" charset="0"/>
              </a:rPr>
              <a:t>T</a:t>
            </a:r>
            <a:r>
              <a:rPr lang="en-US" sz="2000" b="1" baseline="-25000" dirty="0" err="1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: </a:t>
            </a:r>
            <a:r>
              <a:rPr lang="en-US" sz="2000" dirty="0">
                <a:latin typeface="+mj-lt"/>
                <a:cs typeface="Arial" charset="0"/>
              </a:rPr>
              <a:t>probability input changes at a bad time (during aperture)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+mj-lt"/>
                <a:cs typeface="Arial" charset="0"/>
              </a:rPr>
              <a:t>                                    P(</a:t>
            </a:r>
            <a:r>
              <a:rPr lang="en-US" sz="2000" i="1" dirty="0" err="1">
                <a:latin typeface="+mj-lt"/>
                <a:cs typeface="Arial" charset="0"/>
              </a:rPr>
              <a:t>t</a:t>
            </a:r>
            <a:r>
              <a:rPr lang="en-US" sz="2000" baseline="-25000" dirty="0" err="1">
                <a:latin typeface="+mj-lt"/>
                <a:cs typeface="Arial" charset="0"/>
              </a:rPr>
              <a:t>res</a:t>
            </a:r>
            <a:r>
              <a:rPr lang="en-US" sz="2000" dirty="0">
                <a:latin typeface="+mj-lt"/>
                <a:cs typeface="Arial" charset="0"/>
              </a:rPr>
              <a:t> &gt; </a:t>
            </a:r>
            <a:r>
              <a:rPr lang="en-US" sz="2000" i="1" dirty="0">
                <a:latin typeface="+mj-lt"/>
                <a:cs typeface="Arial" charset="0"/>
              </a:rPr>
              <a:t>t</a:t>
            </a:r>
            <a:r>
              <a:rPr lang="en-US" sz="2000" dirty="0">
                <a:latin typeface="+mj-lt"/>
                <a:cs typeface="Arial" charset="0"/>
              </a:rPr>
              <a:t>) = </a:t>
            </a:r>
            <a:r>
              <a:rPr lang="en-US" sz="2000" b="1" dirty="0">
                <a:solidFill>
                  <a:schemeClr val="accent1"/>
                </a:solidFill>
                <a:latin typeface="+mj-lt"/>
                <a:cs typeface="Arial" charset="0"/>
              </a:rPr>
              <a:t>(</a:t>
            </a:r>
            <a:r>
              <a:rPr lang="en-US" sz="2000" b="1" i="1" dirty="0">
                <a:solidFill>
                  <a:schemeClr val="accent1"/>
                </a:solidFill>
                <a:latin typeface="+mj-lt"/>
                <a:cs typeface="Arial" charset="0"/>
              </a:rPr>
              <a:t>T</a:t>
            </a:r>
            <a:r>
              <a:rPr lang="en-US" sz="2000" b="1" baseline="-25000" dirty="0">
                <a:solidFill>
                  <a:schemeClr val="accent1"/>
                </a:solidFill>
                <a:latin typeface="+mj-lt"/>
                <a:cs typeface="Arial" charset="0"/>
              </a:rPr>
              <a:t>0</a:t>
            </a:r>
            <a:r>
              <a:rPr lang="en-US" sz="2000" b="1" dirty="0">
                <a:solidFill>
                  <a:schemeClr val="accent1"/>
                </a:solidFill>
                <a:latin typeface="+mj-lt"/>
                <a:cs typeface="Arial" charset="0"/>
              </a:rPr>
              <a:t>/</a:t>
            </a:r>
            <a:r>
              <a:rPr lang="en-US" sz="2000" b="1" i="1" dirty="0" err="1">
                <a:solidFill>
                  <a:schemeClr val="accent1"/>
                </a:solidFill>
                <a:latin typeface="+mj-lt"/>
                <a:cs typeface="Arial" charset="0"/>
              </a:rPr>
              <a:t>T</a:t>
            </a:r>
            <a:r>
              <a:rPr lang="en-US" sz="2000" b="1" i="1" baseline="-25000" dirty="0" err="1">
                <a:solidFill>
                  <a:schemeClr val="accent1"/>
                </a:solidFill>
                <a:latin typeface="+mj-lt"/>
                <a:cs typeface="Arial" charset="0"/>
              </a:rPr>
              <a:t>c</a:t>
            </a:r>
            <a:r>
              <a:rPr lang="en-US" sz="2000" b="1" i="1" baseline="-25000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2000" b="1" dirty="0">
                <a:solidFill>
                  <a:schemeClr val="accent1"/>
                </a:solidFill>
                <a:latin typeface="+mj-lt"/>
                <a:cs typeface="Arial" charset="0"/>
              </a:rPr>
              <a:t>) </a:t>
            </a:r>
            <a:r>
              <a:rPr lang="en-US" sz="2000" dirty="0">
                <a:latin typeface="+mj-lt"/>
                <a:cs typeface="Arial" charset="0"/>
              </a:rPr>
              <a:t>e</a:t>
            </a:r>
            <a:r>
              <a:rPr lang="en-US" sz="2000" baseline="30000" dirty="0">
                <a:latin typeface="+mj-lt"/>
                <a:cs typeface="Arial" charset="0"/>
              </a:rPr>
              <a:t>-</a:t>
            </a:r>
            <a:r>
              <a:rPr lang="en-US" sz="2000" i="1" baseline="30000" dirty="0">
                <a:latin typeface="+mj-lt"/>
                <a:cs typeface="Arial" charset="0"/>
              </a:rPr>
              <a:t>t</a:t>
            </a:r>
            <a:r>
              <a:rPr lang="en-US" sz="2000" baseline="30000" dirty="0">
                <a:latin typeface="+mj-lt"/>
                <a:cs typeface="Arial" charset="0"/>
              </a:rPr>
              <a:t>/</a:t>
            </a:r>
            <a:r>
              <a:rPr lang="el-GR" sz="2000" baseline="30000" dirty="0">
                <a:latin typeface="+mj-lt"/>
                <a:cs typeface="Times New Roman" pitchFamily="18" charset="0"/>
              </a:rPr>
              <a:t>τ</a:t>
            </a:r>
            <a:endParaRPr lang="en-US" sz="2400" dirty="0">
              <a:latin typeface="+mj-lt"/>
              <a:cs typeface="Arial" charset="0"/>
            </a:endParaRPr>
          </a:p>
          <a:p>
            <a:pPr marL="742950" lvl="1" indent="-285750" algn="just">
              <a:spcBef>
                <a:spcPct val="20000"/>
              </a:spcBef>
              <a:buFontTx/>
              <a:buChar char="–"/>
            </a:pPr>
            <a:endParaRPr lang="en-US" sz="2000" dirty="0">
              <a:latin typeface="+mj-lt"/>
              <a:cs typeface="Arial" charset="0"/>
            </a:endParaRPr>
          </a:p>
          <a:p>
            <a:pPr lvl="1">
              <a:spcBef>
                <a:spcPct val="20000"/>
              </a:spcBef>
            </a:pPr>
            <a:r>
              <a:rPr lang="el-GR" sz="2000" b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τ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: </a:t>
            </a:r>
            <a:r>
              <a:rPr lang="en-US" sz="2000" dirty="0">
                <a:latin typeface="+mj-lt"/>
                <a:cs typeface="Arial" charset="0"/>
              </a:rPr>
              <a:t>time constant for how fast flip-flop moves away from </a:t>
            </a:r>
            <a:r>
              <a:rPr lang="en-US" sz="2000" dirty="0" err="1">
                <a:latin typeface="+mj-lt"/>
                <a:cs typeface="Arial" charset="0"/>
              </a:rPr>
              <a:t>metastability</a:t>
            </a:r>
            <a:endParaRPr lang="en-US" sz="18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+mj-lt"/>
                <a:cs typeface="Arial" charset="0"/>
              </a:rPr>
              <a:t>                                    P(</a:t>
            </a:r>
            <a:r>
              <a:rPr lang="en-US" sz="2000" i="1" dirty="0" err="1">
                <a:latin typeface="+mj-lt"/>
                <a:cs typeface="Arial" charset="0"/>
              </a:rPr>
              <a:t>t</a:t>
            </a:r>
            <a:r>
              <a:rPr lang="en-US" sz="2000" baseline="-25000" dirty="0" err="1">
                <a:latin typeface="+mj-lt"/>
                <a:cs typeface="Arial" charset="0"/>
              </a:rPr>
              <a:t>res</a:t>
            </a:r>
            <a:r>
              <a:rPr lang="en-US" sz="2000" dirty="0">
                <a:latin typeface="+mj-lt"/>
                <a:cs typeface="Arial" charset="0"/>
              </a:rPr>
              <a:t> &gt; </a:t>
            </a:r>
            <a:r>
              <a:rPr lang="en-US" sz="2000" i="1" dirty="0">
                <a:latin typeface="+mj-lt"/>
                <a:cs typeface="Arial" charset="0"/>
              </a:rPr>
              <a:t>t</a:t>
            </a:r>
            <a:r>
              <a:rPr lang="en-US" sz="2000" dirty="0">
                <a:latin typeface="+mj-lt"/>
                <a:cs typeface="Arial" charset="0"/>
              </a:rPr>
              <a:t>) = (</a:t>
            </a:r>
            <a:r>
              <a:rPr lang="en-US" sz="2000" i="1" dirty="0">
                <a:latin typeface="+mj-lt"/>
                <a:cs typeface="Arial" charset="0"/>
              </a:rPr>
              <a:t>T</a:t>
            </a:r>
            <a:r>
              <a:rPr lang="en-US" sz="2000" baseline="-25000" dirty="0">
                <a:latin typeface="+mj-lt"/>
                <a:cs typeface="Arial" charset="0"/>
              </a:rPr>
              <a:t>0</a:t>
            </a:r>
            <a:r>
              <a:rPr lang="en-US" sz="2000" dirty="0">
                <a:latin typeface="+mj-lt"/>
                <a:cs typeface="Arial" charset="0"/>
              </a:rPr>
              <a:t>/</a:t>
            </a:r>
            <a:r>
              <a:rPr lang="en-US" sz="2000" i="1" dirty="0" err="1">
                <a:latin typeface="+mj-lt"/>
                <a:cs typeface="Arial" charset="0"/>
              </a:rPr>
              <a:t>T</a:t>
            </a:r>
            <a:r>
              <a:rPr lang="en-US" sz="2000" i="1" baseline="-25000" dirty="0" err="1">
                <a:latin typeface="+mj-lt"/>
                <a:cs typeface="Arial" charset="0"/>
              </a:rPr>
              <a:t>c</a:t>
            </a:r>
            <a:r>
              <a:rPr lang="en-US" sz="2000" i="1" baseline="-25000" dirty="0">
                <a:latin typeface="+mj-lt"/>
                <a:cs typeface="Arial" charset="0"/>
              </a:rPr>
              <a:t> </a:t>
            </a:r>
            <a:r>
              <a:rPr lang="en-US" sz="2000" dirty="0">
                <a:latin typeface="+mj-lt"/>
                <a:cs typeface="Arial" charset="0"/>
              </a:rPr>
              <a:t>) </a:t>
            </a:r>
            <a:r>
              <a:rPr lang="en-US" sz="2000" b="1" dirty="0">
                <a:solidFill>
                  <a:schemeClr val="accent1"/>
                </a:solidFill>
                <a:latin typeface="+mj-lt"/>
                <a:cs typeface="Arial" charset="0"/>
              </a:rPr>
              <a:t>e</a:t>
            </a:r>
            <a:r>
              <a:rPr lang="en-US" sz="2000" b="1" baseline="30000" dirty="0">
                <a:solidFill>
                  <a:schemeClr val="accent1"/>
                </a:solidFill>
                <a:latin typeface="+mj-lt"/>
                <a:cs typeface="Arial" charset="0"/>
              </a:rPr>
              <a:t>-</a:t>
            </a:r>
            <a:r>
              <a:rPr lang="en-US" sz="2000" b="1" i="1" baseline="30000" dirty="0">
                <a:solidFill>
                  <a:schemeClr val="accent1"/>
                </a:solidFill>
                <a:latin typeface="+mj-lt"/>
                <a:cs typeface="Arial" charset="0"/>
              </a:rPr>
              <a:t>t</a:t>
            </a:r>
            <a:r>
              <a:rPr lang="en-US" sz="2000" b="1" baseline="30000" dirty="0">
                <a:solidFill>
                  <a:schemeClr val="accent1"/>
                </a:solidFill>
                <a:latin typeface="+mj-lt"/>
                <a:cs typeface="Arial" charset="0"/>
              </a:rPr>
              <a:t>/</a:t>
            </a:r>
            <a:r>
              <a:rPr lang="el-GR" sz="2000" b="1" baseline="30000" dirty="0">
                <a:solidFill>
                  <a:schemeClr val="accent1"/>
                </a:solidFill>
                <a:latin typeface="+mj-lt"/>
                <a:cs typeface="Times New Roman" pitchFamily="18" charset="0"/>
              </a:rPr>
              <a:t>τ</a:t>
            </a:r>
            <a:endParaRPr lang="en-US" sz="2000" b="1" baseline="30000" dirty="0">
              <a:solidFill>
                <a:schemeClr val="accent1"/>
              </a:solidFill>
              <a:latin typeface="+mj-lt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000" i="1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If flip-flop samples metastable input, if you wait long enough (</a:t>
            </a:r>
            <a:r>
              <a:rPr lang="en-US" sz="2400" i="1" dirty="0">
                <a:latin typeface="+mj-lt"/>
                <a:cs typeface="Arial" charset="0"/>
              </a:rPr>
              <a:t>t</a:t>
            </a:r>
            <a:r>
              <a:rPr lang="en-US" sz="2400" dirty="0">
                <a:latin typeface="+mj-lt"/>
                <a:cs typeface="Arial" charset="0"/>
              </a:rPr>
              <a:t>), the output will have resolved to 1 or 0 with high probability.</a:t>
            </a:r>
          </a:p>
          <a:p>
            <a:pPr marL="342900" indent="-342900">
              <a:spcBef>
                <a:spcPct val="20000"/>
              </a:spcBef>
            </a:pPr>
            <a:endParaRPr lang="el-GR" sz="2400" baseline="30000" dirty="0">
              <a:latin typeface="+mj-lt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Metastability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6165339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3461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3352800" y="3581400"/>
          <a:ext cx="2057400" cy="185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94" name="VISIO" r:id="rId8" imgW="828720" imgH="780840" progId="Visio.Drawing.6">
                  <p:embed/>
                </p:oleObj>
              </mc:Choice>
              <mc:Fallback>
                <p:oleObj name="VISIO" r:id="rId8" imgW="828720" imgH="780840" progId="Visio.Drawing.6">
                  <p:embed/>
                  <p:pic>
                    <p:nvPicPr>
                      <p:cNvPr id="104346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3581400"/>
                        <a:ext cx="2057400" cy="185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345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346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3462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75438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Asynchronous inputs are inevitable </a:t>
            </a:r>
            <a:r>
              <a:rPr lang="en-US" sz="2400" dirty="0">
                <a:latin typeface="+mj-lt"/>
                <a:cs typeface="Arial" charset="0"/>
              </a:rPr>
              <a:t>(user interfaces, systems with different clocks interacting, etc.)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Synchronizer goal: </a:t>
            </a:r>
            <a:r>
              <a:rPr lang="en-US" sz="2400" dirty="0">
                <a:latin typeface="+mj-lt"/>
                <a:cs typeface="Arial" charset="0"/>
              </a:rPr>
              <a:t>make the probability of failure (the output </a:t>
            </a:r>
            <a:r>
              <a:rPr lang="en-US" sz="2400" i="1" dirty="0">
                <a:latin typeface="+mj-lt"/>
                <a:cs typeface="Arial" charset="0"/>
              </a:rPr>
              <a:t>Q</a:t>
            </a:r>
            <a:r>
              <a:rPr lang="en-US" sz="2400" dirty="0">
                <a:latin typeface="+mj-lt"/>
                <a:cs typeface="Arial" charset="0"/>
              </a:rPr>
              <a:t> still being metastable) low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Synchronizer cannot make the probability of failure 0</a:t>
            </a:r>
            <a:endParaRPr lang="en-US" sz="2000" baseline="30000" dirty="0">
              <a:solidFill>
                <a:schemeClr val="accent2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Synchronizers</a:t>
            </a:r>
          </a:p>
        </p:txBody>
      </p:sp>
    </p:spTree>
    <p:extLst>
      <p:ext uri="{BB962C8B-B14F-4D97-AF65-F5344CB8AC3E}">
        <p14:creationId xmlns:p14="http://schemas.microsoft.com/office/powerpoint/2010/main" val="189855663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Timing of Sequential Logic</a:t>
            </a:r>
          </a:p>
          <a:p>
            <a:r>
              <a:rPr lang="en-US" b="1" dirty="0"/>
              <a:t>Metastability</a:t>
            </a:r>
          </a:p>
          <a:p>
            <a:r>
              <a:rPr lang="en-US" b="1" dirty="0"/>
              <a:t>Parallelism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Lecture 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491" y="1066800"/>
            <a:ext cx="1732109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380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4488" name="Object 8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2209800" y="2409620"/>
          <a:ext cx="3962400" cy="3416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18" name="VISIO" r:id="rId9" imgW="2486160" imgH="2143080" progId="Visio.Drawing.6">
                  <p:embed/>
                </p:oleObj>
              </mc:Choice>
              <mc:Fallback>
                <p:oleObj name="VISIO" r:id="rId9" imgW="2486160" imgH="2143080" progId="Visio.Drawing.6">
                  <p:embed/>
                  <p:pic>
                    <p:nvPicPr>
                      <p:cNvPr id="104448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409620"/>
                        <a:ext cx="3962400" cy="34165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48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4484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4486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4489" name="Rectangle 9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85800" y="1066800"/>
            <a:ext cx="75438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Synchronizer: built with two back-to-back flip-flops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Suppose D is transitioning when sampled by F1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Internal signal D2 has (</a:t>
            </a:r>
            <a:r>
              <a:rPr lang="en-US" sz="2600" i="1" dirty="0" err="1">
                <a:latin typeface="+mj-lt"/>
                <a:cs typeface="Arial" charset="0"/>
              </a:rPr>
              <a:t>T</a:t>
            </a:r>
            <a:r>
              <a:rPr lang="en-US" sz="2600" i="1" baseline="-25000" dirty="0" err="1">
                <a:latin typeface="+mj-lt"/>
                <a:cs typeface="Arial" charset="0"/>
              </a:rPr>
              <a:t>c</a:t>
            </a:r>
            <a:r>
              <a:rPr lang="en-US" sz="2600" dirty="0">
                <a:latin typeface="+mj-lt"/>
                <a:cs typeface="Arial" charset="0"/>
              </a:rPr>
              <a:t> - </a:t>
            </a:r>
            <a:r>
              <a:rPr lang="en-US" sz="2600" i="1" dirty="0" err="1">
                <a:latin typeface="+mj-lt"/>
                <a:cs typeface="Arial" charset="0"/>
              </a:rPr>
              <a:t>t</a:t>
            </a:r>
            <a:r>
              <a:rPr lang="en-US" sz="2600" baseline="-25000" dirty="0" err="1">
                <a:latin typeface="+mj-lt"/>
                <a:cs typeface="Arial" charset="0"/>
              </a:rPr>
              <a:t>setup</a:t>
            </a:r>
            <a:r>
              <a:rPr lang="en-US" sz="2600" dirty="0">
                <a:latin typeface="+mj-lt"/>
                <a:cs typeface="Arial" charset="0"/>
              </a:rPr>
              <a:t>) time to resolve to 1 or 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Synchronizer Internals</a:t>
            </a:r>
          </a:p>
        </p:txBody>
      </p:sp>
    </p:spTree>
    <p:extLst>
      <p:ext uri="{BB962C8B-B14F-4D97-AF65-F5344CB8AC3E}">
        <p14:creationId xmlns:p14="http://schemas.microsoft.com/office/powerpoint/2010/main" val="36954340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4966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2057400" y="1981200"/>
          <a:ext cx="4587234" cy="3954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42" name="VISIO" r:id="rId8" imgW="2486160" imgH="2143080" progId="Visio.Drawing.6">
                  <p:embed/>
                </p:oleObj>
              </mc:Choice>
              <mc:Fallback>
                <p:oleObj name="VISIO" r:id="rId8" imgW="2486160" imgH="2143080" progId="Visio.Drawing.6">
                  <p:embed/>
                  <p:pic>
                    <p:nvPicPr>
                      <p:cNvPr id="106496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981200"/>
                        <a:ext cx="4587234" cy="3954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496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496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4968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990600"/>
            <a:ext cx="80772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600" dirty="0">
                <a:latin typeface="Times New Roman" pitchFamily="18" charset="0"/>
                <a:cs typeface="Arial" charset="0"/>
              </a:rPr>
              <a:t>For each sample, probability of failure is: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Times New Roman" pitchFamily="18" charset="0"/>
                <a:cs typeface="Arial" charset="0"/>
              </a:rPr>
              <a:t>                   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P(failure) = (</a:t>
            </a:r>
            <a:r>
              <a:rPr lang="en-US" sz="3200" b="1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3200" b="1" baseline="-25000" dirty="0">
                <a:latin typeface="Times New Roman" pitchFamily="18" charset="0"/>
                <a:cs typeface="Arial" charset="0"/>
              </a:rPr>
              <a:t>0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/</a:t>
            </a:r>
            <a:r>
              <a:rPr lang="en-US" sz="3200" b="1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3200" b="1" i="1" baseline="-25000" dirty="0" err="1">
                <a:latin typeface="Times New Roman" pitchFamily="18" charset="0"/>
                <a:cs typeface="Arial" charset="0"/>
              </a:rPr>
              <a:t>c</a:t>
            </a:r>
            <a:r>
              <a:rPr lang="en-US" sz="3200" b="1" i="1" baseline="-250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) e</a:t>
            </a:r>
            <a:r>
              <a:rPr lang="en-US" sz="3200" b="1" baseline="30000" dirty="0">
                <a:latin typeface="Times New Roman" pitchFamily="18" charset="0"/>
                <a:cs typeface="Arial" charset="0"/>
              </a:rPr>
              <a:t>-</a:t>
            </a:r>
            <a:r>
              <a:rPr lang="en-US" sz="3200" b="1" i="1" baseline="30000" dirty="0">
                <a:latin typeface="Times New Roman" pitchFamily="18" charset="0"/>
                <a:cs typeface="Arial" charset="0"/>
              </a:rPr>
              <a:t>(</a:t>
            </a:r>
            <a:r>
              <a:rPr lang="en-US" sz="3200" b="1" i="1" baseline="30000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000" b="1" i="1" baseline="30000" dirty="0" err="1">
                <a:latin typeface="Times New Roman" pitchFamily="18" charset="0"/>
                <a:cs typeface="Arial" charset="0"/>
              </a:rPr>
              <a:t>c</a:t>
            </a:r>
            <a:r>
              <a:rPr lang="en-US" sz="3200" b="1" i="1" baseline="-250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b="1" i="1" baseline="30000" dirty="0">
                <a:latin typeface="Times New Roman" pitchFamily="18" charset="0"/>
                <a:cs typeface="Arial" charset="0"/>
              </a:rPr>
              <a:t>-  </a:t>
            </a:r>
            <a:r>
              <a:rPr lang="en-US" sz="3200" b="1" i="1" baseline="30000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000" b="1" i="1" baseline="30000" dirty="0" err="1">
                <a:latin typeface="Times New Roman" pitchFamily="18" charset="0"/>
                <a:cs typeface="Arial" charset="0"/>
              </a:rPr>
              <a:t>setup</a:t>
            </a:r>
            <a:r>
              <a:rPr lang="en-US" sz="3200" b="1" i="1" baseline="30000" dirty="0">
                <a:latin typeface="Times New Roman" pitchFamily="18" charset="0"/>
                <a:cs typeface="Arial" charset="0"/>
              </a:rPr>
              <a:t>)</a:t>
            </a:r>
            <a:r>
              <a:rPr lang="en-US" sz="3200" b="1" baseline="30000" dirty="0">
                <a:latin typeface="Times New Roman" pitchFamily="18" charset="0"/>
                <a:cs typeface="Arial" charset="0"/>
              </a:rPr>
              <a:t>/</a:t>
            </a:r>
            <a:r>
              <a:rPr lang="el-GR" sz="3200" b="1" baseline="30000" dirty="0">
                <a:latin typeface="Times New Roman" pitchFamily="18" charset="0"/>
                <a:cs typeface="Times New Roman" pitchFamily="18" charset="0"/>
              </a:rPr>
              <a:t>τ</a:t>
            </a:r>
            <a:endParaRPr lang="en-US" sz="32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838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Synchronizer Probability of Failure</a:t>
            </a:r>
          </a:p>
        </p:txBody>
      </p:sp>
    </p:spTree>
    <p:extLst>
      <p:ext uri="{BB962C8B-B14F-4D97-AF65-F5344CB8AC3E}">
        <p14:creationId xmlns:p14="http://schemas.microsoft.com/office/powerpoint/2010/main" val="169051086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9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4800" y="914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+mj-lt"/>
              <a:cs typeface="Arial" charset="0"/>
            </a:endParaRPr>
          </a:p>
        </p:txBody>
      </p:sp>
      <p:sp>
        <p:nvSpPr>
          <p:cNvPr id="10659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228600" y="212990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106598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-228600" y="273950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+mj-lt"/>
            </a:endParaRPr>
          </a:p>
        </p:txBody>
      </p:sp>
      <p:sp>
        <p:nvSpPr>
          <p:cNvPr id="1065991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143000"/>
            <a:ext cx="83058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If asynchronous input changes once per second, probability of failure per second is </a:t>
            </a:r>
            <a:r>
              <a:rPr lang="en-US" sz="2600" i="1" dirty="0">
                <a:latin typeface="+mj-lt"/>
                <a:cs typeface="Arial" charset="0"/>
              </a:rPr>
              <a:t>P</a:t>
            </a:r>
            <a:r>
              <a:rPr lang="en-US" sz="2600" dirty="0">
                <a:latin typeface="+mj-lt"/>
                <a:cs typeface="Arial" charset="0"/>
              </a:rPr>
              <a:t>(failure).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If input changes </a:t>
            </a:r>
            <a:r>
              <a:rPr lang="en-US" sz="2600" i="1" dirty="0">
                <a:latin typeface="+mj-lt"/>
                <a:cs typeface="Arial" charset="0"/>
              </a:rPr>
              <a:t>N</a:t>
            </a:r>
            <a:r>
              <a:rPr lang="en-US" sz="2600" dirty="0">
                <a:latin typeface="+mj-lt"/>
                <a:cs typeface="Arial" charset="0"/>
              </a:rPr>
              <a:t> times per second, probability of failure per second is: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solidFill>
                  <a:srgbClr val="0070C0"/>
                </a:solidFill>
                <a:latin typeface="+mj-lt"/>
                <a:cs typeface="Arial" charset="0"/>
              </a:rPr>
              <a:t>        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Arial" charset="0"/>
              </a:rPr>
              <a:t>P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(failure)/second = (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Arial" charset="0"/>
              </a:rPr>
              <a:t>NT</a:t>
            </a:r>
            <a:r>
              <a:rPr lang="en-US" sz="3200" b="1" baseline="-25000" dirty="0">
                <a:solidFill>
                  <a:srgbClr val="0070C0"/>
                </a:solidFill>
                <a:latin typeface="+mj-lt"/>
                <a:cs typeface="Arial" charset="0"/>
              </a:rPr>
              <a:t>0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/</a:t>
            </a:r>
            <a:r>
              <a:rPr lang="en-US" sz="3200" b="1" i="1" dirty="0" err="1">
                <a:solidFill>
                  <a:srgbClr val="0070C0"/>
                </a:solidFill>
                <a:latin typeface="+mj-lt"/>
                <a:cs typeface="Arial" charset="0"/>
              </a:rPr>
              <a:t>T</a:t>
            </a:r>
            <a:r>
              <a:rPr lang="en-US" sz="3200" b="1" i="1" baseline="-25000" dirty="0" err="1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) e</a:t>
            </a:r>
            <a:r>
              <a:rPr lang="en-US" sz="3200" b="1" baseline="30000" dirty="0">
                <a:solidFill>
                  <a:srgbClr val="0070C0"/>
                </a:solidFill>
                <a:latin typeface="+mj-lt"/>
                <a:cs typeface="Arial" charset="0"/>
              </a:rPr>
              <a:t>-</a:t>
            </a:r>
            <a:r>
              <a:rPr lang="en-US" sz="3200" b="1" i="1" baseline="30000" dirty="0">
                <a:solidFill>
                  <a:srgbClr val="0070C0"/>
                </a:solidFill>
                <a:latin typeface="+mj-lt"/>
                <a:cs typeface="Arial" charset="0"/>
              </a:rPr>
              <a:t>(</a:t>
            </a:r>
            <a:r>
              <a:rPr lang="en-US" sz="3200" b="1" i="1" baseline="30000" dirty="0" err="1">
                <a:solidFill>
                  <a:srgbClr val="0070C0"/>
                </a:solidFill>
                <a:latin typeface="+mj-lt"/>
                <a:cs typeface="Arial" charset="0"/>
              </a:rPr>
              <a:t>T</a:t>
            </a:r>
            <a:r>
              <a:rPr lang="en-US" sz="2000" b="1" i="1" baseline="30000" dirty="0" err="1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i="1" baseline="-250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b="1" i="1" baseline="30000" dirty="0">
                <a:solidFill>
                  <a:srgbClr val="0070C0"/>
                </a:solidFill>
                <a:latin typeface="+mj-lt"/>
                <a:cs typeface="Arial" charset="0"/>
              </a:rPr>
              <a:t>-  </a:t>
            </a:r>
            <a:r>
              <a:rPr lang="en-US" sz="3200" b="1" i="1" baseline="30000" dirty="0" err="1">
                <a:solidFill>
                  <a:srgbClr val="0070C0"/>
                </a:solidFill>
                <a:latin typeface="+mj-lt"/>
                <a:cs typeface="Arial" charset="0"/>
              </a:rPr>
              <a:t>t</a:t>
            </a:r>
            <a:r>
              <a:rPr lang="en-US" sz="2000" b="1" i="1" baseline="30000" dirty="0" err="1">
                <a:solidFill>
                  <a:srgbClr val="0070C0"/>
                </a:solidFill>
                <a:latin typeface="+mj-lt"/>
                <a:cs typeface="Arial" charset="0"/>
              </a:rPr>
              <a:t>setup</a:t>
            </a:r>
            <a:r>
              <a:rPr lang="en-US" sz="3200" b="1" i="1" baseline="30000" dirty="0">
                <a:solidFill>
                  <a:srgbClr val="0070C0"/>
                </a:solidFill>
                <a:latin typeface="+mj-lt"/>
                <a:cs typeface="Arial" charset="0"/>
              </a:rPr>
              <a:t>)</a:t>
            </a:r>
            <a:r>
              <a:rPr lang="en-US" sz="3200" b="1" baseline="30000" dirty="0">
                <a:solidFill>
                  <a:srgbClr val="0070C0"/>
                </a:solidFill>
                <a:latin typeface="+mj-lt"/>
                <a:cs typeface="Arial" charset="0"/>
              </a:rPr>
              <a:t>/</a:t>
            </a:r>
            <a:r>
              <a:rPr lang="el-GR" sz="3200" b="1" baseline="30000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τ</a:t>
            </a:r>
            <a:endParaRPr lang="en-US" sz="3200" b="1" baseline="30000" dirty="0">
              <a:solidFill>
                <a:srgbClr val="0070C0"/>
              </a:solidFill>
              <a:latin typeface="+mj-lt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000" baseline="30000" dirty="0">
              <a:latin typeface="+mj-lt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Synchronizer fails, on average, 1/[</a:t>
            </a:r>
            <a:r>
              <a:rPr lang="en-US" sz="2600" i="1" dirty="0">
                <a:latin typeface="+mj-lt"/>
                <a:cs typeface="Arial" charset="0"/>
              </a:rPr>
              <a:t>P</a:t>
            </a:r>
            <a:r>
              <a:rPr lang="en-US" sz="2600" dirty="0">
                <a:latin typeface="+mj-lt"/>
                <a:cs typeface="Arial" charset="0"/>
              </a:rPr>
              <a:t>(failure)/second]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Called </a:t>
            </a:r>
            <a:r>
              <a:rPr lang="en-US" sz="2600" b="1" i="1" dirty="0">
                <a:latin typeface="+mj-lt"/>
                <a:cs typeface="Arial" charset="0"/>
              </a:rPr>
              <a:t>mean time between failures</a:t>
            </a:r>
            <a:r>
              <a:rPr lang="en-US" sz="2600" dirty="0">
                <a:latin typeface="+mj-lt"/>
                <a:cs typeface="Arial" charset="0"/>
              </a:rPr>
              <a:t>, MTBF: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b="1" dirty="0">
                <a:latin typeface="+mj-lt"/>
                <a:cs typeface="Arial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MTBF = 1/[</a:t>
            </a:r>
            <a:r>
              <a:rPr lang="en-US" sz="2800" b="1" i="1" dirty="0">
                <a:solidFill>
                  <a:srgbClr val="0070C0"/>
                </a:solidFill>
                <a:latin typeface="+mj-lt"/>
                <a:cs typeface="Arial" charset="0"/>
              </a:rPr>
              <a:t>P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(failure)/second] = (</a:t>
            </a:r>
            <a:r>
              <a:rPr lang="en-US" sz="2800" b="1" i="1" dirty="0" err="1">
                <a:solidFill>
                  <a:srgbClr val="0070C0"/>
                </a:solidFill>
                <a:latin typeface="+mj-lt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/</a:t>
            </a:r>
            <a:r>
              <a:rPr lang="en-US" sz="2800" b="1" i="1" dirty="0">
                <a:solidFill>
                  <a:srgbClr val="0070C0"/>
                </a:solidFill>
                <a:latin typeface="+mj-lt"/>
                <a:cs typeface="Arial" charset="0"/>
              </a:rPr>
              <a:t>NT</a:t>
            </a:r>
            <a:r>
              <a:rPr lang="en-US" sz="2800" b="1" baseline="-25000" dirty="0">
                <a:solidFill>
                  <a:srgbClr val="0070C0"/>
                </a:solidFill>
                <a:latin typeface="+mj-lt"/>
                <a:cs typeface="Arial" charset="0"/>
              </a:rPr>
              <a:t>0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) e</a:t>
            </a:r>
            <a:r>
              <a:rPr lang="en-US" sz="2800" b="1" i="1" baseline="30000" dirty="0">
                <a:solidFill>
                  <a:srgbClr val="0070C0"/>
                </a:solidFill>
                <a:latin typeface="+mj-lt"/>
                <a:cs typeface="Arial" charset="0"/>
              </a:rPr>
              <a:t>(</a:t>
            </a:r>
            <a:r>
              <a:rPr lang="en-US" sz="2800" b="1" i="1" baseline="30000" dirty="0" err="1">
                <a:solidFill>
                  <a:srgbClr val="0070C0"/>
                </a:solidFill>
                <a:latin typeface="+mj-lt"/>
                <a:cs typeface="Arial" charset="0"/>
              </a:rPr>
              <a:t>T</a:t>
            </a:r>
            <a:r>
              <a:rPr lang="en-US" sz="2000" b="1" i="1" baseline="30000" dirty="0" err="1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2800" b="1" i="1" baseline="-250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2800" b="1" i="1" baseline="30000" dirty="0">
                <a:solidFill>
                  <a:srgbClr val="0070C0"/>
                </a:solidFill>
                <a:latin typeface="+mj-lt"/>
                <a:cs typeface="Arial" charset="0"/>
              </a:rPr>
              <a:t>-  </a:t>
            </a:r>
            <a:r>
              <a:rPr lang="en-US" sz="2800" b="1" i="1" baseline="30000" dirty="0" err="1">
                <a:solidFill>
                  <a:srgbClr val="0070C0"/>
                </a:solidFill>
                <a:latin typeface="+mj-lt"/>
                <a:cs typeface="Arial" charset="0"/>
              </a:rPr>
              <a:t>t</a:t>
            </a:r>
            <a:r>
              <a:rPr lang="en-US" sz="2000" b="1" i="1" baseline="30000" dirty="0" err="1">
                <a:solidFill>
                  <a:srgbClr val="0070C0"/>
                </a:solidFill>
                <a:latin typeface="+mj-lt"/>
                <a:cs typeface="Arial" charset="0"/>
              </a:rPr>
              <a:t>setup</a:t>
            </a:r>
            <a:r>
              <a:rPr lang="en-US" sz="2800" b="1" i="1" baseline="30000" dirty="0">
                <a:solidFill>
                  <a:srgbClr val="0070C0"/>
                </a:solidFill>
                <a:latin typeface="+mj-lt"/>
                <a:cs typeface="Arial" charset="0"/>
              </a:rPr>
              <a:t>)</a:t>
            </a:r>
            <a:r>
              <a:rPr lang="en-US" sz="2800" b="1" baseline="30000" dirty="0">
                <a:solidFill>
                  <a:srgbClr val="0070C0"/>
                </a:solidFill>
                <a:latin typeface="+mj-lt"/>
                <a:cs typeface="Arial" charset="0"/>
              </a:rPr>
              <a:t>/</a:t>
            </a:r>
            <a:r>
              <a:rPr lang="el-GR" sz="2800" b="1" baseline="30000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τ</a:t>
            </a:r>
            <a:endParaRPr lang="en-US" sz="2800" b="1" baseline="30000" dirty="0">
              <a:solidFill>
                <a:srgbClr val="0070C0"/>
              </a:solidFill>
              <a:latin typeface="+mj-lt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800" baseline="30000" dirty="0">
              <a:latin typeface="+mj-lt"/>
              <a:cs typeface="Times New Roman" pitchFamily="18" charset="0"/>
            </a:endParaRPr>
          </a:p>
        </p:txBody>
      </p:sp>
      <p:sp>
        <p:nvSpPr>
          <p:cNvPr id="1065993" name="Rectangle 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12177" y="4876800"/>
            <a:ext cx="8050823" cy="8382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1065994" name="Rectangle 10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51388" y="2886808"/>
            <a:ext cx="7772400" cy="6858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146447"/>
            <a:ext cx="85344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bg1"/>
                </a:solidFill>
                <a:latin typeface="+mj-lt"/>
              </a:rPr>
              <a:t>Synchronizer Mean Time Between Failures</a:t>
            </a:r>
          </a:p>
        </p:txBody>
      </p:sp>
    </p:spTree>
    <p:extLst>
      <p:ext uri="{BB962C8B-B14F-4D97-AF65-F5344CB8AC3E}">
        <p14:creationId xmlns:p14="http://schemas.microsoft.com/office/powerpoint/2010/main" val="1016563775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8085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1752600" y="960437"/>
          <a:ext cx="5334000" cy="150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66" name="VISIO" r:id="rId8" imgW="2428920" imgH="685800" progId="Visio.Drawing.6">
                  <p:embed/>
                </p:oleObj>
              </mc:Choice>
              <mc:Fallback>
                <p:oleObj name="VISIO" r:id="rId8" imgW="2428920" imgH="685800" progId="Visio.Drawing.6">
                  <p:embed/>
                  <p:pic>
                    <p:nvPicPr>
                      <p:cNvPr id="119808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960437"/>
                        <a:ext cx="5334000" cy="1506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808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98084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8086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2590800"/>
            <a:ext cx="83058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dirty="0">
                <a:latin typeface="Times New Roman" pitchFamily="18" charset="0"/>
                <a:cs typeface="Arial" charset="0"/>
              </a:rPr>
              <a:t>Suppose:  	</a:t>
            </a:r>
            <a:r>
              <a:rPr lang="en-US" sz="20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000" i="1" baseline="-25000" dirty="0" err="1">
                <a:latin typeface="Times New Roman" pitchFamily="18" charset="0"/>
                <a:cs typeface="Arial" charset="0"/>
              </a:rPr>
              <a:t>c</a:t>
            </a:r>
            <a:r>
              <a:rPr lang="en-US" sz="2000" dirty="0">
                <a:latin typeface="Times New Roman" pitchFamily="18" charset="0"/>
                <a:cs typeface="Arial" charset="0"/>
              </a:rPr>
              <a:t>    = 1/500 MHz = 2 ns	</a:t>
            </a:r>
            <a:r>
              <a:rPr lang="el-GR" sz="2000" dirty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 = 200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ps</a:t>
            </a:r>
            <a:endParaRPr lang="el-GR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Times New Roman" pitchFamily="18" charset="0"/>
                <a:cs typeface="Arial" charset="0"/>
              </a:rPr>
              <a:t>			</a:t>
            </a:r>
            <a:r>
              <a:rPr lang="en-US" sz="2000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000" baseline="-25000" dirty="0">
                <a:latin typeface="Times New Roman" pitchFamily="18" charset="0"/>
                <a:cs typeface="Arial" charset="0"/>
              </a:rPr>
              <a:t>0</a:t>
            </a:r>
            <a:r>
              <a:rPr lang="en-US" sz="2000" dirty="0">
                <a:latin typeface="Times New Roman" pitchFamily="18" charset="0"/>
                <a:cs typeface="Arial" charset="0"/>
              </a:rPr>
              <a:t>    = 150 </a:t>
            </a:r>
            <a:r>
              <a:rPr lang="en-US" sz="2000" dirty="0" err="1">
                <a:latin typeface="Times New Roman" pitchFamily="18" charset="0"/>
                <a:cs typeface="Arial" charset="0"/>
              </a:rPr>
              <a:t>ps</a:t>
            </a:r>
            <a:r>
              <a:rPr lang="en-US" sz="2000" dirty="0">
                <a:latin typeface="Times New Roman" pitchFamily="18" charset="0"/>
                <a:cs typeface="Arial" charset="0"/>
              </a:rPr>
              <a:t>		</a:t>
            </a:r>
            <a:r>
              <a:rPr lang="en-US" sz="20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000" baseline="-25000" dirty="0" err="1">
                <a:latin typeface="Times New Roman" pitchFamily="18" charset="0"/>
                <a:cs typeface="Arial" charset="0"/>
              </a:rPr>
              <a:t>setup</a:t>
            </a:r>
            <a:r>
              <a:rPr lang="en-US" sz="2000" dirty="0">
                <a:latin typeface="Times New Roman" pitchFamily="18" charset="0"/>
                <a:cs typeface="Arial" charset="0"/>
              </a:rPr>
              <a:t> = 100 </a:t>
            </a:r>
            <a:r>
              <a:rPr lang="en-US" sz="2000" dirty="0" err="1">
                <a:latin typeface="Times New Roman" pitchFamily="18" charset="0"/>
                <a:cs typeface="Arial" charset="0"/>
              </a:rPr>
              <a:t>ps</a:t>
            </a: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Times New Roman" pitchFamily="18" charset="0"/>
                <a:cs typeface="Arial" charset="0"/>
              </a:rPr>
              <a:t>                             </a:t>
            </a:r>
            <a:r>
              <a:rPr lang="en-US" sz="2000" i="1" dirty="0">
                <a:latin typeface="Times New Roman" pitchFamily="18" charset="0"/>
                <a:cs typeface="Arial" charset="0"/>
              </a:rPr>
              <a:t>N</a:t>
            </a:r>
            <a:r>
              <a:rPr lang="en-US" sz="2000" dirty="0">
                <a:latin typeface="Times New Roman" pitchFamily="18" charset="0"/>
                <a:cs typeface="Arial" charset="0"/>
              </a:rPr>
              <a:t>     = 10 events per second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dirty="0">
                <a:latin typeface="Times New Roman" pitchFamily="18" charset="0"/>
                <a:cs typeface="Arial" charset="0"/>
              </a:rPr>
              <a:t>What is the probability of failure? MTBF?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Times New Roman" pitchFamily="18" charset="0"/>
                <a:cs typeface="Arial" charset="0"/>
              </a:rPr>
              <a:t>                                   </a:t>
            </a:r>
            <a:r>
              <a:rPr lang="en-US" sz="2000" i="1" dirty="0">
                <a:latin typeface="Times New Roman" pitchFamily="18" charset="0"/>
                <a:cs typeface="Arial" charset="0"/>
              </a:rPr>
              <a:t>P</a:t>
            </a:r>
            <a:r>
              <a:rPr lang="en-US" sz="2000" dirty="0">
                <a:latin typeface="Times New Roman" pitchFamily="18" charset="0"/>
                <a:cs typeface="Arial" charset="0"/>
              </a:rPr>
              <a:t>(failure) = (150 ps/2 ns) e</a:t>
            </a:r>
            <a:r>
              <a:rPr lang="en-US" sz="2000" baseline="30000" dirty="0">
                <a:latin typeface="Times New Roman" pitchFamily="18" charset="0"/>
                <a:cs typeface="Arial" charset="0"/>
              </a:rPr>
              <a:t>-</a:t>
            </a:r>
            <a:r>
              <a:rPr lang="en-US" sz="2000" i="1" baseline="30000" dirty="0">
                <a:latin typeface="Times New Roman" pitchFamily="18" charset="0"/>
                <a:cs typeface="Arial" charset="0"/>
              </a:rPr>
              <a:t>(</a:t>
            </a:r>
            <a:r>
              <a:rPr lang="en-US" sz="2000" baseline="30000" dirty="0">
                <a:latin typeface="Times New Roman" pitchFamily="18" charset="0"/>
                <a:cs typeface="Arial" charset="0"/>
              </a:rPr>
              <a:t>1.9 ns</a:t>
            </a:r>
            <a:r>
              <a:rPr lang="en-US" sz="2000" i="1" baseline="30000" dirty="0">
                <a:latin typeface="Times New Roman" pitchFamily="18" charset="0"/>
                <a:cs typeface="Arial" charset="0"/>
              </a:rPr>
              <a:t>)</a:t>
            </a:r>
            <a:r>
              <a:rPr lang="en-US" sz="2000" baseline="30000" dirty="0">
                <a:latin typeface="Times New Roman" pitchFamily="18" charset="0"/>
                <a:cs typeface="Arial" charset="0"/>
              </a:rPr>
              <a:t>/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200 </a:t>
            </a:r>
            <a:r>
              <a:rPr lang="en-US" sz="2000" baseline="30000" dirty="0" err="1">
                <a:latin typeface="Times New Roman" pitchFamily="18" charset="0"/>
                <a:cs typeface="Times New Roman" pitchFamily="18" charset="0"/>
              </a:rPr>
              <a:t>ps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5.6 × 10</a:t>
            </a:r>
            <a:r>
              <a:rPr lang="en-US" sz="2000" b="1" baseline="300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-6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en-US" sz="2000" i="1" dirty="0">
                <a:latin typeface="Times New Roman" pitchFamily="18" charset="0"/>
                <a:cs typeface="Arial" charset="0"/>
              </a:rPr>
              <a:t>P</a:t>
            </a:r>
            <a:r>
              <a:rPr lang="en-US" sz="2000" dirty="0">
                <a:latin typeface="Times New Roman" pitchFamily="18" charset="0"/>
                <a:cs typeface="Arial" charset="0"/>
              </a:rPr>
              <a:t>(failure)/second = 10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× </a:t>
            </a:r>
            <a:r>
              <a:rPr lang="en-US" sz="2000" dirty="0">
                <a:latin typeface="Times New Roman" pitchFamily="18" charset="0"/>
                <a:cs typeface="Arial" charset="0"/>
              </a:rPr>
              <a:t>(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5.6 × 10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-6 </a:t>
            </a:r>
            <a:r>
              <a:rPr lang="en-US" sz="2000" dirty="0">
                <a:latin typeface="Times New Roman" pitchFamily="18" charset="0"/>
                <a:cs typeface="Arial" charset="0"/>
              </a:rPr>
              <a:t>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5.6 × 10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/ second</a:t>
            </a:r>
            <a:endParaRPr lang="en-US" sz="2000" baseline="30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      			            </a:t>
            </a:r>
            <a:r>
              <a:rPr lang="en-US" sz="2000" dirty="0">
                <a:latin typeface="Times New Roman" pitchFamily="18" charset="0"/>
                <a:cs typeface="Arial" charset="0"/>
              </a:rPr>
              <a:t>MTBF    = 1/[P(failure)/second] ≈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  <a:cs typeface="Arial" charset="0"/>
              </a:rPr>
              <a:t>5 hours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 Synchronizer</a:t>
            </a:r>
          </a:p>
        </p:txBody>
      </p:sp>
    </p:spTree>
    <p:extLst>
      <p:ext uri="{BB962C8B-B14F-4D97-AF65-F5344CB8AC3E}">
        <p14:creationId xmlns:p14="http://schemas.microsoft.com/office/powerpoint/2010/main" val="2418591024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53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653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653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6536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143000"/>
            <a:ext cx="83058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Two types of parallelism: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Spatial parallelism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duplicate hardware performs multiple tasks at once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Temporal parallelism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task is broken into multiple stages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also called pipelining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for example, an assembly line</a:t>
            </a:r>
            <a:endParaRPr lang="en-US" sz="2600" baseline="30000" dirty="0">
              <a:latin typeface="+mj-lt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Parallelism</a:t>
            </a:r>
          </a:p>
        </p:txBody>
      </p:sp>
    </p:spTree>
    <p:extLst>
      <p:ext uri="{BB962C8B-B14F-4D97-AF65-F5344CB8AC3E}">
        <p14:creationId xmlns:p14="http://schemas.microsoft.com/office/powerpoint/2010/main" val="313195505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6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226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266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266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143000"/>
            <a:ext cx="79629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Token:</a:t>
            </a:r>
            <a:r>
              <a:rPr lang="en-US" sz="3200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Group of inputs processed to produce group of outputs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Latency:</a:t>
            </a:r>
            <a:r>
              <a:rPr lang="en-US" sz="3200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Time for one token to pass from start to end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Throughput:</a:t>
            </a:r>
            <a:r>
              <a:rPr lang="en-US" sz="3200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Number of tokens produced per unit time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         </a:t>
            </a:r>
            <a:r>
              <a:rPr lang="en-US" sz="3200" b="1" dirty="0">
                <a:latin typeface="+mj-lt"/>
                <a:cs typeface="Arial" charset="0"/>
              </a:rPr>
              <a:t>Parallelism increases throughput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Parallelism Definitions</a:t>
            </a:r>
          </a:p>
        </p:txBody>
      </p:sp>
    </p:spTree>
    <p:extLst>
      <p:ext uri="{BB962C8B-B14F-4D97-AF65-F5344CB8AC3E}">
        <p14:creationId xmlns:p14="http://schemas.microsoft.com/office/powerpoint/2010/main" val="923129155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013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0013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013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0134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95400"/>
            <a:ext cx="80010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Ben </a:t>
            </a:r>
            <a:r>
              <a:rPr lang="en-US" sz="2400" dirty="0" err="1">
                <a:latin typeface="+mj-lt"/>
                <a:cs typeface="Arial" charset="0"/>
              </a:rPr>
              <a:t>Bitdiddle</a:t>
            </a:r>
            <a:r>
              <a:rPr lang="en-US" sz="2400" dirty="0">
                <a:latin typeface="+mj-lt"/>
                <a:cs typeface="Arial" charset="0"/>
              </a:rPr>
              <a:t> bakes cookies to celebrate traffic light controller installation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5 minutes to roll cookies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15 minutes to bake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What is the latency and throughput without parallelism?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aseline="30000" dirty="0">
                <a:latin typeface="+mj-lt"/>
                <a:cs typeface="Times New Roman" pitchFamily="18" charset="0"/>
              </a:rPr>
              <a:t>		</a:t>
            </a:r>
            <a:r>
              <a:rPr lang="en-US" sz="2400" b="1" dirty="0">
                <a:latin typeface="+mj-lt"/>
                <a:cs typeface="Arial" charset="0"/>
              </a:rPr>
              <a:t>Latency</a:t>
            </a:r>
            <a:r>
              <a:rPr lang="en-US" sz="2400" dirty="0">
                <a:latin typeface="+mj-lt"/>
                <a:cs typeface="Arial" charset="0"/>
              </a:rPr>
              <a:t> = 5 + 15 = 20 minutes = 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1/3 hour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            </a:t>
            </a:r>
            <a:r>
              <a:rPr lang="en-US" sz="2400" b="1" dirty="0">
                <a:latin typeface="+mj-lt"/>
                <a:cs typeface="Arial" charset="0"/>
              </a:rPr>
              <a:t>Throughput</a:t>
            </a:r>
            <a:r>
              <a:rPr lang="en-US" sz="2400" dirty="0">
                <a:latin typeface="+mj-lt"/>
                <a:cs typeface="Arial" charset="0"/>
              </a:rPr>
              <a:t> = 1 tray/ 1/3 hour = 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3 trays/hour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Parallelism Example</a:t>
            </a:r>
          </a:p>
        </p:txBody>
      </p:sp>
      <p:sp>
        <p:nvSpPr>
          <p:cNvPr id="8" name="Rectangle 7"/>
          <p:cNvSpPr/>
          <p:nvPr/>
        </p:nvSpPr>
        <p:spPr>
          <a:xfrm>
            <a:off x="3124200" y="3886200"/>
            <a:ext cx="4038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81400" y="4267200"/>
            <a:ext cx="4038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4406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03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803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803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6803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143000"/>
            <a:ext cx="76581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What is the latency and throughput if Ben uses parallelism?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Spatial parallelism:</a:t>
            </a:r>
            <a:r>
              <a:rPr lang="en-US" sz="26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Ben asks </a:t>
            </a:r>
            <a:r>
              <a:rPr lang="en-US" sz="2600" dirty="0" err="1">
                <a:latin typeface="+mj-lt"/>
                <a:cs typeface="Arial" charset="0"/>
              </a:rPr>
              <a:t>Allysa</a:t>
            </a:r>
            <a:r>
              <a:rPr lang="en-US" sz="2600" dirty="0">
                <a:latin typeface="+mj-lt"/>
                <a:cs typeface="Arial" charset="0"/>
              </a:rPr>
              <a:t> P. Hacker to help, using her own oven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Temporal parallelism:</a:t>
            </a:r>
            <a:r>
              <a:rPr lang="en-US" sz="26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600" dirty="0">
                <a:latin typeface="+mj-lt"/>
                <a:cs typeface="Arial" charset="0"/>
              </a:rPr>
              <a:t>two stages: rolling and baking </a:t>
            </a: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600" dirty="0">
                <a:latin typeface="+mj-lt"/>
                <a:cs typeface="Arial" charset="0"/>
              </a:rPr>
              <a:t>He uses two trays  </a:t>
            </a:r>
          </a:p>
          <a:p>
            <a:pPr marL="1371600" lvl="2" indent="-4572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600" dirty="0">
                <a:latin typeface="+mj-lt"/>
                <a:cs typeface="Arial" charset="0"/>
              </a:rPr>
              <a:t>While first batch is baking, he rolls the second batch, etc.</a:t>
            </a: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Parallelism Example</a:t>
            </a:r>
          </a:p>
        </p:txBody>
      </p:sp>
    </p:spTree>
    <p:extLst>
      <p:ext uri="{BB962C8B-B14F-4D97-AF65-F5344CB8AC3E}">
        <p14:creationId xmlns:p14="http://schemas.microsoft.com/office/powerpoint/2010/main" val="229268133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08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7008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008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70086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4343400"/>
            <a:ext cx="8305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aseline="30000" dirty="0">
                <a:latin typeface="+mj-lt"/>
                <a:cs typeface="Times New Roman" pitchFamily="18" charset="0"/>
              </a:rPr>
              <a:t>		</a:t>
            </a:r>
            <a:r>
              <a:rPr lang="en-US" sz="2400" b="1" dirty="0">
                <a:latin typeface="+mj-lt"/>
                <a:cs typeface="Arial" charset="0"/>
              </a:rPr>
              <a:t>Latency</a:t>
            </a:r>
            <a:r>
              <a:rPr lang="en-US" sz="2400" dirty="0">
                <a:latin typeface="+mj-lt"/>
                <a:cs typeface="Arial" charset="0"/>
              </a:rPr>
              <a:t> = 5 + 15 = 20 minutes = 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1/3 hour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           	</a:t>
            </a:r>
            <a:r>
              <a:rPr lang="en-US" sz="2400" b="1" dirty="0">
                <a:latin typeface="+mj-lt"/>
                <a:cs typeface="Arial" charset="0"/>
              </a:rPr>
              <a:t>Throughput</a:t>
            </a:r>
            <a:r>
              <a:rPr lang="en-US" sz="2400" dirty="0">
                <a:latin typeface="+mj-lt"/>
                <a:cs typeface="Arial" charset="0"/>
              </a:rPr>
              <a:t> = 2 trays/ 1/3 hour = 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6 trays/hour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Spatial Parallelism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6"/>
            </p:custDataLst>
            <p:extLst/>
          </p:nvPr>
        </p:nvGraphicFramePr>
        <p:xfrm>
          <a:off x="304800" y="1262063"/>
          <a:ext cx="8458200" cy="263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190" name="VISIO" r:id="rId9" imgW="5784076" imgH="1799796" progId="Visio.Drawing.6">
                  <p:embed/>
                </p:oleObj>
              </mc:Choice>
              <mc:Fallback>
                <p:oleObj name="VISIO" r:id="rId9" imgW="5784076" imgH="1799796" progId="Visio.Drawing.6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262063"/>
                        <a:ext cx="8458200" cy="2632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2133600" y="4267200"/>
            <a:ext cx="4038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0" y="4800600"/>
            <a:ext cx="4038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567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4231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304800" y="1419632"/>
          <a:ext cx="8458200" cy="2298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14" name="VISIO" r:id="rId9" imgW="5782320" imgH="1571040" progId="Visio.Drawing.6">
                  <p:embed/>
                </p:oleObj>
              </mc:Choice>
              <mc:Fallback>
                <p:oleObj name="VISIO" r:id="rId9" imgW="5782320" imgH="1571040" progId="Visio.Drawing.6">
                  <p:embed/>
                  <p:pic>
                    <p:nvPicPr>
                      <p:cNvPr id="120423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419632"/>
                        <a:ext cx="8458200" cy="22982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0422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04228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422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3076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04230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3400" y="4038600"/>
            <a:ext cx="8305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aseline="30000" dirty="0">
                <a:latin typeface="+mj-lt"/>
                <a:cs typeface="Times New Roman" pitchFamily="18" charset="0"/>
              </a:rPr>
              <a:t>	</a:t>
            </a:r>
            <a:r>
              <a:rPr lang="en-US" sz="2400" b="1" dirty="0">
                <a:latin typeface="+mj-lt"/>
                <a:cs typeface="Arial" charset="0"/>
              </a:rPr>
              <a:t>Latency</a:t>
            </a:r>
            <a:r>
              <a:rPr lang="en-US" sz="2400" dirty="0">
                <a:latin typeface="+mj-lt"/>
                <a:cs typeface="Arial" charset="0"/>
              </a:rPr>
              <a:t> = 5 + 15 = 20 minutes = 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1/3 hour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	</a:t>
            </a:r>
            <a:r>
              <a:rPr lang="en-US" sz="2400" b="1" dirty="0">
                <a:latin typeface="+mj-lt"/>
                <a:cs typeface="Arial" charset="0"/>
              </a:rPr>
              <a:t>Throughput</a:t>
            </a:r>
            <a:r>
              <a:rPr lang="en-US" sz="2400" dirty="0">
                <a:latin typeface="+mj-lt"/>
                <a:cs typeface="Arial" charset="0"/>
              </a:rPr>
              <a:t> = 1 trays/ 1/4 hour </a:t>
            </a:r>
            <a:r>
              <a:rPr lang="en-US" sz="2400" dirty="0">
                <a:solidFill>
                  <a:srgbClr val="0070C0"/>
                </a:solidFill>
                <a:latin typeface="+mj-lt"/>
                <a:cs typeface="Arial" charset="0"/>
              </a:rPr>
              <a:t>= 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4 trays/hour</a:t>
            </a:r>
          </a:p>
          <a:p>
            <a:pPr marL="342900" indent="-342900">
              <a:spcBef>
                <a:spcPct val="20000"/>
              </a:spcBef>
            </a:pPr>
            <a:endParaRPr lang="en-US" sz="1000" dirty="0">
              <a:solidFill>
                <a:schemeClr val="accent2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solidFill>
                  <a:schemeClr val="accent2"/>
                </a:solidFill>
                <a:latin typeface="+mj-lt"/>
                <a:cs typeface="Arial" charset="0"/>
              </a:rPr>
              <a:t>	</a:t>
            </a:r>
            <a:r>
              <a:rPr lang="en-US" sz="2400" dirty="0">
                <a:latin typeface="+mj-lt"/>
                <a:cs typeface="Arial" charset="0"/>
              </a:rPr>
              <a:t>Using both techniques, the throughput would be </a:t>
            </a:r>
            <a:r>
              <a:rPr lang="en-US" sz="2400" b="1" dirty="0">
                <a:latin typeface="+mj-lt"/>
                <a:cs typeface="Arial" charset="0"/>
              </a:rPr>
              <a:t>8 trays/hour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Temporal Parallelism</a:t>
            </a:r>
          </a:p>
        </p:txBody>
      </p:sp>
      <p:sp>
        <p:nvSpPr>
          <p:cNvPr id="8" name="Rectangle 7"/>
          <p:cNvSpPr/>
          <p:nvPr/>
        </p:nvSpPr>
        <p:spPr>
          <a:xfrm>
            <a:off x="2209800" y="4114800"/>
            <a:ext cx="4038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0" y="4572000"/>
            <a:ext cx="4038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010400" y="5105400"/>
            <a:ext cx="228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0288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19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Flip-flop samples </a:t>
            </a:r>
            <a:r>
              <a:rPr lang="en-US" sz="3200" i="1" dirty="0">
                <a:latin typeface="+mj-lt"/>
                <a:cs typeface="Arial" charset="0"/>
              </a:rPr>
              <a:t>D</a:t>
            </a:r>
            <a:r>
              <a:rPr lang="en-US" sz="3200" dirty="0">
                <a:latin typeface="+mj-lt"/>
                <a:cs typeface="Arial" charset="0"/>
              </a:rPr>
              <a:t> at clock edge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Arial" charset="0"/>
              </a:rPr>
              <a:t>D</a:t>
            </a:r>
            <a:r>
              <a:rPr lang="en-US" sz="3200" dirty="0">
                <a:latin typeface="+mj-lt"/>
                <a:cs typeface="Arial" charset="0"/>
              </a:rPr>
              <a:t> must be stable when sampled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Similar to a photograph, </a:t>
            </a:r>
            <a:r>
              <a:rPr lang="en-US" sz="3200" i="1" dirty="0">
                <a:latin typeface="+mj-lt"/>
                <a:cs typeface="Arial" charset="0"/>
              </a:rPr>
              <a:t>D</a:t>
            </a:r>
            <a:r>
              <a:rPr lang="en-US" sz="3200" dirty="0">
                <a:latin typeface="+mj-lt"/>
                <a:cs typeface="Arial" charset="0"/>
              </a:rPr>
              <a:t> must be stable around clock edge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If not, </a:t>
            </a:r>
            <a:r>
              <a:rPr lang="en-US" sz="3200" dirty="0" err="1">
                <a:latin typeface="+mj-lt"/>
                <a:cs typeface="Arial" charset="0"/>
              </a:rPr>
              <a:t>metastability</a:t>
            </a:r>
            <a:r>
              <a:rPr lang="en-US" sz="3200" dirty="0">
                <a:latin typeface="+mj-lt"/>
                <a:cs typeface="Arial" charset="0"/>
              </a:rPr>
              <a:t> can occur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Timing</a:t>
            </a:r>
          </a:p>
        </p:txBody>
      </p:sp>
    </p:spTree>
    <p:extLst>
      <p:ext uri="{BB962C8B-B14F-4D97-AF65-F5344CB8AC3E}">
        <p14:creationId xmlns:p14="http://schemas.microsoft.com/office/powerpoint/2010/main" val="90187400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470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2209800" y="3124200"/>
          <a:ext cx="4572000" cy="280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782" name="VISIO" r:id="rId6" imgW="1968120" imgH="1209240" progId="Visio.Drawing.6">
                  <p:embed/>
                </p:oleObj>
              </mc:Choice>
              <mc:Fallback>
                <p:oleObj name="VISIO" r:id="rId6" imgW="1968120" imgH="1209240" progId="Visio.Drawing.6">
                  <p:embed/>
                  <p:pic>
                    <p:nvPicPr>
                      <p:cNvPr id="122470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124200"/>
                        <a:ext cx="4572000" cy="280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4707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096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Setup time: </a:t>
            </a:r>
            <a:r>
              <a:rPr lang="en-US" sz="2400" i="1" dirty="0" err="1">
                <a:latin typeface="+mj-lt"/>
                <a:cs typeface="Arial" charset="0"/>
              </a:rPr>
              <a:t>t</a:t>
            </a:r>
            <a:r>
              <a:rPr lang="en-US" sz="2400" baseline="-25000" dirty="0" err="1">
                <a:latin typeface="+mj-lt"/>
                <a:cs typeface="Arial" charset="0"/>
              </a:rPr>
              <a:t>setup</a:t>
            </a:r>
            <a:r>
              <a:rPr lang="en-US" sz="2400" b="1" dirty="0">
                <a:solidFill>
                  <a:schemeClr val="accent2"/>
                </a:solidFill>
                <a:latin typeface="+mj-lt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= time </a:t>
            </a:r>
            <a:r>
              <a:rPr lang="en-US" sz="2400" i="1" dirty="0">
                <a:latin typeface="+mj-lt"/>
                <a:cs typeface="Arial" charset="0"/>
              </a:rPr>
              <a:t>before</a:t>
            </a:r>
            <a:r>
              <a:rPr lang="en-US" sz="2400" dirty="0">
                <a:latin typeface="+mj-lt"/>
                <a:cs typeface="Arial" charset="0"/>
              </a:rPr>
              <a:t> clock edge data must be stable (i.e. not changing)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Hold time:</a:t>
            </a:r>
            <a:r>
              <a:rPr lang="en-US" sz="24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2400" i="1" dirty="0" err="1">
                <a:latin typeface="+mj-lt"/>
                <a:cs typeface="Arial" charset="0"/>
              </a:rPr>
              <a:t>t</a:t>
            </a:r>
            <a:r>
              <a:rPr lang="en-US" sz="2400" baseline="-25000" dirty="0" err="1">
                <a:latin typeface="+mj-lt"/>
                <a:cs typeface="Arial" charset="0"/>
              </a:rPr>
              <a:t>hold</a:t>
            </a:r>
            <a:r>
              <a:rPr lang="en-US" sz="2400" b="1" dirty="0">
                <a:solidFill>
                  <a:schemeClr val="accent2"/>
                </a:solidFill>
                <a:latin typeface="+mj-lt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= time </a:t>
            </a:r>
            <a:r>
              <a:rPr lang="en-US" sz="2400" i="1" dirty="0">
                <a:latin typeface="+mj-lt"/>
                <a:cs typeface="Arial" charset="0"/>
              </a:rPr>
              <a:t>after</a:t>
            </a:r>
            <a:r>
              <a:rPr lang="en-US" sz="2400" dirty="0">
                <a:latin typeface="+mj-lt"/>
                <a:cs typeface="Arial" charset="0"/>
              </a:rPr>
              <a:t> clock edge data must be stable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Aperture time:</a:t>
            </a:r>
            <a:r>
              <a:rPr lang="en-US" sz="2400" b="1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2400" i="1" dirty="0">
                <a:latin typeface="+mj-lt"/>
                <a:cs typeface="Arial" charset="0"/>
              </a:rPr>
              <a:t>t</a:t>
            </a:r>
            <a:r>
              <a:rPr lang="en-US" sz="2400" i="1" baseline="-25000" dirty="0">
                <a:latin typeface="+mj-lt"/>
                <a:cs typeface="Arial" charset="0"/>
              </a:rPr>
              <a:t>a</a:t>
            </a:r>
            <a:r>
              <a:rPr lang="en-US" sz="2400" b="1" dirty="0">
                <a:solidFill>
                  <a:schemeClr val="accent2"/>
                </a:solidFill>
                <a:latin typeface="+mj-lt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= time </a:t>
            </a:r>
            <a:r>
              <a:rPr lang="en-US" sz="2400" i="1" dirty="0">
                <a:latin typeface="+mj-lt"/>
                <a:cs typeface="Arial" charset="0"/>
              </a:rPr>
              <a:t>around</a:t>
            </a:r>
            <a:r>
              <a:rPr lang="en-US" sz="2400" dirty="0">
                <a:latin typeface="+mj-lt"/>
                <a:cs typeface="Arial" charset="0"/>
              </a:rPr>
              <a:t> clock edge data must be stable (</a:t>
            </a:r>
            <a:r>
              <a:rPr lang="en-US" sz="2400" i="1" dirty="0">
                <a:latin typeface="+mj-lt"/>
                <a:cs typeface="Arial" charset="0"/>
              </a:rPr>
              <a:t>t</a:t>
            </a:r>
            <a:r>
              <a:rPr lang="en-US" sz="2400" i="1" baseline="-25000" dirty="0">
                <a:latin typeface="+mj-lt"/>
                <a:cs typeface="Arial" charset="0"/>
              </a:rPr>
              <a:t>a</a:t>
            </a:r>
            <a:r>
              <a:rPr lang="en-US" sz="2400" dirty="0">
                <a:latin typeface="+mj-lt"/>
                <a:cs typeface="Arial" charset="0"/>
              </a:rPr>
              <a:t> = </a:t>
            </a:r>
            <a:r>
              <a:rPr lang="en-US" sz="2400" i="1" dirty="0" err="1">
                <a:latin typeface="+mj-lt"/>
                <a:cs typeface="Arial" charset="0"/>
              </a:rPr>
              <a:t>t</a:t>
            </a:r>
            <a:r>
              <a:rPr lang="en-US" sz="2400" baseline="-25000" dirty="0" err="1">
                <a:latin typeface="+mj-lt"/>
                <a:cs typeface="Arial" charset="0"/>
              </a:rPr>
              <a:t>setup</a:t>
            </a:r>
            <a:r>
              <a:rPr lang="en-US" sz="2400" dirty="0">
                <a:latin typeface="+mj-lt"/>
                <a:cs typeface="Arial" charset="0"/>
              </a:rPr>
              <a:t> +  </a:t>
            </a:r>
            <a:r>
              <a:rPr lang="en-US" sz="2400" i="1" dirty="0" err="1">
                <a:latin typeface="+mj-lt"/>
                <a:cs typeface="Arial" charset="0"/>
              </a:rPr>
              <a:t>t</a:t>
            </a:r>
            <a:r>
              <a:rPr lang="en-US" sz="2400" baseline="-25000" dirty="0" err="1">
                <a:latin typeface="+mj-lt"/>
                <a:cs typeface="Arial" charset="0"/>
              </a:rPr>
              <a:t>hold</a:t>
            </a:r>
            <a:r>
              <a:rPr lang="en-US" sz="2400" dirty="0">
                <a:latin typeface="+mj-lt"/>
                <a:cs typeface="Arial" charset="0"/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Input Timing Constraints</a:t>
            </a:r>
          </a:p>
        </p:txBody>
      </p:sp>
    </p:spTree>
    <p:extLst>
      <p:ext uri="{BB962C8B-B14F-4D97-AF65-F5344CB8AC3E}">
        <p14:creationId xmlns:p14="http://schemas.microsoft.com/office/powerpoint/2010/main" val="140359253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6756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2057400" y="3046413"/>
          <a:ext cx="4953000" cy="335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06" name="VISIO" r:id="rId6" imgW="1912680" imgH="1294920" progId="Visio.Drawing.6">
                  <p:embed/>
                </p:oleObj>
              </mc:Choice>
              <mc:Fallback>
                <p:oleObj name="VISIO" r:id="rId6" imgW="1912680" imgH="1294920" progId="Visio.Drawing.6">
                  <p:embed/>
                  <p:pic>
                    <p:nvPicPr>
                      <p:cNvPr id="122675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046413"/>
                        <a:ext cx="4953000" cy="3354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6755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Propagation delay:</a:t>
            </a:r>
            <a:r>
              <a:rPr lang="en-US" sz="2400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2400" b="1" i="1" dirty="0" err="1">
                <a:latin typeface="+mj-lt"/>
                <a:cs typeface="Arial" charset="0"/>
              </a:rPr>
              <a:t>t</a:t>
            </a:r>
            <a:r>
              <a:rPr lang="en-US" sz="2400" b="1" i="1" baseline="-25000" dirty="0" err="1">
                <a:latin typeface="+mj-lt"/>
                <a:cs typeface="Arial" charset="0"/>
              </a:rPr>
              <a:t>pcq</a:t>
            </a:r>
            <a:r>
              <a:rPr lang="en-US" sz="2400" dirty="0">
                <a:latin typeface="+mj-lt"/>
                <a:cs typeface="Arial" charset="0"/>
              </a:rPr>
              <a:t> = time after clock edge that the output </a:t>
            </a:r>
            <a:r>
              <a:rPr lang="en-US" sz="2400" i="1" dirty="0">
                <a:latin typeface="+mj-lt"/>
                <a:cs typeface="Arial" charset="0"/>
              </a:rPr>
              <a:t>Q</a:t>
            </a:r>
            <a:r>
              <a:rPr lang="en-US" sz="2400" dirty="0">
                <a:latin typeface="+mj-lt"/>
                <a:cs typeface="Arial" charset="0"/>
              </a:rPr>
              <a:t> is guaranteed to be stable (i.e., to stop changing)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Contamination delay:</a:t>
            </a:r>
            <a:r>
              <a:rPr lang="en-US" sz="2400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2400" b="1" i="1" dirty="0" err="1">
                <a:latin typeface="+mj-lt"/>
                <a:cs typeface="Arial" charset="0"/>
              </a:rPr>
              <a:t>t</a:t>
            </a:r>
            <a:r>
              <a:rPr lang="en-US" sz="2400" b="1" i="1" baseline="-25000" dirty="0" err="1">
                <a:latin typeface="+mj-lt"/>
                <a:cs typeface="Arial" charset="0"/>
              </a:rPr>
              <a:t>ccq</a:t>
            </a:r>
            <a:r>
              <a:rPr lang="en-US" sz="2400" dirty="0">
                <a:latin typeface="+mj-lt"/>
                <a:cs typeface="Arial" charset="0"/>
              </a:rPr>
              <a:t> = time after clock edge that </a:t>
            </a:r>
            <a:r>
              <a:rPr lang="en-US" sz="2400" i="1" dirty="0">
                <a:latin typeface="+mj-lt"/>
                <a:cs typeface="Arial" charset="0"/>
              </a:rPr>
              <a:t>Q</a:t>
            </a:r>
            <a:r>
              <a:rPr lang="en-US" sz="2400" dirty="0">
                <a:latin typeface="+mj-lt"/>
                <a:cs typeface="Arial" charset="0"/>
              </a:rPr>
              <a:t> might be unstable (i.e., start changing)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Output Timing Parameters</a:t>
            </a:r>
          </a:p>
        </p:txBody>
      </p:sp>
    </p:spTree>
    <p:extLst>
      <p:ext uri="{BB962C8B-B14F-4D97-AF65-F5344CB8AC3E}">
        <p14:creationId xmlns:p14="http://schemas.microsoft.com/office/powerpoint/2010/main" val="327599976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Synchronous sequential circuit inputs must be stable during aperture (setup and hold) time around clock edge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Specifically, inputs must be stable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at least </a:t>
            </a:r>
            <a:r>
              <a:rPr lang="en-US" sz="2600" i="1" dirty="0" err="1">
                <a:latin typeface="+mj-lt"/>
                <a:cs typeface="Arial" charset="0"/>
              </a:rPr>
              <a:t>t</a:t>
            </a:r>
            <a:r>
              <a:rPr lang="en-US" sz="2600" baseline="-25000" dirty="0" err="1">
                <a:latin typeface="+mj-lt"/>
                <a:cs typeface="Arial" charset="0"/>
              </a:rPr>
              <a:t>setup</a:t>
            </a:r>
            <a:r>
              <a:rPr lang="en-US" sz="2600" dirty="0">
                <a:latin typeface="+mj-lt"/>
                <a:cs typeface="Arial" charset="0"/>
              </a:rPr>
              <a:t> before the clock edge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at least until </a:t>
            </a:r>
            <a:r>
              <a:rPr lang="en-US" sz="2600" i="1" dirty="0" err="1">
                <a:latin typeface="+mj-lt"/>
                <a:cs typeface="Arial" charset="0"/>
              </a:rPr>
              <a:t>t</a:t>
            </a:r>
            <a:r>
              <a:rPr lang="en-US" sz="2600" baseline="-25000" dirty="0" err="1">
                <a:latin typeface="+mj-lt"/>
                <a:cs typeface="Arial" charset="0"/>
              </a:rPr>
              <a:t>hold</a:t>
            </a:r>
            <a:r>
              <a:rPr lang="en-US" sz="2600" dirty="0">
                <a:latin typeface="+mj-lt"/>
                <a:cs typeface="Arial" charset="0"/>
              </a:rPr>
              <a:t> after the clock edge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Dynamic Discipline</a:t>
            </a:r>
          </a:p>
        </p:txBody>
      </p:sp>
    </p:spTree>
    <p:extLst>
      <p:ext uri="{BB962C8B-B14F-4D97-AF65-F5344CB8AC3E}">
        <p14:creationId xmlns:p14="http://schemas.microsoft.com/office/powerpoint/2010/main" val="382593810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46" name="Rectangle 6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609600" y="1066800"/>
            <a:ext cx="8077200" cy="4953000"/>
          </a:xfrm>
        </p:spPr>
        <p:txBody>
          <a:bodyPr>
            <a:normAutofit/>
          </a:bodyPr>
          <a:lstStyle/>
          <a:p>
            <a:r>
              <a:rPr lang="en-US" dirty="0"/>
              <a:t>The delay between registers has a </a:t>
            </a:r>
            <a:r>
              <a:rPr lang="en-US" b="1" dirty="0"/>
              <a:t>minimum</a:t>
            </a:r>
            <a:r>
              <a:rPr lang="en-US" dirty="0"/>
              <a:t> and </a:t>
            </a:r>
            <a:r>
              <a:rPr lang="en-US" b="1" dirty="0"/>
              <a:t>maximum</a:t>
            </a:r>
            <a:r>
              <a:rPr lang="en-US" dirty="0"/>
              <a:t> delay, dependent on the delays of the circuit elements</a:t>
            </a:r>
          </a:p>
        </p:txBody>
      </p:sp>
      <p:graphicFrame>
        <p:nvGraphicFramePr>
          <p:cNvPr id="1034247" name="Object 7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2546322" y="2514600"/>
          <a:ext cx="3854478" cy="3384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30" name="VISIO" r:id="rId8" imgW="1952280" imgH="1714680" progId="Visio.Drawing.6">
                  <p:embed/>
                </p:oleObj>
              </mc:Choice>
              <mc:Fallback>
                <p:oleObj name="VISIO" r:id="rId8" imgW="1952280" imgH="1714680" progId="Visio.Drawing.6">
                  <p:embed/>
                  <p:pic>
                    <p:nvPicPr>
                      <p:cNvPr id="103424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6322" y="2514600"/>
                        <a:ext cx="3854478" cy="33847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24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4244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Dynamic Discipline</a:t>
            </a:r>
          </a:p>
        </p:txBody>
      </p:sp>
    </p:spTree>
    <p:extLst>
      <p:ext uri="{BB962C8B-B14F-4D97-AF65-F5344CB8AC3E}">
        <p14:creationId xmlns:p14="http://schemas.microsoft.com/office/powerpoint/2010/main" val="117910411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04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533400" y="1066800"/>
            <a:ext cx="7543800" cy="4953000"/>
          </a:xfrm>
        </p:spPr>
        <p:txBody>
          <a:bodyPr>
            <a:normAutofit/>
          </a:bodyPr>
          <a:lstStyle/>
          <a:p>
            <a:r>
              <a:rPr lang="en-US" sz="2600" dirty="0"/>
              <a:t>Depends on the </a:t>
            </a:r>
            <a:r>
              <a:rPr lang="en-US" sz="2600" b="1" dirty="0">
                <a:solidFill>
                  <a:srgbClr val="0070C0"/>
                </a:solidFill>
              </a:rPr>
              <a:t>maximum</a:t>
            </a:r>
            <a:r>
              <a:rPr lang="en-US" sz="2600" dirty="0">
                <a:solidFill>
                  <a:srgbClr val="0070C0"/>
                </a:solidFill>
              </a:rPr>
              <a:t> </a:t>
            </a:r>
            <a:r>
              <a:rPr lang="en-US" sz="2600" dirty="0"/>
              <a:t>delay from register R1 through combinational logic to R2</a:t>
            </a:r>
          </a:p>
          <a:p>
            <a:r>
              <a:rPr lang="en-US" sz="2600" dirty="0"/>
              <a:t>The input to register R2 must be stable at least </a:t>
            </a:r>
            <a:r>
              <a:rPr lang="en-US" sz="2600" i="1" dirty="0" err="1"/>
              <a:t>t</a:t>
            </a:r>
            <a:r>
              <a:rPr lang="en-US" sz="2600" baseline="-25000" dirty="0" err="1"/>
              <a:t>setup</a:t>
            </a:r>
            <a:r>
              <a:rPr lang="en-US" sz="2600" dirty="0"/>
              <a:t> before clock edge</a:t>
            </a:r>
          </a:p>
        </p:txBody>
      </p:sp>
      <p:graphicFrame>
        <p:nvGraphicFramePr>
          <p:cNvPr id="1177606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1160585" y="2667000"/>
          <a:ext cx="3844238" cy="324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54" name="VISIO" r:id="rId10" imgW="1952280" imgH="1649880" progId="Visio.Drawing.6">
                  <p:embed/>
                </p:oleObj>
              </mc:Choice>
              <mc:Fallback>
                <p:oleObj name="VISIO" r:id="rId10" imgW="1952280" imgH="1649880" progId="Visio.Drawing.6">
                  <p:embed/>
                  <p:pic>
                    <p:nvPicPr>
                      <p:cNvPr id="117760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0585" y="2667000"/>
                        <a:ext cx="3844238" cy="324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760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77605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77607" name="Rectangle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562600" y="3429000"/>
            <a:ext cx="3352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≥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pcq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pd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setup</a:t>
            </a:r>
            <a:endParaRPr lang="en-US" sz="2800" b="1" baseline="-25000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pd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≤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– (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pcq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setup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)</a:t>
            </a:r>
            <a:endParaRPr lang="en-US" sz="2800" b="1" baseline="-25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800" b="1" baseline="-25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7608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486400" y="3352800"/>
            <a:ext cx="3352800" cy="13716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Setup Time Constraint</a:t>
            </a:r>
          </a:p>
        </p:txBody>
      </p:sp>
      <p:sp>
        <p:nvSpPr>
          <p:cNvPr id="2" name="Rectangle 1"/>
          <p:cNvSpPr/>
          <p:nvPr/>
        </p:nvSpPr>
        <p:spPr>
          <a:xfrm>
            <a:off x="5194214" y="5333999"/>
            <a:ext cx="37973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 </a:t>
            </a:r>
            <a:r>
              <a:rPr lang="en-US" sz="20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en-US" sz="20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0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pcq</a:t>
            </a:r>
            <a:r>
              <a:rPr lang="en-US" sz="20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0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0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setup</a:t>
            </a:r>
            <a:r>
              <a:rPr lang="en-US" sz="20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)</a:t>
            </a:r>
            <a:r>
              <a:rPr lang="en-US" sz="2000" b="1" dirty="0">
                <a:solidFill>
                  <a:srgbClr val="0070C0"/>
                </a:solidFill>
              </a:rPr>
              <a:t>: </a:t>
            </a:r>
            <a:r>
              <a:rPr lang="en-US" sz="2000" i="1" dirty="0"/>
              <a:t>sequencing overhead</a:t>
            </a:r>
            <a:endParaRPr lang="en-US" i="1" baseline="-25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24600" y="3581400"/>
            <a:ext cx="2438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324600" y="4038600"/>
            <a:ext cx="2438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6160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700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457200" y="990600"/>
            <a:ext cx="7543800" cy="4953000"/>
          </a:xfrm>
        </p:spPr>
        <p:txBody>
          <a:bodyPr>
            <a:normAutofit/>
          </a:bodyPr>
          <a:lstStyle/>
          <a:p>
            <a:r>
              <a:rPr lang="en-US" sz="2600" dirty="0"/>
              <a:t>Depends on the </a:t>
            </a:r>
            <a:r>
              <a:rPr lang="en-US" sz="2600" b="1" dirty="0">
                <a:solidFill>
                  <a:srgbClr val="0070C0"/>
                </a:solidFill>
              </a:rPr>
              <a:t>minimum</a:t>
            </a:r>
            <a:r>
              <a:rPr lang="en-US" sz="2600" dirty="0">
                <a:solidFill>
                  <a:srgbClr val="0070C0"/>
                </a:solidFill>
              </a:rPr>
              <a:t> </a:t>
            </a:r>
            <a:r>
              <a:rPr lang="en-US" sz="2600" dirty="0"/>
              <a:t>delay from register R1 through the combinational logic to R2</a:t>
            </a:r>
          </a:p>
          <a:p>
            <a:r>
              <a:rPr lang="en-US" sz="2600" dirty="0"/>
              <a:t>The input to register R2 must be stable for at least </a:t>
            </a:r>
            <a:r>
              <a:rPr lang="en-US" sz="2600" i="1" dirty="0" err="1"/>
              <a:t>t</a:t>
            </a:r>
            <a:r>
              <a:rPr lang="en-US" sz="2600" baseline="-25000" dirty="0" err="1"/>
              <a:t>hold</a:t>
            </a:r>
            <a:r>
              <a:rPr lang="en-US" sz="2600" dirty="0"/>
              <a:t> after the clock edge</a:t>
            </a:r>
          </a:p>
        </p:txBody>
      </p:sp>
      <p:graphicFrame>
        <p:nvGraphicFramePr>
          <p:cNvPr id="1181704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1536150" y="2584450"/>
          <a:ext cx="3493050" cy="335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78" name="VISIO" r:id="rId10" imgW="1952280" imgH="1878480" progId="Visio.Drawing.6">
                  <p:embed/>
                </p:oleObj>
              </mc:Choice>
              <mc:Fallback>
                <p:oleObj name="VISIO" r:id="rId10" imgW="1952280" imgH="1878480" progId="Visio.Drawing.6">
                  <p:embed/>
                  <p:pic>
                    <p:nvPicPr>
                      <p:cNvPr id="1181704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150" y="2584450"/>
                        <a:ext cx="3493050" cy="3359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169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1701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1702" name="Rectangle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172200" y="3429000"/>
            <a:ext cx="2286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hold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&lt;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ccq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cd</a:t>
            </a:r>
            <a:endParaRPr lang="en-US" sz="2800" b="1" baseline="-25000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cd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&gt;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hold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-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ccq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</a:p>
        </p:txBody>
      </p:sp>
      <p:sp>
        <p:nvSpPr>
          <p:cNvPr id="1181703" name="Rectangle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943600" y="3429000"/>
            <a:ext cx="2590800" cy="12192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Hold Time Constraint</a:t>
            </a:r>
          </a:p>
        </p:txBody>
      </p:sp>
      <p:sp>
        <p:nvSpPr>
          <p:cNvPr id="9" name="Rectangle 8"/>
          <p:cNvSpPr/>
          <p:nvPr/>
        </p:nvSpPr>
        <p:spPr>
          <a:xfrm>
            <a:off x="7086600" y="3505200"/>
            <a:ext cx="13716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934200" y="4038600"/>
            <a:ext cx="1371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48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17827</TotalTime>
  <Words>1196</Words>
  <Application>Microsoft Macintosh PowerPoint</Application>
  <PresentationFormat>On-screen Show (4:3)</PresentationFormat>
  <Paragraphs>224</Paragraphs>
  <Slides>29</Slides>
  <Notes>29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ＭＳ Ｐゴシック</vt:lpstr>
      <vt:lpstr>Arial</vt:lpstr>
      <vt:lpstr>Arial Black</vt:lpstr>
      <vt:lpstr>Calibri</vt:lpstr>
      <vt:lpstr>Times New Roman</vt:lpstr>
      <vt:lpstr>Office Theme</vt:lpstr>
      <vt:lpstr>VISIO</vt:lpstr>
      <vt:lpstr>Lecture 5:  Sequential Timing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146</cp:revision>
  <cp:lastPrinted>2018-01-16T16:40:17Z</cp:lastPrinted>
  <dcterms:created xsi:type="dcterms:W3CDTF">2012-08-07T04:56:47Z</dcterms:created>
  <dcterms:modified xsi:type="dcterms:W3CDTF">2019-09-16T14:53:19Z</dcterms:modified>
</cp:coreProperties>
</file>