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tiff" ContentType="image/tiff"/>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notesSlides/notesSlide3.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4.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5.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notesSlides/notesSlide6.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notesSlides/notesSlide7.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notesSlides/notesSlide8.xml" ContentType="application/vnd.openxmlformats-officedocument.presentationml.notesSlide+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notesSlides/notesSlide9.xml" ContentType="application/vnd.openxmlformats-officedocument.presentationml.notesSlide+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notesSlides/notesSlide10.xml" ContentType="application/vnd.openxmlformats-officedocument.presentationml.notesSlide+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notesSlides/notesSlide11.xml" ContentType="application/vnd.openxmlformats-officedocument.presentationml.notesSlide+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notesSlides/notesSlide12.xml" ContentType="application/vnd.openxmlformats-officedocument.presentationml.notesSlide+xml"/>
  <Override PartName="/ppt/tags/tag43.xml" ContentType="application/vnd.openxmlformats-officedocument.presentationml.tags+xml"/>
  <Override PartName="/ppt/notesSlides/notesSlide13.xml" ContentType="application/vnd.openxmlformats-officedocument.presentationml.notesSlide+xml"/>
  <Override PartName="/ppt/tags/tag44.xml" ContentType="application/vnd.openxmlformats-officedocument.presentationml.tags+xml"/>
  <Override PartName="/ppt/notesSlides/notesSlide14.xml" ContentType="application/vnd.openxmlformats-officedocument.presentationml.notesSlide+xml"/>
  <Override PartName="/ppt/tags/tag45.xml" ContentType="application/vnd.openxmlformats-officedocument.presentationml.tags+xml"/>
  <Override PartName="/ppt/notesSlides/notesSlide15.xml" ContentType="application/vnd.openxmlformats-officedocument.presentationml.notesSlide+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notesSlides/notesSlide16.xml" ContentType="application/vnd.openxmlformats-officedocument.presentationml.notesSlide+xml"/>
  <Override PartName="/ppt/tags/tag49.xml" ContentType="application/vnd.openxmlformats-officedocument.presentationml.tags+xml"/>
  <Override PartName="/ppt/tags/tag50.xml" ContentType="application/vnd.openxmlformats-officedocument.presentationml.tags+xml"/>
  <Override PartName="/ppt/notesSlides/notesSlide17.xml" ContentType="application/vnd.openxmlformats-officedocument.presentationml.notesSlide+xml"/>
  <Override PartName="/ppt/tags/tag51.xml" ContentType="application/vnd.openxmlformats-officedocument.presentationml.tags+xml"/>
  <Override PartName="/ppt/notesSlides/notesSlide18.xml" ContentType="application/vnd.openxmlformats-officedocument.presentationml.notesSlide+xml"/>
  <Override PartName="/ppt/tags/tag52.xml" ContentType="application/vnd.openxmlformats-officedocument.presentationml.tags+xml"/>
  <Override PartName="/ppt/notesSlides/notesSlide19.xml" ContentType="application/vnd.openxmlformats-officedocument.presentationml.notesSlide+xml"/>
  <Override PartName="/ppt/tags/tag53.xml" ContentType="application/vnd.openxmlformats-officedocument.presentationml.tags+xml"/>
  <Override PartName="/ppt/notesSlides/notesSlide20.xml" ContentType="application/vnd.openxmlformats-officedocument.presentationml.notesSlide+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notesSlides/notesSlide21.xml" ContentType="application/vnd.openxmlformats-officedocument.presentationml.notesSlide+xml"/>
  <Override PartName="/ppt/tags/tag58.xml" ContentType="application/vnd.openxmlformats-officedocument.presentationml.tags+xml"/>
  <Override PartName="/ppt/tags/tag59.xml" ContentType="application/vnd.openxmlformats-officedocument.presentationml.tags+xml"/>
  <Override PartName="/ppt/notesSlides/notesSlide22.xml" ContentType="application/vnd.openxmlformats-officedocument.presentationml.notesSlide+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notesSlides/notesSlide23.xml" ContentType="application/vnd.openxmlformats-officedocument.presentationml.notesSlide+xml"/>
  <Override PartName="/ppt/tags/tag64.xml" ContentType="application/vnd.openxmlformats-officedocument.presentationml.tags+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tags/tag65.xml" ContentType="application/vnd.openxmlformats-officedocument.presentationml.tags+xml"/>
  <Override PartName="/ppt/notesSlides/notesSlide26.xml" ContentType="application/vnd.openxmlformats-officedocument.presentationml.notesSlide+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tags/tag69.xml" ContentType="application/vnd.openxmlformats-officedocument.presentationml.tags+xml"/>
  <Override PartName="/ppt/notesSlides/notesSlide29.xml" ContentType="application/vnd.openxmlformats-officedocument.presentationml.notesSlide+xml"/>
  <Override PartName="/ppt/tags/tag70.xml" ContentType="application/vnd.openxmlformats-officedocument.presentationml.tags+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384" r:id="rId2"/>
    <p:sldId id="443" r:id="rId3"/>
    <p:sldId id="484" r:id="rId4"/>
    <p:sldId id="485" r:id="rId5"/>
    <p:sldId id="486" r:id="rId6"/>
    <p:sldId id="487" r:id="rId7"/>
    <p:sldId id="488" r:id="rId8"/>
    <p:sldId id="489" r:id="rId9"/>
    <p:sldId id="563" r:id="rId10"/>
    <p:sldId id="564" r:id="rId11"/>
    <p:sldId id="587" r:id="rId12"/>
    <p:sldId id="588" r:id="rId13"/>
    <p:sldId id="497" r:id="rId14"/>
    <p:sldId id="498" r:id="rId15"/>
    <p:sldId id="499" r:id="rId16"/>
    <p:sldId id="607" r:id="rId17"/>
    <p:sldId id="500" r:id="rId18"/>
    <p:sldId id="501" r:id="rId19"/>
    <p:sldId id="502" r:id="rId20"/>
    <p:sldId id="503" r:id="rId21"/>
    <p:sldId id="589" r:id="rId22"/>
    <p:sldId id="590" r:id="rId23"/>
    <p:sldId id="591" r:id="rId24"/>
    <p:sldId id="510" r:id="rId25"/>
    <p:sldId id="512" r:id="rId26"/>
    <p:sldId id="513" r:id="rId27"/>
    <p:sldId id="514" r:id="rId28"/>
    <p:sldId id="515" r:id="rId29"/>
    <p:sldId id="516" r:id="rId30"/>
    <p:sldId id="517" r:id="rId31"/>
  </p:sldIdLst>
  <p:sldSz cx="9144000" cy="6858000" type="screen4x3"/>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clrMode="bw"/>
  <p:clrMru>
    <a:srgbClr val="32A6D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218" autoAdjust="0"/>
    <p:restoredTop sz="90877" autoAdjust="0"/>
  </p:normalViewPr>
  <p:slideViewPr>
    <p:cSldViewPr>
      <p:cViewPr varScale="1">
        <p:scale>
          <a:sx n="86" d="100"/>
          <a:sy n="86" d="100"/>
        </p:scale>
        <p:origin x="1136" y="200"/>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8.wmf"/><Relationship Id="rId1" Type="http://schemas.openxmlformats.org/officeDocument/2006/relationships/image" Target="../media/image7.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6.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13.v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image" Target="../media/image18.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24.emf"/></Relationships>
</file>

<file path=ppt/drawings/_rels/vmlDrawing18.vml.rels><?xml version="1.0" encoding="UTF-8" standalone="yes"?>
<Relationships xmlns="http://schemas.openxmlformats.org/package/2006/relationships"><Relationship Id="rId2" Type="http://schemas.openxmlformats.org/officeDocument/2006/relationships/image" Target="../media/image26.wmf"/><Relationship Id="rId1" Type="http://schemas.openxmlformats.org/officeDocument/2006/relationships/image" Target="../media/image25.w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28.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4.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4.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4.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4.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5179484" y="0"/>
            <a:ext cx="3962400" cy="344091"/>
          </a:xfrm>
          <a:prstGeom prst="rect">
            <a:avLst/>
          </a:prstGeom>
        </p:spPr>
        <p:txBody>
          <a:bodyPr vert="horz" lIns="91440" tIns="45720" rIns="91440" bIns="45720" rtlCol="0"/>
          <a:lstStyle>
            <a:lvl1pPr algn="r">
              <a:defRPr sz="1200"/>
            </a:lvl1pPr>
          </a:lstStyle>
          <a:p>
            <a:fld id="{8D358DC7-2DB0-F743-B206-666BD2CB356D}" type="datetimeFigureOut">
              <a:rPr lang="en-US" smtClean="0"/>
              <a:t>9/16/19</a:t>
            </a:fld>
            <a:endParaRPr lang="en-US"/>
          </a:p>
        </p:txBody>
      </p:sp>
      <p:sp>
        <p:nvSpPr>
          <p:cNvPr id="4" name="Footer Placeholder 3"/>
          <p:cNvSpPr>
            <a:spLocks noGrp="1"/>
          </p:cNvSpPr>
          <p:nvPr>
            <p:ph type="ftr" sz="quarter" idx="2"/>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5179484" y="6513910"/>
            <a:ext cx="3962400" cy="344090"/>
          </a:xfrm>
          <a:prstGeom prst="rect">
            <a:avLst/>
          </a:prstGeom>
        </p:spPr>
        <p:txBody>
          <a:bodyPr vert="horz" lIns="91440" tIns="45720" rIns="91440" bIns="45720" rtlCol="0" anchor="b"/>
          <a:lstStyle>
            <a:lvl1pPr algn="r">
              <a:defRPr sz="1200"/>
            </a:lvl1pPr>
          </a:lstStyle>
          <a:p>
            <a:fld id="{81EB4F19-52D0-CA4D-A6ED-ADA89533F699}" type="slidenum">
              <a:rPr lang="en-US" smtClean="0"/>
              <a:t>‹#›</a:t>
            </a:fld>
            <a:endParaRPr lang="en-US"/>
          </a:p>
        </p:txBody>
      </p:sp>
    </p:spTree>
    <p:extLst>
      <p:ext uri="{BB962C8B-B14F-4D97-AF65-F5344CB8AC3E}">
        <p14:creationId xmlns:p14="http://schemas.microsoft.com/office/powerpoint/2010/main" val="213643640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79484" y="0"/>
            <a:ext cx="3962400" cy="342900"/>
          </a:xfrm>
          <a:prstGeom prst="rect">
            <a:avLst/>
          </a:prstGeom>
        </p:spPr>
        <p:txBody>
          <a:bodyPr vert="horz" lIns="91440" tIns="45720" rIns="91440" bIns="45720" rtlCol="0"/>
          <a:lstStyle>
            <a:lvl1pPr algn="r">
              <a:defRPr sz="1200"/>
            </a:lvl1pPr>
          </a:lstStyle>
          <a:p>
            <a:fld id="{8ABD5E47-F045-4C01-A154-66E3997AD169}" type="datetimeFigureOut">
              <a:rPr lang="en-US" smtClean="0"/>
              <a:t>9/16/19</a:t>
            </a:fld>
            <a:endParaRPr lang="en-US"/>
          </a:p>
        </p:txBody>
      </p:sp>
      <p:sp>
        <p:nvSpPr>
          <p:cNvPr id="4" name="Slide Image Placeholder 3"/>
          <p:cNvSpPr>
            <a:spLocks noGrp="1" noRot="1" noChangeAspect="1"/>
          </p:cNvSpPr>
          <p:nvPr>
            <p:ph type="sldImg" idx="2"/>
          </p:nvPr>
        </p:nvSpPr>
        <p:spPr>
          <a:xfrm>
            <a:off x="2857500" y="514350"/>
            <a:ext cx="3429000" cy="25717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257550"/>
            <a:ext cx="7315200" cy="30861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513910"/>
            <a:ext cx="3962400" cy="3429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79484" y="6513910"/>
            <a:ext cx="3962400" cy="342900"/>
          </a:xfrm>
          <a:prstGeom prst="rect">
            <a:avLst/>
          </a:prstGeom>
        </p:spPr>
        <p:txBody>
          <a:bodyPr vert="horz" lIns="91440" tIns="45720" rIns="91440" bIns="45720" rtlCol="0" anchor="b"/>
          <a:lstStyle>
            <a:lvl1pPr algn="r">
              <a:defRPr sz="1200"/>
            </a:lvl1pPr>
          </a:lstStyle>
          <a:p>
            <a:fld id="{8C3EC52C-64D1-4EF5-AC14-14AF6A3FC30C}" type="slidenum">
              <a:rPr lang="en-US" smtClean="0"/>
              <a:t>‹#›</a:t>
            </a:fld>
            <a:endParaRPr lang="en-US"/>
          </a:p>
        </p:txBody>
      </p:sp>
    </p:spTree>
    <p:extLst>
      <p:ext uri="{BB962C8B-B14F-4D97-AF65-F5344CB8AC3E}">
        <p14:creationId xmlns:p14="http://schemas.microsoft.com/office/powerpoint/2010/main" val="37348102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7">
            <a:extLst>
              <a:ext uri="{FF2B5EF4-FFF2-40B4-BE49-F238E27FC236}">
                <a16:creationId xmlns:a16="http://schemas.microsoft.com/office/drawing/2014/main" id="{D2E1503E-EACF-3142-AD1F-7CBD8573E15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0750" eaLnBrk="0" hangingPunct="0">
              <a:defRPr sz="2400">
                <a:solidFill>
                  <a:schemeClr val="tx1"/>
                </a:solidFill>
                <a:latin typeface="Times New Roman" panose="02020603050405020304" pitchFamily="18" charset="0"/>
                <a:ea typeface="ＭＳ Ｐゴシック" panose="020B0600070205080204" pitchFamily="34" charset="-128"/>
              </a:defRPr>
            </a:lvl1pPr>
            <a:lvl2pPr marL="742950" indent="-285750" defTabSz="920750" eaLnBrk="0" hangingPunct="0">
              <a:defRPr sz="2400">
                <a:solidFill>
                  <a:schemeClr val="tx1"/>
                </a:solidFill>
                <a:latin typeface="Times New Roman" panose="02020603050405020304" pitchFamily="18" charset="0"/>
                <a:ea typeface="ＭＳ Ｐゴシック" panose="020B0600070205080204" pitchFamily="34" charset="-128"/>
              </a:defRPr>
            </a:lvl2pPr>
            <a:lvl3pPr marL="1143000" indent="-228600" defTabSz="920750" eaLnBrk="0" hangingPunct="0">
              <a:defRPr sz="2400">
                <a:solidFill>
                  <a:schemeClr val="tx1"/>
                </a:solidFill>
                <a:latin typeface="Times New Roman" panose="02020603050405020304" pitchFamily="18" charset="0"/>
                <a:ea typeface="ＭＳ Ｐゴシック" panose="020B0600070205080204" pitchFamily="34" charset="-128"/>
              </a:defRPr>
            </a:lvl3pPr>
            <a:lvl4pPr marL="1600200" indent="-228600" defTabSz="920750" eaLnBrk="0" hangingPunct="0">
              <a:defRPr sz="2400">
                <a:solidFill>
                  <a:schemeClr val="tx1"/>
                </a:solidFill>
                <a:latin typeface="Times New Roman" panose="02020603050405020304" pitchFamily="18" charset="0"/>
                <a:ea typeface="ＭＳ Ｐゴシック" panose="020B0600070205080204" pitchFamily="34" charset="-128"/>
              </a:defRPr>
            </a:lvl4pPr>
            <a:lvl5pPr marL="2057400" indent="-228600" defTabSz="920750" eaLnBrk="0" hangingPunct="0">
              <a:defRPr sz="2400">
                <a:solidFill>
                  <a:schemeClr val="tx1"/>
                </a:solidFill>
                <a:latin typeface="Times New Roman" panose="02020603050405020304" pitchFamily="18" charset="0"/>
                <a:ea typeface="ＭＳ Ｐゴシック" panose="020B0600070205080204" pitchFamily="34" charset="-128"/>
              </a:defRPr>
            </a:lvl5pPr>
            <a:lvl6pPr marL="2514600" indent="-228600" defTabSz="92075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defTabSz="92075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defTabSz="92075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defTabSz="92075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eaLnBrk="1" hangingPunct="1"/>
            <a:fld id="{4DB4F368-4724-3841-AF0B-812A139452A8}" type="slidenum">
              <a:rPr lang="en-US" altLang="en-US" sz="1200"/>
              <a:pPr eaLnBrk="1" hangingPunct="1"/>
              <a:t>1</a:t>
            </a:fld>
            <a:endParaRPr lang="en-US" altLang="en-US" sz="1200"/>
          </a:p>
        </p:txBody>
      </p:sp>
      <p:sp>
        <p:nvSpPr>
          <p:cNvPr id="16386" name="Rectangle 2">
            <a:extLst>
              <a:ext uri="{FF2B5EF4-FFF2-40B4-BE49-F238E27FC236}">
                <a16:creationId xmlns:a16="http://schemas.microsoft.com/office/drawing/2014/main" id="{3F3080A3-914E-214E-94F9-BAD243FFF558}"/>
              </a:ext>
            </a:extLst>
          </p:cNvPr>
          <p:cNvSpPr>
            <a:spLocks noGrp="1" noRot="1" noChangeAspect="1" noChangeArrowheads="1" noTextEdit="1"/>
          </p:cNvSpPr>
          <p:nvPr>
            <p:ph type="sldImg"/>
          </p:nvPr>
        </p:nvSpPr>
        <p:spPr>
          <a:ln/>
        </p:spPr>
      </p:sp>
      <p:sp>
        <p:nvSpPr>
          <p:cNvPr id="16387" name="Rectangle 3">
            <a:extLst>
              <a:ext uri="{FF2B5EF4-FFF2-40B4-BE49-F238E27FC236}">
                <a16:creationId xmlns:a16="http://schemas.microsoft.com/office/drawing/2014/main" id="{265B9C15-9878-DC40-B9B9-8BA996DE78C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ea typeface="ＭＳ Ｐゴシック" panose="020B0600070205080204" pitchFamily="34" charset="-128"/>
            </a:endParaRPr>
          </a:p>
        </p:txBody>
      </p:sp>
    </p:spTree>
    <p:extLst>
      <p:ext uri="{BB962C8B-B14F-4D97-AF65-F5344CB8AC3E}">
        <p14:creationId xmlns:p14="http://schemas.microsoft.com/office/powerpoint/2010/main" val="19521450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0ED4DD8-D6FD-4DCF-BA5D-E735299DC7C5}" type="slidenum">
              <a:rPr lang="en-US"/>
              <a:pPr/>
              <a:t>10</a:t>
            </a:fld>
            <a:endParaRPr lang="en-US"/>
          </a:p>
        </p:txBody>
      </p:sp>
      <p:sp>
        <p:nvSpPr>
          <p:cNvPr id="1164290" name="Rectangle 2"/>
          <p:cNvSpPr>
            <a:spLocks noGrp="1" noRot="1" noChangeAspect="1" noChangeArrowheads="1" noTextEdit="1"/>
          </p:cNvSpPr>
          <p:nvPr>
            <p:ph type="sldImg"/>
          </p:nvPr>
        </p:nvSpPr>
        <p:spPr>
          <a:ln/>
        </p:spPr>
      </p:sp>
      <p:sp>
        <p:nvSpPr>
          <p:cNvPr id="1164291"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42172967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CC52231-7235-49BB-A972-8DC89CD476F7}" type="slidenum">
              <a:rPr lang="en-US"/>
              <a:pPr/>
              <a:t>11</a:t>
            </a:fld>
            <a:endParaRPr lang="en-US"/>
          </a:p>
        </p:txBody>
      </p:sp>
      <p:sp>
        <p:nvSpPr>
          <p:cNvPr id="1166338" name="Rectangle 2"/>
          <p:cNvSpPr>
            <a:spLocks noGrp="1" noRot="1" noChangeAspect="1" noChangeArrowheads="1" noTextEdit="1"/>
          </p:cNvSpPr>
          <p:nvPr>
            <p:ph type="sldImg"/>
          </p:nvPr>
        </p:nvSpPr>
        <p:spPr>
          <a:ln/>
        </p:spPr>
      </p:sp>
      <p:sp>
        <p:nvSpPr>
          <p:cNvPr id="1166339"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2172380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62CEFCF-9927-498F-BF9C-06491275FEB8}" type="slidenum">
              <a:rPr lang="en-US"/>
              <a:pPr/>
              <a:t>12</a:t>
            </a:fld>
            <a:endParaRPr lang="en-US"/>
          </a:p>
        </p:txBody>
      </p:sp>
      <p:sp>
        <p:nvSpPr>
          <p:cNvPr id="1168386" name="Rectangle 2"/>
          <p:cNvSpPr>
            <a:spLocks noGrp="1" noRot="1" noChangeAspect="1" noChangeArrowheads="1" noTextEdit="1"/>
          </p:cNvSpPr>
          <p:nvPr>
            <p:ph type="sldImg"/>
          </p:nvPr>
        </p:nvSpPr>
        <p:spPr>
          <a:ln/>
        </p:spPr>
      </p:sp>
      <p:sp>
        <p:nvSpPr>
          <p:cNvPr id="1168387"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322952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3BD33E6-F610-4A42-895D-5660907B102C}" type="slidenum">
              <a:rPr lang="en-US"/>
              <a:pPr/>
              <a:t>13</a:t>
            </a:fld>
            <a:endParaRPr lang="en-US"/>
          </a:p>
        </p:txBody>
      </p:sp>
      <p:sp>
        <p:nvSpPr>
          <p:cNvPr id="1112066" name="Rectangle 2"/>
          <p:cNvSpPr>
            <a:spLocks noGrp="1" noRot="1" noChangeAspect="1" noChangeArrowheads="1" noTextEdit="1"/>
          </p:cNvSpPr>
          <p:nvPr>
            <p:ph type="sldImg"/>
          </p:nvPr>
        </p:nvSpPr>
        <p:spPr>
          <a:ln/>
        </p:spPr>
      </p:sp>
      <p:sp>
        <p:nvSpPr>
          <p:cNvPr id="1112067"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9801647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0D7C5A3-38BE-40EB-97FE-DF4586642641}" type="slidenum">
              <a:rPr lang="en-US"/>
              <a:pPr/>
              <a:t>14</a:t>
            </a:fld>
            <a:endParaRPr lang="en-US"/>
          </a:p>
        </p:txBody>
      </p:sp>
      <p:sp>
        <p:nvSpPr>
          <p:cNvPr id="1113090" name="Rectangle 2"/>
          <p:cNvSpPr>
            <a:spLocks noGrp="1" noRot="1" noChangeAspect="1" noChangeArrowheads="1" noTextEdit="1"/>
          </p:cNvSpPr>
          <p:nvPr>
            <p:ph type="sldImg"/>
          </p:nvPr>
        </p:nvSpPr>
        <p:spPr>
          <a:ln/>
        </p:spPr>
      </p:sp>
      <p:sp>
        <p:nvSpPr>
          <p:cNvPr id="1113091"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7617965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22B6035-2815-429E-996F-7F771C5247D7}" type="slidenum">
              <a:rPr lang="en-US"/>
              <a:pPr/>
              <a:t>15</a:t>
            </a:fld>
            <a:endParaRPr lang="en-US"/>
          </a:p>
        </p:txBody>
      </p:sp>
      <p:sp>
        <p:nvSpPr>
          <p:cNvPr id="1114114" name="Rectangle 2"/>
          <p:cNvSpPr>
            <a:spLocks noGrp="1" noRot="1" noChangeAspect="1" noChangeArrowheads="1" noTextEdit="1"/>
          </p:cNvSpPr>
          <p:nvPr>
            <p:ph type="sldImg"/>
          </p:nvPr>
        </p:nvSpPr>
        <p:spPr>
          <a:ln/>
        </p:spPr>
      </p:sp>
      <p:sp>
        <p:nvSpPr>
          <p:cNvPr id="111411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66865535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Rectangle 7"/>
          <p:cNvSpPr>
            <a:spLocks noGrp="1" noChangeArrowheads="1"/>
          </p:cNvSpPr>
          <p:nvPr>
            <p:ph type="sldNum" sz="quarter" idx="5"/>
          </p:nvPr>
        </p:nvSpPr>
        <p:spPr>
          <a:noFill/>
        </p:spPr>
        <p:txBody>
          <a:bodyPr/>
          <a:lstStyle>
            <a:lvl1pPr defTabSz="966788" eaLnBrk="0" hangingPunct="0">
              <a:defRPr sz="2800">
                <a:solidFill>
                  <a:schemeClr val="tx1"/>
                </a:solidFill>
                <a:latin typeface="Arial" charset="0"/>
                <a:cs typeface="Arial" charset="0"/>
              </a:defRPr>
            </a:lvl1pPr>
            <a:lvl2pPr marL="742950" indent="-285750" defTabSz="966788" eaLnBrk="0" hangingPunct="0">
              <a:defRPr sz="2800">
                <a:solidFill>
                  <a:schemeClr val="tx1"/>
                </a:solidFill>
                <a:latin typeface="Arial" charset="0"/>
                <a:cs typeface="Arial" charset="0"/>
              </a:defRPr>
            </a:lvl2pPr>
            <a:lvl3pPr marL="1143000" indent="-228600" defTabSz="966788" eaLnBrk="0" hangingPunct="0">
              <a:defRPr sz="2800">
                <a:solidFill>
                  <a:schemeClr val="tx1"/>
                </a:solidFill>
                <a:latin typeface="Arial" charset="0"/>
                <a:cs typeface="Arial" charset="0"/>
              </a:defRPr>
            </a:lvl3pPr>
            <a:lvl4pPr marL="1600200" indent="-228600" defTabSz="966788" eaLnBrk="0" hangingPunct="0">
              <a:defRPr sz="2800">
                <a:solidFill>
                  <a:schemeClr val="tx1"/>
                </a:solidFill>
                <a:latin typeface="Arial" charset="0"/>
                <a:cs typeface="Arial" charset="0"/>
              </a:defRPr>
            </a:lvl4pPr>
            <a:lvl5pPr marL="2057400" indent="-228600" defTabSz="966788" eaLnBrk="0" hangingPunct="0">
              <a:defRPr sz="2800">
                <a:solidFill>
                  <a:schemeClr val="tx1"/>
                </a:solidFill>
                <a:latin typeface="Arial" charset="0"/>
                <a:cs typeface="Arial" charset="0"/>
              </a:defRPr>
            </a:lvl5pPr>
            <a:lvl6pPr marL="2514600" indent="-228600" defTabSz="966788" eaLnBrk="0" fontAlgn="base" hangingPunct="0">
              <a:spcBef>
                <a:spcPct val="0"/>
              </a:spcBef>
              <a:spcAft>
                <a:spcPct val="0"/>
              </a:spcAft>
              <a:defRPr sz="2800">
                <a:solidFill>
                  <a:schemeClr val="tx1"/>
                </a:solidFill>
                <a:latin typeface="Arial" charset="0"/>
                <a:cs typeface="Arial" charset="0"/>
              </a:defRPr>
            </a:lvl6pPr>
            <a:lvl7pPr marL="2971800" indent="-228600" defTabSz="966788" eaLnBrk="0" fontAlgn="base" hangingPunct="0">
              <a:spcBef>
                <a:spcPct val="0"/>
              </a:spcBef>
              <a:spcAft>
                <a:spcPct val="0"/>
              </a:spcAft>
              <a:defRPr sz="2800">
                <a:solidFill>
                  <a:schemeClr val="tx1"/>
                </a:solidFill>
                <a:latin typeface="Arial" charset="0"/>
                <a:cs typeface="Arial" charset="0"/>
              </a:defRPr>
            </a:lvl7pPr>
            <a:lvl8pPr marL="3429000" indent="-228600" defTabSz="966788" eaLnBrk="0" fontAlgn="base" hangingPunct="0">
              <a:spcBef>
                <a:spcPct val="0"/>
              </a:spcBef>
              <a:spcAft>
                <a:spcPct val="0"/>
              </a:spcAft>
              <a:defRPr sz="2800">
                <a:solidFill>
                  <a:schemeClr val="tx1"/>
                </a:solidFill>
                <a:latin typeface="Arial" charset="0"/>
                <a:cs typeface="Arial" charset="0"/>
              </a:defRPr>
            </a:lvl8pPr>
            <a:lvl9pPr marL="3886200" indent="-228600" defTabSz="966788" eaLnBrk="0" fontAlgn="base" hangingPunct="0">
              <a:spcBef>
                <a:spcPct val="0"/>
              </a:spcBef>
              <a:spcAft>
                <a:spcPct val="0"/>
              </a:spcAft>
              <a:defRPr sz="2800">
                <a:solidFill>
                  <a:schemeClr val="tx1"/>
                </a:solidFill>
                <a:latin typeface="Arial" charset="0"/>
                <a:cs typeface="Arial" charset="0"/>
              </a:defRPr>
            </a:lvl9pPr>
          </a:lstStyle>
          <a:p>
            <a:pPr eaLnBrk="1" hangingPunct="1"/>
            <a:fld id="{11FD7DE5-E181-45B2-BC13-47077D38CFD4}" type="slidenum">
              <a:rPr lang="en-US" sz="1200">
                <a:latin typeface="Times New Roman" pitchFamily="18" charset="0"/>
              </a:rPr>
              <a:pPr eaLnBrk="1" hangingPunct="1"/>
              <a:t>16</a:t>
            </a:fld>
            <a:endParaRPr lang="en-US" sz="1200">
              <a:latin typeface="Times New Roman" pitchFamily="18" charset="0"/>
            </a:endParaRPr>
          </a:p>
        </p:txBody>
      </p:sp>
      <p:sp>
        <p:nvSpPr>
          <p:cNvPr id="186371" name="Rectangle 2"/>
          <p:cNvSpPr>
            <a:spLocks noGrp="1" noRot="1" noChangeAspect="1" noChangeArrowheads="1" noTextEdit="1"/>
          </p:cNvSpPr>
          <p:nvPr>
            <p:ph type="sldImg"/>
          </p:nvPr>
        </p:nvSpPr>
        <p:spPr>
          <a:ln/>
        </p:spPr>
      </p:sp>
      <p:sp>
        <p:nvSpPr>
          <p:cNvPr id="186372"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1919964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483A673-15E4-43FD-9820-18EED3E60DF9}" type="slidenum">
              <a:rPr lang="en-US"/>
              <a:pPr/>
              <a:t>17</a:t>
            </a:fld>
            <a:endParaRPr lang="en-US"/>
          </a:p>
        </p:txBody>
      </p:sp>
      <p:sp>
        <p:nvSpPr>
          <p:cNvPr id="1115138" name="Rectangle 2"/>
          <p:cNvSpPr>
            <a:spLocks noGrp="1" noRot="1" noChangeAspect="1" noChangeArrowheads="1" noTextEdit="1"/>
          </p:cNvSpPr>
          <p:nvPr>
            <p:ph type="sldImg"/>
          </p:nvPr>
        </p:nvSpPr>
        <p:spPr>
          <a:ln/>
        </p:spPr>
      </p:sp>
      <p:sp>
        <p:nvSpPr>
          <p:cNvPr id="1115139"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30601913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298C371-F2CE-4B3E-8DFC-F0AE1C80FFFA}" type="slidenum">
              <a:rPr lang="en-US"/>
              <a:pPr/>
              <a:t>18</a:t>
            </a:fld>
            <a:endParaRPr lang="en-US"/>
          </a:p>
        </p:txBody>
      </p:sp>
      <p:sp>
        <p:nvSpPr>
          <p:cNvPr id="1116162" name="Rectangle 2"/>
          <p:cNvSpPr>
            <a:spLocks noGrp="1" noRot="1" noChangeAspect="1" noChangeArrowheads="1" noTextEdit="1"/>
          </p:cNvSpPr>
          <p:nvPr>
            <p:ph type="sldImg"/>
          </p:nvPr>
        </p:nvSpPr>
        <p:spPr>
          <a:ln/>
        </p:spPr>
      </p:sp>
      <p:sp>
        <p:nvSpPr>
          <p:cNvPr id="111616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16184332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5B56710-8BAE-4B10-8909-8B43FC303E78}" type="slidenum">
              <a:rPr lang="en-US"/>
              <a:pPr/>
              <a:t>19</a:t>
            </a:fld>
            <a:endParaRPr lang="en-US"/>
          </a:p>
        </p:txBody>
      </p:sp>
      <p:sp>
        <p:nvSpPr>
          <p:cNvPr id="1117186" name="Rectangle 2"/>
          <p:cNvSpPr>
            <a:spLocks noGrp="1" noRot="1" noChangeAspect="1" noChangeArrowheads="1" noTextEdit="1"/>
          </p:cNvSpPr>
          <p:nvPr>
            <p:ph type="sldImg"/>
          </p:nvPr>
        </p:nvSpPr>
        <p:spPr>
          <a:ln/>
        </p:spPr>
      </p:sp>
      <p:sp>
        <p:nvSpPr>
          <p:cNvPr id="1117187"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6361946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81AAD16-29C4-4B0D-9509-B54CCCEEDE43}" type="slidenum">
              <a:rPr lang="en-US"/>
              <a:pPr/>
              <a:t>2</a:t>
            </a:fld>
            <a:endParaRPr lang="en-US"/>
          </a:p>
        </p:txBody>
      </p:sp>
      <p:sp>
        <p:nvSpPr>
          <p:cNvPr id="962562" name="Rectangle 2"/>
          <p:cNvSpPr>
            <a:spLocks noGrp="1" noRot="1" noChangeAspect="1" noChangeArrowheads="1" noTextEdit="1"/>
          </p:cNvSpPr>
          <p:nvPr>
            <p:ph type="sldImg"/>
          </p:nvPr>
        </p:nvSpPr>
        <p:spPr>
          <a:ln/>
        </p:spPr>
      </p:sp>
      <p:sp>
        <p:nvSpPr>
          <p:cNvPr id="96256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50341585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D6FBB1C-AFD2-452F-AE9C-5C545DA8F6A2}" type="slidenum">
              <a:rPr lang="en-US"/>
              <a:pPr/>
              <a:t>20</a:t>
            </a:fld>
            <a:endParaRPr lang="en-US"/>
          </a:p>
        </p:txBody>
      </p:sp>
      <p:sp>
        <p:nvSpPr>
          <p:cNvPr id="1118210" name="Rectangle 2"/>
          <p:cNvSpPr>
            <a:spLocks noGrp="1" noRot="1" noChangeAspect="1" noChangeArrowheads="1" noTextEdit="1"/>
          </p:cNvSpPr>
          <p:nvPr>
            <p:ph type="sldImg"/>
          </p:nvPr>
        </p:nvSpPr>
        <p:spPr>
          <a:ln/>
        </p:spPr>
      </p:sp>
      <p:sp>
        <p:nvSpPr>
          <p:cNvPr id="1118211"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55129039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65A2F1B-DCB4-4CD2-8D20-E2F2C9E42578}" type="slidenum">
              <a:rPr lang="en-US"/>
              <a:pPr/>
              <a:t>21</a:t>
            </a:fld>
            <a:endParaRPr lang="en-US"/>
          </a:p>
        </p:txBody>
      </p:sp>
      <p:sp>
        <p:nvSpPr>
          <p:cNvPr id="1170434" name="Rectangle 2"/>
          <p:cNvSpPr>
            <a:spLocks noGrp="1" noRot="1" noChangeAspect="1" noChangeArrowheads="1" noTextEdit="1"/>
          </p:cNvSpPr>
          <p:nvPr>
            <p:ph type="sldImg"/>
          </p:nvPr>
        </p:nvSpPr>
        <p:spPr>
          <a:ln/>
        </p:spPr>
      </p:sp>
      <p:sp>
        <p:nvSpPr>
          <p:cNvPr id="117043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61782847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431C152-2BB5-47F1-AAC4-43FBED82498F}" type="slidenum">
              <a:rPr lang="en-US"/>
              <a:pPr/>
              <a:t>22</a:t>
            </a:fld>
            <a:endParaRPr lang="en-US"/>
          </a:p>
        </p:txBody>
      </p:sp>
      <p:sp>
        <p:nvSpPr>
          <p:cNvPr id="1172482" name="Rectangle 2"/>
          <p:cNvSpPr>
            <a:spLocks noGrp="1" noRot="1" noChangeAspect="1" noChangeArrowheads="1" noTextEdit="1"/>
          </p:cNvSpPr>
          <p:nvPr>
            <p:ph type="sldImg"/>
          </p:nvPr>
        </p:nvSpPr>
        <p:spPr>
          <a:ln/>
        </p:spPr>
      </p:sp>
      <p:sp>
        <p:nvSpPr>
          <p:cNvPr id="117248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53371327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9AF450A-1244-4B5A-84F2-759B6D6CBCE1}" type="slidenum">
              <a:rPr lang="en-US"/>
              <a:pPr/>
              <a:t>23</a:t>
            </a:fld>
            <a:endParaRPr lang="en-US"/>
          </a:p>
        </p:txBody>
      </p:sp>
      <p:sp>
        <p:nvSpPr>
          <p:cNvPr id="1121282" name="Rectangle 2"/>
          <p:cNvSpPr>
            <a:spLocks noGrp="1" noRot="1" noChangeAspect="1" noChangeArrowheads="1" noTextEdit="1"/>
          </p:cNvSpPr>
          <p:nvPr>
            <p:ph type="sldImg"/>
          </p:nvPr>
        </p:nvSpPr>
        <p:spPr>
          <a:ln/>
        </p:spPr>
      </p:sp>
      <p:sp>
        <p:nvSpPr>
          <p:cNvPr id="112128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303566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45523F3-9B38-4F84-BAFB-D536A77E864C}" type="slidenum">
              <a:rPr lang="en-US"/>
              <a:pPr/>
              <a:t>24</a:t>
            </a:fld>
            <a:endParaRPr lang="en-US"/>
          </a:p>
        </p:txBody>
      </p:sp>
      <p:sp>
        <p:nvSpPr>
          <p:cNvPr id="1122306" name="Rectangle 2"/>
          <p:cNvSpPr>
            <a:spLocks noGrp="1" noRot="1" noChangeAspect="1" noChangeArrowheads="1" noTextEdit="1"/>
          </p:cNvSpPr>
          <p:nvPr>
            <p:ph type="sldImg"/>
          </p:nvPr>
        </p:nvSpPr>
        <p:spPr>
          <a:ln/>
        </p:spPr>
      </p:sp>
      <p:sp>
        <p:nvSpPr>
          <p:cNvPr id="1122307"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2909992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0DC5392-36DB-42CE-9D7A-0AA778D8D761}" type="slidenum">
              <a:rPr lang="en-US"/>
              <a:pPr/>
              <a:t>25</a:t>
            </a:fld>
            <a:endParaRPr lang="en-US"/>
          </a:p>
        </p:txBody>
      </p:sp>
      <p:sp>
        <p:nvSpPr>
          <p:cNvPr id="1124354" name="Rectangle 2"/>
          <p:cNvSpPr>
            <a:spLocks noGrp="1" noRot="1" noChangeAspect="1" noChangeArrowheads="1" noTextEdit="1"/>
          </p:cNvSpPr>
          <p:nvPr>
            <p:ph type="sldImg"/>
          </p:nvPr>
        </p:nvSpPr>
        <p:spPr>
          <a:ln/>
        </p:spPr>
      </p:sp>
      <p:sp>
        <p:nvSpPr>
          <p:cNvPr id="112435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42508606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728685C-D1B0-4D8B-B0A5-2B18BF8B052D}" type="slidenum">
              <a:rPr lang="en-US"/>
              <a:pPr/>
              <a:t>26</a:t>
            </a:fld>
            <a:endParaRPr lang="en-US"/>
          </a:p>
        </p:txBody>
      </p:sp>
      <p:sp>
        <p:nvSpPr>
          <p:cNvPr id="1125378" name="Rectangle 2"/>
          <p:cNvSpPr>
            <a:spLocks noGrp="1" noRot="1" noChangeAspect="1" noChangeArrowheads="1" noTextEdit="1"/>
          </p:cNvSpPr>
          <p:nvPr>
            <p:ph type="sldImg"/>
          </p:nvPr>
        </p:nvSpPr>
        <p:spPr>
          <a:ln/>
        </p:spPr>
      </p:sp>
      <p:sp>
        <p:nvSpPr>
          <p:cNvPr id="1125379"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49821277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E6C99AA-8100-4649-997E-E119C710D76B}" type="slidenum">
              <a:rPr lang="en-US"/>
              <a:pPr/>
              <a:t>27</a:t>
            </a:fld>
            <a:endParaRPr lang="en-US"/>
          </a:p>
        </p:txBody>
      </p:sp>
      <p:sp>
        <p:nvSpPr>
          <p:cNvPr id="1126402" name="Rectangle 2"/>
          <p:cNvSpPr>
            <a:spLocks noGrp="1" noRot="1" noChangeAspect="1" noChangeArrowheads="1" noTextEdit="1"/>
          </p:cNvSpPr>
          <p:nvPr>
            <p:ph type="sldImg"/>
          </p:nvPr>
        </p:nvSpPr>
        <p:spPr>
          <a:ln/>
        </p:spPr>
      </p:sp>
      <p:sp>
        <p:nvSpPr>
          <p:cNvPr id="112640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37699496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5FEB43B-2887-4459-945B-4649A99177B0}" type="slidenum">
              <a:rPr lang="en-US"/>
              <a:pPr/>
              <a:t>28</a:t>
            </a:fld>
            <a:endParaRPr lang="en-US"/>
          </a:p>
        </p:txBody>
      </p:sp>
      <p:sp>
        <p:nvSpPr>
          <p:cNvPr id="1127426" name="Rectangle 2"/>
          <p:cNvSpPr>
            <a:spLocks noGrp="1" noRot="1" noChangeAspect="1" noChangeArrowheads="1" noTextEdit="1"/>
          </p:cNvSpPr>
          <p:nvPr>
            <p:ph type="sldImg"/>
          </p:nvPr>
        </p:nvSpPr>
        <p:spPr>
          <a:ln/>
        </p:spPr>
      </p:sp>
      <p:sp>
        <p:nvSpPr>
          <p:cNvPr id="1127427"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42022431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CEE4387-E047-4D0D-A470-32D5B95B03F5}" type="slidenum">
              <a:rPr lang="en-US"/>
              <a:pPr/>
              <a:t>29</a:t>
            </a:fld>
            <a:endParaRPr lang="en-US"/>
          </a:p>
        </p:txBody>
      </p:sp>
      <p:sp>
        <p:nvSpPr>
          <p:cNvPr id="1128450" name="Rectangle 2"/>
          <p:cNvSpPr>
            <a:spLocks noGrp="1" noRot="1" noChangeAspect="1" noChangeArrowheads="1" noTextEdit="1"/>
          </p:cNvSpPr>
          <p:nvPr>
            <p:ph type="sldImg"/>
          </p:nvPr>
        </p:nvSpPr>
        <p:spPr>
          <a:ln/>
        </p:spPr>
      </p:sp>
      <p:sp>
        <p:nvSpPr>
          <p:cNvPr id="1128451"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6695795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B79D7CD-E42A-4D59-B663-08F5640C19AE}" type="slidenum">
              <a:rPr lang="en-US"/>
              <a:pPr/>
              <a:t>3</a:t>
            </a:fld>
            <a:endParaRPr lang="en-US"/>
          </a:p>
        </p:txBody>
      </p:sp>
      <p:sp>
        <p:nvSpPr>
          <p:cNvPr id="1100802" name="Rectangle 2"/>
          <p:cNvSpPr>
            <a:spLocks noGrp="1" noRot="1" noChangeAspect="1" noChangeArrowheads="1" noTextEdit="1"/>
          </p:cNvSpPr>
          <p:nvPr>
            <p:ph type="sldImg"/>
          </p:nvPr>
        </p:nvSpPr>
        <p:spPr>
          <a:ln/>
        </p:spPr>
      </p:sp>
      <p:sp>
        <p:nvSpPr>
          <p:cNvPr id="110080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63176061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82461A3-E3FE-4585-8FDC-C29E6BC44D89}" type="slidenum">
              <a:rPr lang="en-US"/>
              <a:pPr/>
              <a:t>30</a:t>
            </a:fld>
            <a:endParaRPr lang="en-US"/>
          </a:p>
        </p:txBody>
      </p:sp>
      <p:sp>
        <p:nvSpPr>
          <p:cNvPr id="1129474" name="Rectangle 2"/>
          <p:cNvSpPr>
            <a:spLocks noGrp="1" noRot="1" noChangeAspect="1" noChangeArrowheads="1" noTextEdit="1"/>
          </p:cNvSpPr>
          <p:nvPr>
            <p:ph type="sldImg"/>
          </p:nvPr>
        </p:nvSpPr>
        <p:spPr>
          <a:ln/>
        </p:spPr>
      </p:sp>
      <p:sp>
        <p:nvSpPr>
          <p:cNvPr id="112947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6080488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17647D4-F49E-4E01-A75A-BDD43C5D64E5}" type="slidenum">
              <a:rPr lang="en-US"/>
              <a:pPr/>
              <a:t>4</a:t>
            </a:fld>
            <a:endParaRPr lang="en-US"/>
          </a:p>
        </p:txBody>
      </p:sp>
      <p:sp>
        <p:nvSpPr>
          <p:cNvPr id="1101826" name="Rectangle 2"/>
          <p:cNvSpPr>
            <a:spLocks noGrp="1" noRot="1" noChangeAspect="1" noChangeArrowheads="1" noTextEdit="1"/>
          </p:cNvSpPr>
          <p:nvPr>
            <p:ph type="sldImg"/>
          </p:nvPr>
        </p:nvSpPr>
        <p:spPr>
          <a:ln/>
        </p:spPr>
      </p:sp>
      <p:sp>
        <p:nvSpPr>
          <p:cNvPr id="1101827"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0969807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970A421-FDA6-4107-84F0-56F52739A675}" type="slidenum">
              <a:rPr lang="en-US"/>
              <a:pPr/>
              <a:t>5</a:t>
            </a:fld>
            <a:endParaRPr lang="en-US"/>
          </a:p>
        </p:txBody>
      </p:sp>
      <p:sp>
        <p:nvSpPr>
          <p:cNvPr id="1102850" name="Rectangle 2"/>
          <p:cNvSpPr>
            <a:spLocks noGrp="1" noRot="1" noChangeAspect="1" noChangeArrowheads="1" noTextEdit="1"/>
          </p:cNvSpPr>
          <p:nvPr>
            <p:ph type="sldImg"/>
          </p:nvPr>
        </p:nvSpPr>
        <p:spPr>
          <a:ln/>
        </p:spPr>
      </p:sp>
      <p:sp>
        <p:nvSpPr>
          <p:cNvPr id="1102851"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1032030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E990410-379E-485A-B746-B1738B1FAA5A}" type="slidenum">
              <a:rPr lang="en-US"/>
              <a:pPr/>
              <a:t>6</a:t>
            </a:fld>
            <a:endParaRPr lang="en-US"/>
          </a:p>
        </p:txBody>
      </p:sp>
      <p:sp>
        <p:nvSpPr>
          <p:cNvPr id="1105922" name="Rectangle 2"/>
          <p:cNvSpPr>
            <a:spLocks noGrp="1" noRot="1" noChangeAspect="1" noChangeArrowheads="1" noTextEdit="1"/>
          </p:cNvSpPr>
          <p:nvPr>
            <p:ph type="sldImg"/>
          </p:nvPr>
        </p:nvSpPr>
        <p:spPr>
          <a:ln/>
        </p:spPr>
      </p:sp>
      <p:sp>
        <p:nvSpPr>
          <p:cNvPr id="110592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3997010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5818B3A-CAEB-4752-A358-C0BEA022CF69}" type="slidenum">
              <a:rPr lang="en-US"/>
              <a:pPr/>
              <a:t>7</a:t>
            </a:fld>
            <a:endParaRPr lang="en-US"/>
          </a:p>
        </p:txBody>
      </p:sp>
      <p:sp>
        <p:nvSpPr>
          <p:cNvPr id="1106946" name="Rectangle 2"/>
          <p:cNvSpPr>
            <a:spLocks noGrp="1" noRot="1" noChangeAspect="1" noChangeArrowheads="1" noTextEdit="1"/>
          </p:cNvSpPr>
          <p:nvPr>
            <p:ph type="sldImg"/>
          </p:nvPr>
        </p:nvSpPr>
        <p:spPr>
          <a:ln/>
        </p:spPr>
      </p:sp>
      <p:sp>
        <p:nvSpPr>
          <p:cNvPr id="1106947"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1138876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5A86D0B-AF34-4D53-861E-7E78DC8137CF}" type="slidenum">
              <a:rPr lang="en-US"/>
              <a:pPr/>
              <a:t>8</a:t>
            </a:fld>
            <a:endParaRPr lang="en-US"/>
          </a:p>
        </p:txBody>
      </p:sp>
      <p:sp>
        <p:nvSpPr>
          <p:cNvPr id="1107970" name="Rectangle 2"/>
          <p:cNvSpPr>
            <a:spLocks noGrp="1" noRot="1" noChangeAspect="1" noChangeArrowheads="1" noTextEdit="1"/>
          </p:cNvSpPr>
          <p:nvPr>
            <p:ph type="sldImg"/>
          </p:nvPr>
        </p:nvSpPr>
        <p:spPr>
          <a:ln/>
        </p:spPr>
      </p:sp>
      <p:sp>
        <p:nvSpPr>
          <p:cNvPr id="1107971"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818482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5A86D0B-AF34-4D53-861E-7E78DC8137CF}" type="slidenum">
              <a:rPr lang="en-US"/>
              <a:pPr/>
              <a:t>9</a:t>
            </a:fld>
            <a:endParaRPr lang="en-US"/>
          </a:p>
        </p:txBody>
      </p:sp>
      <p:sp>
        <p:nvSpPr>
          <p:cNvPr id="1107970" name="Rectangle 2"/>
          <p:cNvSpPr>
            <a:spLocks noGrp="1" noRot="1" noChangeAspect="1" noChangeArrowheads="1" noTextEdit="1"/>
          </p:cNvSpPr>
          <p:nvPr>
            <p:ph type="sldImg"/>
          </p:nvPr>
        </p:nvSpPr>
        <p:spPr>
          <a:ln/>
        </p:spPr>
      </p:sp>
      <p:sp>
        <p:nvSpPr>
          <p:cNvPr id="1107971"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94205263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Ref idx="1001">
        <a:schemeClr val="bg1"/>
      </p:bgRef>
    </p:bg>
    <p:spTree>
      <p:nvGrpSpPr>
        <p:cNvPr id="1" name=""/>
        <p:cNvGrpSpPr/>
        <p:nvPr/>
      </p:nvGrpSpPr>
      <p:grpSpPr>
        <a:xfrm>
          <a:off x="0" y="0"/>
          <a:ext cx="0" cy="0"/>
          <a:chOff x="0" y="0"/>
          <a:chExt cx="0" cy="0"/>
        </a:xfrm>
      </p:grpSpPr>
      <p:sp>
        <p:nvSpPr>
          <p:cNvPr id="5" name="Rectangle 4"/>
          <p:cNvSpPr/>
          <p:nvPr userDrawn="1"/>
        </p:nvSpPr>
        <p:spPr>
          <a:xfrm>
            <a:off x="0" y="5928846"/>
            <a:ext cx="9144000" cy="929154"/>
          </a:xfrm>
          <a:prstGeom prst="rect">
            <a:avLst/>
          </a:prstGeom>
          <a:solidFill>
            <a:srgbClr val="231F20"/>
          </a:solidFill>
          <a:ln>
            <a:solidFill>
              <a:srgbClr val="231F2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userDrawn="1"/>
        </p:nvSpPr>
        <p:spPr>
          <a:xfrm>
            <a:off x="0" y="0"/>
            <a:ext cx="9144000" cy="919089"/>
          </a:xfrm>
          <a:prstGeom prst="rect">
            <a:avLst/>
          </a:prstGeom>
          <a:solidFill>
            <a:srgbClr val="231F20"/>
          </a:solidFill>
          <a:ln>
            <a:solidFill>
              <a:srgbClr val="231F2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5972064"/>
            <a:ext cx="990600" cy="885936"/>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229600" y="5943600"/>
            <a:ext cx="773569" cy="864310"/>
          </a:xfrm>
          <a:prstGeom prst="rect">
            <a:avLst/>
          </a:prstGeom>
        </p:spPr>
      </p:pic>
      <p:sp>
        <p:nvSpPr>
          <p:cNvPr id="11" name="TextBox 10"/>
          <p:cNvSpPr txBox="1"/>
          <p:nvPr userDrawn="1"/>
        </p:nvSpPr>
        <p:spPr>
          <a:xfrm>
            <a:off x="6477000" y="6248400"/>
            <a:ext cx="1981200" cy="307777"/>
          </a:xfrm>
          <a:prstGeom prst="rect">
            <a:avLst/>
          </a:prstGeom>
          <a:noFill/>
        </p:spPr>
        <p:txBody>
          <a:bodyPr wrap="square" rtlCol="0">
            <a:spAutoFit/>
          </a:bodyPr>
          <a:lstStyle/>
          <a:p>
            <a:r>
              <a:rPr lang="en-US" sz="1400" baseline="0" dirty="0">
                <a:solidFill>
                  <a:schemeClr val="bg1"/>
                </a:solidFill>
              </a:rPr>
              <a:t>Chapter 4 &lt;</a:t>
            </a:r>
            <a:fld id="{D1B2EFE9-D440-4A3B-858C-5FEDF5DD0E10}" type="slidenum">
              <a:rPr lang="en-US" sz="1400" smtClean="0">
                <a:solidFill>
                  <a:schemeClr val="bg1"/>
                </a:solidFill>
              </a:rPr>
              <a:pPr/>
              <a:t>‹#›</a:t>
            </a:fld>
            <a:r>
              <a:rPr lang="en-US" sz="1400" dirty="0">
                <a:solidFill>
                  <a:schemeClr val="bg1"/>
                </a:solidFill>
              </a:rPr>
              <a:t>&gt; </a:t>
            </a:r>
          </a:p>
        </p:txBody>
      </p:sp>
      <p:sp>
        <p:nvSpPr>
          <p:cNvPr id="12" name="TextBox 11"/>
          <p:cNvSpPr txBox="1"/>
          <p:nvPr userDrawn="1"/>
        </p:nvSpPr>
        <p:spPr>
          <a:xfrm>
            <a:off x="1295400" y="6248400"/>
            <a:ext cx="5257800" cy="307777"/>
          </a:xfrm>
          <a:prstGeom prst="rect">
            <a:avLst/>
          </a:prstGeom>
          <a:noFill/>
        </p:spPr>
        <p:txBody>
          <a:bodyPr wrap="square" rtlCol="0">
            <a:spAutoFit/>
          </a:bodyPr>
          <a:lstStyle/>
          <a:p>
            <a:r>
              <a:rPr lang="en-US" sz="1400" dirty="0">
                <a:solidFill>
                  <a:schemeClr val="bg1"/>
                </a:solidFill>
              </a:rPr>
              <a:t>Digital Design and Computer Architecture:</a:t>
            </a:r>
            <a:r>
              <a:rPr lang="en-US" sz="1400" baseline="0" dirty="0">
                <a:solidFill>
                  <a:schemeClr val="bg1"/>
                </a:solidFill>
              </a:rPr>
              <a:t> ARM® Edition © 2015</a:t>
            </a:r>
            <a:endParaRPr lang="en-US" sz="1400" dirty="0">
              <a:solidFill>
                <a:schemeClr val="bg1"/>
              </a:solidFill>
            </a:endParaRPr>
          </a:p>
        </p:txBody>
      </p:sp>
    </p:spTree>
    <p:extLst>
      <p:ext uri="{BB962C8B-B14F-4D97-AF65-F5344CB8AC3E}">
        <p14:creationId xmlns:p14="http://schemas.microsoft.com/office/powerpoint/2010/main" val="3758139319"/>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bg>
      <p:bgRef idx="1001">
        <a:schemeClr val="bg1"/>
      </p:bgRef>
    </p:bg>
    <p:spTree>
      <p:nvGrpSpPr>
        <p:cNvPr id="1" name=""/>
        <p:cNvGrpSpPr/>
        <p:nvPr/>
      </p:nvGrpSpPr>
      <p:grpSpPr>
        <a:xfrm>
          <a:off x="0" y="0"/>
          <a:ext cx="0" cy="0"/>
          <a:chOff x="0" y="0"/>
          <a:chExt cx="0" cy="0"/>
        </a:xfrm>
      </p:grpSpPr>
      <p:sp>
        <p:nvSpPr>
          <p:cNvPr id="5" name="Rectangle 4"/>
          <p:cNvSpPr/>
          <p:nvPr userDrawn="1"/>
        </p:nvSpPr>
        <p:spPr>
          <a:xfrm>
            <a:off x="0" y="5928846"/>
            <a:ext cx="9144000" cy="929154"/>
          </a:xfrm>
          <a:prstGeom prst="rect">
            <a:avLst/>
          </a:prstGeom>
          <a:solidFill>
            <a:srgbClr val="231F20"/>
          </a:solidFill>
          <a:ln>
            <a:solidFill>
              <a:srgbClr val="231F2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userDrawn="1"/>
        </p:nvSpPr>
        <p:spPr>
          <a:xfrm>
            <a:off x="0" y="0"/>
            <a:ext cx="9144000" cy="919089"/>
          </a:xfrm>
          <a:prstGeom prst="rect">
            <a:avLst/>
          </a:prstGeom>
          <a:solidFill>
            <a:srgbClr val="231F20"/>
          </a:solidFill>
          <a:ln>
            <a:solidFill>
              <a:srgbClr val="231F2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5972064"/>
            <a:ext cx="990600" cy="885936"/>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229600" y="5943600"/>
            <a:ext cx="773569" cy="864310"/>
          </a:xfrm>
          <a:prstGeom prst="rect">
            <a:avLst/>
          </a:prstGeom>
        </p:spPr>
      </p:pic>
      <p:sp>
        <p:nvSpPr>
          <p:cNvPr id="12" name="TextBox 11"/>
          <p:cNvSpPr txBox="1"/>
          <p:nvPr userDrawn="1"/>
        </p:nvSpPr>
        <p:spPr>
          <a:xfrm>
            <a:off x="6477000" y="6248400"/>
            <a:ext cx="1981200" cy="307777"/>
          </a:xfrm>
          <a:prstGeom prst="rect">
            <a:avLst/>
          </a:prstGeom>
          <a:noFill/>
        </p:spPr>
        <p:txBody>
          <a:bodyPr wrap="square" rtlCol="0">
            <a:spAutoFit/>
          </a:bodyPr>
          <a:lstStyle/>
          <a:p>
            <a:r>
              <a:rPr lang="en-US" sz="1400" baseline="0" dirty="0">
                <a:solidFill>
                  <a:schemeClr val="bg1"/>
                </a:solidFill>
              </a:rPr>
              <a:t>Lecture 4 &lt;</a:t>
            </a:r>
            <a:fld id="{D1B2EFE9-D440-4A3B-858C-5FEDF5DD0E10}" type="slidenum">
              <a:rPr lang="en-US" sz="1400" smtClean="0">
                <a:solidFill>
                  <a:schemeClr val="bg1"/>
                </a:solidFill>
              </a:rPr>
              <a:pPr/>
              <a:t>‹#›</a:t>
            </a:fld>
            <a:r>
              <a:rPr lang="en-US" sz="1400" dirty="0">
                <a:solidFill>
                  <a:schemeClr val="bg1"/>
                </a:solidFill>
              </a:rPr>
              <a:t>&gt; </a:t>
            </a:r>
          </a:p>
        </p:txBody>
      </p:sp>
      <p:sp>
        <p:nvSpPr>
          <p:cNvPr id="13" name="TextBox 12"/>
          <p:cNvSpPr txBox="1"/>
          <p:nvPr userDrawn="1"/>
        </p:nvSpPr>
        <p:spPr>
          <a:xfrm>
            <a:off x="1295400" y="6248400"/>
            <a:ext cx="5257800" cy="307777"/>
          </a:xfrm>
          <a:prstGeom prst="rect">
            <a:avLst/>
          </a:prstGeom>
          <a:noFill/>
        </p:spPr>
        <p:txBody>
          <a:bodyPr wrap="square" rtlCol="0">
            <a:spAutoFit/>
          </a:bodyPr>
          <a:lstStyle/>
          <a:p>
            <a:r>
              <a:rPr lang="en-US" sz="1400" dirty="0">
                <a:solidFill>
                  <a:schemeClr val="bg1"/>
                </a:solidFill>
              </a:rPr>
              <a:t>Digital Design and Computer Architecture:</a:t>
            </a:r>
            <a:r>
              <a:rPr lang="en-US" sz="1400" baseline="0" dirty="0">
                <a:solidFill>
                  <a:schemeClr val="bg1"/>
                </a:solidFill>
              </a:rPr>
              <a:t> ARM® Edition © 2015</a:t>
            </a:r>
            <a:endParaRPr lang="en-US" sz="1400" dirty="0">
              <a:solidFill>
                <a:schemeClr val="bg1"/>
              </a:solidFill>
            </a:endParaRPr>
          </a:p>
        </p:txBody>
      </p:sp>
    </p:spTree>
    <p:extLst>
      <p:ext uri="{BB962C8B-B14F-4D97-AF65-F5344CB8AC3E}">
        <p14:creationId xmlns:p14="http://schemas.microsoft.com/office/powerpoint/2010/main" val="2044308090"/>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p:cNvSpPr>
            <a:spLocks noGrp="1"/>
          </p:cNvSpPr>
          <p:nvPr>
            <p:ph type="ftr" sz="quarter" idx="10"/>
          </p:nvPr>
        </p:nvSpPr>
        <p:spPr/>
        <p:txBody>
          <a:bodyPr/>
          <a:lstStyle>
            <a:lvl1pPr>
              <a:defRPr dirty="0" smtClean="0"/>
            </a:lvl1pPr>
          </a:lstStyle>
          <a:p>
            <a:pPr>
              <a:defRPr/>
            </a:pPr>
            <a:r>
              <a:rPr lang="en-US"/>
              <a:t>Copyright © 2012  Elsevier</a:t>
            </a:r>
            <a:endParaRPr lang="en-GB"/>
          </a:p>
        </p:txBody>
      </p:sp>
      <p:sp>
        <p:nvSpPr>
          <p:cNvPr id="5" name="Slide Number Placeholder 4"/>
          <p:cNvSpPr>
            <a:spLocks noGrp="1"/>
          </p:cNvSpPr>
          <p:nvPr>
            <p:ph type="sldNum" sz="quarter" idx="11"/>
          </p:nvPr>
        </p:nvSpPr>
        <p:spPr/>
        <p:txBody>
          <a:bodyPr/>
          <a:lstStyle>
            <a:lvl1pPr>
              <a:defRPr smtClean="0"/>
            </a:lvl1pPr>
          </a:lstStyle>
          <a:p>
            <a:pPr>
              <a:defRPr/>
            </a:pPr>
            <a:r>
              <a:rPr lang="en-US"/>
              <a:t>1-&lt;</a:t>
            </a:r>
            <a:fld id="{CC12C447-90FA-420C-B74C-1A635C444937}" type="slidenum">
              <a:rPr lang="en-US"/>
              <a:pPr>
                <a:defRPr/>
              </a:pPr>
              <a:t>‹#›</a:t>
            </a:fld>
            <a:r>
              <a:rPr lang="en-US"/>
              <a:t>&gt;</a:t>
            </a:r>
          </a:p>
          <a:p>
            <a:pPr>
              <a:defRPr/>
            </a:pPr>
            <a:endParaRPr lang="en-GB"/>
          </a:p>
        </p:txBody>
      </p:sp>
    </p:spTree>
    <p:extLst>
      <p:ext uri="{BB962C8B-B14F-4D97-AF65-F5344CB8AC3E}">
        <p14:creationId xmlns:p14="http://schemas.microsoft.com/office/powerpoint/2010/main" val="2964295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AndTwoObj">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101600" y="101600"/>
            <a:ext cx="7772400" cy="889000"/>
          </a:xfrm>
        </p:spPr>
        <p:txBody>
          <a:bodyPr/>
          <a:lstStyle/>
          <a:p>
            <a:r>
              <a:rPr lang="en-US"/>
              <a:t>Click to edit Master title style</a:t>
            </a:r>
          </a:p>
        </p:txBody>
      </p:sp>
      <p:sp>
        <p:nvSpPr>
          <p:cNvPr id="3" name="Content Placeholder 2"/>
          <p:cNvSpPr>
            <a:spLocks noGrp="1"/>
          </p:cNvSpPr>
          <p:nvPr>
            <p:ph sz="half" idx="1"/>
          </p:nvPr>
        </p:nvSpPr>
        <p:spPr>
          <a:xfrm>
            <a:off x="685800" y="1219200"/>
            <a:ext cx="3810000" cy="4953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48200" y="1219200"/>
            <a:ext cx="3810000" cy="24003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648200" y="3771900"/>
            <a:ext cx="3810000" cy="24003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10"/>
          </p:nvPr>
        </p:nvSpPr>
        <p:spPr/>
        <p:txBody>
          <a:bodyPr/>
          <a:lstStyle>
            <a:lvl1pPr>
              <a:defRPr dirty="0" smtClean="0"/>
            </a:lvl1pPr>
          </a:lstStyle>
          <a:p>
            <a:pPr>
              <a:defRPr/>
            </a:pPr>
            <a:r>
              <a:rPr lang="en-US"/>
              <a:t>Copyright © 2012  Elsevier</a:t>
            </a:r>
            <a:endParaRPr lang="en-GB"/>
          </a:p>
        </p:txBody>
      </p:sp>
      <p:sp>
        <p:nvSpPr>
          <p:cNvPr id="7" name="Slide Number Placeholder 6"/>
          <p:cNvSpPr>
            <a:spLocks noGrp="1"/>
          </p:cNvSpPr>
          <p:nvPr>
            <p:ph type="sldNum" sz="quarter" idx="11"/>
          </p:nvPr>
        </p:nvSpPr>
        <p:spPr/>
        <p:txBody>
          <a:bodyPr/>
          <a:lstStyle>
            <a:lvl1pPr>
              <a:defRPr smtClean="0"/>
            </a:lvl1pPr>
          </a:lstStyle>
          <a:p>
            <a:pPr>
              <a:defRPr/>
            </a:pPr>
            <a:r>
              <a:rPr lang="en-US"/>
              <a:t>1-&lt;</a:t>
            </a:r>
            <a:fld id="{E7ED6BBA-2425-4A43-B586-383F2BB07C4C}" type="slidenum">
              <a:rPr lang="en-US"/>
              <a:pPr>
                <a:defRPr/>
              </a:pPr>
              <a:t>‹#›</a:t>
            </a:fld>
            <a:r>
              <a:rPr lang="en-US"/>
              <a:t>&gt;</a:t>
            </a:r>
          </a:p>
          <a:p>
            <a:pPr>
              <a:defRPr/>
            </a:pPr>
            <a:endParaRPr lang="en-GB"/>
          </a:p>
        </p:txBody>
      </p:sp>
    </p:spTree>
    <p:extLst>
      <p:ext uri="{BB962C8B-B14F-4D97-AF65-F5344CB8AC3E}">
        <p14:creationId xmlns:p14="http://schemas.microsoft.com/office/powerpoint/2010/main" val="1101367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01600" y="101600"/>
            <a:ext cx="7772400" cy="889000"/>
          </a:xfrm>
        </p:spPr>
        <p:txBody>
          <a:bodyPr/>
          <a:lstStyle/>
          <a:p>
            <a:r>
              <a:rPr lang="en-US"/>
              <a:t>Click to edit Master title style</a:t>
            </a:r>
          </a:p>
        </p:txBody>
      </p:sp>
      <p:sp>
        <p:nvSpPr>
          <p:cNvPr id="3" name="Table Placeholder 2"/>
          <p:cNvSpPr>
            <a:spLocks noGrp="1"/>
          </p:cNvSpPr>
          <p:nvPr>
            <p:ph type="tbl" idx="1"/>
          </p:nvPr>
        </p:nvSpPr>
        <p:spPr>
          <a:xfrm>
            <a:off x="685800" y="1219200"/>
            <a:ext cx="7772400" cy="4953000"/>
          </a:xfrm>
        </p:spPr>
        <p:txBody>
          <a:bodyPr/>
          <a:lstStyle/>
          <a:p>
            <a:pPr lvl="0"/>
            <a:endParaRPr lang="en-US" noProof="0"/>
          </a:p>
        </p:txBody>
      </p:sp>
      <p:sp>
        <p:nvSpPr>
          <p:cNvPr id="4" name="Footer Placeholder 3"/>
          <p:cNvSpPr>
            <a:spLocks noGrp="1"/>
          </p:cNvSpPr>
          <p:nvPr>
            <p:ph type="ftr" sz="quarter" idx="10"/>
          </p:nvPr>
        </p:nvSpPr>
        <p:spPr/>
        <p:txBody>
          <a:bodyPr/>
          <a:lstStyle>
            <a:lvl1pPr>
              <a:defRPr smtClean="0"/>
            </a:lvl1pPr>
          </a:lstStyle>
          <a:p>
            <a:pPr>
              <a:defRPr/>
            </a:pPr>
            <a:r>
              <a:rPr lang="en-US"/>
              <a:t>Copyright © 2012  Elsevier</a:t>
            </a:r>
            <a:endParaRPr lang="en-GB"/>
          </a:p>
        </p:txBody>
      </p:sp>
      <p:sp>
        <p:nvSpPr>
          <p:cNvPr id="5" name="Slide Number Placeholder 4"/>
          <p:cNvSpPr>
            <a:spLocks noGrp="1"/>
          </p:cNvSpPr>
          <p:nvPr>
            <p:ph type="sldNum" sz="quarter" idx="11"/>
          </p:nvPr>
        </p:nvSpPr>
        <p:spPr/>
        <p:txBody>
          <a:bodyPr/>
          <a:lstStyle>
            <a:lvl1pPr>
              <a:defRPr smtClean="0"/>
            </a:lvl1pPr>
          </a:lstStyle>
          <a:p>
            <a:pPr>
              <a:defRPr/>
            </a:pPr>
            <a:r>
              <a:rPr lang="en-US"/>
              <a:t>1-&lt;</a:t>
            </a:r>
            <a:fld id="{68946159-E475-47D9-8550-A9F0B445C791}" type="slidenum">
              <a:rPr lang="en-US"/>
              <a:pPr>
                <a:defRPr/>
              </a:pPr>
              <a:t>‹#›</a:t>
            </a:fld>
            <a:r>
              <a:rPr lang="en-US"/>
              <a:t>&gt;</a:t>
            </a:r>
          </a:p>
          <a:p>
            <a:pPr>
              <a:defRPr/>
            </a:pPr>
            <a:endParaRPr lang="en-GB"/>
          </a:p>
        </p:txBody>
      </p:sp>
    </p:spTree>
    <p:extLst>
      <p:ext uri="{BB962C8B-B14F-4D97-AF65-F5344CB8AC3E}">
        <p14:creationId xmlns:p14="http://schemas.microsoft.com/office/powerpoint/2010/main" val="151334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101600" y="101600"/>
            <a:ext cx="7772400" cy="889000"/>
          </a:xfrm>
        </p:spPr>
        <p:txBody>
          <a:bodyPr/>
          <a:lstStyle/>
          <a:p>
            <a:r>
              <a:rPr lang="en-US"/>
              <a:t>Click to edit Master title style</a:t>
            </a:r>
          </a:p>
        </p:txBody>
      </p:sp>
      <p:sp>
        <p:nvSpPr>
          <p:cNvPr id="3" name="Content Placeholder 2"/>
          <p:cNvSpPr>
            <a:spLocks noGrp="1"/>
          </p:cNvSpPr>
          <p:nvPr>
            <p:ph sz="quarter" idx="1"/>
          </p:nvPr>
        </p:nvSpPr>
        <p:spPr>
          <a:xfrm>
            <a:off x="685800" y="1219200"/>
            <a:ext cx="3810000" cy="24003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48200" y="1219200"/>
            <a:ext cx="3810000" cy="24003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685800" y="3771900"/>
            <a:ext cx="3810000" cy="24003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4648200" y="3771900"/>
            <a:ext cx="3810000" cy="24003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6"/>
          <p:cNvSpPr>
            <a:spLocks noGrp="1"/>
          </p:cNvSpPr>
          <p:nvPr>
            <p:ph type="ftr" sz="quarter" idx="10"/>
          </p:nvPr>
        </p:nvSpPr>
        <p:spPr/>
        <p:txBody>
          <a:bodyPr/>
          <a:lstStyle>
            <a:lvl1pPr>
              <a:defRPr smtClean="0"/>
            </a:lvl1pPr>
          </a:lstStyle>
          <a:p>
            <a:pPr>
              <a:defRPr/>
            </a:pPr>
            <a:r>
              <a:rPr lang="en-US"/>
              <a:t>Copyright © 2012  Elsevier</a:t>
            </a:r>
            <a:endParaRPr lang="en-GB"/>
          </a:p>
        </p:txBody>
      </p:sp>
      <p:sp>
        <p:nvSpPr>
          <p:cNvPr id="8" name="Slide Number Placeholder 7"/>
          <p:cNvSpPr>
            <a:spLocks noGrp="1"/>
          </p:cNvSpPr>
          <p:nvPr>
            <p:ph type="sldNum" sz="quarter" idx="11"/>
          </p:nvPr>
        </p:nvSpPr>
        <p:spPr/>
        <p:txBody>
          <a:bodyPr/>
          <a:lstStyle>
            <a:lvl1pPr>
              <a:defRPr smtClean="0"/>
            </a:lvl1pPr>
          </a:lstStyle>
          <a:p>
            <a:pPr>
              <a:defRPr/>
            </a:pPr>
            <a:r>
              <a:rPr lang="en-US"/>
              <a:t>1-&lt;</a:t>
            </a:r>
            <a:fld id="{CCDCC2DC-EBCD-44EE-92DB-9C06DDE632FD}" type="slidenum">
              <a:rPr lang="en-US"/>
              <a:pPr>
                <a:defRPr/>
              </a:pPr>
              <a:t>‹#›</a:t>
            </a:fld>
            <a:r>
              <a:rPr lang="en-US"/>
              <a:t>&gt;</a:t>
            </a:r>
          </a:p>
          <a:p>
            <a:pPr>
              <a:defRPr/>
            </a:pPr>
            <a:endParaRPr lang="en-GB"/>
          </a:p>
        </p:txBody>
      </p:sp>
    </p:spTree>
    <p:extLst>
      <p:ext uri="{BB962C8B-B14F-4D97-AF65-F5344CB8AC3E}">
        <p14:creationId xmlns:p14="http://schemas.microsoft.com/office/powerpoint/2010/main" val="22934680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219200"/>
            <a:ext cx="38100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19200"/>
            <a:ext cx="38100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
          <p:cNvSpPr>
            <a:spLocks noGrp="1" noChangeArrowheads="1"/>
          </p:cNvSpPr>
          <p:nvPr>
            <p:ph type="ftr" sz="quarter" idx="10"/>
          </p:nvPr>
        </p:nvSpPr>
        <p:spPr>
          <a:ln/>
        </p:spPr>
        <p:txBody>
          <a:bodyPr/>
          <a:lstStyle>
            <a:lvl1pPr>
              <a:defRPr/>
            </a:lvl1pPr>
          </a:lstStyle>
          <a:p>
            <a:pPr>
              <a:defRPr/>
            </a:pPr>
            <a:r>
              <a:rPr lang="en-US"/>
              <a:t>Copyright © 2012  Elsevier</a:t>
            </a:r>
            <a:endParaRPr lang="en-GB"/>
          </a:p>
        </p:txBody>
      </p:sp>
      <p:sp>
        <p:nvSpPr>
          <p:cNvPr id="6" name="Rectangle 11"/>
          <p:cNvSpPr>
            <a:spLocks noGrp="1" noChangeArrowheads="1"/>
          </p:cNvSpPr>
          <p:nvPr>
            <p:ph type="sldNum" sz="quarter" idx="11"/>
          </p:nvPr>
        </p:nvSpPr>
        <p:spPr>
          <a:ln/>
        </p:spPr>
        <p:txBody>
          <a:bodyPr/>
          <a:lstStyle>
            <a:lvl1pPr>
              <a:defRPr/>
            </a:lvl1pPr>
          </a:lstStyle>
          <a:p>
            <a:pPr>
              <a:defRPr/>
            </a:pPr>
            <a:r>
              <a:rPr lang="en-US"/>
              <a:t>1-&lt;</a:t>
            </a:r>
            <a:fld id="{B4FEF99E-A19F-4A0B-A62E-3729EECDD901}" type="slidenum">
              <a:rPr lang="en-US"/>
              <a:pPr>
                <a:defRPr/>
              </a:pPr>
              <a:t>‹#›</a:t>
            </a:fld>
            <a:r>
              <a:rPr lang="en-US"/>
              <a:t>&gt;</a:t>
            </a:r>
          </a:p>
          <a:p>
            <a:pPr>
              <a:defRPr/>
            </a:pPr>
            <a:endParaRPr lang="en-GB"/>
          </a:p>
        </p:txBody>
      </p:sp>
    </p:spTree>
    <p:extLst>
      <p:ext uri="{BB962C8B-B14F-4D97-AF65-F5344CB8AC3E}">
        <p14:creationId xmlns:p14="http://schemas.microsoft.com/office/powerpoint/2010/main" val="36295014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1600" y="101600"/>
            <a:ext cx="7772400" cy="889000"/>
          </a:xfrm>
        </p:spPr>
        <p:txBody>
          <a:bodyPr/>
          <a:lstStyle/>
          <a:p>
            <a:r>
              <a:rPr lang="en-US"/>
              <a:t>Click to edit Master title style</a:t>
            </a:r>
          </a:p>
        </p:txBody>
      </p:sp>
      <p:sp>
        <p:nvSpPr>
          <p:cNvPr id="3" name="Text Placeholder 2"/>
          <p:cNvSpPr>
            <a:spLocks noGrp="1"/>
          </p:cNvSpPr>
          <p:nvPr>
            <p:ph type="body" sz="half" idx="1"/>
          </p:nvPr>
        </p:nvSpPr>
        <p:spPr>
          <a:xfrm>
            <a:off x="685800" y="1219200"/>
            <a:ext cx="3810000" cy="4953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19200"/>
            <a:ext cx="3810000" cy="4953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0"/>
          </p:nvPr>
        </p:nvSpPr>
        <p:spPr/>
        <p:txBody>
          <a:bodyPr/>
          <a:lstStyle>
            <a:lvl1pPr>
              <a:defRPr smtClean="0"/>
            </a:lvl1pPr>
          </a:lstStyle>
          <a:p>
            <a:pPr>
              <a:defRPr/>
            </a:pPr>
            <a:r>
              <a:rPr lang="en-US"/>
              <a:t>Copyright © 2012  Elsevier</a:t>
            </a:r>
            <a:endParaRPr lang="en-GB"/>
          </a:p>
        </p:txBody>
      </p:sp>
      <p:sp>
        <p:nvSpPr>
          <p:cNvPr id="6" name="Slide Number Placeholder 5"/>
          <p:cNvSpPr>
            <a:spLocks noGrp="1"/>
          </p:cNvSpPr>
          <p:nvPr>
            <p:ph type="sldNum" sz="quarter" idx="11"/>
          </p:nvPr>
        </p:nvSpPr>
        <p:spPr/>
        <p:txBody>
          <a:bodyPr/>
          <a:lstStyle>
            <a:lvl1pPr>
              <a:defRPr smtClean="0"/>
            </a:lvl1pPr>
          </a:lstStyle>
          <a:p>
            <a:pPr>
              <a:defRPr/>
            </a:pPr>
            <a:r>
              <a:rPr lang="en-US"/>
              <a:t>1-&lt;</a:t>
            </a:r>
            <a:fld id="{9F7ADD3E-E1D6-46D5-BCAD-B4AEBA813F75}" type="slidenum">
              <a:rPr lang="en-US"/>
              <a:pPr>
                <a:defRPr/>
              </a:pPr>
              <a:t>‹#›</a:t>
            </a:fld>
            <a:r>
              <a:rPr lang="en-US"/>
              <a:t>&gt;</a:t>
            </a:r>
          </a:p>
          <a:p>
            <a:pPr>
              <a:defRPr/>
            </a:pPr>
            <a:endParaRPr lang="en-GB"/>
          </a:p>
        </p:txBody>
      </p:sp>
    </p:spTree>
    <p:extLst>
      <p:ext uri="{BB962C8B-B14F-4D97-AF65-F5344CB8AC3E}">
        <p14:creationId xmlns:p14="http://schemas.microsoft.com/office/powerpoint/2010/main" val="8276607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5">
            <a:extLst>
              <a:ext uri="{FF2B5EF4-FFF2-40B4-BE49-F238E27FC236}">
                <a16:creationId xmlns:a16="http://schemas.microsoft.com/office/drawing/2014/main" id="{61E0959C-64E3-5747-B117-D63FEC92B5A6}"/>
              </a:ext>
            </a:extLst>
          </p:cNvPr>
          <p:cNvSpPr>
            <a:spLocks noGrp="1" noChangeArrowheads="1"/>
          </p:cNvSpPr>
          <p:nvPr>
            <p:ph type="ftr" sz="quarter" idx="10"/>
          </p:nvPr>
        </p:nvSpPr>
        <p:spPr>
          <a:xfrm>
            <a:off x="685800" y="6248400"/>
            <a:ext cx="7772400" cy="457200"/>
          </a:xfrm>
          <a:prstGeom prst="rect">
            <a:avLst/>
          </a:prstGeom>
          <a:ln/>
        </p:spPr>
        <p:txBody>
          <a:bodyPr/>
          <a:lstStyle>
            <a:lvl1pPr>
              <a:defRPr/>
            </a:lvl1pPr>
          </a:lstStyle>
          <a:p>
            <a:pPr>
              <a:defRPr/>
            </a:pPr>
            <a:endParaRPr lang="en-US"/>
          </a:p>
        </p:txBody>
      </p:sp>
      <p:sp>
        <p:nvSpPr>
          <p:cNvPr id="5" name="Rectangle 6">
            <a:extLst>
              <a:ext uri="{FF2B5EF4-FFF2-40B4-BE49-F238E27FC236}">
                <a16:creationId xmlns:a16="http://schemas.microsoft.com/office/drawing/2014/main" id="{4C230745-C281-EA47-9BE8-AF4FC50421F5}"/>
              </a:ext>
            </a:extLst>
          </p:cNvPr>
          <p:cNvSpPr>
            <a:spLocks noGrp="1" noChangeArrowheads="1"/>
          </p:cNvSpPr>
          <p:nvPr>
            <p:ph type="sldNum" sz="quarter" idx="11"/>
          </p:nvPr>
        </p:nvSpPr>
        <p:spPr>
          <a:xfrm>
            <a:off x="6553200" y="6248400"/>
            <a:ext cx="1905000" cy="457200"/>
          </a:xfrm>
          <a:prstGeom prst="rect">
            <a:avLst/>
          </a:prstGeom>
          <a:ln/>
        </p:spPr>
        <p:txBody>
          <a:bodyPr/>
          <a:lstStyle>
            <a:lvl1pPr>
              <a:defRPr/>
            </a:lvl1pPr>
          </a:lstStyle>
          <a:p>
            <a:fld id="{61BE0502-0B5A-424E-B7C7-93BA69F8CCD5}" type="slidenum">
              <a:rPr lang="en-US" altLang="en-US"/>
              <a:pPr/>
              <a:t>‹#›</a:t>
            </a:fld>
            <a:endParaRPr lang="en-US" altLang="en-US"/>
          </a:p>
        </p:txBody>
      </p:sp>
      <p:sp>
        <p:nvSpPr>
          <p:cNvPr id="6" name="Rectangle 5">
            <a:extLst>
              <a:ext uri="{FF2B5EF4-FFF2-40B4-BE49-F238E27FC236}">
                <a16:creationId xmlns:a16="http://schemas.microsoft.com/office/drawing/2014/main" id="{452A4A46-44A4-FC4A-9F34-EF42A9EF8325}"/>
              </a:ext>
            </a:extLst>
          </p:cNvPr>
          <p:cNvSpPr/>
          <p:nvPr userDrawn="1"/>
        </p:nvSpPr>
        <p:spPr>
          <a:xfrm>
            <a:off x="152400" y="5924550"/>
            <a:ext cx="8839200" cy="9334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80147636"/>
      </p:ext>
    </p:extLst>
  </p:cSld>
  <p:clrMapOvr>
    <a:masterClrMapping/>
  </p:clrMapOvr>
  <p:transition>
    <p:zo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1">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0746080-453C-4BEF-9A1F-F094B996EB79}" type="datetimeFigureOut">
              <a:rPr lang="en-US" smtClean="0"/>
              <a:t>9/16/19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1B2EFE9-D440-4A3B-858C-5FEDF5DD0E10}" type="slidenum">
              <a:rPr lang="en-US" smtClean="0"/>
              <a:t>‹#›</a:t>
            </a:fld>
            <a:endParaRPr lang="en-US"/>
          </a:p>
        </p:txBody>
      </p:sp>
    </p:spTree>
    <p:extLst>
      <p:ext uri="{BB962C8B-B14F-4D97-AF65-F5344CB8AC3E}">
        <p14:creationId xmlns:p14="http://schemas.microsoft.com/office/powerpoint/2010/main" val="15335001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9.xml"/><Relationship Id="rId4" Type="http://schemas.openxmlformats.org/officeDocument/2006/relationships/image" Target="../media/image5.tiff"/></Relationships>
</file>

<file path=ppt/slides/_rels/slide10.xml.rels><?xml version="1.0" encoding="UTF-8" standalone="yes"?>
<Relationships xmlns="http://schemas.openxmlformats.org/package/2006/relationships"><Relationship Id="rId8" Type="http://schemas.openxmlformats.org/officeDocument/2006/relationships/image" Target="../media/image14.wmf"/><Relationship Id="rId3" Type="http://schemas.openxmlformats.org/officeDocument/2006/relationships/tags" Target="../tags/tag25.xml"/><Relationship Id="rId7" Type="http://schemas.openxmlformats.org/officeDocument/2006/relationships/oleObject" Target="../embeddings/oleObject9.bin"/><Relationship Id="rId2" Type="http://schemas.openxmlformats.org/officeDocument/2006/relationships/tags" Target="../tags/tag24.xml"/><Relationship Id="rId1" Type="http://schemas.openxmlformats.org/officeDocument/2006/relationships/vmlDrawing" Target="../drawings/vmlDrawing7.vml"/><Relationship Id="rId6" Type="http://schemas.openxmlformats.org/officeDocument/2006/relationships/notesSlide" Target="../notesSlides/notesSlide10.xml"/><Relationship Id="rId5" Type="http://schemas.openxmlformats.org/officeDocument/2006/relationships/slideLayout" Target="../slideLayouts/slideLayout2.xml"/><Relationship Id="rId4" Type="http://schemas.openxmlformats.org/officeDocument/2006/relationships/tags" Target="../tags/tag26.xml"/></Relationships>
</file>

<file path=ppt/slides/_rels/slide11.xml.rels><?xml version="1.0" encoding="UTF-8" standalone="yes"?>
<Relationships xmlns="http://schemas.openxmlformats.org/package/2006/relationships"><Relationship Id="rId8" Type="http://schemas.openxmlformats.org/officeDocument/2006/relationships/tags" Target="../tags/tag33.xml"/><Relationship Id="rId13" Type="http://schemas.openxmlformats.org/officeDocument/2006/relationships/notesSlide" Target="../notesSlides/notesSlide11.xml"/><Relationship Id="rId3" Type="http://schemas.openxmlformats.org/officeDocument/2006/relationships/tags" Target="../tags/tag28.xml"/><Relationship Id="rId7" Type="http://schemas.openxmlformats.org/officeDocument/2006/relationships/tags" Target="../tags/tag32.xml"/><Relationship Id="rId12" Type="http://schemas.openxmlformats.org/officeDocument/2006/relationships/slideLayout" Target="../slideLayouts/slideLayout2.xml"/><Relationship Id="rId2" Type="http://schemas.openxmlformats.org/officeDocument/2006/relationships/tags" Target="../tags/tag27.xml"/><Relationship Id="rId1" Type="http://schemas.openxmlformats.org/officeDocument/2006/relationships/vmlDrawing" Target="../drawings/vmlDrawing8.vml"/><Relationship Id="rId6" Type="http://schemas.openxmlformats.org/officeDocument/2006/relationships/tags" Target="../tags/tag31.xml"/><Relationship Id="rId11" Type="http://schemas.openxmlformats.org/officeDocument/2006/relationships/tags" Target="../tags/tag36.xml"/><Relationship Id="rId5" Type="http://schemas.openxmlformats.org/officeDocument/2006/relationships/tags" Target="../tags/tag30.xml"/><Relationship Id="rId15" Type="http://schemas.openxmlformats.org/officeDocument/2006/relationships/image" Target="../media/image14.wmf"/><Relationship Id="rId10" Type="http://schemas.openxmlformats.org/officeDocument/2006/relationships/tags" Target="../tags/tag35.xml"/><Relationship Id="rId4" Type="http://schemas.openxmlformats.org/officeDocument/2006/relationships/tags" Target="../tags/tag29.xml"/><Relationship Id="rId9" Type="http://schemas.openxmlformats.org/officeDocument/2006/relationships/tags" Target="../tags/tag34.xml"/><Relationship Id="rId14" Type="http://schemas.openxmlformats.org/officeDocument/2006/relationships/oleObject" Target="../embeddings/oleObject10.bin"/></Relationships>
</file>

<file path=ppt/slides/_rels/slide12.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38.xml"/><Relationship Id="rId7" Type="http://schemas.openxmlformats.org/officeDocument/2006/relationships/tags" Target="../tags/tag42.xml"/><Relationship Id="rId2" Type="http://schemas.openxmlformats.org/officeDocument/2006/relationships/tags" Target="../tags/tag37.xml"/><Relationship Id="rId1" Type="http://schemas.openxmlformats.org/officeDocument/2006/relationships/vmlDrawing" Target="../drawings/vmlDrawing9.vml"/><Relationship Id="rId6" Type="http://schemas.openxmlformats.org/officeDocument/2006/relationships/tags" Target="../tags/tag41.xml"/><Relationship Id="rId11" Type="http://schemas.openxmlformats.org/officeDocument/2006/relationships/image" Target="../media/image14.wmf"/><Relationship Id="rId5" Type="http://schemas.openxmlformats.org/officeDocument/2006/relationships/tags" Target="../tags/tag40.xml"/><Relationship Id="rId10" Type="http://schemas.openxmlformats.org/officeDocument/2006/relationships/oleObject" Target="../embeddings/oleObject11.bin"/><Relationship Id="rId4" Type="http://schemas.openxmlformats.org/officeDocument/2006/relationships/tags" Target="../tags/tag39.xml"/><Relationship Id="rId9"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3.xml"/><Relationship Id="rId1" Type="http://schemas.openxmlformats.org/officeDocument/2006/relationships/vmlDrawing" Target="../drawings/vmlDrawing10.vml"/><Relationship Id="rId6" Type="http://schemas.openxmlformats.org/officeDocument/2006/relationships/image" Target="../media/image15.wmf"/><Relationship Id="rId5" Type="http://schemas.openxmlformats.org/officeDocument/2006/relationships/oleObject" Target="../embeddings/oleObject12.bin"/><Relationship Id="rId4"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4.xml"/><Relationship Id="rId1" Type="http://schemas.openxmlformats.org/officeDocument/2006/relationships/vmlDrawing" Target="../drawings/vmlDrawing11.vml"/><Relationship Id="rId6" Type="http://schemas.openxmlformats.org/officeDocument/2006/relationships/image" Target="../media/image16.wmf"/><Relationship Id="rId5" Type="http://schemas.openxmlformats.org/officeDocument/2006/relationships/oleObject" Target="../embeddings/oleObject13.bin"/><Relationship Id="rId4"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5.xml"/><Relationship Id="rId1" Type="http://schemas.openxmlformats.org/officeDocument/2006/relationships/vmlDrawing" Target="../drawings/vmlDrawing12.vml"/><Relationship Id="rId6" Type="http://schemas.openxmlformats.org/officeDocument/2006/relationships/image" Target="../media/image17.wmf"/><Relationship Id="rId5" Type="http://schemas.openxmlformats.org/officeDocument/2006/relationships/oleObject" Target="../embeddings/oleObject14.bin"/><Relationship Id="rId4"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tags" Target="../tags/tag48.xml"/><Relationship Id="rId2" Type="http://schemas.openxmlformats.org/officeDocument/2006/relationships/tags" Target="../tags/tag47.xml"/><Relationship Id="rId1" Type="http://schemas.openxmlformats.org/officeDocument/2006/relationships/tags" Target="../tags/tag46.xml"/><Relationship Id="rId5" Type="http://schemas.openxmlformats.org/officeDocument/2006/relationships/notesSlide" Target="../notesSlides/notesSlide16.xml"/><Relationship Id="rId4"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oleObject" Target="../embeddings/oleObject16.bin"/><Relationship Id="rId3" Type="http://schemas.openxmlformats.org/officeDocument/2006/relationships/tags" Target="../tags/tag50.xml"/><Relationship Id="rId7" Type="http://schemas.openxmlformats.org/officeDocument/2006/relationships/image" Target="../media/image18.wmf"/><Relationship Id="rId2" Type="http://schemas.openxmlformats.org/officeDocument/2006/relationships/tags" Target="../tags/tag49.xml"/><Relationship Id="rId1" Type="http://schemas.openxmlformats.org/officeDocument/2006/relationships/vmlDrawing" Target="../drawings/vmlDrawing13.vml"/><Relationship Id="rId6" Type="http://schemas.openxmlformats.org/officeDocument/2006/relationships/oleObject" Target="../embeddings/oleObject15.bin"/><Relationship Id="rId5" Type="http://schemas.openxmlformats.org/officeDocument/2006/relationships/notesSlide" Target="../notesSlides/notesSlide17.xml"/><Relationship Id="rId4" Type="http://schemas.openxmlformats.org/officeDocument/2006/relationships/slideLayout" Target="../slideLayouts/slideLayout2.xml"/><Relationship Id="rId9" Type="http://schemas.openxmlformats.org/officeDocument/2006/relationships/image" Target="../media/image14.wmf"/></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tags" Target="../tags/tag51.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tags" Target="../tags/tag52.xml"/><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1.xml"/><Relationship Id="rId4" Type="http://schemas.openxmlformats.org/officeDocument/2006/relationships/image" Target="../media/image6.jpg"/></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1.emf"/><Relationship Id="rId2" Type="http://schemas.openxmlformats.org/officeDocument/2006/relationships/tags" Target="../tags/tag53.xml"/><Relationship Id="rId1" Type="http://schemas.openxmlformats.org/officeDocument/2006/relationships/vmlDrawing" Target="../drawings/vmlDrawing14.vml"/><Relationship Id="rId6" Type="http://schemas.openxmlformats.org/officeDocument/2006/relationships/image" Target="../media/image20.emf"/><Relationship Id="rId5" Type="http://schemas.openxmlformats.org/officeDocument/2006/relationships/oleObject" Target="../embeddings/oleObject17.bin"/><Relationship Id="rId4"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8" Type="http://schemas.openxmlformats.org/officeDocument/2006/relationships/oleObject" Target="../embeddings/oleObject18.bin"/><Relationship Id="rId3" Type="http://schemas.openxmlformats.org/officeDocument/2006/relationships/tags" Target="../tags/tag55.xml"/><Relationship Id="rId7" Type="http://schemas.openxmlformats.org/officeDocument/2006/relationships/notesSlide" Target="../notesSlides/notesSlide21.xml"/><Relationship Id="rId2" Type="http://schemas.openxmlformats.org/officeDocument/2006/relationships/tags" Target="../tags/tag54.xml"/><Relationship Id="rId1" Type="http://schemas.openxmlformats.org/officeDocument/2006/relationships/vmlDrawing" Target="../drawings/vmlDrawing15.vml"/><Relationship Id="rId6" Type="http://schemas.openxmlformats.org/officeDocument/2006/relationships/slideLayout" Target="../slideLayouts/slideLayout2.xml"/><Relationship Id="rId5" Type="http://schemas.openxmlformats.org/officeDocument/2006/relationships/tags" Target="../tags/tag57.xml"/><Relationship Id="rId4" Type="http://schemas.openxmlformats.org/officeDocument/2006/relationships/tags" Target="../tags/tag56.xml"/><Relationship Id="rId9" Type="http://schemas.openxmlformats.org/officeDocument/2006/relationships/image" Target="../media/image20.emf"/></Relationships>
</file>

<file path=ppt/slides/_rels/slide22.xml.rels><?xml version="1.0" encoding="UTF-8" standalone="yes"?>
<Relationships xmlns="http://schemas.openxmlformats.org/package/2006/relationships"><Relationship Id="rId3" Type="http://schemas.openxmlformats.org/officeDocument/2006/relationships/tags" Target="../tags/tag59.xml"/><Relationship Id="rId7" Type="http://schemas.openxmlformats.org/officeDocument/2006/relationships/image" Target="../media/image20.emf"/><Relationship Id="rId2" Type="http://schemas.openxmlformats.org/officeDocument/2006/relationships/tags" Target="../tags/tag58.xml"/><Relationship Id="rId1" Type="http://schemas.openxmlformats.org/officeDocument/2006/relationships/vmlDrawing" Target="../drawings/vmlDrawing16.vml"/><Relationship Id="rId6" Type="http://schemas.openxmlformats.org/officeDocument/2006/relationships/oleObject" Target="../embeddings/oleObject19.bin"/><Relationship Id="rId5" Type="http://schemas.openxmlformats.org/officeDocument/2006/relationships/notesSlide" Target="../notesSlides/notesSlide22.xml"/><Relationship Id="rId4"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tags" Target="../tags/tag62.xml"/><Relationship Id="rId7" Type="http://schemas.openxmlformats.org/officeDocument/2006/relationships/image" Target="../media/image21.emf"/><Relationship Id="rId2" Type="http://schemas.openxmlformats.org/officeDocument/2006/relationships/tags" Target="../tags/tag61.xml"/><Relationship Id="rId1" Type="http://schemas.openxmlformats.org/officeDocument/2006/relationships/tags" Target="../tags/tag60.xml"/><Relationship Id="rId6" Type="http://schemas.openxmlformats.org/officeDocument/2006/relationships/notesSlide" Target="../notesSlides/notesSlide23.xml"/><Relationship Id="rId5" Type="http://schemas.openxmlformats.org/officeDocument/2006/relationships/slideLayout" Target="../slideLayouts/slideLayout2.xml"/><Relationship Id="rId4" Type="http://schemas.openxmlformats.org/officeDocument/2006/relationships/tags" Target="../tags/tag63.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2.xml"/><Relationship Id="rId1" Type="http://schemas.openxmlformats.org/officeDocument/2006/relationships/tags" Target="../tags/tag64.xml"/><Relationship Id="rId5" Type="http://schemas.openxmlformats.org/officeDocument/2006/relationships/image" Target="../media/image23.emf"/><Relationship Id="rId4" Type="http://schemas.openxmlformats.org/officeDocument/2006/relationships/image" Target="../media/image22.emf"/></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2.xml"/><Relationship Id="rId1" Type="http://schemas.openxmlformats.org/officeDocument/2006/relationships/vmlDrawing" Target="../drawings/vmlDrawing17.vml"/><Relationship Id="rId5" Type="http://schemas.openxmlformats.org/officeDocument/2006/relationships/image" Target="../media/image24.emf"/><Relationship Id="rId4" Type="http://schemas.openxmlformats.org/officeDocument/2006/relationships/oleObject" Target="../embeddings/oleObject20.bin"/></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2.xml"/><Relationship Id="rId1" Type="http://schemas.openxmlformats.org/officeDocument/2006/relationships/tags" Target="../tags/tag65.xml"/></Relationships>
</file>

<file path=ppt/slides/_rels/slide27.xml.rels><?xml version="1.0" encoding="UTF-8" standalone="yes"?>
<Relationships xmlns="http://schemas.openxmlformats.org/package/2006/relationships"><Relationship Id="rId8" Type="http://schemas.openxmlformats.org/officeDocument/2006/relationships/image" Target="../media/image25.wmf"/><Relationship Id="rId3" Type="http://schemas.openxmlformats.org/officeDocument/2006/relationships/tags" Target="../tags/tag67.xml"/><Relationship Id="rId7" Type="http://schemas.openxmlformats.org/officeDocument/2006/relationships/oleObject" Target="../embeddings/oleObject21.bin"/><Relationship Id="rId2" Type="http://schemas.openxmlformats.org/officeDocument/2006/relationships/tags" Target="../tags/tag66.xml"/><Relationship Id="rId1" Type="http://schemas.openxmlformats.org/officeDocument/2006/relationships/vmlDrawing" Target="../drawings/vmlDrawing18.vml"/><Relationship Id="rId6" Type="http://schemas.openxmlformats.org/officeDocument/2006/relationships/notesSlide" Target="../notesSlides/notesSlide27.xml"/><Relationship Id="rId5" Type="http://schemas.openxmlformats.org/officeDocument/2006/relationships/slideLayout" Target="../slideLayouts/slideLayout2.xml"/><Relationship Id="rId10" Type="http://schemas.openxmlformats.org/officeDocument/2006/relationships/image" Target="../media/image26.wmf"/><Relationship Id="rId4" Type="http://schemas.openxmlformats.org/officeDocument/2006/relationships/tags" Target="../tags/tag68.xml"/><Relationship Id="rId9" Type="http://schemas.openxmlformats.org/officeDocument/2006/relationships/oleObject" Target="../embeddings/oleObject22.bin"/></Relationships>
</file>

<file path=ppt/slides/_rels/slide2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9.xml"/><Relationship Id="rId1" Type="http://schemas.openxmlformats.org/officeDocument/2006/relationships/vmlDrawing" Target="../drawings/vmlDrawing19.vml"/><Relationship Id="rId6" Type="http://schemas.openxmlformats.org/officeDocument/2006/relationships/image" Target="../media/image28.wmf"/><Relationship Id="rId5" Type="http://schemas.openxmlformats.org/officeDocument/2006/relationships/oleObject" Target="../embeddings/oleObject23.bin"/><Relationship Id="rId4"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xml"/><Relationship Id="rId1" Type="http://schemas.openxmlformats.org/officeDocument/2006/relationships/tags" Target="../tags/tag2.xml"/><Relationship Id="rId4"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2.xml"/><Relationship Id="rId1" Type="http://schemas.openxmlformats.org/officeDocument/2006/relationships/tags" Target="../tags/tag70.xml"/></Relationships>
</file>

<file path=ppt/slides/_rels/slide4.xml.rels><?xml version="1.0" encoding="UTF-8" standalone="yes"?>
<Relationships xmlns="http://schemas.openxmlformats.org/package/2006/relationships"><Relationship Id="rId8" Type="http://schemas.openxmlformats.org/officeDocument/2006/relationships/notesSlide" Target="../notesSlides/notesSlide4.xml"/><Relationship Id="rId13" Type="http://schemas.openxmlformats.org/officeDocument/2006/relationships/oleObject" Target="../embeddings/oleObject3.bin"/><Relationship Id="rId3" Type="http://schemas.openxmlformats.org/officeDocument/2006/relationships/tags" Target="../tags/tag5.xml"/><Relationship Id="rId7" Type="http://schemas.openxmlformats.org/officeDocument/2006/relationships/slideLayout" Target="../slideLayouts/slideLayout2.xml"/><Relationship Id="rId12" Type="http://schemas.openxmlformats.org/officeDocument/2006/relationships/image" Target="../media/image8.wmf"/><Relationship Id="rId2" Type="http://schemas.openxmlformats.org/officeDocument/2006/relationships/tags" Target="../tags/tag4.xml"/><Relationship Id="rId1" Type="http://schemas.openxmlformats.org/officeDocument/2006/relationships/vmlDrawing" Target="../drawings/vmlDrawing1.vml"/><Relationship Id="rId6" Type="http://schemas.openxmlformats.org/officeDocument/2006/relationships/tags" Target="../tags/tag8.xml"/><Relationship Id="rId11" Type="http://schemas.openxmlformats.org/officeDocument/2006/relationships/oleObject" Target="../embeddings/oleObject2.bin"/><Relationship Id="rId5" Type="http://schemas.openxmlformats.org/officeDocument/2006/relationships/tags" Target="../tags/tag7.xml"/><Relationship Id="rId10" Type="http://schemas.openxmlformats.org/officeDocument/2006/relationships/image" Target="../media/image7.wmf"/><Relationship Id="rId4" Type="http://schemas.openxmlformats.org/officeDocument/2006/relationships/tags" Target="../tags/tag6.xml"/><Relationship Id="rId9" Type="http://schemas.openxmlformats.org/officeDocument/2006/relationships/oleObject" Target="../embeddings/oleObject1.bin"/><Relationship Id="rId14" Type="http://schemas.openxmlformats.org/officeDocument/2006/relationships/image" Target="../media/image9.wmf"/></Relationships>
</file>

<file path=ppt/slides/_rels/slide5.xml.rels><?xml version="1.0" encoding="UTF-8" standalone="yes"?>
<Relationships xmlns="http://schemas.openxmlformats.org/package/2006/relationships"><Relationship Id="rId8" Type="http://schemas.openxmlformats.org/officeDocument/2006/relationships/image" Target="../media/image10.wmf"/><Relationship Id="rId3" Type="http://schemas.openxmlformats.org/officeDocument/2006/relationships/tags" Target="../tags/tag10.xml"/><Relationship Id="rId7" Type="http://schemas.openxmlformats.org/officeDocument/2006/relationships/oleObject" Target="../embeddings/oleObject4.bin"/><Relationship Id="rId2" Type="http://schemas.openxmlformats.org/officeDocument/2006/relationships/tags" Target="../tags/tag9.xml"/><Relationship Id="rId1" Type="http://schemas.openxmlformats.org/officeDocument/2006/relationships/vmlDrawing" Target="../drawings/vmlDrawing2.vml"/><Relationship Id="rId6" Type="http://schemas.openxmlformats.org/officeDocument/2006/relationships/notesSlide" Target="../notesSlides/notesSlide5.xml"/><Relationship Id="rId5" Type="http://schemas.openxmlformats.org/officeDocument/2006/relationships/slideLayout" Target="../slideLayouts/slideLayout2.xml"/><Relationship Id="rId4" Type="http://schemas.openxmlformats.org/officeDocument/2006/relationships/tags" Target="../tags/tag11.xml"/></Relationships>
</file>

<file path=ppt/slides/_rels/slide6.xml.rels><?xml version="1.0" encoding="UTF-8" standalone="yes"?>
<Relationships xmlns="http://schemas.openxmlformats.org/package/2006/relationships"><Relationship Id="rId8" Type="http://schemas.openxmlformats.org/officeDocument/2006/relationships/image" Target="../media/image11.wmf"/><Relationship Id="rId3" Type="http://schemas.openxmlformats.org/officeDocument/2006/relationships/tags" Target="../tags/tag13.xml"/><Relationship Id="rId7" Type="http://schemas.openxmlformats.org/officeDocument/2006/relationships/oleObject" Target="../embeddings/oleObject5.bin"/><Relationship Id="rId2" Type="http://schemas.openxmlformats.org/officeDocument/2006/relationships/tags" Target="../tags/tag12.xml"/><Relationship Id="rId1" Type="http://schemas.openxmlformats.org/officeDocument/2006/relationships/vmlDrawing" Target="../drawings/vmlDrawing3.vml"/><Relationship Id="rId6" Type="http://schemas.openxmlformats.org/officeDocument/2006/relationships/notesSlide" Target="../notesSlides/notesSlide6.xml"/><Relationship Id="rId5" Type="http://schemas.openxmlformats.org/officeDocument/2006/relationships/slideLayout" Target="../slideLayouts/slideLayout2.xml"/><Relationship Id="rId4" Type="http://schemas.openxmlformats.org/officeDocument/2006/relationships/tags" Target="../tags/tag14.xml"/></Relationships>
</file>

<file path=ppt/slides/_rels/slide7.xml.rels><?xml version="1.0" encoding="UTF-8" standalone="yes"?>
<Relationships xmlns="http://schemas.openxmlformats.org/package/2006/relationships"><Relationship Id="rId8" Type="http://schemas.openxmlformats.org/officeDocument/2006/relationships/image" Target="../media/image12.wmf"/><Relationship Id="rId3" Type="http://schemas.openxmlformats.org/officeDocument/2006/relationships/tags" Target="../tags/tag16.xml"/><Relationship Id="rId7" Type="http://schemas.openxmlformats.org/officeDocument/2006/relationships/oleObject" Target="../embeddings/oleObject6.bin"/><Relationship Id="rId2" Type="http://schemas.openxmlformats.org/officeDocument/2006/relationships/tags" Target="../tags/tag15.xml"/><Relationship Id="rId1" Type="http://schemas.openxmlformats.org/officeDocument/2006/relationships/vmlDrawing" Target="../drawings/vmlDrawing4.vml"/><Relationship Id="rId6" Type="http://schemas.openxmlformats.org/officeDocument/2006/relationships/notesSlide" Target="../notesSlides/notesSlide7.xml"/><Relationship Id="rId5" Type="http://schemas.openxmlformats.org/officeDocument/2006/relationships/slideLayout" Target="../slideLayouts/slideLayout2.xml"/><Relationship Id="rId4" Type="http://schemas.openxmlformats.org/officeDocument/2006/relationships/tags" Target="../tags/tag17.xml"/></Relationships>
</file>

<file path=ppt/slides/_rels/slide8.xml.rels><?xml version="1.0" encoding="UTF-8" standalone="yes"?>
<Relationships xmlns="http://schemas.openxmlformats.org/package/2006/relationships"><Relationship Id="rId8" Type="http://schemas.openxmlformats.org/officeDocument/2006/relationships/image" Target="../media/image13.wmf"/><Relationship Id="rId3" Type="http://schemas.openxmlformats.org/officeDocument/2006/relationships/tags" Target="../tags/tag19.xml"/><Relationship Id="rId7" Type="http://schemas.openxmlformats.org/officeDocument/2006/relationships/oleObject" Target="../embeddings/oleObject7.bin"/><Relationship Id="rId2" Type="http://schemas.openxmlformats.org/officeDocument/2006/relationships/tags" Target="../tags/tag18.xml"/><Relationship Id="rId1" Type="http://schemas.openxmlformats.org/officeDocument/2006/relationships/vmlDrawing" Target="../drawings/vmlDrawing5.vml"/><Relationship Id="rId6" Type="http://schemas.openxmlformats.org/officeDocument/2006/relationships/notesSlide" Target="../notesSlides/notesSlide8.xml"/><Relationship Id="rId5" Type="http://schemas.openxmlformats.org/officeDocument/2006/relationships/slideLayout" Target="../slideLayouts/slideLayout2.xml"/><Relationship Id="rId4" Type="http://schemas.openxmlformats.org/officeDocument/2006/relationships/tags" Target="../tags/tag20.xml"/></Relationships>
</file>

<file path=ppt/slides/_rels/slide9.xml.rels><?xml version="1.0" encoding="UTF-8" standalone="yes"?>
<Relationships xmlns="http://schemas.openxmlformats.org/package/2006/relationships"><Relationship Id="rId8" Type="http://schemas.openxmlformats.org/officeDocument/2006/relationships/image" Target="../media/image14.wmf"/><Relationship Id="rId3" Type="http://schemas.openxmlformats.org/officeDocument/2006/relationships/tags" Target="../tags/tag22.xml"/><Relationship Id="rId7" Type="http://schemas.openxmlformats.org/officeDocument/2006/relationships/oleObject" Target="../embeddings/oleObject8.bin"/><Relationship Id="rId2" Type="http://schemas.openxmlformats.org/officeDocument/2006/relationships/tags" Target="../tags/tag21.xml"/><Relationship Id="rId1" Type="http://schemas.openxmlformats.org/officeDocument/2006/relationships/vmlDrawing" Target="../drawings/vmlDrawing6.vml"/><Relationship Id="rId6" Type="http://schemas.openxmlformats.org/officeDocument/2006/relationships/notesSlide" Target="../notesSlides/notesSlide9.xml"/><Relationship Id="rId5" Type="http://schemas.openxmlformats.org/officeDocument/2006/relationships/slideLayout" Target="../slideLayouts/slideLayout2.xml"/><Relationship Id="rId4" Type="http://schemas.openxmlformats.org/officeDocument/2006/relationships/tags" Target="../tags/tag2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a:extLst>
              <a:ext uri="{FF2B5EF4-FFF2-40B4-BE49-F238E27FC236}">
                <a16:creationId xmlns:a16="http://schemas.microsoft.com/office/drawing/2014/main" id="{DA1E0682-7980-454F-944D-3280DDBF5397}"/>
              </a:ext>
            </a:extLst>
          </p:cNvPr>
          <p:cNvSpPr>
            <a:spLocks noGrp="1" noChangeArrowheads="1"/>
          </p:cNvSpPr>
          <p:nvPr>
            <p:ph type="ctrTitle"/>
          </p:nvPr>
        </p:nvSpPr>
        <p:spPr>
          <a:xfrm>
            <a:off x="4953000" y="2743200"/>
            <a:ext cx="4191000" cy="1600200"/>
          </a:xfrm>
        </p:spPr>
        <p:txBody>
          <a:bodyPr>
            <a:normAutofit/>
          </a:bodyPr>
          <a:lstStyle/>
          <a:p>
            <a:pPr algn="l" eaLnBrk="1" hangingPunct="1"/>
            <a:r>
              <a:rPr lang="en-US" altLang="en-US" sz="4000" b="1" dirty="0">
                <a:solidFill>
                  <a:schemeClr val="tx1"/>
                </a:solidFill>
                <a:latin typeface="Arial Black" panose="020B0604020202020204" pitchFamily="34" charset="0"/>
                <a:ea typeface="ＭＳ Ｐゴシック" panose="020B0600070205080204" pitchFamily="34" charset="-128"/>
                <a:cs typeface="Arial Black" panose="020B0604020202020204" pitchFamily="34" charset="0"/>
              </a:rPr>
              <a:t>Lecture 4: </a:t>
            </a:r>
            <a:br>
              <a:rPr lang="en-US" altLang="en-US" sz="4000" b="1" dirty="0">
                <a:solidFill>
                  <a:schemeClr val="tx1"/>
                </a:solidFill>
                <a:latin typeface="Arial Black" panose="020B0604020202020204" pitchFamily="34" charset="0"/>
                <a:ea typeface="ＭＳ Ｐゴシック" panose="020B0600070205080204" pitchFamily="34" charset="-128"/>
                <a:cs typeface="Arial Black" panose="020B0604020202020204" pitchFamily="34" charset="0"/>
              </a:rPr>
            </a:br>
            <a:r>
              <a:rPr lang="en-US" altLang="en-US" sz="2400" b="1" dirty="0">
                <a:latin typeface="Arial Black" panose="020B0604020202020204" pitchFamily="34" charset="0"/>
                <a:ea typeface="ＭＳ Ｐゴシック" panose="020B0600070205080204" pitchFamily="34" charset="-128"/>
                <a:cs typeface="Arial Black" panose="020B0604020202020204" pitchFamily="34" charset="0"/>
              </a:rPr>
              <a:t>Finite State Machines</a:t>
            </a:r>
            <a:endParaRPr lang="en-US" altLang="en-US" sz="2400" b="1" dirty="0">
              <a:solidFill>
                <a:schemeClr val="tx1"/>
              </a:solidFill>
              <a:latin typeface="Arial Black" panose="020B0604020202020204" pitchFamily="34" charset="0"/>
              <a:ea typeface="ＭＳ Ｐゴシック" panose="020B0600070205080204" pitchFamily="34" charset="-128"/>
              <a:cs typeface="Arial Black" panose="020B0604020202020204" pitchFamily="34" charset="0"/>
            </a:endParaRPr>
          </a:p>
        </p:txBody>
      </p:sp>
      <p:sp>
        <p:nvSpPr>
          <p:cNvPr id="15362" name="Line 4">
            <a:extLst>
              <a:ext uri="{FF2B5EF4-FFF2-40B4-BE49-F238E27FC236}">
                <a16:creationId xmlns:a16="http://schemas.microsoft.com/office/drawing/2014/main" id="{27BFFB2D-1369-824C-8077-7F4215AD1F77}"/>
              </a:ext>
            </a:extLst>
          </p:cNvPr>
          <p:cNvSpPr>
            <a:spLocks noChangeShapeType="1"/>
          </p:cNvSpPr>
          <p:nvPr/>
        </p:nvSpPr>
        <p:spPr bwMode="auto">
          <a:xfrm>
            <a:off x="457200" y="457200"/>
            <a:ext cx="0" cy="6172200"/>
          </a:xfrm>
          <a:prstGeom prst="line">
            <a:avLst/>
          </a:prstGeom>
          <a:noFill/>
          <a:ln w="38100">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363" name="Line 5">
            <a:extLst>
              <a:ext uri="{FF2B5EF4-FFF2-40B4-BE49-F238E27FC236}">
                <a16:creationId xmlns:a16="http://schemas.microsoft.com/office/drawing/2014/main" id="{00A5256B-DC5F-F743-9B70-2FEBC0BE80B8}"/>
              </a:ext>
            </a:extLst>
          </p:cNvPr>
          <p:cNvSpPr>
            <a:spLocks noChangeShapeType="1"/>
          </p:cNvSpPr>
          <p:nvPr/>
        </p:nvSpPr>
        <p:spPr bwMode="auto">
          <a:xfrm>
            <a:off x="457200" y="457200"/>
            <a:ext cx="8305800" cy="0"/>
          </a:xfrm>
          <a:prstGeom prst="line">
            <a:avLst/>
          </a:prstGeom>
          <a:noFill/>
          <a:ln w="38100">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364" name="Line 6">
            <a:extLst>
              <a:ext uri="{FF2B5EF4-FFF2-40B4-BE49-F238E27FC236}">
                <a16:creationId xmlns:a16="http://schemas.microsoft.com/office/drawing/2014/main" id="{09C03B16-F696-DD4B-A3C9-E4EED7E1FB49}"/>
              </a:ext>
            </a:extLst>
          </p:cNvPr>
          <p:cNvSpPr>
            <a:spLocks noChangeShapeType="1"/>
          </p:cNvSpPr>
          <p:nvPr/>
        </p:nvSpPr>
        <p:spPr bwMode="auto">
          <a:xfrm>
            <a:off x="8763000" y="457200"/>
            <a:ext cx="0" cy="6172200"/>
          </a:xfrm>
          <a:prstGeom prst="line">
            <a:avLst/>
          </a:prstGeom>
          <a:noFill/>
          <a:ln w="38100">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365" name="Line 7">
            <a:extLst>
              <a:ext uri="{FF2B5EF4-FFF2-40B4-BE49-F238E27FC236}">
                <a16:creationId xmlns:a16="http://schemas.microsoft.com/office/drawing/2014/main" id="{4AC4167B-AAA7-AB42-91B4-957EBBDC2763}"/>
              </a:ext>
            </a:extLst>
          </p:cNvPr>
          <p:cNvSpPr>
            <a:spLocks noChangeShapeType="1"/>
          </p:cNvSpPr>
          <p:nvPr/>
        </p:nvSpPr>
        <p:spPr bwMode="auto">
          <a:xfrm>
            <a:off x="457200" y="6629400"/>
            <a:ext cx="8305800" cy="0"/>
          </a:xfrm>
          <a:prstGeom prst="line">
            <a:avLst/>
          </a:prstGeom>
          <a:noFill/>
          <a:ln w="38100">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pic>
        <p:nvPicPr>
          <p:cNvPr id="15366" name="Picture 1" descr="ddcacover.jpg">
            <a:extLst>
              <a:ext uri="{FF2B5EF4-FFF2-40B4-BE49-F238E27FC236}">
                <a16:creationId xmlns:a16="http://schemas.microsoft.com/office/drawing/2014/main" id="{6A47BA2A-8CE9-8946-BF46-969BB12C9DB2}"/>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90538" y="1447800"/>
            <a:ext cx="4538662"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7" name="Rectangle 2">
            <a:extLst>
              <a:ext uri="{FF2B5EF4-FFF2-40B4-BE49-F238E27FC236}">
                <a16:creationId xmlns:a16="http://schemas.microsoft.com/office/drawing/2014/main" id="{5FD2FB04-88C7-144F-9589-7AA8323E78DF}"/>
              </a:ext>
            </a:extLst>
          </p:cNvPr>
          <p:cNvSpPr>
            <a:spLocks noChangeArrowheads="1"/>
          </p:cNvSpPr>
          <p:nvPr/>
        </p:nvSpPr>
        <p:spPr bwMode="auto">
          <a:xfrm>
            <a:off x="533400" y="533400"/>
            <a:ext cx="81534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2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2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2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2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ＭＳ Ｐゴシック" panose="020B0600070205080204" pitchFamily="34" charset="-128"/>
              </a:defRPr>
            </a:lvl9pPr>
          </a:lstStyle>
          <a:p>
            <a:pPr eaLnBrk="1" hangingPunct="1"/>
            <a:r>
              <a:rPr lang="en-US" altLang="en-US" sz="3600" dirty="0">
                <a:latin typeface="Arial Black" panose="020B0604020202020204" pitchFamily="34" charset="0"/>
              </a:rPr>
              <a:t>E85</a:t>
            </a:r>
            <a:r>
              <a:rPr lang="en-US" altLang="en-US" dirty="0">
                <a:latin typeface="Arial Black" panose="020B0604020202020204" pitchFamily="34" charset="0"/>
              </a:rPr>
              <a:t> Digital Design &amp; Computer Engineering</a:t>
            </a:r>
            <a:endParaRPr lang="en-US" altLang="en-US" dirty="0"/>
          </a:p>
        </p:txBody>
      </p:sp>
      <p:pic>
        <p:nvPicPr>
          <p:cNvPr id="2" name="Picture 1">
            <a:extLst>
              <a:ext uri="{FF2B5EF4-FFF2-40B4-BE49-F238E27FC236}">
                <a16:creationId xmlns:a16="http://schemas.microsoft.com/office/drawing/2014/main" id="{B337CC95-1740-C743-B13C-82C1C606A996}"/>
              </a:ext>
            </a:extLst>
          </p:cNvPr>
          <p:cNvPicPr>
            <a:picLocks noChangeAspect="1"/>
          </p:cNvPicPr>
          <p:nvPr/>
        </p:nvPicPr>
        <p:blipFill>
          <a:blip r:embed="rId4"/>
          <a:stretch>
            <a:fillRect/>
          </a:stretch>
        </p:blipFill>
        <p:spPr>
          <a:xfrm>
            <a:off x="7264400" y="5168900"/>
            <a:ext cx="1422400" cy="1422400"/>
          </a:xfrm>
          <a:prstGeom prst="rect">
            <a:avLst/>
          </a:prstGeom>
        </p:spPr>
      </p:pic>
    </p:spTree>
    <p:extLst>
      <p:ext uri="{BB962C8B-B14F-4D97-AF65-F5344CB8AC3E}">
        <p14:creationId xmlns:p14="http://schemas.microsoft.com/office/powerpoint/2010/main" val="3330189948"/>
      </p:ext>
    </p:extLst>
  </p:cSld>
  <p:clrMapOvr>
    <a:masterClrMapping/>
  </p:clrMapOvr>
  <p:transition advTm="7000">
    <p:zoom/>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63268" name="Group 4"/>
          <p:cNvGraphicFramePr>
            <a:graphicFrameLocks noGrp="1"/>
          </p:cNvGraphicFramePr>
          <p:nvPr>
            <p:ph idx="4294967295"/>
            <p:custDataLst>
              <p:tags r:id="rId2"/>
            </p:custDataLst>
            <p:extLst/>
          </p:nvPr>
        </p:nvGraphicFramePr>
        <p:xfrm>
          <a:off x="914400" y="1447800"/>
          <a:ext cx="5429250" cy="4023360"/>
        </p:xfrm>
        <a:graphic>
          <a:graphicData uri="http://schemas.openxmlformats.org/drawingml/2006/table">
            <a:tbl>
              <a:tblPr/>
              <a:tblGrid>
                <a:gridCol w="1357313">
                  <a:extLst>
                    <a:ext uri="{9D8B030D-6E8A-4147-A177-3AD203B41FA5}">
                      <a16:colId xmlns:a16="http://schemas.microsoft.com/office/drawing/2014/main" val="20000"/>
                    </a:ext>
                  </a:extLst>
                </a:gridCol>
                <a:gridCol w="1357312">
                  <a:extLst>
                    <a:ext uri="{9D8B030D-6E8A-4147-A177-3AD203B41FA5}">
                      <a16:colId xmlns:a16="http://schemas.microsoft.com/office/drawing/2014/main" val="20001"/>
                    </a:ext>
                  </a:extLst>
                </a:gridCol>
                <a:gridCol w="1357313">
                  <a:extLst>
                    <a:ext uri="{9D8B030D-6E8A-4147-A177-3AD203B41FA5}">
                      <a16:colId xmlns:a16="http://schemas.microsoft.com/office/drawing/2014/main" val="20002"/>
                    </a:ext>
                  </a:extLst>
                </a:gridCol>
                <a:gridCol w="1357312">
                  <a:extLst>
                    <a:ext uri="{9D8B030D-6E8A-4147-A177-3AD203B41FA5}">
                      <a16:colId xmlns:a16="http://schemas.microsoft.com/office/drawing/2014/main" val="20003"/>
                    </a:ext>
                  </a:extLst>
                </a:gridCol>
              </a:tblGrid>
              <a:tr h="762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a:ln>
                            <a:noFill/>
                          </a:ln>
                          <a:solidFill>
                            <a:schemeClr val="bg1"/>
                          </a:solidFill>
                          <a:effectLst/>
                          <a:latin typeface="Times New Roman" pitchFamily="18" charset="0"/>
                          <a:cs typeface="Arial" charset="0"/>
                        </a:rPr>
                        <a:t>Current State</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a:ln>
                            <a:noFill/>
                          </a:ln>
                          <a:solidFill>
                            <a:schemeClr val="bg1"/>
                          </a:solidFill>
                          <a:effectLst/>
                          <a:latin typeface="Times New Roman" pitchFamily="18" charset="0"/>
                          <a:cs typeface="Arial" charset="0"/>
                        </a:rPr>
                        <a:t>Inputs</a:t>
                      </a:r>
                    </a:p>
                  </a:txBody>
                  <a:tcPr anchor="b" horzOverflow="overflow">
                    <a:lnL w="1270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tc hMerge="1">
                  <a:txBody>
                    <a:bodyPr/>
                    <a:lstStyle/>
                    <a:p>
                      <a:endParaRPr lang="en-US"/>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a:ln>
                            <a:noFill/>
                          </a:ln>
                          <a:solidFill>
                            <a:schemeClr val="bg1"/>
                          </a:solidFill>
                          <a:effectLst/>
                          <a:latin typeface="Times New Roman" pitchFamily="18" charset="0"/>
                          <a:cs typeface="Arial" charset="0"/>
                        </a:rPr>
                        <a:t>Next State</a:t>
                      </a:r>
                    </a:p>
                  </a:txBody>
                  <a:tcPr anchor="b" horzOverflow="overflow">
                    <a:lnL w="571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extLst>
                  <a:ext uri="{0D108BD9-81ED-4DB2-BD59-A6C34878D82A}">
                    <a16:rowId xmlns:a16="http://schemas.microsoft.com/office/drawing/2014/main" val="10000"/>
                  </a:ext>
                </a:extLst>
              </a:tr>
              <a:tr h="4572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1" u="none" strike="noStrike" cap="none" normalizeH="0" baseline="0" dirty="0">
                          <a:ln>
                            <a:noFill/>
                          </a:ln>
                          <a:solidFill>
                            <a:schemeClr val="bg1"/>
                          </a:solidFill>
                          <a:effectLst/>
                          <a:latin typeface="Times New Roman" pitchFamily="18" charset="0"/>
                          <a:cs typeface="Arial" charset="0"/>
                        </a:rPr>
                        <a:t>S</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1" u="none" strike="noStrike" cap="none" normalizeH="0" baseline="0" dirty="0">
                          <a:ln>
                            <a:noFill/>
                          </a:ln>
                          <a:solidFill>
                            <a:schemeClr val="bg1"/>
                          </a:solidFill>
                          <a:effectLst/>
                          <a:latin typeface="Times New Roman" pitchFamily="18" charset="0"/>
                          <a:cs typeface="Arial" charset="0"/>
                        </a:rPr>
                        <a:t>T</a:t>
                      </a:r>
                      <a:r>
                        <a:rPr kumimoji="0" lang="en-US" sz="2400" b="1" i="1" u="none" strike="noStrike" cap="none" normalizeH="0" baseline="-25000" dirty="0">
                          <a:ln>
                            <a:noFill/>
                          </a:ln>
                          <a:solidFill>
                            <a:schemeClr val="bg1"/>
                          </a:solidFill>
                          <a:effectLst/>
                          <a:latin typeface="Times New Roman" pitchFamily="18" charset="0"/>
                          <a:cs typeface="Arial" charset="0"/>
                        </a:rPr>
                        <a:t>A</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1" u="none" strike="noStrike" cap="none" normalizeH="0" baseline="0" dirty="0">
                          <a:ln>
                            <a:noFill/>
                          </a:ln>
                          <a:solidFill>
                            <a:schemeClr val="bg1"/>
                          </a:solidFill>
                          <a:effectLst/>
                          <a:latin typeface="Times New Roman" pitchFamily="18" charset="0"/>
                          <a:cs typeface="Arial" charset="0"/>
                        </a:rPr>
                        <a:t>T</a:t>
                      </a:r>
                      <a:r>
                        <a:rPr kumimoji="0" lang="en-US" sz="2400" b="1" i="1" u="none" strike="noStrike" cap="none" normalizeH="0" baseline="-25000" dirty="0">
                          <a:ln>
                            <a:noFill/>
                          </a:ln>
                          <a:solidFill>
                            <a:schemeClr val="bg1"/>
                          </a:solidFill>
                          <a:effectLst/>
                          <a:latin typeface="Times New Roman" pitchFamily="18" charset="0"/>
                          <a:cs typeface="Arial" charset="0"/>
                        </a:rPr>
                        <a:t>B</a:t>
                      </a:r>
                    </a:p>
                  </a:txBody>
                  <a:tcPr anchor="b" horzOverflow="overflow">
                    <a:lnL w="1270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1" u="none" strike="noStrike" cap="none" normalizeH="0" baseline="0" dirty="0">
                          <a:ln>
                            <a:noFill/>
                          </a:ln>
                          <a:solidFill>
                            <a:schemeClr val="bg1"/>
                          </a:solidFill>
                          <a:effectLst/>
                          <a:latin typeface="Times New Roman" pitchFamily="18" charset="0"/>
                          <a:cs typeface="Arial" charset="0"/>
                        </a:rPr>
                        <a:t>S</a:t>
                      </a:r>
                      <a:r>
                        <a:rPr kumimoji="0" lang="en-US" sz="2400" b="1" i="1" u="none" strike="noStrike" cap="none" normalizeH="0" baseline="0" dirty="0">
                          <a:ln>
                            <a:noFill/>
                          </a:ln>
                          <a:solidFill>
                            <a:schemeClr val="bg1"/>
                          </a:solidFill>
                          <a:effectLst/>
                          <a:latin typeface="Times New Roman" pitchFamily="18" charset="0"/>
                          <a:cs typeface="Times New Roman" pitchFamily="18" charset="0"/>
                        </a:rPr>
                        <a:t>'</a:t>
                      </a:r>
                    </a:p>
                  </a:txBody>
                  <a:tcPr anchor="b" horzOverflow="overflow">
                    <a:lnL w="571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solidFill>
                      <a:srgbClr val="0070C0"/>
                    </a:solidFill>
                  </a:tcPr>
                </a:tc>
                <a:extLst>
                  <a:ext uri="{0D108BD9-81ED-4DB2-BD59-A6C34878D82A}">
                    <a16:rowId xmlns:a16="http://schemas.microsoft.com/office/drawing/2014/main" val="10001"/>
                  </a:ext>
                </a:extLst>
              </a:tr>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a:ln>
                            <a:noFill/>
                          </a:ln>
                          <a:solidFill>
                            <a:schemeClr val="tx1"/>
                          </a:solidFill>
                          <a:effectLst/>
                          <a:latin typeface="Times New Roman" pitchFamily="18" charset="0"/>
                          <a:cs typeface="Arial" charset="0"/>
                        </a:rPr>
                        <a:t>S0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pitchFamily="18" charset="0"/>
                          <a:cs typeface="Arial" charset="0"/>
                        </a:rPr>
                        <a:t>X</a:t>
                      </a:r>
                    </a:p>
                  </a:txBody>
                  <a:tcPr anchor="b" horzOverflow="overflow">
                    <a:lnL w="1270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a:ln>
                            <a:noFill/>
                          </a:ln>
                          <a:solidFill>
                            <a:schemeClr val="tx1"/>
                          </a:solidFill>
                          <a:effectLst/>
                          <a:latin typeface="Times New Roman" pitchFamily="18" charset="0"/>
                          <a:cs typeface="Arial" charset="0"/>
                        </a:rPr>
                        <a:t>S1</a:t>
                      </a:r>
                    </a:p>
                  </a:txBody>
                  <a:tcPr anchor="b" horzOverflow="overflow">
                    <a:lnL w="571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000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a:ln>
                            <a:noFill/>
                          </a:ln>
                          <a:solidFill>
                            <a:schemeClr val="tx1"/>
                          </a:solidFill>
                          <a:effectLst/>
                          <a:latin typeface="Times New Roman" pitchFamily="18" charset="0"/>
                          <a:cs typeface="Arial" charset="0"/>
                        </a:rPr>
                        <a:t>S0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pitchFamily="18" charset="0"/>
                          <a:cs typeface="Arial" charset="0"/>
                        </a:rPr>
                        <a:t>X</a:t>
                      </a:r>
                    </a:p>
                  </a:txBody>
                  <a:tcPr anchor="b" horzOverflow="overflow">
                    <a:lnL w="1270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a:ln>
                            <a:noFill/>
                          </a:ln>
                          <a:solidFill>
                            <a:schemeClr val="tx1"/>
                          </a:solidFill>
                          <a:effectLst/>
                          <a:latin typeface="Times New Roman" pitchFamily="18" charset="0"/>
                          <a:cs typeface="Arial" charset="0"/>
                        </a:rPr>
                        <a:t>S0</a:t>
                      </a:r>
                    </a:p>
                  </a:txBody>
                  <a:tcPr anchor="b" horzOverflow="overflow">
                    <a:lnL w="571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4556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a:ln>
                            <a:noFill/>
                          </a:ln>
                          <a:solidFill>
                            <a:schemeClr val="tx1"/>
                          </a:solidFill>
                          <a:effectLst/>
                          <a:latin typeface="Times New Roman" pitchFamily="18" charset="0"/>
                          <a:cs typeface="Arial" charset="0"/>
                        </a:rPr>
                        <a:t>S1</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pitchFamily="18" charset="0"/>
                          <a:cs typeface="Arial" charset="0"/>
                        </a:rPr>
                        <a:t>X</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pitchFamily="18" charset="0"/>
                          <a:cs typeface="Arial" charset="0"/>
                        </a:rPr>
                        <a:t>X</a:t>
                      </a:r>
                    </a:p>
                  </a:txBody>
                  <a:tcPr anchor="b" horzOverflow="overflow">
                    <a:lnL w="1270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a:ln>
                            <a:noFill/>
                          </a:ln>
                          <a:solidFill>
                            <a:schemeClr val="tx1"/>
                          </a:solidFill>
                          <a:effectLst/>
                          <a:latin typeface="Times New Roman" pitchFamily="18" charset="0"/>
                          <a:cs typeface="Arial" charset="0"/>
                        </a:rPr>
                        <a:t>S2</a:t>
                      </a:r>
                    </a:p>
                  </a:txBody>
                  <a:tcPr anchor="b" horzOverflow="overflow">
                    <a:lnL w="571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4556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a:ln>
                            <a:noFill/>
                          </a:ln>
                          <a:solidFill>
                            <a:schemeClr val="tx1"/>
                          </a:solidFill>
                          <a:effectLst/>
                          <a:latin typeface="Times New Roman" pitchFamily="18" charset="0"/>
                          <a:cs typeface="Arial" charset="0"/>
                        </a:rPr>
                        <a:t>S2</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a:ln>
                            <a:noFill/>
                          </a:ln>
                          <a:solidFill>
                            <a:schemeClr val="tx1"/>
                          </a:solidFill>
                          <a:effectLst/>
                          <a:latin typeface="Times New Roman" pitchFamily="18" charset="0"/>
                          <a:cs typeface="Arial" charset="0"/>
                        </a:rPr>
                        <a:t>X</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pitchFamily="18" charset="0"/>
                          <a:cs typeface="Arial" charset="0"/>
                        </a:rPr>
                        <a:t>S3</a:t>
                      </a:r>
                    </a:p>
                  </a:txBody>
                  <a:tcPr anchor="b" horzOverflow="overflow">
                    <a:lnL w="571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4556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a:ln>
                            <a:noFill/>
                          </a:ln>
                          <a:solidFill>
                            <a:schemeClr val="tx1"/>
                          </a:solidFill>
                          <a:effectLst/>
                          <a:latin typeface="Times New Roman" pitchFamily="18" charset="0"/>
                          <a:cs typeface="Arial" charset="0"/>
                        </a:rPr>
                        <a:t>S2</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a:ln>
                            <a:noFill/>
                          </a:ln>
                          <a:solidFill>
                            <a:schemeClr val="tx1"/>
                          </a:solidFill>
                          <a:effectLst/>
                          <a:latin typeface="Times New Roman" pitchFamily="18" charset="0"/>
                          <a:cs typeface="Arial" charset="0"/>
                        </a:rPr>
                        <a:t>X</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pitchFamily="18" charset="0"/>
                          <a:cs typeface="Arial" charset="0"/>
                        </a:rPr>
                        <a:t>S2</a:t>
                      </a:r>
                    </a:p>
                  </a:txBody>
                  <a:tcPr anchor="b" horzOverflow="overflow">
                    <a:lnL w="571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2492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a:ln>
                            <a:noFill/>
                          </a:ln>
                          <a:solidFill>
                            <a:schemeClr val="tx1"/>
                          </a:solidFill>
                          <a:effectLst/>
                          <a:latin typeface="Times New Roman" pitchFamily="18" charset="0"/>
                          <a:cs typeface="Arial" charset="0"/>
                        </a:rPr>
                        <a:t>S3</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a:ln>
                            <a:noFill/>
                          </a:ln>
                          <a:solidFill>
                            <a:schemeClr val="tx1"/>
                          </a:solidFill>
                          <a:effectLst/>
                          <a:latin typeface="Times New Roman" pitchFamily="18" charset="0"/>
                          <a:cs typeface="Arial" charset="0"/>
                        </a:rPr>
                        <a:t>X</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pitchFamily="18" charset="0"/>
                          <a:cs typeface="Arial" charset="0"/>
                        </a:rPr>
                        <a:t>X</a:t>
                      </a:r>
                    </a:p>
                  </a:txBody>
                  <a:tcPr anchor="b" horzOverflow="overflow">
                    <a:lnL w="1270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pitchFamily="18" charset="0"/>
                          <a:cs typeface="Arial" charset="0"/>
                        </a:rPr>
                        <a:t>S0</a:t>
                      </a:r>
                    </a:p>
                  </a:txBody>
                  <a:tcPr anchor="b" horzOverflow="overflow">
                    <a:lnL w="571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bl>
          </a:graphicData>
        </a:graphic>
      </p:graphicFrame>
      <p:sp>
        <p:nvSpPr>
          <p:cNvPr id="1163266"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7" name="TextBox 6"/>
          <p:cNvSpPr txBox="1"/>
          <p:nvPr/>
        </p:nvSpPr>
        <p:spPr>
          <a:xfrm>
            <a:off x="457200" y="68759"/>
            <a:ext cx="7924800" cy="769441"/>
          </a:xfrm>
          <a:prstGeom prst="rect">
            <a:avLst/>
          </a:prstGeom>
          <a:noFill/>
        </p:spPr>
        <p:txBody>
          <a:bodyPr wrap="square" rtlCol="0">
            <a:spAutoFit/>
          </a:bodyPr>
          <a:lstStyle/>
          <a:p>
            <a:r>
              <a:rPr lang="en-US" sz="4400" dirty="0">
                <a:solidFill>
                  <a:schemeClr val="bg1"/>
                </a:solidFill>
                <a:latin typeface="+mj-lt"/>
              </a:rPr>
              <a:t>FSM State Transition Table</a:t>
            </a:r>
          </a:p>
        </p:txBody>
      </p:sp>
      <p:sp>
        <p:nvSpPr>
          <p:cNvPr id="5" name="Rectangle 4"/>
          <p:cNvSpPr/>
          <p:nvPr/>
        </p:nvSpPr>
        <p:spPr>
          <a:xfrm>
            <a:off x="5048250" y="2819400"/>
            <a:ext cx="1219200" cy="304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5048250" y="3276600"/>
            <a:ext cx="1219200" cy="304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5048250" y="3733800"/>
            <a:ext cx="1219200" cy="304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5048250" y="4191000"/>
            <a:ext cx="1219200" cy="304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5048250" y="4648200"/>
            <a:ext cx="1219200" cy="304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5048250" y="5105400"/>
            <a:ext cx="1219200" cy="304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aphicFrame>
        <p:nvGraphicFramePr>
          <p:cNvPr id="13" name="Object 12"/>
          <p:cNvGraphicFramePr>
            <a:graphicFrameLocks noChangeAspect="1"/>
          </p:cNvGraphicFramePr>
          <p:nvPr>
            <p:custDataLst>
              <p:tags r:id="rId4"/>
            </p:custDataLst>
            <p:extLst/>
          </p:nvPr>
        </p:nvGraphicFramePr>
        <p:xfrm>
          <a:off x="6353175" y="2209800"/>
          <a:ext cx="2790825" cy="2780557"/>
        </p:xfrm>
        <a:graphic>
          <a:graphicData uri="http://schemas.openxmlformats.org/presentationml/2006/ole">
            <mc:AlternateContent xmlns:mc="http://schemas.openxmlformats.org/markup-compatibility/2006">
              <mc:Choice xmlns:v="urn:schemas-microsoft-com:vml" Requires="v">
                <p:oleObj spid="_x0000_s229380" name="VISIO" r:id="rId7" imgW="2001299" imgH="1993667" progId="Visio.Drawing.6">
                  <p:embed/>
                </p:oleObj>
              </mc:Choice>
              <mc:Fallback>
                <p:oleObj name="VISIO" r:id="rId7" imgW="2001299" imgH="1993667" progId="Visio.Drawing.6">
                  <p:embed/>
                  <p:pic>
                    <p:nvPicPr>
                      <p:cNvPr id="13" name="Object 1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353175" y="2209800"/>
                        <a:ext cx="2790825" cy="2780557"/>
                      </a:xfrm>
                      <a:prstGeom prst="rect">
                        <a:avLst/>
                      </a:prstGeom>
                      <a:noFill/>
                      <a:ln>
                        <a:noFill/>
                      </a:ln>
                      <a:extLst/>
                    </p:spPr>
                  </p:pic>
                </p:oleObj>
              </mc:Fallback>
            </mc:AlternateContent>
          </a:graphicData>
        </a:graphic>
      </p:graphicFrame>
    </p:spTree>
    <p:extLst>
      <p:ext uri="{BB962C8B-B14F-4D97-AF65-F5344CB8AC3E}">
        <p14:creationId xmlns:p14="http://schemas.microsoft.com/office/powerpoint/2010/main" val="102609359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grpId="0" nodeType="clickEffect">
                                  <p:stCondLst>
                                    <p:cond delay="0"/>
                                  </p:stCondLst>
                                  <p:childTnLst>
                                    <p:animEffect transition="out" filter="dissolve">
                                      <p:cBhvr>
                                        <p:cTn id="6" dur="500"/>
                                        <p:tgtEl>
                                          <p:spTgt spid="5"/>
                                        </p:tgtEl>
                                      </p:cBhvr>
                                    </p:animEffect>
                                    <p:set>
                                      <p:cBhvr>
                                        <p:cTn id="7" dur="1" fill="hold">
                                          <p:stCondLst>
                                            <p:cond delay="499"/>
                                          </p:stCondLst>
                                        </p:cTn>
                                        <p:tgtEl>
                                          <p:spTgt spid="5"/>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9" presetClass="exit" presetSubtype="0" fill="hold" grpId="0" nodeType="clickEffect">
                                  <p:stCondLst>
                                    <p:cond delay="0"/>
                                  </p:stCondLst>
                                  <p:childTnLst>
                                    <p:animEffect transition="out" filter="dissolve">
                                      <p:cBhvr>
                                        <p:cTn id="11" dur="500"/>
                                        <p:tgtEl>
                                          <p:spTgt spid="8"/>
                                        </p:tgtEl>
                                      </p:cBhvr>
                                    </p:animEffect>
                                    <p:set>
                                      <p:cBhvr>
                                        <p:cTn id="12" dur="1" fill="hold">
                                          <p:stCondLst>
                                            <p:cond delay="499"/>
                                          </p:stCondLst>
                                        </p:cTn>
                                        <p:tgtEl>
                                          <p:spTgt spid="8"/>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9" presetClass="exit" presetSubtype="0" fill="hold" grpId="0" nodeType="clickEffect">
                                  <p:stCondLst>
                                    <p:cond delay="0"/>
                                  </p:stCondLst>
                                  <p:childTnLst>
                                    <p:animEffect transition="out" filter="dissolve">
                                      <p:cBhvr>
                                        <p:cTn id="16" dur="500"/>
                                        <p:tgtEl>
                                          <p:spTgt spid="9"/>
                                        </p:tgtEl>
                                      </p:cBhvr>
                                    </p:animEffect>
                                    <p:set>
                                      <p:cBhvr>
                                        <p:cTn id="17" dur="1" fill="hold">
                                          <p:stCondLst>
                                            <p:cond delay="499"/>
                                          </p:stCondLst>
                                        </p:cTn>
                                        <p:tgtEl>
                                          <p:spTgt spid="9"/>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9" presetClass="exit" presetSubtype="0" fill="hold" grpId="0" nodeType="clickEffect">
                                  <p:stCondLst>
                                    <p:cond delay="0"/>
                                  </p:stCondLst>
                                  <p:childTnLst>
                                    <p:animEffect transition="out" filter="dissolve">
                                      <p:cBhvr>
                                        <p:cTn id="21" dur="500"/>
                                        <p:tgtEl>
                                          <p:spTgt spid="10"/>
                                        </p:tgtEl>
                                      </p:cBhvr>
                                    </p:animEffect>
                                    <p:set>
                                      <p:cBhvr>
                                        <p:cTn id="22" dur="1" fill="hold">
                                          <p:stCondLst>
                                            <p:cond delay="499"/>
                                          </p:stCondLst>
                                        </p:cTn>
                                        <p:tgtEl>
                                          <p:spTgt spid="10"/>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9" presetClass="exit" presetSubtype="0" fill="hold" grpId="0" nodeType="clickEffect">
                                  <p:stCondLst>
                                    <p:cond delay="0"/>
                                  </p:stCondLst>
                                  <p:childTnLst>
                                    <p:animEffect transition="out" filter="dissolve">
                                      <p:cBhvr>
                                        <p:cTn id="26" dur="500"/>
                                        <p:tgtEl>
                                          <p:spTgt spid="11"/>
                                        </p:tgtEl>
                                      </p:cBhvr>
                                    </p:animEffect>
                                    <p:set>
                                      <p:cBhvr>
                                        <p:cTn id="27" dur="1" fill="hold">
                                          <p:stCondLst>
                                            <p:cond delay="499"/>
                                          </p:stCondLst>
                                        </p:cTn>
                                        <p:tgtEl>
                                          <p:spTgt spid="11"/>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9" presetClass="exit" presetSubtype="0" fill="hold" grpId="0" nodeType="clickEffect">
                                  <p:stCondLst>
                                    <p:cond delay="0"/>
                                  </p:stCondLst>
                                  <p:childTnLst>
                                    <p:animEffect transition="out" filter="dissolve">
                                      <p:cBhvr>
                                        <p:cTn id="31" dur="500"/>
                                        <p:tgtEl>
                                          <p:spTgt spid="12"/>
                                        </p:tgtEl>
                                      </p:cBhvr>
                                    </p:animEffect>
                                    <p:set>
                                      <p:cBhvr>
                                        <p:cTn id="32" dur="1" fill="hold">
                                          <p:stCondLst>
                                            <p:cond delay="499"/>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P spid="9" grpId="0" animBg="1"/>
      <p:bldP spid="10" grpId="0" animBg="1"/>
      <p:bldP spid="11" grpId="0" animBg="1"/>
      <p:bldP spid="1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65316" name="Group 4"/>
          <p:cNvGraphicFramePr>
            <a:graphicFrameLocks noGrp="1"/>
          </p:cNvGraphicFramePr>
          <p:nvPr>
            <p:ph sz="half" idx="4294967295"/>
            <p:custDataLst>
              <p:tags r:id="rId2"/>
            </p:custDataLst>
            <p:extLst/>
          </p:nvPr>
        </p:nvGraphicFramePr>
        <p:xfrm>
          <a:off x="457200" y="1366837"/>
          <a:ext cx="5715000" cy="3662363"/>
        </p:xfrm>
        <a:graphic>
          <a:graphicData uri="http://schemas.openxmlformats.org/drawingml/2006/table">
            <a:tbl>
              <a:tblPr/>
              <a:tblGrid>
                <a:gridCol w="1076739">
                  <a:extLst>
                    <a:ext uri="{9D8B030D-6E8A-4147-A177-3AD203B41FA5}">
                      <a16:colId xmlns:a16="http://schemas.microsoft.com/office/drawing/2014/main" val="20000"/>
                    </a:ext>
                  </a:extLst>
                </a:gridCol>
                <a:gridCol w="993913">
                  <a:extLst>
                    <a:ext uri="{9D8B030D-6E8A-4147-A177-3AD203B41FA5}">
                      <a16:colId xmlns:a16="http://schemas.microsoft.com/office/drawing/2014/main" val="20001"/>
                    </a:ext>
                  </a:extLst>
                </a:gridCol>
                <a:gridCol w="993913">
                  <a:extLst>
                    <a:ext uri="{9D8B030D-6E8A-4147-A177-3AD203B41FA5}">
                      <a16:colId xmlns:a16="http://schemas.microsoft.com/office/drawing/2014/main" val="20002"/>
                    </a:ext>
                  </a:extLst>
                </a:gridCol>
                <a:gridCol w="911087">
                  <a:extLst>
                    <a:ext uri="{9D8B030D-6E8A-4147-A177-3AD203B41FA5}">
                      <a16:colId xmlns:a16="http://schemas.microsoft.com/office/drawing/2014/main" val="20003"/>
                    </a:ext>
                  </a:extLst>
                </a:gridCol>
                <a:gridCol w="828261">
                  <a:extLst>
                    <a:ext uri="{9D8B030D-6E8A-4147-A177-3AD203B41FA5}">
                      <a16:colId xmlns:a16="http://schemas.microsoft.com/office/drawing/2014/main" val="20004"/>
                    </a:ext>
                  </a:extLst>
                </a:gridCol>
                <a:gridCol w="911087">
                  <a:extLst>
                    <a:ext uri="{9D8B030D-6E8A-4147-A177-3AD203B41FA5}">
                      <a16:colId xmlns:a16="http://schemas.microsoft.com/office/drawing/2014/main" val="20005"/>
                    </a:ext>
                  </a:extLst>
                </a:gridCol>
              </a:tblGrid>
              <a:tr h="250825">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a:ln>
                            <a:noFill/>
                          </a:ln>
                          <a:solidFill>
                            <a:schemeClr val="bg1"/>
                          </a:solidFill>
                          <a:effectLst/>
                          <a:latin typeface="Times New Roman" pitchFamily="18" charset="0"/>
                          <a:cs typeface="Arial" charset="0"/>
                        </a:rPr>
                        <a:t>Current State</a:t>
                      </a:r>
                    </a:p>
                  </a:txBody>
                  <a:tcPr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solidFill>
                      <a:srgbClr val="0070C0"/>
                    </a:solidFill>
                  </a:tcPr>
                </a:tc>
                <a:tc hMerge="1">
                  <a:txBody>
                    <a:bodyPr/>
                    <a:lstStyle/>
                    <a:p>
                      <a:endParaRPr lang="en-US"/>
                    </a:p>
                  </a:txBody>
                  <a:tcPr/>
                </a:tc>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a:ln>
                            <a:noFill/>
                          </a:ln>
                          <a:solidFill>
                            <a:schemeClr val="bg1"/>
                          </a:solidFill>
                          <a:effectLst/>
                          <a:latin typeface="Times New Roman" pitchFamily="18" charset="0"/>
                          <a:cs typeface="Arial" charset="0"/>
                        </a:rPr>
                        <a:t>Inputs</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solidFill>
                      <a:srgbClr val="0070C0"/>
                    </a:solidFill>
                  </a:tcPr>
                </a:tc>
                <a:tc hMerge="1">
                  <a:txBody>
                    <a:bodyPr/>
                    <a:lstStyle/>
                    <a:p>
                      <a:endParaRPr lang="en-US"/>
                    </a:p>
                  </a:txBody>
                  <a:tcPr/>
                </a:tc>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a:ln>
                            <a:noFill/>
                          </a:ln>
                          <a:solidFill>
                            <a:schemeClr val="bg1"/>
                          </a:solidFill>
                          <a:effectLst/>
                          <a:latin typeface="Times New Roman" pitchFamily="18" charset="0"/>
                          <a:cs typeface="Arial" charset="0"/>
                        </a:rPr>
                        <a:t>Next State</a:t>
                      </a:r>
                    </a:p>
                  </a:txBody>
                  <a:tcPr anchor="b" horzOverflow="overflow">
                    <a:lnL w="381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a:noFill/>
                    </a:lnB>
                    <a:lnTlToBr>
                      <a:noFill/>
                    </a:lnTlToBr>
                    <a:lnBlToTr>
                      <a:noFill/>
                    </a:lnBlToTr>
                    <a:solidFill>
                      <a:srgbClr val="0070C0"/>
                    </a:solidFill>
                  </a:tcPr>
                </a:tc>
                <a:tc hMerge="1">
                  <a:txBody>
                    <a:bodyPr/>
                    <a:lstStyle/>
                    <a:p>
                      <a:endParaRPr lang="en-US"/>
                    </a:p>
                  </a:txBody>
                  <a:tcPr/>
                </a:tc>
                <a:extLst>
                  <a:ext uri="{0D108BD9-81ED-4DB2-BD59-A6C34878D82A}">
                    <a16:rowId xmlns:a16="http://schemas.microsoft.com/office/drawing/2014/main" val="10000"/>
                  </a:ext>
                </a:extLst>
              </a:tr>
              <a:tr h="3063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1" u="none" strike="noStrike" cap="none" normalizeH="0" baseline="0" dirty="0">
                          <a:ln>
                            <a:noFill/>
                          </a:ln>
                          <a:solidFill>
                            <a:schemeClr val="bg1"/>
                          </a:solidFill>
                          <a:effectLst/>
                          <a:latin typeface="Times New Roman" pitchFamily="18" charset="0"/>
                          <a:cs typeface="Arial" charset="0"/>
                        </a:rPr>
                        <a:t>S</a:t>
                      </a:r>
                      <a:r>
                        <a:rPr kumimoji="0" lang="en-US" sz="2400" b="1" i="0" u="none" strike="noStrike" cap="none" normalizeH="0" baseline="-25000" dirty="0">
                          <a:ln>
                            <a:noFill/>
                          </a:ln>
                          <a:solidFill>
                            <a:schemeClr val="bg1"/>
                          </a:solidFill>
                          <a:effectLst/>
                          <a:latin typeface="Times New Roman" pitchFamily="18" charset="0"/>
                          <a:cs typeface="Arial" charset="0"/>
                        </a:rPr>
                        <a:t>1</a:t>
                      </a:r>
                    </a:p>
                  </a:txBody>
                  <a:tcPr anchor="b" horzOverflow="overflow">
                    <a:lnL w="28575" cap="flat" cmpd="sng" algn="ctr">
                      <a:solidFill>
                        <a:schemeClr val="tx1"/>
                      </a:solidFill>
                      <a:prstDash val="solid"/>
                      <a:round/>
                      <a:headEnd type="none" w="med" len="med"/>
                      <a:tailEnd type="none" w="med" len="med"/>
                    </a:lnL>
                    <a:lnR>
                      <a:noFill/>
                    </a:lnR>
                    <a:lnT>
                      <a:noFill/>
                    </a:lnT>
                    <a:lnB w="5715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1" u="none" strike="noStrike" cap="none" normalizeH="0" baseline="0" dirty="0">
                          <a:ln>
                            <a:noFill/>
                          </a:ln>
                          <a:solidFill>
                            <a:schemeClr val="bg1"/>
                          </a:solidFill>
                          <a:effectLst/>
                          <a:latin typeface="Times New Roman" pitchFamily="18" charset="0"/>
                          <a:cs typeface="Arial" charset="0"/>
                        </a:rPr>
                        <a:t>S</a:t>
                      </a:r>
                      <a:r>
                        <a:rPr kumimoji="0" lang="en-US" sz="2400" b="1" i="0" u="none" strike="noStrike" cap="none" normalizeH="0" baseline="-25000" dirty="0">
                          <a:ln>
                            <a:noFill/>
                          </a:ln>
                          <a:solidFill>
                            <a:schemeClr val="bg1"/>
                          </a:solidFill>
                          <a:effectLst/>
                          <a:latin typeface="Times New Roman" pitchFamily="18" charset="0"/>
                          <a:cs typeface="Arial" charset="0"/>
                        </a:rPr>
                        <a:t>0</a:t>
                      </a:r>
                    </a:p>
                  </a:txBody>
                  <a:tcPr anchor="b" horzOverflow="overflow">
                    <a:lnL>
                      <a:noFill/>
                    </a:lnL>
                    <a:lnR w="12700" cap="flat" cmpd="sng" algn="ctr">
                      <a:solidFill>
                        <a:schemeClr val="tx1"/>
                      </a:solidFill>
                      <a:prstDash val="solid"/>
                      <a:round/>
                      <a:headEnd type="none" w="med" len="med"/>
                      <a:tailEnd type="none" w="med" len="med"/>
                    </a:lnR>
                    <a:lnT>
                      <a:noFill/>
                    </a:lnT>
                    <a:lnB w="5715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1" u="none" strike="noStrike" cap="none" normalizeH="0" baseline="0" dirty="0">
                          <a:ln>
                            <a:noFill/>
                          </a:ln>
                          <a:solidFill>
                            <a:schemeClr val="bg1"/>
                          </a:solidFill>
                          <a:effectLst/>
                          <a:latin typeface="Times New Roman" pitchFamily="18" charset="0"/>
                          <a:cs typeface="Arial" charset="0"/>
                        </a:rPr>
                        <a:t>T</a:t>
                      </a:r>
                      <a:r>
                        <a:rPr kumimoji="0" lang="en-US" sz="2400" b="1" i="1" u="none" strike="noStrike" cap="none" normalizeH="0" baseline="-25000" dirty="0">
                          <a:ln>
                            <a:noFill/>
                          </a:ln>
                          <a:solidFill>
                            <a:schemeClr val="bg1"/>
                          </a:solidFill>
                          <a:effectLst/>
                          <a:latin typeface="Times New Roman" pitchFamily="18" charset="0"/>
                          <a:cs typeface="Arial" charset="0"/>
                        </a:rPr>
                        <a:t>A</a:t>
                      </a:r>
                    </a:p>
                  </a:txBody>
                  <a:tcPr anchor="b" horzOverflow="overflow">
                    <a:lnL w="12700" cap="flat" cmpd="sng" algn="ctr">
                      <a:solidFill>
                        <a:schemeClr val="tx1"/>
                      </a:solidFill>
                      <a:prstDash val="solid"/>
                      <a:round/>
                      <a:headEnd type="none" w="med" len="med"/>
                      <a:tailEnd type="none" w="med" len="med"/>
                    </a:lnL>
                    <a:lnR>
                      <a:noFill/>
                    </a:lnR>
                    <a:lnT>
                      <a:noFill/>
                    </a:lnT>
                    <a:lnB w="5715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1" u="none" strike="noStrike" cap="none" normalizeH="0" baseline="0" dirty="0">
                          <a:ln>
                            <a:noFill/>
                          </a:ln>
                          <a:solidFill>
                            <a:schemeClr val="bg1"/>
                          </a:solidFill>
                          <a:effectLst/>
                          <a:latin typeface="Times New Roman" pitchFamily="18" charset="0"/>
                          <a:cs typeface="Arial" charset="0"/>
                        </a:rPr>
                        <a:t>T</a:t>
                      </a:r>
                      <a:r>
                        <a:rPr kumimoji="0" lang="en-US" sz="2400" b="1" i="1" u="none" strike="noStrike" cap="none" normalizeH="0" baseline="-25000" dirty="0">
                          <a:ln>
                            <a:noFill/>
                          </a:ln>
                          <a:solidFill>
                            <a:schemeClr val="bg1"/>
                          </a:solidFill>
                          <a:effectLst/>
                          <a:latin typeface="Times New Roman" pitchFamily="18" charset="0"/>
                          <a:cs typeface="Arial" charset="0"/>
                        </a:rPr>
                        <a:t>B</a:t>
                      </a:r>
                    </a:p>
                  </a:txBody>
                  <a:tcPr anchor="b" horzOverflow="overflow">
                    <a:lnL>
                      <a:noFill/>
                    </a:lnL>
                    <a:lnR w="57150" cap="flat" cmpd="sng" algn="ctr">
                      <a:solidFill>
                        <a:schemeClr val="tx1"/>
                      </a:solidFill>
                      <a:prstDash val="solid"/>
                      <a:round/>
                      <a:headEnd type="none" w="med" len="med"/>
                      <a:tailEnd type="none" w="med" len="med"/>
                    </a:lnR>
                    <a:lnT>
                      <a:noFill/>
                    </a:lnT>
                    <a:lnB w="5715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1" u="none" strike="noStrike" cap="none" normalizeH="0" baseline="0" dirty="0">
                          <a:ln>
                            <a:noFill/>
                          </a:ln>
                          <a:solidFill>
                            <a:schemeClr val="bg1"/>
                          </a:solidFill>
                          <a:effectLst/>
                          <a:latin typeface="Times New Roman" pitchFamily="18" charset="0"/>
                          <a:cs typeface="Arial" charset="0"/>
                        </a:rPr>
                        <a:t>S</a:t>
                      </a:r>
                      <a:r>
                        <a:rPr kumimoji="0" lang="en-US" sz="2400" b="1" i="1" u="none" strike="noStrike" cap="none" normalizeH="0" baseline="0" dirty="0">
                          <a:ln>
                            <a:noFill/>
                          </a:ln>
                          <a:solidFill>
                            <a:schemeClr val="bg1"/>
                          </a:solidFill>
                          <a:effectLst/>
                          <a:latin typeface="Times New Roman" pitchFamily="18" charset="0"/>
                          <a:cs typeface="Times New Roman" pitchFamily="18" charset="0"/>
                        </a:rPr>
                        <a:t>'</a:t>
                      </a:r>
                      <a:r>
                        <a:rPr kumimoji="0" lang="en-US" sz="2400" b="1" i="0" u="none" strike="noStrike" cap="none" normalizeH="0" baseline="-25000" dirty="0">
                          <a:ln>
                            <a:noFill/>
                          </a:ln>
                          <a:solidFill>
                            <a:schemeClr val="bg1"/>
                          </a:solidFill>
                          <a:effectLst/>
                          <a:latin typeface="Times New Roman" pitchFamily="18" charset="0"/>
                          <a:cs typeface="Times New Roman" pitchFamily="18" charset="0"/>
                        </a:rPr>
                        <a:t>1</a:t>
                      </a:r>
                    </a:p>
                  </a:txBody>
                  <a:tcPr anchor="b" horzOverflow="overflow">
                    <a:lnL w="57150" cap="flat" cmpd="sng" algn="ctr">
                      <a:solidFill>
                        <a:schemeClr val="tx1"/>
                      </a:solidFill>
                      <a:prstDash val="solid"/>
                      <a:round/>
                      <a:headEnd type="none" w="med" len="med"/>
                      <a:tailEnd type="none" w="med" len="med"/>
                    </a:lnL>
                    <a:lnR>
                      <a:noFill/>
                    </a:lnR>
                    <a:lnT>
                      <a:noFill/>
                    </a:lnT>
                    <a:lnB w="5715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1" u="none" strike="noStrike" cap="none" normalizeH="0" baseline="0" dirty="0">
                          <a:ln>
                            <a:noFill/>
                          </a:ln>
                          <a:solidFill>
                            <a:schemeClr val="bg1"/>
                          </a:solidFill>
                          <a:effectLst/>
                          <a:latin typeface="Times New Roman" pitchFamily="18" charset="0"/>
                          <a:cs typeface="Arial" charset="0"/>
                        </a:rPr>
                        <a:t>S</a:t>
                      </a:r>
                      <a:r>
                        <a:rPr kumimoji="0" lang="en-US" sz="2400" b="1" i="1" u="none" strike="noStrike" cap="none" normalizeH="0" baseline="0" dirty="0">
                          <a:ln>
                            <a:noFill/>
                          </a:ln>
                          <a:solidFill>
                            <a:schemeClr val="bg1"/>
                          </a:solidFill>
                          <a:effectLst/>
                          <a:latin typeface="Times New Roman" pitchFamily="18" charset="0"/>
                          <a:cs typeface="Times New Roman" pitchFamily="18" charset="0"/>
                        </a:rPr>
                        <a:t>'</a:t>
                      </a:r>
                      <a:r>
                        <a:rPr kumimoji="0" lang="en-US" sz="2400" b="1" i="0" u="none" strike="noStrike" cap="none" normalizeH="0" baseline="-25000" dirty="0">
                          <a:ln>
                            <a:noFill/>
                          </a:ln>
                          <a:solidFill>
                            <a:schemeClr val="bg1"/>
                          </a:solidFill>
                          <a:effectLst/>
                          <a:latin typeface="Times New Roman" pitchFamily="18" charset="0"/>
                          <a:cs typeface="Times New Roman" pitchFamily="18" charset="0"/>
                        </a:rPr>
                        <a:t>0</a:t>
                      </a:r>
                    </a:p>
                  </a:txBody>
                  <a:tcPr anchor="b" horzOverflow="overflow">
                    <a:lnL>
                      <a:noFill/>
                    </a:lnL>
                    <a:lnR w="28575" cap="flat" cmpd="sng" algn="ctr">
                      <a:solidFill>
                        <a:schemeClr val="tx1"/>
                      </a:solidFill>
                      <a:prstDash val="solid"/>
                      <a:round/>
                      <a:headEnd type="none" w="med" len="med"/>
                      <a:tailEnd type="none" w="med" len="med"/>
                    </a:lnR>
                    <a:lnT>
                      <a:noFill/>
                    </a:lnT>
                    <a:lnB w="57150" cap="flat" cmpd="sng" algn="ctr">
                      <a:solidFill>
                        <a:schemeClr val="tx1"/>
                      </a:solidFill>
                      <a:prstDash val="solid"/>
                      <a:round/>
                      <a:headEnd type="none" w="med" len="med"/>
                      <a:tailEnd type="none" w="med" len="med"/>
                    </a:lnB>
                    <a:lnTlToBr>
                      <a:noFill/>
                    </a:lnTlToBr>
                    <a:lnBlToTr>
                      <a:noFill/>
                    </a:lnBlToTr>
                    <a:solidFill>
                      <a:srgbClr val="0070C0"/>
                    </a:solidFill>
                  </a:tcPr>
                </a:tc>
                <a:extLst>
                  <a:ext uri="{0D108BD9-81ED-4DB2-BD59-A6C34878D82A}">
                    <a16:rowId xmlns:a16="http://schemas.microsoft.com/office/drawing/2014/main" val="10001"/>
                  </a:ext>
                </a:extLst>
              </a:tr>
              <a:tr h="4603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pitchFamily="18" charset="0"/>
                          <a:cs typeface="Arial" charset="0"/>
                        </a:rPr>
                        <a:t>0</a:t>
                      </a:r>
                    </a:p>
                  </a:txBody>
                  <a:tcPr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pitchFamily="18" charset="0"/>
                          <a:cs typeface="Arial" charset="0"/>
                        </a:rPr>
                        <a:t>X</a:t>
                      </a:r>
                    </a:p>
                  </a:txBody>
                  <a:tcPr anchor="b" horzOverflow="overflow">
                    <a:lnL w="1270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pitchFamily="18" charset="0"/>
                          <a:cs typeface="Arial" charset="0"/>
                        </a:rPr>
                        <a:t>0</a:t>
                      </a:r>
                    </a:p>
                  </a:txBody>
                  <a:tcPr anchor="b" horzOverflow="overflow">
                    <a:lnL w="571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572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a:ln>
                            <a:noFill/>
                          </a:ln>
                          <a:solidFill>
                            <a:schemeClr val="tx1"/>
                          </a:solidFill>
                          <a:effectLst/>
                          <a:latin typeface="Times New Roman" pitchFamily="18" charset="0"/>
                          <a:cs typeface="Arial" charset="0"/>
                        </a:rPr>
                        <a:t>0</a:t>
                      </a:r>
                    </a:p>
                  </a:txBody>
                  <a:tcPr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pitchFamily="18" charset="0"/>
                          <a:cs typeface="Arial" charset="0"/>
                        </a:rPr>
                        <a:t>X</a:t>
                      </a:r>
                    </a:p>
                  </a:txBody>
                  <a:tcPr anchor="b" horzOverflow="overflow">
                    <a:lnL w="1270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pitchFamily="18" charset="0"/>
                          <a:cs typeface="Arial" charset="0"/>
                        </a:rPr>
                        <a:t>0</a:t>
                      </a:r>
                    </a:p>
                  </a:txBody>
                  <a:tcPr anchor="b" horzOverflow="overflow">
                    <a:lnL w="571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a:ln>
                            <a:noFill/>
                          </a:ln>
                          <a:solidFill>
                            <a:schemeClr val="tx1"/>
                          </a:solidFill>
                          <a:effectLst/>
                          <a:latin typeface="Times New Roman" pitchFamily="18" charset="0"/>
                          <a:cs typeface="Arial" charset="0"/>
                        </a:rPr>
                        <a:t>0</a:t>
                      </a:r>
                    </a:p>
                  </a:txBody>
                  <a:tcPr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a:ln>
                            <a:noFill/>
                          </a:ln>
                          <a:solidFill>
                            <a:schemeClr val="tx1"/>
                          </a:solidFill>
                          <a:effectLst/>
                          <a:latin typeface="Times New Roman" pitchFamily="18" charset="0"/>
                          <a:cs typeface="Arial" charset="0"/>
                        </a:rPr>
                        <a:t>X</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pitchFamily="18" charset="0"/>
                          <a:cs typeface="Arial" charset="0"/>
                        </a:rPr>
                        <a:t>X</a:t>
                      </a:r>
                    </a:p>
                  </a:txBody>
                  <a:tcPr anchor="b" horzOverflow="overflow">
                    <a:lnL w="1270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pitchFamily="18" charset="0"/>
                          <a:cs typeface="Arial" charset="0"/>
                        </a:rPr>
                        <a:t>1</a:t>
                      </a:r>
                    </a:p>
                  </a:txBody>
                  <a:tcPr anchor="b" horzOverflow="overflow">
                    <a:lnL w="571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4587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a:ln>
                            <a:noFill/>
                          </a:ln>
                          <a:solidFill>
                            <a:schemeClr val="tx1"/>
                          </a:solidFill>
                          <a:effectLst/>
                          <a:latin typeface="Times New Roman" pitchFamily="18" charset="0"/>
                          <a:cs typeface="Arial" charset="0"/>
                        </a:rPr>
                        <a:t>1</a:t>
                      </a:r>
                    </a:p>
                  </a:txBody>
                  <a:tcPr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a:ln>
                            <a:noFill/>
                          </a:ln>
                          <a:solidFill>
                            <a:schemeClr val="tx1"/>
                          </a:solidFill>
                          <a:effectLst/>
                          <a:latin typeface="Times New Roman" pitchFamily="18" charset="0"/>
                          <a:cs typeface="Arial" charset="0"/>
                        </a:rPr>
                        <a:t>X</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pitchFamily="18" charset="0"/>
                          <a:cs typeface="Arial" charset="0"/>
                        </a:rPr>
                        <a:t>1</a:t>
                      </a:r>
                    </a:p>
                  </a:txBody>
                  <a:tcPr anchor="b" horzOverflow="overflow">
                    <a:lnL w="571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4572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a:ln>
                            <a:noFill/>
                          </a:ln>
                          <a:solidFill>
                            <a:schemeClr val="tx1"/>
                          </a:solidFill>
                          <a:effectLst/>
                          <a:latin typeface="Times New Roman" pitchFamily="18" charset="0"/>
                          <a:cs typeface="Arial" charset="0"/>
                        </a:rPr>
                        <a:t>1</a:t>
                      </a:r>
                    </a:p>
                  </a:txBody>
                  <a:tcPr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a:ln>
                            <a:noFill/>
                          </a:ln>
                          <a:solidFill>
                            <a:schemeClr val="tx1"/>
                          </a:solidFill>
                          <a:effectLst/>
                          <a:latin typeface="Times New Roman" pitchFamily="18" charset="0"/>
                          <a:cs typeface="Arial" charset="0"/>
                        </a:rPr>
                        <a:t>X</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pitchFamily="18" charset="0"/>
                          <a:cs typeface="Arial" charset="0"/>
                        </a:rPr>
                        <a:t>1</a:t>
                      </a:r>
                    </a:p>
                  </a:txBody>
                  <a:tcPr anchor="b" horzOverflow="overflow">
                    <a:lnL w="571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a:ln>
                            <a:noFill/>
                          </a:ln>
                          <a:solidFill>
                            <a:schemeClr val="tx1"/>
                          </a:solidFill>
                          <a:effectLst/>
                          <a:latin typeface="Times New Roman" pitchFamily="18" charset="0"/>
                          <a:cs typeface="Arial" charset="0"/>
                        </a:rPr>
                        <a:t>1</a:t>
                      </a:r>
                    </a:p>
                  </a:txBody>
                  <a:tcPr anchor="b"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a:ln>
                            <a:noFill/>
                          </a:ln>
                          <a:solidFill>
                            <a:schemeClr val="tx1"/>
                          </a:solidFill>
                          <a:effectLst/>
                          <a:latin typeface="Times New Roman" pitchFamily="18" charset="0"/>
                          <a:cs typeface="Arial" charset="0"/>
                        </a:rPr>
                        <a:t>X</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pitchFamily="18" charset="0"/>
                          <a:cs typeface="Arial" charset="0"/>
                        </a:rPr>
                        <a:t>X</a:t>
                      </a:r>
                    </a:p>
                  </a:txBody>
                  <a:tcPr anchor="b" horzOverflow="overflow">
                    <a:lnL w="1270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pitchFamily="18" charset="0"/>
                          <a:cs typeface="Arial" charset="0"/>
                        </a:rPr>
                        <a:t>0</a:t>
                      </a:r>
                    </a:p>
                  </a:txBody>
                  <a:tcPr anchor="b" horzOverflow="overflow">
                    <a:lnL w="571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bl>
          </a:graphicData>
        </a:graphic>
      </p:graphicFrame>
      <p:graphicFrame>
        <p:nvGraphicFramePr>
          <p:cNvPr id="1165381" name="Group 69"/>
          <p:cNvGraphicFramePr>
            <a:graphicFrameLocks noGrp="1"/>
          </p:cNvGraphicFramePr>
          <p:nvPr>
            <p:ph sz="half" idx="4294967295"/>
            <p:custDataLst>
              <p:tags r:id="rId3"/>
            </p:custDataLst>
            <p:extLst/>
          </p:nvPr>
        </p:nvGraphicFramePr>
        <p:xfrm>
          <a:off x="6324600" y="1408112"/>
          <a:ext cx="2514600" cy="2859088"/>
        </p:xfrm>
        <a:graphic>
          <a:graphicData uri="http://schemas.openxmlformats.org/drawingml/2006/table">
            <a:tbl>
              <a:tblPr/>
              <a:tblGrid>
                <a:gridCol w="99060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tblGrid>
              <a:tr h="609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a:ln>
                            <a:noFill/>
                          </a:ln>
                          <a:solidFill>
                            <a:schemeClr val="bg1"/>
                          </a:solidFill>
                          <a:effectLst/>
                          <a:latin typeface="Times New Roman" pitchFamily="18" charset="0"/>
                          <a:cs typeface="Arial" charset="0"/>
                        </a:rPr>
                        <a:t>State</a:t>
                      </a:r>
                    </a:p>
                  </a:txBody>
                  <a:tcPr anchor="b" horzOverflow="overflow">
                    <a:lnL w="28575"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a:ln>
                            <a:noFill/>
                          </a:ln>
                          <a:solidFill>
                            <a:schemeClr val="bg1"/>
                          </a:solidFill>
                          <a:effectLst/>
                          <a:latin typeface="Times New Roman" pitchFamily="18" charset="0"/>
                          <a:cs typeface="Arial" charset="0"/>
                        </a:rPr>
                        <a:t>Encoding</a:t>
                      </a:r>
                    </a:p>
                  </a:txBody>
                  <a:tcPr anchor="b" horzOverflow="overflow">
                    <a:lnL w="571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solidFill>
                      <a:srgbClr val="0070C0"/>
                    </a:solidFill>
                  </a:tcPr>
                </a:tc>
                <a:extLst>
                  <a:ext uri="{0D108BD9-81ED-4DB2-BD59-A6C34878D82A}">
                    <a16:rowId xmlns:a16="http://schemas.microsoft.com/office/drawing/2014/main" val="10000"/>
                  </a:ext>
                </a:extLst>
              </a:tr>
              <a:tr h="5619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pitchFamily="18" charset="0"/>
                          <a:cs typeface="Arial" charset="0"/>
                        </a:rPr>
                        <a:t>S0</a:t>
                      </a:r>
                    </a:p>
                  </a:txBody>
                  <a:tcPr anchor="b" horzOverflow="overflow">
                    <a:lnL w="28575"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a:ln>
                            <a:noFill/>
                          </a:ln>
                          <a:solidFill>
                            <a:schemeClr val="tx1"/>
                          </a:solidFill>
                          <a:effectLst/>
                          <a:latin typeface="Times New Roman" pitchFamily="18" charset="0"/>
                          <a:cs typeface="Arial" charset="0"/>
                        </a:rPr>
                        <a:t>00</a:t>
                      </a:r>
                    </a:p>
                  </a:txBody>
                  <a:tcPr anchor="b" horzOverflow="overflow">
                    <a:lnL w="571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635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pitchFamily="18" charset="0"/>
                          <a:cs typeface="Arial" charset="0"/>
                        </a:rPr>
                        <a:t>S1</a:t>
                      </a:r>
                    </a:p>
                  </a:txBody>
                  <a:tcPr anchor="b" horzOverflow="overflow">
                    <a:lnL w="28575"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pitchFamily="18" charset="0"/>
                          <a:cs typeface="Arial" charset="0"/>
                        </a:rPr>
                        <a:t>01</a:t>
                      </a:r>
                    </a:p>
                  </a:txBody>
                  <a:tcPr anchor="b" horzOverflow="overflow">
                    <a:lnL w="571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5619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pitchFamily="18" charset="0"/>
                          <a:cs typeface="Arial" charset="0"/>
                        </a:rPr>
                        <a:t>S2</a:t>
                      </a:r>
                    </a:p>
                  </a:txBody>
                  <a:tcPr anchor="b" horzOverflow="overflow">
                    <a:lnL w="28575"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a:ln>
                            <a:noFill/>
                          </a:ln>
                          <a:solidFill>
                            <a:schemeClr val="tx1"/>
                          </a:solidFill>
                          <a:effectLst/>
                          <a:latin typeface="Times New Roman" pitchFamily="18" charset="0"/>
                          <a:cs typeface="Arial" charset="0"/>
                        </a:rPr>
                        <a:t>10</a:t>
                      </a:r>
                    </a:p>
                  </a:txBody>
                  <a:tcPr anchor="b" horzOverflow="overflow">
                    <a:lnL w="571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5619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pitchFamily="18" charset="0"/>
                          <a:cs typeface="Arial" charset="0"/>
                        </a:rPr>
                        <a:t>S3</a:t>
                      </a:r>
                    </a:p>
                  </a:txBody>
                  <a:tcPr anchor="b" horzOverflow="overflow">
                    <a:lnL w="28575"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pitchFamily="18" charset="0"/>
                          <a:cs typeface="Arial" charset="0"/>
                        </a:rPr>
                        <a:t>11</a:t>
                      </a:r>
                    </a:p>
                  </a:txBody>
                  <a:tcPr anchor="b" horzOverflow="overflow">
                    <a:lnL w="571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1165314" name="Rectangle 2"/>
          <p:cNvSpPr>
            <a:spLocks noChangeArrowheads="1"/>
          </p:cNvSpPr>
          <p:nvPr>
            <p:custDataLst>
              <p:tags r:id="rId4"/>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14" name="TextBox 13"/>
          <p:cNvSpPr txBox="1"/>
          <p:nvPr/>
        </p:nvSpPr>
        <p:spPr>
          <a:xfrm>
            <a:off x="457200" y="68759"/>
            <a:ext cx="7924800" cy="738664"/>
          </a:xfrm>
          <a:prstGeom prst="rect">
            <a:avLst/>
          </a:prstGeom>
          <a:noFill/>
        </p:spPr>
        <p:txBody>
          <a:bodyPr wrap="square" rtlCol="0">
            <a:spAutoFit/>
          </a:bodyPr>
          <a:lstStyle/>
          <a:p>
            <a:r>
              <a:rPr lang="en-US" sz="4200" dirty="0">
                <a:solidFill>
                  <a:schemeClr val="bg1"/>
                </a:solidFill>
                <a:latin typeface="+mj-lt"/>
              </a:rPr>
              <a:t>FSM Encoded State Transition Table</a:t>
            </a:r>
          </a:p>
        </p:txBody>
      </p:sp>
      <p:sp>
        <p:nvSpPr>
          <p:cNvPr id="6" name="Rectangle 91"/>
          <p:cNvSpPr>
            <a:spLocks noChangeArrowheads="1"/>
          </p:cNvSpPr>
          <p:nvPr>
            <p:custDataLst>
              <p:tags r:id="rId5"/>
            </p:custDataLst>
          </p:nvPr>
        </p:nvSpPr>
        <p:spPr bwMode="auto">
          <a:xfrm>
            <a:off x="1981200" y="5029200"/>
            <a:ext cx="3581400" cy="12954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342900" indent="-342900">
              <a:spcBef>
                <a:spcPct val="20000"/>
              </a:spcBef>
            </a:pPr>
            <a:r>
              <a:rPr lang="en-US" sz="2400" b="1" i="1" dirty="0">
                <a:latin typeface="Times New Roman" pitchFamily="18" charset="0"/>
                <a:cs typeface="Arial" charset="0"/>
              </a:rPr>
              <a:t>S</a:t>
            </a:r>
            <a:r>
              <a:rPr lang="en-US" sz="2400" b="1" i="1" dirty="0">
                <a:latin typeface="Times New Roman" pitchFamily="18" charset="0"/>
                <a:cs typeface="Times New Roman" pitchFamily="18" charset="0"/>
              </a:rPr>
              <a:t>'</a:t>
            </a:r>
            <a:r>
              <a:rPr lang="en-US" sz="2400" b="1" baseline="-25000" dirty="0">
                <a:latin typeface="Times New Roman" pitchFamily="18" charset="0"/>
                <a:cs typeface="Arial" charset="0"/>
              </a:rPr>
              <a:t>1</a:t>
            </a:r>
            <a:r>
              <a:rPr lang="en-US" sz="2400" b="1" i="1" dirty="0">
                <a:latin typeface="Times New Roman" pitchFamily="18" charset="0"/>
                <a:cs typeface="Arial" charset="0"/>
              </a:rPr>
              <a:t> = S</a:t>
            </a:r>
            <a:r>
              <a:rPr lang="en-US" sz="2400" b="1" baseline="-25000" dirty="0">
                <a:latin typeface="Times New Roman" pitchFamily="18" charset="0"/>
                <a:cs typeface="Arial" charset="0"/>
              </a:rPr>
              <a:t>1</a:t>
            </a:r>
            <a:r>
              <a:rPr lang="en-US" sz="2400" b="1" i="1" dirty="0">
                <a:latin typeface="Times New Roman" pitchFamily="18" charset="0"/>
                <a:cs typeface="Arial" charset="0"/>
              </a:rPr>
              <a:t> </a:t>
            </a:r>
            <a:r>
              <a:rPr lang="en-US" sz="2400" b="1" i="1" dirty="0" err="1">
                <a:latin typeface="Times New Roman" pitchFamily="18" charset="0"/>
                <a:cs typeface="Arial" charset="0"/>
              </a:rPr>
              <a:t>xor</a:t>
            </a:r>
            <a:r>
              <a:rPr lang="en-US" sz="2400" b="1" i="1" dirty="0">
                <a:latin typeface="Times New Roman" pitchFamily="18" charset="0"/>
                <a:cs typeface="Arial" charset="0"/>
              </a:rPr>
              <a:t> S</a:t>
            </a:r>
            <a:r>
              <a:rPr lang="en-US" sz="2400" b="1" baseline="-25000" dirty="0">
                <a:latin typeface="Times New Roman" pitchFamily="18" charset="0"/>
                <a:cs typeface="Arial" charset="0"/>
              </a:rPr>
              <a:t>0</a:t>
            </a:r>
            <a:r>
              <a:rPr lang="en-US" sz="2400" b="1" i="1" dirty="0">
                <a:latin typeface="Times New Roman" pitchFamily="18" charset="0"/>
                <a:cs typeface="Arial" charset="0"/>
              </a:rPr>
              <a:t> </a:t>
            </a:r>
          </a:p>
          <a:p>
            <a:pPr marL="342900" indent="-342900">
              <a:spcBef>
                <a:spcPct val="20000"/>
              </a:spcBef>
            </a:pPr>
            <a:r>
              <a:rPr lang="en-US" sz="2400" b="1" i="1" dirty="0">
                <a:latin typeface="Times New Roman" pitchFamily="18" charset="0"/>
                <a:cs typeface="Arial" charset="0"/>
              </a:rPr>
              <a:t>S</a:t>
            </a:r>
            <a:r>
              <a:rPr lang="en-US" sz="2400" b="1" i="1" dirty="0">
                <a:latin typeface="Times New Roman" pitchFamily="18" charset="0"/>
                <a:cs typeface="Times New Roman" pitchFamily="18" charset="0"/>
              </a:rPr>
              <a:t>'</a:t>
            </a:r>
            <a:r>
              <a:rPr lang="en-US" sz="2400" b="1" baseline="-25000" dirty="0">
                <a:latin typeface="Times New Roman" pitchFamily="18" charset="0"/>
                <a:cs typeface="Arial" charset="0"/>
              </a:rPr>
              <a:t>0</a:t>
            </a:r>
            <a:r>
              <a:rPr lang="en-US" sz="2400" b="1" i="1" dirty="0">
                <a:latin typeface="Times New Roman" pitchFamily="18" charset="0"/>
                <a:cs typeface="Arial" charset="0"/>
              </a:rPr>
              <a:t> = S</a:t>
            </a:r>
            <a:r>
              <a:rPr lang="en-US" sz="2400" b="1" baseline="-25000" dirty="0">
                <a:latin typeface="Times New Roman" pitchFamily="18" charset="0"/>
                <a:cs typeface="Arial" charset="0"/>
              </a:rPr>
              <a:t>1</a:t>
            </a:r>
            <a:r>
              <a:rPr lang="en-US" sz="2400" b="1" i="1" dirty="0">
                <a:latin typeface="Times New Roman" pitchFamily="18" charset="0"/>
                <a:cs typeface="Arial" charset="0"/>
              </a:rPr>
              <a:t>S</a:t>
            </a:r>
            <a:r>
              <a:rPr lang="en-US" sz="2400" b="1" baseline="-25000" dirty="0">
                <a:latin typeface="Times New Roman" pitchFamily="18" charset="0"/>
                <a:cs typeface="Arial" charset="0"/>
              </a:rPr>
              <a:t>0</a:t>
            </a:r>
            <a:r>
              <a:rPr lang="en-US" sz="2400" b="1" i="1" dirty="0">
                <a:latin typeface="Times New Roman" pitchFamily="18" charset="0"/>
                <a:cs typeface="Arial" charset="0"/>
              </a:rPr>
              <a:t>T</a:t>
            </a:r>
            <a:r>
              <a:rPr lang="en-US" sz="2400" b="1" i="1" baseline="-25000" dirty="0">
                <a:latin typeface="Times New Roman" pitchFamily="18" charset="0"/>
                <a:cs typeface="Arial" charset="0"/>
              </a:rPr>
              <a:t>A</a:t>
            </a:r>
            <a:r>
              <a:rPr lang="en-US" sz="2400" b="1" i="1" dirty="0">
                <a:latin typeface="Times New Roman" pitchFamily="18" charset="0"/>
                <a:cs typeface="Arial" charset="0"/>
              </a:rPr>
              <a:t> + S</a:t>
            </a:r>
            <a:r>
              <a:rPr lang="en-US" sz="2400" b="1" baseline="-25000" dirty="0">
                <a:latin typeface="Times New Roman" pitchFamily="18" charset="0"/>
                <a:cs typeface="Arial" charset="0"/>
              </a:rPr>
              <a:t>1</a:t>
            </a:r>
            <a:r>
              <a:rPr lang="en-US" sz="2400" b="1" i="1" dirty="0">
                <a:latin typeface="Times New Roman" pitchFamily="18" charset="0"/>
                <a:cs typeface="Arial" charset="0"/>
              </a:rPr>
              <a:t>S</a:t>
            </a:r>
            <a:r>
              <a:rPr lang="en-US" sz="2400" b="1" baseline="-25000" dirty="0">
                <a:latin typeface="Times New Roman" pitchFamily="18" charset="0"/>
                <a:cs typeface="Arial" charset="0"/>
              </a:rPr>
              <a:t>0</a:t>
            </a:r>
            <a:r>
              <a:rPr lang="en-US" sz="2400" b="1" i="1" dirty="0">
                <a:latin typeface="Times New Roman" pitchFamily="18" charset="0"/>
                <a:cs typeface="Arial" charset="0"/>
              </a:rPr>
              <a:t>T</a:t>
            </a:r>
            <a:r>
              <a:rPr lang="en-US" sz="2400" b="1" i="1" baseline="-25000" dirty="0">
                <a:latin typeface="Times New Roman" pitchFamily="18" charset="0"/>
                <a:cs typeface="Arial" charset="0"/>
              </a:rPr>
              <a:t>B</a:t>
            </a:r>
          </a:p>
        </p:txBody>
      </p:sp>
      <p:sp>
        <p:nvSpPr>
          <p:cNvPr id="7" name="Line 92"/>
          <p:cNvSpPr>
            <a:spLocks noChangeShapeType="1"/>
          </p:cNvSpPr>
          <p:nvPr>
            <p:custDataLst>
              <p:tags r:id="rId6"/>
            </p:custDataLst>
          </p:nvPr>
        </p:nvSpPr>
        <p:spPr bwMode="auto">
          <a:xfrm>
            <a:off x="2743200" y="5561011"/>
            <a:ext cx="228600" cy="1587"/>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8" name="Line 93"/>
          <p:cNvSpPr>
            <a:spLocks noChangeShapeType="1"/>
          </p:cNvSpPr>
          <p:nvPr>
            <p:custDataLst>
              <p:tags r:id="rId7"/>
            </p:custDataLst>
          </p:nvPr>
        </p:nvSpPr>
        <p:spPr bwMode="auto">
          <a:xfrm>
            <a:off x="3048000" y="5561011"/>
            <a:ext cx="228600" cy="1588"/>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9" name="Line 94"/>
          <p:cNvSpPr>
            <a:spLocks noChangeShapeType="1"/>
          </p:cNvSpPr>
          <p:nvPr>
            <p:custDataLst>
              <p:tags r:id="rId8"/>
            </p:custDataLst>
          </p:nvPr>
        </p:nvSpPr>
        <p:spPr bwMode="auto">
          <a:xfrm>
            <a:off x="4191000" y="5551487"/>
            <a:ext cx="228600" cy="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0" name="Line 95"/>
          <p:cNvSpPr>
            <a:spLocks noChangeShapeType="1"/>
          </p:cNvSpPr>
          <p:nvPr>
            <p:custDataLst>
              <p:tags r:id="rId9"/>
            </p:custDataLst>
          </p:nvPr>
        </p:nvSpPr>
        <p:spPr bwMode="auto">
          <a:xfrm>
            <a:off x="4495800" y="5551487"/>
            <a:ext cx="228600" cy="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2" name="Line 93"/>
          <p:cNvSpPr>
            <a:spLocks noChangeShapeType="1"/>
          </p:cNvSpPr>
          <p:nvPr>
            <p:custDataLst>
              <p:tags r:id="rId10"/>
            </p:custDataLst>
          </p:nvPr>
        </p:nvSpPr>
        <p:spPr bwMode="auto">
          <a:xfrm>
            <a:off x="3352800" y="5561011"/>
            <a:ext cx="228600" cy="1587"/>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13" name="Rectangle 12"/>
          <p:cNvSpPr/>
          <p:nvPr/>
        </p:nvSpPr>
        <p:spPr>
          <a:xfrm>
            <a:off x="4572000" y="2362200"/>
            <a:ext cx="1447800" cy="304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p:nvSpPr>
        <p:spPr>
          <a:xfrm>
            <a:off x="4572000" y="2819400"/>
            <a:ext cx="1447800" cy="304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p:cNvSpPr/>
          <p:nvPr/>
        </p:nvSpPr>
        <p:spPr>
          <a:xfrm>
            <a:off x="4572000" y="3276600"/>
            <a:ext cx="1447800" cy="304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p:cNvSpPr/>
          <p:nvPr/>
        </p:nvSpPr>
        <p:spPr>
          <a:xfrm>
            <a:off x="4572000" y="3733800"/>
            <a:ext cx="1447800" cy="304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17"/>
          <p:cNvSpPr/>
          <p:nvPr/>
        </p:nvSpPr>
        <p:spPr>
          <a:xfrm>
            <a:off x="4572000" y="4191000"/>
            <a:ext cx="1447800" cy="304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ectangle 18"/>
          <p:cNvSpPr/>
          <p:nvPr/>
        </p:nvSpPr>
        <p:spPr>
          <a:xfrm>
            <a:off x="4572000" y="4648200"/>
            <a:ext cx="1447800" cy="304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Rectangle 19"/>
          <p:cNvSpPr/>
          <p:nvPr/>
        </p:nvSpPr>
        <p:spPr>
          <a:xfrm>
            <a:off x="2743200" y="5105400"/>
            <a:ext cx="14478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Rectangle 20"/>
          <p:cNvSpPr/>
          <p:nvPr/>
        </p:nvSpPr>
        <p:spPr>
          <a:xfrm>
            <a:off x="2743200" y="5486400"/>
            <a:ext cx="2133600" cy="457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aphicFrame>
        <p:nvGraphicFramePr>
          <p:cNvPr id="22" name="Object 21"/>
          <p:cNvGraphicFramePr>
            <a:graphicFrameLocks noChangeAspect="1"/>
          </p:cNvGraphicFramePr>
          <p:nvPr>
            <p:custDataLst>
              <p:tags r:id="rId11"/>
            </p:custDataLst>
            <p:extLst/>
          </p:nvPr>
        </p:nvGraphicFramePr>
        <p:xfrm>
          <a:off x="6867567" y="4267200"/>
          <a:ext cx="1714458" cy="1708150"/>
        </p:xfrm>
        <a:graphic>
          <a:graphicData uri="http://schemas.openxmlformats.org/presentationml/2006/ole">
            <mc:AlternateContent xmlns:mc="http://schemas.openxmlformats.org/markup-compatibility/2006">
              <mc:Choice xmlns:v="urn:schemas-microsoft-com:vml" Requires="v">
                <p:oleObj spid="_x0000_s230404" name="VISIO" r:id="rId14" imgW="2001299" imgH="1993667" progId="Visio.Drawing.6">
                  <p:embed/>
                </p:oleObj>
              </mc:Choice>
              <mc:Fallback>
                <p:oleObj name="VISIO" r:id="rId14" imgW="2001299" imgH="1993667" progId="Visio.Drawing.6">
                  <p:embed/>
                  <p:pic>
                    <p:nvPicPr>
                      <p:cNvPr id="22" name="Object 21"/>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67567" y="4267200"/>
                        <a:ext cx="1714458" cy="1708150"/>
                      </a:xfrm>
                      <a:prstGeom prst="rect">
                        <a:avLst/>
                      </a:prstGeom>
                      <a:noFill/>
                      <a:ln>
                        <a:noFill/>
                      </a:ln>
                      <a:extLst/>
                    </p:spPr>
                  </p:pic>
                </p:oleObj>
              </mc:Fallback>
            </mc:AlternateContent>
          </a:graphicData>
        </a:graphic>
      </p:graphicFrame>
    </p:spTree>
    <p:extLst>
      <p:ext uri="{BB962C8B-B14F-4D97-AF65-F5344CB8AC3E}">
        <p14:creationId xmlns:p14="http://schemas.microsoft.com/office/powerpoint/2010/main" val="95834162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grpId="0" nodeType="clickEffect">
                                  <p:stCondLst>
                                    <p:cond delay="0"/>
                                  </p:stCondLst>
                                  <p:childTnLst>
                                    <p:animEffect transition="out" filter="dissolve">
                                      <p:cBhvr>
                                        <p:cTn id="6" dur="500"/>
                                        <p:tgtEl>
                                          <p:spTgt spid="13"/>
                                        </p:tgtEl>
                                      </p:cBhvr>
                                    </p:animEffect>
                                    <p:set>
                                      <p:cBhvr>
                                        <p:cTn id="7" dur="1" fill="hold">
                                          <p:stCondLst>
                                            <p:cond delay="499"/>
                                          </p:stCondLst>
                                        </p:cTn>
                                        <p:tgtEl>
                                          <p:spTgt spid="13"/>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9" presetClass="exit" presetSubtype="0" fill="hold" grpId="0" nodeType="clickEffect">
                                  <p:stCondLst>
                                    <p:cond delay="0"/>
                                  </p:stCondLst>
                                  <p:childTnLst>
                                    <p:animEffect transition="out" filter="dissolve">
                                      <p:cBhvr>
                                        <p:cTn id="11" dur="500"/>
                                        <p:tgtEl>
                                          <p:spTgt spid="15"/>
                                        </p:tgtEl>
                                      </p:cBhvr>
                                    </p:animEffect>
                                    <p:set>
                                      <p:cBhvr>
                                        <p:cTn id="12" dur="1" fill="hold">
                                          <p:stCondLst>
                                            <p:cond delay="499"/>
                                          </p:stCondLst>
                                        </p:cTn>
                                        <p:tgtEl>
                                          <p:spTgt spid="15"/>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9" presetClass="exit" presetSubtype="0" fill="hold" grpId="0" nodeType="clickEffect">
                                  <p:stCondLst>
                                    <p:cond delay="0"/>
                                  </p:stCondLst>
                                  <p:childTnLst>
                                    <p:animEffect transition="out" filter="dissolve">
                                      <p:cBhvr>
                                        <p:cTn id="16" dur="500"/>
                                        <p:tgtEl>
                                          <p:spTgt spid="16"/>
                                        </p:tgtEl>
                                      </p:cBhvr>
                                    </p:animEffect>
                                    <p:set>
                                      <p:cBhvr>
                                        <p:cTn id="17" dur="1" fill="hold">
                                          <p:stCondLst>
                                            <p:cond delay="499"/>
                                          </p:stCondLst>
                                        </p:cTn>
                                        <p:tgtEl>
                                          <p:spTgt spid="16"/>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9" presetClass="exit" presetSubtype="0" fill="hold" grpId="0" nodeType="clickEffect">
                                  <p:stCondLst>
                                    <p:cond delay="0"/>
                                  </p:stCondLst>
                                  <p:childTnLst>
                                    <p:animEffect transition="out" filter="dissolve">
                                      <p:cBhvr>
                                        <p:cTn id="21" dur="500"/>
                                        <p:tgtEl>
                                          <p:spTgt spid="17"/>
                                        </p:tgtEl>
                                      </p:cBhvr>
                                    </p:animEffect>
                                    <p:set>
                                      <p:cBhvr>
                                        <p:cTn id="22" dur="1" fill="hold">
                                          <p:stCondLst>
                                            <p:cond delay="499"/>
                                          </p:stCondLst>
                                        </p:cTn>
                                        <p:tgtEl>
                                          <p:spTgt spid="17"/>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9" presetClass="exit" presetSubtype="0" fill="hold" grpId="0" nodeType="clickEffect">
                                  <p:stCondLst>
                                    <p:cond delay="0"/>
                                  </p:stCondLst>
                                  <p:childTnLst>
                                    <p:animEffect transition="out" filter="dissolve">
                                      <p:cBhvr>
                                        <p:cTn id="26" dur="500"/>
                                        <p:tgtEl>
                                          <p:spTgt spid="18"/>
                                        </p:tgtEl>
                                      </p:cBhvr>
                                    </p:animEffect>
                                    <p:set>
                                      <p:cBhvr>
                                        <p:cTn id="27" dur="1" fill="hold">
                                          <p:stCondLst>
                                            <p:cond delay="499"/>
                                          </p:stCondLst>
                                        </p:cTn>
                                        <p:tgtEl>
                                          <p:spTgt spid="18"/>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9" presetClass="exit" presetSubtype="0" fill="hold" grpId="0" nodeType="clickEffect">
                                  <p:stCondLst>
                                    <p:cond delay="0"/>
                                  </p:stCondLst>
                                  <p:childTnLst>
                                    <p:animEffect transition="out" filter="dissolve">
                                      <p:cBhvr>
                                        <p:cTn id="31" dur="500"/>
                                        <p:tgtEl>
                                          <p:spTgt spid="19"/>
                                        </p:tgtEl>
                                      </p:cBhvr>
                                    </p:animEffect>
                                    <p:set>
                                      <p:cBhvr>
                                        <p:cTn id="32" dur="1" fill="hold">
                                          <p:stCondLst>
                                            <p:cond delay="499"/>
                                          </p:stCondLst>
                                        </p:cTn>
                                        <p:tgtEl>
                                          <p:spTgt spid="19"/>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9" presetClass="exit" presetSubtype="0" fill="hold" grpId="0" nodeType="clickEffect">
                                  <p:stCondLst>
                                    <p:cond delay="0"/>
                                  </p:stCondLst>
                                  <p:childTnLst>
                                    <p:animEffect transition="out" filter="dissolve">
                                      <p:cBhvr>
                                        <p:cTn id="36" dur="500"/>
                                        <p:tgtEl>
                                          <p:spTgt spid="20"/>
                                        </p:tgtEl>
                                      </p:cBhvr>
                                    </p:animEffect>
                                    <p:set>
                                      <p:cBhvr>
                                        <p:cTn id="37" dur="1" fill="hold">
                                          <p:stCondLst>
                                            <p:cond delay="499"/>
                                          </p:stCondLst>
                                        </p:cTn>
                                        <p:tgtEl>
                                          <p:spTgt spid="20"/>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9" presetClass="exit" presetSubtype="0" fill="hold" grpId="0" nodeType="clickEffect">
                                  <p:stCondLst>
                                    <p:cond delay="0"/>
                                  </p:stCondLst>
                                  <p:childTnLst>
                                    <p:animEffect transition="out" filter="dissolve">
                                      <p:cBhvr>
                                        <p:cTn id="41" dur="500"/>
                                        <p:tgtEl>
                                          <p:spTgt spid="21"/>
                                        </p:tgtEl>
                                      </p:cBhvr>
                                    </p:animEffect>
                                    <p:set>
                                      <p:cBhvr>
                                        <p:cTn id="42" dur="1" fill="hold">
                                          <p:stCondLst>
                                            <p:cond delay="499"/>
                                          </p:stCondLst>
                                        </p:cTn>
                                        <p:tgtEl>
                                          <p:spTgt spid="2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5" grpId="0" animBg="1"/>
      <p:bldP spid="16" grpId="0" animBg="1"/>
      <p:bldP spid="17" grpId="0" animBg="1"/>
      <p:bldP spid="18" grpId="0" animBg="1"/>
      <p:bldP spid="19" grpId="0" animBg="1"/>
      <p:bldP spid="20" grpId="0" animBg="1"/>
      <p:bldP spid="2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67363" name="Group 3"/>
          <p:cNvGraphicFramePr>
            <a:graphicFrameLocks noGrp="1"/>
          </p:cNvGraphicFramePr>
          <p:nvPr>
            <p:ph sz="half" idx="4294967295"/>
            <p:custDataLst>
              <p:tags r:id="rId2"/>
            </p:custDataLst>
            <p:extLst/>
          </p:nvPr>
        </p:nvGraphicFramePr>
        <p:xfrm>
          <a:off x="381000" y="1447800"/>
          <a:ext cx="5524500" cy="2743200"/>
        </p:xfrm>
        <a:graphic>
          <a:graphicData uri="http://schemas.openxmlformats.org/drawingml/2006/table">
            <a:tbl>
              <a:tblPr/>
              <a:tblGrid>
                <a:gridCol w="1257300">
                  <a:extLst>
                    <a:ext uri="{9D8B030D-6E8A-4147-A177-3AD203B41FA5}">
                      <a16:colId xmlns:a16="http://schemas.microsoft.com/office/drawing/2014/main" val="20000"/>
                    </a:ext>
                  </a:extLst>
                </a:gridCol>
                <a:gridCol w="914400">
                  <a:extLst>
                    <a:ext uri="{9D8B030D-6E8A-4147-A177-3AD203B41FA5}">
                      <a16:colId xmlns:a16="http://schemas.microsoft.com/office/drawing/2014/main" val="20001"/>
                    </a:ext>
                  </a:extLst>
                </a:gridCol>
                <a:gridCol w="914400">
                  <a:extLst>
                    <a:ext uri="{9D8B030D-6E8A-4147-A177-3AD203B41FA5}">
                      <a16:colId xmlns:a16="http://schemas.microsoft.com/office/drawing/2014/main" val="20002"/>
                    </a:ext>
                  </a:extLst>
                </a:gridCol>
                <a:gridCol w="838200">
                  <a:extLst>
                    <a:ext uri="{9D8B030D-6E8A-4147-A177-3AD203B41FA5}">
                      <a16:colId xmlns:a16="http://schemas.microsoft.com/office/drawing/2014/main" val="20003"/>
                    </a:ext>
                  </a:extLst>
                </a:gridCol>
                <a:gridCol w="762000">
                  <a:extLst>
                    <a:ext uri="{9D8B030D-6E8A-4147-A177-3AD203B41FA5}">
                      <a16:colId xmlns:a16="http://schemas.microsoft.com/office/drawing/2014/main" val="20004"/>
                    </a:ext>
                  </a:extLst>
                </a:gridCol>
                <a:gridCol w="838200">
                  <a:extLst>
                    <a:ext uri="{9D8B030D-6E8A-4147-A177-3AD203B41FA5}">
                      <a16:colId xmlns:a16="http://schemas.microsoft.com/office/drawing/2014/main" val="20005"/>
                    </a:ext>
                  </a:extLst>
                </a:gridCol>
              </a:tblGrid>
              <a:tr h="233363">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a:ln>
                            <a:noFill/>
                          </a:ln>
                          <a:solidFill>
                            <a:schemeClr val="bg1"/>
                          </a:solidFill>
                          <a:effectLst/>
                          <a:latin typeface="Times New Roman" pitchFamily="18" charset="0"/>
                          <a:cs typeface="Arial" charset="0"/>
                        </a:rPr>
                        <a:t>Current State</a:t>
                      </a:r>
                    </a:p>
                  </a:txBody>
                  <a:tcPr anchor="b" horzOverflow="overflow">
                    <a:lnL w="1270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tc hMerge="1">
                  <a:txBody>
                    <a:bodyPr/>
                    <a:lstStyle/>
                    <a:p>
                      <a:endParaRPr lang="en-US"/>
                    </a:p>
                  </a:txBody>
                  <a:tcPr/>
                </a:tc>
                <a:tc gridSpan="4">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a:ln>
                            <a:noFill/>
                          </a:ln>
                          <a:solidFill>
                            <a:schemeClr val="bg1"/>
                          </a:solidFill>
                          <a:effectLst/>
                          <a:latin typeface="Times New Roman" pitchFamily="18" charset="0"/>
                          <a:cs typeface="Arial" charset="0"/>
                        </a:rPr>
                        <a:t>Outputs</a:t>
                      </a:r>
                    </a:p>
                  </a:txBody>
                  <a:tcPr anchor="b" horzOverflow="overflow">
                    <a:lnL w="571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3063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1" u="none" strike="noStrike" cap="none" normalizeH="0" baseline="0" dirty="0">
                          <a:ln>
                            <a:noFill/>
                          </a:ln>
                          <a:solidFill>
                            <a:schemeClr val="bg1"/>
                          </a:solidFill>
                          <a:effectLst/>
                          <a:latin typeface="Times New Roman" pitchFamily="18" charset="0"/>
                          <a:cs typeface="Arial" charset="0"/>
                        </a:rPr>
                        <a:t>S</a:t>
                      </a:r>
                      <a:r>
                        <a:rPr kumimoji="0" lang="en-US" sz="2400" b="1" i="0" u="none" strike="noStrike" cap="none" normalizeH="0" baseline="-25000" dirty="0">
                          <a:ln>
                            <a:noFill/>
                          </a:ln>
                          <a:solidFill>
                            <a:schemeClr val="bg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1" u="none" strike="noStrike" cap="none" normalizeH="0" baseline="0" dirty="0">
                          <a:ln>
                            <a:noFill/>
                          </a:ln>
                          <a:solidFill>
                            <a:schemeClr val="bg1"/>
                          </a:solidFill>
                          <a:effectLst/>
                          <a:latin typeface="Times New Roman" pitchFamily="18" charset="0"/>
                          <a:cs typeface="Arial" charset="0"/>
                        </a:rPr>
                        <a:t>S</a:t>
                      </a:r>
                      <a:r>
                        <a:rPr kumimoji="0" lang="en-US" sz="2400" b="1" i="0" u="none" strike="noStrike" cap="none" normalizeH="0" baseline="-25000" dirty="0">
                          <a:ln>
                            <a:noFill/>
                          </a:ln>
                          <a:solidFill>
                            <a:schemeClr val="bg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1" u="none" strike="noStrike" cap="none" normalizeH="0" baseline="0" dirty="0">
                          <a:ln>
                            <a:noFill/>
                          </a:ln>
                          <a:solidFill>
                            <a:schemeClr val="bg1"/>
                          </a:solidFill>
                          <a:effectLst/>
                          <a:latin typeface="Times New Roman" pitchFamily="18" charset="0"/>
                          <a:cs typeface="Arial" charset="0"/>
                        </a:rPr>
                        <a:t>L</a:t>
                      </a:r>
                      <a:r>
                        <a:rPr kumimoji="0" lang="en-US" sz="2400" b="1" i="1" u="none" strike="noStrike" cap="none" normalizeH="0" baseline="-25000" dirty="0">
                          <a:ln>
                            <a:noFill/>
                          </a:ln>
                          <a:solidFill>
                            <a:schemeClr val="bg1"/>
                          </a:solidFill>
                          <a:effectLst/>
                          <a:latin typeface="Times New Roman" pitchFamily="18" charset="0"/>
                          <a:cs typeface="Arial" charset="0"/>
                        </a:rPr>
                        <a:t>A</a:t>
                      </a:r>
                      <a:r>
                        <a:rPr kumimoji="0" lang="en-US" sz="2400" b="1" i="0" u="none" strike="noStrike" cap="none" normalizeH="0" baseline="-25000" dirty="0">
                          <a:ln>
                            <a:noFill/>
                          </a:ln>
                          <a:solidFill>
                            <a:schemeClr val="bg1"/>
                          </a:solidFill>
                          <a:effectLst/>
                          <a:latin typeface="Times New Roman" pitchFamily="18" charset="0"/>
                          <a:cs typeface="Arial" charset="0"/>
                        </a:rPr>
                        <a:t>1</a:t>
                      </a:r>
                    </a:p>
                  </a:txBody>
                  <a:tcPr anchor="b" horzOverflow="overflow">
                    <a:lnL w="571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1" u="none" strike="noStrike" cap="none" normalizeH="0" baseline="0" dirty="0">
                          <a:ln>
                            <a:noFill/>
                          </a:ln>
                          <a:solidFill>
                            <a:schemeClr val="bg1"/>
                          </a:solidFill>
                          <a:effectLst/>
                          <a:latin typeface="Times New Roman" pitchFamily="18" charset="0"/>
                          <a:cs typeface="Arial" charset="0"/>
                        </a:rPr>
                        <a:t>L</a:t>
                      </a:r>
                      <a:r>
                        <a:rPr kumimoji="0" lang="en-US" sz="2400" b="1" i="1" u="none" strike="noStrike" cap="none" normalizeH="0" baseline="-25000" dirty="0">
                          <a:ln>
                            <a:noFill/>
                          </a:ln>
                          <a:solidFill>
                            <a:schemeClr val="bg1"/>
                          </a:solidFill>
                          <a:effectLst/>
                          <a:latin typeface="Times New Roman" pitchFamily="18" charset="0"/>
                          <a:cs typeface="Arial" charset="0"/>
                        </a:rPr>
                        <a:t>A</a:t>
                      </a:r>
                      <a:r>
                        <a:rPr kumimoji="0" lang="en-US" sz="2400" b="1" i="0" u="none" strike="noStrike" cap="none" normalizeH="0" baseline="-25000" dirty="0">
                          <a:ln>
                            <a:noFill/>
                          </a:ln>
                          <a:solidFill>
                            <a:schemeClr val="bg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1" u="none" strike="noStrike" cap="none" normalizeH="0" baseline="0" dirty="0">
                          <a:ln>
                            <a:noFill/>
                          </a:ln>
                          <a:solidFill>
                            <a:schemeClr val="bg1"/>
                          </a:solidFill>
                          <a:effectLst/>
                          <a:latin typeface="Times New Roman" pitchFamily="18" charset="0"/>
                          <a:cs typeface="Arial" charset="0"/>
                        </a:rPr>
                        <a:t>L</a:t>
                      </a:r>
                      <a:r>
                        <a:rPr kumimoji="0" lang="en-US" sz="2400" b="1" i="1" u="none" strike="noStrike" cap="none" normalizeH="0" baseline="-25000" dirty="0">
                          <a:ln>
                            <a:noFill/>
                          </a:ln>
                          <a:solidFill>
                            <a:schemeClr val="bg1"/>
                          </a:solidFill>
                          <a:effectLst/>
                          <a:latin typeface="Times New Roman" pitchFamily="18" charset="0"/>
                          <a:cs typeface="Arial" charset="0"/>
                        </a:rPr>
                        <a:t>B</a:t>
                      </a:r>
                      <a:r>
                        <a:rPr kumimoji="0" lang="en-US" sz="2400" b="1" i="0" u="none" strike="noStrike" cap="none" normalizeH="0" baseline="-25000" dirty="0">
                          <a:ln>
                            <a:noFill/>
                          </a:ln>
                          <a:solidFill>
                            <a:schemeClr val="bg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1" u="none" strike="noStrike" cap="none" normalizeH="0" baseline="0" dirty="0">
                          <a:ln>
                            <a:noFill/>
                          </a:ln>
                          <a:solidFill>
                            <a:schemeClr val="bg1"/>
                          </a:solidFill>
                          <a:effectLst/>
                          <a:latin typeface="Times New Roman" pitchFamily="18" charset="0"/>
                          <a:cs typeface="Arial" charset="0"/>
                        </a:rPr>
                        <a:t>L</a:t>
                      </a:r>
                      <a:r>
                        <a:rPr kumimoji="0" lang="en-US" sz="2400" b="1" i="1" u="none" strike="noStrike" cap="none" normalizeH="0" baseline="-25000" dirty="0">
                          <a:ln>
                            <a:noFill/>
                          </a:ln>
                          <a:solidFill>
                            <a:schemeClr val="bg1"/>
                          </a:solidFill>
                          <a:effectLst/>
                          <a:latin typeface="Times New Roman" pitchFamily="18" charset="0"/>
                          <a:cs typeface="Arial" charset="0"/>
                        </a:rPr>
                        <a:t>B</a:t>
                      </a:r>
                      <a:r>
                        <a:rPr kumimoji="0" lang="en-US" sz="2400" b="1" i="0" u="none" strike="noStrike" cap="none" normalizeH="0" baseline="-25000" dirty="0">
                          <a:ln>
                            <a:noFill/>
                          </a:ln>
                          <a:solidFill>
                            <a:schemeClr val="bg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solidFill>
                      <a:srgbClr val="0070C0"/>
                    </a:solidFill>
                  </a:tcPr>
                </a:tc>
                <a:extLst>
                  <a:ext uri="{0D108BD9-81ED-4DB2-BD59-A6C34878D82A}">
                    <a16:rowId xmlns:a16="http://schemas.microsoft.com/office/drawing/2014/main" val="10001"/>
                  </a:ext>
                </a:extLst>
              </a:tr>
              <a:tr h="3841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pitchFamily="18" charset="0"/>
                          <a:cs typeface="Arial" charset="0"/>
                        </a:rPr>
                        <a:t>0</a:t>
                      </a:r>
                    </a:p>
                  </a:txBody>
                  <a:tcPr anchor="b" horzOverflow="overflow">
                    <a:lnL w="571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857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pitchFamily="18" charset="0"/>
                          <a:cs typeface="Arial" charset="0"/>
                        </a:rPr>
                        <a:t>0</a:t>
                      </a:r>
                    </a:p>
                  </a:txBody>
                  <a:tcPr anchor="b" horzOverflow="overflow">
                    <a:lnL w="571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873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pitchFamily="18" charset="0"/>
                          <a:cs typeface="Arial" charset="0"/>
                        </a:rPr>
                        <a:t>1</a:t>
                      </a:r>
                    </a:p>
                  </a:txBody>
                  <a:tcPr anchor="b" horzOverflow="overflow">
                    <a:lnL w="571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127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pitchFamily="18" charset="0"/>
                          <a:cs typeface="Arial" charset="0"/>
                        </a:rPr>
                        <a:t>1</a:t>
                      </a:r>
                    </a:p>
                  </a:txBody>
                  <a:tcPr anchor="b" horzOverflow="overflow">
                    <a:lnL w="571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bl>
          </a:graphicData>
        </a:graphic>
      </p:graphicFrame>
      <p:graphicFrame>
        <p:nvGraphicFramePr>
          <p:cNvPr id="1167411" name="Group 51"/>
          <p:cNvGraphicFramePr>
            <a:graphicFrameLocks noGrp="1"/>
          </p:cNvGraphicFramePr>
          <p:nvPr>
            <p:ph sz="half" idx="4294967295"/>
            <p:custDataLst>
              <p:tags r:id="rId3"/>
            </p:custDataLst>
            <p:extLst/>
          </p:nvPr>
        </p:nvGraphicFramePr>
        <p:xfrm>
          <a:off x="6248400" y="1600200"/>
          <a:ext cx="2667000" cy="2297113"/>
        </p:xfrm>
        <a:graphic>
          <a:graphicData uri="http://schemas.openxmlformats.org/drawingml/2006/table">
            <a:tbl>
              <a:tblPr/>
              <a:tblGrid>
                <a:gridCol w="1219200">
                  <a:extLst>
                    <a:ext uri="{9D8B030D-6E8A-4147-A177-3AD203B41FA5}">
                      <a16:colId xmlns:a16="http://schemas.microsoft.com/office/drawing/2014/main" val="20000"/>
                    </a:ext>
                  </a:extLst>
                </a:gridCol>
                <a:gridCol w="1447800">
                  <a:extLst>
                    <a:ext uri="{9D8B030D-6E8A-4147-A177-3AD203B41FA5}">
                      <a16:colId xmlns:a16="http://schemas.microsoft.com/office/drawing/2014/main" val="20001"/>
                    </a:ext>
                  </a:extLst>
                </a:gridCol>
              </a:tblGrid>
              <a:tr h="609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a:ln>
                            <a:noFill/>
                          </a:ln>
                          <a:solidFill>
                            <a:schemeClr val="bg1"/>
                          </a:solidFill>
                          <a:effectLst/>
                          <a:latin typeface="Times New Roman" pitchFamily="18" charset="0"/>
                          <a:cs typeface="Arial" charset="0"/>
                        </a:rPr>
                        <a:t>Output</a:t>
                      </a:r>
                    </a:p>
                  </a:txBody>
                  <a:tcPr anchor="b" horzOverflow="overflow">
                    <a:lnL w="28575"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a:ln>
                            <a:noFill/>
                          </a:ln>
                          <a:solidFill>
                            <a:schemeClr val="bg1"/>
                          </a:solidFill>
                          <a:effectLst/>
                          <a:latin typeface="Times New Roman" pitchFamily="18" charset="0"/>
                          <a:cs typeface="Arial" charset="0"/>
                        </a:rPr>
                        <a:t>Encoding</a:t>
                      </a:r>
                    </a:p>
                  </a:txBody>
                  <a:tcPr anchor="b" horzOverflow="overflow">
                    <a:lnL w="571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57150" cap="flat" cmpd="sng" algn="ctr">
                      <a:solidFill>
                        <a:schemeClr val="tx1"/>
                      </a:solidFill>
                      <a:prstDash val="solid"/>
                      <a:round/>
                      <a:headEnd type="none" w="med" len="med"/>
                      <a:tailEnd type="none" w="med" len="med"/>
                    </a:lnB>
                    <a:lnTlToBr>
                      <a:noFill/>
                    </a:lnTlToBr>
                    <a:lnBlToTr>
                      <a:noFill/>
                    </a:lnBlToTr>
                    <a:solidFill>
                      <a:srgbClr val="0070C0"/>
                    </a:solidFill>
                  </a:tcPr>
                </a:tc>
                <a:extLst>
                  <a:ext uri="{0D108BD9-81ED-4DB2-BD59-A6C34878D82A}">
                    <a16:rowId xmlns:a16="http://schemas.microsoft.com/office/drawing/2014/main" val="10000"/>
                  </a:ext>
                </a:extLst>
              </a:tr>
              <a:tr h="5619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pitchFamily="18" charset="0"/>
                          <a:cs typeface="Arial" charset="0"/>
                        </a:rPr>
                        <a:t>green</a:t>
                      </a:r>
                    </a:p>
                  </a:txBody>
                  <a:tcPr anchor="b" horzOverflow="overflow">
                    <a:lnL w="28575"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a:ln>
                            <a:noFill/>
                          </a:ln>
                          <a:solidFill>
                            <a:schemeClr val="tx1"/>
                          </a:solidFill>
                          <a:effectLst/>
                          <a:latin typeface="Times New Roman" pitchFamily="18" charset="0"/>
                          <a:cs typeface="Arial" charset="0"/>
                        </a:rPr>
                        <a:t>00</a:t>
                      </a:r>
                    </a:p>
                  </a:txBody>
                  <a:tcPr anchor="b" horzOverflow="overflow">
                    <a:lnL w="571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571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635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pitchFamily="18" charset="0"/>
                          <a:cs typeface="Arial" charset="0"/>
                        </a:rPr>
                        <a:t>yellow</a:t>
                      </a:r>
                    </a:p>
                  </a:txBody>
                  <a:tcPr anchor="b" horzOverflow="overflow">
                    <a:lnL w="28575"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a:ln>
                            <a:noFill/>
                          </a:ln>
                          <a:solidFill>
                            <a:schemeClr val="tx1"/>
                          </a:solidFill>
                          <a:effectLst/>
                          <a:latin typeface="Times New Roman" pitchFamily="18" charset="0"/>
                          <a:cs typeface="Arial" charset="0"/>
                        </a:rPr>
                        <a:t>01</a:t>
                      </a:r>
                    </a:p>
                  </a:txBody>
                  <a:tcPr anchor="b" horzOverflow="overflow">
                    <a:lnL w="571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5619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pitchFamily="18" charset="0"/>
                          <a:cs typeface="Arial" charset="0"/>
                        </a:rPr>
                        <a:t>red</a:t>
                      </a:r>
                    </a:p>
                  </a:txBody>
                  <a:tcPr anchor="b" horzOverflow="overflow">
                    <a:lnL w="28575" cap="flat" cmpd="sng" algn="ctr">
                      <a:solidFill>
                        <a:schemeClr val="tx1"/>
                      </a:solidFill>
                      <a:prstDash val="solid"/>
                      <a:round/>
                      <a:headEnd type="none" w="med" len="med"/>
                      <a:tailEnd type="none" w="med" len="med"/>
                    </a:lnL>
                    <a:lnR w="571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pitchFamily="18" charset="0"/>
                          <a:cs typeface="Arial" charset="0"/>
                        </a:rPr>
                        <a:t>10</a:t>
                      </a:r>
                    </a:p>
                  </a:txBody>
                  <a:tcPr anchor="b" horzOverflow="overflow">
                    <a:lnL w="571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10" name="TextBox 9"/>
          <p:cNvSpPr txBox="1"/>
          <p:nvPr/>
        </p:nvSpPr>
        <p:spPr>
          <a:xfrm>
            <a:off x="457200" y="68759"/>
            <a:ext cx="7924800" cy="769441"/>
          </a:xfrm>
          <a:prstGeom prst="rect">
            <a:avLst/>
          </a:prstGeom>
          <a:noFill/>
        </p:spPr>
        <p:txBody>
          <a:bodyPr wrap="square" rtlCol="0">
            <a:spAutoFit/>
          </a:bodyPr>
          <a:lstStyle/>
          <a:p>
            <a:r>
              <a:rPr lang="en-US" sz="4400" dirty="0">
                <a:solidFill>
                  <a:schemeClr val="bg1"/>
                </a:solidFill>
                <a:latin typeface="+mj-lt"/>
              </a:rPr>
              <a:t>FSM Output Table</a:t>
            </a:r>
          </a:p>
        </p:txBody>
      </p:sp>
      <p:sp>
        <p:nvSpPr>
          <p:cNvPr id="5" name="Rectangle 70"/>
          <p:cNvSpPr>
            <a:spLocks noChangeArrowheads="1"/>
          </p:cNvSpPr>
          <p:nvPr>
            <p:custDataLst>
              <p:tags r:id="rId4"/>
            </p:custDataLst>
          </p:nvPr>
        </p:nvSpPr>
        <p:spPr bwMode="auto">
          <a:xfrm>
            <a:off x="2514600" y="4114800"/>
            <a:ext cx="2438400" cy="20574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342900" indent="-342900">
              <a:spcBef>
                <a:spcPct val="20000"/>
              </a:spcBef>
            </a:pPr>
            <a:r>
              <a:rPr lang="en-US" sz="2400" b="1" i="1" dirty="0">
                <a:latin typeface="Times New Roman" pitchFamily="18" charset="0"/>
                <a:cs typeface="Arial" charset="0"/>
              </a:rPr>
              <a:t>L</a:t>
            </a:r>
            <a:r>
              <a:rPr lang="en-US" sz="2400" b="1" i="1" baseline="-25000" dirty="0">
                <a:latin typeface="Times New Roman" pitchFamily="18" charset="0"/>
                <a:cs typeface="Arial" charset="0"/>
              </a:rPr>
              <a:t>A</a:t>
            </a:r>
            <a:r>
              <a:rPr lang="en-US" sz="2400" b="1" baseline="-25000" dirty="0">
                <a:latin typeface="Times New Roman" pitchFamily="18" charset="0"/>
                <a:cs typeface="Arial" charset="0"/>
              </a:rPr>
              <a:t>1</a:t>
            </a:r>
            <a:r>
              <a:rPr lang="en-US" sz="2400" b="1" i="1" dirty="0">
                <a:latin typeface="Times New Roman" pitchFamily="18" charset="0"/>
                <a:cs typeface="Arial" charset="0"/>
              </a:rPr>
              <a:t> = S</a:t>
            </a:r>
            <a:r>
              <a:rPr lang="en-US" sz="2400" b="1" baseline="-25000" dirty="0">
                <a:latin typeface="Times New Roman" pitchFamily="18" charset="0"/>
                <a:cs typeface="Arial" charset="0"/>
              </a:rPr>
              <a:t>1</a:t>
            </a:r>
            <a:endParaRPr lang="en-US" sz="2400" b="1" i="1" dirty="0">
              <a:latin typeface="Times New Roman" pitchFamily="18" charset="0"/>
              <a:cs typeface="Arial" charset="0"/>
            </a:endParaRPr>
          </a:p>
          <a:p>
            <a:pPr marL="342900" indent="-342900">
              <a:spcBef>
                <a:spcPct val="20000"/>
              </a:spcBef>
            </a:pPr>
            <a:r>
              <a:rPr lang="en-US" sz="2400" b="1" i="1" dirty="0">
                <a:latin typeface="Times New Roman" pitchFamily="18" charset="0"/>
                <a:cs typeface="Arial" charset="0"/>
              </a:rPr>
              <a:t>L</a:t>
            </a:r>
            <a:r>
              <a:rPr lang="en-US" sz="2400" b="1" i="1" baseline="-25000" dirty="0">
                <a:latin typeface="Times New Roman" pitchFamily="18" charset="0"/>
                <a:cs typeface="Arial" charset="0"/>
              </a:rPr>
              <a:t>A</a:t>
            </a:r>
            <a:r>
              <a:rPr lang="en-US" sz="2400" b="1" baseline="-25000" dirty="0">
                <a:latin typeface="Times New Roman" pitchFamily="18" charset="0"/>
                <a:cs typeface="Arial" charset="0"/>
              </a:rPr>
              <a:t>0</a:t>
            </a:r>
            <a:r>
              <a:rPr lang="en-US" sz="2400" b="1" i="1" dirty="0">
                <a:latin typeface="Times New Roman" pitchFamily="18" charset="0"/>
                <a:cs typeface="Arial" charset="0"/>
              </a:rPr>
              <a:t> = S</a:t>
            </a:r>
            <a:r>
              <a:rPr lang="en-US" sz="2400" b="1" baseline="-25000" dirty="0">
                <a:latin typeface="Times New Roman" pitchFamily="18" charset="0"/>
                <a:cs typeface="Arial" charset="0"/>
              </a:rPr>
              <a:t>1</a:t>
            </a:r>
            <a:r>
              <a:rPr lang="en-US" sz="2400" b="1" i="1" dirty="0">
                <a:latin typeface="Times New Roman" pitchFamily="18" charset="0"/>
                <a:cs typeface="Arial" charset="0"/>
              </a:rPr>
              <a:t>S</a:t>
            </a:r>
            <a:r>
              <a:rPr lang="en-US" sz="2400" b="1" baseline="-25000" dirty="0">
                <a:latin typeface="Times New Roman" pitchFamily="18" charset="0"/>
                <a:cs typeface="Arial" charset="0"/>
              </a:rPr>
              <a:t>0</a:t>
            </a:r>
          </a:p>
          <a:p>
            <a:pPr marL="342900" indent="-342900">
              <a:spcBef>
                <a:spcPct val="20000"/>
              </a:spcBef>
            </a:pPr>
            <a:r>
              <a:rPr lang="en-US" sz="2400" b="1" i="1" dirty="0">
                <a:latin typeface="Times New Roman" pitchFamily="18" charset="0"/>
                <a:cs typeface="Arial" charset="0"/>
              </a:rPr>
              <a:t>L</a:t>
            </a:r>
            <a:r>
              <a:rPr lang="en-US" sz="2400" b="1" i="1" baseline="-25000" dirty="0">
                <a:latin typeface="Times New Roman" pitchFamily="18" charset="0"/>
                <a:cs typeface="Arial" charset="0"/>
              </a:rPr>
              <a:t>B</a:t>
            </a:r>
            <a:r>
              <a:rPr lang="en-US" sz="2400" b="1" baseline="-25000" dirty="0">
                <a:latin typeface="Times New Roman" pitchFamily="18" charset="0"/>
                <a:cs typeface="Arial" charset="0"/>
              </a:rPr>
              <a:t>1</a:t>
            </a:r>
            <a:r>
              <a:rPr lang="en-US" sz="2400" b="1" i="1" dirty="0">
                <a:latin typeface="Times New Roman" pitchFamily="18" charset="0"/>
                <a:cs typeface="Arial" charset="0"/>
              </a:rPr>
              <a:t> = S</a:t>
            </a:r>
            <a:r>
              <a:rPr lang="en-US" sz="2400" b="1" baseline="-25000" dirty="0">
                <a:latin typeface="Times New Roman" pitchFamily="18" charset="0"/>
                <a:cs typeface="Arial" charset="0"/>
              </a:rPr>
              <a:t>1</a:t>
            </a:r>
            <a:endParaRPr lang="en-US" sz="2400" b="1" i="1" dirty="0">
              <a:latin typeface="Times New Roman" pitchFamily="18" charset="0"/>
              <a:cs typeface="Arial" charset="0"/>
            </a:endParaRPr>
          </a:p>
          <a:p>
            <a:pPr marL="342900" indent="-342900">
              <a:spcBef>
                <a:spcPct val="20000"/>
              </a:spcBef>
            </a:pPr>
            <a:r>
              <a:rPr lang="en-US" sz="2400" b="1" i="1" dirty="0">
                <a:latin typeface="Times New Roman" pitchFamily="18" charset="0"/>
                <a:cs typeface="Arial" charset="0"/>
              </a:rPr>
              <a:t>L</a:t>
            </a:r>
            <a:r>
              <a:rPr lang="en-US" sz="2400" b="1" i="1" baseline="-25000" dirty="0">
                <a:latin typeface="Times New Roman" pitchFamily="18" charset="0"/>
                <a:cs typeface="Arial" charset="0"/>
              </a:rPr>
              <a:t>B</a:t>
            </a:r>
            <a:r>
              <a:rPr lang="en-US" sz="2400" b="1" baseline="-25000" dirty="0">
                <a:latin typeface="Times New Roman" pitchFamily="18" charset="0"/>
                <a:cs typeface="Arial" charset="0"/>
              </a:rPr>
              <a:t>0</a:t>
            </a:r>
            <a:r>
              <a:rPr lang="en-US" sz="2400" b="1" i="1" dirty="0">
                <a:latin typeface="Times New Roman" pitchFamily="18" charset="0"/>
                <a:cs typeface="Arial" charset="0"/>
              </a:rPr>
              <a:t> = S</a:t>
            </a:r>
            <a:r>
              <a:rPr lang="en-US" sz="2400" b="1" baseline="-25000" dirty="0">
                <a:latin typeface="Times New Roman" pitchFamily="18" charset="0"/>
                <a:cs typeface="Arial" charset="0"/>
              </a:rPr>
              <a:t>1</a:t>
            </a:r>
            <a:r>
              <a:rPr lang="en-US" sz="2400" b="1" i="1" dirty="0">
                <a:latin typeface="Times New Roman" pitchFamily="18" charset="0"/>
                <a:cs typeface="Arial" charset="0"/>
              </a:rPr>
              <a:t>S</a:t>
            </a:r>
            <a:r>
              <a:rPr lang="en-US" sz="2400" b="1" baseline="-25000" dirty="0">
                <a:latin typeface="Times New Roman" pitchFamily="18" charset="0"/>
                <a:cs typeface="Arial" charset="0"/>
              </a:rPr>
              <a:t>0</a:t>
            </a:r>
            <a:endParaRPr lang="en-US" sz="2400" b="1" i="1" baseline="-25000" dirty="0">
              <a:latin typeface="Times New Roman" pitchFamily="18" charset="0"/>
              <a:cs typeface="Arial" charset="0"/>
            </a:endParaRPr>
          </a:p>
        </p:txBody>
      </p:sp>
      <p:sp>
        <p:nvSpPr>
          <p:cNvPr id="6" name="Line 71"/>
          <p:cNvSpPr>
            <a:spLocks noChangeShapeType="1"/>
          </p:cNvSpPr>
          <p:nvPr>
            <p:custDataLst>
              <p:tags r:id="rId5"/>
            </p:custDataLst>
          </p:nvPr>
        </p:nvSpPr>
        <p:spPr bwMode="auto">
          <a:xfrm>
            <a:off x="3352800" y="4648200"/>
            <a:ext cx="228600" cy="0"/>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b="1"/>
          </a:p>
        </p:txBody>
      </p:sp>
      <p:sp>
        <p:nvSpPr>
          <p:cNvPr id="7" name="Line 72"/>
          <p:cNvSpPr>
            <a:spLocks noChangeShapeType="1"/>
          </p:cNvSpPr>
          <p:nvPr>
            <p:custDataLst>
              <p:tags r:id="rId6"/>
            </p:custDataLst>
          </p:nvPr>
        </p:nvSpPr>
        <p:spPr bwMode="auto">
          <a:xfrm>
            <a:off x="3352800" y="5105400"/>
            <a:ext cx="228600" cy="0"/>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b="1"/>
          </a:p>
        </p:txBody>
      </p:sp>
      <p:sp>
        <p:nvSpPr>
          <p:cNvPr id="8" name="Rectangle 7"/>
          <p:cNvSpPr/>
          <p:nvPr/>
        </p:nvSpPr>
        <p:spPr>
          <a:xfrm>
            <a:off x="2590800" y="2438400"/>
            <a:ext cx="32004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2590800" y="2895600"/>
            <a:ext cx="32004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2590800" y="3352800"/>
            <a:ext cx="32004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2667000" y="3810000"/>
            <a:ext cx="32004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p:cNvSpPr/>
          <p:nvPr/>
        </p:nvSpPr>
        <p:spPr>
          <a:xfrm>
            <a:off x="3352800" y="4191000"/>
            <a:ext cx="8382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p:nvSpPr>
        <p:spPr>
          <a:xfrm>
            <a:off x="3352800" y="4572000"/>
            <a:ext cx="838200" cy="457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p:nvSpPr>
        <p:spPr>
          <a:xfrm>
            <a:off x="3352800" y="5029200"/>
            <a:ext cx="838200" cy="457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p:cNvSpPr/>
          <p:nvPr/>
        </p:nvSpPr>
        <p:spPr>
          <a:xfrm>
            <a:off x="3352800" y="5486400"/>
            <a:ext cx="8382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aphicFrame>
        <p:nvGraphicFramePr>
          <p:cNvPr id="17" name="Object 16"/>
          <p:cNvGraphicFramePr>
            <a:graphicFrameLocks noChangeAspect="1"/>
          </p:cNvGraphicFramePr>
          <p:nvPr>
            <p:custDataLst>
              <p:tags r:id="rId7"/>
            </p:custDataLst>
            <p:extLst/>
          </p:nvPr>
        </p:nvGraphicFramePr>
        <p:xfrm>
          <a:off x="6485161" y="3886200"/>
          <a:ext cx="2064998" cy="2057400"/>
        </p:xfrm>
        <a:graphic>
          <a:graphicData uri="http://schemas.openxmlformats.org/presentationml/2006/ole">
            <mc:AlternateContent xmlns:mc="http://schemas.openxmlformats.org/markup-compatibility/2006">
              <mc:Choice xmlns:v="urn:schemas-microsoft-com:vml" Requires="v">
                <p:oleObj spid="_x0000_s231428" name="VISIO" r:id="rId10" imgW="2001299" imgH="1993667" progId="Visio.Drawing.6">
                  <p:embed/>
                </p:oleObj>
              </mc:Choice>
              <mc:Fallback>
                <p:oleObj name="VISIO" r:id="rId10" imgW="2001299" imgH="1993667" progId="Visio.Drawing.6">
                  <p:embed/>
                  <p:pic>
                    <p:nvPicPr>
                      <p:cNvPr id="17" name="Object 16"/>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485161" y="3886200"/>
                        <a:ext cx="2064998" cy="2057400"/>
                      </a:xfrm>
                      <a:prstGeom prst="rect">
                        <a:avLst/>
                      </a:prstGeom>
                      <a:noFill/>
                      <a:ln>
                        <a:noFill/>
                      </a:ln>
                      <a:extLst/>
                    </p:spPr>
                  </p:pic>
                </p:oleObj>
              </mc:Fallback>
            </mc:AlternateContent>
          </a:graphicData>
        </a:graphic>
      </p:graphicFrame>
    </p:spTree>
    <p:extLst>
      <p:ext uri="{BB962C8B-B14F-4D97-AF65-F5344CB8AC3E}">
        <p14:creationId xmlns:p14="http://schemas.microsoft.com/office/powerpoint/2010/main" val="377528348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grpId="0" nodeType="clickEffect">
                                  <p:stCondLst>
                                    <p:cond delay="0"/>
                                  </p:stCondLst>
                                  <p:childTnLst>
                                    <p:animEffect transition="out" filter="dissolve">
                                      <p:cBhvr>
                                        <p:cTn id="6" dur="500"/>
                                        <p:tgtEl>
                                          <p:spTgt spid="8"/>
                                        </p:tgtEl>
                                      </p:cBhvr>
                                    </p:animEffect>
                                    <p:set>
                                      <p:cBhvr>
                                        <p:cTn id="7" dur="1" fill="hold">
                                          <p:stCondLst>
                                            <p:cond delay="499"/>
                                          </p:stCondLst>
                                        </p:cTn>
                                        <p:tgtEl>
                                          <p:spTgt spid="8"/>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9" presetClass="exit" presetSubtype="0" fill="hold" grpId="0" nodeType="clickEffect">
                                  <p:stCondLst>
                                    <p:cond delay="0"/>
                                  </p:stCondLst>
                                  <p:childTnLst>
                                    <p:animEffect transition="out" filter="dissolve">
                                      <p:cBhvr>
                                        <p:cTn id="11" dur="500"/>
                                        <p:tgtEl>
                                          <p:spTgt spid="9"/>
                                        </p:tgtEl>
                                      </p:cBhvr>
                                    </p:animEffect>
                                    <p:set>
                                      <p:cBhvr>
                                        <p:cTn id="12" dur="1" fill="hold">
                                          <p:stCondLst>
                                            <p:cond delay="499"/>
                                          </p:stCondLst>
                                        </p:cTn>
                                        <p:tgtEl>
                                          <p:spTgt spid="9"/>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9" presetClass="exit" presetSubtype="0" fill="hold" grpId="0" nodeType="clickEffect">
                                  <p:stCondLst>
                                    <p:cond delay="0"/>
                                  </p:stCondLst>
                                  <p:childTnLst>
                                    <p:animEffect transition="out" filter="dissolve">
                                      <p:cBhvr>
                                        <p:cTn id="16" dur="500"/>
                                        <p:tgtEl>
                                          <p:spTgt spid="11"/>
                                        </p:tgtEl>
                                      </p:cBhvr>
                                    </p:animEffect>
                                    <p:set>
                                      <p:cBhvr>
                                        <p:cTn id="17" dur="1" fill="hold">
                                          <p:stCondLst>
                                            <p:cond delay="499"/>
                                          </p:stCondLst>
                                        </p:cTn>
                                        <p:tgtEl>
                                          <p:spTgt spid="11"/>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9" presetClass="exit" presetSubtype="0" fill="hold" grpId="0" nodeType="clickEffect">
                                  <p:stCondLst>
                                    <p:cond delay="0"/>
                                  </p:stCondLst>
                                  <p:childTnLst>
                                    <p:animEffect transition="out" filter="dissolve">
                                      <p:cBhvr>
                                        <p:cTn id="21" dur="500"/>
                                        <p:tgtEl>
                                          <p:spTgt spid="12"/>
                                        </p:tgtEl>
                                      </p:cBhvr>
                                    </p:animEffect>
                                    <p:set>
                                      <p:cBhvr>
                                        <p:cTn id="22" dur="1" fill="hold">
                                          <p:stCondLst>
                                            <p:cond delay="499"/>
                                          </p:stCondLst>
                                        </p:cTn>
                                        <p:tgtEl>
                                          <p:spTgt spid="12"/>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9" presetClass="exit" presetSubtype="0" fill="hold" grpId="0" nodeType="clickEffect">
                                  <p:stCondLst>
                                    <p:cond delay="0"/>
                                  </p:stCondLst>
                                  <p:childTnLst>
                                    <p:animEffect transition="out" filter="dissolve">
                                      <p:cBhvr>
                                        <p:cTn id="26" dur="500"/>
                                        <p:tgtEl>
                                          <p:spTgt spid="13"/>
                                        </p:tgtEl>
                                      </p:cBhvr>
                                    </p:animEffect>
                                    <p:set>
                                      <p:cBhvr>
                                        <p:cTn id="27" dur="1" fill="hold">
                                          <p:stCondLst>
                                            <p:cond delay="499"/>
                                          </p:stCondLst>
                                        </p:cTn>
                                        <p:tgtEl>
                                          <p:spTgt spid="13"/>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9" presetClass="exit" presetSubtype="0" fill="hold" grpId="0" nodeType="clickEffect">
                                  <p:stCondLst>
                                    <p:cond delay="0"/>
                                  </p:stCondLst>
                                  <p:childTnLst>
                                    <p:animEffect transition="out" filter="dissolve">
                                      <p:cBhvr>
                                        <p:cTn id="31" dur="500"/>
                                        <p:tgtEl>
                                          <p:spTgt spid="14"/>
                                        </p:tgtEl>
                                      </p:cBhvr>
                                    </p:animEffect>
                                    <p:set>
                                      <p:cBhvr>
                                        <p:cTn id="32" dur="1" fill="hold">
                                          <p:stCondLst>
                                            <p:cond delay="499"/>
                                          </p:stCondLst>
                                        </p:cTn>
                                        <p:tgtEl>
                                          <p:spTgt spid="14"/>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9" presetClass="exit" presetSubtype="0" fill="hold" grpId="0" nodeType="clickEffect">
                                  <p:stCondLst>
                                    <p:cond delay="0"/>
                                  </p:stCondLst>
                                  <p:childTnLst>
                                    <p:animEffect transition="out" filter="dissolve">
                                      <p:cBhvr>
                                        <p:cTn id="36" dur="500"/>
                                        <p:tgtEl>
                                          <p:spTgt spid="15"/>
                                        </p:tgtEl>
                                      </p:cBhvr>
                                    </p:animEffect>
                                    <p:set>
                                      <p:cBhvr>
                                        <p:cTn id="37" dur="1" fill="hold">
                                          <p:stCondLst>
                                            <p:cond delay="499"/>
                                          </p:stCondLst>
                                        </p:cTn>
                                        <p:tgtEl>
                                          <p:spTgt spid="15"/>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9" presetClass="exit" presetSubtype="0" fill="hold" grpId="0" nodeType="clickEffect">
                                  <p:stCondLst>
                                    <p:cond delay="0"/>
                                  </p:stCondLst>
                                  <p:childTnLst>
                                    <p:animEffect transition="out" filter="dissolve">
                                      <p:cBhvr>
                                        <p:cTn id="41" dur="500"/>
                                        <p:tgtEl>
                                          <p:spTgt spid="16"/>
                                        </p:tgtEl>
                                      </p:cBhvr>
                                    </p:animEffect>
                                    <p:set>
                                      <p:cBhvr>
                                        <p:cTn id="42" dur="1" fill="hold">
                                          <p:stCondLst>
                                            <p:cond delay="499"/>
                                          </p:stCondLst>
                                        </p:cTn>
                                        <p:tgtEl>
                                          <p:spTgt spid="1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1" grpId="0" animBg="1"/>
      <p:bldP spid="12" grpId="0" animBg="1"/>
      <p:bldP spid="13" grpId="0" animBg="1"/>
      <p:bldP spid="14" grpId="0" animBg="1"/>
      <p:bldP spid="15" grpId="0" animBg="1"/>
      <p:bldP spid="1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03595" name="Object 75"/>
          <p:cNvGraphicFramePr>
            <a:graphicFrameLocks noGrp="1" noChangeAspect="1"/>
          </p:cNvGraphicFramePr>
          <p:nvPr>
            <p:ph idx="4294967295"/>
            <p:custDataLst>
              <p:tags r:id="rId2"/>
            </p:custDataLst>
            <p:extLst/>
          </p:nvPr>
        </p:nvGraphicFramePr>
        <p:xfrm>
          <a:off x="4800600" y="1371600"/>
          <a:ext cx="1922462" cy="3352800"/>
        </p:xfrm>
        <a:graphic>
          <a:graphicData uri="http://schemas.openxmlformats.org/presentationml/2006/ole">
            <mc:AlternateContent xmlns:mc="http://schemas.openxmlformats.org/markup-compatibility/2006">
              <mc:Choice xmlns:v="urn:schemas-microsoft-com:vml" Requires="v">
                <p:oleObj spid="_x0000_s232452" name="VISIO" r:id="rId5" imgW="769680" imgH="1343160" progId="Visio.Drawing.6">
                  <p:embed/>
                </p:oleObj>
              </mc:Choice>
              <mc:Fallback>
                <p:oleObj name="VISIO" r:id="rId5" imgW="769680" imgH="1343160" progId="Visio.Drawing.6">
                  <p:embed/>
                  <p:pic>
                    <p:nvPicPr>
                      <p:cNvPr id="1003595" name="Object 7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00600" y="1371600"/>
                        <a:ext cx="1922462" cy="3352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oleObj>
              </mc:Fallback>
            </mc:AlternateContent>
          </a:graphicData>
        </a:graphic>
      </p:graphicFrame>
      <p:sp>
        <p:nvSpPr>
          <p:cNvPr id="6" name="TextBox 5"/>
          <p:cNvSpPr txBox="1"/>
          <p:nvPr/>
        </p:nvSpPr>
        <p:spPr>
          <a:xfrm>
            <a:off x="457200" y="68759"/>
            <a:ext cx="7924800" cy="769441"/>
          </a:xfrm>
          <a:prstGeom prst="rect">
            <a:avLst/>
          </a:prstGeom>
          <a:noFill/>
        </p:spPr>
        <p:txBody>
          <a:bodyPr wrap="square" rtlCol="0">
            <a:spAutoFit/>
          </a:bodyPr>
          <a:lstStyle/>
          <a:p>
            <a:r>
              <a:rPr lang="en-US" sz="4400" dirty="0">
                <a:solidFill>
                  <a:schemeClr val="bg1"/>
                </a:solidFill>
                <a:latin typeface="+mj-lt"/>
              </a:rPr>
              <a:t>FSM Schematic: State Register</a:t>
            </a:r>
          </a:p>
        </p:txBody>
      </p:sp>
    </p:spTree>
    <p:extLst>
      <p:ext uri="{BB962C8B-B14F-4D97-AF65-F5344CB8AC3E}">
        <p14:creationId xmlns:p14="http://schemas.microsoft.com/office/powerpoint/2010/main" val="3271897097"/>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05572" name="Object 4"/>
          <p:cNvGraphicFramePr>
            <a:graphicFrameLocks noGrp="1" noChangeAspect="1"/>
          </p:cNvGraphicFramePr>
          <p:nvPr>
            <p:ph sz="half" idx="4294967295"/>
            <p:custDataLst>
              <p:tags r:id="rId2"/>
            </p:custDataLst>
            <p:extLst/>
          </p:nvPr>
        </p:nvGraphicFramePr>
        <p:xfrm>
          <a:off x="685800" y="1344612"/>
          <a:ext cx="6030913" cy="3989388"/>
        </p:xfrm>
        <a:graphic>
          <a:graphicData uri="http://schemas.openxmlformats.org/presentationml/2006/ole">
            <mc:AlternateContent xmlns:mc="http://schemas.openxmlformats.org/markup-compatibility/2006">
              <mc:Choice xmlns:v="urn:schemas-microsoft-com:vml" Requires="v">
                <p:oleObj spid="_x0000_s233476" name="VISIO" r:id="rId5" imgW="2461680" imgH="1628640" progId="Visio.Drawing.6">
                  <p:embed/>
                </p:oleObj>
              </mc:Choice>
              <mc:Fallback>
                <p:oleObj name="VISIO" r:id="rId5" imgW="2461680" imgH="1628640" progId="Visio.Drawing.6">
                  <p:embed/>
                  <p:pic>
                    <p:nvPicPr>
                      <p:cNvPr id="1005572"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5800" y="1344612"/>
                        <a:ext cx="6030913" cy="39893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oleObj>
              </mc:Fallback>
            </mc:AlternateContent>
          </a:graphicData>
        </a:graphic>
      </p:graphicFrame>
      <p:sp>
        <p:nvSpPr>
          <p:cNvPr id="6" name="TextBox 5"/>
          <p:cNvSpPr txBox="1"/>
          <p:nvPr/>
        </p:nvSpPr>
        <p:spPr>
          <a:xfrm>
            <a:off x="457200" y="68759"/>
            <a:ext cx="7924800" cy="769441"/>
          </a:xfrm>
          <a:prstGeom prst="rect">
            <a:avLst/>
          </a:prstGeom>
          <a:noFill/>
        </p:spPr>
        <p:txBody>
          <a:bodyPr wrap="square" rtlCol="0">
            <a:spAutoFit/>
          </a:bodyPr>
          <a:lstStyle/>
          <a:p>
            <a:r>
              <a:rPr lang="en-US" sz="4400" dirty="0">
                <a:solidFill>
                  <a:schemeClr val="bg1"/>
                </a:solidFill>
                <a:latin typeface="+mj-lt"/>
              </a:rPr>
              <a:t>FSM Schematic: Next State Logic</a:t>
            </a:r>
          </a:p>
        </p:txBody>
      </p:sp>
    </p:spTree>
    <p:extLst>
      <p:ext uri="{BB962C8B-B14F-4D97-AF65-F5344CB8AC3E}">
        <p14:creationId xmlns:p14="http://schemas.microsoft.com/office/powerpoint/2010/main" val="3534721028"/>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07620" name="Object 4"/>
          <p:cNvGraphicFramePr>
            <a:graphicFrameLocks noGrp="1" noChangeAspect="1"/>
          </p:cNvGraphicFramePr>
          <p:nvPr>
            <p:ph sz="half" idx="4294967295"/>
            <p:custDataLst>
              <p:tags r:id="rId2"/>
            </p:custDataLst>
          </p:nvPr>
        </p:nvGraphicFramePr>
        <p:xfrm>
          <a:off x="685800" y="1371600"/>
          <a:ext cx="8458200" cy="3937000"/>
        </p:xfrm>
        <a:graphic>
          <a:graphicData uri="http://schemas.openxmlformats.org/presentationml/2006/ole">
            <mc:AlternateContent xmlns:mc="http://schemas.openxmlformats.org/markup-compatibility/2006">
              <mc:Choice xmlns:v="urn:schemas-microsoft-com:vml" Requires="v">
                <p:oleObj spid="_x0000_s234500" name="VISIO" r:id="rId5" imgW="3498840" imgH="1628640" progId="Visio.Drawing.6">
                  <p:embed/>
                </p:oleObj>
              </mc:Choice>
              <mc:Fallback>
                <p:oleObj name="VISIO" r:id="rId5" imgW="3498840" imgH="1628640" progId="Visio.Drawing.6">
                  <p:embed/>
                  <p:pic>
                    <p:nvPicPr>
                      <p:cNvPr id="1007620"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5800" y="1371600"/>
                        <a:ext cx="8458200" cy="3937000"/>
                      </a:xfrm>
                      <a:prstGeom prst="rect">
                        <a:avLst/>
                      </a:prstGeom>
                    </p:spPr>
                  </p:pic>
                </p:oleObj>
              </mc:Fallback>
            </mc:AlternateContent>
          </a:graphicData>
        </a:graphic>
      </p:graphicFrame>
      <p:sp>
        <p:nvSpPr>
          <p:cNvPr id="6" name="TextBox 5"/>
          <p:cNvSpPr txBox="1"/>
          <p:nvPr/>
        </p:nvSpPr>
        <p:spPr>
          <a:xfrm>
            <a:off x="457200" y="68759"/>
            <a:ext cx="7924800" cy="769441"/>
          </a:xfrm>
          <a:prstGeom prst="rect">
            <a:avLst/>
          </a:prstGeom>
          <a:noFill/>
        </p:spPr>
        <p:txBody>
          <a:bodyPr wrap="square" rtlCol="0">
            <a:spAutoFit/>
          </a:bodyPr>
          <a:lstStyle/>
          <a:p>
            <a:r>
              <a:rPr lang="en-US" sz="4400" dirty="0">
                <a:solidFill>
                  <a:schemeClr val="bg1"/>
                </a:solidFill>
                <a:latin typeface="+mj-lt"/>
              </a:rPr>
              <a:t>FSM Schematic: Output Logic</a:t>
            </a:r>
          </a:p>
        </p:txBody>
      </p:sp>
    </p:spTree>
    <p:extLst>
      <p:ext uri="{BB962C8B-B14F-4D97-AF65-F5344CB8AC3E}">
        <p14:creationId xmlns:p14="http://schemas.microsoft.com/office/powerpoint/2010/main" val="1603521371"/>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6" name="Rectangle 2"/>
          <p:cNvSpPr>
            <a:spLocks noChangeArrowheads="1"/>
          </p:cNvSpPr>
          <p:nvPr>
            <p:custDataLst>
              <p:tags r:id="rId1"/>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endParaRPr>
          </a:p>
          <a:p>
            <a:pPr marL="342900" indent="-342900">
              <a:spcBef>
                <a:spcPct val="20000"/>
              </a:spcBef>
            </a:pPr>
            <a:endParaRPr lang="en-US" sz="3200">
              <a:latin typeface="Times New Roman" pitchFamily="18" charset="0"/>
            </a:endParaRPr>
          </a:p>
          <a:p>
            <a:pPr marL="342900" indent="-342900">
              <a:spcBef>
                <a:spcPct val="20000"/>
              </a:spcBef>
            </a:pPr>
            <a:endParaRPr lang="en-US" sz="3200">
              <a:latin typeface="Times New Roman" pitchFamily="18" charset="0"/>
            </a:endParaRPr>
          </a:p>
        </p:txBody>
      </p:sp>
      <p:sp>
        <p:nvSpPr>
          <p:cNvPr id="84999" name="Rectangle 6"/>
          <p:cNvSpPr>
            <a:spLocks noChangeArrowheads="1"/>
          </p:cNvSpPr>
          <p:nvPr>
            <p:custDataLst>
              <p:tags r:id="rId2"/>
            </p:custDataLst>
          </p:nvPr>
        </p:nvSpPr>
        <p:spPr bwMode="auto">
          <a:xfrm>
            <a:off x="2362200" y="5943600"/>
            <a:ext cx="4759325" cy="5191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spcBef>
                <a:spcPct val="20000"/>
              </a:spcBef>
              <a:buFontTx/>
              <a:buChar char="•"/>
            </a:pPr>
            <a:r>
              <a:rPr lang="en-US"/>
              <a:t> Multi-input XOR: Odd parity</a:t>
            </a:r>
          </a:p>
        </p:txBody>
      </p:sp>
      <p:sp>
        <p:nvSpPr>
          <p:cNvPr id="7" name="TextBox 6"/>
          <p:cNvSpPr txBox="1"/>
          <p:nvPr/>
        </p:nvSpPr>
        <p:spPr>
          <a:xfrm>
            <a:off x="457200" y="68759"/>
            <a:ext cx="7924800" cy="769441"/>
          </a:xfrm>
          <a:prstGeom prst="rect">
            <a:avLst/>
          </a:prstGeom>
          <a:noFill/>
        </p:spPr>
        <p:txBody>
          <a:bodyPr wrap="square" rtlCol="0">
            <a:spAutoFit/>
          </a:bodyPr>
          <a:lstStyle/>
          <a:p>
            <a:r>
              <a:rPr lang="en-US" sz="4400" dirty="0" err="1">
                <a:solidFill>
                  <a:schemeClr val="bg1"/>
                </a:solidFill>
                <a:latin typeface="+mj-lt"/>
              </a:rPr>
              <a:t>SystemVerilog</a:t>
            </a:r>
            <a:r>
              <a:rPr lang="en-US" sz="4400" dirty="0">
                <a:solidFill>
                  <a:schemeClr val="bg1"/>
                </a:solidFill>
                <a:latin typeface="+mj-lt"/>
              </a:rPr>
              <a:t> Description</a:t>
            </a:r>
          </a:p>
        </p:txBody>
      </p:sp>
      <p:sp>
        <p:nvSpPr>
          <p:cNvPr id="8" name="Rectangle 7"/>
          <p:cNvSpPr/>
          <p:nvPr/>
        </p:nvSpPr>
        <p:spPr>
          <a:xfrm>
            <a:off x="3429000" y="3581400"/>
            <a:ext cx="381000" cy="304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3429000" y="3810000"/>
            <a:ext cx="3810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3429000" y="4114800"/>
            <a:ext cx="381000" cy="304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3429000" y="4343400"/>
            <a:ext cx="3810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3429000" y="4648200"/>
            <a:ext cx="381000" cy="304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p:cNvSpPr/>
          <p:nvPr/>
        </p:nvSpPr>
        <p:spPr>
          <a:xfrm>
            <a:off x="3429000" y="4876800"/>
            <a:ext cx="3810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p:nvSpPr>
        <p:spPr>
          <a:xfrm>
            <a:off x="3429000" y="5181600"/>
            <a:ext cx="381000" cy="304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p:nvSpPr>
        <p:spPr>
          <a:xfrm>
            <a:off x="3429000" y="5410200"/>
            <a:ext cx="3810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p:cNvSpPr/>
          <p:nvPr/>
        </p:nvSpPr>
        <p:spPr>
          <a:xfrm>
            <a:off x="7010400" y="3505200"/>
            <a:ext cx="381000" cy="304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p:cNvSpPr/>
          <p:nvPr/>
        </p:nvSpPr>
        <p:spPr>
          <a:xfrm>
            <a:off x="7010400" y="3733800"/>
            <a:ext cx="3810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17"/>
          <p:cNvSpPr/>
          <p:nvPr/>
        </p:nvSpPr>
        <p:spPr>
          <a:xfrm>
            <a:off x="7010400" y="4038600"/>
            <a:ext cx="381000" cy="304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ectangle 18"/>
          <p:cNvSpPr/>
          <p:nvPr/>
        </p:nvSpPr>
        <p:spPr>
          <a:xfrm>
            <a:off x="7010400" y="4267200"/>
            <a:ext cx="3810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Rectangle 19"/>
          <p:cNvSpPr/>
          <p:nvPr/>
        </p:nvSpPr>
        <p:spPr>
          <a:xfrm>
            <a:off x="7010400" y="4572000"/>
            <a:ext cx="381000" cy="304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Rectangle 20"/>
          <p:cNvSpPr/>
          <p:nvPr/>
        </p:nvSpPr>
        <p:spPr>
          <a:xfrm>
            <a:off x="7010400" y="4800600"/>
            <a:ext cx="3810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Rectangle 21"/>
          <p:cNvSpPr/>
          <p:nvPr/>
        </p:nvSpPr>
        <p:spPr>
          <a:xfrm>
            <a:off x="7010400" y="5105400"/>
            <a:ext cx="381000" cy="304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Rectangle 22"/>
          <p:cNvSpPr/>
          <p:nvPr/>
        </p:nvSpPr>
        <p:spPr>
          <a:xfrm>
            <a:off x="7010400" y="5334000"/>
            <a:ext cx="3810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Rectangle 3"/>
          <p:cNvSpPr txBox="1">
            <a:spLocks noChangeArrowheads="1"/>
          </p:cNvSpPr>
          <p:nvPr>
            <p:custDataLst>
              <p:tags r:id="rId3"/>
            </p:custDataLst>
          </p:nvPr>
        </p:nvSpPr>
        <p:spPr>
          <a:xfrm>
            <a:off x="533400" y="1219200"/>
            <a:ext cx="8229600" cy="4525963"/>
          </a:xfrm>
          <a:prstGeom prst="rect">
            <a:avLst/>
          </a:prstGeom>
        </p:spPr>
        <p:txBody>
          <a:bodyPr vert="horz" lIns="91440" tIns="45720" rIns="91440" bIns="45720" rtlCol="0">
            <a:normAutofit fontScale="550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2000" dirty="0">
                <a:latin typeface="Courier New"/>
                <a:cs typeface="Courier New"/>
              </a:rPr>
              <a:t>module </a:t>
            </a:r>
            <a:r>
              <a:rPr lang="en-US" sz="2000" dirty="0" err="1">
                <a:latin typeface="Courier New"/>
                <a:cs typeface="Courier New"/>
              </a:rPr>
              <a:t>trafficFSM</a:t>
            </a:r>
            <a:r>
              <a:rPr lang="en-US" sz="2000" dirty="0">
                <a:latin typeface="Courier New"/>
                <a:cs typeface="Courier New"/>
              </a:rPr>
              <a:t>(input  logic       </a:t>
            </a:r>
            <a:r>
              <a:rPr lang="en-US" sz="2000" dirty="0" err="1">
                <a:latin typeface="Courier New"/>
                <a:cs typeface="Courier New"/>
              </a:rPr>
              <a:t>clk</a:t>
            </a:r>
            <a:r>
              <a:rPr lang="en-US" sz="2000" dirty="0">
                <a:latin typeface="Courier New"/>
                <a:cs typeface="Courier New"/>
              </a:rPr>
              <a:t>, reset, </a:t>
            </a:r>
          </a:p>
          <a:p>
            <a:pPr marL="0" indent="0">
              <a:buNone/>
            </a:pPr>
            <a:r>
              <a:rPr lang="en-US" sz="2000" dirty="0">
                <a:latin typeface="Courier New"/>
                <a:cs typeface="Courier New"/>
              </a:rPr>
              <a:t>                  input  logic       ta, </a:t>
            </a:r>
            <a:r>
              <a:rPr lang="en-US" sz="2000" dirty="0" err="1">
                <a:latin typeface="Courier New"/>
                <a:cs typeface="Courier New"/>
              </a:rPr>
              <a:t>tb</a:t>
            </a:r>
            <a:r>
              <a:rPr lang="en-US" sz="2000" dirty="0">
                <a:latin typeface="Courier New"/>
                <a:cs typeface="Courier New"/>
              </a:rPr>
              <a:t>,</a:t>
            </a:r>
          </a:p>
          <a:p>
            <a:pPr marL="0" indent="0">
              <a:buNone/>
            </a:pPr>
            <a:r>
              <a:rPr lang="en-US" sz="2000" dirty="0">
                <a:latin typeface="Courier New"/>
                <a:cs typeface="Courier New"/>
              </a:rPr>
              <a:t>                  output logic [1:0] la, </a:t>
            </a:r>
            <a:r>
              <a:rPr lang="en-US" sz="2000" dirty="0" err="1">
                <a:latin typeface="Courier New"/>
                <a:cs typeface="Courier New"/>
              </a:rPr>
              <a:t>lb</a:t>
            </a:r>
            <a:r>
              <a:rPr lang="en-US" sz="2000" dirty="0">
                <a:latin typeface="Courier New"/>
                <a:cs typeface="Courier New"/>
              </a:rPr>
              <a:t>);</a:t>
            </a:r>
          </a:p>
          <a:p>
            <a:pPr marL="0" indent="0">
              <a:buNone/>
            </a:pPr>
            <a:r>
              <a:rPr lang="en-US" sz="2000" dirty="0">
                <a:latin typeface="Courier New"/>
                <a:cs typeface="Courier New"/>
              </a:rPr>
              <a:t>  logic [1:0] state, </a:t>
            </a:r>
            <a:r>
              <a:rPr lang="en-US" sz="2000" dirty="0" err="1">
                <a:latin typeface="Courier New"/>
                <a:cs typeface="Courier New"/>
              </a:rPr>
              <a:t>nextstate</a:t>
            </a:r>
            <a:r>
              <a:rPr lang="en-US" sz="2000" dirty="0">
                <a:latin typeface="Courier New"/>
                <a:cs typeface="Courier New"/>
              </a:rPr>
              <a:t>, </a:t>
            </a:r>
            <a:r>
              <a:rPr lang="en-US" sz="2000" dirty="0" err="1">
                <a:latin typeface="Courier New"/>
                <a:cs typeface="Courier New"/>
              </a:rPr>
              <a:t>sb</a:t>
            </a:r>
            <a:r>
              <a:rPr lang="en-US" sz="2000" dirty="0">
                <a:latin typeface="Courier New"/>
                <a:cs typeface="Courier New"/>
              </a:rPr>
              <a:t>;</a:t>
            </a:r>
          </a:p>
          <a:p>
            <a:pPr marL="0" indent="0">
              <a:buNone/>
            </a:pPr>
            <a:r>
              <a:rPr lang="en-US" sz="2000" dirty="0">
                <a:latin typeface="Courier New"/>
                <a:cs typeface="Courier New"/>
              </a:rPr>
              <a:t>  logic       tab, </a:t>
            </a:r>
            <a:r>
              <a:rPr lang="en-US" sz="2000" dirty="0" err="1">
                <a:latin typeface="Courier New"/>
                <a:cs typeface="Courier New"/>
              </a:rPr>
              <a:t>tbb</a:t>
            </a:r>
            <a:r>
              <a:rPr lang="en-US" sz="2000" dirty="0">
                <a:latin typeface="Courier New"/>
                <a:cs typeface="Courier New"/>
              </a:rPr>
              <a:t>, p1, p2;</a:t>
            </a:r>
          </a:p>
          <a:p>
            <a:pPr marL="0" indent="0">
              <a:buNone/>
            </a:pPr>
            <a:endParaRPr lang="en-US" sz="2000" dirty="0">
              <a:latin typeface="Courier New"/>
              <a:cs typeface="Courier New"/>
            </a:endParaRPr>
          </a:p>
          <a:p>
            <a:pPr marL="0" indent="0">
              <a:buNone/>
            </a:pPr>
            <a:r>
              <a:rPr lang="en-US" sz="2000" dirty="0">
                <a:latin typeface="Courier New"/>
                <a:cs typeface="Courier New"/>
              </a:rPr>
              <a:t>  // state register</a:t>
            </a:r>
          </a:p>
          <a:p>
            <a:pPr marL="0" indent="0">
              <a:buNone/>
            </a:pPr>
            <a:r>
              <a:rPr lang="en-US" sz="2000" dirty="0">
                <a:latin typeface="Courier New"/>
                <a:cs typeface="Courier New"/>
              </a:rPr>
              <a:t>  </a:t>
            </a:r>
            <a:r>
              <a:rPr lang="en-US" sz="2000" dirty="0" err="1">
                <a:latin typeface="Courier New"/>
                <a:cs typeface="Courier New"/>
              </a:rPr>
              <a:t>flopr</a:t>
            </a:r>
            <a:r>
              <a:rPr lang="en-US" sz="2000" dirty="0">
                <a:latin typeface="Courier New"/>
                <a:cs typeface="Courier New"/>
              </a:rPr>
              <a:t> #(2) </a:t>
            </a:r>
            <a:r>
              <a:rPr lang="en-US" sz="2000" dirty="0" err="1">
                <a:latin typeface="Courier New"/>
                <a:cs typeface="Courier New"/>
              </a:rPr>
              <a:t>statereg</a:t>
            </a:r>
            <a:r>
              <a:rPr lang="en-US" sz="2000" dirty="0">
                <a:latin typeface="Courier New"/>
                <a:cs typeface="Courier New"/>
              </a:rPr>
              <a:t>(</a:t>
            </a:r>
            <a:r>
              <a:rPr lang="en-US" sz="2000" dirty="0" err="1">
                <a:latin typeface="Courier New"/>
                <a:cs typeface="Courier New"/>
              </a:rPr>
              <a:t>clk</a:t>
            </a:r>
            <a:r>
              <a:rPr lang="en-US" sz="2000" dirty="0">
                <a:latin typeface="Courier New"/>
                <a:cs typeface="Courier New"/>
              </a:rPr>
              <a:t>, reset, </a:t>
            </a:r>
            <a:r>
              <a:rPr lang="en-US" sz="2000" dirty="0" err="1">
                <a:latin typeface="Courier New"/>
                <a:cs typeface="Courier New"/>
              </a:rPr>
              <a:t>nextstate</a:t>
            </a:r>
            <a:r>
              <a:rPr lang="en-US" sz="2000" dirty="0">
                <a:latin typeface="Courier New"/>
                <a:cs typeface="Courier New"/>
              </a:rPr>
              <a:t>, state);</a:t>
            </a:r>
          </a:p>
          <a:p>
            <a:pPr marL="0" indent="0">
              <a:buNone/>
            </a:pPr>
            <a:endParaRPr lang="en-US" sz="2000" dirty="0">
              <a:latin typeface="Courier New"/>
              <a:cs typeface="Courier New"/>
            </a:endParaRPr>
          </a:p>
          <a:p>
            <a:pPr marL="0" indent="0">
              <a:buNone/>
            </a:pPr>
            <a:r>
              <a:rPr lang="en-US" sz="2000" dirty="0">
                <a:latin typeface="Courier New"/>
                <a:cs typeface="Courier New"/>
              </a:rPr>
              <a:t>  // next state logic</a:t>
            </a:r>
          </a:p>
          <a:p>
            <a:pPr marL="0" indent="0">
              <a:buNone/>
            </a:pPr>
            <a:r>
              <a:rPr lang="en-US" sz="2000" dirty="0">
                <a:latin typeface="Courier New"/>
                <a:cs typeface="Courier New"/>
              </a:rPr>
              <a:t>  not n0(</a:t>
            </a:r>
            <a:r>
              <a:rPr lang="en-US" sz="2000" dirty="0" err="1">
                <a:latin typeface="Courier New"/>
                <a:cs typeface="Courier New"/>
              </a:rPr>
              <a:t>sb</a:t>
            </a:r>
            <a:r>
              <a:rPr lang="en-US" sz="2000" dirty="0">
                <a:latin typeface="Courier New"/>
                <a:cs typeface="Courier New"/>
              </a:rPr>
              <a:t>[0], s[0]);</a:t>
            </a:r>
          </a:p>
          <a:p>
            <a:pPr marL="0" indent="0">
              <a:buNone/>
            </a:pPr>
            <a:r>
              <a:rPr lang="en-US" sz="2000" dirty="0">
                <a:latin typeface="Courier New"/>
                <a:cs typeface="Courier New"/>
              </a:rPr>
              <a:t>  not n1(</a:t>
            </a:r>
            <a:r>
              <a:rPr lang="en-US" sz="2000" dirty="0" err="1">
                <a:latin typeface="Courier New"/>
                <a:cs typeface="Courier New"/>
              </a:rPr>
              <a:t>sb</a:t>
            </a:r>
            <a:r>
              <a:rPr lang="en-US" sz="2000" dirty="0">
                <a:latin typeface="Courier New"/>
                <a:cs typeface="Courier New"/>
              </a:rPr>
              <a:t>[1], s[1]);  </a:t>
            </a:r>
          </a:p>
          <a:p>
            <a:pPr marL="0" indent="0">
              <a:buNone/>
            </a:pPr>
            <a:r>
              <a:rPr lang="en-US" sz="2000" dirty="0">
                <a:latin typeface="Courier New"/>
                <a:cs typeface="Courier New"/>
              </a:rPr>
              <a:t>  not n2(tab, ta);</a:t>
            </a:r>
          </a:p>
          <a:p>
            <a:pPr marL="0" indent="0">
              <a:buNone/>
            </a:pPr>
            <a:r>
              <a:rPr lang="en-US" sz="2000" dirty="0">
                <a:latin typeface="Courier New"/>
                <a:cs typeface="Courier New"/>
              </a:rPr>
              <a:t>  not n3(</a:t>
            </a:r>
            <a:r>
              <a:rPr lang="en-US" sz="2000" dirty="0" err="1">
                <a:latin typeface="Courier New"/>
                <a:cs typeface="Courier New"/>
              </a:rPr>
              <a:t>tbb</a:t>
            </a:r>
            <a:r>
              <a:rPr lang="en-US" sz="2000" dirty="0">
                <a:latin typeface="Courier New"/>
                <a:cs typeface="Courier New"/>
              </a:rPr>
              <a:t>, </a:t>
            </a:r>
            <a:r>
              <a:rPr lang="en-US" sz="2000" dirty="0" err="1">
                <a:latin typeface="Courier New"/>
                <a:cs typeface="Courier New"/>
              </a:rPr>
              <a:t>tb</a:t>
            </a:r>
            <a:r>
              <a:rPr lang="en-US" sz="2000" dirty="0">
                <a:latin typeface="Courier New"/>
                <a:cs typeface="Courier New"/>
              </a:rPr>
              <a:t>);</a:t>
            </a:r>
          </a:p>
          <a:p>
            <a:pPr marL="0" indent="0">
              <a:buNone/>
            </a:pPr>
            <a:r>
              <a:rPr lang="en-US" sz="2000" dirty="0">
                <a:latin typeface="Courier New"/>
                <a:cs typeface="Courier New"/>
              </a:rPr>
              <a:t>  </a:t>
            </a:r>
            <a:r>
              <a:rPr lang="en-US" sz="2000" dirty="0" err="1">
                <a:latin typeface="Courier New"/>
                <a:cs typeface="Courier New"/>
              </a:rPr>
              <a:t>xor</a:t>
            </a:r>
            <a:r>
              <a:rPr lang="en-US" sz="2000" dirty="0">
                <a:latin typeface="Courier New"/>
                <a:cs typeface="Courier New"/>
              </a:rPr>
              <a:t> x1(</a:t>
            </a:r>
            <a:r>
              <a:rPr lang="en-US" sz="2000" dirty="0" err="1">
                <a:latin typeface="Courier New"/>
                <a:cs typeface="Courier New"/>
              </a:rPr>
              <a:t>nextstate</a:t>
            </a:r>
            <a:r>
              <a:rPr lang="en-US" sz="2000" dirty="0">
                <a:latin typeface="Courier New"/>
                <a:cs typeface="Courier New"/>
              </a:rPr>
              <a:t>[1], state[0], state[1]);</a:t>
            </a:r>
          </a:p>
          <a:p>
            <a:pPr marL="0" indent="0">
              <a:buNone/>
            </a:pPr>
            <a:r>
              <a:rPr lang="en-US" sz="2000" dirty="0">
                <a:latin typeface="Courier New"/>
                <a:cs typeface="Courier New"/>
              </a:rPr>
              <a:t>  and a1(p1, </a:t>
            </a:r>
            <a:r>
              <a:rPr lang="en-US" sz="2000" dirty="0" err="1">
                <a:latin typeface="Courier New"/>
                <a:cs typeface="Courier New"/>
              </a:rPr>
              <a:t>sb</a:t>
            </a:r>
            <a:r>
              <a:rPr lang="en-US" sz="2000" dirty="0">
                <a:latin typeface="Courier New"/>
                <a:cs typeface="Courier New"/>
              </a:rPr>
              <a:t>[0], </a:t>
            </a:r>
            <a:r>
              <a:rPr lang="en-US" sz="2000" dirty="0" err="1">
                <a:latin typeface="Courier New"/>
                <a:cs typeface="Courier New"/>
              </a:rPr>
              <a:t>sb</a:t>
            </a:r>
            <a:r>
              <a:rPr lang="en-US" sz="2000" dirty="0">
                <a:latin typeface="Courier New"/>
                <a:cs typeface="Courier New"/>
              </a:rPr>
              <a:t>[1], tab);</a:t>
            </a:r>
          </a:p>
          <a:p>
            <a:pPr marL="0" indent="0">
              <a:buNone/>
            </a:pPr>
            <a:r>
              <a:rPr lang="en-US" sz="2000" dirty="0">
                <a:latin typeface="Courier New"/>
                <a:cs typeface="Courier New"/>
              </a:rPr>
              <a:t>  and a2(p2, </a:t>
            </a:r>
            <a:r>
              <a:rPr lang="en-US" sz="2000" dirty="0" err="1">
                <a:latin typeface="Courier New"/>
                <a:cs typeface="Courier New"/>
              </a:rPr>
              <a:t>sb</a:t>
            </a:r>
            <a:r>
              <a:rPr lang="en-US" sz="2000" dirty="0">
                <a:latin typeface="Courier New"/>
                <a:cs typeface="Courier New"/>
              </a:rPr>
              <a:t>[0], s[1], </a:t>
            </a:r>
            <a:r>
              <a:rPr lang="en-US" sz="2000" dirty="0" err="1">
                <a:latin typeface="Courier New"/>
                <a:cs typeface="Courier New"/>
              </a:rPr>
              <a:t>tbb</a:t>
            </a:r>
            <a:r>
              <a:rPr lang="en-US" sz="2000" dirty="0">
                <a:latin typeface="Courier New"/>
                <a:cs typeface="Courier New"/>
              </a:rPr>
              <a:t>);</a:t>
            </a:r>
          </a:p>
          <a:p>
            <a:pPr marL="0" indent="0">
              <a:buNone/>
            </a:pPr>
            <a:r>
              <a:rPr lang="en-US" sz="2000" dirty="0">
                <a:latin typeface="Courier New"/>
                <a:cs typeface="Courier New"/>
              </a:rPr>
              <a:t>  or  o1(</a:t>
            </a:r>
            <a:r>
              <a:rPr lang="en-US" sz="2000" dirty="0" err="1">
                <a:latin typeface="Courier New"/>
                <a:cs typeface="Courier New"/>
              </a:rPr>
              <a:t>nextstate</a:t>
            </a:r>
            <a:r>
              <a:rPr lang="en-US" sz="2000" dirty="0">
                <a:latin typeface="Courier New"/>
                <a:cs typeface="Courier New"/>
              </a:rPr>
              <a:t>[0], p1, p2);</a:t>
            </a:r>
          </a:p>
          <a:p>
            <a:pPr marL="0" indent="0">
              <a:buNone/>
            </a:pPr>
            <a:endParaRPr lang="en-US" sz="2000" dirty="0">
              <a:latin typeface="Courier New"/>
              <a:cs typeface="Courier New"/>
            </a:endParaRPr>
          </a:p>
          <a:p>
            <a:pPr marL="0" indent="0">
              <a:buNone/>
            </a:pPr>
            <a:r>
              <a:rPr lang="en-US" sz="2000" dirty="0">
                <a:latin typeface="Courier New"/>
                <a:cs typeface="Courier New"/>
              </a:rPr>
              <a:t>  // output logic</a:t>
            </a:r>
          </a:p>
          <a:p>
            <a:pPr marL="0" indent="0">
              <a:buNone/>
            </a:pPr>
            <a:r>
              <a:rPr lang="en-US" sz="2000" dirty="0">
                <a:latin typeface="Courier New"/>
                <a:cs typeface="Courier New"/>
              </a:rPr>
              <a:t>  </a:t>
            </a:r>
            <a:r>
              <a:rPr lang="en-US" sz="2000" dirty="0" err="1">
                <a:latin typeface="Courier New"/>
                <a:cs typeface="Courier New"/>
              </a:rPr>
              <a:t>buf</a:t>
            </a:r>
            <a:r>
              <a:rPr lang="en-US" sz="2000" dirty="0">
                <a:latin typeface="Courier New"/>
                <a:cs typeface="Courier New"/>
              </a:rPr>
              <a:t> b1(la[1], s[1]);</a:t>
            </a:r>
          </a:p>
          <a:p>
            <a:pPr marL="0" indent="0">
              <a:buNone/>
            </a:pPr>
            <a:r>
              <a:rPr lang="en-US" sz="2000" dirty="0">
                <a:latin typeface="Courier New"/>
                <a:cs typeface="Courier New"/>
              </a:rPr>
              <a:t>  and a3(la[0], s[0], </a:t>
            </a:r>
            <a:r>
              <a:rPr lang="en-US" sz="2000" dirty="0" err="1">
                <a:latin typeface="Courier New"/>
                <a:cs typeface="Courier New"/>
              </a:rPr>
              <a:t>sb</a:t>
            </a:r>
            <a:r>
              <a:rPr lang="en-US" sz="2000" dirty="0">
                <a:latin typeface="Courier New"/>
                <a:cs typeface="Courier New"/>
              </a:rPr>
              <a:t>[1]);</a:t>
            </a:r>
          </a:p>
          <a:p>
            <a:pPr marL="0" indent="0">
              <a:buNone/>
            </a:pPr>
            <a:r>
              <a:rPr lang="en-US" sz="2000" dirty="0">
                <a:latin typeface="Courier New"/>
                <a:cs typeface="Courier New"/>
              </a:rPr>
              <a:t>  </a:t>
            </a:r>
            <a:r>
              <a:rPr lang="en-US" sz="2000" dirty="0" err="1">
                <a:latin typeface="Courier New"/>
                <a:cs typeface="Courier New"/>
              </a:rPr>
              <a:t>inv</a:t>
            </a:r>
            <a:r>
              <a:rPr lang="en-US" sz="2000" dirty="0">
                <a:latin typeface="Courier New"/>
                <a:cs typeface="Courier New"/>
              </a:rPr>
              <a:t> n4(</a:t>
            </a:r>
            <a:r>
              <a:rPr lang="en-US" sz="2000" dirty="0" err="1">
                <a:latin typeface="Courier New"/>
                <a:cs typeface="Courier New"/>
              </a:rPr>
              <a:t>lb</a:t>
            </a:r>
            <a:r>
              <a:rPr lang="en-US" sz="2000" dirty="0">
                <a:latin typeface="Courier New"/>
                <a:cs typeface="Courier New"/>
              </a:rPr>
              <a:t>[1], s[1]);</a:t>
            </a:r>
          </a:p>
          <a:p>
            <a:pPr marL="0" indent="0">
              <a:buNone/>
            </a:pPr>
            <a:r>
              <a:rPr lang="en-US" sz="2000" dirty="0">
                <a:latin typeface="Courier New"/>
                <a:cs typeface="Courier New"/>
              </a:rPr>
              <a:t>  and a4(</a:t>
            </a:r>
            <a:r>
              <a:rPr lang="en-US" sz="2000" dirty="0" err="1">
                <a:latin typeface="Courier New"/>
                <a:cs typeface="Courier New"/>
              </a:rPr>
              <a:t>lb</a:t>
            </a:r>
            <a:r>
              <a:rPr lang="en-US" sz="2000" dirty="0">
                <a:latin typeface="Courier New"/>
                <a:cs typeface="Courier New"/>
              </a:rPr>
              <a:t>[0], s[0], s[1]);</a:t>
            </a:r>
          </a:p>
          <a:p>
            <a:pPr marL="0" indent="0">
              <a:buNone/>
            </a:pPr>
            <a:r>
              <a:rPr lang="en-US" sz="2000" dirty="0" err="1">
                <a:latin typeface="Courier New"/>
                <a:cs typeface="Courier New"/>
              </a:rPr>
              <a:t>endmodule</a:t>
            </a:r>
            <a:endParaRPr lang="en-US" sz="2000" dirty="0">
              <a:latin typeface="Calibri"/>
              <a:cs typeface="Calibri"/>
            </a:endParaRPr>
          </a:p>
        </p:txBody>
      </p:sp>
    </p:spTree>
    <p:extLst>
      <p:ext uri="{BB962C8B-B14F-4D97-AF65-F5344CB8AC3E}">
        <p14:creationId xmlns:p14="http://schemas.microsoft.com/office/powerpoint/2010/main" val="240363644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grpId="0" nodeType="clickEffect">
                                  <p:stCondLst>
                                    <p:cond delay="0"/>
                                  </p:stCondLst>
                                  <p:childTnLst>
                                    <p:animEffect transition="out" filter="dissolve">
                                      <p:cBhvr>
                                        <p:cTn id="6" dur="500"/>
                                        <p:tgtEl>
                                          <p:spTgt spid="8"/>
                                        </p:tgtEl>
                                      </p:cBhvr>
                                    </p:animEffect>
                                    <p:set>
                                      <p:cBhvr>
                                        <p:cTn id="7" dur="1" fill="hold">
                                          <p:stCondLst>
                                            <p:cond delay="499"/>
                                          </p:stCondLst>
                                        </p:cTn>
                                        <p:tgtEl>
                                          <p:spTgt spid="8"/>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9" presetClass="exit" presetSubtype="0" fill="hold" grpId="0" nodeType="clickEffect">
                                  <p:stCondLst>
                                    <p:cond delay="0"/>
                                  </p:stCondLst>
                                  <p:childTnLst>
                                    <p:animEffect transition="out" filter="dissolve">
                                      <p:cBhvr>
                                        <p:cTn id="11" dur="500"/>
                                        <p:tgtEl>
                                          <p:spTgt spid="9"/>
                                        </p:tgtEl>
                                      </p:cBhvr>
                                    </p:animEffect>
                                    <p:set>
                                      <p:cBhvr>
                                        <p:cTn id="12" dur="1" fill="hold">
                                          <p:stCondLst>
                                            <p:cond delay="499"/>
                                          </p:stCondLst>
                                        </p:cTn>
                                        <p:tgtEl>
                                          <p:spTgt spid="9"/>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9" presetClass="exit" presetSubtype="0" fill="hold" grpId="0" nodeType="clickEffect">
                                  <p:stCondLst>
                                    <p:cond delay="0"/>
                                  </p:stCondLst>
                                  <p:childTnLst>
                                    <p:animEffect transition="out" filter="dissolve">
                                      <p:cBhvr>
                                        <p:cTn id="16" dur="500"/>
                                        <p:tgtEl>
                                          <p:spTgt spid="10"/>
                                        </p:tgtEl>
                                      </p:cBhvr>
                                    </p:animEffect>
                                    <p:set>
                                      <p:cBhvr>
                                        <p:cTn id="17" dur="1" fill="hold">
                                          <p:stCondLst>
                                            <p:cond delay="499"/>
                                          </p:stCondLst>
                                        </p:cTn>
                                        <p:tgtEl>
                                          <p:spTgt spid="10"/>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9" presetClass="exit" presetSubtype="0" fill="hold" grpId="0" nodeType="clickEffect">
                                  <p:stCondLst>
                                    <p:cond delay="0"/>
                                  </p:stCondLst>
                                  <p:childTnLst>
                                    <p:animEffect transition="out" filter="dissolve">
                                      <p:cBhvr>
                                        <p:cTn id="21" dur="500"/>
                                        <p:tgtEl>
                                          <p:spTgt spid="11"/>
                                        </p:tgtEl>
                                      </p:cBhvr>
                                    </p:animEffect>
                                    <p:set>
                                      <p:cBhvr>
                                        <p:cTn id="22" dur="1" fill="hold">
                                          <p:stCondLst>
                                            <p:cond delay="499"/>
                                          </p:stCondLst>
                                        </p:cTn>
                                        <p:tgtEl>
                                          <p:spTgt spid="11"/>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9" presetClass="exit" presetSubtype="0" fill="hold" grpId="0" nodeType="clickEffect">
                                  <p:stCondLst>
                                    <p:cond delay="0"/>
                                  </p:stCondLst>
                                  <p:childTnLst>
                                    <p:animEffect transition="out" filter="dissolve">
                                      <p:cBhvr>
                                        <p:cTn id="26" dur="500"/>
                                        <p:tgtEl>
                                          <p:spTgt spid="12"/>
                                        </p:tgtEl>
                                      </p:cBhvr>
                                    </p:animEffect>
                                    <p:set>
                                      <p:cBhvr>
                                        <p:cTn id="27" dur="1" fill="hold">
                                          <p:stCondLst>
                                            <p:cond delay="499"/>
                                          </p:stCondLst>
                                        </p:cTn>
                                        <p:tgtEl>
                                          <p:spTgt spid="12"/>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9" presetClass="exit" presetSubtype="0" fill="hold" grpId="0" nodeType="clickEffect">
                                  <p:stCondLst>
                                    <p:cond delay="0"/>
                                  </p:stCondLst>
                                  <p:childTnLst>
                                    <p:animEffect transition="out" filter="dissolve">
                                      <p:cBhvr>
                                        <p:cTn id="31" dur="500"/>
                                        <p:tgtEl>
                                          <p:spTgt spid="13"/>
                                        </p:tgtEl>
                                      </p:cBhvr>
                                    </p:animEffect>
                                    <p:set>
                                      <p:cBhvr>
                                        <p:cTn id="32" dur="1" fill="hold">
                                          <p:stCondLst>
                                            <p:cond delay="499"/>
                                          </p:stCondLst>
                                        </p:cTn>
                                        <p:tgtEl>
                                          <p:spTgt spid="13"/>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9" presetClass="exit" presetSubtype="0" fill="hold" grpId="0" nodeType="clickEffect">
                                  <p:stCondLst>
                                    <p:cond delay="0"/>
                                  </p:stCondLst>
                                  <p:childTnLst>
                                    <p:animEffect transition="out" filter="dissolve">
                                      <p:cBhvr>
                                        <p:cTn id="36" dur="500"/>
                                        <p:tgtEl>
                                          <p:spTgt spid="14"/>
                                        </p:tgtEl>
                                      </p:cBhvr>
                                    </p:animEffect>
                                    <p:set>
                                      <p:cBhvr>
                                        <p:cTn id="37" dur="1" fill="hold">
                                          <p:stCondLst>
                                            <p:cond delay="499"/>
                                          </p:stCondLst>
                                        </p:cTn>
                                        <p:tgtEl>
                                          <p:spTgt spid="14"/>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9" presetClass="exit" presetSubtype="0" fill="hold" grpId="0" nodeType="clickEffect">
                                  <p:stCondLst>
                                    <p:cond delay="0"/>
                                  </p:stCondLst>
                                  <p:childTnLst>
                                    <p:animEffect transition="out" filter="dissolve">
                                      <p:cBhvr>
                                        <p:cTn id="41" dur="500"/>
                                        <p:tgtEl>
                                          <p:spTgt spid="15"/>
                                        </p:tgtEl>
                                      </p:cBhvr>
                                    </p:animEffect>
                                    <p:set>
                                      <p:cBhvr>
                                        <p:cTn id="42" dur="1" fill="hold">
                                          <p:stCondLst>
                                            <p:cond delay="499"/>
                                          </p:stCondLst>
                                        </p:cTn>
                                        <p:tgtEl>
                                          <p:spTgt spid="15"/>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9" presetClass="exit" presetSubtype="0" fill="hold" grpId="0" nodeType="clickEffect">
                                  <p:stCondLst>
                                    <p:cond delay="0"/>
                                  </p:stCondLst>
                                  <p:childTnLst>
                                    <p:animEffect transition="out" filter="dissolve">
                                      <p:cBhvr>
                                        <p:cTn id="46" dur="500"/>
                                        <p:tgtEl>
                                          <p:spTgt spid="16"/>
                                        </p:tgtEl>
                                      </p:cBhvr>
                                    </p:animEffect>
                                    <p:set>
                                      <p:cBhvr>
                                        <p:cTn id="47" dur="1" fill="hold">
                                          <p:stCondLst>
                                            <p:cond delay="499"/>
                                          </p:stCondLst>
                                        </p:cTn>
                                        <p:tgtEl>
                                          <p:spTgt spid="16"/>
                                        </p:tgtEl>
                                        <p:attrNameLst>
                                          <p:attrName>style.visibility</p:attrName>
                                        </p:attrNameLst>
                                      </p:cBhvr>
                                      <p:to>
                                        <p:strVal val="hidden"/>
                                      </p:to>
                                    </p:set>
                                  </p:childTnLst>
                                </p:cTn>
                              </p:par>
                            </p:childTnLst>
                          </p:cTn>
                        </p:par>
                      </p:childTnLst>
                    </p:cTn>
                  </p:par>
                  <p:par>
                    <p:cTn id="48" fill="hold">
                      <p:stCondLst>
                        <p:cond delay="indefinite"/>
                      </p:stCondLst>
                      <p:childTnLst>
                        <p:par>
                          <p:cTn id="49" fill="hold">
                            <p:stCondLst>
                              <p:cond delay="0"/>
                            </p:stCondLst>
                            <p:childTnLst>
                              <p:par>
                                <p:cTn id="50" presetID="9" presetClass="exit" presetSubtype="0" fill="hold" grpId="0" nodeType="clickEffect">
                                  <p:stCondLst>
                                    <p:cond delay="0"/>
                                  </p:stCondLst>
                                  <p:childTnLst>
                                    <p:animEffect transition="out" filter="dissolve">
                                      <p:cBhvr>
                                        <p:cTn id="51" dur="500"/>
                                        <p:tgtEl>
                                          <p:spTgt spid="17"/>
                                        </p:tgtEl>
                                      </p:cBhvr>
                                    </p:animEffect>
                                    <p:set>
                                      <p:cBhvr>
                                        <p:cTn id="52" dur="1" fill="hold">
                                          <p:stCondLst>
                                            <p:cond delay="499"/>
                                          </p:stCondLst>
                                        </p:cTn>
                                        <p:tgtEl>
                                          <p:spTgt spid="17"/>
                                        </p:tgtEl>
                                        <p:attrNameLst>
                                          <p:attrName>style.visibility</p:attrName>
                                        </p:attrNameLst>
                                      </p:cBhvr>
                                      <p:to>
                                        <p:strVal val="hidden"/>
                                      </p:to>
                                    </p:set>
                                  </p:childTnLst>
                                </p:cTn>
                              </p:par>
                            </p:childTnLst>
                          </p:cTn>
                        </p:par>
                      </p:childTnLst>
                    </p:cTn>
                  </p:par>
                  <p:par>
                    <p:cTn id="53" fill="hold">
                      <p:stCondLst>
                        <p:cond delay="indefinite"/>
                      </p:stCondLst>
                      <p:childTnLst>
                        <p:par>
                          <p:cTn id="54" fill="hold">
                            <p:stCondLst>
                              <p:cond delay="0"/>
                            </p:stCondLst>
                            <p:childTnLst>
                              <p:par>
                                <p:cTn id="55" presetID="9" presetClass="exit" presetSubtype="0" fill="hold" grpId="0" nodeType="clickEffect">
                                  <p:stCondLst>
                                    <p:cond delay="0"/>
                                  </p:stCondLst>
                                  <p:childTnLst>
                                    <p:animEffect transition="out" filter="dissolve">
                                      <p:cBhvr>
                                        <p:cTn id="56" dur="500"/>
                                        <p:tgtEl>
                                          <p:spTgt spid="18"/>
                                        </p:tgtEl>
                                      </p:cBhvr>
                                    </p:animEffect>
                                    <p:set>
                                      <p:cBhvr>
                                        <p:cTn id="57" dur="1" fill="hold">
                                          <p:stCondLst>
                                            <p:cond delay="499"/>
                                          </p:stCondLst>
                                        </p:cTn>
                                        <p:tgtEl>
                                          <p:spTgt spid="18"/>
                                        </p:tgtEl>
                                        <p:attrNameLst>
                                          <p:attrName>style.visibility</p:attrName>
                                        </p:attrNameLst>
                                      </p:cBhvr>
                                      <p:to>
                                        <p:strVal val="hidden"/>
                                      </p:to>
                                    </p:set>
                                  </p:childTnLst>
                                </p:cTn>
                              </p:par>
                            </p:childTnLst>
                          </p:cTn>
                        </p:par>
                      </p:childTnLst>
                    </p:cTn>
                  </p:par>
                  <p:par>
                    <p:cTn id="58" fill="hold">
                      <p:stCondLst>
                        <p:cond delay="indefinite"/>
                      </p:stCondLst>
                      <p:childTnLst>
                        <p:par>
                          <p:cTn id="59" fill="hold">
                            <p:stCondLst>
                              <p:cond delay="0"/>
                            </p:stCondLst>
                            <p:childTnLst>
                              <p:par>
                                <p:cTn id="60" presetID="9" presetClass="exit" presetSubtype="0" fill="hold" grpId="0" nodeType="clickEffect">
                                  <p:stCondLst>
                                    <p:cond delay="0"/>
                                  </p:stCondLst>
                                  <p:childTnLst>
                                    <p:animEffect transition="out" filter="dissolve">
                                      <p:cBhvr>
                                        <p:cTn id="61" dur="500"/>
                                        <p:tgtEl>
                                          <p:spTgt spid="19"/>
                                        </p:tgtEl>
                                      </p:cBhvr>
                                    </p:animEffect>
                                    <p:set>
                                      <p:cBhvr>
                                        <p:cTn id="62" dur="1" fill="hold">
                                          <p:stCondLst>
                                            <p:cond delay="499"/>
                                          </p:stCondLst>
                                        </p:cTn>
                                        <p:tgtEl>
                                          <p:spTgt spid="19"/>
                                        </p:tgtEl>
                                        <p:attrNameLst>
                                          <p:attrName>style.visibility</p:attrName>
                                        </p:attrNameLst>
                                      </p:cBhvr>
                                      <p:to>
                                        <p:strVal val="hidden"/>
                                      </p:to>
                                    </p:set>
                                  </p:childTnLst>
                                </p:cTn>
                              </p:par>
                            </p:childTnLst>
                          </p:cTn>
                        </p:par>
                      </p:childTnLst>
                    </p:cTn>
                  </p:par>
                  <p:par>
                    <p:cTn id="63" fill="hold">
                      <p:stCondLst>
                        <p:cond delay="indefinite"/>
                      </p:stCondLst>
                      <p:childTnLst>
                        <p:par>
                          <p:cTn id="64" fill="hold">
                            <p:stCondLst>
                              <p:cond delay="0"/>
                            </p:stCondLst>
                            <p:childTnLst>
                              <p:par>
                                <p:cTn id="65" presetID="9" presetClass="exit" presetSubtype="0" fill="hold" grpId="0" nodeType="clickEffect">
                                  <p:stCondLst>
                                    <p:cond delay="0"/>
                                  </p:stCondLst>
                                  <p:childTnLst>
                                    <p:animEffect transition="out" filter="dissolve">
                                      <p:cBhvr>
                                        <p:cTn id="66" dur="500"/>
                                        <p:tgtEl>
                                          <p:spTgt spid="20"/>
                                        </p:tgtEl>
                                      </p:cBhvr>
                                    </p:animEffect>
                                    <p:set>
                                      <p:cBhvr>
                                        <p:cTn id="67" dur="1" fill="hold">
                                          <p:stCondLst>
                                            <p:cond delay="499"/>
                                          </p:stCondLst>
                                        </p:cTn>
                                        <p:tgtEl>
                                          <p:spTgt spid="20"/>
                                        </p:tgtEl>
                                        <p:attrNameLst>
                                          <p:attrName>style.visibility</p:attrName>
                                        </p:attrNameLst>
                                      </p:cBhvr>
                                      <p:to>
                                        <p:strVal val="hidden"/>
                                      </p:to>
                                    </p:set>
                                  </p:childTnLst>
                                </p:cTn>
                              </p:par>
                            </p:childTnLst>
                          </p:cTn>
                        </p:par>
                      </p:childTnLst>
                    </p:cTn>
                  </p:par>
                  <p:par>
                    <p:cTn id="68" fill="hold">
                      <p:stCondLst>
                        <p:cond delay="indefinite"/>
                      </p:stCondLst>
                      <p:childTnLst>
                        <p:par>
                          <p:cTn id="69" fill="hold">
                            <p:stCondLst>
                              <p:cond delay="0"/>
                            </p:stCondLst>
                            <p:childTnLst>
                              <p:par>
                                <p:cTn id="70" presetID="9" presetClass="exit" presetSubtype="0" fill="hold" grpId="0" nodeType="clickEffect">
                                  <p:stCondLst>
                                    <p:cond delay="0"/>
                                  </p:stCondLst>
                                  <p:childTnLst>
                                    <p:animEffect transition="out" filter="dissolve">
                                      <p:cBhvr>
                                        <p:cTn id="71" dur="500"/>
                                        <p:tgtEl>
                                          <p:spTgt spid="21"/>
                                        </p:tgtEl>
                                      </p:cBhvr>
                                    </p:animEffect>
                                    <p:set>
                                      <p:cBhvr>
                                        <p:cTn id="72" dur="1" fill="hold">
                                          <p:stCondLst>
                                            <p:cond delay="499"/>
                                          </p:stCondLst>
                                        </p:cTn>
                                        <p:tgtEl>
                                          <p:spTgt spid="21"/>
                                        </p:tgtEl>
                                        <p:attrNameLst>
                                          <p:attrName>style.visibility</p:attrName>
                                        </p:attrNameLst>
                                      </p:cBhvr>
                                      <p:to>
                                        <p:strVal val="hidden"/>
                                      </p:to>
                                    </p:set>
                                  </p:childTnLst>
                                </p:cTn>
                              </p:par>
                            </p:childTnLst>
                          </p:cTn>
                        </p:par>
                      </p:childTnLst>
                    </p:cTn>
                  </p:par>
                  <p:par>
                    <p:cTn id="73" fill="hold">
                      <p:stCondLst>
                        <p:cond delay="indefinite"/>
                      </p:stCondLst>
                      <p:childTnLst>
                        <p:par>
                          <p:cTn id="74" fill="hold">
                            <p:stCondLst>
                              <p:cond delay="0"/>
                            </p:stCondLst>
                            <p:childTnLst>
                              <p:par>
                                <p:cTn id="75" presetID="9" presetClass="exit" presetSubtype="0" fill="hold" grpId="0" nodeType="clickEffect">
                                  <p:stCondLst>
                                    <p:cond delay="0"/>
                                  </p:stCondLst>
                                  <p:childTnLst>
                                    <p:animEffect transition="out" filter="dissolve">
                                      <p:cBhvr>
                                        <p:cTn id="76" dur="500"/>
                                        <p:tgtEl>
                                          <p:spTgt spid="22"/>
                                        </p:tgtEl>
                                      </p:cBhvr>
                                    </p:animEffect>
                                    <p:set>
                                      <p:cBhvr>
                                        <p:cTn id="77" dur="1" fill="hold">
                                          <p:stCondLst>
                                            <p:cond delay="499"/>
                                          </p:stCondLst>
                                        </p:cTn>
                                        <p:tgtEl>
                                          <p:spTgt spid="22"/>
                                        </p:tgtEl>
                                        <p:attrNameLst>
                                          <p:attrName>style.visibility</p:attrName>
                                        </p:attrNameLst>
                                      </p:cBhvr>
                                      <p:to>
                                        <p:strVal val="hidden"/>
                                      </p:to>
                                    </p:set>
                                  </p:childTnLst>
                                </p:cTn>
                              </p:par>
                            </p:childTnLst>
                          </p:cTn>
                        </p:par>
                      </p:childTnLst>
                    </p:cTn>
                  </p:par>
                  <p:par>
                    <p:cTn id="78" fill="hold">
                      <p:stCondLst>
                        <p:cond delay="indefinite"/>
                      </p:stCondLst>
                      <p:childTnLst>
                        <p:par>
                          <p:cTn id="79" fill="hold">
                            <p:stCondLst>
                              <p:cond delay="0"/>
                            </p:stCondLst>
                            <p:childTnLst>
                              <p:par>
                                <p:cTn id="80" presetID="9" presetClass="exit" presetSubtype="0" fill="hold" grpId="0" nodeType="clickEffect">
                                  <p:stCondLst>
                                    <p:cond delay="0"/>
                                  </p:stCondLst>
                                  <p:childTnLst>
                                    <p:animEffect transition="out" filter="dissolve">
                                      <p:cBhvr>
                                        <p:cTn id="81" dur="500"/>
                                        <p:tgtEl>
                                          <p:spTgt spid="23"/>
                                        </p:tgtEl>
                                      </p:cBhvr>
                                    </p:animEffect>
                                    <p:set>
                                      <p:cBhvr>
                                        <p:cTn id="82" dur="1" fill="hold">
                                          <p:stCondLst>
                                            <p:cond delay="499"/>
                                          </p:stCondLst>
                                        </p:cTn>
                                        <p:tgtEl>
                                          <p:spTgt spid="2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08644" name="Object 4"/>
          <p:cNvGraphicFramePr>
            <a:graphicFrameLocks noGrp="1" noChangeAspect="1"/>
          </p:cNvGraphicFramePr>
          <p:nvPr>
            <p:ph sz="half" idx="4294967295"/>
            <p:custDataLst>
              <p:tags r:id="rId2"/>
            </p:custDataLst>
            <p:extLst/>
          </p:nvPr>
        </p:nvGraphicFramePr>
        <p:xfrm>
          <a:off x="228600" y="914400"/>
          <a:ext cx="8839200" cy="3295650"/>
        </p:xfrm>
        <a:graphic>
          <a:graphicData uri="http://schemas.openxmlformats.org/presentationml/2006/ole">
            <mc:AlternateContent xmlns:mc="http://schemas.openxmlformats.org/markup-compatibility/2006">
              <mc:Choice xmlns:v="urn:schemas-microsoft-com:vml" Requires="v">
                <p:oleObj spid="_x0000_s235527" name="VISIO" r:id="rId6" imgW="5529240" imgH="2543040" progId="Visio.Drawing.6">
                  <p:embed/>
                </p:oleObj>
              </mc:Choice>
              <mc:Fallback>
                <p:oleObj name="VISIO" r:id="rId6" imgW="5529240" imgH="2543040" progId="Visio.Drawing.6">
                  <p:embed/>
                  <p:pic>
                    <p:nvPicPr>
                      <p:cNvPr id="1008644" name="Object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28600" y="914400"/>
                        <a:ext cx="8839200" cy="3295650"/>
                      </a:xfrm>
                      <a:prstGeom prst="rect">
                        <a:avLst/>
                      </a:prstGeom>
                    </p:spPr>
                  </p:pic>
                </p:oleObj>
              </mc:Fallback>
            </mc:AlternateContent>
          </a:graphicData>
        </a:graphic>
      </p:graphicFrame>
      <p:graphicFrame>
        <p:nvGraphicFramePr>
          <p:cNvPr id="1008645" name="Object 5"/>
          <p:cNvGraphicFramePr>
            <a:graphicFrameLocks noGrp="1" noChangeAspect="1"/>
          </p:cNvGraphicFramePr>
          <p:nvPr>
            <p:ph idx="4294967295"/>
            <p:custDataLst>
              <p:tags r:id="rId3"/>
            </p:custDataLst>
            <p:extLst/>
          </p:nvPr>
        </p:nvGraphicFramePr>
        <p:xfrm>
          <a:off x="3657600" y="4046538"/>
          <a:ext cx="1903901" cy="1897062"/>
        </p:xfrm>
        <a:graphic>
          <a:graphicData uri="http://schemas.openxmlformats.org/presentationml/2006/ole">
            <mc:AlternateContent xmlns:mc="http://schemas.openxmlformats.org/markup-compatibility/2006">
              <mc:Choice xmlns:v="urn:schemas-microsoft-com:vml" Requires="v">
                <p:oleObj spid="_x0000_s235528" name="VISIO" r:id="rId8" imgW="2000160" imgH="1992960" progId="Visio.Drawing.6">
                  <p:embed/>
                </p:oleObj>
              </mc:Choice>
              <mc:Fallback>
                <p:oleObj name="VISIO" r:id="rId8" imgW="2000160" imgH="1992960" progId="Visio.Drawing.6">
                  <p:embed/>
                  <p:pic>
                    <p:nvPicPr>
                      <p:cNvPr id="1008645" name="Object 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657600" y="4046538"/>
                        <a:ext cx="1903901" cy="1897062"/>
                      </a:xfrm>
                      <a:prstGeom prst="rect">
                        <a:avLst/>
                      </a:prstGeom>
                      <a:noFill/>
                      <a:ln>
                        <a:noFill/>
                      </a:ln>
                      <a:effectLst/>
                      <a:extLst/>
                    </p:spPr>
                  </p:pic>
                </p:oleObj>
              </mc:Fallback>
            </mc:AlternateContent>
          </a:graphicData>
        </a:graphic>
      </p:graphicFrame>
      <p:sp>
        <p:nvSpPr>
          <p:cNvPr id="7" name="TextBox 6"/>
          <p:cNvSpPr txBox="1"/>
          <p:nvPr/>
        </p:nvSpPr>
        <p:spPr>
          <a:xfrm>
            <a:off x="457200" y="68759"/>
            <a:ext cx="7924800" cy="769441"/>
          </a:xfrm>
          <a:prstGeom prst="rect">
            <a:avLst/>
          </a:prstGeom>
          <a:noFill/>
        </p:spPr>
        <p:txBody>
          <a:bodyPr wrap="square" rtlCol="0">
            <a:spAutoFit/>
          </a:bodyPr>
          <a:lstStyle/>
          <a:p>
            <a:r>
              <a:rPr lang="en-US" sz="4400" dirty="0">
                <a:solidFill>
                  <a:schemeClr val="bg1"/>
                </a:solidFill>
                <a:latin typeface="+mj-lt"/>
              </a:rPr>
              <a:t>FSM Timing Diagram</a:t>
            </a:r>
          </a:p>
        </p:txBody>
      </p:sp>
    </p:spTree>
    <p:extLst>
      <p:ext uri="{BB962C8B-B14F-4D97-AF65-F5344CB8AC3E}">
        <p14:creationId xmlns:p14="http://schemas.microsoft.com/office/powerpoint/2010/main" val="112512789"/>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9669" name="Rectangle 5"/>
          <p:cNvSpPr>
            <a:spLocks noChangeArrowheads="1"/>
          </p:cNvSpPr>
          <p:nvPr>
            <p:custDataLst>
              <p:tags r:id="rId1"/>
            </p:custDataLst>
          </p:nvPr>
        </p:nvSpPr>
        <p:spPr bwMode="auto">
          <a:xfrm>
            <a:off x="914400" y="1219200"/>
            <a:ext cx="8077200" cy="51816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3200" b="1" dirty="0">
                <a:latin typeface="+mj-lt"/>
                <a:cs typeface="Arial" charset="0"/>
              </a:rPr>
              <a:t>Binary</a:t>
            </a:r>
            <a:r>
              <a:rPr lang="en-US" sz="3200" dirty="0">
                <a:latin typeface="+mj-lt"/>
                <a:cs typeface="Arial" charset="0"/>
              </a:rPr>
              <a:t> encoding: </a:t>
            </a:r>
          </a:p>
          <a:p>
            <a:pPr marL="742950" lvl="1" indent="-285750">
              <a:spcBef>
                <a:spcPct val="20000"/>
              </a:spcBef>
              <a:buFontTx/>
              <a:buChar char="–"/>
            </a:pPr>
            <a:r>
              <a:rPr lang="en-US" sz="2600" dirty="0">
                <a:latin typeface="+mj-lt"/>
                <a:cs typeface="Arial" charset="0"/>
              </a:rPr>
              <a:t>i.e., for four states, 00, 01, 10, 11</a:t>
            </a:r>
          </a:p>
          <a:p>
            <a:pPr marL="342900" indent="-342900">
              <a:spcBef>
                <a:spcPct val="20000"/>
              </a:spcBef>
              <a:buFontTx/>
              <a:buChar char="•"/>
            </a:pPr>
            <a:r>
              <a:rPr lang="en-US" sz="3200" b="1" dirty="0">
                <a:latin typeface="+mj-lt"/>
                <a:cs typeface="Arial" charset="0"/>
              </a:rPr>
              <a:t>One-hot</a:t>
            </a:r>
            <a:r>
              <a:rPr lang="en-US" sz="3200" dirty="0">
                <a:latin typeface="+mj-lt"/>
                <a:cs typeface="Arial" charset="0"/>
              </a:rPr>
              <a:t> encoding</a:t>
            </a:r>
          </a:p>
          <a:p>
            <a:pPr marL="742950" lvl="1" indent="-285750">
              <a:spcBef>
                <a:spcPct val="20000"/>
              </a:spcBef>
              <a:buFontTx/>
              <a:buChar char="–"/>
            </a:pPr>
            <a:r>
              <a:rPr lang="en-US" sz="2600" dirty="0">
                <a:latin typeface="+mj-lt"/>
                <a:cs typeface="Arial" charset="0"/>
              </a:rPr>
              <a:t>One state bit per state</a:t>
            </a:r>
          </a:p>
          <a:p>
            <a:pPr marL="742950" lvl="1" indent="-285750">
              <a:spcBef>
                <a:spcPct val="20000"/>
              </a:spcBef>
              <a:buFontTx/>
              <a:buChar char="–"/>
            </a:pPr>
            <a:r>
              <a:rPr lang="en-US" sz="2600" dirty="0">
                <a:latin typeface="+mj-lt"/>
                <a:cs typeface="Arial" charset="0"/>
              </a:rPr>
              <a:t>Only one state bit HIGH at once</a:t>
            </a:r>
          </a:p>
          <a:p>
            <a:pPr marL="742950" lvl="1" indent="-285750">
              <a:spcBef>
                <a:spcPct val="20000"/>
              </a:spcBef>
              <a:buFontTx/>
              <a:buChar char="–"/>
            </a:pPr>
            <a:r>
              <a:rPr lang="en-US" sz="2600" dirty="0">
                <a:latin typeface="+mj-lt"/>
                <a:cs typeface="Arial" charset="0"/>
              </a:rPr>
              <a:t>i.e., for 4 states, 0001, 0010, 0100, 1000</a:t>
            </a:r>
          </a:p>
          <a:p>
            <a:pPr marL="742950" lvl="1" indent="-285750">
              <a:spcBef>
                <a:spcPct val="20000"/>
              </a:spcBef>
              <a:buFontTx/>
              <a:buChar char="–"/>
            </a:pPr>
            <a:r>
              <a:rPr lang="en-US" sz="2600" dirty="0">
                <a:latin typeface="+mj-lt"/>
                <a:cs typeface="Arial" charset="0"/>
              </a:rPr>
              <a:t>Requires more flip-flops</a:t>
            </a:r>
          </a:p>
          <a:p>
            <a:pPr marL="742950" lvl="1" indent="-285750">
              <a:spcBef>
                <a:spcPct val="20000"/>
              </a:spcBef>
              <a:buFontTx/>
              <a:buChar char="–"/>
            </a:pPr>
            <a:r>
              <a:rPr lang="en-US" sz="2600" dirty="0">
                <a:latin typeface="+mj-lt"/>
                <a:cs typeface="Arial" charset="0"/>
              </a:rPr>
              <a:t>Often next state and output logic is simpler</a:t>
            </a:r>
          </a:p>
        </p:txBody>
      </p:sp>
      <p:sp>
        <p:nvSpPr>
          <p:cNvPr id="6" name="TextBox 5"/>
          <p:cNvSpPr txBox="1"/>
          <p:nvPr/>
        </p:nvSpPr>
        <p:spPr>
          <a:xfrm>
            <a:off x="457200" y="68759"/>
            <a:ext cx="7924800" cy="769441"/>
          </a:xfrm>
          <a:prstGeom prst="rect">
            <a:avLst/>
          </a:prstGeom>
          <a:noFill/>
        </p:spPr>
        <p:txBody>
          <a:bodyPr wrap="square" rtlCol="0">
            <a:spAutoFit/>
          </a:bodyPr>
          <a:lstStyle/>
          <a:p>
            <a:r>
              <a:rPr lang="en-US" sz="4400" dirty="0">
                <a:solidFill>
                  <a:schemeClr val="bg1"/>
                </a:solidFill>
                <a:latin typeface="+mj-lt"/>
              </a:rPr>
              <a:t>FSM State Encoding</a:t>
            </a:r>
          </a:p>
        </p:txBody>
      </p:sp>
    </p:spTree>
    <p:extLst>
      <p:ext uri="{BB962C8B-B14F-4D97-AF65-F5344CB8AC3E}">
        <p14:creationId xmlns:p14="http://schemas.microsoft.com/office/powerpoint/2010/main" val="4050416624"/>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0691" name="Rectangle 3"/>
          <p:cNvSpPr>
            <a:spLocks noChangeArrowheads="1"/>
          </p:cNvSpPr>
          <p:nvPr>
            <p:custDataLst>
              <p:tags r:id="rId1"/>
            </p:custDataLst>
          </p:nvPr>
        </p:nvSpPr>
        <p:spPr bwMode="auto">
          <a:xfrm>
            <a:off x="533400" y="1219200"/>
            <a:ext cx="8077200" cy="51816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2400" dirty="0">
                <a:latin typeface="+mj-lt"/>
                <a:cs typeface="Arial" charset="0"/>
              </a:rPr>
              <a:t>Alyssa P. Hacker has a snail that crawls down a paper tape with 1’s and 0’s on it. The snail smiles whenever the last two digits it has crawled over are 01.  Design Moore and Mealy FSMs of the snail’s brain.</a:t>
            </a:r>
          </a:p>
        </p:txBody>
      </p:sp>
      <p:sp>
        <p:nvSpPr>
          <p:cNvPr id="7" name="TextBox 6"/>
          <p:cNvSpPr txBox="1"/>
          <p:nvPr/>
        </p:nvSpPr>
        <p:spPr>
          <a:xfrm>
            <a:off x="457200" y="68759"/>
            <a:ext cx="7924800" cy="769441"/>
          </a:xfrm>
          <a:prstGeom prst="rect">
            <a:avLst/>
          </a:prstGeom>
          <a:noFill/>
        </p:spPr>
        <p:txBody>
          <a:bodyPr wrap="square" rtlCol="0">
            <a:spAutoFit/>
          </a:bodyPr>
          <a:lstStyle/>
          <a:p>
            <a:r>
              <a:rPr lang="en-US" sz="4400" dirty="0">
                <a:solidFill>
                  <a:schemeClr val="bg1"/>
                </a:solidFill>
                <a:latin typeface="+mj-lt"/>
              </a:rPr>
              <a:t>Moore vs. Mealy FSM</a:t>
            </a:r>
          </a:p>
        </p:txBody>
      </p:sp>
      <p:pic>
        <p:nvPicPr>
          <p:cNvPr id="15974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48400" y="2362200"/>
            <a:ext cx="1864360" cy="34956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val="118167448"/>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6739" name="Rectangle 3"/>
          <p:cNvSpPr>
            <a:spLocks noGrp="1" noChangeArrowheads="1"/>
          </p:cNvSpPr>
          <p:nvPr>
            <p:ph type="body" idx="4294967295"/>
            <p:custDataLst>
              <p:tags r:id="rId1"/>
            </p:custDataLst>
          </p:nvPr>
        </p:nvSpPr>
        <p:spPr>
          <a:xfrm>
            <a:off x="914400" y="1295400"/>
            <a:ext cx="8229600" cy="4525963"/>
          </a:xfrm>
        </p:spPr>
        <p:txBody>
          <a:bodyPr>
            <a:normAutofit/>
          </a:bodyPr>
          <a:lstStyle/>
          <a:p>
            <a:r>
              <a:rPr lang="en-US" b="1" dirty="0"/>
              <a:t>Finite State Machines</a:t>
            </a:r>
            <a:endParaRPr lang="en-GB" b="1" dirty="0"/>
          </a:p>
        </p:txBody>
      </p:sp>
      <p:sp>
        <p:nvSpPr>
          <p:cNvPr id="7" name="TextBox 6"/>
          <p:cNvSpPr txBox="1"/>
          <p:nvPr/>
        </p:nvSpPr>
        <p:spPr>
          <a:xfrm>
            <a:off x="457200" y="68759"/>
            <a:ext cx="7924800" cy="769441"/>
          </a:xfrm>
          <a:prstGeom prst="rect">
            <a:avLst/>
          </a:prstGeom>
          <a:noFill/>
        </p:spPr>
        <p:txBody>
          <a:bodyPr wrap="square" rtlCol="0">
            <a:spAutoFit/>
          </a:bodyPr>
          <a:lstStyle/>
          <a:p>
            <a:r>
              <a:rPr lang="en-US" sz="4400" dirty="0">
                <a:solidFill>
                  <a:schemeClr val="bg1"/>
                </a:solidFill>
                <a:latin typeface="+mj-lt"/>
              </a:rPr>
              <a:t>Lecture 4</a:t>
            </a:r>
          </a:p>
        </p:txBody>
      </p:sp>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78491" y="1066800"/>
            <a:ext cx="1732109" cy="4724400"/>
          </a:xfrm>
          <a:prstGeom prst="rect">
            <a:avLst/>
          </a:prstGeom>
        </p:spPr>
      </p:pic>
    </p:spTree>
    <p:extLst>
      <p:ext uri="{BB962C8B-B14F-4D97-AF65-F5344CB8AC3E}">
        <p14:creationId xmlns:p14="http://schemas.microsoft.com/office/powerpoint/2010/main" val="3550380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1721" name="Rectangle 9"/>
          <p:cNvSpPr>
            <a:spLocks noChangeArrowheads="1"/>
          </p:cNvSpPr>
          <p:nvPr>
            <p:custDataLst>
              <p:tags r:id="rId2"/>
            </p:custDataLst>
          </p:nvPr>
        </p:nvSpPr>
        <p:spPr bwMode="auto">
          <a:xfrm>
            <a:off x="914400" y="1219200"/>
            <a:ext cx="8077200" cy="51816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342900" indent="-342900">
              <a:spcBef>
                <a:spcPct val="20000"/>
              </a:spcBef>
            </a:pPr>
            <a:endParaRPr lang="en-US" sz="2400" dirty="0">
              <a:latin typeface="Times New Roman" pitchFamily="18" charset="0"/>
              <a:cs typeface="Arial" charset="0"/>
            </a:endParaRPr>
          </a:p>
          <a:p>
            <a:pPr marL="342900" indent="-342900">
              <a:spcBef>
                <a:spcPct val="20000"/>
              </a:spcBef>
            </a:pPr>
            <a:endParaRPr lang="en-US" sz="2400" dirty="0">
              <a:latin typeface="Times New Roman" pitchFamily="18" charset="0"/>
              <a:cs typeface="Arial" charset="0"/>
            </a:endParaRPr>
          </a:p>
          <a:p>
            <a:pPr marL="342900" indent="-342900">
              <a:spcBef>
                <a:spcPct val="20000"/>
              </a:spcBef>
            </a:pPr>
            <a:endParaRPr lang="en-US" sz="2400" dirty="0">
              <a:latin typeface="Times New Roman" pitchFamily="18" charset="0"/>
              <a:cs typeface="Arial" charset="0"/>
            </a:endParaRPr>
          </a:p>
          <a:p>
            <a:pPr marL="342900" indent="-342900">
              <a:spcBef>
                <a:spcPct val="20000"/>
              </a:spcBef>
            </a:pPr>
            <a:endParaRPr lang="en-US" sz="2400" dirty="0">
              <a:latin typeface="Times New Roman" pitchFamily="18" charset="0"/>
              <a:cs typeface="Arial" charset="0"/>
            </a:endParaRPr>
          </a:p>
          <a:p>
            <a:pPr marL="342900" indent="-342900">
              <a:spcBef>
                <a:spcPct val="20000"/>
              </a:spcBef>
            </a:pPr>
            <a:endParaRPr lang="en-US" sz="2400" dirty="0">
              <a:latin typeface="Times New Roman" pitchFamily="18" charset="0"/>
              <a:cs typeface="Arial" charset="0"/>
            </a:endParaRPr>
          </a:p>
          <a:p>
            <a:pPr marL="342900" indent="-342900">
              <a:spcBef>
                <a:spcPct val="20000"/>
              </a:spcBef>
            </a:pPr>
            <a:endParaRPr lang="en-US" sz="1400" dirty="0">
              <a:latin typeface="Times New Roman" pitchFamily="18" charset="0"/>
              <a:cs typeface="Arial" charset="0"/>
            </a:endParaRPr>
          </a:p>
          <a:p>
            <a:pPr marL="342900" indent="-342900">
              <a:spcBef>
                <a:spcPct val="20000"/>
              </a:spcBef>
            </a:pPr>
            <a:endParaRPr lang="en-US" sz="2000" dirty="0">
              <a:latin typeface="Times New Roman" pitchFamily="18" charset="0"/>
              <a:cs typeface="Arial" charset="0"/>
            </a:endParaRPr>
          </a:p>
          <a:p>
            <a:pPr marL="342900" indent="-342900">
              <a:spcBef>
                <a:spcPct val="20000"/>
              </a:spcBef>
            </a:pPr>
            <a:endParaRPr lang="en-US" sz="2000" dirty="0">
              <a:latin typeface="Times New Roman" pitchFamily="18" charset="0"/>
              <a:cs typeface="Arial" charset="0"/>
            </a:endParaRPr>
          </a:p>
          <a:p>
            <a:pPr marL="342900" indent="-342900">
              <a:spcBef>
                <a:spcPct val="20000"/>
              </a:spcBef>
            </a:pPr>
            <a:endParaRPr lang="en-US" sz="2000" dirty="0">
              <a:latin typeface="Times New Roman" pitchFamily="18" charset="0"/>
              <a:cs typeface="Arial" charset="0"/>
            </a:endParaRPr>
          </a:p>
          <a:p>
            <a:pPr marL="342900" indent="-342900">
              <a:spcBef>
                <a:spcPct val="20000"/>
              </a:spcBef>
            </a:pPr>
            <a:endParaRPr lang="en-US" sz="2000" dirty="0">
              <a:latin typeface="Times New Roman" pitchFamily="18" charset="0"/>
              <a:cs typeface="Arial" charset="0"/>
            </a:endParaRPr>
          </a:p>
          <a:p>
            <a:pPr marL="342900" indent="-342900">
              <a:spcBef>
                <a:spcPct val="20000"/>
              </a:spcBef>
            </a:pPr>
            <a:endParaRPr lang="en-US" sz="2000" dirty="0">
              <a:latin typeface="Times New Roman" pitchFamily="18" charset="0"/>
              <a:cs typeface="Arial" charset="0"/>
            </a:endParaRPr>
          </a:p>
          <a:p>
            <a:pPr marL="342900" indent="-342900">
              <a:spcBef>
                <a:spcPct val="20000"/>
              </a:spcBef>
            </a:pPr>
            <a:endParaRPr lang="en-US" sz="2000" dirty="0">
              <a:latin typeface="Times New Roman" pitchFamily="18" charset="0"/>
              <a:cs typeface="Arial" charset="0"/>
            </a:endParaRPr>
          </a:p>
          <a:p>
            <a:pPr marL="342900" indent="-342900">
              <a:spcBef>
                <a:spcPct val="20000"/>
              </a:spcBef>
            </a:pPr>
            <a:r>
              <a:rPr lang="en-US" sz="2000" dirty="0">
                <a:latin typeface="Times New Roman" pitchFamily="18" charset="0"/>
                <a:cs typeface="Arial" charset="0"/>
              </a:rPr>
              <a:t>Mealy FSM: arcs indicate input/output</a:t>
            </a:r>
          </a:p>
        </p:txBody>
      </p:sp>
      <p:sp>
        <p:nvSpPr>
          <p:cNvPr id="8" name="TextBox 7"/>
          <p:cNvSpPr txBox="1"/>
          <p:nvPr/>
        </p:nvSpPr>
        <p:spPr>
          <a:xfrm>
            <a:off x="457200" y="68759"/>
            <a:ext cx="7924800" cy="769441"/>
          </a:xfrm>
          <a:prstGeom prst="rect">
            <a:avLst/>
          </a:prstGeom>
          <a:noFill/>
        </p:spPr>
        <p:txBody>
          <a:bodyPr wrap="square" rtlCol="0">
            <a:spAutoFit/>
          </a:bodyPr>
          <a:lstStyle/>
          <a:p>
            <a:r>
              <a:rPr lang="en-US" sz="4400" dirty="0">
                <a:solidFill>
                  <a:schemeClr val="bg1"/>
                </a:solidFill>
                <a:latin typeface="+mj-lt"/>
              </a:rPr>
              <a:t>State Transition Diagrams</a:t>
            </a:r>
          </a:p>
        </p:txBody>
      </p:sp>
      <p:graphicFrame>
        <p:nvGraphicFramePr>
          <p:cNvPr id="3" name="Object 2"/>
          <p:cNvGraphicFramePr>
            <a:graphicFrameLocks noChangeAspect="1"/>
          </p:cNvGraphicFramePr>
          <p:nvPr>
            <p:extLst/>
          </p:nvPr>
        </p:nvGraphicFramePr>
        <p:xfrm>
          <a:off x="990599" y="1371600"/>
          <a:ext cx="3873062" cy="2133600"/>
        </p:xfrm>
        <a:graphic>
          <a:graphicData uri="http://schemas.openxmlformats.org/presentationml/2006/ole">
            <mc:AlternateContent xmlns:mc="http://schemas.openxmlformats.org/markup-compatibility/2006">
              <mc:Choice xmlns:v="urn:schemas-microsoft-com:vml" Requires="v">
                <p:oleObj spid="_x0000_s236548" name="VISIO" r:id="rId5" imgW="2339280" imgH="1289160" progId="Visio.Drawing.6">
                  <p:embed/>
                </p:oleObj>
              </mc:Choice>
              <mc:Fallback>
                <p:oleObj name="VISIO" r:id="rId5" imgW="2339280" imgH="1289160" progId="Visio.Drawing.6">
                  <p:embed/>
                  <p:pic>
                    <p:nvPicPr>
                      <p:cNvPr id="3" name="Object 2"/>
                      <p:cNvPicPr/>
                      <p:nvPr/>
                    </p:nvPicPr>
                    <p:blipFill>
                      <a:blip r:embed="rId6"/>
                      <a:stretch>
                        <a:fillRect/>
                      </a:stretch>
                    </p:blipFill>
                    <p:spPr>
                      <a:xfrm>
                        <a:off x="990599" y="1371600"/>
                        <a:ext cx="3873062" cy="2133600"/>
                      </a:xfrm>
                      <a:prstGeom prst="rect">
                        <a:avLst/>
                      </a:prstGeom>
                    </p:spPr>
                  </p:pic>
                </p:oleObj>
              </mc:Fallback>
            </mc:AlternateContent>
          </a:graphicData>
        </a:graphic>
      </p:graphicFrame>
      <p:pic>
        <p:nvPicPr>
          <p:cNvPr id="160776" name="Picture 8"/>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14400" y="3657600"/>
            <a:ext cx="2467381" cy="20574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val="2319894733"/>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69412" name="Group 4"/>
          <p:cNvGraphicFramePr>
            <a:graphicFrameLocks noGrp="1"/>
          </p:cNvGraphicFramePr>
          <p:nvPr>
            <p:ph sz="half" idx="4294967295"/>
            <p:custDataLst>
              <p:tags r:id="rId2"/>
            </p:custDataLst>
            <p:extLst/>
          </p:nvPr>
        </p:nvGraphicFramePr>
        <p:xfrm>
          <a:off x="838200" y="1447800"/>
          <a:ext cx="4572000" cy="3656013"/>
        </p:xfrm>
        <a:graphic>
          <a:graphicData uri="http://schemas.openxmlformats.org/drawingml/2006/table">
            <a:tbl>
              <a:tblPr/>
              <a:tblGrid>
                <a:gridCol w="914400">
                  <a:extLst>
                    <a:ext uri="{9D8B030D-6E8A-4147-A177-3AD203B41FA5}">
                      <a16:colId xmlns:a16="http://schemas.microsoft.com/office/drawing/2014/main" val="20000"/>
                    </a:ext>
                  </a:extLst>
                </a:gridCol>
                <a:gridCol w="685800">
                  <a:extLst>
                    <a:ext uri="{9D8B030D-6E8A-4147-A177-3AD203B41FA5}">
                      <a16:colId xmlns:a16="http://schemas.microsoft.com/office/drawing/2014/main" val="20001"/>
                    </a:ext>
                  </a:extLst>
                </a:gridCol>
                <a:gridCol w="1371600">
                  <a:extLst>
                    <a:ext uri="{9D8B030D-6E8A-4147-A177-3AD203B41FA5}">
                      <a16:colId xmlns:a16="http://schemas.microsoft.com/office/drawing/2014/main" val="20002"/>
                    </a:ext>
                  </a:extLst>
                </a:gridCol>
                <a:gridCol w="838200">
                  <a:extLst>
                    <a:ext uri="{9D8B030D-6E8A-4147-A177-3AD203B41FA5}">
                      <a16:colId xmlns:a16="http://schemas.microsoft.com/office/drawing/2014/main" val="20003"/>
                    </a:ext>
                  </a:extLst>
                </a:gridCol>
                <a:gridCol w="762000">
                  <a:extLst>
                    <a:ext uri="{9D8B030D-6E8A-4147-A177-3AD203B41FA5}">
                      <a16:colId xmlns:a16="http://schemas.microsoft.com/office/drawing/2014/main" val="20004"/>
                    </a:ext>
                  </a:extLst>
                </a:gridCol>
              </a:tblGrid>
              <a:tr h="0">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a:ln>
                            <a:noFill/>
                          </a:ln>
                          <a:solidFill>
                            <a:schemeClr val="bg1"/>
                          </a:solidFill>
                          <a:effectLst/>
                          <a:latin typeface="Times New Roman" pitchFamily="18" charset="0"/>
                          <a:cs typeface="Arial" charset="0"/>
                        </a:rPr>
                        <a:t>Current State</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a:noFill/>
                    </a:lnB>
                    <a:lnTlToBr>
                      <a:noFill/>
                    </a:lnTlToBr>
                    <a:lnBlToTr>
                      <a:noFill/>
                    </a:lnBlToTr>
                    <a:solidFill>
                      <a:srgbClr val="0070C0"/>
                    </a:solidFill>
                  </a:tcPr>
                </a:tc>
                <a:tc hMerge="1">
                  <a:txBody>
                    <a:bodyPr/>
                    <a:lstStyle/>
                    <a:p>
                      <a:endParaRPr lang="en-US"/>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a:ln>
                            <a:noFill/>
                          </a:ln>
                          <a:solidFill>
                            <a:schemeClr val="bg1"/>
                          </a:solidFill>
                          <a:effectLst/>
                          <a:latin typeface="Times New Roman" pitchFamily="18" charset="0"/>
                          <a:cs typeface="Arial" charset="0"/>
                        </a:rPr>
                        <a:t>Inputs</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a:noFill/>
                    </a:lnB>
                    <a:lnTlToBr>
                      <a:noFill/>
                    </a:lnTlToBr>
                    <a:lnBlToTr>
                      <a:noFill/>
                    </a:lnBlToTr>
                    <a:solidFill>
                      <a:srgbClr val="0070C0"/>
                    </a:solidFill>
                  </a:tcPr>
                </a:tc>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a:ln>
                            <a:noFill/>
                          </a:ln>
                          <a:solidFill>
                            <a:schemeClr val="bg1"/>
                          </a:solidFill>
                          <a:effectLst/>
                          <a:latin typeface="Times New Roman" pitchFamily="18" charset="0"/>
                          <a:cs typeface="Arial" charset="0"/>
                        </a:rPr>
                        <a:t>Next State</a:t>
                      </a:r>
                    </a:p>
                  </a:txBody>
                  <a:tcPr anchor="b"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a:noFill/>
                    </a:lnB>
                    <a:lnTlToBr>
                      <a:noFill/>
                    </a:lnTlToBr>
                    <a:lnBlToTr>
                      <a:noFill/>
                    </a:lnBlToTr>
                    <a:solidFill>
                      <a:srgbClr val="0070C0"/>
                    </a:solidFill>
                  </a:tcPr>
                </a:tc>
                <a:tc hMerge="1">
                  <a:txBody>
                    <a:bodyPr/>
                    <a:lstStyle/>
                    <a:p>
                      <a:endParaRPr lang="en-US"/>
                    </a:p>
                  </a:txBody>
                  <a:tcPr/>
                </a:tc>
                <a:extLst>
                  <a:ext uri="{0D108BD9-81ED-4DB2-BD59-A6C34878D82A}">
                    <a16:rowId xmlns:a16="http://schemas.microsoft.com/office/drawing/2014/main" val="10000"/>
                  </a:ext>
                </a:extLst>
              </a:tr>
              <a:tr h="3063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1" u="none" strike="noStrike" cap="none" normalizeH="0" baseline="0">
                          <a:ln>
                            <a:noFill/>
                          </a:ln>
                          <a:solidFill>
                            <a:schemeClr val="bg1"/>
                          </a:solidFill>
                          <a:effectLst/>
                          <a:latin typeface="Times New Roman" pitchFamily="18" charset="0"/>
                          <a:cs typeface="Arial" charset="0"/>
                        </a:rPr>
                        <a:t>S</a:t>
                      </a:r>
                      <a:r>
                        <a:rPr kumimoji="0" lang="en-US" sz="2000" b="1" i="0" u="none" strike="noStrike" cap="none" normalizeH="0" baseline="-25000">
                          <a:ln>
                            <a:noFill/>
                          </a:ln>
                          <a:solidFill>
                            <a:schemeClr val="bg1"/>
                          </a:solidFill>
                          <a:effectLst/>
                          <a:latin typeface="Times New Roman" pitchFamily="18" charset="0"/>
                          <a:cs typeface="Arial" charset="0"/>
                        </a:rPr>
                        <a:t>1</a:t>
                      </a:r>
                    </a:p>
                  </a:txBody>
                  <a:tcPr anchor="b" horzOverflow="overflow">
                    <a:lnL w="381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1" u="none" strike="noStrike" cap="none" normalizeH="0" baseline="0">
                          <a:ln>
                            <a:noFill/>
                          </a:ln>
                          <a:solidFill>
                            <a:schemeClr val="bg1"/>
                          </a:solidFill>
                          <a:effectLst/>
                          <a:latin typeface="Times New Roman" pitchFamily="18" charset="0"/>
                          <a:cs typeface="Arial" charset="0"/>
                        </a:rPr>
                        <a:t>S</a:t>
                      </a:r>
                      <a:r>
                        <a:rPr kumimoji="0" lang="en-US" sz="2000" b="1" i="0" u="none" strike="noStrike" cap="none" normalizeH="0" baseline="-25000">
                          <a:ln>
                            <a:noFill/>
                          </a:ln>
                          <a:solidFill>
                            <a:schemeClr val="bg1"/>
                          </a:solidFill>
                          <a:effectLst/>
                          <a:latin typeface="Times New Roman" pitchFamily="18" charset="0"/>
                          <a:cs typeface="Arial" charset="0"/>
                        </a:rPr>
                        <a:t>0</a:t>
                      </a:r>
                    </a:p>
                  </a:txBody>
                  <a:tcPr anchor="b" horzOverflow="overflow">
                    <a:lnL>
                      <a:noFill/>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1" u="none" strike="noStrike" cap="none" normalizeH="0" baseline="0" dirty="0">
                          <a:ln>
                            <a:noFill/>
                          </a:ln>
                          <a:solidFill>
                            <a:schemeClr val="bg1"/>
                          </a:solidFill>
                          <a:effectLst/>
                          <a:latin typeface="Times New Roman" pitchFamily="18" charset="0"/>
                          <a:cs typeface="Arial" charset="0"/>
                        </a:rPr>
                        <a:t>A</a:t>
                      </a:r>
                      <a:endParaRPr kumimoji="0" lang="en-US" sz="2000" b="1" i="1" u="none" strike="noStrike" cap="none" normalizeH="0" baseline="-25000" dirty="0">
                        <a:ln>
                          <a:noFill/>
                        </a:ln>
                        <a:solidFill>
                          <a:schemeClr val="bg1"/>
                        </a:solidFill>
                        <a:effectLst/>
                        <a:latin typeface="Times New Roman" pitchFamily="18" charset="0"/>
                        <a:cs typeface="Arial" charset="0"/>
                      </a:endParaRP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1" u="none" strike="noStrike" cap="none" normalizeH="0" baseline="0" dirty="0">
                          <a:ln>
                            <a:noFill/>
                          </a:ln>
                          <a:solidFill>
                            <a:schemeClr val="bg1"/>
                          </a:solidFill>
                          <a:effectLst/>
                          <a:latin typeface="Times New Roman" pitchFamily="18" charset="0"/>
                          <a:cs typeface="Arial" charset="0"/>
                        </a:rPr>
                        <a:t>S</a:t>
                      </a:r>
                      <a:r>
                        <a:rPr kumimoji="0" lang="en-US" sz="2000" b="1" i="1" u="none" strike="noStrike" cap="none" normalizeH="0" baseline="0" dirty="0">
                          <a:ln>
                            <a:noFill/>
                          </a:ln>
                          <a:solidFill>
                            <a:schemeClr val="bg1"/>
                          </a:solidFill>
                          <a:effectLst/>
                          <a:latin typeface="Times New Roman" pitchFamily="18" charset="0"/>
                          <a:cs typeface="Times New Roman" pitchFamily="18" charset="0"/>
                        </a:rPr>
                        <a:t>'</a:t>
                      </a:r>
                      <a:r>
                        <a:rPr kumimoji="0" lang="en-US" sz="2000" b="1" i="0" u="none" strike="noStrike" cap="none" normalizeH="0" baseline="-25000" dirty="0">
                          <a:ln>
                            <a:noFill/>
                          </a:ln>
                          <a:solidFill>
                            <a:schemeClr val="bg1"/>
                          </a:solidFill>
                          <a:effectLst/>
                          <a:latin typeface="Times New Roman" pitchFamily="18" charset="0"/>
                          <a:cs typeface="Times New Roman" pitchFamily="18" charset="0"/>
                        </a:rPr>
                        <a:t>1</a:t>
                      </a:r>
                    </a:p>
                  </a:txBody>
                  <a:tcPr anchor="b" horzOverflow="overflow">
                    <a:lnL w="381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1" u="none" strike="noStrike" cap="none" normalizeH="0" baseline="0" dirty="0">
                          <a:ln>
                            <a:noFill/>
                          </a:ln>
                          <a:solidFill>
                            <a:schemeClr val="bg1"/>
                          </a:solidFill>
                          <a:effectLst/>
                          <a:latin typeface="Times New Roman" pitchFamily="18" charset="0"/>
                          <a:cs typeface="Arial" charset="0"/>
                        </a:rPr>
                        <a:t>S</a:t>
                      </a:r>
                      <a:r>
                        <a:rPr kumimoji="0" lang="en-US" sz="2000" b="1" i="1" u="none" strike="noStrike" cap="none" normalizeH="0" baseline="0" dirty="0">
                          <a:ln>
                            <a:noFill/>
                          </a:ln>
                          <a:solidFill>
                            <a:schemeClr val="bg1"/>
                          </a:solidFill>
                          <a:effectLst/>
                          <a:latin typeface="Times New Roman" pitchFamily="18" charset="0"/>
                          <a:cs typeface="Times New Roman" pitchFamily="18" charset="0"/>
                        </a:rPr>
                        <a:t>'</a:t>
                      </a:r>
                      <a:r>
                        <a:rPr kumimoji="0" lang="en-US" sz="2000" b="1" i="0" u="none" strike="noStrike" cap="none" normalizeH="0" baseline="-25000" dirty="0">
                          <a:ln>
                            <a:noFill/>
                          </a:ln>
                          <a:solidFill>
                            <a:schemeClr val="bg1"/>
                          </a:solidFill>
                          <a:effectLst/>
                          <a:latin typeface="Times New Roman" pitchFamily="18" charset="0"/>
                          <a:cs typeface="Times New Roman" pitchFamily="18" charset="0"/>
                        </a:rPr>
                        <a:t>0</a:t>
                      </a:r>
                    </a:p>
                  </a:txBody>
                  <a:tcPr anchor="b" horzOverflow="overflow">
                    <a:lnL>
                      <a:noFill/>
                    </a:lnL>
                    <a:lnR w="381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extLst>
                  <a:ext uri="{0D108BD9-81ED-4DB2-BD59-A6C34878D82A}">
                    <a16:rowId xmlns:a16="http://schemas.microsoft.com/office/drawing/2014/main" val="10001"/>
                  </a:ext>
                </a:extLst>
              </a:tr>
              <a:tr h="3238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a:ln>
                            <a:noFill/>
                          </a:ln>
                          <a:solidFill>
                            <a:schemeClr val="tx1"/>
                          </a:solidFill>
                          <a:effectLst/>
                          <a:latin typeface="Times New Roman" pitchFamily="18" charset="0"/>
                          <a:cs typeface="Arial" charset="0"/>
                        </a:rPr>
                        <a:t>0</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dirty="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a:r>
                        <a:rPr lang="en-US" dirty="0"/>
                        <a:t>0</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a:r>
                        <a:rPr lang="en-US" dirty="0"/>
                        <a:t>1</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254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dirty="0">
                          <a:ln>
                            <a:noFill/>
                          </a:ln>
                          <a:solidFill>
                            <a:schemeClr val="tx1"/>
                          </a:solidFill>
                          <a:effectLst/>
                          <a:latin typeface="Times New Roman" pitchFamily="18" charset="0"/>
                          <a:cs typeface="Arial" charset="0"/>
                        </a:rPr>
                        <a:t>0</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dirty="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a:r>
                        <a:rPr lang="en-US" dirty="0"/>
                        <a:t>0</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a:r>
                        <a:rPr lang="en-US" dirty="0"/>
                        <a:t>0</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270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dirty="0">
                          <a:ln>
                            <a:noFill/>
                          </a:ln>
                          <a:solidFill>
                            <a:schemeClr val="tx1"/>
                          </a:solidFill>
                          <a:effectLst/>
                          <a:latin typeface="Times New Roman" pitchFamily="18" charset="0"/>
                          <a:cs typeface="Arial" charset="0"/>
                        </a:rPr>
                        <a:t>0</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dirty="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a:r>
                        <a:rPr lang="en-US" dirty="0"/>
                        <a:t>0</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a:r>
                        <a:rPr lang="en-US" dirty="0"/>
                        <a:t>1</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286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dirty="0">
                          <a:ln>
                            <a:noFill/>
                          </a:ln>
                          <a:solidFill>
                            <a:schemeClr val="tx1"/>
                          </a:solidFill>
                          <a:effectLst/>
                          <a:latin typeface="Times New Roman" pitchFamily="18" charset="0"/>
                          <a:cs typeface="Arial" charset="0"/>
                        </a:rPr>
                        <a:t>0</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dirty="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a:r>
                        <a:rPr lang="en-US" dirty="0"/>
                        <a:t>1</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a:r>
                        <a:rPr lang="en-US" dirty="0"/>
                        <a:t>0</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4572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dirty="0">
                          <a:ln>
                            <a:noFill/>
                          </a:ln>
                          <a:solidFill>
                            <a:schemeClr val="tx1"/>
                          </a:solidFill>
                          <a:effectLst/>
                          <a:latin typeface="Times New Roman" pitchFamily="18" charset="0"/>
                          <a:cs typeface="Arial" charset="0"/>
                        </a:rPr>
                        <a:t>1</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dirty="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a:r>
                        <a:rPr lang="en-US" dirty="0"/>
                        <a:t>0</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a:r>
                        <a:rPr lang="en-US" dirty="0"/>
                        <a:t>1</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4556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dirty="0">
                          <a:ln>
                            <a:noFill/>
                          </a:ln>
                          <a:solidFill>
                            <a:schemeClr val="tx1"/>
                          </a:solidFill>
                          <a:effectLst/>
                          <a:latin typeface="Times New Roman" pitchFamily="18" charset="0"/>
                          <a:cs typeface="Arial" charset="0"/>
                        </a:rPr>
                        <a:t>1</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algn="ctr"/>
                      <a:r>
                        <a:rPr lang="en-US" dirty="0"/>
                        <a:t>0</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algn="ctr"/>
                      <a:r>
                        <a:rPr lang="en-US" dirty="0"/>
                        <a:t>0</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bl>
          </a:graphicData>
        </a:graphic>
      </p:graphicFrame>
      <p:graphicFrame>
        <p:nvGraphicFramePr>
          <p:cNvPr id="1169515" name="Group 107"/>
          <p:cNvGraphicFramePr>
            <a:graphicFrameLocks noGrp="1"/>
          </p:cNvGraphicFramePr>
          <p:nvPr>
            <p:ph sz="half" idx="4294967295"/>
            <p:custDataLst>
              <p:tags r:id="rId3"/>
            </p:custDataLst>
            <p:extLst/>
          </p:nvPr>
        </p:nvGraphicFramePr>
        <p:xfrm>
          <a:off x="6019800" y="1295400"/>
          <a:ext cx="2514600" cy="2297113"/>
        </p:xfrm>
        <a:graphic>
          <a:graphicData uri="http://schemas.openxmlformats.org/drawingml/2006/table">
            <a:tbl>
              <a:tblPr/>
              <a:tblGrid>
                <a:gridCol w="1066800">
                  <a:extLst>
                    <a:ext uri="{9D8B030D-6E8A-4147-A177-3AD203B41FA5}">
                      <a16:colId xmlns:a16="http://schemas.microsoft.com/office/drawing/2014/main" val="20000"/>
                    </a:ext>
                  </a:extLst>
                </a:gridCol>
                <a:gridCol w="1447800">
                  <a:extLst>
                    <a:ext uri="{9D8B030D-6E8A-4147-A177-3AD203B41FA5}">
                      <a16:colId xmlns:a16="http://schemas.microsoft.com/office/drawing/2014/main" val="20001"/>
                    </a:ext>
                  </a:extLst>
                </a:gridCol>
              </a:tblGrid>
              <a:tr h="609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a:ln>
                            <a:noFill/>
                          </a:ln>
                          <a:solidFill>
                            <a:schemeClr val="bg1"/>
                          </a:solidFill>
                          <a:effectLst/>
                          <a:latin typeface="Times New Roman" pitchFamily="18" charset="0"/>
                          <a:cs typeface="Arial" charset="0"/>
                        </a:rPr>
                        <a:t>State</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a:ln>
                            <a:noFill/>
                          </a:ln>
                          <a:solidFill>
                            <a:schemeClr val="bg1"/>
                          </a:solidFill>
                          <a:effectLst/>
                          <a:latin typeface="Times New Roman" pitchFamily="18" charset="0"/>
                          <a:cs typeface="Arial" charset="0"/>
                        </a:rPr>
                        <a:t>Encoding</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extLst>
                  <a:ext uri="{0D108BD9-81ED-4DB2-BD59-A6C34878D82A}">
                    <a16:rowId xmlns:a16="http://schemas.microsoft.com/office/drawing/2014/main" val="10000"/>
                  </a:ext>
                </a:extLst>
              </a:tr>
              <a:tr h="5619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a:ln>
                            <a:noFill/>
                          </a:ln>
                          <a:solidFill>
                            <a:schemeClr val="tx1"/>
                          </a:solidFill>
                          <a:effectLst/>
                          <a:latin typeface="Times New Roman" pitchFamily="18" charset="0"/>
                          <a:cs typeface="Arial" charset="0"/>
                        </a:rPr>
                        <a:t>S0</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pitchFamily="18" charset="0"/>
                          <a:cs typeface="Arial" charset="0"/>
                        </a:rPr>
                        <a:t>00</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635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a:ln>
                            <a:noFill/>
                          </a:ln>
                          <a:solidFill>
                            <a:schemeClr val="tx1"/>
                          </a:solidFill>
                          <a:effectLst/>
                          <a:latin typeface="Times New Roman" pitchFamily="18" charset="0"/>
                          <a:cs typeface="Arial" charset="0"/>
                        </a:rPr>
                        <a:t>S1</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pitchFamily="18" charset="0"/>
                          <a:cs typeface="Arial" charset="0"/>
                        </a:rPr>
                        <a:t>01</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5619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a:ln>
                            <a:noFill/>
                          </a:ln>
                          <a:solidFill>
                            <a:schemeClr val="tx1"/>
                          </a:solidFill>
                          <a:effectLst/>
                          <a:latin typeface="Times New Roman" pitchFamily="18" charset="0"/>
                          <a:cs typeface="Arial" charset="0"/>
                        </a:rPr>
                        <a:t>S2</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pitchFamily="18" charset="0"/>
                          <a:cs typeface="Arial" charset="0"/>
                        </a:rPr>
                        <a:t>10</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1169410" name="Rectangle 2"/>
          <p:cNvSpPr>
            <a:spLocks noChangeArrowheads="1"/>
          </p:cNvSpPr>
          <p:nvPr>
            <p:custDataLst>
              <p:tags r:id="rId4"/>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8" name="TextBox 7"/>
          <p:cNvSpPr txBox="1"/>
          <p:nvPr/>
        </p:nvSpPr>
        <p:spPr>
          <a:xfrm>
            <a:off x="457200" y="68759"/>
            <a:ext cx="7924800" cy="769441"/>
          </a:xfrm>
          <a:prstGeom prst="rect">
            <a:avLst/>
          </a:prstGeom>
          <a:noFill/>
        </p:spPr>
        <p:txBody>
          <a:bodyPr wrap="square" rtlCol="0">
            <a:spAutoFit/>
          </a:bodyPr>
          <a:lstStyle/>
          <a:p>
            <a:r>
              <a:rPr lang="en-US" sz="4400" dirty="0">
                <a:solidFill>
                  <a:schemeClr val="bg1"/>
                </a:solidFill>
                <a:latin typeface="+mj-lt"/>
              </a:rPr>
              <a:t>Moore FSM State Transition Table</a:t>
            </a:r>
          </a:p>
        </p:txBody>
      </p:sp>
      <p:sp>
        <p:nvSpPr>
          <p:cNvPr id="6" name="Rectangle 44"/>
          <p:cNvSpPr>
            <a:spLocks noChangeArrowheads="1"/>
          </p:cNvSpPr>
          <p:nvPr>
            <p:custDataLst>
              <p:tags r:id="rId5"/>
            </p:custDataLst>
          </p:nvPr>
        </p:nvSpPr>
        <p:spPr bwMode="auto">
          <a:xfrm>
            <a:off x="6019800" y="4648200"/>
            <a:ext cx="1676400" cy="685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342900" indent="-342900">
              <a:spcBef>
                <a:spcPct val="20000"/>
              </a:spcBef>
            </a:pPr>
            <a:r>
              <a:rPr lang="en-US" sz="2400" b="1" i="1" dirty="0">
                <a:latin typeface="Times New Roman" pitchFamily="18" charset="0"/>
                <a:cs typeface="Arial" charset="0"/>
              </a:rPr>
              <a:t>S</a:t>
            </a:r>
            <a:r>
              <a:rPr lang="en-US" sz="2400" b="1" baseline="-25000" dirty="0">
                <a:latin typeface="Times New Roman" pitchFamily="18" charset="0"/>
                <a:cs typeface="Arial" charset="0"/>
              </a:rPr>
              <a:t>1</a:t>
            </a:r>
            <a:r>
              <a:rPr lang="en-US" sz="2400" b="1" baseline="30000" dirty="0">
                <a:latin typeface="Courier (W1)" pitchFamily="49" charset="0"/>
                <a:cs typeface="Arial" charset="0"/>
              </a:rPr>
              <a:t>’</a:t>
            </a:r>
            <a:r>
              <a:rPr lang="en-US" sz="2400" b="1" i="1" dirty="0">
                <a:latin typeface="Times New Roman" pitchFamily="18" charset="0"/>
                <a:cs typeface="Arial" charset="0"/>
              </a:rPr>
              <a:t> = S</a:t>
            </a:r>
            <a:r>
              <a:rPr lang="en-US" sz="2400" b="1" baseline="-25000" dirty="0">
                <a:latin typeface="Times New Roman" pitchFamily="18" charset="0"/>
                <a:cs typeface="Arial" charset="0"/>
              </a:rPr>
              <a:t>0</a:t>
            </a:r>
            <a:r>
              <a:rPr lang="en-US" sz="2400" b="1" i="1" dirty="0">
                <a:latin typeface="Times New Roman" pitchFamily="18" charset="0"/>
                <a:cs typeface="Arial" charset="0"/>
              </a:rPr>
              <a:t>A</a:t>
            </a:r>
          </a:p>
          <a:p>
            <a:pPr marL="342900" indent="-342900">
              <a:spcBef>
                <a:spcPct val="20000"/>
              </a:spcBef>
            </a:pPr>
            <a:r>
              <a:rPr lang="en-US" sz="2400" b="1" i="1" dirty="0">
                <a:latin typeface="Times New Roman" pitchFamily="18" charset="0"/>
                <a:cs typeface="Arial" charset="0"/>
              </a:rPr>
              <a:t>S</a:t>
            </a:r>
            <a:r>
              <a:rPr lang="en-US" sz="2400" b="1" baseline="-25000" dirty="0">
                <a:latin typeface="Times New Roman" pitchFamily="18" charset="0"/>
                <a:cs typeface="Arial" charset="0"/>
              </a:rPr>
              <a:t>0</a:t>
            </a:r>
            <a:r>
              <a:rPr lang="en-US" sz="2400" b="1" baseline="30000" dirty="0">
                <a:latin typeface="Courier (W1)" pitchFamily="49" charset="0"/>
                <a:cs typeface="Arial" charset="0"/>
              </a:rPr>
              <a:t>’</a:t>
            </a:r>
            <a:r>
              <a:rPr lang="en-US" sz="2400" b="1" i="1" dirty="0">
                <a:latin typeface="Times New Roman" pitchFamily="18" charset="0"/>
                <a:cs typeface="Arial" charset="0"/>
              </a:rPr>
              <a:t> = A</a:t>
            </a:r>
            <a:endParaRPr lang="en-US" sz="2400" b="1" i="1" baseline="-25000" dirty="0">
              <a:latin typeface="Times New Roman" pitchFamily="18" charset="0"/>
              <a:cs typeface="Arial" charset="0"/>
            </a:endParaRPr>
          </a:p>
        </p:txBody>
      </p:sp>
      <p:cxnSp>
        <p:nvCxnSpPr>
          <p:cNvPr id="3" name="Straight Connector 2"/>
          <p:cNvCxnSpPr/>
          <p:nvPr/>
        </p:nvCxnSpPr>
        <p:spPr>
          <a:xfrm>
            <a:off x="6858000" y="5181600"/>
            <a:ext cx="2286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3886200" y="2667000"/>
            <a:ext cx="14478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3886200" y="3048000"/>
            <a:ext cx="14478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3886200" y="3429000"/>
            <a:ext cx="14478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3886200" y="3810000"/>
            <a:ext cx="14478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p:cNvSpPr/>
          <p:nvPr/>
        </p:nvSpPr>
        <p:spPr>
          <a:xfrm>
            <a:off x="3886200" y="4267200"/>
            <a:ext cx="14478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p:nvSpPr>
        <p:spPr>
          <a:xfrm>
            <a:off x="3886200" y="4724400"/>
            <a:ext cx="14478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p:nvSpPr>
        <p:spPr>
          <a:xfrm>
            <a:off x="6705600" y="4724400"/>
            <a:ext cx="9906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p:cNvSpPr/>
          <p:nvPr/>
        </p:nvSpPr>
        <p:spPr>
          <a:xfrm>
            <a:off x="6705600" y="5105400"/>
            <a:ext cx="9906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aphicFrame>
        <p:nvGraphicFramePr>
          <p:cNvPr id="17" name="Object 16"/>
          <p:cNvGraphicFramePr>
            <a:graphicFrameLocks noChangeAspect="1"/>
          </p:cNvGraphicFramePr>
          <p:nvPr>
            <p:extLst/>
          </p:nvPr>
        </p:nvGraphicFramePr>
        <p:xfrm>
          <a:off x="6248400" y="3657600"/>
          <a:ext cx="2057401" cy="1133385"/>
        </p:xfrm>
        <a:graphic>
          <a:graphicData uri="http://schemas.openxmlformats.org/presentationml/2006/ole">
            <mc:AlternateContent xmlns:mc="http://schemas.openxmlformats.org/markup-compatibility/2006">
              <mc:Choice xmlns:v="urn:schemas-microsoft-com:vml" Requires="v">
                <p:oleObj spid="_x0000_s237572" name="VISIO" r:id="rId8" imgW="2339280" imgH="1289160" progId="Visio.Drawing.6">
                  <p:embed/>
                </p:oleObj>
              </mc:Choice>
              <mc:Fallback>
                <p:oleObj name="VISIO" r:id="rId8" imgW="2339280" imgH="1289160" progId="Visio.Drawing.6">
                  <p:embed/>
                  <p:pic>
                    <p:nvPicPr>
                      <p:cNvPr id="17" name="Object 16"/>
                      <p:cNvPicPr/>
                      <p:nvPr/>
                    </p:nvPicPr>
                    <p:blipFill>
                      <a:blip r:embed="rId9"/>
                      <a:stretch>
                        <a:fillRect/>
                      </a:stretch>
                    </p:blipFill>
                    <p:spPr>
                      <a:xfrm>
                        <a:off x="6248400" y="3657600"/>
                        <a:ext cx="2057401" cy="1133385"/>
                      </a:xfrm>
                      <a:prstGeom prst="rect">
                        <a:avLst/>
                      </a:prstGeom>
                    </p:spPr>
                  </p:pic>
                </p:oleObj>
              </mc:Fallback>
            </mc:AlternateContent>
          </a:graphicData>
        </a:graphic>
      </p:graphicFrame>
    </p:spTree>
    <p:extLst>
      <p:ext uri="{BB962C8B-B14F-4D97-AF65-F5344CB8AC3E}">
        <p14:creationId xmlns:p14="http://schemas.microsoft.com/office/powerpoint/2010/main" val="161910773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grpId="0" nodeType="clickEffect">
                                  <p:stCondLst>
                                    <p:cond delay="0"/>
                                  </p:stCondLst>
                                  <p:childTnLst>
                                    <p:animEffect transition="out" filter="dissolve">
                                      <p:cBhvr>
                                        <p:cTn id="6" dur="500"/>
                                        <p:tgtEl>
                                          <p:spTgt spid="9"/>
                                        </p:tgtEl>
                                      </p:cBhvr>
                                    </p:animEffect>
                                    <p:set>
                                      <p:cBhvr>
                                        <p:cTn id="7" dur="1" fill="hold">
                                          <p:stCondLst>
                                            <p:cond delay="499"/>
                                          </p:stCondLst>
                                        </p:cTn>
                                        <p:tgtEl>
                                          <p:spTgt spid="9"/>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9" presetClass="exit" presetSubtype="0" fill="hold" grpId="0" nodeType="clickEffect">
                                  <p:stCondLst>
                                    <p:cond delay="0"/>
                                  </p:stCondLst>
                                  <p:childTnLst>
                                    <p:animEffect transition="out" filter="dissolve">
                                      <p:cBhvr>
                                        <p:cTn id="11" dur="500"/>
                                        <p:tgtEl>
                                          <p:spTgt spid="10"/>
                                        </p:tgtEl>
                                      </p:cBhvr>
                                    </p:animEffect>
                                    <p:set>
                                      <p:cBhvr>
                                        <p:cTn id="12" dur="1" fill="hold">
                                          <p:stCondLst>
                                            <p:cond delay="499"/>
                                          </p:stCondLst>
                                        </p:cTn>
                                        <p:tgtEl>
                                          <p:spTgt spid="10"/>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9" presetClass="exit" presetSubtype="0" fill="hold" grpId="0" nodeType="clickEffect">
                                  <p:stCondLst>
                                    <p:cond delay="0"/>
                                  </p:stCondLst>
                                  <p:childTnLst>
                                    <p:animEffect transition="out" filter="dissolve">
                                      <p:cBhvr>
                                        <p:cTn id="16" dur="500"/>
                                        <p:tgtEl>
                                          <p:spTgt spid="11"/>
                                        </p:tgtEl>
                                      </p:cBhvr>
                                    </p:animEffect>
                                    <p:set>
                                      <p:cBhvr>
                                        <p:cTn id="17" dur="1" fill="hold">
                                          <p:stCondLst>
                                            <p:cond delay="499"/>
                                          </p:stCondLst>
                                        </p:cTn>
                                        <p:tgtEl>
                                          <p:spTgt spid="11"/>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9" presetClass="exit" presetSubtype="0" fill="hold" grpId="0" nodeType="clickEffect">
                                  <p:stCondLst>
                                    <p:cond delay="0"/>
                                  </p:stCondLst>
                                  <p:childTnLst>
                                    <p:animEffect transition="out" filter="dissolve">
                                      <p:cBhvr>
                                        <p:cTn id="21" dur="500"/>
                                        <p:tgtEl>
                                          <p:spTgt spid="12"/>
                                        </p:tgtEl>
                                      </p:cBhvr>
                                    </p:animEffect>
                                    <p:set>
                                      <p:cBhvr>
                                        <p:cTn id="22" dur="1" fill="hold">
                                          <p:stCondLst>
                                            <p:cond delay="499"/>
                                          </p:stCondLst>
                                        </p:cTn>
                                        <p:tgtEl>
                                          <p:spTgt spid="12"/>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9" presetClass="exit" presetSubtype="0" fill="hold" grpId="0" nodeType="clickEffect">
                                  <p:stCondLst>
                                    <p:cond delay="0"/>
                                  </p:stCondLst>
                                  <p:childTnLst>
                                    <p:animEffect transition="out" filter="dissolve">
                                      <p:cBhvr>
                                        <p:cTn id="26" dur="500"/>
                                        <p:tgtEl>
                                          <p:spTgt spid="13"/>
                                        </p:tgtEl>
                                      </p:cBhvr>
                                    </p:animEffect>
                                    <p:set>
                                      <p:cBhvr>
                                        <p:cTn id="27" dur="1" fill="hold">
                                          <p:stCondLst>
                                            <p:cond delay="499"/>
                                          </p:stCondLst>
                                        </p:cTn>
                                        <p:tgtEl>
                                          <p:spTgt spid="13"/>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9" presetClass="exit" presetSubtype="0" fill="hold" grpId="0" nodeType="clickEffect">
                                  <p:stCondLst>
                                    <p:cond delay="0"/>
                                  </p:stCondLst>
                                  <p:childTnLst>
                                    <p:animEffect transition="out" filter="dissolve">
                                      <p:cBhvr>
                                        <p:cTn id="31" dur="500"/>
                                        <p:tgtEl>
                                          <p:spTgt spid="14"/>
                                        </p:tgtEl>
                                      </p:cBhvr>
                                    </p:animEffect>
                                    <p:set>
                                      <p:cBhvr>
                                        <p:cTn id="32" dur="1" fill="hold">
                                          <p:stCondLst>
                                            <p:cond delay="499"/>
                                          </p:stCondLst>
                                        </p:cTn>
                                        <p:tgtEl>
                                          <p:spTgt spid="14"/>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9" presetClass="exit" presetSubtype="0" fill="hold" grpId="0" nodeType="clickEffect">
                                  <p:stCondLst>
                                    <p:cond delay="0"/>
                                  </p:stCondLst>
                                  <p:childTnLst>
                                    <p:animEffect transition="out" filter="dissolve">
                                      <p:cBhvr>
                                        <p:cTn id="36" dur="500"/>
                                        <p:tgtEl>
                                          <p:spTgt spid="15"/>
                                        </p:tgtEl>
                                      </p:cBhvr>
                                    </p:animEffect>
                                    <p:set>
                                      <p:cBhvr>
                                        <p:cTn id="37" dur="1" fill="hold">
                                          <p:stCondLst>
                                            <p:cond delay="499"/>
                                          </p:stCondLst>
                                        </p:cTn>
                                        <p:tgtEl>
                                          <p:spTgt spid="15"/>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9" presetClass="exit" presetSubtype="0" fill="hold" grpId="0" nodeType="clickEffect">
                                  <p:stCondLst>
                                    <p:cond delay="0"/>
                                  </p:stCondLst>
                                  <p:childTnLst>
                                    <p:animEffect transition="out" filter="dissolve">
                                      <p:cBhvr>
                                        <p:cTn id="41" dur="500"/>
                                        <p:tgtEl>
                                          <p:spTgt spid="16"/>
                                        </p:tgtEl>
                                      </p:cBhvr>
                                    </p:animEffect>
                                    <p:set>
                                      <p:cBhvr>
                                        <p:cTn id="42" dur="1" fill="hold">
                                          <p:stCondLst>
                                            <p:cond delay="499"/>
                                          </p:stCondLst>
                                        </p:cTn>
                                        <p:tgtEl>
                                          <p:spTgt spid="1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15" grpId="0" animBg="1"/>
      <p:bldP spid="1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457200" y="68759"/>
            <a:ext cx="7924800" cy="769441"/>
          </a:xfrm>
          <a:prstGeom prst="rect">
            <a:avLst/>
          </a:prstGeom>
          <a:noFill/>
        </p:spPr>
        <p:txBody>
          <a:bodyPr wrap="square" rtlCol="0">
            <a:spAutoFit/>
          </a:bodyPr>
          <a:lstStyle/>
          <a:p>
            <a:r>
              <a:rPr lang="en-US" sz="4400" dirty="0">
                <a:solidFill>
                  <a:schemeClr val="bg1"/>
                </a:solidFill>
                <a:latin typeface="+mj-lt"/>
              </a:rPr>
              <a:t>Moore FSM Output Table</a:t>
            </a:r>
          </a:p>
        </p:txBody>
      </p:sp>
      <p:sp>
        <p:nvSpPr>
          <p:cNvPr id="4" name="Rectangle 44"/>
          <p:cNvSpPr>
            <a:spLocks noChangeArrowheads="1"/>
          </p:cNvSpPr>
          <p:nvPr>
            <p:custDataLst>
              <p:tags r:id="rId2"/>
            </p:custDataLst>
          </p:nvPr>
        </p:nvSpPr>
        <p:spPr bwMode="auto">
          <a:xfrm>
            <a:off x="2514600" y="4648200"/>
            <a:ext cx="1676400" cy="685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342900" indent="-342900">
              <a:spcBef>
                <a:spcPct val="20000"/>
              </a:spcBef>
            </a:pPr>
            <a:r>
              <a:rPr lang="en-US" sz="2400" b="1" i="1" dirty="0">
                <a:latin typeface="Times New Roman" pitchFamily="18" charset="0"/>
                <a:cs typeface="Arial" charset="0"/>
              </a:rPr>
              <a:t>Y = S</a:t>
            </a:r>
            <a:r>
              <a:rPr lang="en-US" sz="2400" b="1" baseline="-25000" dirty="0">
                <a:latin typeface="Times New Roman" pitchFamily="18" charset="0"/>
                <a:cs typeface="Arial" charset="0"/>
              </a:rPr>
              <a:t>1</a:t>
            </a:r>
            <a:endParaRPr lang="en-US" sz="2400" b="1" i="1" baseline="-25000" dirty="0">
              <a:latin typeface="Times New Roman" pitchFamily="18" charset="0"/>
              <a:cs typeface="Arial" charset="0"/>
            </a:endParaRPr>
          </a:p>
        </p:txBody>
      </p:sp>
      <p:graphicFrame>
        <p:nvGraphicFramePr>
          <p:cNvPr id="5" name="Group 3"/>
          <p:cNvGraphicFramePr>
            <a:graphicFrameLocks/>
          </p:cNvGraphicFramePr>
          <p:nvPr>
            <p:custDataLst>
              <p:tags r:id="rId3"/>
            </p:custDataLst>
            <p:extLst/>
          </p:nvPr>
        </p:nvGraphicFramePr>
        <p:xfrm>
          <a:off x="1524001" y="1905000"/>
          <a:ext cx="3352800" cy="2286000"/>
        </p:xfrm>
        <a:graphic>
          <a:graphicData uri="http://schemas.openxmlformats.org/drawingml/2006/table">
            <a:tbl>
              <a:tblPr/>
              <a:tblGrid>
                <a:gridCol w="1219200">
                  <a:extLst>
                    <a:ext uri="{9D8B030D-6E8A-4147-A177-3AD203B41FA5}">
                      <a16:colId xmlns:a16="http://schemas.microsoft.com/office/drawing/2014/main" val="20000"/>
                    </a:ext>
                  </a:extLst>
                </a:gridCol>
                <a:gridCol w="914400">
                  <a:extLst>
                    <a:ext uri="{9D8B030D-6E8A-4147-A177-3AD203B41FA5}">
                      <a16:colId xmlns:a16="http://schemas.microsoft.com/office/drawing/2014/main" val="20001"/>
                    </a:ext>
                  </a:extLst>
                </a:gridCol>
                <a:gridCol w="1219200">
                  <a:extLst>
                    <a:ext uri="{9D8B030D-6E8A-4147-A177-3AD203B41FA5}">
                      <a16:colId xmlns:a16="http://schemas.microsoft.com/office/drawing/2014/main" val="20002"/>
                    </a:ext>
                  </a:extLst>
                </a:gridCol>
              </a:tblGrid>
              <a:tr h="233363">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a:ln>
                            <a:noFill/>
                          </a:ln>
                          <a:solidFill>
                            <a:schemeClr val="bg1"/>
                          </a:solidFill>
                          <a:effectLst/>
                          <a:latin typeface="Times New Roman" pitchFamily="18" charset="0"/>
                          <a:cs typeface="Arial" charset="0"/>
                        </a:rPr>
                        <a:t>Current State</a:t>
                      </a:r>
                    </a:p>
                  </a:txBody>
                  <a:tcPr anchor="b"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a:noFill/>
                    </a:lnB>
                    <a:lnTlToBr>
                      <a:noFill/>
                    </a:lnTlToBr>
                    <a:lnBlToTr>
                      <a:noFill/>
                    </a:lnBlToTr>
                    <a:solidFill>
                      <a:srgbClr val="0070C0"/>
                    </a:solidFill>
                  </a:tcPr>
                </a:tc>
                <a:tc hMerge="1">
                  <a:txBody>
                    <a:bodyPr/>
                    <a:lstStyle/>
                    <a:p>
                      <a:endParaRPr lang="en-US"/>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a:ln>
                            <a:noFill/>
                          </a:ln>
                          <a:solidFill>
                            <a:schemeClr val="bg1"/>
                          </a:solidFill>
                          <a:effectLst/>
                          <a:latin typeface="Times New Roman" pitchFamily="18" charset="0"/>
                          <a:cs typeface="Arial" charset="0"/>
                        </a:rPr>
                        <a:t>Output</a:t>
                      </a:r>
                    </a:p>
                  </a:txBody>
                  <a:tcPr anchor="b"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a:noFill/>
                    </a:lnB>
                    <a:lnTlToBr>
                      <a:noFill/>
                    </a:lnTlToBr>
                    <a:lnBlToTr>
                      <a:noFill/>
                    </a:lnBlToTr>
                    <a:solidFill>
                      <a:srgbClr val="0070C0"/>
                    </a:solidFill>
                  </a:tcPr>
                </a:tc>
                <a:extLst>
                  <a:ext uri="{0D108BD9-81ED-4DB2-BD59-A6C34878D82A}">
                    <a16:rowId xmlns:a16="http://schemas.microsoft.com/office/drawing/2014/main" val="10000"/>
                  </a:ext>
                </a:extLst>
              </a:tr>
              <a:tr h="3063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1" u="none" strike="noStrike" cap="none" normalizeH="0" baseline="0">
                          <a:ln>
                            <a:noFill/>
                          </a:ln>
                          <a:solidFill>
                            <a:schemeClr val="bg1"/>
                          </a:solidFill>
                          <a:effectLst/>
                          <a:latin typeface="Times New Roman" pitchFamily="18" charset="0"/>
                          <a:cs typeface="Arial" charset="0"/>
                        </a:rPr>
                        <a:t>S</a:t>
                      </a:r>
                      <a:r>
                        <a:rPr kumimoji="0" lang="en-US" sz="2400" b="1" i="0" u="none" strike="noStrike" cap="none" normalizeH="0" baseline="-25000">
                          <a:ln>
                            <a:noFill/>
                          </a:ln>
                          <a:solidFill>
                            <a:schemeClr val="bg1"/>
                          </a:solidFill>
                          <a:effectLst/>
                          <a:latin typeface="Times New Roman" pitchFamily="18" charset="0"/>
                          <a:cs typeface="Arial" charset="0"/>
                        </a:rPr>
                        <a:t>1</a:t>
                      </a:r>
                    </a:p>
                  </a:txBody>
                  <a:tcPr anchor="b" horzOverflow="overflow">
                    <a:lnL w="381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1" u="none" strike="noStrike" cap="none" normalizeH="0" baseline="0" dirty="0">
                          <a:ln>
                            <a:noFill/>
                          </a:ln>
                          <a:solidFill>
                            <a:schemeClr val="bg1"/>
                          </a:solidFill>
                          <a:effectLst/>
                          <a:latin typeface="Times New Roman" pitchFamily="18" charset="0"/>
                          <a:cs typeface="Arial" charset="0"/>
                        </a:rPr>
                        <a:t>S</a:t>
                      </a:r>
                      <a:r>
                        <a:rPr kumimoji="0" lang="en-US" sz="2400" b="1" i="0" u="none" strike="noStrike" cap="none" normalizeH="0" baseline="-25000" dirty="0">
                          <a:ln>
                            <a:noFill/>
                          </a:ln>
                          <a:solidFill>
                            <a:schemeClr val="bg1"/>
                          </a:solidFill>
                          <a:effectLst/>
                          <a:latin typeface="Times New Roman" pitchFamily="18" charset="0"/>
                          <a:cs typeface="Arial" charset="0"/>
                        </a:rPr>
                        <a:t>0</a:t>
                      </a:r>
                    </a:p>
                  </a:txBody>
                  <a:tcPr anchor="b" horzOverflow="overflow">
                    <a:lnL>
                      <a:noFill/>
                    </a:lnL>
                    <a:lnR w="381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1" u="none" strike="noStrike" cap="none" normalizeH="0" baseline="0" dirty="0">
                          <a:ln>
                            <a:noFill/>
                          </a:ln>
                          <a:solidFill>
                            <a:schemeClr val="bg1"/>
                          </a:solidFill>
                          <a:effectLst/>
                          <a:latin typeface="Times New Roman" pitchFamily="18" charset="0"/>
                          <a:cs typeface="Arial" charset="0"/>
                        </a:rPr>
                        <a:t>Y</a:t>
                      </a:r>
                      <a:endParaRPr kumimoji="0" lang="en-US" sz="2400" b="1" i="0" u="none" strike="noStrike" cap="none" normalizeH="0" baseline="-25000" dirty="0">
                        <a:ln>
                          <a:noFill/>
                        </a:ln>
                        <a:solidFill>
                          <a:schemeClr val="bg1"/>
                        </a:solidFill>
                        <a:effectLst/>
                        <a:latin typeface="Times New Roman" pitchFamily="18" charset="0"/>
                        <a:cs typeface="Arial" charset="0"/>
                      </a:endParaRPr>
                    </a:p>
                  </a:txBody>
                  <a:tcPr anchor="b"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extLst>
                  <a:ext uri="{0D108BD9-81ED-4DB2-BD59-A6C34878D82A}">
                    <a16:rowId xmlns:a16="http://schemas.microsoft.com/office/drawing/2014/main" val="10001"/>
                  </a:ext>
                </a:extLst>
              </a:tr>
              <a:tr h="3841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a:ln>
                            <a:noFill/>
                          </a:ln>
                          <a:solidFill>
                            <a:schemeClr val="tx1"/>
                          </a:solidFill>
                          <a:effectLst/>
                          <a:latin typeface="Times New Roman" pitchFamily="18" charset="0"/>
                          <a:cs typeface="Arial" charset="0"/>
                        </a:rPr>
                        <a:t>0</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pitchFamily="18" charset="0"/>
                          <a:cs typeface="Times New Roman" panose="02020603050405020304" pitchFamily="18" charset="0"/>
                        </a:rPr>
                        <a:t>0</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a:r>
                        <a:rPr lang="en-US" sz="2400" dirty="0">
                          <a:latin typeface="Times New Roman" panose="02020603050405020304" pitchFamily="18" charset="0"/>
                          <a:cs typeface="Times New Roman" panose="02020603050405020304" pitchFamily="18" charset="0"/>
                        </a:rPr>
                        <a:t>0</a:t>
                      </a:r>
                    </a:p>
                  </a:txBody>
                  <a:tcPr anchor="b"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857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a:ln>
                            <a:noFill/>
                          </a:ln>
                          <a:solidFill>
                            <a:schemeClr val="tx1"/>
                          </a:solidFill>
                          <a:effectLst/>
                          <a:latin typeface="Times New Roman" pitchFamily="18" charset="0"/>
                          <a:cs typeface="Arial" charset="0"/>
                        </a:rPr>
                        <a:t>0</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pitchFamily="18" charset="0"/>
                          <a:cs typeface="Times New Roman" panose="02020603050405020304" pitchFamily="18" charset="0"/>
                        </a:rPr>
                        <a:t>1</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algn="ctr"/>
                      <a:r>
                        <a:rPr lang="en-US" sz="2400" dirty="0">
                          <a:latin typeface="Times New Roman" panose="02020603050405020304" pitchFamily="18" charset="0"/>
                          <a:cs typeface="Times New Roman" panose="02020603050405020304" pitchFamily="18" charset="0"/>
                        </a:rPr>
                        <a:t>0</a:t>
                      </a:r>
                    </a:p>
                  </a:txBody>
                  <a:tcPr anchor="b"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873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a:ln>
                            <a:noFill/>
                          </a:ln>
                          <a:solidFill>
                            <a:schemeClr val="tx1"/>
                          </a:solidFill>
                          <a:effectLst/>
                          <a:latin typeface="Times New Roman" pitchFamily="18" charset="0"/>
                          <a:cs typeface="Arial" charset="0"/>
                        </a:rPr>
                        <a:t>1</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pitchFamily="18" charset="0"/>
                          <a:cs typeface="Times New Roman" panose="02020603050405020304" pitchFamily="18" charset="0"/>
                        </a:rPr>
                        <a:t>0</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algn="ctr"/>
                      <a:r>
                        <a:rPr lang="en-US" sz="2400" dirty="0">
                          <a:latin typeface="Times New Roman" panose="02020603050405020304" pitchFamily="18" charset="0"/>
                          <a:cs typeface="Times New Roman" panose="02020603050405020304" pitchFamily="18" charset="0"/>
                        </a:rPr>
                        <a:t>1</a:t>
                      </a:r>
                    </a:p>
                  </a:txBody>
                  <a:tcPr anchor="b"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6" name="Rectangle 5"/>
          <p:cNvSpPr/>
          <p:nvPr/>
        </p:nvSpPr>
        <p:spPr>
          <a:xfrm>
            <a:off x="3733800" y="2895600"/>
            <a:ext cx="9906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3733800" y="3276600"/>
            <a:ext cx="9906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3733800" y="3733800"/>
            <a:ext cx="9906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3048000" y="4724400"/>
            <a:ext cx="990600" cy="381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aphicFrame>
        <p:nvGraphicFramePr>
          <p:cNvPr id="11" name="Object 10"/>
          <p:cNvGraphicFramePr>
            <a:graphicFrameLocks noChangeAspect="1"/>
          </p:cNvGraphicFramePr>
          <p:nvPr>
            <p:extLst/>
          </p:nvPr>
        </p:nvGraphicFramePr>
        <p:xfrm>
          <a:off x="5105400" y="1752600"/>
          <a:ext cx="3873062" cy="2133600"/>
        </p:xfrm>
        <a:graphic>
          <a:graphicData uri="http://schemas.openxmlformats.org/presentationml/2006/ole">
            <mc:AlternateContent xmlns:mc="http://schemas.openxmlformats.org/markup-compatibility/2006">
              <mc:Choice xmlns:v="urn:schemas-microsoft-com:vml" Requires="v">
                <p:oleObj spid="_x0000_s238596" name="VISIO" r:id="rId6" imgW="2339280" imgH="1289160" progId="Visio.Drawing.6">
                  <p:embed/>
                </p:oleObj>
              </mc:Choice>
              <mc:Fallback>
                <p:oleObj name="VISIO" r:id="rId6" imgW="2339280" imgH="1289160" progId="Visio.Drawing.6">
                  <p:embed/>
                  <p:pic>
                    <p:nvPicPr>
                      <p:cNvPr id="11" name="Object 10"/>
                      <p:cNvPicPr/>
                      <p:nvPr/>
                    </p:nvPicPr>
                    <p:blipFill>
                      <a:blip r:embed="rId7"/>
                      <a:stretch>
                        <a:fillRect/>
                      </a:stretch>
                    </p:blipFill>
                    <p:spPr>
                      <a:xfrm>
                        <a:off x="5105400" y="1752600"/>
                        <a:ext cx="3873062" cy="2133600"/>
                      </a:xfrm>
                      <a:prstGeom prst="rect">
                        <a:avLst/>
                      </a:prstGeom>
                    </p:spPr>
                  </p:pic>
                </p:oleObj>
              </mc:Fallback>
            </mc:AlternateContent>
          </a:graphicData>
        </a:graphic>
      </p:graphicFrame>
    </p:spTree>
    <p:extLst>
      <p:ext uri="{BB962C8B-B14F-4D97-AF65-F5344CB8AC3E}">
        <p14:creationId xmlns:p14="http://schemas.microsoft.com/office/powerpoint/2010/main" val="262971034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grpId="0" nodeType="clickEffect">
                                  <p:stCondLst>
                                    <p:cond delay="0"/>
                                  </p:stCondLst>
                                  <p:childTnLst>
                                    <p:animEffect transition="out" filter="dissolve">
                                      <p:cBhvr>
                                        <p:cTn id="6" dur="500"/>
                                        <p:tgtEl>
                                          <p:spTgt spid="6"/>
                                        </p:tgtEl>
                                      </p:cBhvr>
                                    </p:animEffect>
                                    <p:set>
                                      <p:cBhvr>
                                        <p:cTn id="7" dur="1" fill="hold">
                                          <p:stCondLst>
                                            <p:cond delay="499"/>
                                          </p:stCondLst>
                                        </p:cTn>
                                        <p:tgtEl>
                                          <p:spTgt spid="6"/>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9" presetClass="exit" presetSubtype="0" fill="hold" grpId="0" nodeType="clickEffect">
                                  <p:stCondLst>
                                    <p:cond delay="0"/>
                                  </p:stCondLst>
                                  <p:childTnLst>
                                    <p:animEffect transition="out" filter="dissolve">
                                      <p:cBhvr>
                                        <p:cTn id="11" dur="500"/>
                                        <p:tgtEl>
                                          <p:spTgt spid="8"/>
                                        </p:tgtEl>
                                      </p:cBhvr>
                                    </p:animEffect>
                                    <p:set>
                                      <p:cBhvr>
                                        <p:cTn id="12" dur="1" fill="hold">
                                          <p:stCondLst>
                                            <p:cond delay="499"/>
                                          </p:stCondLst>
                                        </p:cTn>
                                        <p:tgtEl>
                                          <p:spTgt spid="8"/>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9" presetClass="exit" presetSubtype="0" fill="hold" grpId="0" nodeType="clickEffect">
                                  <p:stCondLst>
                                    <p:cond delay="0"/>
                                  </p:stCondLst>
                                  <p:childTnLst>
                                    <p:animEffect transition="out" filter="dissolve">
                                      <p:cBhvr>
                                        <p:cTn id="16" dur="500"/>
                                        <p:tgtEl>
                                          <p:spTgt spid="9"/>
                                        </p:tgtEl>
                                      </p:cBhvr>
                                    </p:animEffect>
                                    <p:set>
                                      <p:cBhvr>
                                        <p:cTn id="17" dur="1" fill="hold">
                                          <p:stCondLst>
                                            <p:cond delay="499"/>
                                          </p:stCondLst>
                                        </p:cTn>
                                        <p:tgtEl>
                                          <p:spTgt spid="9"/>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9" presetClass="exit" presetSubtype="0" fill="hold" grpId="0" nodeType="clickEffect">
                                  <p:stCondLst>
                                    <p:cond delay="0"/>
                                  </p:stCondLst>
                                  <p:childTnLst>
                                    <p:animEffect transition="out" filter="dissolve">
                                      <p:cBhvr>
                                        <p:cTn id="21" dur="500"/>
                                        <p:tgtEl>
                                          <p:spTgt spid="10"/>
                                        </p:tgtEl>
                                      </p:cBhvr>
                                    </p:animEffect>
                                    <p:set>
                                      <p:cBhvr>
                                        <p:cTn id="22" dur="1" fill="hold">
                                          <p:stCondLst>
                                            <p:cond delay="499"/>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9" grpId="0" animBg="1"/>
      <p:bldP spid="10"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18119" name="Group 263"/>
          <p:cNvGraphicFramePr>
            <a:graphicFrameLocks noGrp="1"/>
          </p:cNvGraphicFramePr>
          <p:nvPr>
            <p:ph sz="half" idx="4294967295"/>
            <p:custDataLst>
              <p:tags r:id="rId1"/>
            </p:custDataLst>
            <p:extLst/>
          </p:nvPr>
        </p:nvGraphicFramePr>
        <p:xfrm>
          <a:off x="1143000" y="1524000"/>
          <a:ext cx="4343399" cy="2621280"/>
        </p:xfrm>
        <a:graphic>
          <a:graphicData uri="http://schemas.openxmlformats.org/drawingml/2006/table">
            <a:tbl>
              <a:tblPr/>
              <a:tblGrid>
                <a:gridCol w="1295400">
                  <a:extLst>
                    <a:ext uri="{9D8B030D-6E8A-4147-A177-3AD203B41FA5}">
                      <a16:colId xmlns:a16="http://schemas.microsoft.com/office/drawing/2014/main" val="20000"/>
                    </a:ext>
                  </a:extLst>
                </a:gridCol>
                <a:gridCol w="838200">
                  <a:extLst>
                    <a:ext uri="{9D8B030D-6E8A-4147-A177-3AD203B41FA5}">
                      <a16:colId xmlns:a16="http://schemas.microsoft.com/office/drawing/2014/main" val="20001"/>
                    </a:ext>
                  </a:extLst>
                </a:gridCol>
                <a:gridCol w="1066799">
                  <a:extLst>
                    <a:ext uri="{9D8B030D-6E8A-4147-A177-3AD203B41FA5}">
                      <a16:colId xmlns:a16="http://schemas.microsoft.com/office/drawing/2014/main" val="20002"/>
                    </a:ext>
                  </a:extLst>
                </a:gridCol>
                <a:gridCol w="1143000">
                  <a:extLst>
                    <a:ext uri="{9D8B030D-6E8A-4147-A177-3AD203B41FA5}">
                      <a16:colId xmlns:a16="http://schemas.microsoft.com/office/drawing/2014/main" val="20003"/>
                    </a:ext>
                  </a:extLst>
                </a:gridCol>
              </a:tblGrid>
              <a:tr h="3063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a:ln>
                            <a:noFill/>
                          </a:ln>
                          <a:solidFill>
                            <a:schemeClr val="bg1"/>
                          </a:solidFill>
                          <a:effectLst/>
                          <a:latin typeface="Times New Roman" pitchFamily="18" charset="0"/>
                          <a:cs typeface="Arial" charset="0"/>
                        </a:rPr>
                        <a:t>Current State</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a:ln>
                            <a:noFill/>
                          </a:ln>
                          <a:solidFill>
                            <a:schemeClr val="bg1"/>
                          </a:solidFill>
                          <a:effectLst/>
                          <a:latin typeface="Times New Roman" pitchFamily="18" charset="0"/>
                          <a:cs typeface="Arial" charset="0"/>
                        </a:rPr>
                        <a:t>Input</a:t>
                      </a:r>
                      <a:endParaRPr kumimoji="0" lang="en-US" sz="2000" b="1" i="1" u="none" strike="noStrike" cap="none" normalizeH="0" baseline="-25000" dirty="0">
                        <a:ln>
                          <a:noFill/>
                        </a:ln>
                        <a:solidFill>
                          <a:schemeClr val="bg1"/>
                        </a:solidFill>
                        <a:effectLst/>
                        <a:latin typeface="Times New Roman" pitchFamily="18" charset="0"/>
                        <a:cs typeface="Arial" charset="0"/>
                      </a:endParaRP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a:ln>
                            <a:noFill/>
                          </a:ln>
                          <a:solidFill>
                            <a:schemeClr val="bg1"/>
                          </a:solidFill>
                          <a:effectLst/>
                          <a:latin typeface="Times New Roman" pitchFamily="18" charset="0"/>
                          <a:cs typeface="Arial" charset="0"/>
                        </a:rPr>
                        <a:t>Next State</a:t>
                      </a:r>
                      <a:endParaRPr kumimoji="0" lang="en-US" sz="2000" b="1" i="0" u="none" strike="noStrike" cap="none" normalizeH="0" baseline="-25000" dirty="0">
                        <a:ln>
                          <a:noFill/>
                        </a:ln>
                        <a:solidFill>
                          <a:schemeClr val="bg1"/>
                        </a:solidFill>
                        <a:effectLst/>
                        <a:latin typeface="Times New Roman" pitchFamily="18" charset="0"/>
                        <a:cs typeface="Times New Roman" pitchFamily="18" charset="0"/>
                      </a:endParaRP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a:ln>
                            <a:noFill/>
                          </a:ln>
                          <a:solidFill>
                            <a:schemeClr val="bg1"/>
                          </a:solidFill>
                          <a:effectLst/>
                          <a:latin typeface="Times New Roman" pitchFamily="18" charset="0"/>
                          <a:cs typeface="Arial" charset="0"/>
                        </a:rPr>
                        <a:t>Output</a:t>
                      </a:r>
                      <a:endParaRPr kumimoji="0" lang="en-US" sz="2000" b="1" i="0" u="none" strike="noStrike" cap="none" normalizeH="0" baseline="-25000" dirty="0">
                        <a:ln>
                          <a:noFill/>
                        </a:ln>
                        <a:solidFill>
                          <a:schemeClr val="bg1"/>
                        </a:solidFill>
                        <a:effectLst/>
                        <a:latin typeface="Times New Roman" pitchFamily="18" charset="0"/>
                        <a:cs typeface="Times New Roman" pitchFamily="18" charset="0"/>
                      </a:endParaRP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extLst>
                  <a:ext uri="{0D108BD9-81ED-4DB2-BD59-A6C34878D82A}">
                    <a16:rowId xmlns:a16="http://schemas.microsoft.com/office/drawing/2014/main" val="10000"/>
                  </a:ext>
                </a:extLst>
              </a:tr>
              <a:tr h="3063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1" u="none" strike="noStrike" cap="none" normalizeH="0" baseline="0">
                          <a:ln>
                            <a:noFill/>
                          </a:ln>
                          <a:solidFill>
                            <a:schemeClr val="bg1"/>
                          </a:solidFill>
                          <a:effectLst/>
                          <a:latin typeface="Times New Roman" pitchFamily="18" charset="0"/>
                          <a:cs typeface="Arial" charset="0"/>
                        </a:rPr>
                        <a:t>S</a:t>
                      </a:r>
                      <a:r>
                        <a:rPr kumimoji="0" lang="en-US" sz="2000" b="1" i="0" u="none" strike="noStrike" cap="none" normalizeH="0" baseline="-25000">
                          <a:ln>
                            <a:noFill/>
                          </a:ln>
                          <a:solidFill>
                            <a:schemeClr val="bg1"/>
                          </a:solidFill>
                          <a:effectLst/>
                          <a:latin typeface="Times New Roman" pitchFamily="18" charset="0"/>
                          <a:cs typeface="Arial" charset="0"/>
                        </a:rPr>
                        <a:t>0</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1" u="none" strike="noStrike" cap="none" normalizeH="0" baseline="0" dirty="0">
                          <a:ln>
                            <a:noFill/>
                          </a:ln>
                          <a:solidFill>
                            <a:schemeClr val="bg1"/>
                          </a:solidFill>
                          <a:effectLst/>
                          <a:latin typeface="Times New Roman" pitchFamily="18" charset="0"/>
                          <a:cs typeface="Arial" charset="0"/>
                        </a:rPr>
                        <a:t>A</a:t>
                      </a:r>
                      <a:endParaRPr kumimoji="0" lang="en-US" sz="2000" b="1" i="1" u="none" strike="noStrike" cap="none" normalizeH="0" baseline="-25000" dirty="0">
                        <a:ln>
                          <a:noFill/>
                        </a:ln>
                        <a:solidFill>
                          <a:schemeClr val="bg1"/>
                        </a:solidFill>
                        <a:effectLst/>
                        <a:latin typeface="Times New Roman" pitchFamily="18" charset="0"/>
                        <a:cs typeface="Arial" charset="0"/>
                      </a:endParaRP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1" u="none" strike="noStrike" cap="none" normalizeH="0" baseline="0" dirty="0">
                          <a:ln>
                            <a:noFill/>
                          </a:ln>
                          <a:solidFill>
                            <a:schemeClr val="bg1"/>
                          </a:solidFill>
                          <a:effectLst/>
                          <a:latin typeface="Times New Roman" pitchFamily="18" charset="0"/>
                          <a:cs typeface="Arial" charset="0"/>
                        </a:rPr>
                        <a:t>S</a:t>
                      </a:r>
                      <a:r>
                        <a:rPr kumimoji="0" lang="en-US" sz="2000" b="1" i="1" u="none" strike="noStrike" cap="none" normalizeH="0" baseline="0" dirty="0">
                          <a:ln>
                            <a:noFill/>
                          </a:ln>
                          <a:solidFill>
                            <a:schemeClr val="bg1"/>
                          </a:solidFill>
                          <a:effectLst/>
                          <a:latin typeface="Times New Roman" pitchFamily="18" charset="0"/>
                          <a:cs typeface="Times New Roman" pitchFamily="18" charset="0"/>
                        </a:rPr>
                        <a:t>'</a:t>
                      </a:r>
                      <a:r>
                        <a:rPr kumimoji="0" lang="en-US" sz="2000" b="1" i="0" u="none" strike="noStrike" cap="none" normalizeH="0" baseline="-25000" dirty="0">
                          <a:ln>
                            <a:noFill/>
                          </a:ln>
                          <a:solidFill>
                            <a:schemeClr val="bg1"/>
                          </a:solidFill>
                          <a:effectLst/>
                          <a:latin typeface="Times New Roman" pitchFamily="18" charset="0"/>
                          <a:cs typeface="Times New Roman" pitchFamily="18" charset="0"/>
                        </a:rPr>
                        <a:t>0</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1" u="none" strike="noStrike" cap="none" normalizeH="0" baseline="0" dirty="0">
                          <a:ln>
                            <a:noFill/>
                          </a:ln>
                          <a:solidFill>
                            <a:schemeClr val="bg1"/>
                          </a:solidFill>
                          <a:effectLst/>
                          <a:latin typeface="Times New Roman" pitchFamily="18" charset="0"/>
                          <a:cs typeface="Arial" charset="0"/>
                        </a:rPr>
                        <a:t>Y</a:t>
                      </a:r>
                      <a:endParaRPr kumimoji="0" lang="en-US" sz="2000" b="1" i="0" u="none" strike="noStrike" cap="none" normalizeH="0" baseline="-25000" dirty="0">
                        <a:ln>
                          <a:noFill/>
                        </a:ln>
                        <a:solidFill>
                          <a:schemeClr val="bg1"/>
                        </a:solidFill>
                        <a:effectLst/>
                        <a:latin typeface="Times New Roman" pitchFamily="18" charset="0"/>
                        <a:cs typeface="Times New Roman" pitchFamily="18" charset="0"/>
                      </a:endParaRP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extLst>
                  <a:ext uri="{0D108BD9-81ED-4DB2-BD59-A6C34878D82A}">
                    <a16:rowId xmlns:a16="http://schemas.microsoft.com/office/drawing/2014/main" val="10001"/>
                  </a:ext>
                </a:extLst>
              </a:tr>
              <a:tr h="3238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a:ln>
                            <a:noFill/>
                          </a:ln>
                          <a:solidFill>
                            <a:schemeClr val="tx1"/>
                          </a:solidFill>
                          <a:effectLst/>
                          <a:latin typeface="Times New Roman" pitchFamily="18" charset="0"/>
                          <a:cs typeface="Arial" charset="0"/>
                        </a:rPr>
                        <a:t>0</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dirty="0">
                          <a:ln>
                            <a:noFill/>
                          </a:ln>
                          <a:solidFill>
                            <a:schemeClr val="tx1"/>
                          </a:solidFill>
                          <a:effectLst/>
                          <a:latin typeface="Times New Roman" pitchFamily="18" charset="0"/>
                          <a:cs typeface="Arial" charset="0"/>
                        </a:rPr>
                        <a:t>1</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dirty="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254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a:ln>
                            <a:noFill/>
                          </a:ln>
                          <a:solidFill>
                            <a:schemeClr val="tx1"/>
                          </a:solidFill>
                          <a:effectLst/>
                          <a:latin typeface="Times New Roman" pitchFamily="18" charset="0"/>
                          <a:cs typeface="Arial" charset="0"/>
                        </a:rPr>
                        <a:t>0</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dirty="0">
                          <a:ln>
                            <a:noFill/>
                          </a:ln>
                          <a:solidFill>
                            <a:schemeClr val="tx1"/>
                          </a:solidFill>
                          <a:effectLst/>
                          <a:latin typeface="Times New Roman" pitchFamily="18" charset="0"/>
                          <a:cs typeface="Arial" charset="0"/>
                        </a:rPr>
                        <a:t>0</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dirty="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270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a:ln>
                            <a:noFill/>
                          </a:ln>
                          <a:solidFill>
                            <a:schemeClr val="tx1"/>
                          </a:solidFill>
                          <a:effectLst/>
                          <a:latin typeface="Times New Roman" pitchFamily="18" charset="0"/>
                          <a:cs typeface="Arial" charset="0"/>
                        </a:rPr>
                        <a:t>1</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dirty="0">
                          <a:ln>
                            <a:noFill/>
                          </a:ln>
                          <a:solidFill>
                            <a:schemeClr val="tx1"/>
                          </a:solidFill>
                          <a:effectLst/>
                          <a:latin typeface="Times New Roman" pitchFamily="18" charset="0"/>
                          <a:cs typeface="Arial" charset="0"/>
                        </a:rPr>
                        <a:t>1</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dirty="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286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a:ln>
                            <a:noFill/>
                          </a:ln>
                          <a:solidFill>
                            <a:schemeClr val="tx1"/>
                          </a:solidFill>
                          <a:effectLst/>
                          <a:latin typeface="Times New Roman" pitchFamily="18" charset="0"/>
                          <a:cs typeface="Arial" charset="0"/>
                        </a:rPr>
                        <a:t>1</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dirty="0">
                          <a:ln>
                            <a:noFill/>
                          </a:ln>
                          <a:solidFill>
                            <a:schemeClr val="tx1"/>
                          </a:solidFill>
                          <a:effectLst/>
                          <a:latin typeface="Times New Roman" pitchFamily="18" charset="0"/>
                          <a:cs typeface="Arial" charset="0"/>
                        </a:rPr>
                        <a:t>0</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dirty="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bl>
          </a:graphicData>
        </a:graphic>
      </p:graphicFrame>
      <p:graphicFrame>
        <p:nvGraphicFramePr>
          <p:cNvPr id="1017988" name="Group 132"/>
          <p:cNvGraphicFramePr>
            <a:graphicFrameLocks noGrp="1"/>
          </p:cNvGraphicFramePr>
          <p:nvPr>
            <p:ph sz="half" idx="4294967295"/>
            <p:custDataLst>
              <p:tags r:id="rId2"/>
            </p:custDataLst>
            <p:extLst/>
          </p:nvPr>
        </p:nvGraphicFramePr>
        <p:xfrm>
          <a:off x="5715000" y="2133600"/>
          <a:ext cx="2514600" cy="1735138"/>
        </p:xfrm>
        <a:graphic>
          <a:graphicData uri="http://schemas.openxmlformats.org/drawingml/2006/table">
            <a:tbl>
              <a:tblPr/>
              <a:tblGrid>
                <a:gridCol w="99060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tblGrid>
              <a:tr h="609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a:ln>
                            <a:noFill/>
                          </a:ln>
                          <a:solidFill>
                            <a:schemeClr val="bg1"/>
                          </a:solidFill>
                          <a:effectLst/>
                          <a:latin typeface="Times New Roman" pitchFamily="18" charset="0"/>
                          <a:cs typeface="Arial" charset="0"/>
                        </a:rPr>
                        <a:t>State</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a:ln>
                            <a:noFill/>
                          </a:ln>
                          <a:solidFill>
                            <a:schemeClr val="bg1"/>
                          </a:solidFill>
                          <a:effectLst/>
                          <a:latin typeface="Times New Roman" pitchFamily="18" charset="0"/>
                          <a:cs typeface="Arial" charset="0"/>
                        </a:rPr>
                        <a:t>Encoding</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70C0"/>
                    </a:solidFill>
                  </a:tcPr>
                </a:tc>
                <a:extLst>
                  <a:ext uri="{0D108BD9-81ED-4DB2-BD59-A6C34878D82A}">
                    <a16:rowId xmlns:a16="http://schemas.microsoft.com/office/drawing/2014/main" val="10000"/>
                  </a:ext>
                </a:extLst>
              </a:tr>
              <a:tr h="5619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a:ln>
                            <a:noFill/>
                          </a:ln>
                          <a:solidFill>
                            <a:schemeClr val="tx1"/>
                          </a:solidFill>
                          <a:effectLst/>
                          <a:latin typeface="Times New Roman" pitchFamily="18" charset="0"/>
                          <a:cs typeface="Arial" charset="0"/>
                        </a:rPr>
                        <a:t>S0</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pitchFamily="18" charset="0"/>
                          <a:cs typeface="Arial" charset="0"/>
                        </a:rPr>
                        <a:t>0</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635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a:ln>
                            <a:noFill/>
                          </a:ln>
                          <a:solidFill>
                            <a:schemeClr val="tx1"/>
                          </a:solidFill>
                          <a:effectLst/>
                          <a:latin typeface="Times New Roman" pitchFamily="18" charset="0"/>
                          <a:cs typeface="Arial" charset="0"/>
                        </a:rPr>
                        <a:t>S1</a:t>
                      </a:r>
                    </a:p>
                  </a:txBody>
                  <a:tcPr anchor="b"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pitchFamily="18" charset="0"/>
                          <a:cs typeface="Arial" charset="0"/>
                        </a:rPr>
                        <a:t>1</a:t>
                      </a:r>
                    </a:p>
                  </a:txBody>
                  <a:tcPr anchor="b"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bl>
          </a:graphicData>
        </a:graphic>
      </p:graphicFrame>
      <p:sp>
        <p:nvSpPr>
          <p:cNvPr id="1017858"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 name="TextBox 8"/>
          <p:cNvSpPr txBox="1"/>
          <p:nvPr/>
        </p:nvSpPr>
        <p:spPr>
          <a:xfrm>
            <a:off x="457200" y="152400"/>
            <a:ext cx="8686800" cy="677108"/>
          </a:xfrm>
          <a:prstGeom prst="rect">
            <a:avLst/>
          </a:prstGeom>
          <a:noFill/>
        </p:spPr>
        <p:txBody>
          <a:bodyPr wrap="square" rtlCol="0">
            <a:spAutoFit/>
          </a:bodyPr>
          <a:lstStyle/>
          <a:p>
            <a:r>
              <a:rPr lang="en-US" sz="3800" dirty="0">
                <a:solidFill>
                  <a:schemeClr val="bg1"/>
                </a:solidFill>
                <a:latin typeface="+mj-lt"/>
              </a:rPr>
              <a:t>Mealy FSM State Transition &amp; Output Table</a:t>
            </a:r>
          </a:p>
        </p:txBody>
      </p:sp>
      <p:sp>
        <p:nvSpPr>
          <p:cNvPr id="6" name="Rectangle 44"/>
          <p:cNvSpPr>
            <a:spLocks noChangeArrowheads="1"/>
          </p:cNvSpPr>
          <p:nvPr>
            <p:custDataLst>
              <p:tags r:id="rId4"/>
            </p:custDataLst>
          </p:nvPr>
        </p:nvSpPr>
        <p:spPr bwMode="auto">
          <a:xfrm>
            <a:off x="2438400" y="4495800"/>
            <a:ext cx="1676400" cy="685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342900" indent="-342900">
              <a:spcBef>
                <a:spcPct val="20000"/>
              </a:spcBef>
            </a:pPr>
            <a:r>
              <a:rPr lang="en-US" sz="2400" b="1" i="1" dirty="0">
                <a:latin typeface="Times New Roman" pitchFamily="18" charset="0"/>
                <a:cs typeface="Arial" charset="0"/>
              </a:rPr>
              <a:t>S</a:t>
            </a:r>
            <a:r>
              <a:rPr lang="en-US" sz="2400" b="1" baseline="-25000" dirty="0">
                <a:latin typeface="Times New Roman" pitchFamily="18" charset="0"/>
                <a:cs typeface="Arial" charset="0"/>
              </a:rPr>
              <a:t>0</a:t>
            </a:r>
            <a:r>
              <a:rPr lang="en-US" sz="2400" b="1" baseline="30000" dirty="0">
                <a:latin typeface="Courier (W1)" pitchFamily="49" charset="0"/>
                <a:cs typeface="Arial" charset="0"/>
              </a:rPr>
              <a:t>’</a:t>
            </a:r>
            <a:r>
              <a:rPr lang="en-US" sz="2400" b="1" i="1" dirty="0">
                <a:latin typeface="Times New Roman" pitchFamily="18" charset="0"/>
                <a:cs typeface="Arial" charset="0"/>
              </a:rPr>
              <a:t> =  A</a:t>
            </a:r>
          </a:p>
          <a:p>
            <a:pPr marL="342900" indent="-342900">
              <a:spcBef>
                <a:spcPct val="20000"/>
              </a:spcBef>
            </a:pPr>
            <a:r>
              <a:rPr lang="en-US" sz="2400" b="1" i="1" dirty="0">
                <a:latin typeface="Times New Roman" pitchFamily="18" charset="0"/>
                <a:cs typeface="Arial" charset="0"/>
              </a:rPr>
              <a:t>Y = S</a:t>
            </a:r>
            <a:r>
              <a:rPr lang="en-US" sz="2400" b="1" baseline="-25000" dirty="0">
                <a:latin typeface="Times New Roman" pitchFamily="18" charset="0"/>
                <a:cs typeface="Arial" charset="0"/>
              </a:rPr>
              <a:t>0 </a:t>
            </a:r>
            <a:r>
              <a:rPr lang="en-US" sz="2400" b="1" i="1" dirty="0">
                <a:latin typeface="Times New Roman" pitchFamily="18" charset="0"/>
                <a:cs typeface="Arial" charset="0"/>
              </a:rPr>
              <a:t>A</a:t>
            </a:r>
            <a:endParaRPr lang="en-US" sz="2400" b="1" i="1" baseline="-25000" dirty="0">
              <a:latin typeface="Times New Roman" pitchFamily="18" charset="0"/>
              <a:cs typeface="Arial" charset="0"/>
            </a:endParaRPr>
          </a:p>
        </p:txBody>
      </p:sp>
      <p:cxnSp>
        <p:nvCxnSpPr>
          <p:cNvPr id="3" name="Straight Connector 2"/>
          <p:cNvCxnSpPr/>
          <p:nvPr/>
        </p:nvCxnSpPr>
        <p:spPr>
          <a:xfrm>
            <a:off x="3352800" y="4572000"/>
            <a:ext cx="228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3352800" y="2743200"/>
            <a:ext cx="2057400" cy="2286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3352800" y="3124200"/>
            <a:ext cx="2057400" cy="2286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3352800" y="3505200"/>
            <a:ext cx="2057400" cy="2286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3352800" y="3886200"/>
            <a:ext cx="2057400" cy="2286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p:cNvSpPr/>
          <p:nvPr/>
        </p:nvSpPr>
        <p:spPr>
          <a:xfrm>
            <a:off x="3200400" y="4495800"/>
            <a:ext cx="1066800" cy="457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p:nvSpPr>
        <p:spPr>
          <a:xfrm>
            <a:off x="2971800" y="4953000"/>
            <a:ext cx="1066800" cy="457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5" name="Picture 8"/>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791200" y="3886200"/>
            <a:ext cx="2467381" cy="20574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val="282490412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grpId="0" nodeType="clickEffect">
                                  <p:stCondLst>
                                    <p:cond delay="0"/>
                                  </p:stCondLst>
                                  <p:childTnLst>
                                    <p:animEffect transition="out" filter="dissolve">
                                      <p:cBhvr>
                                        <p:cTn id="6" dur="500"/>
                                        <p:tgtEl>
                                          <p:spTgt spid="8"/>
                                        </p:tgtEl>
                                      </p:cBhvr>
                                    </p:animEffect>
                                    <p:set>
                                      <p:cBhvr>
                                        <p:cTn id="7" dur="1" fill="hold">
                                          <p:stCondLst>
                                            <p:cond delay="499"/>
                                          </p:stCondLst>
                                        </p:cTn>
                                        <p:tgtEl>
                                          <p:spTgt spid="8"/>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9" presetClass="exit" presetSubtype="0" fill="hold" grpId="0" nodeType="clickEffect">
                                  <p:stCondLst>
                                    <p:cond delay="0"/>
                                  </p:stCondLst>
                                  <p:childTnLst>
                                    <p:animEffect transition="out" filter="dissolve">
                                      <p:cBhvr>
                                        <p:cTn id="11" dur="500"/>
                                        <p:tgtEl>
                                          <p:spTgt spid="10"/>
                                        </p:tgtEl>
                                      </p:cBhvr>
                                    </p:animEffect>
                                    <p:set>
                                      <p:cBhvr>
                                        <p:cTn id="12" dur="1" fill="hold">
                                          <p:stCondLst>
                                            <p:cond delay="499"/>
                                          </p:stCondLst>
                                        </p:cTn>
                                        <p:tgtEl>
                                          <p:spTgt spid="10"/>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9" presetClass="exit" presetSubtype="0" fill="hold" grpId="0" nodeType="clickEffect">
                                  <p:stCondLst>
                                    <p:cond delay="0"/>
                                  </p:stCondLst>
                                  <p:childTnLst>
                                    <p:animEffect transition="out" filter="dissolve">
                                      <p:cBhvr>
                                        <p:cTn id="16" dur="500"/>
                                        <p:tgtEl>
                                          <p:spTgt spid="11"/>
                                        </p:tgtEl>
                                      </p:cBhvr>
                                    </p:animEffect>
                                    <p:set>
                                      <p:cBhvr>
                                        <p:cTn id="17" dur="1" fill="hold">
                                          <p:stCondLst>
                                            <p:cond delay="499"/>
                                          </p:stCondLst>
                                        </p:cTn>
                                        <p:tgtEl>
                                          <p:spTgt spid="11"/>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9" presetClass="exit" presetSubtype="0" fill="hold" grpId="0" nodeType="clickEffect">
                                  <p:stCondLst>
                                    <p:cond delay="0"/>
                                  </p:stCondLst>
                                  <p:childTnLst>
                                    <p:animEffect transition="out" filter="dissolve">
                                      <p:cBhvr>
                                        <p:cTn id="21" dur="500"/>
                                        <p:tgtEl>
                                          <p:spTgt spid="12"/>
                                        </p:tgtEl>
                                      </p:cBhvr>
                                    </p:animEffect>
                                    <p:set>
                                      <p:cBhvr>
                                        <p:cTn id="22" dur="1" fill="hold">
                                          <p:stCondLst>
                                            <p:cond delay="499"/>
                                          </p:stCondLst>
                                        </p:cTn>
                                        <p:tgtEl>
                                          <p:spTgt spid="12"/>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9" presetClass="exit" presetSubtype="0" fill="hold" grpId="0" nodeType="clickEffect">
                                  <p:stCondLst>
                                    <p:cond delay="0"/>
                                  </p:stCondLst>
                                  <p:childTnLst>
                                    <p:animEffect transition="out" filter="dissolve">
                                      <p:cBhvr>
                                        <p:cTn id="26" dur="500"/>
                                        <p:tgtEl>
                                          <p:spTgt spid="13"/>
                                        </p:tgtEl>
                                      </p:cBhvr>
                                    </p:animEffect>
                                    <p:set>
                                      <p:cBhvr>
                                        <p:cTn id="27" dur="1" fill="hold">
                                          <p:stCondLst>
                                            <p:cond delay="499"/>
                                          </p:stCondLst>
                                        </p:cTn>
                                        <p:tgtEl>
                                          <p:spTgt spid="13"/>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9" presetClass="exit" presetSubtype="0" fill="hold" grpId="0" nodeType="clickEffect">
                                  <p:stCondLst>
                                    <p:cond delay="0"/>
                                  </p:stCondLst>
                                  <p:childTnLst>
                                    <p:animEffect transition="out" filter="dissolve">
                                      <p:cBhvr>
                                        <p:cTn id="31" dur="500"/>
                                        <p:tgtEl>
                                          <p:spTgt spid="14"/>
                                        </p:tgtEl>
                                      </p:cBhvr>
                                    </p:animEffect>
                                    <p:set>
                                      <p:cBhvr>
                                        <p:cTn id="32" dur="1" fill="hold">
                                          <p:stCondLst>
                                            <p:cond delay="499"/>
                                          </p:stCondLst>
                                        </p:cTn>
                                        <p:tgtEl>
                                          <p:spTgt spid="1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11" grpId="0" animBg="1"/>
      <p:bldP spid="12" grpId="0" animBg="1"/>
      <p:bldP spid="13" grpId="0" animBg="1"/>
      <p:bldP spid="14"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8882" name="Rectangle 2"/>
          <p:cNvSpPr>
            <a:spLocks noChangeArrowheads="1"/>
          </p:cNvSpPr>
          <p:nvPr>
            <p:custDataLst>
              <p:tags r:id="rId1"/>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7" name="TextBox 6"/>
          <p:cNvSpPr txBox="1"/>
          <p:nvPr/>
        </p:nvSpPr>
        <p:spPr>
          <a:xfrm>
            <a:off x="457200" y="68759"/>
            <a:ext cx="7924800" cy="769441"/>
          </a:xfrm>
          <a:prstGeom prst="rect">
            <a:avLst/>
          </a:prstGeom>
          <a:noFill/>
        </p:spPr>
        <p:txBody>
          <a:bodyPr wrap="square" rtlCol="0">
            <a:spAutoFit/>
          </a:bodyPr>
          <a:lstStyle/>
          <a:p>
            <a:r>
              <a:rPr lang="en-US" sz="4400" dirty="0">
                <a:solidFill>
                  <a:schemeClr val="bg1"/>
                </a:solidFill>
                <a:latin typeface="+mj-lt"/>
              </a:rPr>
              <a:t>Moore					Mealy</a:t>
            </a:r>
          </a:p>
        </p:txBody>
      </p:sp>
      <p:pic>
        <p:nvPicPr>
          <p:cNvPr id="161800" name="Picture 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28600" y="1447800"/>
            <a:ext cx="4266855" cy="3429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5"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2000" y="2057400"/>
            <a:ext cx="4384088" cy="295925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val="1366758636"/>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57200" y="68759"/>
            <a:ext cx="7924800" cy="769441"/>
          </a:xfrm>
          <a:prstGeom prst="rect">
            <a:avLst/>
          </a:prstGeom>
          <a:noFill/>
        </p:spPr>
        <p:txBody>
          <a:bodyPr wrap="square" rtlCol="0">
            <a:spAutoFit/>
          </a:bodyPr>
          <a:lstStyle/>
          <a:p>
            <a:r>
              <a:rPr lang="en-US" sz="4400" dirty="0">
                <a:solidFill>
                  <a:schemeClr val="bg1"/>
                </a:solidFill>
                <a:latin typeface="+mj-lt"/>
              </a:rPr>
              <a:t>Moore &amp; Mealy Timing Diagram</a:t>
            </a:r>
          </a:p>
        </p:txBody>
      </p:sp>
      <p:graphicFrame>
        <p:nvGraphicFramePr>
          <p:cNvPr id="3" name="Object 2"/>
          <p:cNvGraphicFramePr>
            <a:graphicFrameLocks noChangeAspect="1"/>
          </p:cNvGraphicFramePr>
          <p:nvPr>
            <p:extLst/>
          </p:nvPr>
        </p:nvGraphicFramePr>
        <p:xfrm>
          <a:off x="228600" y="1371600"/>
          <a:ext cx="8557429" cy="3429000"/>
        </p:xfrm>
        <a:graphic>
          <a:graphicData uri="http://schemas.openxmlformats.org/presentationml/2006/ole">
            <mc:AlternateContent xmlns:mc="http://schemas.openxmlformats.org/markup-compatibility/2006">
              <mc:Choice xmlns:v="urn:schemas-microsoft-com:vml" Requires="v">
                <p:oleObj spid="_x0000_s239620" name="VISIO" r:id="rId4" imgW="5859000" imgH="2348280" progId="Visio.Drawing.6">
                  <p:embed/>
                </p:oleObj>
              </mc:Choice>
              <mc:Fallback>
                <p:oleObj name="VISIO" r:id="rId4" imgW="5859000" imgH="2348280" progId="Visio.Drawing.6">
                  <p:embed/>
                  <p:pic>
                    <p:nvPicPr>
                      <p:cNvPr id="3" name="Object 2"/>
                      <p:cNvPicPr/>
                      <p:nvPr/>
                    </p:nvPicPr>
                    <p:blipFill>
                      <a:blip r:embed="rId5"/>
                      <a:stretch>
                        <a:fillRect/>
                      </a:stretch>
                    </p:blipFill>
                    <p:spPr>
                      <a:xfrm>
                        <a:off x="228600" y="1371600"/>
                        <a:ext cx="8557429" cy="3429000"/>
                      </a:xfrm>
                      <a:prstGeom prst="rect">
                        <a:avLst/>
                      </a:prstGeom>
                    </p:spPr>
                  </p:pic>
                </p:oleObj>
              </mc:Fallback>
            </mc:AlternateContent>
          </a:graphicData>
        </a:graphic>
      </p:graphicFrame>
    </p:spTree>
    <p:extLst>
      <p:ext uri="{BB962C8B-B14F-4D97-AF65-F5344CB8AC3E}">
        <p14:creationId xmlns:p14="http://schemas.microsoft.com/office/powerpoint/2010/main" val="381599556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04" name="Rectangle 4"/>
          <p:cNvSpPr>
            <a:spLocks noGrp="1" noChangeArrowheads="1"/>
          </p:cNvSpPr>
          <p:nvPr>
            <p:ph idx="4294967295"/>
            <p:custDataLst>
              <p:tags r:id="rId1"/>
            </p:custDataLst>
          </p:nvPr>
        </p:nvSpPr>
        <p:spPr>
          <a:xfrm>
            <a:off x="457200" y="1036637"/>
            <a:ext cx="8229600" cy="4525963"/>
          </a:xfrm>
        </p:spPr>
        <p:txBody>
          <a:bodyPr/>
          <a:lstStyle/>
          <a:p>
            <a:r>
              <a:rPr lang="en-US" dirty="0"/>
              <a:t>Break complex FSMs into smaller interacting FSMs</a:t>
            </a:r>
          </a:p>
          <a:p>
            <a:r>
              <a:rPr lang="en-US" dirty="0"/>
              <a:t>Example: Modify traffic light controller to have Parade Mode.</a:t>
            </a:r>
          </a:p>
          <a:p>
            <a:pPr lvl="1"/>
            <a:r>
              <a:rPr lang="en-US" dirty="0"/>
              <a:t>Two more inputs: </a:t>
            </a:r>
            <a:r>
              <a:rPr lang="en-US" i="1" dirty="0"/>
              <a:t>P</a:t>
            </a:r>
            <a:r>
              <a:rPr lang="en-US" dirty="0"/>
              <a:t>, </a:t>
            </a:r>
            <a:r>
              <a:rPr lang="en-US" i="1" dirty="0"/>
              <a:t>R</a:t>
            </a:r>
          </a:p>
          <a:p>
            <a:pPr lvl="1"/>
            <a:r>
              <a:rPr lang="en-US" dirty="0"/>
              <a:t>When </a:t>
            </a:r>
            <a:r>
              <a:rPr lang="en-US" b="1" i="1" dirty="0"/>
              <a:t>P</a:t>
            </a:r>
            <a:r>
              <a:rPr lang="en-US" b="1" dirty="0"/>
              <a:t> = 1</a:t>
            </a:r>
            <a:r>
              <a:rPr lang="en-US" dirty="0"/>
              <a:t>, enter Parade Mode &amp; Bravado Blvd light stays green</a:t>
            </a:r>
          </a:p>
          <a:p>
            <a:pPr lvl="1"/>
            <a:r>
              <a:rPr lang="en-US" dirty="0"/>
              <a:t>When </a:t>
            </a:r>
            <a:r>
              <a:rPr lang="en-US" b="1" i="1" dirty="0"/>
              <a:t>R</a:t>
            </a:r>
            <a:r>
              <a:rPr lang="en-US" b="1" dirty="0"/>
              <a:t> = 1</a:t>
            </a:r>
            <a:r>
              <a:rPr lang="en-US" dirty="0"/>
              <a:t>, leave Parade Mode</a:t>
            </a:r>
          </a:p>
        </p:txBody>
      </p:sp>
      <p:sp>
        <p:nvSpPr>
          <p:cNvPr id="6" name="TextBox 5"/>
          <p:cNvSpPr txBox="1"/>
          <p:nvPr/>
        </p:nvSpPr>
        <p:spPr>
          <a:xfrm>
            <a:off x="457200" y="68759"/>
            <a:ext cx="7924800" cy="769441"/>
          </a:xfrm>
          <a:prstGeom prst="rect">
            <a:avLst/>
          </a:prstGeom>
          <a:noFill/>
        </p:spPr>
        <p:txBody>
          <a:bodyPr wrap="square" rtlCol="0">
            <a:spAutoFit/>
          </a:bodyPr>
          <a:lstStyle/>
          <a:p>
            <a:r>
              <a:rPr lang="en-US" sz="4400" dirty="0">
                <a:solidFill>
                  <a:schemeClr val="bg1"/>
                </a:solidFill>
                <a:latin typeface="+mj-lt"/>
              </a:rPr>
              <a:t>Factoring State Machines</a:t>
            </a:r>
          </a:p>
        </p:txBody>
      </p:sp>
    </p:spTree>
    <p:extLst>
      <p:ext uri="{BB962C8B-B14F-4D97-AF65-F5344CB8AC3E}">
        <p14:creationId xmlns:p14="http://schemas.microsoft.com/office/powerpoint/2010/main" val="350300652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027" name="Rectangle 3"/>
          <p:cNvSpPr>
            <a:spLocks noGrp="1" noChangeArrowheads="1"/>
          </p:cNvSpPr>
          <p:nvPr>
            <p:ph sz="half" idx="4294967295"/>
            <p:custDataLst>
              <p:tags r:id="rId2"/>
            </p:custDataLst>
          </p:nvPr>
        </p:nvSpPr>
        <p:spPr>
          <a:xfrm>
            <a:off x="914400" y="1219200"/>
            <a:ext cx="7696200" cy="4953000"/>
          </a:xfrm>
        </p:spPr>
        <p:txBody>
          <a:bodyPr/>
          <a:lstStyle/>
          <a:p>
            <a:pPr>
              <a:buFontTx/>
              <a:buNone/>
            </a:pPr>
            <a:r>
              <a:rPr lang="en-US" b="1" dirty="0" err="1">
                <a:solidFill>
                  <a:srgbClr val="0070C0"/>
                </a:solidFill>
              </a:rPr>
              <a:t>Unfactored</a:t>
            </a:r>
            <a:r>
              <a:rPr lang="en-US" b="1" dirty="0">
                <a:solidFill>
                  <a:srgbClr val="0070C0"/>
                </a:solidFill>
              </a:rPr>
              <a:t> FSM</a:t>
            </a:r>
          </a:p>
          <a:p>
            <a:pPr>
              <a:buFontTx/>
              <a:buNone/>
            </a:pPr>
            <a:endParaRPr lang="en-US" b="1" dirty="0">
              <a:solidFill>
                <a:srgbClr val="0070C0"/>
              </a:solidFill>
            </a:endParaRPr>
          </a:p>
          <a:p>
            <a:pPr>
              <a:buFontTx/>
              <a:buNone/>
            </a:pPr>
            <a:endParaRPr lang="en-US" b="1" dirty="0">
              <a:solidFill>
                <a:srgbClr val="0070C0"/>
              </a:solidFill>
            </a:endParaRPr>
          </a:p>
          <a:p>
            <a:pPr>
              <a:buFontTx/>
              <a:buNone/>
            </a:pPr>
            <a:r>
              <a:rPr lang="en-US" b="1" dirty="0">
                <a:solidFill>
                  <a:srgbClr val="0070C0"/>
                </a:solidFill>
              </a:rPr>
              <a:t>Factored FSM</a:t>
            </a:r>
          </a:p>
        </p:txBody>
      </p:sp>
      <p:graphicFrame>
        <p:nvGraphicFramePr>
          <p:cNvPr id="1025030" name="Object 6"/>
          <p:cNvGraphicFramePr>
            <a:graphicFrameLocks noGrp="1" noChangeAspect="1"/>
          </p:cNvGraphicFramePr>
          <p:nvPr>
            <p:ph sz="quarter" idx="4294967295"/>
            <p:custDataLst>
              <p:tags r:id="rId3"/>
            </p:custDataLst>
            <p:extLst/>
          </p:nvPr>
        </p:nvGraphicFramePr>
        <p:xfrm>
          <a:off x="3886200" y="1066800"/>
          <a:ext cx="2676525" cy="1268413"/>
        </p:xfrm>
        <a:graphic>
          <a:graphicData uri="http://schemas.openxmlformats.org/presentationml/2006/ole">
            <mc:AlternateContent xmlns:mc="http://schemas.openxmlformats.org/markup-compatibility/2006">
              <mc:Choice xmlns:v="urn:schemas-microsoft-com:vml" Requires="v">
                <p:oleObj spid="_x0000_s240647" name="VISIO" r:id="rId7" imgW="1542960" imgH="732600" progId="Visio.Drawing.6">
                  <p:embed/>
                </p:oleObj>
              </mc:Choice>
              <mc:Fallback>
                <p:oleObj name="VISIO" r:id="rId7" imgW="1542960" imgH="732600" progId="Visio.Drawing.6">
                  <p:embed/>
                  <p:pic>
                    <p:nvPicPr>
                      <p:cNvPr id="1025030" name="Object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886200" y="1066800"/>
                        <a:ext cx="2676525" cy="1268413"/>
                      </a:xfrm>
                      <a:prstGeom prst="rect">
                        <a:avLst/>
                      </a:prstGeom>
                    </p:spPr>
                  </p:pic>
                </p:oleObj>
              </mc:Fallback>
            </mc:AlternateContent>
          </a:graphicData>
        </a:graphic>
      </p:graphicFrame>
      <p:graphicFrame>
        <p:nvGraphicFramePr>
          <p:cNvPr id="1025031" name="Object 7"/>
          <p:cNvGraphicFramePr>
            <a:graphicFrameLocks noGrp="1" noChangeAspect="1"/>
          </p:cNvGraphicFramePr>
          <p:nvPr>
            <p:ph sz="quarter" idx="4294967295"/>
            <p:custDataLst>
              <p:tags r:id="rId4"/>
            </p:custDataLst>
            <p:extLst/>
          </p:nvPr>
        </p:nvGraphicFramePr>
        <p:xfrm>
          <a:off x="4114800" y="2590800"/>
          <a:ext cx="2338387" cy="3276600"/>
        </p:xfrm>
        <a:graphic>
          <a:graphicData uri="http://schemas.openxmlformats.org/presentationml/2006/ole">
            <mc:AlternateContent xmlns:mc="http://schemas.openxmlformats.org/markup-compatibility/2006">
              <mc:Choice xmlns:v="urn:schemas-microsoft-com:vml" Requires="v">
                <p:oleObj spid="_x0000_s240648" name="VISIO" r:id="rId9" imgW="1542960" imgH="2161440" progId="Visio.Drawing.6">
                  <p:embed/>
                </p:oleObj>
              </mc:Choice>
              <mc:Fallback>
                <p:oleObj name="VISIO" r:id="rId9" imgW="1542960" imgH="2161440" progId="Visio.Drawing.6">
                  <p:embed/>
                  <p:pic>
                    <p:nvPicPr>
                      <p:cNvPr id="1025031" name="Object 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114800" y="2590800"/>
                        <a:ext cx="2338387" cy="32766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oleObj>
              </mc:Fallback>
            </mc:AlternateContent>
          </a:graphicData>
        </a:graphic>
      </p:graphicFrame>
      <p:sp>
        <p:nvSpPr>
          <p:cNvPr id="8" name="TextBox 7"/>
          <p:cNvSpPr txBox="1"/>
          <p:nvPr/>
        </p:nvSpPr>
        <p:spPr>
          <a:xfrm>
            <a:off x="457200" y="68759"/>
            <a:ext cx="7924800" cy="769441"/>
          </a:xfrm>
          <a:prstGeom prst="rect">
            <a:avLst/>
          </a:prstGeom>
          <a:noFill/>
        </p:spPr>
        <p:txBody>
          <a:bodyPr wrap="square" rtlCol="0">
            <a:spAutoFit/>
          </a:bodyPr>
          <a:lstStyle/>
          <a:p>
            <a:r>
              <a:rPr lang="en-US" sz="4400" dirty="0">
                <a:solidFill>
                  <a:schemeClr val="bg1"/>
                </a:solidFill>
                <a:latin typeface="+mj-lt"/>
              </a:rPr>
              <a:t>Parade FSM</a:t>
            </a:r>
          </a:p>
        </p:txBody>
      </p:sp>
    </p:spTree>
    <p:extLst>
      <p:ext uri="{BB962C8B-B14F-4D97-AF65-F5344CB8AC3E}">
        <p14:creationId xmlns:p14="http://schemas.microsoft.com/office/powerpoint/2010/main" val="114142948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57200" y="68759"/>
            <a:ext cx="7924800" cy="769441"/>
          </a:xfrm>
          <a:prstGeom prst="rect">
            <a:avLst/>
          </a:prstGeom>
          <a:noFill/>
        </p:spPr>
        <p:txBody>
          <a:bodyPr wrap="square" rtlCol="0">
            <a:spAutoFit/>
          </a:bodyPr>
          <a:lstStyle/>
          <a:p>
            <a:r>
              <a:rPr lang="en-US" sz="4400" dirty="0" err="1">
                <a:solidFill>
                  <a:schemeClr val="bg1"/>
                </a:solidFill>
                <a:latin typeface="+mj-lt"/>
              </a:rPr>
              <a:t>Unfactored</a:t>
            </a:r>
            <a:r>
              <a:rPr lang="en-US" sz="4400" dirty="0">
                <a:solidFill>
                  <a:schemeClr val="bg1"/>
                </a:solidFill>
                <a:latin typeface="+mj-lt"/>
              </a:rPr>
              <a:t> FSM</a:t>
            </a:r>
          </a:p>
        </p:txBody>
      </p:sp>
      <p:grpSp>
        <p:nvGrpSpPr>
          <p:cNvPr id="3" name="Group 2"/>
          <p:cNvGrpSpPr/>
          <p:nvPr/>
        </p:nvGrpSpPr>
        <p:grpSpPr>
          <a:xfrm>
            <a:off x="457200" y="990600"/>
            <a:ext cx="7696200" cy="4883347"/>
            <a:chOff x="457200" y="990600"/>
            <a:chExt cx="7696200" cy="4883347"/>
          </a:xfrm>
        </p:grpSpPr>
        <p:pic>
          <p:nvPicPr>
            <p:cNvPr id="165914" name="Picture 2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400" y="990600"/>
              <a:ext cx="7239000" cy="4883347"/>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2" name="Rectangle 1"/>
            <p:cNvSpPr/>
            <p:nvPr/>
          </p:nvSpPr>
          <p:spPr>
            <a:xfrm>
              <a:off x="457200" y="5105400"/>
              <a:ext cx="1371600" cy="76854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70174594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30148" name="Object 4"/>
          <p:cNvGraphicFramePr>
            <a:graphicFrameLocks noGrp="1" noChangeAspect="1"/>
          </p:cNvGraphicFramePr>
          <p:nvPr>
            <p:ph idx="4294967295"/>
            <p:custDataLst>
              <p:tags r:id="rId2"/>
            </p:custDataLst>
            <p:extLst/>
          </p:nvPr>
        </p:nvGraphicFramePr>
        <p:xfrm>
          <a:off x="990600" y="1447800"/>
          <a:ext cx="7772400" cy="4027487"/>
        </p:xfrm>
        <a:graphic>
          <a:graphicData uri="http://schemas.openxmlformats.org/presentationml/2006/ole">
            <mc:AlternateContent xmlns:mc="http://schemas.openxmlformats.org/markup-compatibility/2006">
              <mc:Choice xmlns:v="urn:schemas-microsoft-com:vml" Requires="v">
                <p:oleObj spid="_x0000_s241668" name="VISIO" r:id="rId5" imgW="4286160" imgH="2221560" progId="Visio.Drawing.6">
                  <p:embed/>
                </p:oleObj>
              </mc:Choice>
              <mc:Fallback>
                <p:oleObj name="VISIO" r:id="rId5" imgW="4286160" imgH="2221560" progId="Visio.Drawing.6">
                  <p:embed/>
                  <p:pic>
                    <p:nvPicPr>
                      <p:cNvPr id="1030148"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90600" y="1447800"/>
                        <a:ext cx="7772400" cy="4027487"/>
                      </a:xfrm>
                      <a:prstGeom prst="rect">
                        <a:avLst/>
                      </a:prstGeom>
                    </p:spPr>
                  </p:pic>
                </p:oleObj>
              </mc:Fallback>
            </mc:AlternateContent>
          </a:graphicData>
        </a:graphic>
      </p:graphicFrame>
      <p:sp>
        <p:nvSpPr>
          <p:cNvPr id="6" name="TextBox 5"/>
          <p:cNvSpPr txBox="1"/>
          <p:nvPr/>
        </p:nvSpPr>
        <p:spPr>
          <a:xfrm>
            <a:off x="457200" y="68759"/>
            <a:ext cx="7924800" cy="769441"/>
          </a:xfrm>
          <a:prstGeom prst="rect">
            <a:avLst/>
          </a:prstGeom>
          <a:noFill/>
        </p:spPr>
        <p:txBody>
          <a:bodyPr wrap="square" rtlCol="0">
            <a:spAutoFit/>
          </a:bodyPr>
          <a:lstStyle/>
          <a:p>
            <a:r>
              <a:rPr lang="en-US" sz="4400" dirty="0">
                <a:solidFill>
                  <a:schemeClr val="bg1"/>
                </a:solidFill>
                <a:latin typeface="+mj-lt"/>
              </a:rPr>
              <a:t>Factored FSM</a:t>
            </a:r>
          </a:p>
        </p:txBody>
      </p:sp>
    </p:spTree>
    <p:extLst>
      <p:ext uri="{BB962C8B-B14F-4D97-AF65-F5344CB8AC3E}">
        <p14:creationId xmlns:p14="http://schemas.microsoft.com/office/powerpoint/2010/main" val="32382300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0210" name="Rectangle 2"/>
          <p:cNvSpPr>
            <a:spLocks noChangeArrowheads="1"/>
          </p:cNvSpPr>
          <p:nvPr>
            <p:custDataLst>
              <p:tags r:id="rId1"/>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90212" name="Rectangle 4"/>
          <p:cNvSpPr>
            <a:spLocks noChangeArrowheads="1"/>
          </p:cNvSpPr>
          <p:nvPr>
            <p:custDataLst>
              <p:tags r:id="rId2"/>
            </p:custDataLst>
          </p:nvPr>
        </p:nvSpPr>
        <p:spPr bwMode="auto">
          <a:xfrm>
            <a:off x="533400" y="990600"/>
            <a:ext cx="8077200" cy="51816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2400" dirty="0">
                <a:latin typeface="+mj-lt"/>
                <a:cs typeface="Arial" charset="0"/>
              </a:rPr>
              <a:t>Breaks cyclic paths by </a:t>
            </a:r>
            <a:r>
              <a:rPr lang="en-US" sz="2400" b="1" dirty="0">
                <a:latin typeface="+mj-lt"/>
                <a:cs typeface="Arial" charset="0"/>
              </a:rPr>
              <a:t>inserting registers</a:t>
            </a:r>
          </a:p>
          <a:p>
            <a:pPr marL="342900" indent="-342900">
              <a:spcBef>
                <a:spcPct val="20000"/>
              </a:spcBef>
              <a:buFontTx/>
              <a:buChar char="•"/>
            </a:pPr>
            <a:r>
              <a:rPr lang="en-US" sz="2400" dirty="0">
                <a:latin typeface="+mj-lt"/>
                <a:cs typeface="Arial" charset="0"/>
              </a:rPr>
              <a:t>Registers contain </a:t>
            </a:r>
            <a:r>
              <a:rPr lang="en-US" sz="2400" b="1" dirty="0">
                <a:latin typeface="+mj-lt"/>
                <a:cs typeface="Arial" charset="0"/>
              </a:rPr>
              <a:t>state</a:t>
            </a:r>
            <a:r>
              <a:rPr lang="en-US" sz="2400" dirty="0">
                <a:latin typeface="+mj-lt"/>
                <a:cs typeface="Arial" charset="0"/>
              </a:rPr>
              <a:t> of the system</a:t>
            </a:r>
          </a:p>
          <a:p>
            <a:pPr marL="342900" indent="-342900">
              <a:spcBef>
                <a:spcPct val="20000"/>
              </a:spcBef>
              <a:buFontTx/>
              <a:buChar char="•"/>
            </a:pPr>
            <a:r>
              <a:rPr lang="en-US" sz="2400" dirty="0">
                <a:latin typeface="+mj-lt"/>
                <a:cs typeface="Arial" charset="0"/>
              </a:rPr>
              <a:t>State changes at clock edge: system </a:t>
            </a:r>
            <a:r>
              <a:rPr lang="en-US" sz="2400" b="1" dirty="0">
                <a:latin typeface="+mj-lt"/>
                <a:cs typeface="Arial" charset="0"/>
              </a:rPr>
              <a:t>synchronized</a:t>
            </a:r>
            <a:r>
              <a:rPr lang="en-US" sz="2400" dirty="0">
                <a:latin typeface="+mj-lt"/>
                <a:cs typeface="Arial" charset="0"/>
              </a:rPr>
              <a:t>  to the clock</a:t>
            </a:r>
          </a:p>
          <a:p>
            <a:pPr marL="342900" indent="-342900">
              <a:spcBef>
                <a:spcPct val="20000"/>
              </a:spcBef>
              <a:buFontTx/>
              <a:buChar char="•"/>
            </a:pPr>
            <a:r>
              <a:rPr lang="en-US" sz="2400" b="1" dirty="0">
                <a:latin typeface="+mj-lt"/>
                <a:cs typeface="Arial" charset="0"/>
              </a:rPr>
              <a:t>Rules</a:t>
            </a:r>
            <a:r>
              <a:rPr lang="en-US" sz="2400" dirty="0">
                <a:latin typeface="+mj-lt"/>
                <a:cs typeface="Arial" charset="0"/>
              </a:rPr>
              <a:t> of synchronous sequential circuit composition:</a:t>
            </a:r>
          </a:p>
          <a:p>
            <a:pPr marL="742950" lvl="1" indent="-285750">
              <a:spcBef>
                <a:spcPct val="20000"/>
              </a:spcBef>
              <a:buFontTx/>
              <a:buChar char="–"/>
            </a:pPr>
            <a:r>
              <a:rPr lang="en-US" sz="2000" dirty="0">
                <a:latin typeface="+mj-lt"/>
                <a:cs typeface="Arial" charset="0"/>
              </a:rPr>
              <a:t>Every circuit element is either a register or a combinational circuit</a:t>
            </a:r>
          </a:p>
          <a:p>
            <a:pPr marL="742950" lvl="1" indent="-285750">
              <a:spcBef>
                <a:spcPct val="20000"/>
              </a:spcBef>
              <a:buFontTx/>
              <a:buChar char="–"/>
            </a:pPr>
            <a:r>
              <a:rPr lang="en-US" sz="2000" dirty="0">
                <a:latin typeface="+mj-lt"/>
                <a:cs typeface="Arial" charset="0"/>
              </a:rPr>
              <a:t>At least one circuit element is a register</a:t>
            </a:r>
          </a:p>
          <a:p>
            <a:pPr marL="742950" lvl="1" indent="-285750">
              <a:spcBef>
                <a:spcPct val="20000"/>
              </a:spcBef>
              <a:buFontTx/>
              <a:buChar char="–"/>
            </a:pPr>
            <a:r>
              <a:rPr lang="en-US" sz="2000" dirty="0">
                <a:latin typeface="+mj-lt"/>
                <a:cs typeface="Arial" charset="0"/>
              </a:rPr>
              <a:t>All registers receive the same clock signal</a:t>
            </a:r>
          </a:p>
          <a:p>
            <a:pPr marL="742950" lvl="1" indent="-285750">
              <a:spcBef>
                <a:spcPct val="20000"/>
              </a:spcBef>
              <a:buFontTx/>
              <a:buChar char="–"/>
            </a:pPr>
            <a:r>
              <a:rPr lang="en-US" sz="2000" dirty="0">
                <a:latin typeface="+mj-lt"/>
                <a:cs typeface="Arial" charset="0"/>
              </a:rPr>
              <a:t>Every cyclic path contains at least one register</a:t>
            </a:r>
          </a:p>
          <a:p>
            <a:pPr marL="342900" indent="-342900">
              <a:spcBef>
                <a:spcPct val="20000"/>
              </a:spcBef>
              <a:buFontTx/>
              <a:buChar char="•"/>
            </a:pPr>
            <a:r>
              <a:rPr lang="en-US" sz="2400" dirty="0">
                <a:latin typeface="+mj-lt"/>
                <a:cs typeface="Arial" charset="0"/>
              </a:rPr>
              <a:t>Two common synchronous sequential circuits</a:t>
            </a:r>
          </a:p>
          <a:p>
            <a:pPr marL="742950" lvl="1" indent="-285750">
              <a:spcBef>
                <a:spcPct val="20000"/>
              </a:spcBef>
              <a:buFontTx/>
              <a:buChar char="–"/>
            </a:pPr>
            <a:r>
              <a:rPr lang="en-US" sz="2000" dirty="0">
                <a:latin typeface="+mj-lt"/>
                <a:cs typeface="Arial" charset="0"/>
              </a:rPr>
              <a:t>Finite State Machines (FSMs)</a:t>
            </a:r>
          </a:p>
          <a:p>
            <a:pPr marL="742950" lvl="1" indent="-285750">
              <a:spcBef>
                <a:spcPct val="20000"/>
              </a:spcBef>
              <a:buFontTx/>
              <a:buChar char="–"/>
            </a:pPr>
            <a:r>
              <a:rPr lang="en-US" sz="2000" dirty="0">
                <a:latin typeface="+mj-lt"/>
                <a:cs typeface="Arial" charset="0"/>
              </a:rPr>
              <a:t>Pipelines</a:t>
            </a:r>
          </a:p>
        </p:txBody>
      </p:sp>
      <p:sp>
        <p:nvSpPr>
          <p:cNvPr id="7" name="TextBox 6"/>
          <p:cNvSpPr txBox="1"/>
          <p:nvPr/>
        </p:nvSpPr>
        <p:spPr>
          <a:xfrm>
            <a:off x="457200" y="68759"/>
            <a:ext cx="7924800" cy="707886"/>
          </a:xfrm>
          <a:prstGeom prst="rect">
            <a:avLst/>
          </a:prstGeom>
          <a:noFill/>
        </p:spPr>
        <p:txBody>
          <a:bodyPr wrap="square" rtlCol="0">
            <a:spAutoFit/>
          </a:bodyPr>
          <a:lstStyle/>
          <a:p>
            <a:r>
              <a:rPr lang="en-US" sz="4000" dirty="0">
                <a:solidFill>
                  <a:schemeClr val="bg1"/>
                </a:solidFill>
                <a:latin typeface="+mj-lt"/>
              </a:rPr>
              <a:t>Synchronous Sequential Logic Design</a:t>
            </a:r>
          </a:p>
        </p:txBody>
      </p:sp>
    </p:spTree>
    <p:extLst>
      <p:ext uri="{BB962C8B-B14F-4D97-AF65-F5344CB8AC3E}">
        <p14:creationId xmlns:p14="http://schemas.microsoft.com/office/powerpoint/2010/main" val="1418953146"/>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5636" name="Rectangle 4"/>
          <p:cNvSpPr>
            <a:spLocks noChangeArrowheads="1"/>
          </p:cNvSpPr>
          <p:nvPr>
            <p:custDataLst>
              <p:tags r:id="rId1"/>
            </p:custDataLst>
          </p:nvPr>
        </p:nvSpPr>
        <p:spPr bwMode="auto">
          <a:xfrm>
            <a:off x="533400" y="990600"/>
            <a:ext cx="8305800" cy="51816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533400" indent="-533400">
              <a:buFont typeface="+mj-lt"/>
              <a:buAutoNum type="arabicPeriod"/>
            </a:pPr>
            <a:r>
              <a:rPr lang="en-US" sz="2600" dirty="0">
                <a:latin typeface="+mj-lt"/>
                <a:cs typeface="Arial" charset="0"/>
              </a:rPr>
              <a:t>Identify inputs and outputs</a:t>
            </a:r>
          </a:p>
          <a:p>
            <a:pPr marL="533400" indent="-533400">
              <a:buFont typeface="+mj-lt"/>
              <a:buAutoNum type="arabicPeriod"/>
            </a:pPr>
            <a:r>
              <a:rPr lang="en-US" sz="2600" dirty="0">
                <a:latin typeface="+mj-lt"/>
                <a:cs typeface="Arial" charset="0"/>
              </a:rPr>
              <a:t>Sketch state transition diagram</a:t>
            </a:r>
          </a:p>
          <a:p>
            <a:pPr marL="533400" indent="-533400">
              <a:buFont typeface="+mj-lt"/>
              <a:buAutoNum type="arabicPeriod"/>
            </a:pPr>
            <a:r>
              <a:rPr lang="en-US" sz="2600" dirty="0">
                <a:latin typeface="+mj-lt"/>
                <a:cs typeface="Arial" charset="0"/>
              </a:rPr>
              <a:t>Write state transition table</a:t>
            </a:r>
          </a:p>
          <a:p>
            <a:pPr marL="533400" indent="-533400">
              <a:buFont typeface="+mj-lt"/>
              <a:buAutoNum type="arabicPeriod"/>
            </a:pPr>
            <a:r>
              <a:rPr lang="en-US" sz="2600" dirty="0">
                <a:latin typeface="+mj-lt"/>
                <a:cs typeface="Arial" charset="0"/>
              </a:rPr>
              <a:t>Select state encodings</a:t>
            </a:r>
          </a:p>
          <a:p>
            <a:pPr marL="533400" indent="-533400">
              <a:buFont typeface="+mj-lt"/>
              <a:buAutoNum type="arabicPeriod"/>
            </a:pPr>
            <a:r>
              <a:rPr lang="en-US" sz="2600" dirty="0">
                <a:latin typeface="+mj-lt"/>
                <a:cs typeface="Arial" charset="0"/>
              </a:rPr>
              <a:t>For Moore machine:</a:t>
            </a:r>
          </a:p>
          <a:p>
            <a:pPr marL="914400" lvl="1" indent="-457200">
              <a:buFont typeface="+mj-lt"/>
              <a:buAutoNum type="alphaLcPeriod"/>
            </a:pPr>
            <a:r>
              <a:rPr lang="en-US" sz="2200" dirty="0">
                <a:latin typeface="+mj-lt"/>
                <a:cs typeface="Arial" charset="0"/>
              </a:rPr>
              <a:t>Rewrite state transition table with state encodings</a:t>
            </a:r>
          </a:p>
          <a:p>
            <a:pPr marL="914400" lvl="1" indent="-457200">
              <a:buFont typeface="+mj-lt"/>
              <a:buAutoNum type="alphaLcPeriod"/>
            </a:pPr>
            <a:r>
              <a:rPr lang="en-US" sz="2200" dirty="0">
                <a:latin typeface="+mj-lt"/>
                <a:cs typeface="Arial" charset="0"/>
              </a:rPr>
              <a:t>Write output table</a:t>
            </a:r>
          </a:p>
          <a:p>
            <a:r>
              <a:rPr lang="en-US" sz="2600" dirty="0">
                <a:latin typeface="+mj-lt"/>
                <a:cs typeface="Arial" charset="0"/>
              </a:rPr>
              <a:t>5.    For a Mealy machine:</a:t>
            </a:r>
          </a:p>
          <a:p>
            <a:pPr lvl="1"/>
            <a:r>
              <a:rPr lang="en-US" sz="2200" dirty="0">
                <a:latin typeface="+mj-lt"/>
                <a:cs typeface="Arial" charset="0"/>
              </a:rPr>
              <a:t>	Rewrite combined state transition and output table with state 	encodings</a:t>
            </a:r>
          </a:p>
          <a:p>
            <a:r>
              <a:rPr lang="en-US" sz="2600" dirty="0">
                <a:latin typeface="+mj-lt"/>
                <a:cs typeface="Arial" charset="0"/>
              </a:rPr>
              <a:t>6.    Write Boolean equations for next state and output logic</a:t>
            </a:r>
          </a:p>
          <a:p>
            <a:r>
              <a:rPr lang="en-US" sz="2600" dirty="0">
                <a:latin typeface="+mj-lt"/>
                <a:cs typeface="Arial" charset="0"/>
              </a:rPr>
              <a:t>7.    Sketch the circuit schematic</a:t>
            </a:r>
          </a:p>
        </p:txBody>
      </p:sp>
      <p:sp>
        <p:nvSpPr>
          <p:cNvPr id="7" name="TextBox 6"/>
          <p:cNvSpPr txBox="1"/>
          <p:nvPr/>
        </p:nvSpPr>
        <p:spPr>
          <a:xfrm>
            <a:off x="457200" y="68759"/>
            <a:ext cx="7924800" cy="769441"/>
          </a:xfrm>
          <a:prstGeom prst="rect">
            <a:avLst/>
          </a:prstGeom>
          <a:noFill/>
        </p:spPr>
        <p:txBody>
          <a:bodyPr wrap="square" rtlCol="0">
            <a:spAutoFit/>
          </a:bodyPr>
          <a:lstStyle/>
          <a:p>
            <a:r>
              <a:rPr lang="en-US" sz="4400" dirty="0">
                <a:solidFill>
                  <a:schemeClr val="bg1"/>
                </a:solidFill>
                <a:latin typeface="+mj-lt"/>
              </a:rPr>
              <a:t>FSM Design Procedure</a:t>
            </a:r>
          </a:p>
        </p:txBody>
      </p:sp>
    </p:spTree>
    <p:extLst>
      <p:ext uri="{BB962C8B-B14F-4D97-AF65-F5344CB8AC3E}">
        <p14:creationId xmlns:p14="http://schemas.microsoft.com/office/powerpoint/2010/main" val="1373913588"/>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89198" name="Object 14"/>
          <p:cNvGraphicFramePr>
            <a:graphicFrameLocks noGrp="1" noChangeAspect="1"/>
          </p:cNvGraphicFramePr>
          <p:nvPr>
            <p:ph sz="half" idx="4294967295"/>
            <p:custDataLst>
              <p:tags r:id="rId2"/>
            </p:custDataLst>
            <p:extLst/>
          </p:nvPr>
        </p:nvGraphicFramePr>
        <p:xfrm>
          <a:off x="5867400" y="1408112"/>
          <a:ext cx="2542504" cy="1335088"/>
        </p:xfrm>
        <a:graphic>
          <a:graphicData uri="http://schemas.openxmlformats.org/presentationml/2006/ole">
            <mc:AlternateContent xmlns:mc="http://schemas.openxmlformats.org/markup-compatibility/2006">
              <mc:Choice xmlns:v="urn:schemas-microsoft-com:vml" Requires="v">
                <p:oleObj spid="_x0000_s223242" name="VISIO" r:id="rId9" imgW="1484640" imgH="779760" progId="Visio.Drawing.6">
                  <p:embed/>
                </p:oleObj>
              </mc:Choice>
              <mc:Fallback>
                <p:oleObj name="VISIO" r:id="rId9" imgW="1484640" imgH="779760" progId="Visio.Drawing.6">
                  <p:embed/>
                  <p:pic>
                    <p:nvPicPr>
                      <p:cNvPr id="989198" name="Object 1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867400" y="1408112"/>
                        <a:ext cx="2542504" cy="1335088"/>
                      </a:xfrm>
                      <a:prstGeom prst="rect">
                        <a:avLst/>
                      </a:prstGeom>
                    </p:spPr>
                  </p:pic>
                </p:oleObj>
              </mc:Fallback>
            </mc:AlternateContent>
          </a:graphicData>
        </a:graphic>
      </p:graphicFrame>
      <p:graphicFrame>
        <p:nvGraphicFramePr>
          <p:cNvPr id="989203" name="Object 19"/>
          <p:cNvGraphicFramePr>
            <a:graphicFrameLocks noGrp="1" noChangeAspect="1"/>
          </p:cNvGraphicFramePr>
          <p:nvPr>
            <p:ph sz="quarter" idx="4294967295"/>
            <p:custDataLst>
              <p:tags r:id="rId3"/>
            </p:custDataLst>
            <p:extLst/>
          </p:nvPr>
        </p:nvGraphicFramePr>
        <p:xfrm>
          <a:off x="6248400" y="2895600"/>
          <a:ext cx="2590800" cy="1471913"/>
        </p:xfrm>
        <a:graphic>
          <a:graphicData uri="http://schemas.openxmlformats.org/presentationml/2006/ole">
            <mc:AlternateContent xmlns:mc="http://schemas.openxmlformats.org/markup-compatibility/2006">
              <mc:Choice xmlns:v="urn:schemas-microsoft-com:vml" Requires="v">
                <p:oleObj spid="_x0000_s223243" name="VISIO" r:id="rId11" imgW="1286640" imgH="730080" progId="Visio.Drawing.6">
                  <p:embed/>
                </p:oleObj>
              </mc:Choice>
              <mc:Fallback>
                <p:oleObj name="VISIO" r:id="rId11" imgW="1286640" imgH="730080" progId="Visio.Drawing.6">
                  <p:embed/>
                  <p:pic>
                    <p:nvPicPr>
                      <p:cNvPr id="989203" name="Object 19"/>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248400" y="2895600"/>
                        <a:ext cx="2590800" cy="1471913"/>
                      </a:xfrm>
                      <a:prstGeom prst="rect">
                        <a:avLst/>
                      </a:prstGeom>
                    </p:spPr>
                  </p:pic>
                </p:oleObj>
              </mc:Fallback>
            </mc:AlternateContent>
          </a:graphicData>
        </a:graphic>
      </p:graphicFrame>
      <p:graphicFrame>
        <p:nvGraphicFramePr>
          <p:cNvPr id="989204" name="Object 20"/>
          <p:cNvGraphicFramePr>
            <a:graphicFrameLocks noGrp="1" noChangeAspect="1"/>
          </p:cNvGraphicFramePr>
          <p:nvPr>
            <p:ph sz="quarter" idx="4294967295"/>
            <p:custDataLst>
              <p:tags r:id="rId4"/>
            </p:custDataLst>
            <p:extLst/>
          </p:nvPr>
        </p:nvGraphicFramePr>
        <p:xfrm>
          <a:off x="6248400" y="4399113"/>
          <a:ext cx="2895600" cy="1553369"/>
        </p:xfrm>
        <a:graphic>
          <a:graphicData uri="http://schemas.openxmlformats.org/presentationml/2006/ole">
            <mc:AlternateContent xmlns:mc="http://schemas.openxmlformats.org/markup-compatibility/2006">
              <mc:Choice xmlns:v="urn:schemas-microsoft-com:vml" Requires="v">
                <p:oleObj spid="_x0000_s223244" name="VISIO" r:id="rId13" imgW="1360440" imgH="730080" progId="Visio.Drawing.6">
                  <p:embed/>
                </p:oleObj>
              </mc:Choice>
              <mc:Fallback>
                <p:oleObj name="VISIO" r:id="rId13" imgW="1360440" imgH="730080" progId="Visio.Drawing.6">
                  <p:embed/>
                  <p:pic>
                    <p:nvPicPr>
                      <p:cNvPr id="989204" name="Object 20"/>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248400" y="4399113"/>
                        <a:ext cx="2895600" cy="1553369"/>
                      </a:xfrm>
                      <a:prstGeom prst="rect">
                        <a:avLst/>
                      </a:prstGeom>
                    </p:spPr>
                  </p:pic>
                </p:oleObj>
              </mc:Fallback>
            </mc:AlternateContent>
          </a:graphicData>
        </a:graphic>
      </p:graphicFrame>
      <p:sp>
        <p:nvSpPr>
          <p:cNvPr id="989186" name="Rectangle 2"/>
          <p:cNvSpPr>
            <a:spLocks noChangeArrowheads="1"/>
          </p:cNvSpPr>
          <p:nvPr>
            <p:custDataLst>
              <p:tags r:id="rId5"/>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89188" name="Rectangle 4"/>
          <p:cNvSpPr>
            <a:spLocks noChangeArrowheads="1"/>
          </p:cNvSpPr>
          <p:nvPr>
            <p:custDataLst>
              <p:tags r:id="rId6"/>
            </p:custDataLst>
          </p:nvPr>
        </p:nvSpPr>
        <p:spPr bwMode="auto">
          <a:xfrm>
            <a:off x="457200" y="990600"/>
            <a:ext cx="8077200" cy="51816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342900" indent="-342900">
              <a:buFontTx/>
              <a:buChar char="•"/>
            </a:pPr>
            <a:r>
              <a:rPr lang="en-US" sz="3200" dirty="0">
                <a:latin typeface="+mj-lt"/>
                <a:cs typeface="Arial" charset="0"/>
              </a:rPr>
              <a:t>Consists of:</a:t>
            </a:r>
          </a:p>
          <a:p>
            <a:pPr marL="742950" lvl="1" indent="-285750">
              <a:buFontTx/>
              <a:buChar char="–"/>
            </a:pPr>
            <a:r>
              <a:rPr lang="en-US" sz="3200" b="1" dirty="0">
                <a:latin typeface="+mj-lt"/>
                <a:cs typeface="Arial" charset="0"/>
              </a:rPr>
              <a:t>State register</a:t>
            </a:r>
          </a:p>
          <a:p>
            <a:pPr marL="1143000" lvl="2" indent="-228600">
              <a:buFontTx/>
              <a:buChar char="•"/>
            </a:pPr>
            <a:r>
              <a:rPr lang="en-US" sz="2600" dirty="0">
                <a:latin typeface="+mj-lt"/>
                <a:cs typeface="Arial" charset="0"/>
              </a:rPr>
              <a:t>Stores current state </a:t>
            </a:r>
          </a:p>
          <a:p>
            <a:pPr marL="1143000" lvl="2" indent="-228600">
              <a:buFontTx/>
              <a:buChar char="•"/>
            </a:pPr>
            <a:r>
              <a:rPr lang="en-US" sz="2600" dirty="0">
                <a:latin typeface="+mj-lt"/>
                <a:cs typeface="Arial" charset="0"/>
              </a:rPr>
              <a:t>Loads next state at clock edge</a:t>
            </a:r>
          </a:p>
          <a:p>
            <a:pPr marL="742950" lvl="1" indent="-285750">
              <a:buFontTx/>
              <a:buChar char="–"/>
            </a:pPr>
            <a:r>
              <a:rPr lang="en-US" sz="3200" b="1" dirty="0">
                <a:latin typeface="+mj-lt"/>
                <a:cs typeface="Arial" charset="0"/>
              </a:rPr>
              <a:t>Combinational logic</a:t>
            </a:r>
          </a:p>
          <a:p>
            <a:pPr marL="1143000" lvl="2" indent="-228600">
              <a:buFontTx/>
              <a:buChar char="•"/>
            </a:pPr>
            <a:r>
              <a:rPr lang="en-US" sz="2600" dirty="0">
                <a:latin typeface="+mj-lt"/>
                <a:cs typeface="Arial" charset="0"/>
              </a:rPr>
              <a:t>Computes the next state</a:t>
            </a:r>
          </a:p>
          <a:p>
            <a:pPr marL="1143000" lvl="2" indent="-228600">
              <a:buFontTx/>
              <a:buChar char="•"/>
            </a:pPr>
            <a:r>
              <a:rPr lang="en-US" sz="2600" dirty="0">
                <a:latin typeface="+mj-lt"/>
                <a:cs typeface="Arial" charset="0"/>
              </a:rPr>
              <a:t>Computes the outputs</a:t>
            </a:r>
          </a:p>
        </p:txBody>
      </p:sp>
      <p:sp>
        <p:nvSpPr>
          <p:cNvPr id="10" name="TextBox 9"/>
          <p:cNvSpPr txBox="1"/>
          <p:nvPr/>
        </p:nvSpPr>
        <p:spPr>
          <a:xfrm>
            <a:off x="457200" y="68759"/>
            <a:ext cx="7924800" cy="769441"/>
          </a:xfrm>
          <a:prstGeom prst="rect">
            <a:avLst/>
          </a:prstGeom>
          <a:noFill/>
        </p:spPr>
        <p:txBody>
          <a:bodyPr wrap="square" rtlCol="0">
            <a:spAutoFit/>
          </a:bodyPr>
          <a:lstStyle/>
          <a:p>
            <a:r>
              <a:rPr lang="en-US" sz="4400" dirty="0">
                <a:solidFill>
                  <a:schemeClr val="bg1"/>
                </a:solidFill>
                <a:latin typeface="+mj-lt"/>
              </a:rPr>
              <a:t>Finite State Machine (FSM)</a:t>
            </a:r>
          </a:p>
        </p:txBody>
      </p:sp>
    </p:spTree>
    <p:extLst>
      <p:ext uri="{BB962C8B-B14F-4D97-AF65-F5344CB8AC3E}">
        <p14:creationId xmlns:p14="http://schemas.microsoft.com/office/powerpoint/2010/main" val="2175893545"/>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92262" name="Object 6"/>
          <p:cNvGraphicFramePr>
            <a:graphicFrameLocks noGrp="1" noChangeAspect="1"/>
          </p:cNvGraphicFramePr>
          <p:nvPr>
            <p:ph idx="4294967295"/>
            <p:custDataLst>
              <p:tags r:id="rId2"/>
            </p:custDataLst>
            <p:extLst/>
          </p:nvPr>
        </p:nvGraphicFramePr>
        <p:xfrm>
          <a:off x="1905000" y="2667000"/>
          <a:ext cx="5029200" cy="3113516"/>
        </p:xfrm>
        <a:graphic>
          <a:graphicData uri="http://schemas.openxmlformats.org/presentationml/2006/ole">
            <mc:AlternateContent xmlns:mc="http://schemas.openxmlformats.org/markup-compatibility/2006">
              <mc:Choice xmlns:v="urn:schemas-microsoft-com:vml" Requires="v">
                <p:oleObj spid="_x0000_s224260" name="VISIO" r:id="rId7" imgW="2613600" imgH="1617480" progId="Visio.Drawing.6">
                  <p:embed/>
                </p:oleObj>
              </mc:Choice>
              <mc:Fallback>
                <p:oleObj name="VISIO" r:id="rId7" imgW="2613600" imgH="1617480" progId="Visio.Drawing.6">
                  <p:embed/>
                  <p:pic>
                    <p:nvPicPr>
                      <p:cNvPr id="992262" name="Object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905000" y="2667000"/>
                        <a:ext cx="5029200" cy="3113516"/>
                      </a:xfrm>
                      <a:prstGeom prst="rect">
                        <a:avLst/>
                      </a:prstGeom>
                    </p:spPr>
                  </p:pic>
                </p:oleObj>
              </mc:Fallback>
            </mc:AlternateContent>
          </a:graphicData>
        </a:graphic>
      </p:graphicFrame>
      <p:sp>
        <p:nvSpPr>
          <p:cNvPr id="992258"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92260" name="Rectangle 4"/>
          <p:cNvSpPr>
            <a:spLocks noChangeArrowheads="1"/>
          </p:cNvSpPr>
          <p:nvPr>
            <p:custDataLst>
              <p:tags r:id="rId4"/>
            </p:custDataLst>
          </p:nvPr>
        </p:nvSpPr>
        <p:spPr bwMode="auto">
          <a:xfrm>
            <a:off x="381000" y="990600"/>
            <a:ext cx="8077200" cy="51816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2400" b="1" dirty="0">
                <a:latin typeface="+mj-lt"/>
                <a:cs typeface="Arial" charset="0"/>
              </a:rPr>
              <a:t>Next state </a:t>
            </a:r>
            <a:r>
              <a:rPr lang="en-US" sz="2400" dirty="0">
                <a:latin typeface="+mj-lt"/>
                <a:cs typeface="Arial" charset="0"/>
              </a:rPr>
              <a:t>determined by current state and inputs</a:t>
            </a:r>
          </a:p>
          <a:p>
            <a:pPr marL="342900" indent="-342900">
              <a:spcBef>
                <a:spcPct val="20000"/>
              </a:spcBef>
              <a:buFontTx/>
              <a:buChar char="•"/>
            </a:pPr>
            <a:r>
              <a:rPr lang="en-US" sz="2400" dirty="0">
                <a:latin typeface="+mj-lt"/>
                <a:cs typeface="Arial" charset="0"/>
              </a:rPr>
              <a:t>Two types of finite state machines differ in </a:t>
            </a:r>
            <a:r>
              <a:rPr lang="en-US" sz="2400" b="1" dirty="0">
                <a:latin typeface="+mj-lt"/>
                <a:cs typeface="Arial" charset="0"/>
              </a:rPr>
              <a:t>output logic</a:t>
            </a:r>
            <a:r>
              <a:rPr lang="en-US" sz="2400" dirty="0">
                <a:latin typeface="+mj-lt"/>
                <a:cs typeface="Arial" charset="0"/>
              </a:rPr>
              <a:t>:</a:t>
            </a:r>
          </a:p>
          <a:p>
            <a:pPr marL="742950" lvl="1" indent="-285750">
              <a:spcBef>
                <a:spcPct val="20000"/>
              </a:spcBef>
              <a:buFontTx/>
              <a:buChar char="–"/>
            </a:pPr>
            <a:r>
              <a:rPr lang="en-US" sz="2000" b="1" dirty="0">
                <a:solidFill>
                  <a:schemeClr val="accent1"/>
                </a:solidFill>
                <a:latin typeface="+mj-lt"/>
                <a:cs typeface="Arial" charset="0"/>
              </a:rPr>
              <a:t>Moore FSM: </a:t>
            </a:r>
            <a:r>
              <a:rPr lang="en-US" sz="2000" dirty="0">
                <a:latin typeface="+mj-lt"/>
                <a:cs typeface="Arial" charset="0"/>
              </a:rPr>
              <a:t>outputs depend only on current state</a:t>
            </a:r>
          </a:p>
          <a:p>
            <a:pPr marL="742950" lvl="1" indent="-285750">
              <a:spcBef>
                <a:spcPct val="20000"/>
              </a:spcBef>
              <a:buFontTx/>
              <a:buChar char="–"/>
            </a:pPr>
            <a:r>
              <a:rPr lang="en-US" sz="2000" b="1" dirty="0">
                <a:solidFill>
                  <a:schemeClr val="accent1"/>
                </a:solidFill>
                <a:latin typeface="+mj-lt"/>
                <a:cs typeface="Arial" charset="0"/>
              </a:rPr>
              <a:t>Mealy FSM: </a:t>
            </a:r>
            <a:r>
              <a:rPr lang="en-US" sz="2000" dirty="0">
                <a:latin typeface="+mj-lt"/>
                <a:cs typeface="Arial" charset="0"/>
              </a:rPr>
              <a:t>outputs depend on current state </a:t>
            </a:r>
            <a:r>
              <a:rPr lang="en-US" sz="2000" i="1" dirty="0">
                <a:latin typeface="+mj-lt"/>
                <a:cs typeface="Arial" charset="0"/>
              </a:rPr>
              <a:t>and</a:t>
            </a:r>
            <a:r>
              <a:rPr lang="en-US" sz="2000" dirty="0">
                <a:latin typeface="+mj-lt"/>
                <a:cs typeface="Arial" charset="0"/>
              </a:rPr>
              <a:t> inputs</a:t>
            </a:r>
          </a:p>
        </p:txBody>
      </p:sp>
      <p:sp>
        <p:nvSpPr>
          <p:cNvPr id="8" name="TextBox 7"/>
          <p:cNvSpPr txBox="1"/>
          <p:nvPr/>
        </p:nvSpPr>
        <p:spPr>
          <a:xfrm>
            <a:off x="457200" y="68759"/>
            <a:ext cx="7924800" cy="769441"/>
          </a:xfrm>
          <a:prstGeom prst="rect">
            <a:avLst/>
          </a:prstGeom>
          <a:noFill/>
        </p:spPr>
        <p:txBody>
          <a:bodyPr wrap="square" rtlCol="0">
            <a:spAutoFit/>
          </a:bodyPr>
          <a:lstStyle/>
          <a:p>
            <a:r>
              <a:rPr lang="en-US" sz="4400" dirty="0">
                <a:solidFill>
                  <a:schemeClr val="bg1"/>
                </a:solidFill>
                <a:latin typeface="+mj-lt"/>
              </a:rPr>
              <a:t>Finite State Machines (FSMs)</a:t>
            </a:r>
          </a:p>
        </p:txBody>
      </p:sp>
    </p:spTree>
    <p:extLst>
      <p:ext uri="{BB962C8B-B14F-4D97-AF65-F5344CB8AC3E}">
        <p14:creationId xmlns:p14="http://schemas.microsoft.com/office/powerpoint/2010/main" val="1549542207"/>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95335" name="Object 7"/>
          <p:cNvGraphicFramePr>
            <a:graphicFrameLocks noGrp="1" noChangeAspect="1"/>
          </p:cNvGraphicFramePr>
          <p:nvPr>
            <p:ph idx="4294967295"/>
            <p:custDataLst>
              <p:tags r:id="rId2"/>
            </p:custDataLst>
            <p:extLst/>
          </p:nvPr>
        </p:nvGraphicFramePr>
        <p:xfrm>
          <a:off x="3738562" y="2209800"/>
          <a:ext cx="4288067" cy="3657600"/>
        </p:xfrm>
        <a:graphic>
          <a:graphicData uri="http://schemas.openxmlformats.org/presentationml/2006/ole">
            <mc:AlternateContent xmlns:mc="http://schemas.openxmlformats.org/markup-compatibility/2006">
              <mc:Choice xmlns:v="urn:schemas-microsoft-com:vml" Requires="v">
                <p:oleObj spid="_x0000_s225284" name="VISIO" r:id="rId7" imgW="2278080" imgH="1943280" progId="Visio.Drawing.6">
                  <p:embed/>
                </p:oleObj>
              </mc:Choice>
              <mc:Fallback>
                <p:oleObj name="VISIO" r:id="rId7" imgW="2278080" imgH="1943280" progId="Visio.Drawing.6">
                  <p:embed/>
                  <p:pic>
                    <p:nvPicPr>
                      <p:cNvPr id="995335" name="Object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738562" y="2209800"/>
                        <a:ext cx="4288067" cy="3657600"/>
                      </a:xfrm>
                      <a:prstGeom prst="rect">
                        <a:avLst/>
                      </a:prstGeom>
                      <a:noFill/>
                      <a:ln>
                        <a:noFill/>
                      </a:ln>
                      <a:effectLst/>
                      <a:extLst/>
                    </p:spPr>
                  </p:pic>
                </p:oleObj>
              </mc:Fallback>
            </mc:AlternateContent>
          </a:graphicData>
        </a:graphic>
      </p:graphicFrame>
      <p:sp>
        <p:nvSpPr>
          <p:cNvPr id="995330"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95332" name="Rectangle 4"/>
          <p:cNvSpPr>
            <a:spLocks noChangeArrowheads="1"/>
          </p:cNvSpPr>
          <p:nvPr>
            <p:custDataLst>
              <p:tags r:id="rId4"/>
            </p:custDataLst>
          </p:nvPr>
        </p:nvSpPr>
        <p:spPr bwMode="auto">
          <a:xfrm>
            <a:off x="457200" y="1066800"/>
            <a:ext cx="8077200" cy="51816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3200" dirty="0">
                <a:latin typeface="+mj-lt"/>
                <a:cs typeface="Arial" charset="0"/>
              </a:rPr>
              <a:t>Traffic light controller</a:t>
            </a:r>
          </a:p>
          <a:p>
            <a:pPr marL="742950" lvl="1" indent="-285750">
              <a:spcBef>
                <a:spcPct val="20000"/>
              </a:spcBef>
              <a:buFontTx/>
              <a:buChar char="–"/>
            </a:pPr>
            <a:r>
              <a:rPr lang="en-US" sz="2600" dirty="0">
                <a:latin typeface="+mj-lt"/>
                <a:cs typeface="Arial" charset="0"/>
              </a:rPr>
              <a:t>Traffic sensors: </a:t>
            </a:r>
            <a:r>
              <a:rPr lang="en-US" sz="2600" i="1" dirty="0">
                <a:latin typeface="+mj-lt"/>
                <a:cs typeface="Arial" charset="0"/>
              </a:rPr>
              <a:t>T</a:t>
            </a:r>
            <a:r>
              <a:rPr lang="en-US" sz="2600" i="1" baseline="-25000" dirty="0">
                <a:latin typeface="+mj-lt"/>
                <a:cs typeface="Arial" charset="0"/>
              </a:rPr>
              <a:t>A</a:t>
            </a:r>
            <a:r>
              <a:rPr lang="en-US" sz="2600" dirty="0">
                <a:latin typeface="+mj-lt"/>
                <a:cs typeface="Arial" charset="0"/>
              </a:rPr>
              <a:t>, </a:t>
            </a:r>
            <a:r>
              <a:rPr lang="en-US" sz="2600" i="1" dirty="0">
                <a:latin typeface="+mj-lt"/>
                <a:cs typeface="Arial" charset="0"/>
              </a:rPr>
              <a:t>T</a:t>
            </a:r>
            <a:r>
              <a:rPr lang="en-US" sz="2600" i="1" baseline="-25000" dirty="0">
                <a:latin typeface="+mj-lt"/>
                <a:cs typeface="Arial" charset="0"/>
              </a:rPr>
              <a:t>B</a:t>
            </a:r>
            <a:r>
              <a:rPr lang="en-US" sz="2600" dirty="0">
                <a:latin typeface="+mj-lt"/>
                <a:cs typeface="Arial" charset="0"/>
              </a:rPr>
              <a:t> (TRUE when there’s traffic)</a:t>
            </a:r>
          </a:p>
          <a:p>
            <a:pPr marL="742950" lvl="1" indent="-285750">
              <a:spcBef>
                <a:spcPct val="20000"/>
              </a:spcBef>
              <a:buFontTx/>
              <a:buChar char="–"/>
            </a:pPr>
            <a:r>
              <a:rPr lang="en-US" sz="2600" dirty="0">
                <a:latin typeface="+mj-lt"/>
                <a:cs typeface="Arial" charset="0"/>
              </a:rPr>
              <a:t>Lights: </a:t>
            </a:r>
            <a:r>
              <a:rPr lang="en-US" sz="2600" i="1" dirty="0">
                <a:latin typeface="+mj-lt"/>
                <a:cs typeface="Arial" charset="0"/>
              </a:rPr>
              <a:t>L</a:t>
            </a:r>
            <a:r>
              <a:rPr lang="en-US" sz="2600" i="1" baseline="-25000" dirty="0">
                <a:latin typeface="+mj-lt"/>
                <a:cs typeface="Arial" charset="0"/>
              </a:rPr>
              <a:t>A</a:t>
            </a:r>
            <a:r>
              <a:rPr lang="en-US" sz="2600" dirty="0">
                <a:latin typeface="+mj-lt"/>
                <a:cs typeface="Arial" charset="0"/>
              </a:rPr>
              <a:t>, </a:t>
            </a:r>
            <a:r>
              <a:rPr lang="en-US" sz="2600" i="1" dirty="0">
                <a:latin typeface="+mj-lt"/>
                <a:cs typeface="Arial" charset="0"/>
              </a:rPr>
              <a:t>L</a:t>
            </a:r>
            <a:r>
              <a:rPr lang="en-US" sz="2600" i="1" baseline="-25000" dirty="0">
                <a:latin typeface="+mj-lt"/>
                <a:cs typeface="Arial" charset="0"/>
              </a:rPr>
              <a:t>B</a:t>
            </a:r>
          </a:p>
        </p:txBody>
      </p:sp>
      <p:sp>
        <p:nvSpPr>
          <p:cNvPr id="8" name="TextBox 7"/>
          <p:cNvSpPr txBox="1"/>
          <p:nvPr/>
        </p:nvSpPr>
        <p:spPr>
          <a:xfrm>
            <a:off x="457200" y="68759"/>
            <a:ext cx="7924800" cy="769441"/>
          </a:xfrm>
          <a:prstGeom prst="rect">
            <a:avLst/>
          </a:prstGeom>
          <a:noFill/>
        </p:spPr>
        <p:txBody>
          <a:bodyPr wrap="square" rtlCol="0">
            <a:spAutoFit/>
          </a:bodyPr>
          <a:lstStyle/>
          <a:p>
            <a:r>
              <a:rPr lang="en-US" sz="4400" dirty="0">
                <a:solidFill>
                  <a:schemeClr val="bg1"/>
                </a:solidFill>
                <a:latin typeface="+mj-lt"/>
              </a:rPr>
              <a:t>FSM Example</a:t>
            </a:r>
          </a:p>
        </p:txBody>
      </p:sp>
    </p:spTree>
    <p:extLst>
      <p:ext uri="{BB962C8B-B14F-4D97-AF65-F5344CB8AC3E}">
        <p14:creationId xmlns:p14="http://schemas.microsoft.com/office/powerpoint/2010/main" val="4216929512"/>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96358" name="Object 6"/>
          <p:cNvGraphicFramePr>
            <a:graphicFrameLocks noGrp="1" noChangeAspect="1"/>
          </p:cNvGraphicFramePr>
          <p:nvPr>
            <p:ph idx="4294967295"/>
            <p:custDataLst>
              <p:tags r:id="rId2"/>
            </p:custDataLst>
            <p:extLst/>
          </p:nvPr>
        </p:nvGraphicFramePr>
        <p:xfrm>
          <a:off x="3581400" y="2057400"/>
          <a:ext cx="4679950" cy="3857625"/>
        </p:xfrm>
        <a:graphic>
          <a:graphicData uri="http://schemas.openxmlformats.org/presentationml/2006/ole">
            <mc:AlternateContent xmlns:mc="http://schemas.openxmlformats.org/markup-compatibility/2006">
              <mc:Choice xmlns:v="urn:schemas-microsoft-com:vml" Requires="v">
                <p:oleObj spid="_x0000_s226308" name="VISIO" r:id="rId7" imgW="1628640" imgH="1343160" progId="Visio.Drawing.6">
                  <p:embed/>
                </p:oleObj>
              </mc:Choice>
              <mc:Fallback>
                <p:oleObj name="VISIO" r:id="rId7" imgW="1628640" imgH="1343160" progId="Visio.Drawing.6">
                  <p:embed/>
                  <p:pic>
                    <p:nvPicPr>
                      <p:cNvPr id="996358" name="Object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581400" y="2057400"/>
                        <a:ext cx="4679950" cy="3857625"/>
                      </a:xfrm>
                      <a:prstGeom prst="rect">
                        <a:avLst/>
                      </a:prstGeom>
                    </p:spPr>
                  </p:pic>
                </p:oleObj>
              </mc:Fallback>
            </mc:AlternateContent>
          </a:graphicData>
        </a:graphic>
      </p:graphicFrame>
      <p:sp>
        <p:nvSpPr>
          <p:cNvPr id="996354"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96356" name="Rectangle 4"/>
          <p:cNvSpPr>
            <a:spLocks noChangeArrowheads="1"/>
          </p:cNvSpPr>
          <p:nvPr>
            <p:custDataLst>
              <p:tags r:id="rId4"/>
            </p:custDataLst>
          </p:nvPr>
        </p:nvSpPr>
        <p:spPr bwMode="auto">
          <a:xfrm>
            <a:off x="914400" y="1219200"/>
            <a:ext cx="8077200" cy="51816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3200" dirty="0">
                <a:latin typeface="+mj-lt"/>
                <a:cs typeface="Arial" charset="0"/>
              </a:rPr>
              <a:t>Inputs: </a:t>
            </a:r>
            <a:r>
              <a:rPr lang="en-US" sz="3200" i="1" dirty="0">
                <a:latin typeface="+mj-lt"/>
                <a:cs typeface="Arial" charset="0"/>
              </a:rPr>
              <a:t>CLK</a:t>
            </a:r>
            <a:r>
              <a:rPr lang="en-US" sz="3200" dirty="0">
                <a:latin typeface="+mj-lt"/>
                <a:cs typeface="Arial" charset="0"/>
              </a:rPr>
              <a:t>, </a:t>
            </a:r>
            <a:r>
              <a:rPr lang="en-US" sz="3200" i="1" dirty="0">
                <a:latin typeface="+mj-lt"/>
                <a:cs typeface="Arial" charset="0"/>
              </a:rPr>
              <a:t>Reset</a:t>
            </a:r>
            <a:r>
              <a:rPr lang="en-US" sz="3200" dirty="0">
                <a:latin typeface="+mj-lt"/>
                <a:cs typeface="Arial" charset="0"/>
              </a:rPr>
              <a:t>, </a:t>
            </a:r>
            <a:r>
              <a:rPr lang="en-US" sz="3200" i="1" dirty="0">
                <a:latin typeface="+mj-lt"/>
                <a:cs typeface="Arial" charset="0"/>
              </a:rPr>
              <a:t>T</a:t>
            </a:r>
            <a:r>
              <a:rPr lang="en-US" sz="3200" i="1" baseline="-25000" dirty="0">
                <a:latin typeface="+mj-lt"/>
                <a:cs typeface="Arial" charset="0"/>
              </a:rPr>
              <a:t>A</a:t>
            </a:r>
            <a:r>
              <a:rPr lang="en-US" sz="3200" dirty="0">
                <a:latin typeface="+mj-lt"/>
                <a:cs typeface="Arial" charset="0"/>
              </a:rPr>
              <a:t>, </a:t>
            </a:r>
            <a:r>
              <a:rPr lang="en-US" sz="3200" i="1" dirty="0">
                <a:latin typeface="+mj-lt"/>
                <a:cs typeface="Arial" charset="0"/>
              </a:rPr>
              <a:t>T</a:t>
            </a:r>
            <a:r>
              <a:rPr lang="en-US" sz="3200" i="1" baseline="-25000" dirty="0">
                <a:latin typeface="+mj-lt"/>
                <a:cs typeface="Arial" charset="0"/>
              </a:rPr>
              <a:t>B</a:t>
            </a:r>
          </a:p>
          <a:p>
            <a:pPr marL="342900" indent="-342900">
              <a:spcBef>
                <a:spcPct val="20000"/>
              </a:spcBef>
              <a:buFontTx/>
              <a:buChar char="•"/>
            </a:pPr>
            <a:r>
              <a:rPr lang="en-US" sz="3200" dirty="0">
                <a:latin typeface="+mj-lt"/>
                <a:cs typeface="Arial" charset="0"/>
              </a:rPr>
              <a:t>Outputs: </a:t>
            </a:r>
            <a:r>
              <a:rPr lang="en-US" sz="3200" i="1" dirty="0">
                <a:latin typeface="+mj-lt"/>
                <a:cs typeface="Arial" charset="0"/>
              </a:rPr>
              <a:t>L</a:t>
            </a:r>
            <a:r>
              <a:rPr lang="en-US" sz="3200" i="1" baseline="-25000" dirty="0">
                <a:latin typeface="+mj-lt"/>
                <a:cs typeface="Arial" charset="0"/>
              </a:rPr>
              <a:t>A</a:t>
            </a:r>
            <a:r>
              <a:rPr lang="en-US" sz="3200" dirty="0">
                <a:latin typeface="+mj-lt"/>
                <a:cs typeface="Arial" charset="0"/>
              </a:rPr>
              <a:t>, </a:t>
            </a:r>
            <a:r>
              <a:rPr lang="en-US" sz="3200" i="1" dirty="0">
                <a:latin typeface="+mj-lt"/>
                <a:cs typeface="Arial" charset="0"/>
              </a:rPr>
              <a:t>L</a:t>
            </a:r>
            <a:r>
              <a:rPr lang="en-US" sz="3200" i="1" baseline="-25000" dirty="0">
                <a:latin typeface="+mj-lt"/>
                <a:cs typeface="Arial" charset="0"/>
              </a:rPr>
              <a:t>B</a:t>
            </a:r>
          </a:p>
        </p:txBody>
      </p:sp>
      <p:sp>
        <p:nvSpPr>
          <p:cNvPr id="8" name="TextBox 7"/>
          <p:cNvSpPr txBox="1"/>
          <p:nvPr/>
        </p:nvSpPr>
        <p:spPr>
          <a:xfrm>
            <a:off x="457200" y="68759"/>
            <a:ext cx="7924800" cy="769441"/>
          </a:xfrm>
          <a:prstGeom prst="rect">
            <a:avLst/>
          </a:prstGeom>
          <a:noFill/>
        </p:spPr>
        <p:txBody>
          <a:bodyPr wrap="square" rtlCol="0">
            <a:spAutoFit/>
          </a:bodyPr>
          <a:lstStyle/>
          <a:p>
            <a:r>
              <a:rPr lang="en-US" sz="4400" dirty="0">
                <a:solidFill>
                  <a:schemeClr val="bg1"/>
                </a:solidFill>
                <a:latin typeface="+mj-lt"/>
              </a:rPr>
              <a:t>FSM Black Box</a:t>
            </a:r>
          </a:p>
        </p:txBody>
      </p:sp>
    </p:spTree>
    <p:extLst>
      <p:ext uri="{BB962C8B-B14F-4D97-AF65-F5344CB8AC3E}">
        <p14:creationId xmlns:p14="http://schemas.microsoft.com/office/powerpoint/2010/main" val="3552242630"/>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97385" name="Object 9"/>
          <p:cNvGraphicFramePr>
            <a:graphicFrameLocks noGrp="1" noChangeAspect="1"/>
          </p:cNvGraphicFramePr>
          <p:nvPr>
            <p:ph idx="4294967295"/>
            <p:custDataLst>
              <p:tags r:id="rId2"/>
            </p:custDataLst>
            <p:extLst/>
          </p:nvPr>
        </p:nvGraphicFramePr>
        <p:xfrm>
          <a:off x="4191000" y="1828800"/>
          <a:ext cx="4314825" cy="4298950"/>
        </p:xfrm>
        <a:graphic>
          <a:graphicData uri="http://schemas.openxmlformats.org/presentationml/2006/ole">
            <mc:AlternateContent xmlns:mc="http://schemas.openxmlformats.org/markup-compatibility/2006">
              <mc:Choice xmlns:v="urn:schemas-microsoft-com:vml" Requires="v">
                <p:oleObj spid="_x0000_s227332" name="VISIO" r:id="rId7" imgW="2000160" imgH="1992960" progId="Visio.Drawing.6">
                  <p:embed/>
                </p:oleObj>
              </mc:Choice>
              <mc:Fallback>
                <p:oleObj name="VISIO" r:id="rId7" imgW="2000160" imgH="1992960" progId="Visio.Drawing.6">
                  <p:embed/>
                  <p:pic>
                    <p:nvPicPr>
                      <p:cNvPr id="997385" name="Object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191000" y="1828800"/>
                        <a:ext cx="4314825" cy="4298950"/>
                      </a:xfrm>
                      <a:prstGeom prst="rect">
                        <a:avLst/>
                      </a:prstGeom>
                    </p:spPr>
                  </p:pic>
                </p:oleObj>
              </mc:Fallback>
            </mc:AlternateContent>
          </a:graphicData>
        </a:graphic>
      </p:graphicFrame>
      <p:sp>
        <p:nvSpPr>
          <p:cNvPr id="997378" name="Rectangle 2"/>
          <p:cNvSpPr>
            <a:spLocks noChangeArrowheads="1"/>
          </p:cNvSpPr>
          <p:nvPr>
            <p:custDataLst>
              <p:tags r:id="rId3"/>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8" name="TextBox 7"/>
          <p:cNvSpPr txBox="1"/>
          <p:nvPr/>
        </p:nvSpPr>
        <p:spPr>
          <a:xfrm>
            <a:off x="457200" y="68759"/>
            <a:ext cx="7924800" cy="769441"/>
          </a:xfrm>
          <a:prstGeom prst="rect">
            <a:avLst/>
          </a:prstGeom>
          <a:noFill/>
        </p:spPr>
        <p:txBody>
          <a:bodyPr wrap="square" rtlCol="0">
            <a:spAutoFit/>
          </a:bodyPr>
          <a:lstStyle/>
          <a:p>
            <a:r>
              <a:rPr lang="en-US" sz="4400" dirty="0">
                <a:solidFill>
                  <a:schemeClr val="bg1"/>
                </a:solidFill>
                <a:latin typeface="+mj-lt"/>
              </a:rPr>
              <a:t>FSM State Transition Diagram</a:t>
            </a:r>
          </a:p>
        </p:txBody>
      </p:sp>
      <p:sp>
        <p:nvSpPr>
          <p:cNvPr id="6" name="Rectangle 4"/>
          <p:cNvSpPr>
            <a:spLocks noChangeArrowheads="1"/>
          </p:cNvSpPr>
          <p:nvPr>
            <p:custDataLst>
              <p:tags r:id="rId4"/>
            </p:custDataLst>
          </p:nvPr>
        </p:nvSpPr>
        <p:spPr bwMode="auto">
          <a:xfrm>
            <a:off x="533400" y="1219200"/>
            <a:ext cx="8077200" cy="51816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3200" b="1" dirty="0">
                <a:latin typeface="+mj-lt"/>
                <a:cs typeface="Arial" charset="0"/>
              </a:rPr>
              <a:t>Moore FSM: </a:t>
            </a:r>
            <a:r>
              <a:rPr lang="en-US" sz="3200" dirty="0">
                <a:latin typeface="+mj-lt"/>
                <a:cs typeface="Arial" charset="0"/>
              </a:rPr>
              <a:t>outputs labeled in each state</a:t>
            </a:r>
          </a:p>
          <a:p>
            <a:pPr marL="342900" indent="-342900">
              <a:spcBef>
                <a:spcPct val="20000"/>
              </a:spcBef>
              <a:buFontTx/>
              <a:buChar char="•"/>
            </a:pPr>
            <a:r>
              <a:rPr lang="en-US" sz="3200" b="1" dirty="0">
                <a:latin typeface="+mj-lt"/>
                <a:cs typeface="Arial" charset="0"/>
              </a:rPr>
              <a:t>States: </a:t>
            </a:r>
            <a:r>
              <a:rPr lang="en-US" sz="3200" dirty="0">
                <a:latin typeface="+mj-lt"/>
                <a:cs typeface="Arial" charset="0"/>
              </a:rPr>
              <a:t>Circles</a:t>
            </a:r>
          </a:p>
          <a:p>
            <a:pPr marL="342900" indent="-342900">
              <a:spcBef>
                <a:spcPct val="20000"/>
              </a:spcBef>
              <a:buFontTx/>
              <a:buChar char="•"/>
            </a:pPr>
            <a:r>
              <a:rPr lang="en-US" sz="3200" b="1" dirty="0">
                <a:latin typeface="+mj-lt"/>
                <a:cs typeface="Arial" charset="0"/>
              </a:rPr>
              <a:t>Transitions: </a:t>
            </a:r>
            <a:r>
              <a:rPr lang="en-US" sz="3200" dirty="0">
                <a:latin typeface="+mj-lt"/>
                <a:cs typeface="Arial" charset="0"/>
              </a:rPr>
              <a:t>Arcs</a:t>
            </a:r>
            <a:endParaRPr lang="en-US" sz="3200" i="1" baseline="-25000" dirty="0">
              <a:latin typeface="+mj-lt"/>
              <a:cs typeface="Arial" charset="0"/>
            </a:endParaRPr>
          </a:p>
        </p:txBody>
      </p:sp>
    </p:spTree>
    <p:extLst>
      <p:ext uri="{BB962C8B-B14F-4D97-AF65-F5344CB8AC3E}">
        <p14:creationId xmlns:p14="http://schemas.microsoft.com/office/powerpoint/2010/main" val="3114466891"/>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7378" name="Rectangle 2"/>
          <p:cNvSpPr>
            <a:spLocks noChangeArrowheads="1"/>
          </p:cNvSpPr>
          <p:nvPr>
            <p:custDataLst>
              <p:tags r:id="rId2"/>
            </p:custDataLst>
          </p:nvPr>
        </p:nvSpPr>
        <p:spPr bwMode="auto">
          <a:xfrm>
            <a:off x="533400" y="1066800"/>
            <a:ext cx="8077200" cy="51816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997380" name="Rectangle 4"/>
          <p:cNvSpPr>
            <a:spLocks noChangeArrowheads="1"/>
          </p:cNvSpPr>
          <p:nvPr>
            <p:custDataLst>
              <p:tags r:id="rId3"/>
            </p:custDataLst>
          </p:nvPr>
        </p:nvSpPr>
        <p:spPr bwMode="auto">
          <a:xfrm>
            <a:off x="533400" y="1219200"/>
            <a:ext cx="8077200" cy="51816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342900" indent="-342900">
              <a:spcBef>
                <a:spcPct val="20000"/>
              </a:spcBef>
              <a:buFontTx/>
              <a:buChar char="•"/>
            </a:pPr>
            <a:r>
              <a:rPr lang="en-US" sz="3200" b="1" dirty="0">
                <a:latin typeface="+mj-lt"/>
                <a:cs typeface="Arial" charset="0"/>
              </a:rPr>
              <a:t>Moore FSM: </a:t>
            </a:r>
            <a:r>
              <a:rPr lang="en-US" sz="3200" dirty="0">
                <a:latin typeface="+mj-lt"/>
                <a:cs typeface="Arial" charset="0"/>
              </a:rPr>
              <a:t>outputs labeled in each state</a:t>
            </a:r>
          </a:p>
          <a:p>
            <a:pPr marL="342900" indent="-342900">
              <a:spcBef>
                <a:spcPct val="20000"/>
              </a:spcBef>
              <a:buFontTx/>
              <a:buChar char="•"/>
            </a:pPr>
            <a:r>
              <a:rPr lang="en-US" sz="3200" b="1" dirty="0">
                <a:latin typeface="+mj-lt"/>
                <a:cs typeface="Arial" charset="0"/>
              </a:rPr>
              <a:t>States: </a:t>
            </a:r>
            <a:r>
              <a:rPr lang="en-US" sz="3200" dirty="0">
                <a:latin typeface="+mj-lt"/>
                <a:cs typeface="Arial" charset="0"/>
              </a:rPr>
              <a:t>Circles</a:t>
            </a:r>
          </a:p>
          <a:p>
            <a:pPr marL="342900" indent="-342900">
              <a:spcBef>
                <a:spcPct val="20000"/>
              </a:spcBef>
              <a:buFontTx/>
              <a:buChar char="•"/>
            </a:pPr>
            <a:r>
              <a:rPr lang="en-US" sz="3200" b="1" dirty="0">
                <a:latin typeface="+mj-lt"/>
                <a:cs typeface="Arial" charset="0"/>
              </a:rPr>
              <a:t>Transitions: </a:t>
            </a:r>
            <a:r>
              <a:rPr lang="en-US" sz="3200" dirty="0">
                <a:latin typeface="+mj-lt"/>
                <a:cs typeface="Arial" charset="0"/>
              </a:rPr>
              <a:t>Arcs</a:t>
            </a:r>
            <a:endParaRPr lang="en-US" sz="3200" i="1" baseline="-25000" dirty="0">
              <a:latin typeface="+mj-lt"/>
              <a:cs typeface="Arial" charset="0"/>
            </a:endParaRPr>
          </a:p>
        </p:txBody>
      </p:sp>
      <p:sp>
        <p:nvSpPr>
          <p:cNvPr id="8" name="TextBox 7"/>
          <p:cNvSpPr txBox="1"/>
          <p:nvPr/>
        </p:nvSpPr>
        <p:spPr>
          <a:xfrm>
            <a:off x="457200" y="76200"/>
            <a:ext cx="7924800" cy="769441"/>
          </a:xfrm>
          <a:prstGeom prst="rect">
            <a:avLst/>
          </a:prstGeom>
          <a:noFill/>
        </p:spPr>
        <p:txBody>
          <a:bodyPr wrap="square" rtlCol="0">
            <a:spAutoFit/>
          </a:bodyPr>
          <a:lstStyle/>
          <a:p>
            <a:r>
              <a:rPr lang="en-US" sz="4400" dirty="0">
                <a:solidFill>
                  <a:schemeClr val="bg1"/>
                </a:solidFill>
                <a:latin typeface="+mj-lt"/>
              </a:rPr>
              <a:t>FSM State Transition Diagram</a:t>
            </a:r>
          </a:p>
        </p:txBody>
      </p:sp>
      <p:graphicFrame>
        <p:nvGraphicFramePr>
          <p:cNvPr id="2" name="Object 1"/>
          <p:cNvGraphicFramePr>
            <a:graphicFrameLocks noChangeAspect="1"/>
          </p:cNvGraphicFramePr>
          <p:nvPr>
            <p:custDataLst>
              <p:tags r:id="rId4"/>
            </p:custDataLst>
            <p:extLst/>
          </p:nvPr>
        </p:nvGraphicFramePr>
        <p:xfrm>
          <a:off x="4267200" y="1676400"/>
          <a:ext cx="4314825" cy="4298950"/>
        </p:xfrm>
        <a:graphic>
          <a:graphicData uri="http://schemas.openxmlformats.org/presentationml/2006/ole">
            <mc:AlternateContent xmlns:mc="http://schemas.openxmlformats.org/markup-compatibility/2006">
              <mc:Choice xmlns:v="urn:schemas-microsoft-com:vml" Requires="v">
                <p:oleObj spid="_x0000_s228356" name="VISIO" r:id="rId7" imgW="2001299" imgH="1993667" progId="Visio.Drawing.6">
                  <p:embed/>
                </p:oleObj>
              </mc:Choice>
              <mc:Fallback>
                <p:oleObj name="VISIO" r:id="rId7" imgW="2001299" imgH="1993667" progId="Visio.Drawing.6">
                  <p:embed/>
                  <p:pic>
                    <p:nvPicPr>
                      <p:cNvPr id="2" name="Object 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267200" y="1676400"/>
                        <a:ext cx="4314825" cy="42989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4149416769"/>
      </p:ext>
    </p:extLst>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7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17889</TotalTime>
  <Words>1054</Words>
  <Application>Microsoft Macintosh PowerPoint</Application>
  <PresentationFormat>On-screen Show (4:3)</PresentationFormat>
  <Paragraphs>403</Paragraphs>
  <Slides>30</Slides>
  <Notes>30</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30</vt:i4>
      </vt:variant>
    </vt:vector>
  </HeadingPairs>
  <TitlesOfParts>
    <vt:vector size="39" baseType="lpstr">
      <vt:lpstr>ＭＳ Ｐゴシック</vt:lpstr>
      <vt:lpstr>Arial</vt:lpstr>
      <vt:lpstr>Arial Black</vt:lpstr>
      <vt:lpstr>Calibri</vt:lpstr>
      <vt:lpstr>Courier (W1)</vt:lpstr>
      <vt:lpstr>Courier New</vt:lpstr>
      <vt:lpstr>Times New Roman</vt:lpstr>
      <vt:lpstr>Office Theme</vt:lpstr>
      <vt:lpstr>VISIO</vt:lpstr>
      <vt:lpstr>Lecture 4:  Finite State Machines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Harvey Mudd College</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sharris</dc:creator>
  <cp:lastModifiedBy>Microsoft Office User</cp:lastModifiedBy>
  <cp:revision>151</cp:revision>
  <cp:lastPrinted>2018-01-16T16:40:17Z</cp:lastPrinted>
  <dcterms:created xsi:type="dcterms:W3CDTF">2012-08-07T04:56:47Z</dcterms:created>
  <dcterms:modified xsi:type="dcterms:W3CDTF">2019-09-16T14:24:34Z</dcterms:modified>
</cp:coreProperties>
</file>