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4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5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6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7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8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9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0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1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2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23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24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25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6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27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28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29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30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31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2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33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34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35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36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37.xml" ContentType="application/vnd.openxmlformats-officedocument.presentationml.notesSl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384" r:id="rId2"/>
    <p:sldId id="385" r:id="rId3"/>
    <p:sldId id="638" r:id="rId4"/>
    <p:sldId id="637" r:id="rId5"/>
    <p:sldId id="475" r:id="rId6"/>
    <p:sldId id="476" r:id="rId7"/>
    <p:sldId id="477" r:id="rId8"/>
    <p:sldId id="478" r:id="rId9"/>
    <p:sldId id="479" r:id="rId10"/>
    <p:sldId id="571" r:id="rId11"/>
    <p:sldId id="480" r:id="rId12"/>
    <p:sldId id="481" r:id="rId13"/>
    <p:sldId id="482" r:id="rId14"/>
    <p:sldId id="483" r:id="rId15"/>
    <p:sldId id="484" r:id="rId16"/>
    <p:sldId id="485" r:id="rId17"/>
    <p:sldId id="572" r:id="rId18"/>
    <p:sldId id="486" r:id="rId19"/>
    <p:sldId id="573" r:id="rId20"/>
    <p:sldId id="639" r:id="rId21"/>
    <p:sldId id="488" r:id="rId22"/>
    <p:sldId id="489" r:id="rId23"/>
    <p:sldId id="490" r:id="rId24"/>
    <p:sldId id="491" r:id="rId25"/>
    <p:sldId id="575" r:id="rId26"/>
    <p:sldId id="576" r:id="rId27"/>
    <p:sldId id="492" r:id="rId28"/>
    <p:sldId id="574" r:id="rId29"/>
    <p:sldId id="577" r:id="rId30"/>
    <p:sldId id="498" r:id="rId31"/>
    <p:sldId id="578" r:id="rId32"/>
    <p:sldId id="501" r:id="rId33"/>
    <p:sldId id="640" r:id="rId34"/>
    <p:sldId id="502" r:id="rId35"/>
    <p:sldId id="503" r:id="rId36"/>
    <p:sldId id="641" r:id="rId37"/>
    <p:sldId id="504" r:id="rId38"/>
    <p:sldId id="537" r:id="rId3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88" autoAdjust="0"/>
    <p:restoredTop sz="90787" autoAdjust="0"/>
  </p:normalViewPr>
  <p:slideViewPr>
    <p:cSldViewPr>
      <p:cViewPr varScale="1">
        <p:scale>
          <a:sx n="86" d="100"/>
          <a:sy n="86" d="100"/>
        </p:scale>
        <p:origin x="8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3ACA88-61E7-4A1A-9B15-4E2D88276536}" type="slidenum">
              <a:rPr lang="en-US"/>
              <a:pPr/>
              <a:t>10</a:t>
            </a:fld>
            <a:endParaRPr lang="en-US"/>
          </a:p>
        </p:txBody>
      </p:sp>
      <p:sp>
        <p:nvSpPr>
          <p:cNvPr id="143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979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54DEA3-25D5-4603-B984-4A488CC8E538}" type="slidenum">
              <a:rPr lang="en-US"/>
              <a:pPr/>
              <a:t>11</a:t>
            </a:fld>
            <a:endParaRPr lang="en-US"/>
          </a:p>
        </p:txBody>
      </p:sp>
      <p:sp>
        <p:nvSpPr>
          <p:cNvPr id="143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223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66E8A-C797-4C9B-9D3A-7827445D777A}" type="slidenum">
              <a:rPr lang="en-US"/>
              <a:pPr/>
              <a:t>12</a:t>
            </a:fld>
            <a:endParaRPr lang="en-US"/>
          </a:p>
        </p:txBody>
      </p:sp>
      <p:sp>
        <p:nvSpPr>
          <p:cNvPr id="143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2625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F4D43F-D11A-439E-A2E3-AE659895A2EF}" type="slidenum">
              <a:rPr lang="en-US"/>
              <a:pPr/>
              <a:t>13</a:t>
            </a:fld>
            <a:endParaRPr lang="en-US"/>
          </a:p>
        </p:txBody>
      </p:sp>
      <p:sp>
        <p:nvSpPr>
          <p:cNvPr id="143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957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C3316F-328F-418C-A7E2-87315872C0A5}" type="slidenum">
              <a:rPr lang="en-US"/>
              <a:pPr/>
              <a:t>14</a:t>
            </a:fld>
            <a:endParaRPr lang="en-US"/>
          </a:p>
        </p:txBody>
      </p:sp>
      <p:sp>
        <p:nvSpPr>
          <p:cNvPr id="143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1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BD0BD1-CD86-4E00-AFFB-63A734364820}" type="slidenum">
              <a:rPr lang="en-US"/>
              <a:pPr/>
              <a:t>15</a:t>
            </a:fld>
            <a:endParaRPr lang="en-US"/>
          </a:p>
        </p:txBody>
      </p:sp>
      <p:sp>
        <p:nvSpPr>
          <p:cNvPr id="152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6520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AA0542-134F-4852-BDAD-DE7B33690EED}" type="slidenum">
              <a:rPr lang="en-US"/>
              <a:pPr/>
              <a:t>16</a:t>
            </a:fld>
            <a:endParaRPr lang="en-US"/>
          </a:p>
        </p:txBody>
      </p:sp>
      <p:sp>
        <p:nvSpPr>
          <p:cNvPr id="143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46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AA0542-134F-4852-BDAD-DE7B33690EED}" type="slidenum">
              <a:rPr lang="en-US"/>
              <a:pPr/>
              <a:t>17</a:t>
            </a:fld>
            <a:endParaRPr lang="en-US"/>
          </a:p>
        </p:txBody>
      </p:sp>
      <p:sp>
        <p:nvSpPr>
          <p:cNvPr id="143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53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BD2598-CECF-4725-8E73-E6498698778A}" type="slidenum">
              <a:rPr lang="en-US"/>
              <a:pPr/>
              <a:t>18</a:t>
            </a:fld>
            <a:endParaRPr lang="en-US"/>
          </a:p>
        </p:txBody>
      </p:sp>
      <p:sp>
        <p:nvSpPr>
          <p:cNvPr id="144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169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785B7C-AE28-4ABF-BE59-E2307A14CF19}" type="slidenum">
              <a:rPr lang="en-US"/>
              <a:pPr/>
              <a:t>19</a:t>
            </a:fld>
            <a:endParaRPr lang="en-US"/>
          </a:p>
        </p:txBody>
      </p:sp>
      <p:sp>
        <p:nvSpPr>
          <p:cNvPr id="144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534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62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785B7C-AE28-4ABF-BE59-E2307A14CF19}" type="slidenum">
              <a:rPr lang="en-US"/>
              <a:pPr/>
              <a:t>20</a:t>
            </a:fld>
            <a:endParaRPr lang="en-US"/>
          </a:p>
        </p:txBody>
      </p:sp>
      <p:sp>
        <p:nvSpPr>
          <p:cNvPr id="144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428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44F83D-A788-465D-8F6C-62F60A745528}" type="slidenum">
              <a:rPr lang="en-US"/>
              <a:pPr/>
              <a:t>21</a:t>
            </a:fld>
            <a:endParaRPr lang="en-US"/>
          </a:p>
        </p:txBody>
      </p:sp>
      <p:sp>
        <p:nvSpPr>
          <p:cNvPr id="144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797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32D8E-8CD6-4B81-97F7-5F8D03F2A0A0}" type="slidenum">
              <a:rPr lang="en-US"/>
              <a:pPr/>
              <a:t>22</a:t>
            </a:fld>
            <a:endParaRPr lang="en-US"/>
          </a:p>
        </p:txBody>
      </p:sp>
      <p:sp>
        <p:nvSpPr>
          <p:cNvPr id="144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736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F58592-DAED-4876-A72F-034A0267A593}" type="slidenum">
              <a:rPr lang="en-US"/>
              <a:pPr/>
              <a:t>23</a:t>
            </a:fld>
            <a:endParaRPr lang="en-US"/>
          </a:p>
        </p:txBody>
      </p:sp>
      <p:sp>
        <p:nvSpPr>
          <p:cNvPr id="144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930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C8A15-5C55-4C19-A80A-2C645E237EC7}" type="slidenum">
              <a:rPr lang="en-US"/>
              <a:pPr/>
              <a:t>24</a:t>
            </a:fld>
            <a:endParaRPr lang="en-US"/>
          </a:p>
        </p:txBody>
      </p:sp>
      <p:sp>
        <p:nvSpPr>
          <p:cNvPr id="144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6088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B637E-3FF7-41F8-95B0-D3B7E8B88F14}" type="slidenum">
              <a:rPr lang="en-US"/>
              <a:pPr/>
              <a:t>25</a:t>
            </a:fld>
            <a:endParaRPr lang="en-US"/>
          </a:p>
        </p:txBody>
      </p:sp>
      <p:sp>
        <p:nvSpPr>
          <p:cNvPr id="144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817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B637E-3FF7-41F8-95B0-D3B7E8B88F14}" type="slidenum">
              <a:rPr lang="en-US"/>
              <a:pPr/>
              <a:t>26</a:t>
            </a:fld>
            <a:endParaRPr lang="en-US"/>
          </a:p>
        </p:txBody>
      </p:sp>
      <p:sp>
        <p:nvSpPr>
          <p:cNvPr id="144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3927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B637E-3FF7-41F8-95B0-D3B7E8B88F14}" type="slidenum">
              <a:rPr lang="en-US"/>
              <a:pPr/>
              <a:t>27</a:t>
            </a:fld>
            <a:endParaRPr lang="en-US"/>
          </a:p>
        </p:txBody>
      </p:sp>
      <p:sp>
        <p:nvSpPr>
          <p:cNvPr id="144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727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B637E-3FF7-41F8-95B0-D3B7E8B88F14}" type="slidenum">
              <a:rPr lang="en-US"/>
              <a:pPr/>
              <a:t>28</a:t>
            </a:fld>
            <a:endParaRPr lang="en-US"/>
          </a:p>
        </p:txBody>
      </p:sp>
      <p:sp>
        <p:nvSpPr>
          <p:cNvPr id="144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88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B637E-3FF7-41F8-95B0-D3B7E8B88F14}" type="slidenum">
              <a:rPr lang="en-US"/>
              <a:pPr/>
              <a:t>29</a:t>
            </a:fld>
            <a:endParaRPr lang="en-US"/>
          </a:p>
        </p:txBody>
      </p:sp>
      <p:sp>
        <p:nvSpPr>
          <p:cNvPr id="144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8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40A60-4161-4AA9-B4A0-BB2E25B9069F}" type="slidenum">
              <a:rPr lang="en-US"/>
              <a:pPr/>
              <a:t>3</a:t>
            </a:fld>
            <a:endParaRPr lang="en-US"/>
          </a:p>
        </p:txBody>
      </p:sp>
      <p:sp>
        <p:nvSpPr>
          <p:cNvPr id="137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053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65A5EB-E028-4EAE-92E1-035091BEBA5E}" type="slidenum">
              <a:rPr lang="en-US"/>
              <a:pPr/>
              <a:t>30</a:t>
            </a:fld>
            <a:endParaRPr lang="en-US"/>
          </a:p>
        </p:txBody>
      </p:sp>
      <p:sp>
        <p:nvSpPr>
          <p:cNvPr id="145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120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65A5EB-E028-4EAE-92E1-035091BEBA5E}" type="slidenum">
              <a:rPr lang="en-US"/>
              <a:pPr/>
              <a:t>31</a:t>
            </a:fld>
            <a:endParaRPr lang="en-US"/>
          </a:p>
        </p:txBody>
      </p:sp>
      <p:sp>
        <p:nvSpPr>
          <p:cNvPr id="145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8012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38793D-B5D1-4153-AB60-8BAB3035712A}" type="slidenum">
              <a:rPr lang="en-US"/>
              <a:pPr/>
              <a:t>32</a:t>
            </a:fld>
            <a:endParaRPr lang="en-US"/>
          </a:p>
        </p:txBody>
      </p:sp>
      <p:sp>
        <p:nvSpPr>
          <p:cNvPr id="145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724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38793D-B5D1-4153-AB60-8BAB3035712A}" type="slidenum">
              <a:rPr lang="en-US"/>
              <a:pPr/>
              <a:t>33</a:t>
            </a:fld>
            <a:endParaRPr lang="en-US"/>
          </a:p>
        </p:txBody>
      </p:sp>
      <p:sp>
        <p:nvSpPr>
          <p:cNvPr id="145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10042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384BA1-219F-4B11-A353-85AD5E96ACFB}" type="slidenum">
              <a:rPr lang="en-US"/>
              <a:pPr/>
              <a:t>34</a:t>
            </a:fld>
            <a:endParaRPr lang="en-US"/>
          </a:p>
        </p:txBody>
      </p:sp>
      <p:sp>
        <p:nvSpPr>
          <p:cNvPr id="145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5606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9BE6B2-1B9C-4B23-AF73-FDB55FF9BE0C}" type="slidenum">
              <a:rPr lang="en-US"/>
              <a:pPr/>
              <a:t>35</a:t>
            </a:fld>
            <a:endParaRPr lang="en-US"/>
          </a:p>
        </p:txBody>
      </p:sp>
      <p:sp>
        <p:nvSpPr>
          <p:cNvPr id="145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79190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9BE6B2-1B9C-4B23-AF73-FDB55FF9BE0C}" type="slidenum">
              <a:rPr lang="en-US"/>
              <a:pPr/>
              <a:t>36</a:t>
            </a:fld>
            <a:endParaRPr lang="en-US"/>
          </a:p>
        </p:txBody>
      </p:sp>
      <p:sp>
        <p:nvSpPr>
          <p:cNvPr id="145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396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8361B8-36CE-4106-9A9C-35C780634501}" type="slidenum">
              <a:rPr lang="en-US"/>
              <a:pPr/>
              <a:t>37</a:t>
            </a:fld>
            <a:endParaRPr lang="en-US"/>
          </a:p>
        </p:txBody>
      </p:sp>
      <p:sp>
        <p:nvSpPr>
          <p:cNvPr id="145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683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8361B8-36CE-4106-9A9C-35C780634501}" type="slidenum">
              <a:rPr lang="en-US"/>
              <a:pPr/>
              <a:t>38</a:t>
            </a:fld>
            <a:endParaRPr lang="en-US"/>
          </a:p>
        </p:txBody>
      </p:sp>
      <p:sp>
        <p:nvSpPr>
          <p:cNvPr id="145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333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976475-67CF-4992-815A-DD875D6A7AC4}" type="slidenum">
              <a:rPr lang="en-US"/>
              <a:pPr/>
              <a:t>4</a:t>
            </a:fld>
            <a:endParaRPr lang="en-US"/>
          </a:p>
        </p:txBody>
      </p:sp>
      <p:sp>
        <p:nvSpPr>
          <p:cNvPr id="140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28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513C2A-3FE9-4C28-9AA5-0A2689172120}" type="slidenum">
              <a:rPr lang="en-US"/>
              <a:pPr/>
              <a:t>5</a:t>
            </a:fld>
            <a:endParaRPr lang="en-US"/>
          </a:p>
        </p:txBody>
      </p:sp>
      <p:sp>
        <p:nvSpPr>
          <p:cNvPr id="142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49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1C497D-BAAF-4663-94BD-869D41A91B61}" type="slidenum">
              <a:rPr lang="en-US"/>
              <a:pPr/>
              <a:t>6</a:t>
            </a:fld>
            <a:endParaRPr lang="en-US"/>
          </a:p>
        </p:txBody>
      </p:sp>
      <p:sp>
        <p:nvSpPr>
          <p:cNvPr id="143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73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C6BCA3-1859-43AB-8F11-EED879A75AE8}" type="slidenum">
              <a:rPr lang="en-US"/>
              <a:pPr/>
              <a:t>7</a:t>
            </a:fld>
            <a:endParaRPr lang="en-US"/>
          </a:p>
        </p:txBody>
      </p:sp>
      <p:sp>
        <p:nvSpPr>
          <p:cNvPr id="143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270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1E2FF9-E030-419D-B53F-CD75372687CF}" type="slidenum">
              <a:rPr lang="en-US"/>
              <a:pPr/>
              <a:t>8</a:t>
            </a:fld>
            <a:endParaRPr lang="en-US"/>
          </a:p>
        </p:txBody>
      </p:sp>
      <p:sp>
        <p:nvSpPr>
          <p:cNvPr id="143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366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3ACA88-61E7-4A1A-9B15-4E2D88276536}" type="slidenum">
              <a:rPr lang="en-US"/>
              <a:pPr/>
              <a:t>9</a:t>
            </a:fld>
            <a:endParaRPr lang="en-US"/>
          </a:p>
        </p:txBody>
      </p:sp>
      <p:sp>
        <p:nvSpPr>
          <p:cNvPr id="143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09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22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5E0733-E7CE-8A4B-993C-38564D01BA3B}"/>
              </a:ext>
            </a:extLst>
          </p:cNvPr>
          <p:cNvSpPr/>
          <p:nvPr userDrawn="1"/>
        </p:nvSpPr>
        <p:spPr>
          <a:xfrm>
            <a:off x="0" y="579120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tags" Target="../tags/tag19.xml"/><Relationship Id="rId7" Type="http://schemas.openxmlformats.org/officeDocument/2006/relationships/package" Target="../embeddings/Microsoft_Visio_Drawing262626.vsdx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3.emf"/><Relationship Id="rId4" Type="http://schemas.openxmlformats.org/officeDocument/2006/relationships/tags" Target="../tags/tag20.xml"/><Relationship Id="rId9" Type="http://schemas.openxmlformats.org/officeDocument/2006/relationships/package" Target="../embeddings/Microsoft_Visio_Drawing272727.vsdx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tags" Target="../tags/tag22.xml"/><Relationship Id="rId7" Type="http://schemas.openxmlformats.org/officeDocument/2006/relationships/package" Target="../embeddings/Microsoft_Visio_Drawing282828.vsdx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tags" Target="../tags/tag29.xml"/><Relationship Id="rId7" Type="http://schemas.openxmlformats.org/officeDocument/2006/relationships/package" Target="../embeddings/Microsoft_Visio_Drawing292929.vsdx"/><Relationship Id="rId2" Type="http://schemas.openxmlformats.org/officeDocument/2006/relationships/tags" Target="../tags/tag28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303030.vsdx"/><Relationship Id="rId3" Type="http://schemas.openxmlformats.org/officeDocument/2006/relationships/tags" Target="../tags/tag36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35.xml"/><Relationship Id="rId1" Type="http://schemas.openxmlformats.org/officeDocument/2006/relationships/vmlDrawing" Target="../drawings/vmlDrawing9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tags" Target="../tags/tag40.xml"/><Relationship Id="rId7" Type="http://schemas.openxmlformats.org/officeDocument/2006/relationships/package" Target="../embeddings/Microsoft_Visio_Drawing313131.vsdx"/><Relationship Id="rId2" Type="http://schemas.openxmlformats.org/officeDocument/2006/relationships/tags" Target="../tags/tag39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tags" Target="../tags/tag43.xml"/><Relationship Id="rId7" Type="http://schemas.openxmlformats.org/officeDocument/2006/relationships/package" Target="../embeddings/Microsoft_Visio_Drawing3131311.vsdx"/><Relationship Id="rId2" Type="http://schemas.openxmlformats.org/officeDocument/2006/relationships/tags" Target="../tags/tag42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tags" Target="../tags/tag46.xml"/><Relationship Id="rId7" Type="http://schemas.openxmlformats.org/officeDocument/2006/relationships/package" Target="../embeddings/Microsoft_Visio_Drawing333333.vsdx"/><Relationship Id="rId2" Type="http://schemas.openxmlformats.org/officeDocument/2006/relationships/tags" Target="../tags/tag45.xml"/><Relationship Id="rId1" Type="http://schemas.openxmlformats.org/officeDocument/2006/relationships/vmlDrawing" Target="../drawings/vmlDrawing12.v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343434.vsdx"/><Relationship Id="rId3" Type="http://schemas.openxmlformats.org/officeDocument/2006/relationships/tags" Target="../tags/tag53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52.xml"/><Relationship Id="rId1" Type="http://schemas.openxmlformats.org/officeDocument/2006/relationships/vmlDrawing" Target="../drawings/vmlDrawing1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image" Target="../media/image19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353535.vsdx"/><Relationship Id="rId3" Type="http://schemas.openxmlformats.org/officeDocument/2006/relationships/tags" Target="../tags/tag57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56.xml"/><Relationship Id="rId1" Type="http://schemas.openxmlformats.org/officeDocument/2006/relationships/vmlDrawing" Target="../drawings/vmlDrawing1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9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363636.vsdx"/><Relationship Id="rId3" Type="http://schemas.openxmlformats.org/officeDocument/2006/relationships/tags" Target="../tags/tag61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60.xml"/><Relationship Id="rId1" Type="http://schemas.openxmlformats.org/officeDocument/2006/relationships/vmlDrawing" Target="../drawings/vmlDrawing1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9" Type="http://schemas.openxmlformats.org/officeDocument/2006/relationships/image" Target="../media/image2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7" Type="http://schemas.openxmlformats.org/officeDocument/2006/relationships/notesSlide" Target="../notesSlides/notesSlide25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3.xml"/><Relationship Id="rId4" Type="http://schemas.openxmlformats.org/officeDocument/2006/relationships/tags" Target="../tags/tag7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3" Type="http://schemas.openxmlformats.org/officeDocument/2006/relationships/tags" Target="../tags/tag7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vmlDrawing" Target="../drawings/vmlDrawing16.v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10" Type="http://schemas.openxmlformats.org/officeDocument/2006/relationships/image" Target="../media/image22.emf"/><Relationship Id="rId4" Type="http://schemas.openxmlformats.org/officeDocument/2006/relationships/tags" Target="../tags/tag76.xml"/><Relationship Id="rId9" Type="http://schemas.openxmlformats.org/officeDocument/2006/relationships/package" Target="../embeddings/Microsoft_Visio_Drawing373737.vsdx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notesSlide" Target="../notesSlides/notesSlide27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3.xml"/><Relationship Id="rId4" Type="http://schemas.openxmlformats.org/officeDocument/2006/relationships/tags" Target="../tags/tag8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383838.vsdx"/><Relationship Id="rId3" Type="http://schemas.openxmlformats.org/officeDocument/2006/relationships/tags" Target="../tags/tag85.xml"/><Relationship Id="rId7" Type="http://schemas.openxmlformats.org/officeDocument/2006/relationships/notesSlide" Target="../notesSlides/notesSlide28.xml"/><Relationship Id="rId2" Type="http://schemas.openxmlformats.org/officeDocument/2006/relationships/tags" Target="../tags/tag84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9" Type="http://schemas.openxmlformats.org/officeDocument/2006/relationships/image" Target="../media/image23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393939.vsdx"/><Relationship Id="rId3" Type="http://schemas.openxmlformats.org/officeDocument/2006/relationships/tags" Target="../tags/tag89.xml"/><Relationship Id="rId7" Type="http://schemas.openxmlformats.org/officeDocument/2006/relationships/notesSlide" Target="../notesSlides/notesSlide29.xml"/><Relationship Id="rId2" Type="http://schemas.openxmlformats.org/officeDocument/2006/relationships/tags" Target="../tags/tag88.xml"/><Relationship Id="rId1" Type="http://schemas.openxmlformats.org/officeDocument/2006/relationships/vmlDrawing" Target="../drawings/vmlDrawing18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9" Type="http://schemas.openxmlformats.org/officeDocument/2006/relationships/image" Target="../media/image2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6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Visio_Drawing212121.vsdx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notesSlide" Target="../notesSlides/notesSlide30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6.xml"/><Relationship Id="rId4" Type="http://schemas.openxmlformats.org/officeDocument/2006/relationships/tags" Target="../tags/tag95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404040.vsdx"/><Relationship Id="rId3" Type="http://schemas.openxmlformats.org/officeDocument/2006/relationships/tags" Target="../tags/tag98.xml"/><Relationship Id="rId7" Type="http://schemas.openxmlformats.org/officeDocument/2006/relationships/notesSlide" Target="../notesSlides/notesSlide31.xml"/><Relationship Id="rId2" Type="http://schemas.openxmlformats.org/officeDocument/2006/relationships/tags" Target="../tags/tag97.xml"/><Relationship Id="rId1" Type="http://schemas.openxmlformats.org/officeDocument/2006/relationships/vmlDrawing" Target="../drawings/vmlDrawing19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9" Type="http://schemas.openxmlformats.org/officeDocument/2006/relationships/image" Target="../media/image25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4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8.emf"/><Relationship Id="rId2" Type="http://schemas.openxmlformats.org/officeDocument/2006/relationships/tags" Target="../tags/tag9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Visio_Drawing222222.vsdx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9.emf"/><Relationship Id="rId2" Type="http://schemas.openxmlformats.org/officeDocument/2006/relationships/tags" Target="../tags/tag11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Visio_Drawing232323.vsdx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10.emf"/><Relationship Id="rId2" Type="http://schemas.openxmlformats.org/officeDocument/2006/relationships/tags" Target="../tags/tag13.xml"/><Relationship Id="rId1" Type="http://schemas.openxmlformats.org/officeDocument/2006/relationships/vmlDrawing" Target="../drawings/vmlDrawing4.vml"/><Relationship Id="rId6" Type="http://schemas.openxmlformats.org/officeDocument/2006/relationships/package" Target="../embeddings/Microsoft_Visio_Drawing242424.vsdx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tags" Target="../tags/tag16.xml"/><Relationship Id="rId7" Type="http://schemas.openxmlformats.org/officeDocument/2006/relationships/package" Target="../embeddings/Microsoft_Visio_Drawing252525.vsdx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524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22: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Pipelined Processor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7818D-043C-5041-8E5C-3EE514FA6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41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9741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97415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" y="5143500"/>
            <a:ext cx="89916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Remove adder by using </a:t>
            </a:r>
            <a:r>
              <a:rPr lang="en-US" sz="2400" b="1" i="1" dirty="0">
                <a:latin typeface="+mj-lt"/>
                <a:cs typeface="Arial" charset="0"/>
              </a:rPr>
              <a:t>PCPlus4F</a:t>
            </a:r>
            <a:r>
              <a:rPr lang="en-US" sz="2400" b="1" dirty="0">
                <a:latin typeface="+mj-lt"/>
                <a:cs typeface="Arial" charset="0"/>
              </a:rPr>
              <a:t> after </a:t>
            </a:r>
            <a:r>
              <a:rPr lang="en-US" sz="2400" b="1" i="1" dirty="0">
                <a:latin typeface="+mj-lt"/>
                <a:cs typeface="Arial" charset="0"/>
              </a:rPr>
              <a:t>PC</a:t>
            </a:r>
            <a:r>
              <a:rPr lang="en-US" sz="2400" b="1" dirty="0">
                <a:latin typeface="+mj-lt"/>
                <a:cs typeface="Arial" charset="0"/>
              </a:rPr>
              <a:t> has been updated to </a:t>
            </a:r>
            <a:r>
              <a:rPr lang="en-US" sz="2400" b="1" i="1" dirty="0">
                <a:latin typeface="+mj-lt"/>
                <a:cs typeface="Arial" charset="0"/>
              </a:rPr>
              <a:t>PC</a:t>
            </a:r>
            <a:r>
              <a:rPr lang="en-US" sz="2400" b="1" dirty="0">
                <a:latin typeface="+mj-lt"/>
                <a:cs typeface="Arial" charset="0"/>
              </a:rPr>
              <a:t>+4</a:t>
            </a:r>
            <a:endParaRPr lang="en-US" sz="2400" b="1" i="1" dirty="0">
              <a:latin typeface="+mj-lt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Optimized Pipelined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Datapath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686758" y="3048000"/>
          <a:ext cx="7963756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65" name="Visio" r:id="rId7" imgW="6562641" imgH="1695585" progId="Visio.Drawing.15">
                  <p:embed/>
                </p:oleObj>
              </mc:Choice>
              <mc:Fallback>
                <p:oleObj name="Visio" r:id="rId7" imgW="6562641" imgH="1695585" progId="Visio.Drawing.15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6758" y="3048000"/>
                        <a:ext cx="7963756" cy="205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685800" y="914400"/>
          <a:ext cx="7964488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66" name="Visio" r:id="rId9" imgW="6591233" imgH="1790700" progId="Visio.Drawing.15">
                  <p:embed/>
                </p:oleObj>
              </mc:Choice>
              <mc:Fallback>
                <p:oleObj name="Visio" r:id="rId9" imgW="6591233" imgH="1790700" progId="Visio.Drawing.15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914400"/>
                        <a:ext cx="7964488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522369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4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9843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98438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66800" y="5112603"/>
            <a:ext cx="7162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b="1" dirty="0"/>
              <a:t>Same control unit as single-cycle processor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/>
              <a:t>Control delayed to proper pipeline stage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Pipelined Processor Control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914400" y="1099456"/>
          <a:ext cx="7836771" cy="3929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65" name="Visio" r:id="rId7" imgW="6572351" imgH="3295785" progId="Visio.Drawing.15">
                  <p:embed/>
                </p:oleObj>
              </mc:Choice>
              <mc:Fallback>
                <p:oleObj name="Visio" r:id="rId7" imgW="6572351" imgH="3295785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14400" y="1099456"/>
                        <a:ext cx="7836771" cy="39297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578831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87" name="Rectangle 7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r>
              <a:rPr lang="en-US" dirty="0"/>
              <a:t>When an instruction depends on result from instruction that hasn’t completed</a:t>
            </a:r>
          </a:p>
          <a:p>
            <a:r>
              <a:rPr lang="en-US" dirty="0"/>
              <a:t>Types: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Data hazard: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register value not yet written back to register file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Control hazard: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next instruction not decided yet (caused by branch)</a:t>
            </a:r>
          </a:p>
        </p:txBody>
      </p:sp>
      <p:sp>
        <p:nvSpPr>
          <p:cNvPr id="130048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048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048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Pipeline Hazards</a:t>
            </a:r>
          </a:p>
        </p:txBody>
      </p:sp>
    </p:spTree>
    <p:extLst>
      <p:ext uri="{BB962C8B-B14F-4D97-AF65-F5344CB8AC3E}">
        <p14:creationId xmlns:p14="http://schemas.microsoft.com/office/powerpoint/2010/main" val="245689208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86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686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1686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 Hazard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09600" y="1414462"/>
          <a:ext cx="7695960" cy="2700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89" name="Visio" r:id="rId7" imgW="4886241" imgH="1714500" progId="Visio.Drawing.15">
                  <p:embed/>
                </p:oleObj>
              </mc:Choice>
              <mc:Fallback>
                <p:oleObj name="Visio" r:id="rId7" imgW="4886241" imgH="17145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9600" y="1414462"/>
                        <a:ext cx="7695960" cy="2700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47658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66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/>
          <a:lstStyle/>
          <a:p>
            <a:r>
              <a:rPr lang="en-US" dirty="0"/>
              <a:t>Insert </a:t>
            </a:r>
            <a:r>
              <a:rPr lang="en-US" dirty="0">
                <a:latin typeface="Courier New" pitchFamily="49" charset="0"/>
              </a:rPr>
              <a:t>NOP</a:t>
            </a:r>
            <a:r>
              <a:rPr lang="en-US" dirty="0"/>
              <a:t>s in code at compile time</a:t>
            </a:r>
          </a:p>
          <a:p>
            <a:r>
              <a:rPr lang="en-US" dirty="0"/>
              <a:t>Rearrange code at compile time</a:t>
            </a:r>
          </a:p>
          <a:p>
            <a:r>
              <a:rPr lang="en-US" dirty="0"/>
              <a:t>Forward data at run time</a:t>
            </a:r>
          </a:p>
          <a:p>
            <a:r>
              <a:rPr lang="en-US" dirty="0"/>
              <a:t>Stall the processor at run time</a:t>
            </a:r>
          </a:p>
        </p:txBody>
      </p:sp>
      <p:sp>
        <p:nvSpPr>
          <p:cNvPr id="132096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09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096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Handling Data Hazards</a:t>
            </a:r>
          </a:p>
        </p:txBody>
      </p:sp>
    </p:spTree>
    <p:extLst>
      <p:ext uri="{BB962C8B-B14F-4D97-AF65-F5344CB8AC3E}">
        <p14:creationId xmlns:p14="http://schemas.microsoft.com/office/powerpoint/2010/main" val="54780088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88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52883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2883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28842" name="Rectangle 1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2192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+mj-lt"/>
                <a:cs typeface="Arial" charset="0"/>
              </a:rPr>
              <a:t>Insert enough NOPs for result to be ready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+mj-lt"/>
                <a:cs typeface="Arial" charset="0"/>
              </a:rPr>
              <a:t>Or move independent useful instructions forward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Compile-Time Hazard Elimination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066799" y="2495550"/>
          <a:ext cx="7409089" cy="314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13" name="Visio" r:id="rId8" imgW="5772049" imgH="2419485" progId="Visio.Drawing.15">
                  <p:embed/>
                </p:oleObj>
              </mc:Choice>
              <mc:Fallback>
                <p:oleObj name="Visio" r:id="rId8" imgW="5772049" imgH="2419485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66799" y="2495550"/>
                        <a:ext cx="7409089" cy="314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524782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5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150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150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 Forwarding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85800" y="1295400"/>
          <a:ext cx="8035290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37" name="Visio" r:id="rId7" imgW="4886241" imgH="1714500" progId="Visio.Drawing.15">
                  <p:embed/>
                </p:oleObj>
              </mc:Choice>
              <mc:Fallback>
                <p:oleObj name="Visio" r:id="rId7" imgW="4886241" imgH="17145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5800" y="1295400"/>
                        <a:ext cx="8035290" cy="281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983067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5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150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150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 Forwarding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4343400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Check if register read in Execute stage matches register written in Memory or </a:t>
            </a:r>
            <a:r>
              <a:rPr lang="en-US" sz="2200" dirty="0" err="1"/>
              <a:t>Writeback</a:t>
            </a:r>
            <a:r>
              <a:rPr lang="en-US" sz="2200" dirty="0"/>
              <a:t> stage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If so, forward result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685800" y="1295400"/>
          <a:ext cx="8035925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61" name="Visio" r:id="rId7" imgW="4886241" imgH="1714500" progId="Visio.Drawing.15">
                  <p:embed/>
                </p:oleObj>
              </mc:Choice>
              <mc:Fallback>
                <p:oleObj name="Visio" r:id="rId7" imgW="4886241" imgH="1714500" progId="Visio.Drawing.15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95400"/>
                        <a:ext cx="8035925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94251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53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253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253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 Forwarding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24055" y="990600"/>
          <a:ext cx="7453145" cy="463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5" name="Visio" r:id="rId7" imgW="6572351" imgH="4086157" progId="Visio.Drawing.15">
                  <p:embed/>
                </p:oleObj>
              </mc:Choice>
              <mc:Fallback>
                <p:oleObj name="Visio" r:id="rId7" imgW="6572351" imgH="4086157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4055" y="990600"/>
                        <a:ext cx="7453145" cy="4633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443358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 Forwarding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990600"/>
            <a:ext cx="8153400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Execute</a:t>
            </a:r>
            <a:r>
              <a:rPr lang="en-US" sz="2400" dirty="0"/>
              <a:t> stage register matches </a:t>
            </a:r>
            <a:r>
              <a:rPr lang="en-US" sz="2400" b="1" dirty="0"/>
              <a:t>Memory</a:t>
            </a:r>
            <a:r>
              <a:rPr lang="en-US" sz="2400" dirty="0"/>
              <a:t> stage register?</a:t>
            </a:r>
          </a:p>
          <a:p>
            <a:r>
              <a:rPr lang="en-US" sz="2400" dirty="0"/>
              <a:t>	Match_1E_M = (RA1E == WA3M)</a:t>
            </a:r>
          </a:p>
          <a:p>
            <a:r>
              <a:rPr lang="en-US" sz="2400" dirty="0"/>
              <a:t>	Match_2E_M = (RA2E == WA3M)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Execute</a:t>
            </a:r>
            <a:r>
              <a:rPr lang="en-US" sz="2400" dirty="0"/>
              <a:t> stage register matches </a:t>
            </a:r>
            <a:r>
              <a:rPr lang="en-US" sz="2400" b="1" dirty="0" err="1"/>
              <a:t>Writeback</a:t>
            </a:r>
            <a:r>
              <a:rPr lang="en-US" sz="2400" dirty="0"/>
              <a:t> stage register?</a:t>
            </a:r>
          </a:p>
          <a:p>
            <a:r>
              <a:rPr lang="en-US" sz="2400" dirty="0"/>
              <a:t>	Match_1E_W = (RA1E == WA3W)</a:t>
            </a:r>
          </a:p>
          <a:p>
            <a:r>
              <a:rPr lang="en-US" sz="2400" dirty="0"/>
              <a:t>	Match_2E_W = (RA2E == WA3W)</a:t>
            </a:r>
          </a:p>
          <a:p>
            <a:r>
              <a:rPr lang="en-US" sz="500" dirty="0"/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If it matches, forward result:</a:t>
            </a:r>
          </a:p>
          <a:p>
            <a:r>
              <a:rPr lang="en-US" sz="2400" dirty="0"/>
              <a:t>       </a:t>
            </a:r>
          </a:p>
          <a:p>
            <a:r>
              <a:rPr lang="en-US" sz="2400" b="1" dirty="0"/>
              <a:t>       if          (Match_1E_M • </a:t>
            </a:r>
            <a:r>
              <a:rPr lang="en-US" sz="2400" b="1" dirty="0" err="1"/>
              <a:t>RegWriteM</a:t>
            </a:r>
            <a:r>
              <a:rPr lang="en-US" sz="2400" b="1" dirty="0"/>
              <a:t>)  	</a:t>
            </a:r>
            <a:r>
              <a:rPr lang="en-US" sz="2400" b="1" dirty="0" err="1"/>
              <a:t>ForwardAE</a:t>
            </a:r>
            <a:r>
              <a:rPr lang="en-US" sz="2400" b="1" dirty="0"/>
              <a:t> = 10; </a:t>
            </a:r>
          </a:p>
          <a:p>
            <a:r>
              <a:rPr lang="en-US" sz="2400" b="1" dirty="0"/>
              <a:t>       else if  (Match_1E_W • </a:t>
            </a:r>
            <a:r>
              <a:rPr lang="en-US" sz="2400" b="1" dirty="0" err="1"/>
              <a:t>RegWriteW</a:t>
            </a:r>
            <a:r>
              <a:rPr lang="en-US" sz="2400" b="1" dirty="0"/>
              <a:t>) 	</a:t>
            </a:r>
            <a:r>
              <a:rPr lang="en-US" sz="2400" b="1" dirty="0" err="1"/>
              <a:t>ForwardAE</a:t>
            </a:r>
            <a:r>
              <a:rPr lang="en-US" sz="2400" b="1" dirty="0"/>
              <a:t> = 01; </a:t>
            </a:r>
          </a:p>
          <a:p>
            <a:r>
              <a:rPr lang="en-US" sz="2400" b="1" dirty="0"/>
              <a:t>       else                             			</a:t>
            </a:r>
            <a:r>
              <a:rPr lang="en-US" sz="2400" b="1" dirty="0" err="1"/>
              <a:t>ForwardAE</a:t>
            </a:r>
            <a:r>
              <a:rPr lang="en-US" sz="2400" b="1" dirty="0"/>
              <a:t> = 00;</a:t>
            </a:r>
          </a:p>
          <a:p>
            <a:endParaRPr lang="en-US" sz="500" dirty="0"/>
          </a:p>
          <a:p>
            <a:r>
              <a:rPr lang="en-US" sz="2400" dirty="0"/>
              <a:t>		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29655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Pipelined Processor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22</a:t>
            </a:r>
          </a:p>
        </p:txBody>
      </p:sp>
    </p:spTree>
    <p:extLst>
      <p:ext uri="{BB962C8B-B14F-4D97-AF65-F5344CB8AC3E}">
        <p14:creationId xmlns:p14="http://schemas.microsoft.com/office/powerpoint/2010/main" val="631983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 Forwarding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990600"/>
            <a:ext cx="8153400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Execute</a:t>
            </a:r>
            <a:r>
              <a:rPr lang="en-US" sz="2400" dirty="0"/>
              <a:t> stage register matches </a:t>
            </a:r>
            <a:r>
              <a:rPr lang="en-US" sz="2400" b="1" dirty="0"/>
              <a:t>Memory</a:t>
            </a:r>
            <a:r>
              <a:rPr lang="en-US" sz="2400" dirty="0"/>
              <a:t> stage register?</a:t>
            </a:r>
          </a:p>
          <a:p>
            <a:r>
              <a:rPr lang="en-US" sz="2400" dirty="0"/>
              <a:t>	Match_1E_M = (RA1E == WA3M)</a:t>
            </a:r>
          </a:p>
          <a:p>
            <a:r>
              <a:rPr lang="en-US" sz="2400" dirty="0"/>
              <a:t>	Match_2E_M = (RA2E == WA3M)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Execute</a:t>
            </a:r>
            <a:r>
              <a:rPr lang="en-US" sz="2400" dirty="0"/>
              <a:t> stage register matches </a:t>
            </a:r>
            <a:r>
              <a:rPr lang="en-US" sz="2400" b="1" dirty="0" err="1"/>
              <a:t>Writeback</a:t>
            </a:r>
            <a:r>
              <a:rPr lang="en-US" sz="2400" dirty="0"/>
              <a:t> stage register?</a:t>
            </a:r>
          </a:p>
          <a:p>
            <a:r>
              <a:rPr lang="en-US" sz="2400" dirty="0"/>
              <a:t>	Match_1E_W = (RA1E == WA3W)</a:t>
            </a:r>
          </a:p>
          <a:p>
            <a:r>
              <a:rPr lang="en-US" sz="2400" dirty="0"/>
              <a:t>	Match_2E_W = (RA2E == WA3W)</a:t>
            </a:r>
          </a:p>
          <a:p>
            <a:r>
              <a:rPr lang="en-US" sz="500" dirty="0"/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If it matches, forward result:</a:t>
            </a:r>
          </a:p>
          <a:p>
            <a:r>
              <a:rPr lang="en-US" sz="2400" dirty="0"/>
              <a:t>       </a:t>
            </a:r>
          </a:p>
          <a:p>
            <a:r>
              <a:rPr lang="en-US" sz="2400" b="1" dirty="0"/>
              <a:t>       if          (Match_1E_M • </a:t>
            </a:r>
            <a:r>
              <a:rPr lang="en-US" sz="2400" b="1" dirty="0" err="1"/>
              <a:t>RegWriteM</a:t>
            </a:r>
            <a:r>
              <a:rPr lang="en-US" sz="2400" b="1" dirty="0"/>
              <a:t>)  	</a:t>
            </a:r>
            <a:r>
              <a:rPr lang="en-US" sz="2400" b="1" dirty="0" err="1"/>
              <a:t>ForwardAE</a:t>
            </a:r>
            <a:r>
              <a:rPr lang="en-US" sz="2400" b="1" dirty="0"/>
              <a:t> = 10; </a:t>
            </a:r>
          </a:p>
          <a:p>
            <a:r>
              <a:rPr lang="en-US" sz="2400" b="1" dirty="0"/>
              <a:t>       else if  (Match_1E_W • </a:t>
            </a:r>
            <a:r>
              <a:rPr lang="en-US" sz="2400" b="1" dirty="0" err="1"/>
              <a:t>RegWriteW</a:t>
            </a:r>
            <a:r>
              <a:rPr lang="en-US" sz="2400" b="1" dirty="0"/>
              <a:t>) 	</a:t>
            </a:r>
            <a:r>
              <a:rPr lang="en-US" sz="2400" b="1" dirty="0" err="1"/>
              <a:t>ForwardAE</a:t>
            </a:r>
            <a:r>
              <a:rPr lang="en-US" sz="2400" b="1" dirty="0"/>
              <a:t> = 01; </a:t>
            </a:r>
          </a:p>
          <a:p>
            <a:r>
              <a:rPr lang="en-US" sz="2400" b="1" dirty="0"/>
              <a:t>       else                             			</a:t>
            </a:r>
            <a:r>
              <a:rPr lang="en-US" sz="2400" b="1" dirty="0" err="1"/>
              <a:t>ForwardAE</a:t>
            </a:r>
            <a:r>
              <a:rPr lang="en-US" sz="2400" b="1" dirty="0"/>
              <a:t> = 00;</a:t>
            </a:r>
          </a:p>
          <a:p>
            <a:endParaRPr lang="en-US" sz="500" dirty="0"/>
          </a:p>
          <a:p>
            <a:r>
              <a:rPr lang="en-US" sz="2400" dirty="0"/>
              <a:t>		</a:t>
            </a:r>
            <a:r>
              <a:rPr lang="en-US" sz="2400" b="1" dirty="0" err="1">
                <a:solidFill>
                  <a:srgbClr val="0070C0"/>
                </a:solidFill>
              </a:rPr>
              <a:t>ForwardBE</a:t>
            </a:r>
            <a:r>
              <a:rPr lang="en-US" sz="2400" b="1" dirty="0">
                <a:solidFill>
                  <a:srgbClr val="0070C0"/>
                </a:solidFill>
              </a:rPr>
              <a:t> same but with Match2E</a:t>
            </a:r>
          </a:p>
        </p:txBody>
      </p:sp>
    </p:spTree>
    <p:extLst>
      <p:ext uri="{BB962C8B-B14F-4D97-AF65-F5344CB8AC3E}">
        <p14:creationId xmlns:p14="http://schemas.microsoft.com/office/powerpoint/2010/main" val="424091271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355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355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355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3558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Stalling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52400" y="1398337"/>
          <a:ext cx="8534400" cy="2994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09" name="Visio" r:id="rId8" imgW="4886241" imgH="1714500" progId="Visio.Drawing.15">
                  <p:embed/>
                </p:oleObj>
              </mc:Choice>
              <mc:Fallback>
                <p:oleObj name="Visio" r:id="rId8" imgW="4886241" imgH="17145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2400" y="1398337"/>
                        <a:ext cx="8534400" cy="29945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281056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5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458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458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4582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Stalling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05377" y="1447800"/>
          <a:ext cx="8638540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3" name="Visio" r:id="rId8" imgW="5114976" imgH="1714500" progId="Visio.Drawing.15">
                  <p:embed/>
                </p:oleObj>
              </mc:Choice>
              <mc:Fallback>
                <p:oleObj name="Visio" r:id="rId8" imgW="5114976" imgH="17145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05377" y="1447800"/>
                        <a:ext cx="8638540" cy="289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625778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560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560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560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560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Stalling Hardware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762000" y="1066800"/>
          <a:ext cx="7784276" cy="4839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57" name="Visio" r:id="rId8" imgW="6572351" imgH="4086157" progId="Visio.Drawing.15">
                  <p:embed/>
                </p:oleObj>
              </mc:Choice>
              <mc:Fallback>
                <p:oleObj name="Visio" r:id="rId8" imgW="6572351" imgH="4086157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62000" y="1066800"/>
                        <a:ext cx="7784276" cy="4839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689305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920" name="Rectangle 8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533400" y="1219200"/>
            <a:ext cx="8001000" cy="4953000"/>
          </a:xfrm>
        </p:spPr>
        <p:txBody>
          <a:bodyPr>
            <a:normAutofit/>
          </a:bodyPr>
          <a:lstStyle/>
          <a:p>
            <a:r>
              <a:rPr lang="en-US" sz="2800" dirty="0"/>
              <a:t>Is either source register in the Decode stage the same as the one being written in the Execute stage?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800" i="1" dirty="0"/>
              <a:t>Match_12D_E</a:t>
            </a:r>
            <a:r>
              <a:rPr lang="en-US" sz="2800" dirty="0"/>
              <a:t> = (</a:t>
            </a:r>
            <a:r>
              <a:rPr lang="en-US" sz="2800" i="1" dirty="0"/>
              <a:t>RA1D</a:t>
            </a:r>
            <a:r>
              <a:rPr lang="en-US" sz="2800" dirty="0"/>
              <a:t> == </a:t>
            </a:r>
            <a:r>
              <a:rPr lang="en-US" sz="2800" i="1" dirty="0"/>
              <a:t>WA3E</a:t>
            </a:r>
            <a:r>
              <a:rPr lang="en-US" sz="2800" dirty="0"/>
              <a:t>) + (</a:t>
            </a:r>
            <a:r>
              <a:rPr lang="en-US" sz="2800" i="1" dirty="0"/>
              <a:t>RA2D</a:t>
            </a:r>
            <a:r>
              <a:rPr lang="en-US" sz="2800" dirty="0"/>
              <a:t> == </a:t>
            </a:r>
            <a:r>
              <a:rPr lang="en-US" sz="2800" i="1" dirty="0"/>
              <a:t>WA3E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Is a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2800" dirty="0"/>
              <a:t> in the Execute stage AND </a:t>
            </a:r>
            <a:r>
              <a:rPr lang="en-US" sz="2800" i="1" dirty="0"/>
              <a:t>Match_12D_E</a:t>
            </a:r>
            <a:r>
              <a:rPr lang="en-US" sz="2800" dirty="0"/>
              <a:t>?</a:t>
            </a:r>
          </a:p>
          <a:p>
            <a:pPr marL="0" indent="0">
              <a:buNone/>
            </a:pPr>
            <a:endParaRPr lang="en-US" sz="500" dirty="0"/>
          </a:p>
          <a:p>
            <a:pPr marL="0" indent="0">
              <a:buNone/>
            </a:pPr>
            <a:r>
              <a:rPr lang="en-US" sz="2800" i="1" dirty="0" err="1"/>
              <a:t>ldrstall</a:t>
            </a:r>
            <a:r>
              <a:rPr lang="en-US" sz="2800" dirty="0"/>
              <a:t> = </a:t>
            </a:r>
            <a:r>
              <a:rPr lang="en-US" sz="2800" i="1" dirty="0"/>
              <a:t>Match_12D_E</a:t>
            </a:r>
            <a:r>
              <a:rPr lang="en-US" sz="2800" dirty="0"/>
              <a:t> • </a:t>
            </a:r>
            <a:r>
              <a:rPr lang="en-US" sz="2800" i="1" dirty="0" err="1"/>
              <a:t>MemtoRegE</a:t>
            </a:r>
            <a:endParaRPr lang="en-US" sz="2800" i="1" dirty="0"/>
          </a:p>
          <a:p>
            <a:pPr marL="0" indent="0">
              <a:buNone/>
            </a:pPr>
            <a:r>
              <a:rPr lang="en-US" sz="2800" i="1" dirty="0" err="1"/>
              <a:t>StallF</a:t>
            </a:r>
            <a:r>
              <a:rPr lang="en-US" sz="2800" dirty="0"/>
              <a:t> = </a:t>
            </a:r>
            <a:r>
              <a:rPr lang="en-US" sz="2800" i="1" dirty="0" err="1"/>
              <a:t>StallD</a:t>
            </a:r>
            <a:r>
              <a:rPr lang="en-US" sz="2800" dirty="0"/>
              <a:t> = </a:t>
            </a:r>
            <a:r>
              <a:rPr lang="en-US" sz="2800" i="1" dirty="0" err="1"/>
              <a:t>FlushE</a:t>
            </a:r>
            <a:r>
              <a:rPr lang="en-US" sz="2800" dirty="0"/>
              <a:t> = </a:t>
            </a:r>
            <a:r>
              <a:rPr lang="en-US" sz="2800" i="1" dirty="0" err="1"/>
              <a:t>ldrstall</a:t>
            </a:r>
            <a:endParaRPr lang="en-US" sz="2800" i="1" dirty="0"/>
          </a:p>
        </p:txBody>
      </p:sp>
      <p:sp>
        <p:nvSpPr>
          <p:cNvPr id="131891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891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18917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18918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Stalling Logic</a:t>
            </a:r>
          </a:p>
        </p:txBody>
      </p:sp>
    </p:spTree>
    <p:extLst>
      <p:ext uri="{BB962C8B-B14F-4D97-AF65-F5344CB8AC3E}">
        <p14:creationId xmlns:p14="http://schemas.microsoft.com/office/powerpoint/2010/main" val="78964752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6632" name="Rectangle 8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886097" y="1219200"/>
            <a:ext cx="7724503" cy="4525963"/>
          </a:xfrm>
        </p:spPr>
        <p:txBody>
          <a:bodyPr>
            <a:noAutofit/>
          </a:bodyPr>
          <a:lstStyle/>
          <a:p>
            <a:r>
              <a:rPr lang="en-US" b="1" dirty="0">
                <a:latin typeface="Courier New" pitchFamily="49" charset="0"/>
              </a:rPr>
              <a:t>B</a:t>
            </a:r>
            <a:r>
              <a:rPr lang="en-US" b="1" dirty="0"/>
              <a:t>: </a:t>
            </a:r>
          </a:p>
          <a:p>
            <a:pPr lvl="1"/>
            <a:r>
              <a:rPr lang="en-US" sz="2600" dirty="0"/>
              <a:t>branch not determined until the </a:t>
            </a:r>
            <a:r>
              <a:rPr lang="en-US" sz="2600" dirty="0" err="1"/>
              <a:t>Writeback</a:t>
            </a:r>
            <a:r>
              <a:rPr lang="en-US" sz="2600" dirty="0"/>
              <a:t> stage of pipeline</a:t>
            </a:r>
          </a:p>
          <a:p>
            <a:pPr lvl="1"/>
            <a:r>
              <a:rPr lang="en-US" sz="2600" dirty="0"/>
              <a:t>Instructions after branch fetched before branch occurs</a:t>
            </a:r>
          </a:p>
          <a:p>
            <a:pPr lvl="1"/>
            <a:r>
              <a:rPr lang="en-US" sz="2600" dirty="0"/>
              <a:t>These 4 instructions must be flushed if branch happens</a:t>
            </a:r>
          </a:p>
          <a:p>
            <a:r>
              <a:rPr lang="en-US" b="1" dirty="0"/>
              <a:t>Writes t</a:t>
            </a:r>
            <a:r>
              <a:rPr lang="en-US" b="1" dirty="0">
                <a:latin typeface="+mj-lt"/>
              </a:rPr>
              <a:t>o </a:t>
            </a:r>
            <a:r>
              <a:rPr lang="en-US" b="1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b="1" dirty="0">
                <a:latin typeface="+mj-lt"/>
              </a:rPr>
              <a:t> (</a:t>
            </a:r>
            <a:r>
              <a:rPr lang="en-US" b="1" dirty="0">
                <a:latin typeface="+mj-lt"/>
                <a:cs typeface="Courier New" panose="02070309020205020404" pitchFamily="49" charset="0"/>
              </a:rPr>
              <a:t>R15</a:t>
            </a:r>
            <a:r>
              <a:rPr lang="en-US" b="1" dirty="0">
                <a:latin typeface="+mj-lt"/>
              </a:rPr>
              <a:t>) similar</a:t>
            </a:r>
            <a:endParaRPr lang="en-US" sz="2600" dirty="0">
              <a:latin typeface="+mj-lt"/>
            </a:endParaRPr>
          </a:p>
        </p:txBody>
      </p:sp>
      <p:sp>
        <p:nvSpPr>
          <p:cNvPr id="13066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66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662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6630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Control Hazards</a:t>
            </a:r>
          </a:p>
        </p:txBody>
      </p:sp>
    </p:spTree>
    <p:extLst>
      <p:ext uri="{BB962C8B-B14F-4D97-AF65-F5344CB8AC3E}">
        <p14:creationId xmlns:p14="http://schemas.microsoft.com/office/powerpoint/2010/main" val="374996529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66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66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662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6630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Control Hazards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838200" y="990600"/>
          <a:ext cx="7757102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1" name="Visio" r:id="rId9" imgW="5953041" imgH="2514600" progId="Visio.Drawing.15">
                  <p:embed/>
                </p:oleObj>
              </mc:Choice>
              <mc:Fallback>
                <p:oleObj name="Visio" r:id="rId9" imgW="5953041" imgH="25146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38200" y="990600"/>
                        <a:ext cx="7757102" cy="327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 txBox="1">
            <a:spLocks noChangeArrowheads="1"/>
          </p:cNvSpPr>
          <p:nvPr>
            <p:custDataLst>
              <p:tags r:id="rId6"/>
            </p:custDataLst>
          </p:nvPr>
        </p:nvSpPr>
        <p:spPr>
          <a:xfrm>
            <a:off x="886097" y="4343400"/>
            <a:ext cx="8181703" cy="16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Branch </a:t>
            </a:r>
            <a:r>
              <a:rPr lang="en-US" b="1" dirty="0" err="1"/>
              <a:t>misprediction</a:t>
            </a:r>
            <a:r>
              <a:rPr lang="en-US" b="1" dirty="0"/>
              <a:t> penalty</a:t>
            </a:r>
          </a:p>
          <a:p>
            <a:r>
              <a:rPr lang="en-US" sz="2600" dirty="0"/>
              <a:t>number of instruction flushed when branch is taken (4)</a:t>
            </a:r>
          </a:p>
          <a:p>
            <a:r>
              <a:rPr lang="en-US" sz="2600" dirty="0"/>
              <a:t>May be reduced by determining BTA earlier</a:t>
            </a:r>
          </a:p>
        </p:txBody>
      </p:sp>
    </p:spTree>
    <p:extLst>
      <p:ext uri="{BB962C8B-B14F-4D97-AF65-F5344CB8AC3E}">
        <p14:creationId xmlns:p14="http://schemas.microsoft.com/office/powerpoint/2010/main" val="3473516906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66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66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662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663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Early Branch Resolution</a:t>
            </a:r>
          </a:p>
        </p:txBody>
      </p:sp>
      <p:sp>
        <p:nvSpPr>
          <p:cNvPr id="9" name="Rectangle 8"/>
          <p:cNvSpPr txBox="1">
            <a:spLocks noChangeArrowheads="1"/>
          </p:cNvSpPr>
          <p:nvPr>
            <p:custDataLst>
              <p:tags r:id="rId5"/>
            </p:custDataLst>
          </p:nvPr>
        </p:nvSpPr>
        <p:spPr>
          <a:xfrm>
            <a:off x="944880" y="1143000"/>
            <a:ext cx="8181703" cy="16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Determine BTA in Execute stage</a:t>
            </a:r>
          </a:p>
          <a:p>
            <a:pPr lvl="1"/>
            <a:r>
              <a:rPr lang="en-US" dirty="0"/>
              <a:t>Branch </a:t>
            </a:r>
            <a:r>
              <a:rPr lang="en-US" dirty="0" err="1"/>
              <a:t>misprediction</a:t>
            </a:r>
            <a:r>
              <a:rPr lang="en-US" dirty="0"/>
              <a:t> penalty = 2 cycles</a:t>
            </a:r>
          </a:p>
          <a:p>
            <a:r>
              <a:rPr lang="en-US" b="1" dirty="0"/>
              <a:t>Hardware changes</a:t>
            </a:r>
          </a:p>
          <a:p>
            <a:pPr lvl="1"/>
            <a:r>
              <a:rPr lang="en-US" sz="2400" dirty="0"/>
              <a:t>Add a branch multiplexer before </a:t>
            </a:r>
            <a:r>
              <a:rPr lang="en-US" sz="2400" i="1" dirty="0"/>
              <a:t>PC</a:t>
            </a:r>
            <a:r>
              <a:rPr lang="en-US" sz="2400" dirty="0"/>
              <a:t> register to select BTA from </a:t>
            </a:r>
            <a:r>
              <a:rPr lang="en-US" sz="2400" i="1" dirty="0" err="1"/>
              <a:t>ALUResultE</a:t>
            </a:r>
            <a:endParaRPr lang="en-US" sz="2400" dirty="0"/>
          </a:p>
          <a:p>
            <a:pPr lvl="1"/>
            <a:r>
              <a:rPr lang="en-US" sz="2400" dirty="0"/>
              <a:t>Add </a:t>
            </a:r>
            <a:r>
              <a:rPr lang="en-US" sz="2400" i="1" dirty="0" err="1"/>
              <a:t>BranchTakenE</a:t>
            </a:r>
            <a:r>
              <a:rPr lang="en-US" sz="2400" dirty="0"/>
              <a:t> select signal for this multiplexer (only asserted if branch condition satisfied)</a:t>
            </a:r>
          </a:p>
          <a:p>
            <a:pPr lvl="1"/>
            <a:r>
              <a:rPr lang="en-US" sz="2400" i="1" dirty="0" err="1"/>
              <a:t>PCSrcW</a:t>
            </a:r>
            <a:r>
              <a:rPr lang="en-US" sz="2400" dirty="0"/>
              <a:t> now only asserted for writes to </a:t>
            </a:r>
            <a:r>
              <a:rPr lang="en-US" sz="2400" i="1" dirty="0"/>
              <a:t>PC</a:t>
            </a:r>
            <a:r>
              <a:rPr lang="en-US" sz="2400" dirty="0"/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1846130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66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66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662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6630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Pipelined processor with Early BTA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762000" y="990600"/>
          <a:ext cx="7915564" cy="4769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05" name="Visio" r:id="rId8" imgW="6781935" imgH="4086157" progId="Visio.Drawing.15">
                  <p:embed/>
                </p:oleObj>
              </mc:Choice>
              <mc:Fallback>
                <p:oleObj name="Visio" r:id="rId8" imgW="6781935" imgH="4086157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62000" y="990600"/>
                        <a:ext cx="7915564" cy="47693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81756865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66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066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662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06630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Control Hazards with Early BTA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990600" y="1066800"/>
          <a:ext cx="7924800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29" name="Visio" r:id="rId8" imgW="5943600" imgH="2514600" progId="Visio.Drawing.15">
                  <p:embed/>
                </p:oleObj>
              </mc:Choice>
              <mc:Fallback>
                <p:oleObj name="Visio" r:id="rId8" imgW="5943600" imgH="25146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90600" y="1066800"/>
                        <a:ext cx="7924800" cy="3352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26246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7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374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Single-Cycle ARM Processor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557439" y="1143000"/>
          <a:ext cx="8230961" cy="438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21" name="Visio" r:id="rId6" imgW="5010049" imgH="2667000" progId="Visio.Drawing.15">
                  <p:embed/>
                </p:oleObj>
              </mc:Choice>
              <mc:Fallback>
                <p:oleObj name="Visio" r:id="rId6" imgW="5010049" imgH="26670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7439" y="1143000"/>
                        <a:ext cx="8230961" cy="438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4321342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991" name="Rectangle 7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533400" y="990600"/>
            <a:ext cx="80010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sz="3700" b="1" i="1" dirty="0" err="1"/>
              <a:t>PCWrPendingF</a:t>
            </a:r>
            <a:r>
              <a:rPr lang="en-US" sz="3700" b="1" dirty="0"/>
              <a:t> = 1</a:t>
            </a:r>
            <a:r>
              <a:rPr lang="en-US" sz="3700" dirty="0"/>
              <a:t> if write to </a:t>
            </a:r>
            <a:r>
              <a:rPr lang="en-US" sz="3700" i="1" dirty="0"/>
              <a:t>PC</a:t>
            </a:r>
            <a:r>
              <a:rPr lang="en-US" sz="3700" dirty="0"/>
              <a:t> in Decode, Execute or Memory</a:t>
            </a:r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err="1"/>
              <a:t>PCWrPendingF</a:t>
            </a:r>
            <a:r>
              <a:rPr lang="en-US" dirty="0"/>
              <a:t> = </a:t>
            </a:r>
            <a:r>
              <a:rPr lang="en-US" i="1" dirty="0" err="1"/>
              <a:t>PCSrcD</a:t>
            </a:r>
            <a:r>
              <a:rPr lang="en-US" dirty="0"/>
              <a:t> + </a:t>
            </a:r>
            <a:r>
              <a:rPr lang="en-US" i="1" dirty="0" err="1"/>
              <a:t>PCSrcE</a:t>
            </a:r>
            <a:r>
              <a:rPr lang="en-US" dirty="0"/>
              <a:t> + </a:t>
            </a:r>
            <a:r>
              <a:rPr lang="en-US" i="1" dirty="0" err="1"/>
              <a:t>PCSrcM</a:t>
            </a:r>
            <a:endParaRPr lang="en-US" dirty="0"/>
          </a:p>
          <a:p>
            <a:pPr marL="0" indent="0">
              <a:buNone/>
            </a:pPr>
            <a:endParaRPr lang="en-US" sz="1400" dirty="0"/>
          </a:p>
          <a:p>
            <a:r>
              <a:rPr lang="en-US" sz="3700" b="1" dirty="0"/>
              <a:t>Stall Fetch</a:t>
            </a:r>
            <a:r>
              <a:rPr lang="en-US" sz="3700" dirty="0"/>
              <a:t> if </a:t>
            </a:r>
            <a:r>
              <a:rPr lang="en-US" sz="3700" i="1" dirty="0" err="1"/>
              <a:t>PCWrPendingF</a:t>
            </a:r>
            <a:endParaRPr lang="en-US" sz="3700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StallF</a:t>
            </a:r>
            <a:r>
              <a:rPr lang="en-US" dirty="0"/>
              <a:t> = </a:t>
            </a:r>
            <a:r>
              <a:rPr lang="en-US" dirty="0" err="1"/>
              <a:t>ldrStallD</a:t>
            </a:r>
            <a:r>
              <a:rPr lang="en-US" dirty="0"/>
              <a:t> + </a:t>
            </a:r>
            <a:r>
              <a:rPr lang="en-US" dirty="0" err="1"/>
              <a:t>PCWrPendingF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3700" b="1" dirty="0"/>
              <a:t>Flush Decode</a:t>
            </a:r>
            <a:r>
              <a:rPr lang="en-US" sz="3700" dirty="0"/>
              <a:t> if </a:t>
            </a:r>
            <a:r>
              <a:rPr lang="en-US" sz="3700" i="1" dirty="0" err="1"/>
              <a:t>PCWrPendingF</a:t>
            </a:r>
            <a:r>
              <a:rPr lang="en-US" sz="3700" dirty="0"/>
              <a:t> OR </a:t>
            </a:r>
            <a:r>
              <a:rPr lang="en-US" sz="3700" i="1" dirty="0"/>
              <a:t>PC</a:t>
            </a:r>
            <a:r>
              <a:rPr lang="en-US" sz="3700" dirty="0"/>
              <a:t> is written in </a:t>
            </a:r>
            <a:r>
              <a:rPr lang="en-US" sz="3700" dirty="0" err="1"/>
              <a:t>Writeback</a:t>
            </a:r>
            <a:r>
              <a:rPr lang="en-US" sz="3700" dirty="0"/>
              <a:t> OR branch is taken</a:t>
            </a:r>
            <a:endParaRPr lang="en-US" sz="3700" i="1" dirty="0"/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err="1"/>
              <a:t>FlushD</a:t>
            </a:r>
            <a:r>
              <a:rPr lang="en-US" dirty="0"/>
              <a:t> = </a:t>
            </a:r>
            <a:r>
              <a:rPr lang="en-US" i="1" dirty="0" err="1"/>
              <a:t>PCWrPendingF</a:t>
            </a:r>
            <a:r>
              <a:rPr lang="en-US" dirty="0"/>
              <a:t> + </a:t>
            </a:r>
            <a:r>
              <a:rPr lang="en-US" i="1" dirty="0" err="1"/>
              <a:t>PCSrcW</a:t>
            </a:r>
            <a:r>
              <a:rPr lang="en-US" dirty="0"/>
              <a:t> + </a:t>
            </a:r>
            <a:r>
              <a:rPr lang="en-US" i="1" dirty="0" err="1"/>
              <a:t>BranchTakenE</a:t>
            </a:r>
            <a:endParaRPr lang="en-US" i="1" dirty="0"/>
          </a:p>
          <a:p>
            <a:endParaRPr lang="en-US" sz="1400" dirty="0"/>
          </a:p>
          <a:p>
            <a:r>
              <a:rPr lang="en-US" sz="3700" b="1" dirty="0"/>
              <a:t>Flush Execute</a:t>
            </a:r>
            <a:r>
              <a:rPr lang="en-US" sz="3700" dirty="0"/>
              <a:t> if branch is taken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 err="1"/>
              <a:t>FlushE</a:t>
            </a:r>
            <a:r>
              <a:rPr lang="en-US" dirty="0"/>
              <a:t> = </a:t>
            </a:r>
            <a:r>
              <a:rPr lang="en-US" i="1" dirty="0" err="1"/>
              <a:t>ldrStallD</a:t>
            </a:r>
            <a:r>
              <a:rPr lang="en-US" dirty="0"/>
              <a:t> + </a:t>
            </a:r>
            <a:r>
              <a:rPr lang="en-US" i="1" dirty="0" err="1"/>
              <a:t>BranchTakenE</a:t>
            </a:r>
            <a:endParaRPr lang="en-US" i="1" dirty="0"/>
          </a:p>
          <a:p>
            <a:pPr marL="0" indent="0">
              <a:buNone/>
            </a:pPr>
            <a:endParaRPr lang="en-US" sz="1400" i="1" dirty="0"/>
          </a:p>
          <a:p>
            <a:r>
              <a:rPr lang="en-US" sz="3700" b="1" dirty="0"/>
              <a:t>Stall Decode</a:t>
            </a:r>
            <a:r>
              <a:rPr lang="en-US" sz="3700" dirty="0"/>
              <a:t> if </a:t>
            </a:r>
            <a:r>
              <a:rPr lang="en-US" sz="3700" i="1" dirty="0" err="1"/>
              <a:t>ldrStallD</a:t>
            </a:r>
            <a:r>
              <a:rPr lang="en-US" sz="3700" dirty="0"/>
              <a:t> (as before)</a:t>
            </a:r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i="1" dirty="0" err="1"/>
              <a:t>StallD</a:t>
            </a:r>
            <a:r>
              <a:rPr lang="en-US" dirty="0"/>
              <a:t> = </a:t>
            </a:r>
            <a:r>
              <a:rPr lang="en-US" i="1" dirty="0" err="1"/>
              <a:t>ldrStallD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132198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198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198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1990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Control Stalling Logic</a:t>
            </a:r>
          </a:p>
        </p:txBody>
      </p:sp>
    </p:spTree>
    <p:extLst>
      <p:ext uri="{BB962C8B-B14F-4D97-AF65-F5344CB8AC3E}">
        <p14:creationId xmlns:p14="http://schemas.microsoft.com/office/powerpoint/2010/main" val="2444618435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98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198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1989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1990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160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31058"/>
            <a:ext cx="7924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chemeClr val="bg1"/>
                </a:solidFill>
                <a:latin typeface="+mj-lt"/>
              </a:rPr>
              <a:t>ARM Pipelined Processor with Hazard Unit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09600" y="990600"/>
          <a:ext cx="8093897" cy="487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53" name="Visio" r:id="rId8" imgW="6781935" imgH="4086157" progId="Visio.Drawing.15">
                  <p:embed/>
                </p:oleObj>
              </mc:Choice>
              <mc:Fallback>
                <p:oleObj name="Visio" r:id="rId8" imgW="6781935" imgH="4086157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09600" y="990600"/>
                        <a:ext cx="8093897" cy="487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0155808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01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301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SPECINT2000 benchmark: 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25% loads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10% stores 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13% branches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52% </a:t>
            </a:r>
            <a:r>
              <a:rPr lang="en-US" sz="1800">
                <a:latin typeface="+mj-lt"/>
                <a:cs typeface="Arial" charset="0"/>
              </a:rPr>
              <a:t>data processing</a:t>
            </a:r>
            <a:endParaRPr lang="en-US" sz="1800" dirty="0">
              <a:latin typeface="+mj-lt"/>
              <a:cs typeface="Arial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Suppose: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40% of loads used by next instruction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50% of branches </a:t>
            </a:r>
            <a:r>
              <a:rPr lang="en-US" sz="1800" dirty="0" err="1">
                <a:latin typeface="+mj-lt"/>
                <a:cs typeface="Arial" charset="0"/>
              </a:rPr>
              <a:t>mispredicted</a:t>
            </a:r>
            <a:endParaRPr lang="en-US" sz="1800" dirty="0">
              <a:latin typeface="+mj-lt"/>
              <a:cs typeface="Arial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What is the average CPI?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Pipelined Performance Example</a:t>
            </a:r>
          </a:p>
        </p:txBody>
      </p:sp>
    </p:spTree>
    <p:extLst>
      <p:ext uri="{BB962C8B-B14F-4D97-AF65-F5344CB8AC3E}">
        <p14:creationId xmlns:p14="http://schemas.microsoft.com/office/powerpoint/2010/main" val="3730678475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01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301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SPECINT2000 benchmark: 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25% loads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10% stores 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13% branches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52% </a:t>
            </a:r>
            <a:r>
              <a:rPr lang="en-US" dirty="0">
                <a:latin typeface="+mj-lt"/>
                <a:cs typeface="Arial" charset="0"/>
              </a:rPr>
              <a:t>data processing</a:t>
            </a:r>
            <a:endParaRPr lang="en-US" sz="1800" dirty="0">
              <a:latin typeface="+mj-lt"/>
              <a:cs typeface="Arial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Suppose: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40% of loads used by next instruction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50% of branches </a:t>
            </a:r>
            <a:r>
              <a:rPr lang="en-US" sz="1800" dirty="0" err="1">
                <a:latin typeface="+mj-lt"/>
                <a:cs typeface="Arial" charset="0"/>
              </a:rPr>
              <a:t>mispredicted</a:t>
            </a:r>
            <a:endParaRPr lang="en-US" sz="1800" dirty="0">
              <a:latin typeface="+mj-lt"/>
              <a:cs typeface="Arial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What is the average CPI?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1800" dirty="0">
                <a:latin typeface="+mj-lt"/>
                <a:cs typeface="Arial" charset="0"/>
              </a:rPr>
              <a:t>Load CPI = 1 when not stalling, 2 when stalling</a:t>
            </a:r>
          </a:p>
          <a:p>
            <a:pPr lvl="2" algn="just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+mj-lt"/>
                <a:cs typeface="Arial" charset="0"/>
              </a:rPr>
              <a:t>So, </a:t>
            </a:r>
            <a:r>
              <a:rPr lang="en-US" b="1" dirty="0" err="1">
                <a:latin typeface="+mj-lt"/>
                <a:cs typeface="Arial" charset="0"/>
              </a:rPr>
              <a:t>CPI</a:t>
            </a:r>
            <a:r>
              <a:rPr lang="en-US" b="1" baseline="-25000" dirty="0" err="1">
                <a:latin typeface="+mj-lt"/>
                <a:cs typeface="Arial" charset="0"/>
              </a:rPr>
              <a:t>lw</a:t>
            </a:r>
            <a:r>
              <a:rPr lang="en-US" dirty="0">
                <a:latin typeface="+mj-lt"/>
                <a:cs typeface="Arial" charset="0"/>
              </a:rPr>
              <a:t> = 1(0.6) + 2(0.4) = 1.4</a:t>
            </a:r>
          </a:p>
          <a:p>
            <a:pPr marL="742950" lvl="1" indent="-285750" algn="just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dirty="0">
                <a:latin typeface="+mj-lt"/>
                <a:cs typeface="Arial" charset="0"/>
              </a:rPr>
              <a:t>Branch CPI = 1 when not stalling, 3 when stalling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+mj-lt"/>
                <a:cs typeface="Arial" charset="0"/>
              </a:rPr>
              <a:t>	So, </a:t>
            </a:r>
            <a:r>
              <a:rPr lang="en-US" sz="1800" b="1" dirty="0" err="1">
                <a:latin typeface="+mj-lt"/>
                <a:cs typeface="Arial" charset="0"/>
              </a:rPr>
              <a:t>CPI</a:t>
            </a:r>
            <a:r>
              <a:rPr lang="en-US" sz="1800" b="1" baseline="-25000" dirty="0" err="1">
                <a:latin typeface="+mj-lt"/>
                <a:cs typeface="Arial" charset="0"/>
              </a:rPr>
              <a:t>beq</a:t>
            </a:r>
            <a:r>
              <a:rPr lang="en-US" sz="1800" dirty="0">
                <a:latin typeface="+mj-lt"/>
                <a:cs typeface="Arial" charset="0"/>
              </a:rPr>
              <a:t> = 1(0.5) + 3(0.5) = 2</a:t>
            </a:r>
          </a:p>
          <a:p>
            <a:pPr marL="742950" lvl="1" indent="-285750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US" sz="200" b="1" dirty="0">
              <a:latin typeface="+mj-lt"/>
              <a:cs typeface="Arial" charset="0"/>
            </a:endParaRPr>
          </a:p>
          <a:p>
            <a:pPr marL="742950" lvl="1" indent="-285750" algn="just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1" dirty="0">
                <a:latin typeface="+mj-lt"/>
                <a:cs typeface="Arial" charset="0"/>
              </a:rPr>
              <a:t>Average CPI = </a:t>
            </a:r>
            <a:r>
              <a:rPr lang="en-US" sz="2000" dirty="0">
                <a:latin typeface="+mj-lt"/>
                <a:cs typeface="Arial" charset="0"/>
              </a:rPr>
              <a:t>(0.25)(1.4) + (0.1)(1) + (0.13)(2) + (0.52)(1)</a:t>
            </a:r>
            <a:r>
              <a:rPr lang="en-US" sz="2000" b="1" dirty="0">
                <a:latin typeface="+mj-lt"/>
                <a:cs typeface="Arial" charset="0"/>
              </a:rPr>
              <a:t>  = 1.23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Pipelined Performance Example</a:t>
            </a:r>
          </a:p>
        </p:txBody>
      </p:sp>
    </p:spTree>
    <p:extLst>
      <p:ext uri="{BB962C8B-B14F-4D97-AF65-F5344CB8AC3E}">
        <p14:creationId xmlns:p14="http://schemas.microsoft.com/office/powerpoint/2010/main" val="70715334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03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40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403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Pipelined processor critical path: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i="1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  	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c3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	= max [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   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pcq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mem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setup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Fetch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    2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RFread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setup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)	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Decode</a:t>
            </a:r>
            <a:endParaRPr lang="en-US" sz="2800" b="1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   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pcq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+ 2</a:t>
            </a:r>
            <a:r>
              <a:rPr lang="en-US" sz="28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mux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ALU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setup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Execute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  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pcq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mem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setup</a:t>
            </a:r>
            <a:r>
              <a:rPr lang="en-US" sz="2800" b="1" baseline="-25000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	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Memory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	    2(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pcq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mux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RFwrite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) ]</a:t>
            </a:r>
            <a:r>
              <a:rPr lang="en-US" sz="28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US" sz="2800" b="1" dirty="0" err="1">
                <a:latin typeface="Times New Roman" pitchFamily="18" charset="0"/>
                <a:cs typeface="Arial" charset="0"/>
              </a:rPr>
              <a:t>Writeback</a:t>
            </a:r>
            <a:endParaRPr lang="en-US" sz="2800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Pipelined Performance</a:t>
            </a:r>
          </a:p>
        </p:txBody>
      </p:sp>
    </p:spTree>
    <p:extLst>
      <p:ext uri="{BB962C8B-B14F-4D97-AF65-F5344CB8AC3E}">
        <p14:creationId xmlns:p14="http://schemas.microsoft.com/office/powerpoint/2010/main" val="654597789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5141" name="Group 85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/>
          </p:nvPr>
        </p:nvGraphicFramePr>
        <p:xfrm>
          <a:off x="1371600" y="1066800"/>
          <a:ext cx="6934200" cy="3261360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Element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Parameter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Delay (</a:t>
                      </a: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ps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clock-to-Q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pcq</a:t>
                      </a:r>
                      <a:r>
                        <a:rPr kumimoji="0" lang="en-US" sz="17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_PC</a:t>
                      </a:r>
                      <a:endParaRPr kumimoji="0" lang="en-US" sz="17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  <a:endParaRPr kumimoji="0" lang="en-US" sz="17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Multiplexer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mux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ALU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Memory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write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write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3250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5142" name="Rectangle 8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96453" y="4572000"/>
            <a:ext cx="668554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+mj-lt"/>
                <a:cs typeface="Arial" charset="0"/>
              </a:rPr>
              <a:t>Cycle time: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8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800" i="1" baseline="-25000" dirty="0">
                <a:latin typeface="Times New Roman" pitchFamily="18" charset="0"/>
                <a:cs typeface="Arial" charset="0"/>
              </a:rPr>
              <a:t>c3</a:t>
            </a:r>
            <a:r>
              <a:rPr lang="en-US" sz="2800" dirty="0">
                <a:latin typeface="Times New Roman" pitchFamily="18" charset="0"/>
                <a:cs typeface="Arial" charset="0"/>
              </a:rPr>
              <a:t> = ?</a:t>
            </a:r>
            <a:endParaRPr lang="en-US" sz="28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Pipelined Performance Example</a:t>
            </a:r>
          </a:p>
        </p:txBody>
      </p:sp>
    </p:spTree>
    <p:extLst>
      <p:ext uri="{BB962C8B-B14F-4D97-AF65-F5344CB8AC3E}">
        <p14:creationId xmlns:p14="http://schemas.microsoft.com/office/powerpoint/2010/main" val="231740075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5141" name="Group 85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/>
          </p:nvPr>
        </p:nvGraphicFramePr>
        <p:xfrm>
          <a:off x="1371600" y="1066800"/>
          <a:ext cx="6934200" cy="3261360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Element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Parameter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Delay (</a:t>
                      </a: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ps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clock-to-Q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pcq</a:t>
                      </a:r>
                      <a:r>
                        <a:rPr kumimoji="0" lang="en-US" sz="17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_PC</a:t>
                      </a:r>
                      <a:endParaRPr kumimoji="0" lang="en-US" sz="17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  <a:endParaRPr kumimoji="0" lang="en-US" sz="17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Multiplexer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mux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ALU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Memory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write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17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17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write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3250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5142" name="Rectangle 8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96453" y="4572000"/>
            <a:ext cx="668554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+mj-lt"/>
                <a:cs typeface="Arial" charset="0"/>
              </a:rPr>
              <a:t>Cycle time: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8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800" i="1" baseline="-25000" dirty="0">
                <a:latin typeface="Times New Roman" pitchFamily="18" charset="0"/>
                <a:cs typeface="Arial" charset="0"/>
              </a:rPr>
              <a:t>c3</a:t>
            </a:r>
            <a:r>
              <a:rPr lang="en-US" sz="2800" dirty="0">
                <a:latin typeface="Times New Roman" pitchFamily="18" charset="0"/>
                <a:cs typeface="Arial" charset="0"/>
              </a:rPr>
              <a:t> = 2(</a:t>
            </a:r>
            <a:r>
              <a:rPr lang="en-US" sz="28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800" i="1" baseline="-25000" dirty="0" err="1">
                <a:latin typeface="Times New Roman" pitchFamily="18" charset="0"/>
                <a:cs typeface="Arial" charset="0"/>
              </a:rPr>
              <a:t>RFread</a:t>
            </a:r>
            <a:r>
              <a:rPr lang="en-US" sz="2800" dirty="0">
                <a:latin typeface="Times New Roman" pitchFamily="18" charset="0"/>
                <a:cs typeface="Arial" charset="0"/>
              </a:rPr>
              <a:t> + </a:t>
            </a:r>
            <a:r>
              <a:rPr lang="en-US" sz="28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800" baseline="-25000" dirty="0" err="1">
                <a:latin typeface="Times New Roman" pitchFamily="18" charset="0"/>
                <a:cs typeface="Arial" charset="0"/>
              </a:rPr>
              <a:t>setup</a:t>
            </a:r>
            <a:r>
              <a:rPr lang="en-US" sz="2800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2800" dirty="0">
                <a:latin typeface="Times New Roman" pitchFamily="18" charset="0"/>
                <a:cs typeface="Arial" charset="0"/>
              </a:rPr>
              <a:t>)</a:t>
            </a:r>
            <a:endParaRPr lang="en-US" sz="2800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Times New Roman" pitchFamily="18" charset="0"/>
                <a:cs typeface="Arial" charset="0"/>
              </a:rPr>
              <a:t>    		     = 2[100 + 50] </a:t>
            </a:r>
            <a:r>
              <a:rPr lang="en-US" sz="2800" dirty="0" err="1">
                <a:latin typeface="Times New Roman" pitchFamily="18" charset="0"/>
                <a:cs typeface="Arial" charset="0"/>
              </a:rPr>
              <a:t>ps</a:t>
            </a:r>
            <a:r>
              <a:rPr lang="en-US" sz="2800" baseline="-25000" dirty="0">
                <a:latin typeface="Times New Roman" pitchFamily="18" charset="0"/>
                <a:cs typeface="Arial" charset="0"/>
              </a:rPr>
              <a:t>  </a:t>
            </a:r>
            <a:r>
              <a:rPr lang="en-US" sz="2800" b="1" dirty="0">
                <a:latin typeface="Times New Roman" pitchFamily="18" charset="0"/>
                <a:cs typeface="Arial" charset="0"/>
              </a:rPr>
              <a:t>= 300 </a:t>
            </a:r>
            <a:r>
              <a:rPr lang="en-US" sz="2800" b="1" dirty="0" err="1">
                <a:latin typeface="Times New Roman" pitchFamily="18" charset="0"/>
                <a:cs typeface="Arial" charset="0"/>
              </a:rPr>
              <a:t>ps</a:t>
            </a:r>
            <a:endParaRPr lang="en-US" sz="2800" b="1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8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Pipelined Performance Example</a:t>
            </a:r>
          </a:p>
        </p:txBody>
      </p:sp>
    </p:spTree>
    <p:extLst>
      <p:ext uri="{BB962C8B-B14F-4D97-AF65-F5344CB8AC3E}">
        <p14:creationId xmlns:p14="http://schemas.microsoft.com/office/powerpoint/2010/main" val="280330946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0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608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608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001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000" dirty="0">
                <a:latin typeface="+mj-lt"/>
                <a:cs typeface="Arial" charset="0"/>
              </a:rPr>
              <a:t>Program with 100 billion instructions</a:t>
            </a:r>
            <a:endParaRPr lang="en-US" sz="3000" i="1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000" b="1" dirty="0">
                <a:latin typeface="+mj-lt"/>
                <a:cs typeface="Arial" charset="0"/>
              </a:rPr>
              <a:t>Execution Time  	</a:t>
            </a:r>
            <a:r>
              <a:rPr lang="en-US" sz="3000" dirty="0">
                <a:latin typeface="+mj-lt"/>
                <a:cs typeface="Arial" charset="0"/>
              </a:rPr>
              <a:t>= (# instructions) </a:t>
            </a:r>
            <a:r>
              <a:rPr lang="en-US" sz="3000" dirty="0">
                <a:latin typeface="+mj-lt"/>
                <a:cs typeface="Times New Roman" pitchFamily="18" charset="0"/>
              </a:rPr>
              <a:t>× </a:t>
            </a:r>
            <a:r>
              <a:rPr lang="en-US" sz="3000" dirty="0">
                <a:latin typeface="+mj-lt"/>
                <a:cs typeface="Arial" charset="0"/>
              </a:rPr>
              <a:t>CPI </a:t>
            </a:r>
            <a:r>
              <a:rPr lang="en-US" sz="3000" dirty="0">
                <a:latin typeface="+mj-lt"/>
                <a:cs typeface="Times New Roman" pitchFamily="18" charset="0"/>
              </a:rPr>
              <a:t>×</a:t>
            </a:r>
            <a:r>
              <a:rPr lang="en-US" sz="3000" dirty="0">
                <a:latin typeface="+mj-lt"/>
                <a:cs typeface="Arial" charset="0"/>
              </a:rPr>
              <a:t> </a:t>
            </a:r>
            <a:r>
              <a:rPr lang="en-US" sz="3000" i="1" dirty="0">
                <a:latin typeface="+mj-lt"/>
                <a:cs typeface="Arial" charset="0"/>
              </a:rPr>
              <a:t>T</a:t>
            </a:r>
            <a:r>
              <a:rPr lang="en-US" sz="3000" i="1" baseline="-25000" dirty="0">
                <a:latin typeface="+mj-lt"/>
                <a:cs typeface="Arial" charset="0"/>
              </a:rPr>
              <a:t>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000" i="1" dirty="0">
                <a:latin typeface="+mj-lt"/>
                <a:cs typeface="Arial" charset="0"/>
              </a:rPr>
              <a:t>		              	</a:t>
            </a:r>
            <a:r>
              <a:rPr lang="en-US" sz="3000" dirty="0">
                <a:latin typeface="+mj-lt"/>
                <a:cs typeface="Arial" charset="0"/>
              </a:rPr>
              <a:t>= (100 </a:t>
            </a:r>
            <a:r>
              <a:rPr lang="en-US" sz="3000" dirty="0">
                <a:latin typeface="+mj-lt"/>
                <a:cs typeface="Times New Roman" pitchFamily="18" charset="0"/>
              </a:rPr>
              <a:t>× 10</a:t>
            </a:r>
            <a:r>
              <a:rPr lang="en-US" sz="3000" baseline="30000" dirty="0">
                <a:latin typeface="+mj-lt"/>
                <a:cs typeface="Times New Roman" pitchFamily="18" charset="0"/>
              </a:rPr>
              <a:t>9</a:t>
            </a:r>
            <a:r>
              <a:rPr lang="en-US" sz="3000" dirty="0">
                <a:latin typeface="+mj-lt"/>
                <a:cs typeface="Arial" charset="0"/>
              </a:rPr>
              <a:t>)(1.23)(300  </a:t>
            </a:r>
            <a:r>
              <a:rPr lang="en-US" sz="3000" dirty="0">
                <a:latin typeface="+mj-lt"/>
                <a:cs typeface="Times New Roman" pitchFamily="18" charset="0"/>
              </a:rPr>
              <a:t>× 10</a:t>
            </a:r>
            <a:r>
              <a:rPr lang="en-US" sz="3000" baseline="30000" dirty="0">
                <a:latin typeface="+mj-lt"/>
                <a:cs typeface="Times New Roman" pitchFamily="18" charset="0"/>
              </a:rPr>
              <a:t>-12</a:t>
            </a:r>
            <a:r>
              <a:rPr lang="en-US" sz="3000" dirty="0">
                <a:latin typeface="+mj-lt"/>
                <a:cs typeface="Arial" charset="0"/>
              </a:rPr>
              <a:t>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000" dirty="0">
                <a:latin typeface="+mj-lt"/>
                <a:cs typeface="Arial" charset="0"/>
              </a:rPr>
              <a:t>		            	</a:t>
            </a:r>
            <a:r>
              <a:rPr lang="en-US" sz="3000" b="1" dirty="0">
                <a:latin typeface="+mj-lt"/>
                <a:cs typeface="Arial" charset="0"/>
              </a:rPr>
              <a:t>= 36.9 seconds</a:t>
            </a:r>
            <a:endParaRPr lang="en-US" sz="3000" b="1" i="1" dirty="0">
              <a:latin typeface="+mj-lt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Pipelined Performance Example</a:t>
            </a:r>
          </a:p>
        </p:txBody>
      </p:sp>
    </p:spTree>
    <p:extLst>
      <p:ext uri="{BB962C8B-B14F-4D97-AF65-F5344CB8AC3E}">
        <p14:creationId xmlns:p14="http://schemas.microsoft.com/office/powerpoint/2010/main" val="2290559320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6133" name="Group 53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/>
          </p:nvPr>
        </p:nvGraphicFramePr>
        <p:xfrm>
          <a:off x="1066800" y="1305441"/>
          <a:ext cx="7848600" cy="3266559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5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1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600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Processor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Execution Time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(seconds)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Speedup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(single-cycle as baseline)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Single-cycle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3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Multicycle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3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Pipelined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2608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608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>
                <a:solidFill>
                  <a:schemeClr val="bg1"/>
                </a:solidFill>
                <a:latin typeface="+mj-lt"/>
              </a:rPr>
              <a:t>Processor Performance Comparison</a:t>
            </a:r>
          </a:p>
        </p:txBody>
      </p:sp>
    </p:spTree>
    <p:extLst>
      <p:ext uri="{BB962C8B-B14F-4D97-AF65-F5344CB8AC3E}">
        <p14:creationId xmlns:p14="http://schemas.microsoft.com/office/powerpoint/2010/main" val="208076547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06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Multicycle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ARM Processor</a:t>
            </a:r>
          </a:p>
        </p:txBody>
      </p:sp>
      <p:pic>
        <p:nvPicPr>
          <p:cNvPr id="262200" name="Picture 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914400"/>
            <a:ext cx="8457563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957628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7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27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1277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Aim to really improve performance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Use temporal parallelism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Divide single-cycle processor into 5 stages: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Fetch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Decode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Execute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Memory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err="1">
                <a:latin typeface="+mj-lt"/>
                <a:cs typeface="Arial" charset="0"/>
              </a:rPr>
              <a:t>Writeback</a:t>
            </a:r>
            <a:endParaRPr lang="en-US" sz="2600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Add pipeline registers between stages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Pipelined ARM Processor</a:t>
            </a:r>
          </a:p>
        </p:txBody>
      </p:sp>
    </p:spTree>
    <p:extLst>
      <p:ext uri="{BB962C8B-B14F-4D97-AF65-F5344CB8AC3E}">
        <p14:creationId xmlns:p14="http://schemas.microsoft.com/office/powerpoint/2010/main" val="122309369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8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58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vs. Pipelined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838200" y="838200"/>
          <a:ext cx="7391400" cy="52977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5" name="Visio" r:id="rId6" imgW="3867184" imgH="2771843" progId="Visio.Drawing.15">
                  <p:embed/>
                </p:oleObj>
              </mc:Choice>
              <mc:Fallback>
                <p:oleObj name="Visio" r:id="rId6" imgW="3867184" imgH="2771843" progId="Visio.Drawing.15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38200" y="838200"/>
                        <a:ext cx="7391400" cy="52977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700713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536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953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Pipelined Processor Abstraction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533400" y="1221014"/>
          <a:ext cx="8051167" cy="3427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9" name="Visio" r:id="rId6" imgW="5638800" imgH="2400300" progId="Visio.Drawing.15">
                  <p:embed/>
                </p:oleObj>
              </mc:Choice>
              <mc:Fallback>
                <p:oleObj name="Visio" r:id="rId6" imgW="5638800" imgH="2400300" progId="Visio.Drawing.15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3400" y="1221014"/>
                        <a:ext cx="8051167" cy="3427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737428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638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9638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&amp; Pipelined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Datapath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838200" y="1314450"/>
          <a:ext cx="7513012" cy="432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93" name="Visio" r:id="rId6" imgW="6553200" imgH="3771900" progId="Visio.Drawing.15">
                  <p:embed/>
                </p:oleObj>
              </mc:Choice>
              <mc:Fallback>
                <p:oleObj name="Visio" r:id="rId6" imgW="6553200" imgH="3771900" progId="Visio.Drawing.15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38200" y="1314450"/>
                        <a:ext cx="7513012" cy="432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478143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41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9741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97415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9600" y="4038600"/>
            <a:ext cx="80010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000" b="1" i="1" dirty="0">
                <a:latin typeface="+mj-lt"/>
                <a:cs typeface="Arial" charset="0"/>
              </a:rPr>
              <a:t>WA3</a:t>
            </a:r>
            <a:r>
              <a:rPr lang="en-US" sz="3000" b="1" dirty="0">
                <a:latin typeface="+mj-lt"/>
                <a:cs typeface="Arial" charset="0"/>
              </a:rPr>
              <a:t> must arrive at same time as </a:t>
            </a:r>
            <a:r>
              <a:rPr lang="en-US" sz="3000" b="1" i="1" dirty="0">
                <a:latin typeface="+mj-lt"/>
                <a:cs typeface="Arial" charset="0"/>
              </a:rPr>
              <a:t>Result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000" b="1" dirty="0">
                <a:latin typeface="+mj-lt"/>
                <a:cs typeface="Arial" charset="0"/>
              </a:rPr>
              <a:t>Register file written on falling edge of </a:t>
            </a:r>
            <a:r>
              <a:rPr lang="en-US" sz="3000" b="1" i="1" dirty="0">
                <a:latin typeface="+mj-lt"/>
                <a:cs typeface="Arial" charset="0"/>
              </a:rPr>
              <a:t>CLK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Corrected Pipelined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Datapath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09600" y="1295400"/>
          <a:ext cx="7963756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17" name="Visio" r:id="rId7" imgW="6562641" imgH="1695585" progId="Visio.Drawing.15">
                  <p:embed/>
                </p:oleObj>
              </mc:Choice>
              <mc:Fallback>
                <p:oleObj name="Visio" r:id="rId7" imgW="6562641" imgH="1695585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9600" y="1295400"/>
                        <a:ext cx="7963756" cy="205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727367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17130</TotalTime>
  <Words>758</Words>
  <Application>Microsoft Macintosh PowerPoint</Application>
  <PresentationFormat>On-screen Show (4:3)</PresentationFormat>
  <Paragraphs>305</Paragraphs>
  <Slides>38</Slides>
  <Notes>38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ＭＳ Ｐゴシック</vt:lpstr>
      <vt:lpstr>Arial</vt:lpstr>
      <vt:lpstr>Arial Black</vt:lpstr>
      <vt:lpstr>Calibri</vt:lpstr>
      <vt:lpstr>Courier New</vt:lpstr>
      <vt:lpstr>Times New Roman</vt:lpstr>
      <vt:lpstr>Office Theme</vt:lpstr>
      <vt:lpstr>Visio</vt:lpstr>
      <vt:lpstr>Lecture 22:  Pipelined Processor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129</cp:revision>
  <cp:lastPrinted>2018-01-16T16:40:17Z</cp:lastPrinted>
  <dcterms:created xsi:type="dcterms:W3CDTF">2012-08-07T04:56:47Z</dcterms:created>
  <dcterms:modified xsi:type="dcterms:W3CDTF">2019-11-09T15:01:07Z</dcterms:modified>
</cp:coreProperties>
</file>