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5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6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7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8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9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20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1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2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3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24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6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7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28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29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30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31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32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33.xml" ContentType="application/vnd.openxmlformats-officedocument.presentationml.notesSlide+xml"/>
  <Override PartName="/ppt/tags/tag79.xml" ContentType="application/vnd.openxmlformats-officedocument.presentationml.tags+xml"/>
  <Override PartName="/ppt/notesSlides/notesSlide34.xml" ContentType="application/vnd.openxmlformats-officedocument.presentationml.notesSlide+xml"/>
  <Override PartName="/ppt/tags/tag80.xml" ContentType="application/vnd.openxmlformats-officedocument.presentationml.tags+xml"/>
  <Override PartName="/ppt/notesSlides/notesSlide35.xml" ContentType="application/vnd.openxmlformats-officedocument.presentationml.notesSlide+xml"/>
  <Override PartName="/ppt/tags/tag81.xml" ContentType="application/vnd.openxmlformats-officedocument.presentationml.tags+xml"/>
  <Override PartName="/ppt/notesSlides/notesSlide36.xml" ContentType="application/vnd.openxmlformats-officedocument.presentationml.notesSlide+xml"/>
  <Override PartName="/ppt/tags/tag82.xml" ContentType="application/vnd.openxmlformats-officedocument.presentationml.tags+xml"/>
  <Override PartName="/ppt/notesSlides/notesSlide37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38.xml" ContentType="application/vnd.openxmlformats-officedocument.presentationml.notesSlide+xml"/>
  <Override PartName="/ppt/tags/tag85.xml" ContentType="application/vnd.openxmlformats-officedocument.presentationml.tags+xml"/>
  <Override PartName="/ppt/notesSlides/notesSlide39.xml" ContentType="application/vnd.openxmlformats-officedocument.presentationml.notesSlide+xml"/>
  <Override PartName="/ppt/tags/tag86.xml" ContentType="application/vnd.openxmlformats-officedocument.presentationml.tags+xml"/>
  <Override PartName="/ppt/notesSlides/notesSlide40.xml" ContentType="application/vnd.openxmlformats-officedocument.presentationml.notesSlide+xml"/>
  <Override PartName="/ppt/tags/tag87.xml" ContentType="application/vnd.openxmlformats-officedocument.presentationml.tags+xml"/>
  <Override PartName="/ppt/notesSlides/notesSlide41.xml" ContentType="application/vnd.openxmlformats-officedocument.presentationml.notesSlide+xml"/>
  <Override PartName="/ppt/tags/tag88.xml" ContentType="application/vnd.openxmlformats-officedocument.presentationml.tags+xml"/>
  <Override PartName="/ppt/notesSlides/notesSlide42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43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44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45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46.xml" ContentType="application/vnd.openxmlformats-officedocument.presentationml.notesSlide+xml"/>
  <Override PartName="/ppt/tags/tag98.xml" ContentType="application/vnd.openxmlformats-officedocument.presentationml.tags+xml"/>
  <Override PartName="/ppt/notesSlides/notesSlide47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48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49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50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51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52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53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54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55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56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57.xml" ContentType="application/vnd.openxmlformats-officedocument.presentationml.notesSl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58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59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6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384" r:id="rId2"/>
    <p:sldId id="385" r:id="rId3"/>
    <p:sldId id="436" r:id="rId4"/>
    <p:sldId id="561" r:id="rId5"/>
    <p:sldId id="605" r:id="rId6"/>
    <p:sldId id="437" r:id="rId7"/>
    <p:sldId id="438" r:id="rId8"/>
    <p:sldId id="439" r:id="rId9"/>
    <p:sldId id="441" r:id="rId10"/>
    <p:sldId id="442" r:id="rId11"/>
    <p:sldId id="443" r:id="rId12"/>
    <p:sldId id="444" r:id="rId13"/>
    <p:sldId id="607" r:id="rId14"/>
    <p:sldId id="669" r:id="rId15"/>
    <p:sldId id="670" r:id="rId16"/>
    <p:sldId id="671" r:id="rId17"/>
    <p:sldId id="672" r:id="rId18"/>
    <p:sldId id="668" r:id="rId19"/>
    <p:sldId id="615" r:id="rId20"/>
    <p:sldId id="616" r:id="rId21"/>
    <p:sldId id="617" r:id="rId22"/>
    <p:sldId id="445" r:id="rId23"/>
    <p:sldId id="446" r:id="rId24"/>
    <p:sldId id="563" r:id="rId25"/>
    <p:sldId id="447" r:id="rId26"/>
    <p:sldId id="619" r:id="rId27"/>
    <p:sldId id="449" r:id="rId28"/>
    <p:sldId id="674" r:id="rId29"/>
    <p:sldId id="564" r:id="rId30"/>
    <p:sldId id="618" r:id="rId31"/>
    <p:sldId id="565" r:id="rId32"/>
    <p:sldId id="567" r:id="rId33"/>
    <p:sldId id="620" r:id="rId34"/>
    <p:sldId id="450" r:id="rId35"/>
    <p:sldId id="452" r:id="rId36"/>
    <p:sldId id="621" r:id="rId37"/>
    <p:sldId id="622" r:id="rId38"/>
    <p:sldId id="623" r:id="rId39"/>
    <p:sldId id="455" r:id="rId40"/>
    <p:sldId id="456" r:id="rId41"/>
    <p:sldId id="457" r:id="rId42"/>
    <p:sldId id="625" r:id="rId43"/>
    <p:sldId id="459" r:id="rId44"/>
    <p:sldId id="626" r:id="rId45"/>
    <p:sldId id="675" r:id="rId46"/>
    <p:sldId id="583" r:id="rId47"/>
    <p:sldId id="584" r:id="rId48"/>
    <p:sldId id="629" r:id="rId49"/>
    <p:sldId id="627" r:id="rId50"/>
    <p:sldId id="465" r:id="rId51"/>
    <p:sldId id="630" r:id="rId52"/>
    <p:sldId id="631" r:id="rId53"/>
    <p:sldId id="632" r:id="rId54"/>
    <p:sldId id="467" r:id="rId55"/>
    <p:sldId id="568" r:id="rId56"/>
    <p:sldId id="633" r:id="rId57"/>
    <p:sldId id="634" r:id="rId58"/>
    <p:sldId id="635" r:id="rId59"/>
    <p:sldId id="636" r:id="rId60"/>
    <p:sldId id="638" r:id="rId6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88" autoAdjust="0"/>
    <p:restoredTop sz="90787" autoAdjust="0"/>
  </p:normalViewPr>
  <p:slideViewPr>
    <p:cSldViewPr>
      <p:cViewPr varScale="1">
        <p:scale>
          <a:sx n="86" d="100"/>
          <a:sy n="86" d="100"/>
        </p:scale>
        <p:origin x="8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C3CF00-53FD-4EC4-AA76-ED57C6ED0CE5}" type="slidenum">
              <a:rPr lang="en-US"/>
              <a:pPr/>
              <a:t>10</a:t>
            </a:fld>
            <a:endParaRPr lang="en-US"/>
          </a:p>
        </p:txBody>
      </p:sp>
      <p:sp>
        <p:nvSpPr>
          <p:cNvPr id="139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12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F5C8C5-F143-4EF2-8770-B4CA20903ACA}" type="slidenum">
              <a:rPr lang="en-US"/>
              <a:pPr/>
              <a:t>11</a:t>
            </a:fld>
            <a:endParaRPr lang="en-US"/>
          </a:p>
        </p:txBody>
      </p:sp>
      <p:sp>
        <p:nvSpPr>
          <p:cNvPr id="140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047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2650-1280-436C-B31C-078740FDD024}" type="slidenum">
              <a:rPr lang="en-US"/>
              <a:pPr/>
              <a:t>12</a:t>
            </a:fld>
            <a:endParaRPr lang="en-US"/>
          </a:p>
        </p:txBody>
      </p:sp>
      <p:sp>
        <p:nvSpPr>
          <p:cNvPr id="140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5495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2650-1280-436C-B31C-078740FDD024}" type="slidenum">
              <a:rPr lang="en-US"/>
              <a:pPr/>
              <a:t>13</a:t>
            </a:fld>
            <a:endParaRPr lang="en-US"/>
          </a:p>
        </p:txBody>
      </p:sp>
      <p:sp>
        <p:nvSpPr>
          <p:cNvPr id="140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422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2650-1280-436C-B31C-078740FDD024}" type="slidenum">
              <a:rPr lang="en-US"/>
              <a:pPr/>
              <a:t>14</a:t>
            </a:fld>
            <a:endParaRPr lang="en-US"/>
          </a:p>
        </p:txBody>
      </p:sp>
      <p:sp>
        <p:nvSpPr>
          <p:cNvPr id="140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655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2650-1280-436C-B31C-078740FDD024}" type="slidenum">
              <a:rPr lang="en-US"/>
              <a:pPr/>
              <a:t>15</a:t>
            </a:fld>
            <a:endParaRPr lang="en-US"/>
          </a:p>
        </p:txBody>
      </p:sp>
      <p:sp>
        <p:nvSpPr>
          <p:cNvPr id="140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926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2650-1280-436C-B31C-078740FDD024}" type="slidenum">
              <a:rPr lang="en-US"/>
              <a:pPr/>
              <a:t>16</a:t>
            </a:fld>
            <a:endParaRPr lang="en-US"/>
          </a:p>
        </p:txBody>
      </p:sp>
      <p:sp>
        <p:nvSpPr>
          <p:cNvPr id="140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5514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2650-1280-436C-B31C-078740FDD024}" type="slidenum">
              <a:rPr lang="en-US"/>
              <a:pPr/>
              <a:t>17</a:t>
            </a:fld>
            <a:endParaRPr lang="en-US"/>
          </a:p>
        </p:txBody>
      </p:sp>
      <p:sp>
        <p:nvSpPr>
          <p:cNvPr id="140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8167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2650-1280-436C-B31C-078740FDD024}" type="slidenum">
              <a:rPr lang="en-US"/>
              <a:pPr/>
              <a:t>18</a:t>
            </a:fld>
            <a:endParaRPr lang="en-US"/>
          </a:p>
        </p:txBody>
      </p:sp>
      <p:sp>
        <p:nvSpPr>
          <p:cNvPr id="140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7458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2650-1280-436C-B31C-078740FDD024}" type="slidenum">
              <a:rPr lang="en-US"/>
              <a:pPr/>
              <a:t>19</a:t>
            </a:fld>
            <a:endParaRPr lang="en-US"/>
          </a:p>
        </p:txBody>
      </p:sp>
      <p:sp>
        <p:nvSpPr>
          <p:cNvPr id="140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072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62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2650-1280-436C-B31C-078740FDD024}" type="slidenum">
              <a:rPr lang="en-US"/>
              <a:pPr/>
              <a:t>20</a:t>
            </a:fld>
            <a:endParaRPr lang="en-US"/>
          </a:p>
        </p:txBody>
      </p:sp>
      <p:sp>
        <p:nvSpPr>
          <p:cNvPr id="140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9953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2650-1280-436C-B31C-078740FDD024}" type="slidenum">
              <a:rPr lang="en-US"/>
              <a:pPr/>
              <a:t>21</a:t>
            </a:fld>
            <a:endParaRPr lang="en-US"/>
          </a:p>
        </p:txBody>
      </p:sp>
      <p:sp>
        <p:nvSpPr>
          <p:cNvPr id="140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570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05E55D-E1B3-4D24-BC5E-4AB59900FF09}" type="slidenum">
              <a:rPr lang="en-US"/>
              <a:pPr/>
              <a:t>22</a:t>
            </a:fld>
            <a:endParaRPr lang="en-US"/>
          </a:p>
        </p:txBody>
      </p:sp>
      <p:sp>
        <p:nvSpPr>
          <p:cNvPr id="140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693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B81BB1-3957-41BF-B808-F5DC72124A2A}" type="slidenum">
              <a:rPr lang="en-US"/>
              <a:pPr/>
              <a:t>23</a:t>
            </a:fld>
            <a:endParaRPr lang="en-US"/>
          </a:p>
        </p:txBody>
      </p:sp>
      <p:sp>
        <p:nvSpPr>
          <p:cNvPr id="140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501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B81BB1-3957-41BF-B808-F5DC72124A2A}" type="slidenum">
              <a:rPr lang="en-US"/>
              <a:pPr/>
              <a:t>24</a:t>
            </a:fld>
            <a:endParaRPr lang="en-US"/>
          </a:p>
        </p:txBody>
      </p:sp>
      <p:sp>
        <p:nvSpPr>
          <p:cNvPr id="140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6886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C3F9E9-4C7D-4C8C-B4A2-7798B431B1C8}" type="slidenum">
              <a:rPr lang="en-US"/>
              <a:pPr/>
              <a:t>25</a:t>
            </a:fld>
            <a:endParaRPr lang="en-US"/>
          </a:p>
        </p:txBody>
      </p:sp>
      <p:sp>
        <p:nvSpPr>
          <p:cNvPr id="140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310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976475-67CF-4992-815A-DD875D6A7AC4}" type="slidenum">
              <a:rPr lang="en-US"/>
              <a:pPr/>
              <a:t>26</a:t>
            </a:fld>
            <a:endParaRPr lang="en-US"/>
          </a:p>
        </p:txBody>
      </p:sp>
      <p:sp>
        <p:nvSpPr>
          <p:cNvPr id="140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772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612F5-24BD-4EFD-9A6D-759B23633A65}" type="slidenum">
              <a:rPr lang="en-US"/>
              <a:pPr/>
              <a:t>27</a:t>
            </a:fld>
            <a:endParaRPr lang="en-US"/>
          </a:p>
        </p:txBody>
      </p:sp>
      <p:sp>
        <p:nvSpPr>
          <p:cNvPr id="140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09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612F5-24BD-4EFD-9A6D-759B23633A65}" type="slidenum">
              <a:rPr lang="en-US"/>
              <a:pPr/>
              <a:t>28</a:t>
            </a:fld>
            <a:endParaRPr lang="en-US"/>
          </a:p>
        </p:txBody>
      </p:sp>
      <p:sp>
        <p:nvSpPr>
          <p:cNvPr id="140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0748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612F5-24BD-4EFD-9A6D-759B23633A65}" type="slidenum">
              <a:rPr lang="en-US"/>
              <a:pPr/>
              <a:t>29</a:t>
            </a:fld>
            <a:endParaRPr lang="en-US"/>
          </a:p>
        </p:txBody>
      </p:sp>
      <p:sp>
        <p:nvSpPr>
          <p:cNvPr id="140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61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E8EF40-91B1-421E-92B6-E19FF298737A}" type="slidenum">
              <a:rPr lang="en-US"/>
              <a:pPr/>
              <a:t>3</a:t>
            </a:fld>
            <a:endParaRPr lang="en-US"/>
          </a:p>
        </p:txBody>
      </p:sp>
      <p:sp>
        <p:nvSpPr>
          <p:cNvPr id="139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944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612F5-24BD-4EFD-9A6D-759B23633A65}" type="slidenum">
              <a:rPr lang="en-US"/>
              <a:pPr/>
              <a:t>30</a:t>
            </a:fld>
            <a:endParaRPr lang="en-US"/>
          </a:p>
        </p:txBody>
      </p:sp>
      <p:sp>
        <p:nvSpPr>
          <p:cNvPr id="140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880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612F5-24BD-4EFD-9A6D-759B23633A65}" type="slidenum">
              <a:rPr lang="en-US"/>
              <a:pPr/>
              <a:t>31</a:t>
            </a:fld>
            <a:endParaRPr lang="en-US"/>
          </a:p>
        </p:txBody>
      </p:sp>
      <p:sp>
        <p:nvSpPr>
          <p:cNvPr id="140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526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976475-67CF-4992-815A-DD875D6A7AC4}" type="slidenum">
              <a:rPr lang="en-US"/>
              <a:pPr/>
              <a:t>32</a:t>
            </a:fld>
            <a:endParaRPr lang="en-US"/>
          </a:p>
        </p:txBody>
      </p:sp>
      <p:sp>
        <p:nvSpPr>
          <p:cNvPr id="140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1289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612F5-24BD-4EFD-9A6D-759B23633A65}" type="slidenum">
              <a:rPr lang="en-US"/>
              <a:pPr/>
              <a:t>33</a:t>
            </a:fld>
            <a:endParaRPr lang="en-US"/>
          </a:p>
        </p:txBody>
      </p:sp>
      <p:sp>
        <p:nvSpPr>
          <p:cNvPr id="140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91658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71284-1B79-4AFD-9A6D-9A8DAC1A8E10}" type="slidenum">
              <a:rPr lang="en-US"/>
              <a:pPr/>
              <a:t>34</a:t>
            </a:fld>
            <a:endParaRPr lang="en-US"/>
          </a:p>
        </p:txBody>
      </p:sp>
      <p:sp>
        <p:nvSpPr>
          <p:cNvPr id="141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7827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727CD3-8663-475F-9C54-7E46CC622A44}" type="slidenum">
              <a:rPr lang="en-US"/>
              <a:pPr/>
              <a:t>35</a:t>
            </a:fld>
            <a:endParaRPr lang="en-US"/>
          </a:p>
        </p:txBody>
      </p:sp>
      <p:sp>
        <p:nvSpPr>
          <p:cNvPr id="141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63452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2D3AE3-BEA1-4576-93E5-E4729F4CB26F}" type="slidenum">
              <a:rPr lang="en-US"/>
              <a:pPr/>
              <a:t>36</a:t>
            </a:fld>
            <a:endParaRPr lang="en-US"/>
          </a:p>
        </p:txBody>
      </p:sp>
      <p:sp>
        <p:nvSpPr>
          <p:cNvPr id="141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4783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2D3AE3-BEA1-4576-93E5-E4729F4CB26F}" type="slidenum">
              <a:rPr lang="en-US"/>
              <a:pPr/>
              <a:t>37</a:t>
            </a:fld>
            <a:endParaRPr lang="en-US"/>
          </a:p>
        </p:txBody>
      </p:sp>
      <p:sp>
        <p:nvSpPr>
          <p:cNvPr id="141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28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976475-67CF-4992-815A-DD875D6A7AC4}" type="slidenum">
              <a:rPr lang="en-US"/>
              <a:pPr/>
              <a:t>38</a:t>
            </a:fld>
            <a:endParaRPr lang="en-US"/>
          </a:p>
        </p:txBody>
      </p:sp>
      <p:sp>
        <p:nvSpPr>
          <p:cNvPr id="140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573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8E4369-C59B-4132-AEF9-B908C8515B57}" type="slidenum">
              <a:rPr lang="en-US"/>
              <a:pPr/>
              <a:t>39</a:t>
            </a:fld>
            <a:endParaRPr lang="en-US"/>
          </a:p>
        </p:txBody>
      </p:sp>
      <p:sp>
        <p:nvSpPr>
          <p:cNvPr id="141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52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E8EF40-91B1-421E-92B6-E19FF298737A}" type="slidenum">
              <a:rPr lang="en-US"/>
              <a:pPr/>
              <a:t>4</a:t>
            </a:fld>
            <a:endParaRPr lang="en-US"/>
          </a:p>
        </p:txBody>
      </p:sp>
      <p:sp>
        <p:nvSpPr>
          <p:cNvPr id="139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4062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2A29C2-1754-4C70-A74F-89D7AF981303}" type="slidenum">
              <a:rPr lang="en-US"/>
              <a:pPr/>
              <a:t>40</a:t>
            </a:fld>
            <a:endParaRPr lang="en-US"/>
          </a:p>
        </p:txBody>
      </p:sp>
      <p:sp>
        <p:nvSpPr>
          <p:cNvPr id="141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241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7E090C-9127-4D69-BD1F-73F10E6BFF94}" type="slidenum">
              <a:rPr lang="en-US"/>
              <a:pPr/>
              <a:t>41</a:t>
            </a:fld>
            <a:endParaRPr lang="en-US"/>
          </a:p>
        </p:txBody>
      </p:sp>
      <p:sp>
        <p:nvSpPr>
          <p:cNvPr id="141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1948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7E090C-9127-4D69-BD1F-73F10E6BFF94}" type="slidenum">
              <a:rPr lang="en-US"/>
              <a:pPr/>
              <a:t>42</a:t>
            </a:fld>
            <a:endParaRPr lang="en-US"/>
          </a:p>
        </p:txBody>
      </p:sp>
      <p:sp>
        <p:nvSpPr>
          <p:cNvPr id="141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731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07937B-67E4-4A18-8020-062B046C5AE8}" type="slidenum">
              <a:rPr lang="en-US"/>
              <a:pPr/>
              <a:t>43</a:t>
            </a:fld>
            <a:endParaRPr lang="en-US"/>
          </a:p>
        </p:txBody>
      </p:sp>
      <p:sp>
        <p:nvSpPr>
          <p:cNvPr id="141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5832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612F5-24BD-4EFD-9A6D-759B23633A65}" type="slidenum">
              <a:rPr lang="en-US"/>
              <a:pPr/>
              <a:t>44</a:t>
            </a:fld>
            <a:endParaRPr lang="en-US"/>
          </a:p>
        </p:txBody>
      </p:sp>
      <p:sp>
        <p:nvSpPr>
          <p:cNvPr id="140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0290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612F5-24BD-4EFD-9A6D-759B23633A65}" type="slidenum">
              <a:rPr lang="en-US"/>
              <a:pPr/>
              <a:t>45</a:t>
            </a:fld>
            <a:endParaRPr lang="en-US"/>
          </a:p>
        </p:txBody>
      </p:sp>
      <p:sp>
        <p:nvSpPr>
          <p:cNvPr id="140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61952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46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52215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6612F5-24BD-4EFD-9A6D-759B23633A65}" type="slidenum">
              <a:rPr lang="en-US"/>
              <a:pPr/>
              <a:t>47</a:t>
            </a:fld>
            <a:endParaRPr lang="en-US"/>
          </a:p>
        </p:txBody>
      </p:sp>
      <p:sp>
        <p:nvSpPr>
          <p:cNvPr id="140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1917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F48B08-792C-4BB4-9021-8F53B11D9C7E}" type="slidenum">
              <a:rPr lang="en-US"/>
              <a:pPr/>
              <a:t>48</a:t>
            </a:fld>
            <a:endParaRPr lang="en-US"/>
          </a:p>
        </p:txBody>
      </p:sp>
      <p:sp>
        <p:nvSpPr>
          <p:cNvPr id="142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3542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07937B-67E4-4A18-8020-062B046C5AE8}" type="slidenum">
              <a:rPr lang="en-US"/>
              <a:pPr/>
              <a:t>49</a:t>
            </a:fld>
            <a:endParaRPr lang="en-US"/>
          </a:p>
        </p:txBody>
      </p:sp>
      <p:sp>
        <p:nvSpPr>
          <p:cNvPr id="141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644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E8EF40-91B1-421E-92B6-E19FF298737A}" type="slidenum">
              <a:rPr lang="en-US"/>
              <a:pPr/>
              <a:t>5</a:t>
            </a:fld>
            <a:endParaRPr lang="en-US"/>
          </a:p>
        </p:txBody>
      </p:sp>
      <p:sp>
        <p:nvSpPr>
          <p:cNvPr id="139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4439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F48B08-792C-4BB4-9021-8F53B11D9C7E}" type="slidenum">
              <a:rPr lang="en-US"/>
              <a:pPr/>
              <a:t>50</a:t>
            </a:fld>
            <a:endParaRPr lang="en-US"/>
          </a:p>
        </p:txBody>
      </p:sp>
      <p:sp>
        <p:nvSpPr>
          <p:cNvPr id="142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340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F48B08-792C-4BB4-9021-8F53B11D9C7E}" type="slidenum">
              <a:rPr lang="en-US"/>
              <a:pPr/>
              <a:t>51</a:t>
            </a:fld>
            <a:endParaRPr lang="en-US"/>
          </a:p>
        </p:txBody>
      </p:sp>
      <p:sp>
        <p:nvSpPr>
          <p:cNvPr id="142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44234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F48B08-792C-4BB4-9021-8F53B11D9C7E}" type="slidenum">
              <a:rPr lang="en-US"/>
              <a:pPr/>
              <a:t>52</a:t>
            </a:fld>
            <a:endParaRPr lang="en-US"/>
          </a:p>
        </p:txBody>
      </p:sp>
      <p:sp>
        <p:nvSpPr>
          <p:cNvPr id="142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5274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F48B08-792C-4BB4-9021-8F53B11D9C7E}" type="slidenum">
              <a:rPr lang="en-US"/>
              <a:pPr/>
              <a:t>53</a:t>
            </a:fld>
            <a:endParaRPr lang="en-US"/>
          </a:p>
        </p:txBody>
      </p:sp>
      <p:sp>
        <p:nvSpPr>
          <p:cNvPr id="142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0298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52CE4E-D4E8-4018-AB00-F83A89CFFEF1}" type="slidenum">
              <a:rPr lang="en-US"/>
              <a:pPr/>
              <a:t>54</a:t>
            </a:fld>
            <a:endParaRPr lang="en-US"/>
          </a:p>
        </p:txBody>
      </p:sp>
      <p:sp>
        <p:nvSpPr>
          <p:cNvPr id="152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3434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A6CD9A-0FD0-4841-981D-F74740CD1FBE}" type="slidenum">
              <a:rPr lang="en-US"/>
              <a:pPr/>
              <a:t>55</a:t>
            </a:fld>
            <a:endParaRPr lang="en-US"/>
          </a:p>
        </p:txBody>
      </p:sp>
      <p:sp>
        <p:nvSpPr>
          <p:cNvPr id="150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7148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A6CD9A-0FD0-4841-981D-F74740CD1FBE}" type="slidenum">
              <a:rPr lang="en-US"/>
              <a:pPr/>
              <a:t>56</a:t>
            </a:fld>
            <a:endParaRPr lang="en-US"/>
          </a:p>
        </p:txBody>
      </p:sp>
      <p:sp>
        <p:nvSpPr>
          <p:cNvPr id="150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5764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D7850-26B2-439F-A874-4E5393F43965}" type="slidenum">
              <a:rPr lang="en-US"/>
              <a:pPr/>
              <a:t>57</a:t>
            </a:fld>
            <a:endParaRPr lang="en-US"/>
          </a:p>
        </p:txBody>
      </p:sp>
      <p:sp>
        <p:nvSpPr>
          <p:cNvPr id="151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22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D7850-26B2-439F-A874-4E5393F43965}" type="slidenum">
              <a:rPr lang="en-US"/>
              <a:pPr/>
              <a:t>58</a:t>
            </a:fld>
            <a:endParaRPr lang="en-US"/>
          </a:p>
        </p:txBody>
      </p:sp>
      <p:sp>
        <p:nvSpPr>
          <p:cNvPr id="151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242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DD7850-26B2-439F-A874-4E5393F43965}" type="slidenum">
              <a:rPr lang="en-US"/>
              <a:pPr/>
              <a:t>59</a:t>
            </a:fld>
            <a:endParaRPr lang="en-US"/>
          </a:p>
        </p:txBody>
      </p:sp>
      <p:sp>
        <p:nvSpPr>
          <p:cNvPr id="151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015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78179E-AA07-44A3-8B05-F6226C0FBDE4}" type="slidenum">
              <a:rPr lang="en-US"/>
              <a:pPr/>
              <a:t>6</a:t>
            </a:fld>
            <a:endParaRPr lang="en-US"/>
          </a:p>
        </p:txBody>
      </p:sp>
      <p:sp>
        <p:nvSpPr>
          <p:cNvPr id="139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02203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40A60-4161-4AA9-B4A0-BB2E25B9069F}" type="slidenum">
              <a:rPr lang="en-US"/>
              <a:pPr/>
              <a:t>60</a:t>
            </a:fld>
            <a:endParaRPr lang="en-US"/>
          </a:p>
        </p:txBody>
      </p:sp>
      <p:sp>
        <p:nvSpPr>
          <p:cNvPr id="137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05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B0D39A-A66A-40DB-8874-60674FBA9AB5}" type="slidenum">
              <a:rPr lang="en-US"/>
              <a:pPr/>
              <a:t>7</a:t>
            </a:fld>
            <a:endParaRPr lang="en-US"/>
          </a:p>
        </p:txBody>
      </p:sp>
      <p:sp>
        <p:nvSpPr>
          <p:cNvPr id="139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41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5CE023-FBA8-432C-927B-41A14ED06F98}" type="slidenum">
              <a:rPr lang="en-US"/>
              <a:pPr/>
              <a:t>8</a:t>
            </a:fld>
            <a:endParaRPr lang="en-US"/>
          </a:p>
        </p:txBody>
      </p:sp>
      <p:sp>
        <p:nvSpPr>
          <p:cNvPr id="139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72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76A372-B076-4BD4-8B6B-5EFE102C3D7C}" type="slidenum">
              <a:rPr lang="en-US"/>
              <a:pPr/>
              <a:t>9</a:t>
            </a:fld>
            <a:endParaRPr lang="en-US"/>
          </a:p>
        </p:txBody>
      </p:sp>
      <p:sp>
        <p:nvSpPr>
          <p:cNvPr id="139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53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21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5E0733-E7CE-8A4B-993C-38564D01BA3B}"/>
              </a:ext>
            </a:extLst>
          </p:cNvPr>
          <p:cNvSpPr/>
          <p:nvPr userDrawn="1"/>
        </p:nvSpPr>
        <p:spPr>
          <a:xfrm>
            <a:off x="0" y="579120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11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12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7" Type="http://schemas.openxmlformats.org/officeDocument/2006/relationships/image" Target="../media/image21.emf"/><Relationship Id="rId2" Type="http://schemas.openxmlformats.org/officeDocument/2006/relationships/tags" Target="../tags/tag73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Visio_Drawing191919.vsdx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0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2.xml"/><Relationship Id="rId4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6.xml"/><Relationship Id="rId4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7.xml"/><Relationship Id="rId4" Type="http://schemas.openxmlformats.org/officeDocument/2006/relationships/image" Target="../media/image3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8.xml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image" Target="../media/image33.emf"/><Relationship Id="rId5" Type="http://schemas.openxmlformats.org/officeDocument/2006/relationships/notesSlide" Target="../notesSlides/notesSlide46.xml"/><Relationship Id="rId4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4.emf"/><Relationship Id="rId5" Type="http://schemas.openxmlformats.org/officeDocument/2006/relationships/package" Target="../embeddings/Microsoft_Visio_Drawing202020.vsdx"/><Relationship Id="rId4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4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4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4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5" Type="http://schemas.openxmlformats.org/officeDocument/2006/relationships/notesSlide" Target="../notesSlides/notesSlide54.xml"/><Relationship Id="rId4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notesSlide" Target="../notesSlides/notesSlide5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notesSlide" Target="../notesSlides/notesSlide5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5" Type="http://schemas.openxmlformats.org/officeDocument/2006/relationships/notesSlide" Target="../notesSlides/notesSlide57.xml"/><Relationship Id="rId4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5" Type="http://schemas.openxmlformats.org/officeDocument/2006/relationships/notesSlide" Target="../notesSlides/notesSlide58.xml"/><Relationship Id="rId4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5" Type="http://schemas.openxmlformats.org/officeDocument/2006/relationships/notesSlide" Target="../notesSlides/notesSlide59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tags" Target="../tags/tag132.xml"/><Relationship Id="rId7" Type="http://schemas.openxmlformats.org/officeDocument/2006/relationships/package" Target="../embeddings/Microsoft_Visio_Drawing212121.vsdx"/><Relationship Id="rId2" Type="http://schemas.openxmlformats.org/officeDocument/2006/relationships/tags" Target="../tags/tag131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6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3.xml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8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9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10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524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21: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Multicycle Processor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7818D-043C-5041-8E5C-3EE514FA6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4625836"/>
            <a:ext cx="5738812" cy="1089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62200" y="5562600"/>
            <a:ext cx="2803973" cy="348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LDR Rd, [Rn, imm12]</a:t>
            </a:r>
          </a:p>
        </p:txBody>
      </p:sp>
      <p:sp>
        <p:nvSpPr>
          <p:cNvPr id="12093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093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11566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: </a:t>
            </a:r>
            <a:r>
              <a:rPr lang="en-US" sz="36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LDR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 Memory Read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914400" y="1143000"/>
            <a:ext cx="76962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>
                <a:solidFill>
                  <a:srgbClr val="0070C0"/>
                </a:solidFill>
              </a:rPr>
              <a:t>STEP 4: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Read data from memory</a:t>
            </a:r>
          </a:p>
        </p:txBody>
      </p:sp>
      <p:pic>
        <p:nvPicPr>
          <p:cNvPr id="180331" name="Picture 10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1981200"/>
            <a:ext cx="8486775" cy="28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775702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4625836"/>
            <a:ext cx="5738812" cy="1089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62200" y="5562600"/>
            <a:ext cx="2803973" cy="348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LDR Rd, [Rn, imm12]</a:t>
            </a:r>
          </a:p>
        </p:txBody>
      </p:sp>
      <p:sp>
        <p:nvSpPr>
          <p:cNvPr id="12103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03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7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7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700" dirty="0">
                <a:solidFill>
                  <a:schemeClr val="bg1"/>
                </a:solidFill>
                <a:latin typeface="+mj-lt"/>
              </a:rPr>
              <a:t>: </a:t>
            </a:r>
            <a:r>
              <a:rPr lang="en-US" sz="37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LDR</a:t>
            </a:r>
            <a:r>
              <a:rPr lang="en-US" sz="3700" dirty="0">
                <a:solidFill>
                  <a:schemeClr val="bg1"/>
                </a:solidFill>
                <a:latin typeface="+mj-lt"/>
              </a:rPr>
              <a:t> Write Register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914400" y="1143000"/>
            <a:ext cx="76962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>
                <a:solidFill>
                  <a:srgbClr val="0070C0"/>
                </a:solidFill>
              </a:rPr>
              <a:t>STEP 5: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Write data back to register file</a:t>
            </a:r>
          </a:p>
        </p:txBody>
      </p:sp>
      <p:pic>
        <p:nvPicPr>
          <p:cNvPr id="181354" name="Picture 10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996540"/>
            <a:ext cx="8448675" cy="280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11336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1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Increment PC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914400" y="1143000"/>
            <a:ext cx="76962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>
                <a:solidFill>
                  <a:srgbClr val="0070C0"/>
                </a:solidFill>
              </a:rPr>
              <a:t>Meanwhile: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Increment PC</a:t>
            </a:r>
          </a:p>
          <a:p>
            <a:pPr marL="0" indent="0">
              <a:buFont typeface="Arial" pitchFamily="34" charset="0"/>
              <a:buNone/>
            </a:pPr>
            <a:r>
              <a:rPr lang="en-US" dirty="0"/>
              <a:t>	Concurrent with fetching instruction</a:t>
            </a:r>
          </a:p>
        </p:txBody>
      </p:sp>
      <p:pic>
        <p:nvPicPr>
          <p:cNvPr id="182378" name="Picture 10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2444750"/>
            <a:ext cx="8788400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279683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1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Access to PC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914400" y="1143000"/>
            <a:ext cx="81534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900" dirty="0"/>
              <a:t>PC can be read/written by instruction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pic>
        <p:nvPicPr>
          <p:cNvPr id="257083" name="Picture 5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2736850"/>
            <a:ext cx="8807450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321558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1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Access to PC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914400" y="1143000"/>
            <a:ext cx="81534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900" dirty="0"/>
              <a:t>PC can be read/written by instruction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Read: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R15 (PC+8) available in Register File</a:t>
            </a:r>
          </a:p>
        </p:txBody>
      </p:sp>
      <p:pic>
        <p:nvPicPr>
          <p:cNvPr id="257083" name="Picture 5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2736850"/>
            <a:ext cx="8807450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613577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1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Read to PC (R15)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80999" y="1143000"/>
            <a:ext cx="8763001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70C0"/>
                </a:solidFill>
              </a:rPr>
              <a:t>Example: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ADD R1, 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R15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, R2</a:t>
            </a:r>
          </a:p>
        </p:txBody>
      </p:sp>
    </p:spTree>
    <p:extLst>
      <p:ext uri="{BB962C8B-B14F-4D97-AF65-F5344CB8AC3E}">
        <p14:creationId xmlns:p14="http://schemas.microsoft.com/office/powerpoint/2010/main" val="239963532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1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Read to PC (R15)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80999" y="1143000"/>
            <a:ext cx="8763001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70C0"/>
                </a:solidFill>
              </a:rPr>
              <a:t>Example: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ADD R1, 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R15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, R2</a:t>
            </a:r>
          </a:p>
          <a:p>
            <a:r>
              <a:rPr lang="en-US" sz="2400" dirty="0"/>
              <a:t>R15 needs to be read as PC+8 from Register File (RF) in 2</a:t>
            </a:r>
            <a:r>
              <a:rPr lang="en-US" sz="2400" baseline="30000" dirty="0"/>
              <a:t>nd</a:t>
            </a:r>
            <a:r>
              <a:rPr lang="en-US" sz="2400" dirty="0"/>
              <a:t> step</a:t>
            </a:r>
          </a:p>
          <a:p>
            <a:r>
              <a:rPr lang="en-US" sz="2400" dirty="0"/>
              <a:t>PC+4 was computed in 1</a:t>
            </a:r>
            <a:r>
              <a:rPr lang="en-US" sz="2400" baseline="30000" dirty="0"/>
              <a:t>st</a:t>
            </a:r>
            <a:r>
              <a:rPr lang="en-US" sz="2400" dirty="0"/>
              <a:t> step</a:t>
            </a:r>
          </a:p>
          <a:p>
            <a:r>
              <a:rPr lang="en-US" sz="2400" dirty="0"/>
              <a:t>So (also in 2</a:t>
            </a:r>
            <a:r>
              <a:rPr lang="en-US" sz="2400" baseline="30000" dirty="0"/>
              <a:t>nd</a:t>
            </a:r>
            <a:r>
              <a:rPr lang="en-US" sz="2400" dirty="0"/>
              <a:t> step) ALU computes (PC+4) + 4 for R15 input</a:t>
            </a:r>
          </a:p>
        </p:txBody>
      </p:sp>
      <p:pic>
        <p:nvPicPr>
          <p:cNvPr id="6" name="Picture 5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3048000"/>
            <a:ext cx="8807450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3962400" y="5486400"/>
            <a:ext cx="609600" cy="387350"/>
          </a:xfrm>
          <a:prstGeom prst="straightConnector1">
            <a:avLst/>
          </a:prstGeom>
          <a:ln w="31750">
            <a:solidFill>
              <a:srgbClr val="C00000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83270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1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Read to PC (R15)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80999" y="1143000"/>
            <a:ext cx="8763001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70C0"/>
                </a:solidFill>
              </a:rPr>
              <a:t>Example: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ADD R1, 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R15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, R2</a:t>
            </a:r>
          </a:p>
          <a:p>
            <a:r>
              <a:rPr lang="en-US" sz="2400" dirty="0"/>
              <a:t>R15 needs to be read as PC+8 from Register File (RF) in 2</a:t>
            </a:r>
            <a:r>
              <a:rPr lang="en-US" sz="2400" baseline="30000" dirty="0"/>
              <a:t>nd</a:t>
            </a:r>
            <a:r>
              <a:rPr lang="en-US" sz="2400" dirty="0"/>
              <a:t> step</a:t>
            </a:r>
          </a:p>
          <a:p>
            <a:r>
              <a:rPr lang="en-US" sz="2400" dirty="0"/>
              <a:t>PC+4 was computed in 1</a:t>
            </a:r>
            <a:r>
              <a:rPr lang="en-US" sz="2400" baseline="30000" dirty="0"/>
              <a:t>st</a:t>
            </a:r>
            <a:r>
              <a:rPr lang="en-US" sz="2400" dirty="0"/>
              <a:t> step</a:t>
            </a:r>
          </a:p>
          <a:p>
            <a:r>
              <a:rPr lang="en-US" sz="2400" dirty="0"/>
              <a:t>So (also in 2</a:t>
            </a:r>
            <a:r>
              <a:rPr lang="en-US" sz="2400" baseline="30000" dirty="0"/>
              <a:t>nd</a:t>
            </a:r>
            <a:r>
              <a:rPr lang="en-US" sz="2400" dirty="0"/>
              <a:t> step) ALU computes (PC+4) + 4 for R15 input</a:t>
            </a:r>
          </a:p>
          <a:p>
            <a:pPr lvl="1"/>
            <a:r>
              <a:rPr lang="en-US" sz="2400" i="1" dirty="0" err="1"/>
              <a:t>SrcA</a:t>
            </a:r>
            <a:r>
              <a:rPr lang="en-US" sz="2400" dirty="0"/>
              <a:t> = </a:t>
            </a:r>
            <a:r>
              <a:rPr lang="en-US" sz="2400" i="1" dirty="0"/>
              <a:t>PC</a:t>
            </a:r>
            <a:r>
              <a:rPr lang="en-US" sz="2400" dirty="0"/>
              <a:t> (which was already updated in step 1 to PC+4)</a:t>
            </a:r>
          </a:p>
          <a:p>
            <a:pPr lvl="1"/>
            <a:r>
              <a:rPr lang="en-US" sz="2400" i="1" dirty="0" err="1"/>
              <a:t>SrcB</a:t>
            </a:r>
            <a:r>
              <a:rPr lang="en-US" sz="2400" dirty="0"/>
              <a:t> = 4</a:t>
            </a:r>
          </a:p>
          <a:p>
            <a:pPr lvl="1"/>
            <a:r>
              <a:rPr lang="en-US" sz="2400" i="1" dirty="0" err="1"/>
              <a:t>ALUResult</a:t>
            </a:r>
            <a:r>
              <a:rPr lang="en-US" sz="2400" dirty="0"/>
              <a:t> = </a:t>
            </a:r>
            <a:r>
              <a:rPr lang="en-US" sz="2400" i="1" dirty="0"/>
              <a:t>PC</a:t>
            </a:r>
            <a:r>
              <a:rPr lang="en-US" sz="2400" dirty="0"/>
              <a:t> + 8 </a:t>
            </a:r>
          </a:p>
          <a:p>
            <a:r>
              <a:rPr lang="en-US" sz="2400" dirty="0" err="1"/>
              <a:t>ALUResult</a:t>
            </a:r>
            <a:r>
              <a:rPr lang="en-US" sz="2400" dirty="0"/>
              <a:t> is fed to R15 input port of RF in 2</a:t>
            </a:r>
            <a:r>
              <a:rPr lang="en-US" sz="2400" baseline="30000" dirty="0"/>
              <a:t>nd</a:t>
            </a:r>
            <a:r>
              <a:rPr lang="en-US" sz="2400" dirty="0"/>
              <a:t> step (which is then routed to RD1 output of RF)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20165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1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Access to PC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914400" y="1143000"/>
            <a:ext cx="81534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900" dirty="0"/>
              <a:t>PC can be read/written by instruction</a:t>
            </a:r>
          </a:p>
          <a:p>
            <a:r>
              <a:rPr lang="en-US" sz="2400" b="1" dirty="0"/>
              <a:t>Read:</a:t>
            </a:r>
            <a:r>
              <a:rPr lang="en-US" sz="2400" dirty="0"/>
              <a:t> R15 (PC+8) available in Register File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Write: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Be able to write result of instruction to PC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</p:txBody>
      </p:sp>
      <p:pic>
        <p:nvPicPr>
          <p:cNvPr id="257083" name="Picture 5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2736850"/>
            <a:ext cx="8807450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820887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1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8382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Write to PC (R15)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80999" y="1143000"/>
            <a:ext cx="8763001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70C0"/>
                </a:solidFill>
              </a:rPr>
              <a:t>Example: 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SUB 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R15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, R8, R3</a:t>
            </a:r>
          </a:p>
        </p:txBody>
      </p:sp>
    </p:spTree>
    <p:extLst>
      <p:ext uri="{BB962C8B-B14F-4D97-AF65-F5344CB8AC3E}">
        <p14:creationId xmlns:p14="http://schemas.microsoft.com/office/powerpoint/2010/main" val="362691785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Multicycle Processor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21</a:t>
            </a:r>
          </a:p>
        </p:txBody>
      </p:sp>
    </p:spTree>
    <p:extLst>
      <p:ext uri="{BB962C8B-B14F-4D97-AF65-F5344CB8AC3E}">
        <p14:creationId xmlns:p14="http://schemas.microsoft.com/office/powerpoint/2010/main" val="631983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1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8382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Write to PC (R15)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80999" y="1143000"/>
            <a:ext cx="8763001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70C0"/>
                </a:solidFill>
              </a:rPr>
              <a:t>Example: 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SUB 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R15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, R8, R3</a:t>
            </a:r>
          </a:p>
          <a:p>
            <a:r>
              <a:rPr lang="en-US" sz="2400" dirty="0"/>
              <a:t>Result of instruction needs to be written to the PC register</a:t>
            </a:r>
          </a:p>
          <a:p>
            <a:r>
              <a:rPr lang="en-US" sz="2400" dirty="0" err="1"/>
              <a:t>ALUResult</a:t>
            </a:r>
            <a:r>
              <a:rPr lang="en-US" sz="2400" dirty="0"/>
              <a:t> already routed to the PC register, just assert </a:t>
            </a:r>
            <a:r>
              <a:rPr lang="en-US" sz="2400" dirty="0" err="1"/>
              <a:t>PCWrite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0446168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13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8382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Write to PC (R15)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380999" y="1143000"/>
            <a:ext cx="8763001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rgbClr val="0070C0"/>
                </a:solidFill>
              </a:rPr>
              <a:t>Example: 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SUB 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R15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, R8, R3</a:t>
            </a:r>
          </a:p>
          <a:p>
            <a:r>
              <a:rPr lang="en-US" sz="2400" dirty="0"/>
              <a:t>Result of instruction needs to be written to the PC register</a:t>
            </a:r>
          </a:p>
          <a:p>
            <a:r>
              <a:rPr lang="en-US" sz="2400" dirty="0" err="1"/>
              <a:t>ALUResult</a:t>
            </a:r>
            <a:r>
              <a:rPr lang="en-US" sz="2400" dirty="0"/>
              <a:t> already routed to the PC register, just assert </a:t>
            </a:r>
            <a:r>
              <a:rPr lang="en-US" sz="2400" dirty="0" err="1"/>
              <a:t>PCWrite</a:t>
            </a:r>
            <a:endParaRPr lang="en-US" sz="2400" dirty="0"/>
          </a:p>
        </p:txBody>
      </p:sp>
      <p:pic>
        <p:nvPicPr>
          <p:cNvPr id="6" name="Picture 5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2889250"/>
            <a:ext cx="8807450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533400" y="2743200"/>
            <a:ext cx="457200" cy="146050"/>
          </a:xfrm>
          <a:prstGeom prst="straightConnector1">
            <a:avLst/>
          </a:prstGeom>
          <a:ln w="31750">
            <a:solidFill>
              <a:srgbClr val="C00000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95709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4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24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24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Write data in </a:t>
            </a:r>
            <a:r>
              <a:rPr lang="en-US" sz="3200" dirty="0">
                <a:latin typeface="Courier New" pitchFamily="49" charset="0"/>
                <a:cs typeface="Arial" charset="0"/>
              </a:rPr>
              <a:t>Rn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to memory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</a:p>
        </p:txBody>
      </p:sp>
      <p:pic>
        <p:nvPicPr>
          <p:cNvPr id="183405" name="Picture 10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930400"/>
            <a:ext cx="887730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674685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4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44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4470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With immediate addressing (i.e., an immediate </a:t>
            </a:r>
            <a:r>
              <a:rPr lang="en-US" sz="3200" i="1" dirty="0">
                <a:latin typeface="+mj-lt"/>
                <a:cs typeface="Arial" charset="0"/>
              </a:rPr>
              <a:t>Src2</a:t>
            </a:r>
            <a:r>
              <a:rPr lang="en-US" sz="3200" dirty="0">
                <a:latin typeface="+mj-lt"/>
                <a:cs typeface="Arial" charset="0"/>
              </a:rPr>
              <a:t>), no additional changes needed for </a:t>
            </a:r>
            <a:r>
              <a:rPr lang="en-US" sz="3200" dirty="0" err="1">
                <a:latin typeface="+mj-lt"/>
                <a:cs typeface="Arial" charset="0"/>
              </a:rPr>
              <a:t>datapath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4000" dirty="0">
                <a:solidFill>
                  <a:schemeClr val="bg1"/>
                </a:solidFill>
                <a:latin typeface="+mj-lt"/>
              </a:rPr>
              <a:t>: Data-processing</a:t>
            </a:r>
          </a:p>
        </p:txBody>
      </p:sp>
      <p:pic>
        <p:nvPicPr>
          <p:cNvPr id="8" name="Picture 10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2794000"/>
            <a:ext cx="887730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288711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4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144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14470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With register addressing (register </a:t>
            </a:r>
            <a:r>
              <a:rPr lang="en-US" sz="3200" i="1" dirty="0">
                <a:latin typeface="+mj-lt"/>
                <a:cs typeface="Arial" charset="0"/>
              </a:rPr>
              <a:t>Src2</a:t>
            </a:r>
            <a:r>
              <a:rPr lang="en-US" sz="3200" dirty="0">
                <a:latin typeface="+mj-lt"/>
                <a:cs typeface="Arial" charset="0"/>
              </a:rPr>
              <a:t>):</a:t>
            </a:r>
          </a:p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	Read from Rn and Rm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4000" dirty="0">
                <a:solidFill>
                  <a:schemeClr val="bg1"/>
                </a:solidFill>
                <a:latin typeface="+mj-lt"/>
              </a:rPr>
              <a:t>: Data-processing</a:t>
            </a:r>
          </a:p>
        </p:txBody>
      </p:sp>
      <p:pic>
        <p:nvPicPr>
          <p:cNvPr id="258107" name="Picture 5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2571750"/>
            <a:ext cx="87884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2393772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4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>
                <a:latin typeface="+mj-lt"/>
              </a:rPr>
              <a:t>Calculate branch target address: 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latin typeface="+mj-lt"/>
              </a:rPr>
              <a:t>        	BTA = (</a:t>
            </a:r>
            <a:r>
              <a:rPr lang="en-US" sz="3200" i="1" dirty="0" err="1">
                <a:latin typeface="+mj-lt"/>
                <a:cs typeface="Courier New" panose="02070309020205020404" pitchFamily="49" charset="0"/>
              </a:rPr>
              <a:t>ExtImm</a:t>
            </a:r>
            <a:r>
              <a:rPr lang="en-US" sz="3200" dirty="0">
                <a:latin typeface="+mj-lt"/>
              </a:rPr>
              <a:t>) + (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3200" dirty="0">
                <a:latin typeface="+mj-lt"/>
              </a:rPr>
              <a:t>+8)</a:t>
            </a:r>
          </a:p>
          <a:p>
            <a:pPr>
              <a:lnSpc>
                <a:spcPct val="90000"/>
              </a:lnSpc>
            </a:pPr>
            <a:r>
              <a:rPr lang="en-US" sz="3200" i="1" dirty="0">
                <a:latin typeface="+mj-lt"/>
              </a:rPr>
              <a:t>	</a:t>
            </a:r>
            <a:r>
              <a:rPr lang="en-US" sz="3200" i="1" dirty="0" err="1">
                <a:latin typeface="+mj-lt"/>
              </a:rPr>
              <a:t>ExtImm</a:t>
            </a:r>
            <a:r>
              <a:rPr lang="en-US" sz="3200" i="1" dirty="0">
                <a:latin typeface="+mj-lt"/>
              </a:rPr>
              <a:t> = </a:t>
            </a:r>
            <a:r>
              <a:rPr lang="en-US" sz="3200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3200" i="1" dirty="0">
                <a:latin typeface="+mj-lt"/>
              </a:rPr>
              <a:t> &lt;&lt; 2 </a:t>
            </a:r>
            <a:r>
              <a:rPr lang="en-US" sz="3200" dirty="0">
                <a:latin typeface="+mj-lt"/>
              </a:rPr>
              <a:t>and sign-extended</a:t>
            </a:r>
            <a:r>
              <a:rPr lang="en-US" sz="3200" i="1" dirty="0">
                <a:latin typeface="+mj-lt"/>
              </a:rPr>
              <a:t> </a:t>
            </a:r>
          </a:p>
        </p:txBody>
      </p:sp>
      <p:sp>
        <p:nvSpPr>
          <p:cNvPr id="12154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</a:t>
            </a:r>
          </a:p>
        </p:txBody>
      </p:sp>
      <p:pic>
        <p:nvPicPr>
          <p:cNvPr id="2846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2667000"/>
            <a:ext cx="884555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9773947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06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ARM Processor</a:t>
            </a:r>
          </a:p>
        </p:txBody>
      </p:sp>
      <p:pic>
        <p:nvPicPr>
          <p:cNvPr id="262200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990600"/>
            <a:ext cx="8457563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39040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26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Control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524000" y="1066800"/>
            <a:ext cx="5791200" cy="4797706"/>
            <a:chOff x="1524000" y="1066800"/>
            <a:chExt cx="5791200" cy="4797706"/>
          </a:xfrm>
        </p:grpSpPr>
        <p:pic>
          <p:nvPicPr>
            <p:cNvPr id="187500" name="Picture 10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4839" y="1066800"/>
              <a:ext cx="5440361" cy="4797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524000" y="5334000"/>
              <a:ext cx="1752600" cy="5305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28600" y="4800600"/>
            <a:ext cx="3243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First, discuss</a:t>
            </a:r>
            <a:r>
              <a:rPr lang="en-US" sz="2000" b="1" dirty="0">
                <a:solidFill>
                  <a:srgbClr val="0070C0"/>
                </a:solidFill>
              </a:rPr>
              <a:t>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Then, </a:t>
            </a:r>
            <a:r>
              <a:rPr lang="en-US" sz="2000" b="1" dirty="0">
                <a:solidFill>
                  <a:srgbClr val="0070C0"/>
                </a:solidFill>
              </a:rPr>
              <a:t>Conditional Logic</a:t>
            </a:r>
          </a:p>
        </p:txBody>
      </p:sp>
    </p:spTree>
    <p:extLst>
      <p:ext uri="{BB962C8B-B14F-4D97-AF65-F5344CB8AC3E}">
        <p14:creationId xmlns:p14="http://schemas.microsoft.com/office/powerpoint/2010/main" val="1925895859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24000" y="990600"/>
            <a:ext cx="5791200" cy="4873906"/>
            <a:chOff x="1524000" y="990600"/>
            <a:chExt cx="5791200" cy="4873906"/>
          </a:xfrm>
        </p:grpSpPr>
        <p:grpSp>
          <p:nvGrpSpPr>
            <p:cNvPr id="4" name="Group 3"/>
            <p:cNvGrpSpPr/>
            <p:nvPr/>
          </p:nvGrpSpPr>
          <p:grpSpPr>
            <a:xfrm>
              <a:off x="1524000" y="1066800"/>
              <a:ext cx="5791200" cy="4797706"/>
              <a:chOff x="1524000" y="1066800"/>
              <a:chExt cx="5791200" cy="4797706"/>
            </a:xfrm>
          </p:grpSpPr>
          <p:pic>
            <p:nvPicPr>
              <p:cNvPr id="187500" name="Picture 10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74839" y="1066800"/>
                <a:ext cx="5440361" cy="4797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1524000" y="5334000"/>
                <a:ext cx="1752600" cy="5305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1676400" y="990600"/>
              <a:ext cx="4876800" cy="990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876800" y="1143000"/>
              <a:ext cx="2362200" cy="2362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226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26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Multicycle Control: Decoder</a:t>
            </a:r>
          </a:p>
        </p:txBody>
      </p:sp>
    </p:spTree>
    <p:extLst>
      <p:ext uri="{BB962C8B-B14F-4D97-AF65-F5344CB8AC3E}">
        <p14:creationId xmlns:p14="http://schemas.microsoft.com/office/powerpoint/2010/main" val="4023343817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26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Control: Decoder</a:t>
            </a:r>
          </a:p>
        </p:txBody>
      </p:sp>
      <p:pic>
        <p:nvPicPr>
          <p:cNvPr id="259130" name="Picture 5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990600"/>
            <a:ext cx="4154662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638800" y="531489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Decoder</a:t>
            </a:r>
          </a:p>
        </p:txBody>
      </p:sp>
    </p:spTree>
    <p:extLst>
      <p:ext uri="{BB962C8B-B14F-4D97-AF65-F5344CB8AC3E}">
        <p14:creationId xmlns:p14="http://schemas.microsoft.com/office/powerpoint/2010/main" val="182893944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819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381000" y="990600"/>
            <a:ext cx="8458200" cy="4800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Single-cycle: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600" dirty="0"/>
              <a:t>+ simple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600" dirty="0"/>
              <a:t>cycle time limited by longest instruction (</a:t>
            </a:r>
            <a:r>
              <a:rPr lang="en-US" sz="2600" dirty="0">
                <a:latin typeface="Courier New" pitchFamily="49" charset="0"/>
              </a:rPr>
              <a:t>LDR</a:t>
            </a:r>
            <a:r>
              <a:rPr lang="en-US" sz="2600" dirty="0"/>
              <a:t>)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600" dirty="0"/>
              <a:t>separate memories for instruction and data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600" dirty="0"/>
              <a:t>3 adders/ALUs</a:t>
            </a:r>
          </a:p>
          <a:p>
            <a:pPr>
              <a:lnSpc>
                <a:spcPct val="90000"/>
              </a:lnSpc>
            </a:pPr>
            <a:r>
              <a:rPr lang="en-US" b="1" dirty="0" err="1"/>
              <a:t>Multicycle</a:t>
            </a:r>
            <a:r>
              <a:rPr lang="en-US" b="1" dirty="0"/>
              <a:t> processor addresses these issues by breaking instruction into shorter steps</a:t>
            </a:r>
          </a:p>
          <a:p>
            <a:pPr lvl="1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shorter instructions take fewer steps</a:t>
            </a:r>
          </a:p>
          <a:p>
            <a:pPr lvl="1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can re-use hardware</a:t>
            </a:r>
          </a:p>
          <a:p>
            <a:pPr lvl="1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cycle time is faster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ARM Processor</a:t>
            </a:r>
          </a:p>
        </p:txBody>
      </p:sp>
    </p:spTree>
    <p:extLst>
      <p:ext uri="{BB962C8B-B14F-4D97-AF65-F5344CB8AC3E}">
        <p14:creationId xmlns:p14="http://schemas.microsoft.com/office/powerpoint/2010/main" val="41272506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26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Control: Decoder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47800" y="5410200"/>
            <a:ext cx="662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ALU Decoder </a:t>
            </a:r>
            <a:r>
              <a:rPr lang="en-US" sz="2400" b="1" dirty="0"/>
              <a:t>and </a:t>
            </a:r>
            <a:r>
              <a:rPr lang="en-US" sz="2400" b="1" dirty="0">
                <a:solidFill>
                  <a:srgbClr val="0070C0"/>
                </a:solidFill>
              </a:rPr>
              <a:t>PC Logic </a:t>
            </a:r>
            <a:r>
              <a:rPr lang="en-US" sz="2400" b="1" dirty="0"/>
              <a:t>same as single-cycle</a:t>
            </a:r>
          </a:p>
        </p:txBody>
      </p:sp>
      <p:pic>
        <p:nvPicPr>
          <p:cNvPr id="259130" name="Picture 5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990600"/>
            <a:ext cx="4154662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4100546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266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Control: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Instr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Decoder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33700" y="21336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70C0"/>
                </a:solidFill>
              </a:rPr>
              <a:t>RegSrc</a:t>
            </a:r>
            <a:r>
              <a:rPr lang="en-US" sz="2400" baseline="-25000" dirty="0">
                <a:solidFill>
                  <a:srgbClr val="0070C0"/>
                </a:solidFill>
              </a:rPr>
              <a:t>0</a:t>
            </a:r>
            <a:r>
              <a:rPr lang="en-US" sz="2400" dirty="0">
                <a:solidFill>
                  <a:schemeClr val="accent1"/>
                </a:solidFill>
              </a:rPr>
              <a:t> </a:t>
            </a:r>
            <a:r>
              <a:rPr lang="en-US" sz="2400" dirty="0"/>
              <a:t>= (</a:t>
            </a:r>
            <a:r>
              <a:rPr lang="en-US" sz="2400" i="1" dirty="0"/>
              <a:t>Op</a:t>
            </a:r>
            <a:r>
              <a:rPr lang="en-US" sz="2400" dirty="0"/>
              <a:t> == 10</a:t>
            </a:r>
            <a:r>
              <a:rPr lang="en-US" sz="2400" baseline="-25000" dirty="0"/>
              <a:t>2</a:t>
            </a:r>
            <a:r>
              <a:rPr lang="en-US" sz="2400" dirty="0"/>
              <a:t>)</a:t>
            </a:r>
          </a:p>
          <a:p>
            <a:r>
              <a:rPr lang="en-US" sz="2400" i="1" dirty="0">
                <a:solidFill>
                  <a:srgbClr val="0070C0"/>
                </a:solidFill>
              </a:rPr>
              <a:t>RegSrc</a:t>
            </a:r>
            <a:r>
              <a:rPr lang="en-US" sz="2400" baseline="-25000" dirty="0">
                <a:solidFill>
                  <a:srgbClr val="0070C0"/>
                </a:solidFill>
              </a:rPr>
              <a:t>1</a:t>
            </a:r>
            <a:r>
              <a:rPr lang="en-US" sz="2400" dirty="0">
                <a:solidFill>
                  <a:schemeClr val="accent1"/>
                </a:solidFill>
              </a:rPr>
              <a:t> </a:t>
            </a:r>
            <a:r>
              <a:rPr lang="en-US" sz="2400" dirty="0"/>
              <a:t>= (</a:t>
            </a:r>
            <a:r>
              <a:rPr lang="en-US" sz="2400" i="1" dirty="0"/>
              <a:t>Op</a:t>
            </a:r>
            <a:r>
              <a:rPr lang="en-US" sz="2400" dirty="0"/>
              <a:t> == 01</a:t>
            </a:r>
            <a:r>
              <a:rPr lang="en-US" sz="2400" baseline="-25000" dirty="0"/>
              <a:t>2</a:t>
            </a:r>
            <a:r>
              <a:rPr lang="en-US" sz="2400" dirty="0"/>
              <a:t>)</a:t>
            </a:r>
          </a:p>
          <a:p>
            <a:r>
              <a:rPr lang="en-US" sz="2400" i="1" dirty="0"/>
              <a:t>ImmSrc</a:t>
            </a:r>
            <a:r>
              <a:rPr lang="en-US" sz="2400" baseline="-25000" dirty="0"/>
              <a:t>1:0</a:t>
            </a:r>
            <a:r>
              <a:rPr lang="en-US" sz="2400" dirty="0"/>
              <a:t> = </a:t>
            </a:r>
            <a:r>
              <a:rPr lang="en-US" sz="2400" i="1" dirty="0"/>
              <a:t>Op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438400" y="1143000"/>
          <a:ext cx="4090305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1" name="Visio" r:id="rId6" imgW="1371600" imgH="266700" progId="Visio.Drawing.15">
                  <p:embed/>
                </p:oleObj>
              </mc:Choice>
              <mc:Fallback>
                <p:oleObj name="Visio" r:id="rId6" imgW="1371600" imgH="2667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38400" y="1143000"/>
                        <a:ext cx="4090305" cy="795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295400" y="3581400"/>
          <a:ext cx="666750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049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Instruction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Op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Funct</a:t>
                      </a:r>
                      <a:r>
                        <a:rPr lang="en-US" baseline="-250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Funct</a:t>
                      </a:r>
                      <a:r>
                        <a:rPr lang="en-US" baseline="-250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RegSrc</a:t>
                      </a:r>
                      <a:r>
                        <a:rPr lang="en-US" baseline="-25000" dirty="0"/>
                        <a:t>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/>
                        <a:t>RegSrc</a:t>
                      </a:r>
                      <a:r>
                        <a:rPr lang="en-US" baseline="-250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ImmSrc</a:t>
                      </a:r>
                      <a:r>
                        <a:rPr lang="en-US" baseline="-25000" dirty="0"/>
                        <a:t>1:0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DP immediate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DP register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901603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06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ARM Processor</a:t>
            </a:r>
          </a:p>
        </p:txBody>
      </p:sp>
      <p:pic>
        <p:nvPicPr>
          <p:cNvPr id="262200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990600"/>
            <a:ext cx="8457563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3927277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26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853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Control: Main FSM</a:t>
            </a:r>
          </a:p>
        </p:txBody>
      </p:sp>
      <p:pic>
        <p:nvPicPr>
          <p:cNvPr id="259130" name="Picture 5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990600"/>
            <a:ext cx="4154662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38800" y="531489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Decoder</a:t>
            </a:r>
          </a:p>
        </p:txBody>
      </p:sp>
    </p:spTree>
    <p:extLst>
      <p:ext uri="{BB962C8B-B14F-4D97-AF65-F5344CB8AC3E}">
        <p14:creationId xmlns:p14="http://schemas.microsoft.com/office/powerpoint/2010/main" val="37686854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631" name="Picture 2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49" y="1066800"/>
            <a:ext cx="8024151" cy="480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368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Main Controller FSM: Fetch</a:t>
            </a:r>
          </a:p>
        </p:txBody>
      </p:sp>
      <p:pic>
        <p:nvPicPr>
          <p:cNvPr id="188630" name="Picture 2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78" y="1066800"/>
            <a:ext cx="1543922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8871766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680" name="Picture 2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952451"/>
            <a:ext cx="8391525" cy="491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416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Main Controller FSM: Decode</a:t>
            </a:r>
          </a:p>
        </p:txBody>
      </p:sp>
      <p:pic>
        <p:nvPicPr>
          <p:cNvPr id="190679" name="Picture 2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990601"/>
            <a:ext cx="2819399" cy="1235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5724045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703" name="Picture 2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74" y="1905000"/>
            <a:ext cx="6276926" cy="36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518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Main Controller FSM: Address</a:t>
            </a:r>
          </a:p>
        </p:txBody>
      </p:sp>
      <p:pic>
        <p:nvPicPr>
          <p:cNvPr id="191702" name="Picture 21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5051"/>
          <a:stretch/>
        </p:blipFill>
        <p:spPr bwMode="auto">
          <a:xfrm>
            <a:off x="0" y="972502"/>
            <a:ext cx="2942892" cy="2220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9962767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18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Main Controller FSM: Read Memory</a:t>
            </a:r>
          </a:p>
        </p:txBody>
      </p:sp>
      <p:pic>
        <p:nvPicPr>
          <p:cNvPr id="191702" name="Picture 21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-1413"/>
          <a:stretch/>
        </p:blipFill>
        <p:spPr bwMode="auto">
          <a:xfrm>
            <a:off x="2514600" y="972502"/>
            <a:ext cx="4062246" cy="4786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8613133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06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ARM Processor</a:t>
            </a:r>
          </a:p>
        </p:txBody>
      </p:sp>
      <p:pic>
        <p:nvPicPr>
          <p:cNvPr id="262200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990600"/>
            <a:ext cx="8457563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9378239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211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Main Controller FSM: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LDR</a:t>
            </a:r>
          </a:p>
        </p:txBody>
      </p:sp>
      <p:pic>
        <p:nvPicPr>
          <p:cNvPr id="278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006263"/>
            <a:ext cx="4838700" cy="478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407004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819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381000" y="990600"/>
            <a:ext cx="7696200" cy="4800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Single-cycle: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600" dirty="0"/>
              <a:t>+ simple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600" dirty="0"/>
              <a:t>cycle time limited by longest instruction (</a:t>
            </a:r>
            <a:r>
              <a:rPr lang="en-US" sz="2600" dirty="0">
                <a:latin typeface="Courier New" pitchFamily="49" charset="0"/>
              </a:rPr>
              <a:t>LDR</a:t>
            </a:r>
            <a:r>
              <a:rPr lang="en-US" sz="2600" dirty="0"/>
              <a:t>)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600" dirty="0"/>
              <a:t>separate memories for instruction and data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600" dirty="0"/>
              <a:t>3 adders/ALUs</a:t>
            </a:r>
          </a:p>
          <a:p>
            <a:pPr>
              <a:lnSpc>
                <a:spcPct val="90000"/>
              </a:lnSpc>
            </a:pPr>
            <a:r>
              <a:rPr lang="en-US" b="1" dirty="0" err="1"/>
              <a:t>Multicycle</a:t>
            </a:r>
            <a:r>
              <a:rPr lang="en-US" b="1" dirty="0"/>
              <a:t>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600" dirty="0"/>
              <a:t>+ higher clock speed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600" dirty="0"/>
              <a:t>+ simpler instructions run faster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600" dirty="0"/>
              <a:t>+ reuse expensive hardware on multiple cycles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600" dirty="0"/>
              <a:t>-  sequencing overhead paid many times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ARM Processor</a:t>
            </a:r>
          </a:p>
        </p:txBody>
      </p:sp>
    </p:spTree>
    <p:extLst>
      <p:ext uri="{BB962C8B-B14F-4D97-AF65-F5344CB8AC3E}">
        <p14:creationId xmlns:p14="http://schemas.microsoft.com/office/powerpoint/2010/main" val="24419989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25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Main Controller FSM: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</a:p>
        </p:txBody>
      </p:sp>
      <p:pic>
        <p:nvPicPr>
          <p:cNvPr id="194669" name="Picture 1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52500"/>
            <a:ext cx="4876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955080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chemeClr val="bg1"/>
                </a:solidFill>
                <a:latin typeface="+mj-lt"/>
              </a:rPr>
              <a:t>Main Controller FSM: Data-processing</a:t>
            </a:r>
          </a:p>
        </p:txBody>
      </p:sp>
      <p:pic>
        <p:nvPicPr>
          <p:cNvPr id="195694" name="Picture 1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90600"/>
            <a:ext cx="4798913" cy="4859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4531641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chemeClr val="bg1"/>
                </a:solidFill>
                <a:latin typeface="+mj-lt"/>
              </a:rPr>
              <a:t>Main Controller FSM: Data-processing</a:t>
            </a:r>
          </a:p>
        </p:txBody>
      </p:sp>
      <p:pic>
        <p:nvPicPr>
          <p:cNvPr id="195694" name="Picture 1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90600"/>
            <a:ext cx="4798913" cy="4859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502706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421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Controller FSM</a:t>
            </a:r>
          </a:p>
        </p:txBody>
      </p:sp>
      <p:pic>
        <p:nvPicPr>
          <p:cNvPr id="197742" name="Picture 1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082" y="1079863"/>
            <a:ext cx="4744518" cy="476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743" name="Picture 1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1905000"/>
            <a:ext cx="3463925" cy="231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046662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26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Control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524000" y="1066800"/>
            <a:ext cx="5791200" cy="4797706"/>
            <a:chOff x="1524000" y="1066800"/>
            <a:chExt cx="5791200" cy="4797706"/>
          </a:xfrm>
        </p:grpSpPr>
        <p:pic>
          <p:nvPicPr>
            <p:cNvPr id="187500" name="Picture 10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4839" y="1066800"/>
              <a:ext cx="5440361" cy="4797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524000" y="5334000"/>
              <a:ext cx="1752600" cy="5305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28600" y="4800600"/>
            <a:ext cx="3243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First, discuss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Then, </a:t>
            </a:r>
            <a:r>
              <a:rPr lang="en-US" sz="2000" b="1" dirty="0">
                <a:solidFill>
                  <a:srgbClr val="0070C0"/>
                </a:solidFill>
              </a:rPr>
              <a:t>Conditional Logic</a:t>
            </a:r>
          </a:p>
        </p:txBody>
      </p:sp>
    </p:spTree>
    <p:extLst>
      <p:ext uri="{BB962C8B-B14F-4D97-AF65-F5344CB8AC3E}">
        <p14:creationId xmlns:p14="http://schemas.microsoft.com/office/powerpoint/2010/main" val="3632195884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26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Multicycle Control: Cond. Logic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524000" y="1066800"/>
            <a:ext cx="5791200" cy="4797706"/>
            <a:chOff x="1524000" y="1066800"/>
            <a:chExt cx="5791200" cy="4797706"/>
          </a:xfrm>
        </p:grpSpPr>
        <p:pic>
          <p:nvPicPr>
            <p:cNvPr id="187500" name="Picture 10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4839" y="1066800"/>
              <a:ext cx="5440361" cy="4797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524000" y="5334000"/>
              <a:ext cx="1752600" cy="5305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1802130" y="2057400"/>
            <a:ext cx="2362200" cy="38071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86200" y="3544747"/>
            <a:ext cx="3429000" cy="20940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41609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Conditional Logic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9799" y="1143000"/>
            <a:ext cx="5355771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399245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114925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100" dirty="0">
                <a:solidFill>
                  <a:schemeClr val="bg1"/>
                </a:solidFill>
                <a:latin typeface="+mj-lt"/>
              </a:rPr>
              <a:t> Conditional Logic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990600" y="1142999"/>
          <a:ext cx="4536196" cy="4648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95" name="Visio" r:id="rId5" imgW="2314592" imgH="2371657" progId="Visio.Drawing.15">
                  <p:embed/>
                </p:oleObj>
              </mc:Choice>
              <mc:Fallback>
                <p:oleObj name="Visio" r:id="rId5" imgW="2314592" imgH="2371657" progId="Visio.Drawing.15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0600" y="1142999"/>
                        <a:ext cx="4536196" cy="46482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62600" y="1077754"/>
            <a:ext cx="3429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/>
              <a:t>PCWrite</a:t>
            </a:r>
            <a:r>
              <a:rPr lang="en-US" sz="2000" dirty="0"/>
              <a:t> asserted in Fetch state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err="1"/>
              <a:t>ExecuteI</a:t>
            </a:r>
            <a:r>
              <a:rPr lang="en-US" sz="2000" b="1" dirty="0"/>
              <a:t>/</a:t>
            </a:r>
            <a:r>
              <a:rPr lang="en-US" sz="2000" b="1" dirty="0" err="1"/>
              <a:t>ExecuteR</a:t>
            </a:r>
            <a:r>
              <a:rPr lang="en-US" sz="2000" b="1" dirty="0"/>
              <a:t> </a:t>
            </a:r>
            <a:r>
              <a:rPr lang="en-US" sz="2000" dirty="0"/>
              <a:t>state</a:t>
            </a:r>
            <a:r>
              <a:rPr lang="en-US" sz="2000" b="1" dirty="0"/>
              <a:t>:</a:t>
            </a:r>
          </a:p>
          <a:p>
            <a:r>
              <a:rPr lang="en-US" sz="2000" b="1" dirty="0"/>
              <a:t>      </a:t>
            </a:r>
            <a:r>
              <a:rPr lang="en-US" sz="2000" b="1" i="1" dirty="0" err="1">
                <a:solidFill>
                  <a:srgbClr val="0070C0"/>
                </a:solidFill>
              </a:rPr>
              <a:t>CondEx</a:t>
            </a:r>
            <a:r>
              <a:rPr lang="en-US" sz="2000" b="1" dirty="0">
                <a:solidFill>
                  <a:srgbClr val="0070C0"/>
                </a:solidFill>
              </a:rPr>
              <a:t> </a:t>
            </a:r>
            <a:r>
              <a:rPr lang="en-US" sz="2000" dirty="0"/>
              <a:t>asserts       </a:t>
            </a:r>
          </a:p>
          <a:p>
            <a:r>
              <a:rPr lang="en-US" sz="2000" b="1" dirty="0"/>
              <a:t>      </a:t>
            </a:r>
            <a:r>
              <a:rPr lang="en-US" sz="2000" b="1" i="1" dirty="0" err="1">
                <a:solidFill>
                  <a:srgbClr val="0070C0"/>
                </a:solidFill>
              </a:rPr>
              <a:t>ALUFlags</a:t>
            </a:r>
            <a:r>
              <a:rPr lang="en-US" sz="2000" b="1" dirty="0">
                <a:solidFill>
                  <a:srgbClr val="0070C0"/>
                </a:solidFill>
              </a:rPr>
              <a:t> </a:t>
            </a:r>
            <a:r>
              <a:rPr lang="en-US" sz="2000" dirty="0"/>
              <a:t>generated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ALUWB </a:t>
            </a:r>
            <a:r>
              <a:rPr lang="en-US" sz="2000" dirty="0"/>
              <a:t>state</a:t>
            </a:r>
            <a:r>
              <a:rPr lang="en-US" sz="2000" b="1" dirty="0"/>
              <a:t>:</a:t>
            </a:r>
          </a:p>
          <a:p>
            <a:r>
              <a:rPr lang="en-US" sz="2000" dirty="0"/>
              <a:t>       </a:t>
            </a:r>
            <a:r>
              <a:rPr lang="en-US" sz="2000" b="1" i="1" dirty="0">
                <a:solidFill>
                  <a:srgbClr val="0070C0"/>
                </a:solidFill>
              </a:rPr>
              <a:t>Flags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/>
              <a:t>updated</a:t>
            </a:r>
          </a:p>
          <a:p>
            <a:r>
              <a:rPr lang="en-US" sz="2000" b="1" dirty="0"/>
              <a:t>       </a:t>
            </a:r>
            <a:r>
              <a:rPr lang="en-US" sz="2000" b="1" i="1" dirty="0" err="1">
                <a:solidFill>
                  <a:srgbClr val="0070C0"/>
                </a:solidFill>
              </a:rPr>
              <a:t>CondEx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/>
              <a:t>changes</a:t>
            </a:r>
          </a:p>
          <a:p>
            <a:r>
              <a:rPr lang="en-US" sz="2000" b="1" dirty="0"/>
              <a:t>       </a:t>
            </a:r>
            <a:r>
              <a:rPr lang="en-US" sz="2000" b="1" i="1" dirty="0" err="1">
                <a:solidFill>
                  <a:srgbClr val="0070C0"/>
                </a:solidFill>
              </a:rPr>
              <a:t>PCWrite</a:t>
            </a:r>
            <a:r>
              <a:rPr lang="en-US" sz="2000" dirty="0"/>
              <a:t>, </a:t>
            </a:r>
            <a:r>
              <a:rPr lang="en-US" sz="2000" b="1" i="1" dirty="0" err="1">
                <a:solidFill>
                  <a:srgbClr val="0070C0"/>
                </a:solidFill>
              </a:rPr>
              <a:t>RegWrite</a:t>
            </a:r>
            <a:r>
              <a:rPr lang="en-US" sz="2000" dirty="0"/>
              <a:t>, and </a:t>
            </a:r>
          </a:p>
          <a:p>
            <a:r>
              <a:rPr lang="en-US" sz="2000" b="1" dirty="0"/>
              <a:t>       </a:t>
            </a:r>
            <a:r>
              <a:rPr lang="en-US" sz="2000" b="1" i="1" dirty="0" err="1">
                <a:solidFill>
                  <a:srgbClr val="0070C0"/>
                </a:solidFill>
              </a:rPr>
              <a:t>MemWrite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/>
              <a:t>don’t see </a:t>
            </a:r>
          </a:p>
          <a:p>
            <a:r>
              <a:rPr lang="en-US" sz="2000" dirty="0"/>
              <a:t>       change till new </a:t>
            </a:r>
          </a:p>
          <a:p>
            <a:r>
              <a:rPr lang="en-US" sz="2000" dirty="0"/>
              <a:t>       instruction (Fetch state)</a:t>
            </a:r>
          </a:p>
        </p:txBody>
      </p:sp>
    </p:spTree>
    <p:extLst>
      <p:ext uri="{BB962C8B-B14F-4D97-AF65-F5344CB8AC3E}">
        <p14:creationId xmlns:p14="http://schemas.microsoft.com/office/powerpoint/2010/main" val="2888609798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40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440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9906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Instructions take different number of cycles.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Processor Performance</a:t>
            </a:r>
          </a:p>
        </p:txBody>
      </p:sp>
    </p:spTree>
    <p:extLst>
      <p:ext uri="{BB962C8B-B14F-4D97-AF65-F5344CB8AC3E}">
        <p14:creationId xmlns:p14="http://schemas.microsoft.com/office/powerpoint/2010/main" val="1549172286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421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Controller FSM</a:t>
            </a:r>
          </a:p>
        </p:txBody>
      </p:sp>
      <p:pic>
        <p:nvPicPr>
          <p:cNvPr id="197742" name="Picture 1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082" y="1079863"/>
            <a:ext cx="4744518" cy="476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743" name="Picture 1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1905000"/>
            <a:ext cx="3463925" cy="231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895756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4819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381000" y="990600"/>
            <a:ext cx="7696200" cy="4800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Single-cycle: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600" dirty="0"/>
              <a:t>+ simple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600" dirty="0"/>
              <a:t>cycle time limited by longest instruction (</a:t>
            </a:r>
            <a:r>
              <a:rPr lang="en-US" sz="2600" dirty="0">
                <a:latin typeface="Courier New" pitchFamily="49" charset="0"/>
              </a:rPr>
              <a:t>LDR</a:t>
            </a:r>
            <a:r>
              <a:rPr lang="en-US" sz="2600" dirty="0"/>
              <a:t>)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600" dirty="0"/>
              <a:t>separate memories for instruction and data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600" dirty="0"/>
              <a:t>3 adders/ALUs</a:t>
            </a:r>
          </a:p>
          <a:p>
            <a:pPr>
              <a:lnSpc>
                <a:spcPct val="90000"/>
              </a:lnSpc>
            </a:pPr>
            <a:r>
              <a:rPr lang="en-US" b="1" dirty="0" err="1"/>
              <a:t>Multicycle</a:t>
            </a:r>
            <a:r>
              <a:rPr lang="en-US" b="1" dirty="0"/>
              <a:t>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600" dirty="0"/>
              <a:t>+ higher clock speed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600" dirty="0"/>
              <a:t>+ simpler instructions run faster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600" dirty="0"/>
              <a:t>+ reuse expensive hardware on multiple cycles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600" dirty="0"/>
              <a:t>-  sequencing overhead paid many times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ARM Processor</a:t>
            </a:r>
          </a:p>
        </p:txBody>
      </p:sp>
      <p:sp>
        <p:nvSpPr>
          <p:cNvPr id="2" name="Rectangle 1"/>
          <p:cNvSpPr/>
          <p:nvPr/>
        </p:nvSpPr>
        <p:spPr>
          <a:xfrm>
            <a:off x="5867400" y="3004673"/>
            <a:ext cx="3072439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 dirty="0">
                <a:solidFill>
                  <a:srgbClr val="0070C0"/>
                </a:solidFill>
              </a:rPr>
              <a:t>Same design steps as single-cycle: 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70C0"/>
                </a:solidFill>
              </a:rPr>
              <a:t>first </a:t>
            </a:r>
            <a:r>
              <a:rPr lang="en-US" sz="2800" b="1" dirty="0" err="1">
                <a:solidFill>
                  <a:srgbClr val="0070C0"/>
                </a:solidFill>
              </a:rPr>
              <a:t>datapath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70C0"/>
                </a:solidFill>
              </a:rPr>
              <a:t>then control</a:t>
            </a:r>
          </a:p>
        </p:txBody>
      </p:sp>
    </p:spTree>
    <p:extLst>
      <p:ext uri="{BB962C8B-B14F-4D97-AF65-F5344CB8AC3E}">
        <p14:creationId xmlns:p14="http://schemas.microsoft.com/office/powerpoint/2010/main" val="13132338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40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440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906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Instructions take different number of cycles: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3 cycles: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4 cycles: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5 cycles:</a:t>
            </a: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Processor Performance</a:t>
            </a:r>
          </a:p>
        </p:txBody>
      </p:sp>
    </p:spTree>
    <p:extLst>
      <p:ext uri="{BB962C8B-B14F-4D97-AF65-F5344CB8AC3E}">
        <p14:creationId xmlns:p14="http://schemas.microsoft.com/office/powerpoint/2010/main" val="4248983145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40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440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906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Instructions take different number of cycles: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3 cycles: </a:t>
            </a:r>
            <a:r>
              <a:rPr lang="en-US" sz="2400" dirty="0">
                <a:latin typeface="Courier New" pitchFamily="49" charset="0"/>
                <a:cs typeface="Arial" charset="0"/>
              </a:rPr>
              <a:t>B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4 cycles: DP,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STR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5 cycles: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LDR</a:t>
            </a: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Processor Performance</a:t>
            </a:r>
          </a:p>
        </p:txBody>
      </p:sp>
    </p:spTree>
    <p:extLst>
      <p:ext uri="{BB962C8B-B14F-4D97-AF65-F5344CB8AC3E}">
        <p14:creationId xmlns:p14="http://schemas.microsoft.com/office/powerpoint/2010/main" val="653312655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40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440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906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Instructions take different number of cycles: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3 cycles: </a:t>
            </a:r>
            <a:r>
              <a:rPr lang="en-US" sz="2400" dirty="0">
                <a:latin typeface="Courier New" pitchFamily="49" charset="0"/>
                <a:cs typeface="Arial" charset="0"/>
              </a:rPr>
              <a:t>B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4 cycles: DP,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STR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5 cycles: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LDR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CPI is weighted average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SPECINT2000 benchmark: 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25% loads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10% stores 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13% branches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52% data processing</a:t>
            </a:r>
            <a:endParaRPr lang="en-US" sz="2000" dirty="0">
              <a:latin typeface="+mj-lt"/>
              <a:cs typeface="Arial" charset="0"/>
            </a:endParaRPr>
          </a:p>
          <a:p>
            <a:pPr marL="342900" indent="-342900"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en-US" sz="1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853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Processor Performance</a:t>
            </a:r>
          </a:p>
        </p:txBody>
      </p:sp>
    </p:spTree>
    <p:extLst>
      <p:ext uri="{BB962C8B-B14F-4D97-AF65-F5344CB8AC3E}">
        <p14:creationId xmlns:p14="http://schemas.microsoft.com/office/powerpoint/2010/main" val="3928053795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40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54405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906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Instructions take different number of cycles: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3 cycles: </a:t>
            </a:r>
            <a:r>
              <a:rPr lang="en-US" sz="2400" dirty="0">
                <a:latin typeface="Courier New" pitchFamily="49" charset="0"/>
                <a:cs typeface="Arial" charset="0"/>
              </a:rPr>
              <a:t>B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4 cycles: DP,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STR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5 cycles: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LDR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CPI is weighted average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SPECINT2000 benchmark: 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Arial" charset="0"/>
              </a:rPr>
              <a:t>25%</a:t>
            </a:r>
            <a:r>
              <a:rPr lang="en-US" sz="2400" dirty="0">
                <a:latin typeface="+mj-lt"/>
                <a:cs typeface="Arial" charset="0"/>
              </a:rPr>
              <a:t> loads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charset="0"/>
              </a:rPr>
              <a:t>10%</a:t>
            </a:r>
            <a:r>
              <a:rPr lang="en-US" sz="2400" dirty="0">
                <a:latin typeface="+mj-lt"/>
                <a:cs typeface="Arial" charset="0"/>
              </a:rPr>
              <a:t> stores 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b="1" dirty="0">
                <a:solidFill>
                  <a:srgbClr val="00B050"/>
                </a:solidFill>
                <a:latin typeface="+mj-lt"/>
                <a:cs typeface="Arial" charset="0"/>
              </a:rPr>
              <a:t>13%</a:t>
            </a:r>
            <a:r>
              <a:rPr lang="en-US" sz="2400" dirty="0">
                <a:latin typeface="+mj-lt"/>
                <a:cs typeface="Arial" charset="0"/>
              </a:rPr>
              <a:t> branches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Arial" charset="0"/>
              </a:rPr>
              <a:t>52%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>
                <a:latin typeface="+mj-lt"/>
                <a:cs typeface="Arial" charset="0"/>
              </a:rPr>
              <a:t>data processing</a:t>
            </a:r>
            <a:endParaRPr lang="en-US" sz="2000" dirty="0">
              <a:latin typeface="+mj-lt"/>
              <a:cs typeface="Arial" charset="0"/>
            </a:endParaRPr>
          </a:p>
          <a:p>
            <a:pPr marL="342900" indent="-342900"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endParaRPr lang="en-US" sz="1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  <a:p>
            <a:pPr marL="342900" indent="-342900" algn="just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Average CPI</a:t>
            </a:r>
            <a:r>
              <a:rPr lang="en-US" sz="2000" b="1" dirty="0">
                <a:latin typeface="Times New Roman" pitchFamily="18" charset="0"/>
                <a:cs typeface="Arial" charset="0"/>
              </a:rPr>
              <a:t> = </a:t>
            </a:r>
            <a:r>
              <a:rPr lang="en-US" sz="2000" dirty="0">
                <a:latin typeface="Times New Roman" pitchFamily="18" charset="0"/>
                <a:cs typeface="Arial" charset="0"/>
              </a:rPr>
              <a:t>(</a:t>
            </a:r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Arial" charset="0"/>
              </a:rPr>
              <a:t>0.13</a:t>
            </a:r>
            <a:r>
              <a:rPr lang="en-US" sz="2000" dirty="0">
                <a:latin typeface="Times New Roman" pitchFamily="18" charset="0"/>
                <a:cs typeface="Arial" charset="0"/>
              </a:rPr>
              <a:t>)(3) + (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Arial" charset="0"/>
              </a:rPr>
              <a:t>0.52 + 0.10</a:t>
            </a:r>
            <a:r>
              <a:rPr lang="en-US" sz="2000" dirty="0">
                <a:latin typeface="Times New Roman" pitchFamily="18" charset="0"/>
                <a:cs typeface="Arial" charset="0"/>
              </a:rPr>
              <a:t>)(4) + (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Arial" charset="0"/>
              </a:rPr>
              <a:t>0.25</a:t>
            </a:r>
            <a:r>
              <a:rPr lang="en-US" sz="2000" dirty="0">
                <a:latin typeface="Times New Roman" pitchFamily="18" charset="0"/>
                <a:cs typeface="Arial" charset="0"/>
              </a:rPr>
              <a:t>)(5) </a:t>
            </a:r>
            <a:r>
              <a:rPr lang="en-US" sz="2000" b="1" dirty="0">
                <a:latin typeface="Times New Roman" pitchFamily="18" charset="0"/>
                <a:cs typeface="Arial" charset="0"/>
              </a:rPr>
              <a:t>= 4.12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853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Processor Performance</a:t>
            </a:r>
          </a:p>
        </p:txBody>
      </p:sp>
    </p:spTree>
    <p:extLst>
      <p:ext uri="{BB962C8B-B14F-4D97-AF65-F5344CB8AC3E}">
        <p14:creationId xmlns:p14="http://schemas.microsoft.com/office/powerpoint/2010/main" val="3971772237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16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5216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216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 err="1">
                <a:latin typeface="+mj-lt"/>
                <a:cs typeface="Arial" charset="0"/>
              </a:rPr>
              <a:t>Multicycle</a:t>
            </a:r>
            <a:r>
              <a:rPr lang="en-US" sz="3200" dirty="0">
                <a:latin typeface="+mj-lt"/>
                <a:cs typeface="Arial" charset="0"/>
              </a:rPr>
              <a:t> critical path: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Arial" charset="0"/>
              </a:rPr>
              <a:t>Assumptions: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600" dirty="0">
                <a:latin typeface="+mj-lt"/>
                <a:cs typeface="Arial" charset="0"/>
              </a:rPr>
              <a:t>RF is faster than memory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600" dirty="0">
                <a:latin typeface="+mj-lt"/>
                <a:cs typeface="Arial" charset="0"/>
              </a:rPr>
              <a:t>writing memory is faster than reading memory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="1" i="1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000" b="1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3000" b="1" i="1" baseline="-25000" dirty="0">
                <a:latin typeface="Times New Roman" pitchFamily="18" charset="0"/>
                <a:cs typeface="Arial" charset="0"/>
              </a:rPr>
              <a:t>c2</a:t>
            </a:r>
            <a:r>
              <a:rPr lang="en-US" sz="3000" b="1" dirty="0">
                <a:latin typeface="Times New Roman" pitchFamily="18" charset="0"/>
                <a:cs typeface="Arial" charset="0"/>
              </a:rPr>
              <a:t> = </a:t>
            </a:r>
            <a:r>
              <a:rPr lang="en-US" sz="3000" b="1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3000" b="1" i="1" baseline="-25000" dirty="0" err="1">
                <a:latin typeface="Times New Roman" pitchFamily="18" charset="0"/>
                <a:cs typeface="Arial" charset="0"/>
              </a:rPr>
              <a:t>pcq</a:t>
            </a:r>
            <a:r>
              <a:rPr lang="en-US" sz="3000" b="1" dirty="0">
                <a:latin typeface="Times New Roman" pitchFamily="18" charset="0"/>
                <a:cs typeface="Arial" charset="0"/>
              </a:rPr>
              <a:t> + 2</a:t>
            </a:r>
            <a:r>
              <a:rPr lang="en-US" sz="3000" b="1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3000" b="1" baseline="-25000" dirty="0">
                <a:latin typeface="Times New Roman" pitchFamily="18" charset="0"/>
                <a:cs typeface="Arial" charset="0"/>
              </a:rPr>
              <a:t>mux</a:t>
            </a:r>
            <a:r>
              <a:rPr lang="en-US" sz="3000" b="1" dirty="0">
                <a:latin typeface="Times New Roman" pitchFamily="18" charset="0"/>
                <a:cs typeface="Arial" charset="0"/>
              </a:rPr>
              <a:t> + max(</a:t>
            </a:r>
            <a:r>
              <a:rPr lang="en-US" sz="3000" b="1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3000" b="1" baseline="-25000" dirty="0" err="1">
                <a:latin typeface="Times New Roman" pitchFamily="18" charset="0"/>
                <a:cs typeface="Arial" charset="0"/>
              </a:rPr>
              <a:t>ALU</a:t>
            </a:r>
            <a:r>
              <a:rPr lang="en-US" sz="3000" b="1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3000" b="1" dirty="0">
                <a:latin typeface="Times New Roman" pitchFamily="18" charset="0"/>
                <a:cs typeface="Arial" charset="0"/>
              </a:rPr>
              <a:t>+ </a:t>
            </a:r>
            <a:r>
              <a:rPr lang="en-US" sz="3000" b="1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3000" b="1" baseline="-25000" dirty="0" err="1">
                <a:latin typeface="Times New Roman" pitchFamily="18" charset="0"/>
                <a:cs typeface="Arial" charset="0"/>
              </a:rPr>
              <a:t>mux</a:t>
            </a:r>
            <a:r>
              <a:rPr lang="en-US" sz="30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b="1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3000" b="1" baseline="-25000" dirty="0" err="1">
                <a:latin typeface="Times New Roman" pitchFamily="18" charset="0"/>
                <a:cs typeface="Arial" charset="0"/>
              </a:rPr>
              <a:t>mem</a:t>
            </a:r>
            <a:r>
              <a:rPr lang="en-US" sz="3000" b="1" dirty="0">
                <a:latin typeface="Times New Roman" pitchFamily="18" charset="0"/>
                <a:cs typeface="Arial" charset="0"/>
              </a:rPr>
              <a:t>) + </a:t>
            </a:r>
            <a:r>
              <a:rPr lang="en-US" sz="3000" b="1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3000" b="1" baseline="-25000" dirty="0" err="1">
                <a:latin typeface="Times New Roman" pitchFamily="18" charset="0"/>
                <a:cs typeface="Arial" charset="0"/>
              </a:rPr>
              <a:t>setup</a:t>
            </a:r>
            <a:endParaRPr lang="en-US" sz="3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i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  	</a:t>
            </a:r>
            <a:endParaRPr lang="en-US" sz="2800" b="1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Processor Performance</a:t>
            </a:r>
          </a:p>
        </p:txBody>
      </p:sp>
    </p:spTree>
    <p:extLst>
      <p:ext uri="{BB962C8B-B14F-4D97-AF65-F5344CB8AC3E}">
        <p14:creationId xmlns:p14="http://schemas.microsoft.com/office/powerpoint/2010/main" val="1367057387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23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5032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0323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447800" y="5029200"/>
            <a:ext cx="6934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600" b="1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600" b="1" i="1" baseline="-25000" dirty="0">
                <a:latin typeface="Times New Roman" pitchFamily="18" charset="0"/>
                <a:cs typeface="Arial" charset="0"/>
              </a:rPr>
              <a:t>c2</a:t>
            </a:r>
            <a:r>
              <a:rPr lang="en-US" sz="26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= 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?</a:t>
            </a:r>
            <a:endParaRPr lang="en-US" sz="2600" b="1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Performance Example</a:t>
            </a:r>
          </a:p>
        </p:txBody>
      </p:sp>
      <p:graphicFrame>
        <p:nvGraphicFramePr>
          <p:cNvPr id="8" name="Group 6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1676400" y="1066800"/>
          <a:ext cx="6248400" cy="3990022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Element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Parameter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Delay (</a:t>
                      </a:r>
                      <a:r>
                        <a:rPr kumimoji="0" 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ps</a:t>
                      </a: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clock-to-Q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pcq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_PC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Multiplexer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mux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ALU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Decoder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Memory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681735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23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5032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0323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447800" y="5029200"/>
            <a:ext cx="6934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600" b="1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600" b="1" i="1" baseline="-25000" dirty="0">
                <a:latin typeface="Times New Roman" pitchFamily="18" charset="0"/>
                <a:cs typeface="Arial" charset="0"/>
              </a:rPr>
              <a:t>c2</a:t>
            </a:r>
            <a:r>
              <a:rPr lang="en-US" sz="26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=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 err="1">
                <a:latin typeface="Times New Roman" pitchFamily="18" charset="0"/>
                <a:cs typeface="Arial" charset="0"/>
              </a:rPr>
              <a:t>pcq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+ 2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>
                <a:latin typeface="Times New Roman" pitchFamily="18" charset="0"/>
                <a:cs typeface="Arial" charset="0"/>
              </a:rPr>
              <a:t>mux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max[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ALU</a:t>
            </a:r>
            <a:r>
              <a:rPr lang="en-US" sz="2600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mux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mem</a:t>
            </a:r>
            <a:r>
              <a:rPr lang="en-US" sz="2600" dirty="0">
                <a:latin typeface="Times New Roman" pitchFamily="18" charset="0"/>
                <a:cs typeface="Arial" charset="0"/>
              </a:rPr>
              <a:t>] 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setup</a:t>
            </a:r>
            <a:endParaRPr lang="en-US" sz="2600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600" i="1" dirty="0">
                <a:latin typeface="Times New Roman" pitchFamily="18" charset="0"/>
                <a:cs typeface="Arial" charset="0"/>
              </a:rPr>
              <a:t>     </a:t>
            </a:r>
            <a:r>
              <a:rPr lang="en-US" sz="26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=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[40 + 2(25) + 200 + 50] </a:t>
            </a:r>
            <a:r>
              <a:rPr lang="en-US" sz="2600" dirty="0" err="1">
                <a:latin typeface="Times New Roman" pitchFamily="18" charset="0"/>
                <a:cs typeface="Arial" charset="0"/>
              </a:rPr>
              <a:t>ps</a:t>
            </a:r>
            <a:r>
              <a:rPr lang="en-US" sz="2600" dirty="0">
                <a:latin typeface="Times New Roman" pitchFamily="18" charset="0"/>
                <a:cs typeface="Arial" charset="0"/>
              </a:rPr>
              <a:t> = </a:t>
            </a:r>
            <a:r>
              <a:rPr lang="en-US" sz="2600" b="1" dirty="0">
                <a:latin typeface="Times New Roman" pitchFamily="18" charset="0"/>
                <a:cs typeface="Arial" charset="0"/>
              </a:rPr>
              <a:t>340 </a:t>
            </a:r>
            <a:r>
              <a:rPr lang="en-US" sz="2600" b="1" dirty="0" err="1">
                <a:latin typeface="Times New Roman" pitchFamily="18" charset="0"/>
                <a:cs typeface="Arial" charset="0"/>
              </a:rPr>
              <a:t>ps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600" b="1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Performance Example</a:t>
            </a:r>
          </a:p>
        </p:txBody>
      </p:sp>
      <p:graphicFrame>
        <p:nvGraphicFramePr>
          <p:cNvPr id="8" name="Group 6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1676400" y="1066800"/>
          <a:ext cx="6248400" cy="3990022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Element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Parameter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Delay (</a:t>
                      </a:r>
                      <a:r>
                        <a:rPr kumimoji="0" 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ps</a:t>
                      </a: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clock-to-Q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pcq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_PC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Multiplexer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mux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ALU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Decoder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Memory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1697402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3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5093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0938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0668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For a program with </a:t>
            </a:r>
            <a:r>
              <a:rPr lang="en-US" sz="3200" b="1" dirty="0">
                <a:latin typeface="+mj-lt"/>
                <a:cs typeface="Arial" charset="0"/>
              </a:rPr>
              <a:t>100 billion</a:t>
            </a:r>
            <a:r>
              <a:rPr lang="en-US" sz="3200" dirty="0">
                <a:latin typeface="+mj-lt"/>
                <a:cs typeface="Arial" charset="0"/>
              </a:rPr>
              <a:t> instructions executing on a </a:t>
            </a:r>
            <a:r>
              <a:rPr lang="en-US" sz="3200" b="1" dirty="0" err="1">
                <a:latin typeface="+mj-lt"/>
                <a:cs typeface="Arial" charset="0"/>
              </a:rPr>
              <a:t>multicycle</a:t>
            </a:r>
            <a:r>
              <a:rPr lang="en-US" sz="3200" dirty="0">
                <a:latin typeface="+mj-lt"/>
                <a:cs typeface="Arial" charset="0"/>
              </a:rPr>
              <a:t> ARM processor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CPI</a:t>
            </a:r>
            <a:r>
              <a:rPr lang="en-US" sz="3200" dirty="0">
                <a:latin typeface="+mj-lt"/>
                <a:cs typeface="Arial" charset="0"/>
              </a:rPr>
              <a:t> = 4.12 cycles/instruction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Clock cycle time: </a:t>
            </a:r>
            <a:r>
              <a:rPr lang="en-US" sz="3200" i="1" dirty="0">
                <a:latin typeface="+mj-lt"/>
                <a:cs typeface="Arial" charset="0"/>
              </a:rPr>
              <a:t>T</a:t>
            </a:r>
            <a:r>
              <a:rPr lang="en-US" sz="3200" i="1" baseline="-25000" dirty="0">
                <a:latin typeface="+mj-lt"/>
                <a:cs typeface="Arial" charset="0"/>
              </a:rPr>
              <a:t>c2</a:t>
            </a:r>
            <a:r>
              <a:rPr lang="en-US" sz="3200" dirty="0">
                <a:latin typeface="+mj-lt"/>
                <a:cs typeface="Arial" charset="0"/>
              </a:rPr>
              <a:t> = 340 </a:t>
            </a:r>
            <a:r>
              <a:rPr lang="en-US" sz="3200" dirty="0" err="1">
                <a:latin typeface="+mj-lt"/>
                <a:cs typeface="Arial" charset="0"/>
              </a:rPr>
              <a:t>ps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i="1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Execution Time = </a:t>
            </a:r>
            <a:r>
              <a:rPr lang="en-US" sz="2800" b="1" dirty="0">
                <a:latin typeface="+mj-lt"/>
                <a:cs typeface="Arial" charset="0"/>
              </a:rPr>
              <a:t>?</a:t>
            </a:r>
            <a:endParaRPr lang="en-US" sz="2400" b="1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b="1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	</a:t>
            </a: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Performance Example</a:t>
            </a:r>
          </a:p>
        </p:txBody>
      </p:sp>
    </p:spTree>
    <p:extLst>
      <p:ext uri="{BB962C8B-B14F-4D97-AF65-F5344CB8AC3E}">
        <p14:creationId xmlns:p14="http://schemas.microsoft.com/office/powerpoint/2010/main" val="3011228026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3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5093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0938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0668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For a program with </a:t>
            </a:r>
            <a:r>
              <a:rPr lang="en-US" sz="3200" b="1" dirty="0">
                <a:latin typeface="+mj-lt"/>
                <a:cs typeface="Arial" charset="0"/>
              </a:rPr>
              <a:t>100 billion</a:t>
            </a:r>
            <a:r>
              <a:rPr lang="en-US" sz="3200" dirty="0">
                <a:latin typeface="+mj-lt"/>
                <a:cs typeface="Arial" charset="0"/>
              </a:rPr>
              <a:t> instructions executing on a </a:t>
            </a:r>
            <a:r>
              <a:rPr lang="en-US" sz="3200" b="1" dirty="0" err="1">
                <a:latin typeface="+mj-lt"/>
                <a:cs typeface="Arial" charset="0"/>
              </a:rPr>
              <a:t>multicycle</a:t>
            </a:r>
            <a:r>
              <a:rPr lang="en-US" sz="3200" dirty="0">
                <a:latin typeface="+mj-lt"/>
                <a:cs typeface="Arial" charset="0"/>
              </a:rPr>
              <a:t> ARM processor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CPI</a:t>
            </a:r>
            <a:r>
              <a:rPr lang="en-US" sz="3200" dirty="0">
                <a:latin typeface="+mj-lt"/>
                <a:cs typeface="Arial" charset="0"/>
              </a:rPr>
              <a:t> = 4.12 cycles/instruction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Clock cycle time: </a:t>
            </a:r>
            <a:r>
              <a:rPr lang="en-US" sz="3200" i="1" dirty="0">
                <a:latin typeface="+mj-lt"/>
                <a:cs typeface="Arial" charset="0"/>
              </a:rPr>
              <a:t>T</a:t>
            </a:r>
            <a:r>
              <a:rPr lang="en-US" sz="3200" i="1" baseline="-25000" dirty="0">
                <a:latin typeface="+mj-lt"/>
                <a:cs typeface="Arial" charset="0"/>
              </a:rPr>
              <a:t>c2</a:t>
            </a:r>
            <a:r>
              <a:rPr lang="en-US" sz="3200" dirty="0">
                <a:latin typeface="+mj-lt"/>
                <a:cs typeface="Arial" charset="0"/>
              </a:rPr>
              <a:t> = 340 </a:t>
            </a:r>
            <a:r>
              <a:rPr lang="en-US" sz="3200" dirty="0" err="1">
                <a:latin typeface="+mj-lt"/>
                <a:cs typeface="Arial" charset="0"/>
              </a:rPr>
              <a:t>ps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i="1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Execution Time = </a:t>
            </a:r>
            <a:r>
              <a:rPr lang="en-US" sz="2800" dirty="0">
                <a:latin typeface="+mj-lt"/>
                <a:cs typeface="Arial" charset="0"/>
              </a:rPr>
              <a:t>(# instructions) </a:t>
            </a:r>
            <a:r>
              <a:rPr lang="en-US" sz="2800" dirty="0">
                <a:latin typeface="+mj-lt"/>
                <a:cs typeface="Times New Roman" pitchFamily="18" charset="0"/>
              </a:rPr>
              <a:t>× </a:t>
            </a:r>
            <a:r>
              <a:rPr lang="en-US" sz="2800" dirty="0">
                <a:latin typeface="+mj-lt"/>
                <a:cs typeface="Arial" charset="0"/>
              </a:rPr>
              <a:t>CPI </a:t>
            </a:r>
            <a:r>
              <a:rPr lang="en-US" sz="2800" dirty="0">
                <a:latin typeface="+mj-lt"/>
                <a:cs typeface="Times New Roman" pitchFamily="18" charset="0"/>
              </a:rPr>
              <a:t>×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i="1" dirty="0">
                <a:latin typeface="+mj-lt"/>
                <a:cs typeface="Arial" charset="0"/>
              </a:rPr>
              <a:t>T</a:t>
            </a:r>
            <a:r>
              <a:rPr lang="en-US" sz="2800" i="1" baseline="-25000" dirty="0">
                <a:latin typeface="+mj-lt"/>
                <a:cs typeface="Arial" charset="0"/>
              </a:rPr>
              <a:t>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i="1" dirty="0">
                <a:latin typeface="+mj-lt"/>
                <a:cs typeface="Arial" charset="0"/>
              </a:rPr>
              <a:t>		                 </a:t>
            </a:r>
            <a:r>
              <a:rPr lang="en-US" sz="2800" dirty="0">
                <a:latin typeface="+mj-lt"/>
                <a:cs typeface="Arial" charset="0"/>
              </a:rPr>
              <a:t>= (100 </a:t>
            </a:r>
            <a:r>
              <a:rPr lang="en-US" sz="2800" dirty="0">
                <a:latin typeface="+mj-lt"/>
                <a:cs typeface="Times New Roman" pitchFamily="18" charset="0"/>
              </a:rPr>
              <a:t>× 10</a:t>
            </a:r>
            <a:r>
              <a:rPr lang="en-US" sz="2800" baseline="30000" dirty="0">
                <a:latin typeface="+mj-lt"/>
                <a:cs typeface="Times New Roman" pitchFamily="18" charset="0"/>
              </a:rPr>
              <a:t>9</a:t>
            </a:r>
            <a:r>
              <a:rPr lang="en-US" sz="2800" dirty="0">
                <a:latin typeface="+mj-lt"/>
                <a:cs typeface="Arial" charset="0"/>
              </a:rPr>
              <a:t>)(4.12)(340  </a:t>
            </a:r>
            <a:r>
              <a:rPr lang="en-US" sz="2800" dirty="0">
                <a:latin typeface="+mj-lt"/>
                <a:cs typeface="Times New Roman" pitchFamily="18" charset="0"/>
              </a:rPr>
              <a:t>× 10</a:t>
            </a:r>
            <a:r>
              <a:rPr lang="en-US" sz="2800" baseline="30000" dirty="0">
                <a:latin typeface="+mj-lt"/>
                <a:cs typeface="Times New Roman" pitchFamily="18" charset="0"/>
              </a:rPr>
              <a:t>-12</a:t>
            </a:r>
            <a:r>
              <a:rPr lang="en-US" sz="2800" dirty="0">
                <a:latin typeface="+mj-lt"/>
                <a:cs typeface="Arial" charset="0"/>
              </a:rPr>
              <a:t>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	                 = </a:t>
            </a:r>
            <a:r>
              <a:rPr lang="en-US" sz="2800" b="1" dirty="0">
                <a:latin typeface="+mj-lt"/>
                <a:cs typeface="Arial" charset="0"/>
              </a:rPr>
              <a:t>140 seconds</a:t>
            </a:r>
            <a:endParaRPr lang="en-US" sz="2800" b="1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b="1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b="1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	</a:t>
            </a: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Performance Example</a:t>
            </a:r>
          </a:p>
        </p:txBody>
      </p:sp>
    </p:spTree>
    <p:extLst>
      <p:ext uri="{BB962C8B-B14F-4D97-AF65-F5344CB8AC3E}">
        <p14:creationId xmlns:p14="http://schemas.microsoft.com/office/powerpoint/2010/main" val="3149337392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3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5093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0938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0668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For a program with </a:t>
            </a:r>
            <a:r>
              <a:rPr lang="en-US" sz="3200" b="1" dirty="0">
                <a:latin typeface="+mj-lt"/>
                <a:cs typeface="Arial" charset="0"/>
              </a:rPr>
              <a:t>100 billion</a:t>
            </a:r>
            <a:r>
              <a:rPr lang="en-US" sz="3200" dirty="0">
                <a:latin typeface="+mj-lt"/>
                <a:cs typeface="Arial" charset="0"/>
              </a:rPr>
              <a:t> instructions executing on a </a:t>
            </a:r>
            <a:r>
              <a:rPr lang="en-US" sz="3200" b="1" dirty="0" err="1">
                <a:latin typeface="+mj-lt"/>
                <a:cs typeface="Arial" charset="0"/>
              </a:rPr>
              <a:t>multicycle</a:t>
            </a:r>
            <a:r>
              <a:rPr lang="en-US" sz="3200" dirty="0">
                <a:latin typeface="+mj-lt"/>
                <a:cs typeface="Arial" charset="0"/>
              </a:rPr>
              <a:t> ARM processor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CPI</a:t>
            </a:r>
            <a:r>
              <a:rPr lang="en-US" sz="3200" dirty="0">
                <a:latin typeface="+mj-lt"/>
                <a:cs typeface="Arial" charset="0"/>
              </a:rPr>
              <a:t> = 4.12 cycles/instruction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Clock cycle time: </a:t>
            </a:r>
            <a:r>
              <a:rPr lang="en-US" sz="3200" i="1" dirty="0">
                <a:latin typeface="+mj-lt"/>
                <a:cs typeface="Arial" charset="0"/>
              </a:rPr>
              <a:t>T</a:t>
            </a:r>
            <a:r>
              <a:rPr lang="en-US" sz="3200" i="1" baseline="-25000" dirty="0">
                <a:latin typeface="+mj-lt"/>
                <a:cs typeface="Arial" charset="0"/>
              </a:rPr>
              <a:t>c2</a:t>
            </a:r>
            <a:r>
              <a:rPr lang="en-US" sz="3200" dirty="0">
                <a:latin typeface="+mj-lt"/>
                <a:cs typeface="Arial" charset="0"/>
              </a:rPr>
              <a:t> = 340 </a:t>
            </a:r>
            <a:r>
              <a:rPr lang="en-US" sz="3200" dirty="0" err="1">
                <a:latin typeface="+mj-lt"/>
                <a:cs typeface="Arial" charset="0"/>
              </a:rPr>
              <a:t>ps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i="1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Execution Time = </a:t>
            </a:r>
            <a:r>
              <a:rPr lang="en-US" sz="2800" dirty="0">
                <a:latin typeface="+mj-lt"/>
                <a:cs typeface="Arial" charset="0"/>
              </a:rPr>
              <a:t>(# instructions) </a:t>
            </a:r>
            <a:r>
              <a:rPr lang="en-US" sz="2800" dirty="0">
                <a:latin typeface="+mj-lt"/>
                <a:cs typeface="Times New Roman" pitchFamily="18" charset="0"/>
              </a:rPr>
              <a:t>× </a:t>
            </a:r>
            <a:r>
              <a:rPr lang="en-US" sz="2800" dirty="0">
                <a:latin typeface="+mj-lt"/>
                <a:cs typeface="Arial" charset="0"/>
              </a:rPr>
              <a:t>CPI </a:t>
            </a:r>
            <a:r>
              <a:rPr lang="en-US" sz="2800" dirty="0">
                <a:latin typeface="+mj-lt"/>
                <a:cs typeface="Times New Roman" pitchFamily="18" charset="0"/>
              </a:rPr>
              <a:t>×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i="1" dirty="0">
                <a:latin typeface="+mj-lt"/>
                <a:cs typeface="Arial" charset="0"/>
              </a:rPr>
              <a:t>T</a:t>
            </a:r>
            <a:r>
              <a:rPr lang="en-US" sz="2800" i="1" baseline="-25000" dirty="0">
                <a:latin typeface="+mj-lt"/>
                <a:cs typeface="Arial" charset="0"/>
              </a:rPr>
              <a:t>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i="1" dirty="0">
                <a:latin typeface="+mj-lt"/>
                <a:cs typeface="Arial" charset="0"/>
              </a:rPr>
              <a:t>		                 </a:t>
            </a:r>
            <a:r>
              <a:rPr lang="en-US" sz="2800" dirty="0">
                <a:latin typeface="+mj-lt"/>
                <a:cs typeface="Arial" charset="0"/>
              </a:rPr>
              <a:t>= (100 </a:t>
            </a:r>
            <a:r>
              <a:rPr lang="en-US" sz="2800" dirty="0">
                <a:latin typeface="+mj-lt"/>
                <a:cs typeface="Times New Roman" pitchFamily="18" charset="0"/>
              </a:rPr>
              <a:t>× 10</a:t>
            </a:r>
            <a:r>
              <a:rPr lang="en-US" sz="2800" baseline="30000" dirty="0">
                <a:latin typeface="+mj-lt"/>
                <a:cs typeface="Times New Roman" pitchFamily="18" charset="0"/>
              </a:rPr>
              <a:t>9</a:t>
            </a:r>
            <a:r>
              <a:rPr lang="en-US" sz="2800" dirty="0">
                <a:latin typeface="+mj-lt"/>
                <a:cs typeface="Arial" charset="0"/>
              </a:rPr>
              <a:t>)(4.12)(340  </a:t>
            </a:r>
            <a:r>
              <a:rPr lang="en-US" sz="2800" dirty="0">
                <a:latin typeface="+mj-lt"/>
                <a:cs typeface="Times New Roman" pitchFamily="18" charset="0"/>
              </a:rPr>
              <a:t>× 10</a:t>
            </a:r>
            <a:r>
              <a:rPr lang="en-US" sz="2800" baseline="30000" dirty="0">
                <a:latin typeface="+mj-lt"/>
                <a:cs typeface="Times New Roman" pitchFamily="18" charset="0"/>
              </a:rPr>
              <a:t>-12</a:t>
            </a:r>
            <a:r>
              <a:rPr lang="en-US" sz="2800" dirty="0">
                <a:latin typeface="+mj-lt"/>
                <a:cs typeface="Arial" charset="0"/>
              </a:rPr>
              <a:t>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	                 = </a:t>
            </a:r>
            <a:r>
              <a:rPr lang="en-US" sz="2800" b="1" dirty="0">
                <a:latin typeface="+mj-lt"/>
                <a:cs typeface="Arial" charset="0"/>
              </a:rPr>
              <a:t>140 seconds</a:t>
            </a:r>
            <a:endParaRPr lang="en-US" sz="2800" b="1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+mj-lt"/>
                <a:cs typeface="Arial" charset="0"/>
              </a:rPr>
              <a:t>This is </a:t>
            </a:r>
            <a:r>
              <a:rPr lang="en-US" sz="2800" b="1" dirty="0">
                <a:solidFill>
                  <a:srgbClr val="C00000"/>
                </a:solidFill>
                <a:latin typeface="+mj-lt"/>
                <a:cs typeface="Arial" charset="0"/>
              </a:rPr>
              <a:t>slower</a:t>
            </a:r>
            <a:r>
              <a:rPr lang="en-US" sz="2800" b="1" dirty="0">
                <a:latin typeface="+mj-lt"/>
                <a:cs typeface="Arial" charset="0"/>
              </a:rPr>
              <a:t> than the single-cycle processor (84 sec.)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b="1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b="1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	</a:t>
            </a: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Performance Example</a:t>
            </a:r>
          </a:p>
        </p:txBody>
      </p:sp>
    </p:spTree>
    <p:extLst>
      <p:ext uri="{BB962C8B-B14F-4D97-AF65-F5344CB8AC3E}">
        <p14:creationId xmlns:p14="http://schemas.microsoft.com/office/powerpoint/2010/main" val="222085933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2180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2191" name="Rectangle 1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143000"/>
            <a:ext cx="7924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Replace Instruction and Data memories with a single unified memory – more realistic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State Elements</a:t>
            </a:r>
          </a:p>
        </p:txBody>
      </p:sp>
      <p:pic>
        <p:nvPicPr>
          <p:cNvPr id="175211" name="Picture 10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8620125" cy="2769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211992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7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374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Processor Comparisons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42031"/>
              </p:ext>
            </p:extLst>
          </p:nvPr>
        </p:nvGraphicFramePr>
        <p:xfrm>
          <a:off x="557440" y="1272845"/>
          <a:ext cx="3721826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9" name="Visio" r:id="rId7" imgW="5010049" imgH="2667000" progId="Visio.Drawing.15">
                  <p:embed/>
                </p:oleObj>
              </mc:Choice>
              <mc:Fallback>
                <p:oleObj name="Visio" r:id="rId7" imgW="5010049" imgH="26670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7440" y="1272845"/>
                        <a:ext cx="3721826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6">
            <a:extLst>
              <a:ext uri="{FF2B5EF4-FFF2-40B4-BE49-F238E27FC236}">
                <a16:creationId xmlns:a16="http://schemas.microsoft.com/office/drawing/2014/main" id="{818F5520-B764-9B4C-9BAA-64112A6DD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44245"/>
            <a:ext cx="3834007" cy="223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>
            <a:extLst>
              <a:ext uri="{FF2B5EF4-FFF2-40B4-BE49-F238E27FC236}">
                <a16:creationId xmlns:a16="http://schemas.microsoft.com/office/drawing/2014/main" id="{8E9A3417-4642-2444-86F9-F326014EB568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3429000"/>
            <a:ext cx="8305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Single Cycle</a:t>
            </a:r>
            <a:r>
              <a:rPr lang="en-US" sz="2400" dirty="0">
                <a:latin typeface="+mj-lt"/>
                <a:cs typeface="Arial" charset="0"/>
              </a:rPr>
              <a:t>				</a:t>
            </a:r>
            <a:r>
              <a:rPr lang="en-US" sz="2400" b="1" dirty="0">
                <a:latin typeface="+mj-lt"/>
                <a:cs typeface="Arial" charset="0"/>
              </a:rPr>
              <a:t>Multicycle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One cycle/instruction			3-5 cycles/instruction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Long clock period			Shorter clock period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Separate I and D Mem		Unified Memory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Combinational controller		FSM controller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Architectural State Only		Extra state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32134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2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032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3206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STEP 1: </a:t>
            </a:r>
            <a:r>
              <a:rPr lang="en-US" sz="3200" dirty="0">
                <a:latin typeface="+mj-lt"/>
                <a:cs typeface="Arial" charset="0"/>
              </a:rPr>
              <a:t>Fetch instruction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Instruction Fetch</a:t>
            </a:r>
          </a:p>
        </p:txBody>
      </p:sp>
      <p:pic>
        <p:nvPicPr>
          <p:cNvPr id="176235" name="Picture 10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78470"/>
            <a:ext cx="6172200" cy="238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4625836"/>
            <a:ext cx="5738812" cy="1089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362200" y="5562600"/>
            <a:ext cx="2803973" cy="348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LDR Rd, [Rn, imm12]</a:t>
            </a:r>
          </a:p>
        </p:txBody>
      </p:sp>
    </p:spTree>
    <p:extLst>
      <p:ext uri="{BB962C8B-B14F-4D97-AF65-F5344CB8AC3E}">
        <p14:creationId xmlns:p14="http://schemas.microsoft.com/office/powerpoint/2010/main" val="399766560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4625836"/>
            <a:ext cx="5738812" cy="1089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62200" y="5562600"/>
            <a:ext cx="2803973" cy="348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LDR Rd, [Rn, imm12]</a:t>
            </a:r>
          </a:p>
        </p:txBody>
      </p:sp>
      <p:sp>
        <p:nvSpPr>
          <p:cNvPr id="12052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0525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7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7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700" dirty="0">
                <a:solidFill>
                  <a:schemeClr val="bg1"/>
                </a:solidFill>
                <a:latin typeface="+mj-lt"/>
              </a:rPr>
              <a:t>: </a:t>
            </a:r>
            <a:r>
              <a:rPr lang="en-US" sz="37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LDR</a:t>
            </a:r>
            <a:r>
              <a:rPr lang="en-US" sz="3700" dirty="0">
                <a:solidFill>
                  <a:schemeClr val="bg1"/>
                </a:solidFill>
                <a:latin typeface="+mj-lt"/>
              </a:rPr>
              <a:t> Register Read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914400" y="1143000"/>
            <a:ext cx="76962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>
                <a:solidFill>
                  <a:srgbClr val="0070C0"/>
                </a:solidFill>
              </a:rPr>
              <a:t>STEP 2: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Read source operands from RF</a:t>
            </a:r>
          </a:p>
        </p:txBody>
      </p:sp>
      <p:pic>
        <p:nvPicPr>
          <p:cNvPr id="177260" name="Picture 10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28267"/>
            <a:ext cx="6440266" cy="2997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23674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4625836"/>
            <a:ext cx="5738812" cy="1089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62200" y="5562600"/>
            <a:ext cx="2803973" cy="348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LDR Rd, [Rn, imm12]</a:t>
            </a:r>
          </a:p>
        </p:txBody>
      </p:sp>
      <p:sp>
        <p:nvSpPr>
          <p:cNvPr id="12083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083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9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: </a:t>
            </a:r>
            <a:r>
              <a:rPr lang="en-US" sz="39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LDR</a:t>
            </a:r>
            <a:r>
              <a:rPr lang="en-US" sz="3900" dirty="0">
                <a:solidFill>
                  <a:schemeClr val="bg1"/>
                </a:solidFill>
                <a:latin typeface="+mj-lt"/>
              </a:rPr>
              <a:t> Address</a:t>
            </a:r>
          </a:p>
        </p:txBody>
      </p:sp>
      <p:sp>
        <p:nvSpPr>
          <p:cNvPr id="10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914400" y="1143000"/>
            <a:ext cx="76962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>
                <a:solidFill>
                  <a:srgbClr val="0070C0"/>
                </a:solidFill>
              </a:rPr>
              <a:t>STEP 3: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Compute the memory address</a:t>
            </a:r>
          </a:p>
        </p:txBody>
      </p:sp>
      <p:pic>
        <p:nvPicPr>
          <p:cNvPr id="179306" name="Picture 10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2018364"/>
            <a:ext cx="8836025" cy="2638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534181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17131</TotalTime>
  <Words>1440</Words>
  <Application>Microsoft Macintosh PowerPoint</Application>
  <PresentationFormat>On-screen Show (4:3)</PresentationFormat>
  <Paragraphs>432</Paragraphs>
  <Slides>60</Slides>
  <Notes>60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8" baseType="lpstr">
      <vt:lpstr>ＭＳ Ｐゴシック</vt:lpstr>
      <vt:lpstr>Arial</vt:lpstr>
      <vt:lpstr>Arial Black</vt:lpstr>
      <vt:lpstr>Calibri</vt:lpstr>
      <vt:lpstr>Courier New</vt:lpstr>
      <vt:lpstr>Times New Roman</vt:lpstr>
      <vt:lpstr>Office Theme</vt:lpstr>
      <vt:lpstr>Visio</vt:lpstr>
      <vt:lpstr>Lecture 21:  Multicycle Processor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128</cp:revision>
  <cp:lastPrinted>2018-01-16T16:40:17Z</cp:lastPrinted>
  <dcterms:created xsi:type="dcterms:W3CDTF">2012-08-07T04:56:47Z</dcterms:created>
  <dcterms:modified xsi:type="dcterms:W3CDTF">2019-11-09T13:56:17Z</dcterms:modified>
</cp:coreProperties>
</file>