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9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2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4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5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6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7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8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9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0.xml" ContentType="application/vnd.openxmlformats-officedocument.presentationml.notesSlide+xml"/>
  <Override PartName="/ppt/tags/tag7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9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30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2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3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4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5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6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tags/tag111.xml" ContentType="application/vnd.openxmlformats-officedocument.presentationml.tags+xml"/>
  <Override PartName="/ppt/notesSlides/notesSlide47.xml" ContentType="application/vnd.openxmlformats-officedocument.presentationml.notesSlide+xml"/>
  <Override PartName="/ppt/tags/tag112.xml" ContentType="application/vnd.openxmlformats-officedocument.presentationml.tags+xml"/>
  <Override PartName="/ppt/notesSlides/notesSlide48.xml" ContentType="application/vnd.openxmlformats-officedocument.presentationml.notesSlide+xml"/>
  <Override PartName="/ppt/tags/tag113.xml" ContentType="application/vnd.openxmlformats-officedocument.presentationml.tags+xml"/>
  <Override PartName="/ppt/notesSlides/notesSlide49.xml" ContentType="application/vnd.openxmlformats-officedocument.presentationml.notesSlide+xml"/>
  <Override PartName="/ppt/tags/tag114.xml" ContentType="application/vnd.openxmlformats-officedocument.presentationml.tags+xml"/>
  <Override PartName="/ppt/notesSlides/notesSlide50.xml" ContentType="application/vnd.openxmlformats-officedocument.presentationml.notesSlide+xml"/>
  <Override PartName="/ppt/tags/tag115.xml" ContentType="application/vnd.openxmlformats-officedocument.presentationml.tags+xml"/>
  <Override PartName="/ppt/notesSlides/notesSlide51.xml" ContentType="application/vnd.openxmlformats-officedocument.presentationml.notesSlide+xml"/>
  <Override PartName="/ppt/tags/tag116.xml" ContentType="application/vnd.openxmlformats-officedocument.presentationml.tags+xml"/>
  <Override PartName="/ppt/notesSlides/notesSlide52.xml" ContentType="application/vnd.openxmlformats-officedocument.presentationml.notesSlide+xml"/>
  <Override PartName="/ppt/tags/tag117.xml" ContentType="application/vnd.openxmlformats-officedocument.presentationml.tags+xml"/>
  <Override PartName="/ppt/notesSlides/notesSlide53.xml" ContentType="application/vnd.openxmlformats-officedocument.presentationml.notesSlide+xml"/>
  <Override PartName="/ppt/tags/tag118.xml" ContentType="application/vnd.openxmlformats-officedocument.presentationml.tags+xml"/>
  <Override PartName="/ppt/notesSlides/notesSlide54.xml" ContentType="application/vnd.openxmlformats-officedocument.presentationml.notesSlide+xml"/>
  <Override PartName="/ppt/tags/tag119.xml" ContentType="application/vnd.openxmlformats-officedocument.presentationml.tags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60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61.xml" ContentType="application/vnd.openxmlformats-officedocument.presentationml.notesSlide+xml"/>
  <Override PartName="/ppt/tags/tag132.xml" ContentType="application/vnd.openxmlformats-officedocument.presentationml.tags+xml"/>
  <Override PartName="/ppt/notesSlides/notesSlide62.xml" ContentType="application/vnd.openxmlformats-officedocument.presentationml.notesSlide+xml"/>
  <Override PartName="/ppt/tags/tag133.xml" ContentType="application/vnd.openxmlformats-officedocument.presentationml.tags+xml"/>
  <Override PartName="/ppt/notesSlides/notesSlide63.xml" ContentType="application/vnd.openxmlformats-officedocument.presentationml.notesSlide+xml"/>
  <Override PartName="/ppt/tags/tag134.xml" ContentType="application/vnd.openxmlformats-officedocument.presentationml.tags+xml"/>
  <Override PartName="/ppt/notesSlides/notesSlide64.xml" ContentType="application/vnd.openxmlformats-officedocument.presentationml.notesSlide+xml"/>
  <Override PartName="/ppt/tags/tag135.xml" ContentType="application/vnd.openxmlformats-officedocument.presentationml.tags+xml"/>
  <Override PartName="/ppt/notesSlides/notesSlide65.xml" ContentType="application/vnd.openxmlformats-officedocument.presentationml.notesSlide+xml"/>
  <Override PartName="/ppt/tags/tag136.xml" ContentType="application/vnd.openxmlformats-officedocument.presentationml.tags+xml"/>
  <Override PartName="/ppt/notesSlides/notesSlide66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67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68.xml" ContentType="application/vnd.openxmlformats-officedocument.presentationml.notesSlide+xml"/>
  <Override PartName="/ppt/tags/tag142.xml" ContentType="application/vnd.openxmlformats-officedocument.presentationml.tags+xml"/>
  <Override PartName="/ppt/notesSlides/notesSlide69.xml" ContentType="application/vnd.openxmlformats-officedocument.presentationml.notesSlide+xml"/>
  <Override PartName="/ppt/tags/tag143.xml" ContentType="application/vnd.openxmlformats-officedocument.presentationml.tags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74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75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76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77.xml" ContentType="application/vnd.openxmlformats-officedocument.presentationml.notesSlide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8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9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80.xml" ContentType="application/vnd.openxmlformats-officedocument.presentationml.notesSlide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81.xml" ContentType="application/vnd.openxmlformats-officedocument.presentationml.notesSlide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82.xml" ContentType="application/vnd.openxmlformats-officedocument.presentationml.notesSlide+xml"/>
  <Override PartName="/ppt/tags/tag209.xml" ContentType="application/vnd.openxmlformats-officedocument.presentationml.tags+xml"/>
  <Override PartName="/ppt/notesSlides/notesSlide83.xml" ContentType="application/vnd.openxmlformats-officedocument.presentationml.notesSlide+xml"/>
  <Override PartName="/ppt/tags/tag210.xml" ContentType="application/vnd.openxmlformats-officedocument.presentationml.tags+xml"/>
  <Override PartName="/ppt/notesSlides/notesSlide84.xml" ContentType="application/vnd.openxmlformats-officedocument.presentationml.notesSlide+xml"/>
  <Override PartName="/ppt/tags/tag211.xml" ContentType="application/vnd.openxmlformats-officedocument.presentationml.tags+xml"/>
  <Override PartName="/ppt/notesSlides/notesSlide85.xml" ContentType="application/vnd.openxmlformats-officedocument.presentationml.notesSlide+xml"/>
  <Override PartName="/ppt/tags/tag212.xml" ContentType="application/vnd.openxmlformats-officedocument.presentationml.tags+xml"/>
  <Override PartName="/ppt/notesSlides/notesSlide86.xml" ContentType="application/vnd.openxmlformats-officedocument.presentationml.notesSlide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notesSlides/notesSlide87.xml" ContentType="application/vnd.openxmlformats-officedocument.presentationml.notesSlide+xml"/>
  <Override PartName="/ppt/tags/tag221.xml" ContentType="application/vnd.openxmlformats-officedocument.presentationml.tags+xml"/>
  <Override PartName="/ppt/notesSlides/notesSlide88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89.xml" ContentType="application/vnd.openxmlformats-officedocument.presentationml.notesSlide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90.xml" ContentType="application/vnd.openxmlformats-officedocument.presentationml.notesSl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notesSlides/notesSlide91.xml" ContentType="application/vnd.openxmlformats-officedocument.presentationml.notesSlide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92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93.xml" ContentType="application/vnd.openxmlformats-officedocument.presentationml.notesSlide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94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95.xml" ContentType="application/vnd.openxmlformats-officedocument.presentationml.notesSlide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96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notesSlides/notesSlide97.xml" ContentType="application/vnd.openxmlformats-officedocument.presentationml.notesSlide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98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notesSlides/notesSlide99.xml" ContentType="application/vnd.openxmlformats-officedocument.presentationml.notesSlide+xml"/>
  <Override PartName="/ppt/tags/tag257.xml" ContentType="application/vnd.openxmlformats-officedocument.presentationml.tags+xml"/>
  <Override PartName="/ppt/notesSlides/notesSlide100.xml" ContentType="application/vnd.openxmlformats-officedocument.presentationml.notesSlide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101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02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103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104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105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notesSlides/notesSlide106.xml" ContentType="application/vnd.openxmlformats-officedocument.presentationml.notesSlide+xml"/>
  <Override PartName="/ppt/tags/tag270.xml" ContentType="application/vnd.openxmlformats-officedocument.presentationml.tags+xml"/>
  <Override PartName="/ppt/notesSlides/notesSlide107.xml" ContentType="application/vnd.openxmlformats-officedocument.presentationml.notesSlide+xml"/>
  <Override PartName="/ppt/tags/tag271.xml" ContentType="application/vnd.openxmlformats-officedocument.presentationml.tags+xml"/>
  <Override PartName="/ppt/notesSlides/notesSlide108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109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110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111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112.xml" ContentType="application/vnd.openxmlformats-officedocument.presentationml.notesSlide+xml"/>
  <Override PartName="/ppt/tags/tag282.xml" ContentType="application/vnd.openxmlformats-officedocument.presentationml.tags+xml"/>
  <Override PartName="/ppt/notesSlides/notesSlide113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1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6"/>
  </p:notesMasterIdLst>
  <p:handoutMasterIdLst>
    <p:handoutMasterId r:id="rId117"/>
  </p:handoutMasterIdLst>
  <p:sldIdLst>
    <p:sldId id="384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542" r:id="rId11"/>
    <p:sldId id="543" r:id="rId12"/>
    <p:sldId id="369" r:id="rId13"/>
    <p:sldId id="443" r:id="rId14"/>
    <p:sldId id="371" r:id="rId15"/>
    <p:sldId id="544" r:id="rId16"/>
    <p:sldId id="545" r:id="rId17"/>
    <p:sldId id="372" r:id="rId18"/>
    <p:sldId id="373" r:id="rId19"/>
    <p:sldId id="374" r:id="rId20"/>
    <p:sldId id="375" r:id="rId21"/>
    <p:sldId id="376" r:id="rId22"/>
    <p:sldId id="557" r:id="rId23"/>
    <p:sldId id="562" r:id="rId24"/>
    <p:sldId id="561" r:id="rId25"/>
    <p:sldId id="558" r:id="rId26"/>
    <p:sldId id="560" r:id="rId27"/>
    <p:sldId id="559" r:id="rId28"/>
    <p:sldId id="379" r:id="rId29"/>
    <p:sldId id="444" r:id="rId30"/>
    <p:sldId id="381" r:id="rId31"/>
    <p:sldId id="445" r:id="rId32"/>
    <p:sldId id="383" r:id="rId33"/>
    <p:sldId id="446" r:id="rId34"/>
    <p:sldId id="563" r:id="rId35"/>
    <p:sldId id="447" r:id="rId36"/>
    <p:sldId id="387" r:id="rId37"/>
    <p:sldId id="448" r:id="rId38"/>
    <p:sldId id="458" r:id="rId39"/>
    <p:sldId id="524" r:id="rId40"/>
    <p:sldId id="460" r:id="rId41"/>
    <p:sldId id="461" r:id="rId42"/>
    <p:sldId id="462" r:id="rId43"/>
    <p:sldId id="463" r:id="rId44"/>
    <p:sldId id="465" r:id="rId45"/>
    <p:sldId id="466" r:id="rId46"/>
    <p:sldId id="467" r:id="rId47"/>
    <p:sldId id="468" r:id="rId48"/>
    <p:sldId id="469" r:id="rId49"/>
    <p:sldId id="470" r:id="rId50"/>
    <p:sldId id="572" r:id="rId51"/>
    <p:sldId id="471" r:id="rId52"/>
    <p:sldId id="472" r:id="rId53"/>
    <p:sldId id="474" r:id="rId54"/>
    <p:sldId id="525" r:id="rId55"/>
    <p:sldId id="475" r:id="rId56"/>
    <p:sldId id="477" r:id="rId57"/>
    <p:sldId id="567" r:id="rId58"/>
    <p:sldId id="568" r:id="rId59"/>
    <p:sldId id="480" r:id="rId60"/>
    <p:sldId id="481" r:id="rId61"/>
    <p:sldId id="546" r:id="rId62"/>
    <p:sldId id="548" r:id="rId63"/>
    <p:sldId id="530" r:id="rId64"/>
    <p:sldId id="547" r:id="rId65"/>
    <p:sldId id="532" r:id="rId66"/>
    <p:sldId id="533" r:id="rId67"/>
    <p:sldId id="491" r:id="rId68"/>
    <p:sldId id="492" r:id="rId69"/>
    <p:sldId id="494" r:id="rId70"/>
    <p:sldId id="495" r:id="rId71"/>
    <p:sldId id="514" r:id="rId72"/>
    <p:sldId id="515" r:id="rId73"/>
    <p:sldId id="571" r:id="rId74"/>
    <p:sldId id="520" r:id="rId75"/>
    <p:sldId id="521" r:id="rId76"/>
    <p:sldId id="522" r:id="rId77"/>
    <p:sldId id="523" r:id="rId78"/>
    <p:sldId id="519" r:id="rId79"/>
    <p:sldId id="395" r:id="rId80"/>
    <p:sldId id="396" r:id="rId81"/>
    <p:sldId id="397" r:id="rId82"/>
    <p:sldId id="398" r:id="rId83"/>
    <p:sldId id="399" r:id="rId84"/>
    <p:sldId id="402" r:id="rId85"/>
    <p:sldId id="451" r:id="rId86"/>
    <p:sldId id="452" r:id="rId87"/>
    <p:sldId id="403" r:id="rId88"/>
    <p:sldId id="404" r:id="rId89"/>
    <p:sldId id="405" r:id="rId90"/>
    <p:sldId id="453" r:id="rId91"/>
    <p:sldId id="454" r:id="rId92"/>
    <p:sldId id="408" r:id="rId93"/>
    <p:sldId id="409" r:id="rId94"/>
    <p:sldId id="410" r:id="rId95"/>
    <p:sldId id="411" r:id="rId96"/>
    <p:sldId id="412" r:id="rId97"/>
    <p:sldId id="413" r:id="rId98"/>
    <p:sldId id="414" r:id="rId99"/>
    <p:sldId id="417" r:id="rId100"/>
    <p:sldId id="418" r:id="rId101"/>
    <p:sldId id="419" r:id="rId102"/>
    <p:sldId id="420" r:id="rId103"/>
    <p:sldId id="421" r:id="rId104"/>
    <p:sldId id="424" r:id="rId105"/>
    <p:sldId id="455" r:id="rId106"/>
    <p:sldId id="456" r:id="rId107"/>
    <p:sldId id="425" r:id="rId108"/>
    <p:sldId id="427" r:id="rId109"/>
    <p:sldId id="428" r:id="rId110"/>
    <p:sldId id="429" r:id="rId111"/>
    <p:sldId id="430" r:id="rId112"/>
    <p:sldId id="431" r:id="rId113"/>
    <p:sldId id="432" r:id="rId114"/>
    <p:sldId id="433" r:id="rId11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presProps" Target="pres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viewProps" Target="viewProp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ableStyles" Target="tableStyle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40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1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2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3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image" Target="../media/image54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image" Target="../media/image54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4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10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40806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BA3D7-4C80-4787-A38D-282410CAE6F1}" type="slidenum">
              <a:rPr lang="en-US"/>
              <a:pPr/>
              <a:t>100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44693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9A230-1CEE-4365-98E5-E5D8D1CB7A0D}" type="slidenum">
              <a:rPr lang="en-US"/>
              <a:pPr/>
              <a:t>101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41558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D040-7A13-4572-BBEB-899D3F78339D}" type="slidenum">
              <a:rPr lang="en-US"/>
              <a:pPr/>
              <a:t>102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7307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6CE4F-088A-4127-841E-97C4EBD66B79}" type="slidenum">
              <a:rPr lang="en-US"/>
              <a:pPr/>
              <a:t>103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250857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104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25600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105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46435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106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85822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47163-3C85-455D-974E-FC7970630275}" type="slidenum">
              <a:rPr lang="en-US"/>
              <a:pPr/>
              <a:t>107</a:t>
            </a:fld>
            <a:endParaRPr 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37307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2A010-D8B5-4956-AD77-7CB697F294E6}" type="slidenum">
              <a:rPr lang="en-US"/>
              <a:pPr/>
              <a:t>108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422707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FED2E-1D6C-44A0-85F6-4B7E5EC7291D}" type="slidenum">
              <a:rPr lang="en-US"/>
              <a:pPr/>
              <a:t>109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78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11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6553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85811-86C3-430D-A2C0-E389873C63E0}" type="slidenum">
              <a:rPr lang="en-US"/>
              <a:pPr/>
              <a:t>110</a:t>
            </a:fld>
            <a:endParaRPr lang="en-US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59564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EDCC-B73F-4303-9888-A34FB7DF2A0D}" type="slidenum">
              <a:rPr lang="en-US"/>
              <a:pPr/>
              <a:t>111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2313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463B4-C7E6-4230-BF4B-6A95DDDD3D17}" type="slidenum">
              <a:rPr lang="en-US"/>
              <a:pPr/>
              <a:t>112</a:t>
            </a:fld>
            <a:endParaRPr lang="en-US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87818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E213-DB51-472C-9866-EB9716505CA4}" type="slidenum">
              <a:rPr lang="en-US"/>
              <a:pPr/>
              <a:t>113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9169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706F-ED4F-4262-84D0-62C0EEC2865D}" type="slidenum">
              <a:rPr lang="en-US"/>
              <a:pPr/>
              <a:t>114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6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12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811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13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66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14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027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15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050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16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27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9647-BF47-4C08-85D8-20F4CC8944FF}" type="slidenum">
              <a:rPr lang="en-US"/>
              <a:pPr/>
              <a:t>17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27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8260-E6FC-4FC9-9129-393CDEFF3025}" type="slidenum">
              <a:rPr lang="en-US"/>
              <a:pPr/>
              <a:t>18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485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75D4-B030-4C40-AC4B-94EF3C37A5AD}" type="slidenum">
              <a:rPr lang="en-US"/>
              <a:pPr/>
              <a:t>19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70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961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20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342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0F679-6A4D-4609-BE32-9BD48A7FABB3}" type="slidenum">
              <a:rPr lang="en-US"/>
              <a:pPr/>
              <a:t>21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281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22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030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23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0278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619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25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51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26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702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27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164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28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4369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29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7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3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054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30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80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31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532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32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08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33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188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34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6127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35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406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36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735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37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198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855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65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37E0B-3DAB-475B-8FC7-B1D69D97DB55}" type="slidenum">
              <a:rPr lang="en-US"/>
              <a:pPr/>
              <a:t>4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13932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4233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8679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8137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2825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98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9150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696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06627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72047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00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D87C6-1B3F-4CCB-ACC2-0B5CA304ECE9}" type="slidenum">
              <a:rPr lang="en-US"/>
              <a:pPr/>
              <a:t>5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1865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36562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9171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2662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201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8125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9351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282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826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3143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1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EC506-4CB4-4D2F-AA5C-3B96B8A4D501}" type="slidenum">
              <a:rPr lang="en-US"/>
              <a:pPr/>
              <a:t>6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0403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0560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717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1989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2306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2481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1161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7457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67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1854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68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6674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69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84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D5204-050E-4BB4-9CAD-069BB89B7376}" type="slidenum">
              <a:rPr lang="en-US"/>
              <a:pPr/>
              <a:t>7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7927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70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7570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5263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625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0792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74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518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75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5488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76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7114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77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8933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78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6358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57AF8-CBE3-4774-8F45-08852C2DF296}" type="slidenum">
              <a:rPr lang="en-US"/>
              <a:pPr/>
              <a:t>79</a:t>
            </a:fld>
            <a:endParaRPr lang="en-US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33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B791-7938-4EF5-B09A-81FCA0ECAB92}" type="slidenum">
              <a:rPr lang="en-US"/>
              <a:pPr/>
              <a:t>8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171662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A0E3C-FE7D-46F2-A3FA-F9402B1CFFCF}" type="slidenum">
              <a:rPr lang="en-US"/>
              <a:pPr/>
              <a:t>80</a:t>
            </a:fld>
            <a:endParaRPr lang="en-US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578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3656-CEDE-4908-861A-E5D9BC9DCB30}" type="slidenum">
              <a:rPr lang="en-US"/>
              <a:pPr/>
              <a:t>81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6506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E26E5-1FF9-4B6E-ABC4-48A24A646364}" type="slidenum">
              <a:rPr lang="en-US"/>
              <a:pPr/>
              <a:t>82</a:t>
            </a:fld>
            <a:endParaRPr lang="en-US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7343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4DF54-CBDA-46DA-89C3-5B1365E808E1}" type="slidenum">
              <a:rPr lang="en-US"/>
              <a:pPr/>
              <a:t>83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9744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84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4080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85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66145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86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06906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261A8-65ED-410E-973A-345C4130B197}" type="slidenum">
              <a:rPr lang="en-US"/>
              <a:pPr/>
              <a:t>87</a:t>
            </a:fld>
            <a:endParaRPr lang="en-US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281950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ED704-C661-4772-A638-AF47A6F1FAD0}" type="slidenum">
              <a:rPr lang="en-US"/>
              <a:pPr/>
              <a:t>88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3229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89123-87E4-4C2B-81D5-9EEE6DF63E2D}" type="slidenum">
              <a:rPr lang="en-US"/>
              <a:pPr/>
              <a:t>89</a:t>
            </a:fld>
            <a:endParaRPr lang="en-US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244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8056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90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6762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91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33331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2BE79-137C-48FC-A69C-42DD13B43902}" type="slidenum">
              <a:rPr lang="en-US"/>
              <a:pPr/>
              <a:t>92</a:t>
            </a:fld>
            <a:endParaRPr 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33783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1C689-9B4B-4C58-92C8-6098F7B78CD9}" type="slidenum">
              <a:rPr lang="en-US"/>
              <a:pPr/>
              <a:t>93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73598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A5650-B954-431F-BC9D-AF5C892F4EA4}" type="slidenum">
              <a:rPr lang="en-US"/>
              <a:pPr/>
              <a:t>94</a:t>
            </a:fld>
            <a:endParaRPr lang="en-US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42500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B1C5-B02C-4267-9730-3C06857664A8}" type="slidenum">
              <a:rPr lang="en-US"/>
              <a:pPr/>
              <a:t>95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43722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00E77-0698-40BD-8209-D26986EB6F56}" type="slidenum">
              <a:rPr lang="en-US"/>
              <a:pPr/>
              <a:t>96</a:t>
            </a:fld>
            <a:endParaRPr 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19809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0D880-5E42-413F-8304-55CEB24A0ADC}" type="slidenum">
              <a:rPr lang="en-US"/>
              <a:pPr/>
              <a:t>97</a:t>
            </a:fld>
            <a:endParaRPr lang="en-US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80356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BF315-DAD1-4AEC-AFA4-5AD972D61A28}" type="slidenum">
              <a:rPr lang="en-US"/>
              <a:pPr/>
              <a:t>98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7397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C3BA6-32FA-4004-987D-6B1385B80AD8}" type="slidenum">
              <a:rPr lang="en-US"/>
              <a:pPr/>
              <a:t>99</a:t>
            </a:fld>
            <a:endParaRPr lang="en-US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93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33.xml"/><Relationship Id="rId7" Type="http://schemas.openxmlformats.org/officeDocument/2006/relationships/oleObject" Target="../embeddings/oleObject7.bin"/><Relationship Id="rId2" Type="http://schemas.openxmlformats.org/officeDocument/2006/relationships/tags" Target="../tags/tag32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7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tags" Target="../tags/tag259.xml"/><Relationship Id="rId7" Type="http://schemas.openxmlformats.org/officeDocument/2006/relationships/image" Target="../media/image50.wmf"/><Relationship Id="rId2" Type="http://schemas.openxmlformats.org/officeDocument/2006/relationships/tags" Target="../tags/tag258.xml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10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tags" Target="../tags/tag261.xml"/><Relationship Id="rId7" Type="http://schemas.openxmlformats.org/officeDocument/2006/relationships/image" Target="../media/image52.wmf"/><Relationship Id="rId2" Type="http://schemas.openxmlformats.org/officeDocument/2006/relationships/tags" Target="../tags/tag260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54.bin"/><Relationship Id="rId5" Type="http://schemas.openxmlformats.org/officeDocument/2006/relationships/notesSlide" Target="../notesSlides/notesSlide10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263.xml"/><Relationship Id="rId7" Type="http://schemas.openxmlformats.org/officeDocument/2006/relationships/image" Target="../media/image53.wmf"/><Relationship Id="rId2" Type="http://schemas.openxmlformats.org/officeDocument/2006/relationships/tags" Target="../tags/tag262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10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265.xml"/><Relationship Id="rId7" Type="http://schemas.openxmlformats.org/officeDocument/2006/relationships/image" Target="../media/image54.wmf"/><Relationship Id="rId2" Type="http://schemas.openxmlformats.org/officeDocument/2006/relationships/tags" Target="../tags/tag264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58.bin"/><Relationship Id="rId5" Type="http://schemas.openxmlformats.org/officeDocument/2006/relationships/notesSlide" Target="../notesSlides/notesSlide10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5.emf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tags" Target="../tags/tag267.xml"/><Relationship Id="rId7" Type="http://schemas.openxmlformats.org/officeDocument/2006/relationships/image" Target="../media/image54.wmf"/><Relationship Id="rId2" Type="http://schemas.openxmlformats.org/officeDocument/2006/relationships/tags" Target="../tags/tag266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60.bin"/><Relationship Id="rId5" Type="http://schemas.openxmlformats.org/officeDocument/2006/relationships/notesSlide" Target="../notesSlides/notesSlide10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6.emf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tags" Target="../tags/tag269.xml"/><Relationship Id="rId7" Type="http://schemas.openxmlformats.org/officeDocument/2006/relationships/image" Target="../media/image54.wmf"/><Relationship Id="rId2" Type="http://schemas.openxmlformats.org/officeDocument/2006/relationships/tags" Target="../tags/tag268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10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7.wmf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0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64.bin"/><Relationship Id="rId4" Type="http://schemas.openxmlformats.org/officeDocument/2006/relationships/notesSlide" Target="../notesSlides/notesSlide108.xml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tags" Target="../tags/tag273.xml"/><Relationship Id="rId7" Type="http://schemas.openxmlformats.org/officeDocument/2006/relationships/notesSlide" Target="../notesSlides/notesSlide109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50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0.wmf"/><Relationship Id="rId5" Type="http://schemas.openxmlformats.org/officeDocument/2006/relationships/tags" Target="../tags/tag275.xml"/><Relationship Id="rId10" Type="http://schemas.openxmlformats.org/officeDocument/2006/relationships/oleObject" Target="../embeddings/oleObject66.bin"/><Relationship Id="rId4" Type="http://schemas.openxmlformats.org/officeDocument/2006/relationships/tags" Target="../tags/tag274.xml"/><Relationship Id="rId9" Type="http://schemas.openxmlformats.org/officeDocument/2006/relationships/image" Target="../media/image5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36.xml"/><Relationship Id="rId7" Type="http://schemas.openxmlformats.org/officeDocument/2006/relationships/oleObject" Target="../embeddings/oleObject8.bin"/><Relationship Id="rId2" Type="http://schemas.openxmlformats.org/officeDocument/2006/relationships/tags" Target="../tags/tag35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277.xml"/><Relationship Id="rId7" Type="http://schemas.openxmlformats.org/officeDocument/2006/relationships/image" Target="../media/image61.wmf"/><Relationship Id="rId2" Type="http://schemas.openxmlformats.org/officeDocument/2006/relationships/tags" Target="../tags/tag276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67.bin"/><Relationship Id="rId5" Type="http://schemas.openxmlformats.org/officeDocument/2006/relationships/notesSlide" Target="../notesSlides/notesSlide110.xml"/><Relationship Id="rId4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279.xml"/><Relationship Id="rId7" Type="http://schemas.openxmlformats.org/officeDocument/2006/relationships/image" Target="../media/image62.wmf"/><Relationship Id="rId2" Type="http://schemas.openxmlformats.org/officeDocument/2006/relationships/tags" Target="../tags/tag278.xml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111.xml"/><Relationship Id="rId4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281.xml"/><Relationship Id="rId7" Type="http://schemas.openxmlformats.org/officeDocument/2006/relationships/image" Target="../media/image63.wmf"/><Relationship Id="rId2" Type="http://schemas.openxmlformats.org/officeDocument/2006/relationships/tags" Target="../tags/tag280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69.bin"/><Relationship Id="rId5" Type="http://schemas.openxmlformats.org/officeDocument/2006/relationships/notesSlide" Target="../notesSlides/notesSlide112.xml"/><Relationship Id="rId4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2.xml"/><Relationship Id="rId1" Type="http://schemas.openxmlformats.org/officeDocument/2006/relationships/vmlDrawing" Target="../drawings/vmlDrawing54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0.bin"/><Relationship Id="rId4" Type="http://schemas.openxmlformats.org/officeDocument/2006/relationships/notesSlide" Target="../notesSlides/notesSlide11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7" Type="http://schemas.openxmlformats.org/officeDocument/2006/relationships/image" Target="../media/image65.wmf"/><Relationship Id="rId2" Type="http://schemas.openxmlformats.org/officeDocument/2006/relationships/tags" Target="../tags/tag283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71.bin"/><Relationship Id="rId5" Type="http://schemas.openxmlformats.org/officeDocument/2006/relationships/notesSlide" Target="../notesSlides/notesSlide114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39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38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10.v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10" Type="http://schemas.openxmlformats.org/officeDocument/2006/relationships/image" Target="../media/image12.emf"/><Relationship Id="rId4" Type="http://schemas.openxmlformats.org/officeDocument/2006/relationships/tags" Target="../tags/tag44.xml"/><Relationship Id="rId9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13.emf"/><Relationship Id="rId2" Type="http://schemas.openxmlformats.org/officeDocument/2006/relationships/tags" Target="../tags/tag4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13.emf"/><Relationship Id="rId2" Type="http://schemas.openxmlformats.org/officeDocument/2006/relationships/tags" Target="../tags/tag49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52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1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56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5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9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tags" Target="../tags/tag60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7.emf"/><Relationship Id="rId5" Type="http://schemas.openxmlformats.org/officeDocument/2006/relationships/tags" Target="../tags/tag66.xml"/><Relationship Id="rId10" Type="http://schemas.openxmlformats.org/officeDocument/2006/relationships/oleObject" Target="../embeddings/oleObject17.bin"/><Relationship Id="rId4" Type="http://schemas.openxmlformats.org/officeDocument/2006/relationships/tags" Target="../tags/tag65.xml"/><Relationship Id="rId9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oleObject" Target="../embeddings/oleObject18.bin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notesSlide" Target="../notesSlides/notesSlide20.xml"/><Relationship Id="rId2" Type="http://schemas.openxmlformats.org/officeDocument/2006/relationships/tags" Target="../tags/tag67.xml"/><Relationship Id="rId16" Type="http://schemas.openxmlformats.org/officeDocument/2006/relationships/image" Target="../media/image19.wmf"/><Relationship Id="rId1" Type="http://schemas.openxmlformats.org/officeDocument/2006/relationships/vmlDrawing" Target="../drawings/vmlDrawing17.vml"/><Relationship Id="rId6" Type="http://schemas.openxmlformats.org/officeDocument/2006/relationships/tags" Target="../tags/tag7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80.xml"/><Relationship Id="rId7" Type="http://schemas.openxmlformats.org/officeDocument/2006/relationships/oleObject" Target="../embeddings/oleObject20.bin"/><Relationship Id="rId2" Type="http://schemas.openxmlformats.org/officeDocument/2006/relationships/tags" Target="../tags/tag79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7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8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84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3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90.xml"/><Relationship Id="rId7" Type="http://schemas.openxmlformats.org/officeDocument/2006/relationships/oleObject" Target="../embeddings/oleObject22.bin"/><Relationship Id="rId2" Type="http://schemas.openxmlformats.org/officeDocument/2006/relationships/tags" Target="../tags/tag89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tags" Target="../tags/tag96.xml"/><Relationship Id="rId7" Type="http://schemas.openxmlformats.org/officeDocument/2006/relationships/notesSlide" Target="../notesSlides/notesSlide35.xml"/><Relationship Id="rId2" Type="http://schemas.openxmlformats.org/officeDocument/2006/relationships/tags" Target="../tags/tag95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23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notesSlide" Target="../notesSlides/notesSlide3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7.xml"/><Relationship Id="rId3" Type="http://schemas.openxmlformats.org/officeDocument/2006/relationships/tags" Target="../tags/tag10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22.v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10" Type="http://schemas.openxmlformats.org/officeDocument/2006/relationships/image" Target="../media/image24.wmf"/><Relationship Id="rId4" Type="http://schemas.openxmlformats.org/officeDocument/2006/relationships/tags" Target="../tags/tag105.xml"/><Relationship Id="rId9" Type="http://schemas.openxmlformats.org/officeDocument/2006/relationships/oleObject" Target="../embeddings/oleObject24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8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7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9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0.xml"/><Relationship Id="rId3" Type="http://schemas.openxmlformats.org/officeDocument/2006/relationships/tags" Target="../tags/tag12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1.xml"/><Relationship Id="rId3" Type="http://schemas.openxmlformats.org/officeDocument/2006/relationships/tags" Target="../tags/tag1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0.w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6" Type="http://schemas.openxmlformats.org/officeDocument/2006/relationships/notesSlide" Target="../notesSlides/notesSlide7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7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openxmlformats.org/officeDocument/2006/relationships/tags" Target="../tags/tag160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tags" Target="../tags/tag159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5" Type="http://schemas.openxmlformats.org/officeDocument/2006/relationships/notesSlide" Target="../notesSlides/notesSlide75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notesSlide" Target="../notesSlides/notesSlide7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4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tags" Target="../tags/tag172.xml"/><Relationship Id="rId13" Type="http://schemas.openxmlformats.org/officeDocument/2006/relationships/tags" Target="../tags/tag177.xml"/><Relationship Id="rId18" Type="http://schemas.openxmlformats.org/officeDocument/2006/relationships/tags" Target="../tags/tag182.xml"/><Relationship Id="rId26" Type="http://schemas.openxmlformats.org/officeDocument/2006/relationships/notesSlide" Target="../notesSlides/notesSlide77.xml"/><Relationship Id="rId3" Type="http://schemas.openxmlformats.org/officeDocument/2006/relationships/tags" Target="../tags/tag167.xml"/><Relationship Id="rId21" Type="http://schemas.openxmlformats.org/officeDocument/2006/relationships/tags" Target="../tags/tag185.xml"/><Relationship Id="rId7" Type="http://schemas.openxmlformats.org/officeDocument/2006/relationships/tags" Target="../tags/tag171.xml"/><Relationship Id="rId12" Type="http://schemas.openxmlformats.org/officeDocument/2006/relationships/tags" Target="../tags/tag176.xml"/><Relationship Id="rId17" Type="http://schemas.openxmlformats.org/officeDocument/2006/relationships/tags" Target="../tags/tag181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166.xml"/><Relationship Id="rId16" Type="http://schemas.openxmlformats.org/officeDocument/2006/relationships/tags" Target="../tags/tag180.xml"/><Relationship Id="rId20" Type="http://schemas.openxmlformats.org/officeDocument/2006/relationships/tags" Target="../tags/tag184.xml"/><Relationship Id="rId1" Type="http://schemas.openxmlformats.org/officeDocument/2006/relationships/tags" Target="../tags/tag165.xml"/><Relationship Id="rId6" Type="http://schemas.openxmlformats.org/officeDocument/2006/relationships/tags" Target="../tags/tag170.xml"/><Relationship Id="rId11" Type="http://schemas.openxmlformats.org/officeDocument/2006/relationships/tags" Target="../tags/tag175.xml"/><Relationship Id="rId24" Type="http://schemas.openxmlformats.org/officeDocument/2006/relationships/tags" Target="../tags/tag188.xml"/><Relationship Id="rId5" Type="http://schemas.openxmlformats.org/officeDocument/2006/relationships/tags" Target="../tags/tag169.xml"/><Relationship Id="rId15" Type="http://schemas.openxmlformats.org/officeDocument/2006/relationships/tags" Target="../tags/tag179.xml"/><Relationship Id="rId23" Type="http://schemas.openxmlformats.org/officeDocument/2006/relationships/tags" Target="../tags/tag187.xml"/><Relationship Id="rId10" Type="http://schemas.openxmlformats.org/officeDocument/2006/relationships/tags" Target="../tags/tag174.xml"/><Relationship Id="rId19" Type="http://schemas.openxmlformats.org/officeDocument/2006/relationships/tags" Target="../tags/tag183.xml"/><Relationship Id="rId4" Type="http://schemas.openxmlformats.org/officeDocument/2006/relationships/tags" Target="../tags/tag168.xml"/><Relationship Id="rId9" Type="http://schemas.openxmlformats.org/officeDocument/2006/relationships/tags" Target="../tags/tag173.xml"/><Relationship Id="rId14" Type="http://schemas.openxmlformats.org/officeDocument/2006/relationships/tags" Target="../tags/tag178.xml"/><Relationship Id="rId22" Type="http://schemas.openxmlformats.org/officeDocument/2006/relationships/tags" Target="../tags/tag18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tags" Target="../tags/tag195.xml"/><Relationship Id="rId13" Type="http://schemas.openxmlformats.org/officeDocument/2006/relationships/notesSlide" Target="../notesSlides/notesSlide78.xml"/><Relationship Id="rId3" Type="http://schemas.openxmlformats.org/officeDocument/2006/relationships/tags" Target="../tags/tag190.xml"/><Relationship Id="rId7" Type="http://schemas.openxmlformats.org/officeDocument/2006/relationships/tags" Target="../tags/tag194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6.wmf"/><Relationship Id="rId2" Type="http://schemas.openxmlformats.org/officeDocument/2006/relationships/tags" Target="../tags/tag189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23.v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5" Type="http://schemas.openxmlformats.org/officeDocument/2006/relationships/tags" Target="../tags/tag192.xml"/><Relationship Id="rId15" Type="http://schemas.openxmlformats.org/officeDocument/2006/relationships/image" Target="../media/image25.wmf"/><Relationship Id="rId10" Type="http://schemas.openxmlformats.org/officeDocument/2006/relationships/tags" Target="../tags/tag197.xml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oleObject" Target="../embeddings/oleObject25.bin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200.xml"/><Relationship Id="rId7" Type="http://schemas.openxmlformats.org/officeDocument/2006/relationships/oleObject" Target="../embeddings/oleObject27.bin"/><Relationship Id="rId2" Type="http://schemas.openxmlformats.org/officeDocument/2006/relationships/tags" Target="../tags/tag199.xml"/><Relationship Id="rId1" Type="http://schemas.openxmlformats.org/officeDocument/2006/relationships/vmlDrawing" Target="../drawings/vmlDrawing24.vml"/><Relationship Id="rId6" Type="http://schemas.openxmlformats.org/officeDocument/2006/relationships/notesSlide" Target="../notesSlides/notesSlide7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8.wmf"/><Relationship Id="rId4" Type="http://schemas.openxmlformats.org/officeDocument/2006/relationships/tags" Target="../tags/tag201.xml"/><Relationship Id="rId9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notesSlide" Target="../notesSlides/notesSlide8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03.xml"/><Relationship Id="rId7" Type="http://schemas.openxmlformats.org/officeDocument/2006/relationships/image" Target="../media/image29.wmf"/><Relationship Id="rId2" Type="http://schemas.openxmlformats.org/officeDocument/2006/relationships/tags" Target="../tags/tag20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9.bin"/><Relationship Id="rId5" Type="http://schemas.openxmlformats.org/officeDocument/2006/relationships/notesSlide" Target="../notesSlides/notesSlide80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tags" Target="../tags/tag205.xml"/><Relationship Id="rId7" Type="http://schemas.openxmlformats.org/officeDocument/2006/relationships/oleObject" Target="../embeddings/oleObject30.bin"/><Relationship Id="rId2" Type="http://schemas.openxmlformats.org/officeDocument/2006/relationships/tags" Target="../tags/tag204.xml"/><Relationship Id="rId1" Type="http://schemas.openxmlformats.org/officeDocument/2006/relationships/vmlDrawing" Target="../drawings/vmlDrawing26.vml"/><Relationship Id="rId6" Type="http://schemas.openxmlformats.org/officeDocument/2006/relationships/notesSlide" Target="../notesSlides/notesSlide8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7" Type="http://schemas.openxmlformats.org/officeDocument/2006/relationships/image" Target="../media/image31.wmf"/><Relationship Id="rId2" Type="http://schemas.openxmlformats.org/officeDocument/2006/relationships/tags" Target="../tags/tag207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1.bin"/><Relationship Id="rId5" Type="http://schemas.openxmlformats.org/officeDocument/2006/relationships/notesSlide" Target="../notesSlides/notesSlide82.xml"/><Relationship Id="rId4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9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2.bin"/><Relationship Id="rId4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33.bin"/><Relationship Id="rId4" Type="http://schemas.openxmlformats.org/officeDocument/2006/relationships/notesSlide" Target="../notesSlides/notesSlide8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34.bin"/><Relationship Id="rId4" Type="http://schemas.openxmlformats.org/officeDocument/2006/relationships/notesSlide" Target="../notesSlides/notesSlide8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5.bin"/><Relationship Id="rId4" Type="http://schemas.openxmlformats.org/officeDocument/2006/relationships/notesSlide" Target="../notesSlides/notesSlide86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tags" Target="../tags/tag219.xml"/><Relationship Id="rId13" Type="http://schemas.openxmlformats.org/officeDocument/2006/relationships/image" Target="../media/image36.wmf"/><Relationship Id="rId3" Type="http://schemas.openxmlformats.org/officeDocument/2006/relationships/tags" Target="../tags/tag214.xml"/><Relationship Id="rId7" Type="http://schemas.openxmlformats.org/officeDocument/2006/relationships/tags" Target="../tags/tag218.xml"/><Relationship Id="rId12" Type="http://schemas.openxmlformats.org/officeDocument/2006/relationships/oleObject" Target="../embeddings/oleObject36.bin"/><Relationship Id="rId2" Type="http://schemas.openxmlformats.org/officeDocument/2006/relationships/tags" Target="../tags/tag213.xml"/><Relationship Id="rId1" Type="http://schemas.openxmlformats.org/officeDocument/2006/relationships/vmlDrawing" Target="../drawings/vmlDrawing32.vml"/><Relationship Id="rId6" Type="http://schemas.openxmlformats.org/officeDocument/2006/relationships/tags" Target="../tags/tag217.xml"/><Relationship Id="rId11" Type="http://schemas.openxmlformats.org/officeDocument/2006/relationships/notesSlide" Target="../notesSlides/notesSlide87.xml"/><Relationship Id="rId5" Type="http://schemas.openxmlformats.org/officeDocument/2006/relationships/tags" Target="../tags/tag216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15.xml"/><Relationship Id="rId9" Type="http://schemas.openxmlformats.org/officeDocument/2006/relationships/tags" Target="../tags/tag220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223.xml"/><Relationship Id="rId7" Type="http://schemas.openxmlformats.org/officeDocument/2006/relationships/image" Target="../media/image37.wmf"/><Relationship Id="rId2" Type="http://schemas.openxmlformats.org/officeDocument/2006/relationships/tags" Target="../tags/tag22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37.bin"/><Relationship Id="rId5" Type="http://schemas.openxmlformats.org/officeDocument/2006/relationships/notesSlide" Target="../notesSlides/notesSlide89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tags" Target="../tags/tag30.xml"/><Relationship Id="rId7" Type="http://schemas.openxmlformats.org/officeDocument/2006/relationships/oleObject" Target="../embeddings/oleObject6.bin"/><Relationship Id="rId2" Type="http://schemas.openxmlformats.org/officeDocument/2006/relationships/tags" Target="../tags/tag29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tags" Target="../tags/tag225.xml"/><Relationship Id="rId7" Type="http://schemas.openxmlformats.org/officeDocument/2006/relationships/oleObject" Target="../embeddings/oleObject38.bin"/><Relationship Id="rId2" Type="http://schemas.openxmlformats.org/officeDocument/2006/relationships/tags" Target="../tags/tag224.xml"/><Relationship Id="rId1" Type="http://schemas.openxmlformats.org/officeDocument/2006/relationships/vmlDrawing" Target="../drawings/vmlDrawing34.vml"/><Relationship Id="rId6" Type="http://schemas.openxmlformats.org/officeDocument/2006/relationships/notesSlide" Target="../notesSlides/notesSlide90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9.wmf"/><Relationship Id="rId4" Type="http://schemas.openxmlformats.org/officeDocument/2006/relationships/tags" Target="../tags/tag226.xml"/><Relationship Id="rId9" Type="http://schemas.openxmlformats.org/officeDocument/2006/relationships/oleObject" Target="../embeddings/oleObject39.bin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tags" Target="../tags/tag228.xml"/><Relationship Id="rId7" Type="http://schemas.openxmlformats.org/officeDocument/2006/relationships/oleObject" Target="../embeddings/oleObject40.bin"/><Relationship Id="rId2" Type="http://schemas.openxmlformats.org/officeDocument/2006/relationships/tags" Target="../tags/tag227.xml"/><Relationship Id="rId1" Type="http://schemas.openxmlformats.org/officeDocument/2006/relationships/vmlDrawing" Target="../drawings/vmlDrawing35.vml"/><Relationship Id="rId6" Type="http://schemas.openxmlformats.org/officeDocument/2006/relationships/notesSlide" Target="../notesSlides/notesSlide9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9.wmf"/><Relationship Id="rId4" Type="http://schemas.openxmlformats.org/officeDocument/2006/relationships/tags" Target="../tags/tag229.xml"/><Relationship Id="rId9" Type="http://schemas.openxmlformats.org/officeDocument/2006/relationships/oleObject" Target="../embeddings/oleObject41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tags" Target="../tags/tag231.xml"/><Relationship Id="rId7" Type="http://schemas.openxmlformats.org/officeDocument/2006/relationships/image" Target="../media/image41.wmf"/><Relationship Id="rId2" Type="http://schemas.openxmlformats.org/officeDocument/2006/relationships/tags" Target="../tags/tag230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42.bin"/><Relationship Id="rId5" Type="http://schemas.openxmlformats.org/officeDocument/2006/relationships/notesSlide" Target="../notesSlides/notesSlide9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2.wmf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tags" Target="../tags/tag233.xml"/><Relationship Id="rId7" Type="http://schemas.openxmlformats.org/officeDocument/2006/relationships/image" Target="../media/image41.wmf"/><Relationship Id="rId2" Type="http://schemas.openxmlformats.org/officeDocument/2006/relationships/tags" Target="../tags/tag232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44.bin"/><Relationship Id="rId5" Type="http://schemas.openxmlformats.org/officeDocument/2006/relationships/notesSlide" Target="../notesSlides/notesSlide9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3.wm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235.xml"/><Relationship Id="rId7" Type="http://schemas.openxmlformats.org/officeDocument/2006/relationships/image" Target="../media/image44.wmf"/><Relationship Id="rId2" Type="http://schemas.openxmlformats.org/officeDocument/2006/relationships/tags" Target="../tags/tag234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46.bin"/><Relationship Id="rId5" Type="http://schemas.openxmlformats.org/officeDocument/2006/relationships/notesSlide" Target="../notesSlides/notesSlide94.xml"/><Relationship Id="rId4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7" Type="http://schemas.openxmlformats.org/officeDocument/2006/relationships/image" Target="../media/image45.wmf"/><Relationship Id="rId2" Type="http://schemas.openxmlformats.org/officeDocument/2006/relationships/tags" Target="../tags/tag236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7.bin"/><Relationship Id="rId5" Type="http://schemas.openxmlformats.org/officeDocument/2006/relationships/notesSlide" Target="../notesSlides/notesSlide95.xml"/><Relationship Id="rId4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39.xml"/><Relationship Id="rId7" Type="http://schemas.openxmlformats.org/officeDocument/2006/relationships/image" Target="../media/image46.wmf"/><Relationship Id="rId2" Type="http://schemas.openxmlformats.org/officeDocument/2006/relationships/tags" Target="../tags/tag238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96.xml"/><Relationship Id="rId4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tags" Target="../tags/tag241.xml"/><Relationship Id="rId7" Type="http://schemas.openxmlformats.org/officeDocument/2006/relationships/oleObject" Target="../embeddings/oleObject49.bin"/><Relationship Id="rId2" Type="http://schemas.openxmlformats.org/officeDocument/2006/relationships/tags" Target="../tags/tag240.xml"/><Relationship Id="rId1" Type="http://schemas.openxmlformats.org/officeDocument/2006/relationships/vmlDrawing" Target="../drawings/vmlDrawing41.vml"/><Relationship Id="rId6" Type="http://schemas.openxmlformats.org/officeDocument/2006/relationships/notesSlide" Target="../notesSlides/notesSlide9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2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8.xml"/><Relationship Id="rId3" Type="http://schemas.openxmlformats.org/officeDocument/2006/relationships/tags" Target="../tags/tag24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9.wmf"/><Relationship Id="rId2" Type="http://schemas.openxmlformats.org/officeDocument/2006/relationships/tags" Target="../tags/tag243.xml"/><Relationship Id="rId1" Type="http://schemas.openxmlformats.org/officeDocument/2006/relationships/vmlDrawing" Target="../drawings/vmlDrawing42.vml"/><Relationship Id="rId6" Type="http://schemas.openxmlformats.org/officeDocument/2006/relationships/tags" Target="../tags/tag247.xml"/><Relationship Id="rId11" Type="http://schemas.openxmlformats.org/officeDocument/2006/relationships/oleObject" Target="../embeddings/oleObject51.bin"/><Relationship Id="rId5" Type="http://schemas.openxmlformats.org/officeDocument/2006/relationships/tags" Target="../tags/tag246.xml"/><Relationship Id="rId10" Type="http://schemas.openxmlformats.org/officeDocument/2006/relationships/image" Target="../media/image48.wmf"/><Relationship Id="rId4" Type="http://schemas.openxmlformats.org/officeDocument/2006/relationships/tags" Target="../tags/tag245.xml"/><Relationship Id="rId9" Type="http://schemas.openxmlformats.org/officeDocument/2006/relationships/oleObject" Target="../embeddings/oleObject50.bin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tags" Target="../tags/tag255.xml"/><Relationship Id="rId3" Type="http://schemas.openxmlformats.org/officeDocument/2006/relationships/tags" Target="../tags/tag250.xml"/><Relationship Id="rId7" Type="http://schemas.openxmlformats.org/officeDocument/2006/relationships/tags" Target="../tags/tag254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6" Type="http://schemas.openxmlformats.org/officeDocument/2006/relationships/tags" Target="../tags/tag253.xml"/><Relationship Id="rId11" Type="http://schemas.openxmlformats.org/officeDocument/2006/relationships/notesSlide" Target="../notesSlides/notesSlide99.xml"/><Relationship Id="rId5" Type="http://schemas.openxmlformats.org/officeDocument/2006/relationships/tags" Target="../tags/tag25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51.xml"/><Relationship Id="rId9" Type="http://schemas.openxmlformats.org/officeDocument/2006/relationships/tags" Target="../tags/tag2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2: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Combinational Logic Design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4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</p:txBody>
      </p:sp>
    </p:spTree>
    <p:extLst>
      <p:ext uri="{BB962C8B-B14F-4D97-AF65-F5344CB8AC3E}">
        <p14:creationId xmlns:p14="http://schemas.microsoft.com/office/powerpoint/2010/main" val="1121868264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/>
              <a:t>Every 1 must be circled at least once</a:t>
            </a:r>
          </a:p>
          <a:p>
            <a:r>
              <a:rPr lang="en-US" dirty="0"/>
              <a:t>Each circle must span a power of 2 (i.e. 1, 2, 4) squares in each direction</a:t>
            </a:r>
          </a:p>
          <a:p>
            <a:r>
              <a:rPr lang="en-US" dirty="0"/>
              <a:t>Each circle must be as large as possible</a:t>
            </a:r>
          </a:p>
          <a:p>
            <a:r>
              <a:rPr lang="en-US" dirty="0"/>
              <a:t>A circle may wrap around the edges</a:t>
            </a:r>
          </a:p>
          <a:p>
            <a:r>
              <a:rPr lang="en-US" dirty="0"/>
              <a:t>A “don't care” (X) is circled only if it helps minimize the equation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 Rules</a:t>
            </a:r>
          </a:p>
        </p:txBody>
      </p:sp>
    </p:spTree>
    <p:extLst>
      <p:ext uri="{BB962C8B-B14F-4D97-AF65-F5344CB8AC3E}">
        <p14:creationId xmlns:p14="http://schemas.microsoft.com/office/powerpoint/2010/main" val="286786910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7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7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10782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2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48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10782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310877795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22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1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10762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22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72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10762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532384057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131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5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10721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132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6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10721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2495069214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19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10803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20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10803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346523260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43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10803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44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10803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3641258182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7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10803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68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10803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2083942767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6885" y="1371600"/>
            <a:ext cx="7673715" cy="4525963"/>
          </a:xfrm>
        </p:spPr>
        <p:txBody>
          <a:bodyPr/>
          <a:lstStyle/>
          <a:p>
            <a:r>
              <a:rPr lang="en-US" dirty="0"/>
              <a:t>Multiplexers</a:t>
            </a:r>
          </a:p>
          <a:p>
            <a:r>
              <a:rPr lang="en-US" dirty="0"/>
              <a:t>Decoders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128200579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381000" y="990600"/>
            <a:ext cx="7772400" cy="4953000"/>
          </a:xfrm>
        </p:spPr>
        <p:txBody>
          <a:bodyPr/>
          <a:lstStyle/>
          <a:p>
            <a:r>
              <a:rPr lang="en-US" dirty="0"/>
              <a:t>Selects between one of </a:t>
            </a:r>
            <a:r>
              <a:rPr lang="en-US" i="1" dirty="0"/>
              <a:t>N</a:t>
            </a:r>
            <a:r>
              <a:rPr lang="en-US" dirty="0"/>
              <a:t> inputs to connect to output</a:t>
            </a:r>
          </a:p>
          <a:p>
            <a:r>
              <a:rPr lang="en-US" dirty="0"/>
              <a:t>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select input – control input</a:t>
            </a:r>
          </a:p>
          <a:p>
            <a:r>
              <a:rPr lang="en-US" sz="2400" b="1" dirty="0"/>
              <a:t>Example:</a:t>
            </a:r>
            <a:r>
              <a:rPr lang="en-US" sz="2400" dirty="0"/>
              <a:t>                     </a:t>
            </a:r>
            <a:r>
              <a:rPr lang="en-US" sz="2400" b="1" dirty="0">
                <a:solidFill>
                  <a:srgbClr val="0070C0"/>
                </a:solidFill>
              </a:rPr>
              <a:t>2:1 Mux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Multiplexer (Mux)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590800" y="2921663"/>
          <a:ext cx="2362200" cy="302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584" name="VISIO" r:id="rId5" imgW="1517400" imgH="1942200" progId="Visio.Drawing.6">
                  <p:embed/>
                </p:oleObj>
              </mc:Choice>
              <mc:Fallback>
                <p:oleObj name="VISIO" r:id="rId5" imgW="1517400" imgH="1942200" progId="Visio.Drawing.6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0800" y="2921663"/>
                        <a:ext cx="2362200" cy="302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8671862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790544" y="5867400"/>
            <a:ext cx="1905000" cy="457200"/>
          </a:xfrm>
        </p:spPr>
        <p:txBody>
          <a:bodyPr/>
          <a:lstStyle/>
          <a:p>
            <a:r>
              <a:rPr lang="en-US"/>
              <a:t>2-&lt;</a:t>
            </a:r>
            <a:fld id="{4A5C0BFF-4629-4BAF-A722-EBD678215DEC}" type="slidenum">
              <a:rPr lang="en-US" smtClean="0"/>
              <a:pPr/>
              <a:t>109</a:t>
            </a:fld>
            <a:r>
              <a:rPr lang="en-US"/>
              <a:t>&gt;</a:t>
            </a:r>
          </a:p>
          <a:p>
            <a:endParaRPr lang="en-GB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858187"/>
            <a:ext cx="3810000" cy="4953000"/>
          </a:xfrm>
        </p:spPr>
        <p:txBody>
          <a:bodyPr/>
          <a:lstStyle/>
          <a:p>
            <a:r>
              <a:rPr lang="en-US" b="1" dirty="0"/>
              <a:t>Logic gates</a:t>
            </a:r>
          </a:p>
          <a:p>
            <a:pPr lvl="1"/>
            <a:r>
              <a:rPr lang="en-US" sz="2000" dirty="0"/>
              <a:t>Sum-of-products form</a:t>
            </a:r>
          </a:p>
        </p:txBody>
      </p:sp>
      <p:graphicFrame>
        <p:nvGraphicFramePr>
          <p:cNvPr id="109261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5647544" y="2971800"/>
          <a:ext cx="16478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5" name="VISIO" r:id="rId8" imgW="942840" imgH="1221480" progId="Visio.Drawing.6">
                  <p:embed/>
                </p:oleObj>
              </mc:Choice>
              <mc:Fallback>
                <p:oleObj name="VISIO" r:id="rId8" imgW="942840" imgH="1221480" progId="Visio.Drawing.6">
                  <p:embed/>
                  <p:pic>
                    <p:nvPicPr>
                      <p:cNvPr id="10926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7544" y="2971800"/>
                        <a:ext cx="16478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2614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/>
          </p:nvPr>
        </p:nvGraphicFramePr>
        <p:xfrm>
          <a:off x="1092200" y="1752600"/>
          <a:ext cx="2413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16" name="VISIO" r:id="rId10" imgW="1774800" imgH="2914560" progId="Visio.Drawing.6">
                  <p:embed/>
                </p:oleObj>
              </mc:Choice>
              <mc:Fallback>
                <p:oleObj name="VISIO" r:id="rId10" imgW="1774800" imgH="2914560" progId="Visio.Drawing.6">
                  <p:embed/>
                  <p:pic>
                    <p:nvPicPr>
                      <p:cNvPr id="109261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1752600"/>
                        <a:ext cx="2413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26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52144" y="838200"/>
            <a:ext cx="3810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err="1">
                <a:latin typeface="+mj-lt"/>
                <a:cs typeface="Arial" charset="0"/>
              </a:rPr>
              <a:t>Tristates</a:t>
            </a:r>
            <a:endParaRPr lang="en-US" sz="3200" b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For an N-input mux, use N </a:t>
            </a:r>
            <a:r>
              <a:rPr lang="en-US" sz="2000" dirty="0" err="1">
                <a:latin typeface="+mj-lt"/>
                <a:cs typeface="Arial" charset="0"/>
              </a:rPr>
              <a:t>tristates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Turn on exactly one to select the appropriate input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Multiplexer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508979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8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911896337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89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3396911" y="1943100"/>
          <a:ext cx="17097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2" name="VISIO" r:id="rId6" imgW="772920" imgH="1583640" progId="Visio.Drawing.6">
                  <p:embed/>
                </p:oleObj>
              </mc:Choice>
              <mc:Fallback>
                <p:oleObj name="VISIO" r:id="rId6" imgW="772920" imgH="1583640" progId="Visio.Drawing.6">
                  <p:embed/>
                  <p:pic>
                    <p:nvPicPr>
                      <p:cNvPr id="93389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911" y="1943100"/>
                        <a:ext cx="1709738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3898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Using mux as a lookup table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Multiplexers</a:t>
            </a:r>
          </a:p>
        </p:txBody>
      </p:sp>
    </p:spTree>
    <p:extLst>
      <p:ext uri="{BB962C8B-B14F-4D97-AF65-F5344CB8AC3E}">
        <p14:creationId xmlns:p14="http://schemas.microsoft.com/office/powerpoint/2010/main" val="3488174229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476375" y="2438400"/>
          <a:ext cx="65722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56" name="VISIO" r:id="rId6" imgW="2322360" imgH="697320" progId="Visio.Drawing.6">
                  <p:embed/>
                </p:oleObj>
              </mc:Choice>
              <mc:Fallback>
                <p:oleObj name="VISIO" r:id="rId6" imgW="2322360" imgH="697320" progId="Visio.Drawing.6">
                  <p:embed/>
                  <p:pic>
                    <p:nvPicPr>
                      <p:cNvPr id="9431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438400"/>
                        <a:ext cx="6572250" cy="197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Reducing the size of the mux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Multiplexers</a:t>
            </a:r>
          </a:p>
        </p:txBody>
      </p:sp>
    </p:spTree>
    <p:extLst>
      <p:ext uri="{BB962C8B-B14F-4D97-AF65-F5344CB8AC3E}">
        <p14:creationId xmlns:p14="http://schemas.microsoft.com/office/powerpoint/2010/main" val="1315537844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895600" y="1981200"/>
          <a:ext cx="3327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680" name="VISIO" r:id="rId6" imgW="1422000" imgH="1693800" progId="Visio.Drawing.6">
                  <p:embed/>
                </p:oleObj>
              </mc:Choice>
              <mc:Fallback>
                <p:oleObj name="VISIO" r:id="rId6" imgW="1422000" imgH="1693800" progId="Visio.Drawing.6">
                  <p:embed/>
                  <p:pic>
                    <p:nvPicPr>
                      <p:cNvPr id="9359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981200"/>
                        <a:ext cx="3327400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4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914400"/>
            <a:ext cx="845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inputs, 2</a:t>
            </a:r>
            <a:r>
              <a:rPr lang="en-US" sz="3200" i="1" baseline="30000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One-hot</a:t>
            </a:r>
            <a:r>
              <a:rPr lang="en-US" sz="3200" dirty="0">
                <a:latin typeface="+mj-lt"/>
                <a:cs typeface="Arial" charset="0"/>
              </a:rPr>
              <a:t> outputs: only one output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at once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Decoders</a:t>
            </a:r>
          </a:p>
        </p:txBody>
      </p:sp>
    </p:spTree>
    <p:extLst>
      <p:ext uri="{BB962C8B-B14F-4D97-AF65-F5344CB8AC3E}">
        <p14:creationId xmlns:p14="http://schemas.microsoft.com/office/powerpoint/2010/main" val="803143680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438400" y="1066800"/>
          <a:ext cx="4343400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04" name="VISIO" r:id="rId5" imgW="1872000" imgH="2011680" progId="Visio.Drawing.6">
                  <p:embed/>
                </p:oleObj>
              </mc:Choice>
              <mc:Fallback>
                <p:oleObj name="VISIO" r:id="rId5" imgW="1872000" imgH="2011680" progId="Visio.Drawing.6">
                  <p:embed/>
                  <p:pic>
                    <p:nvPicPr>
                      <p:cNvPr id="10967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066800"/>
                        <a:ext cx="4343400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Decoder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10972764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514600" y="2133600"/>
          <a:ext cx="40386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28" name="VISIO" r:id="rId6" imgW="1443240" imgH="1350720" progId="Visio.Drawing.6">
                  <p:embed/>
                </p:oleObj>
              </mc:Choice>
              <mc:Fallback>
                <p:oleObj name="VISIO" r:id="rId6" imgW="1443240" imgH="1350720" progId="Visio.Drawing.6">
                  <p:embed/>
                  <p:pic>
                    <p:nvPicPr>
                      <p:cNvPr id="94413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133600"/>
                        <a:ext cx="4038600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OR </a:t>
            </a:r>
            <a:r>
              <a:rPr lang="en-US" sz="3200" dirty="0" err="1">
                <a:latin typeface="+mj-lt"/>
                <a:cs typeface="Arial" charset="0"/>
              </a:rPr>
              <a:t>minterms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Decoders</a:t>
            </a:r>
          </a:p>
        </p:txBody>
      </p:sp>
    </p:spTree>
    <p:extLst>
      <p:ext uri="{BB962C8B-B14F-4D97-AF65-F5344CB8AC3E}">
        <p14:creationId xmlns:p14="http://schemas.microsoft.com/office/powerpoint/2010/main" val="377481813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Sum-of-Products Form</a:t>
            </a:r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2" name="VISIO" r:id="rId8" imgW="1766520" imgH="808560" progId="Visio.Drawing.6">
                  <p:embed/>
                </p:oleObj>
              </mc:Choice>
              <mc:Fallback>
                <p:oleObj name="VISIO" r:id="rId8" imgW="1766520" imgH="808560" progId="Visio.Drawing.6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sp>
        <p:nvSpPr>
          <p:cNvPr id="12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2410721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Sum-of-Products Form</a:t>
            </a:r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AB + AB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(1, 3)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191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514600" y="3581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76" name="VISIO" r:id="rId9" imgW="1766520" imgH="808560" progId="Visio.Drawing.6">
                  <p:embed/>
                </p:oleObj>
              </mc:Choice>
              <mc:Fallback>
                <p:oleObj name="VISIO" r:id="rId9" imgW="1766520" imgH="808560" progId="Visio.Drawing.6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581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</p:spTree>
    <p:extLst>
      <p:ext uri="{BB962C8B-B14F-4D97-AF65-F5344CB8AC3E}">
        <p14:creationId xmlns:p14="http://schemas.microsoft.com/office/powerpoint/2010/main" val="132964244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0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204313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4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332404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288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(0, 2)</a:t>
            </a:r>
          </a:p>
        </p:txBody>
      </p:sp>
      <p:sp>
        <p:nvSpPr>
          <p:cNvPr id="893958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744595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ANDing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maxterms</a:t>
            </a:r>
            <a:r>
              <a:rPr lang="en-US" sz="2800" dirty="0">
                <a:latin typeface="+mj-lt"/>
                <a:cs typeface="Arial" charset="0"/>
              </a:rPr>
              <a:t> where output is </a:t>
            </a:r>
            <a:r>
              <a:rPr lang="en-US" sz="2800" b="1" dirty="0">
                <a:latin typeface="+mj-lt"/>
                <a:cs typeface="Arial" charset="0"/>
              </a:rPr>
              <a:t>0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product (AND) of sums (OR terms)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8" name="VISIO" r:id="rId8" imgW="1794960" imgH="844560" progId="Visio.Drawing.6">
                  <p:embed/>
                </p:oleObj>
              </mc:Choice>
              <mc:Fallback>
                <p:oleObj name="VISIO" r:id="rId8" imgW="1794960" imgH="844560" progId="Visio.Drawing.6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130970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5292" name="Object 12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4343400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2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86529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5284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285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419600" y="167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 Example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533400" y="990600"/>
            <a:ext cx="7924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You are going to the cafeteria for lunch</a:t>
            </a:r>
          </a:p>
          <a:p>
            <a:pPr lvl="1"/>
            <a:r>
              <a:rPr lang="en-US"/>
              <a:t>You won’t eat lunch (E) </a:t>
            </a:r>
          </a:p>
          <a:p>
            <a:pPr lvl="1"/>
            <a:r>
              <a:rPr lang="en-US"/>
              <a:t>If it’s not open (O) or</a:t>
            </a:r>
          </a:p>
          <a:p>
            <a:pPr lvl="1"/>
            <a:r>
              <a:rPr lang="en-US"/>
              <a:t>If they only serve corndogs (C)</a:t>
            </a:r>
          </a:p>
          <a:p>
            <a:r>
              <a:rPr lang="en-US"/>
              <a:t>Write a truth table for determining if you will eat lunch (E).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10713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924800" cy="4953000"/>
          </a:xfrm>
        </p:spPr>
        <p:txBody>
          <a:bodyPr/>
          <a:lstStyle/>
          <a:p>
            <a:r>
              <a:rPr lang="en-US" dirty="0"/>
              <a:t>You are going to the cafeteria for lunch</a:t>
            </a:r>
          </a:p>
          <a:p>
            <a:pPr lvl="1"/>
            <a:r>
              <a:rPr lang="en-US" dirty="0"/>
              <a:t>You won’t eat lunch (E) </a:t>
            </a:r>
          </a:p>
          <a:p>
            <a:pPr lvl="1"/>
            <a:r>
              <a:rPr lang="en-US" dirty="0"/>
              <a:t>If it’s not open (O) or</a:t>
            </a:r>
          </a:p>
          <a:p>
            <a:pPr lvl="1"/>
            <a:r>
              <a:rPr lang="en-US" dirty="0"/>
              <a:t>If they only serve corndogs (C)</a:t>
            </a:r>
          </a:p>
          <a:p>
            <a:r>
              <a:rPr lang="en-US" dirty="0"/>
              <a:t>Write a truth table for determining if you will eat lunch (E).</a:t>
            </a:r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4335463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6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10250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5463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8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29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19600" y="160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 Example</a:t>
            </a:r>
          </a:p>
        </p:txBody>
      </p:sp>
    </p:spTree>
    <p:extLst>
      <p:ext uri="{BB962C8B-B14F-4D97-AF65-F5344CB8AC3E}">
        <p14:creationId xmlns:p14="http://schemas.microsoft.com/office/powerpoint/2010/main" val="411058973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57200" y="0"/>
            <a:ext cx="7010400" cy="889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SOP &amp; POS Form</a:t>
            </a:r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990600"/>
            <a:ext cx="5638800" cy="4953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POS – product-of-sums</a:t>
            </a:r>
          </a:p>
        </p:txBody>
      </p:sp>
      <p:graphicFrame>
        <p:nvGraphicFramePr>
          <p:cNvPr id="1109000" name="Object 8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371600" y="1371600"/>
          <a:ext cx="3810000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7" name="VISIO" r:id="rId8" imgW="1280880" imgH="737640" progId="Visio.Drawing.6">
                  <p:embed/>
                </p:oleObj>
              </mc:Choice>
              <mc:Fallback>
                <p:oleObj name="VISIO" r:id="rId8" imgW="1280880" imgH="737640" progId="Visio.Drawing.6">
                  <p:embed/>
                  <p:pic>
                    <p:nvPicPr>
                      <p:cNvPr id="110900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71600"/>
                        <a:ext cx="3810000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9001" name="Object 9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1371600" y="3733800"/>
          <a:ext cx="3810000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28" name="VISIO" r:id="rId10" imgW="1287720" imgH="757080" progId="Visio.Drawing.6">
                  <p:embed/>
                </p:oleObj>
              </mc:Choice>
              <mc:Fallback>
                <p:oleObj name="VISIO" r:id="rId10" imgW="1287720" imgH="757080" progId="Visio.Drawing.6">
                  <p:embed/>
                  <p:pic>
                    <p:nvPicPr>
                      <p:cNvPr id="110900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733800"/>
                        <a:ext cx="3810000" cy="224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843346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Introduction</a:t>
            </a:r>
          </a:p>
          <a:p>
            <a:r>
              <a:rPr lang="en-US" b="1" dirty="0"/>
              <a:t>Boolean Equations</a:t>
            </a:r>
          </a:p>
          <a:p>
            <a:r>
              <a:rPr lang="en-US" b="1" dirty="0"/>
              <a:t>Boolean Algebra</a:t>
            </a:r>
          </a:p>
          <a:p>
            <a:r>
              <a:rPr lang="en-US" b="1" dirty="0"/>
              <a:t>From Logic to Gates</a:t>
            </a:r>
          </a:p>
          <a:p>
            <a:r>
              <a:rPr lang="en-US" b="1" dirty="0"/>
              <a:t>Multilevel Combinational Logic</a:t>
            </a:r>
          </a:p>
          <a:p>
            <a:r>
              <a:rPr lang="en-US" b="1" dirty="0"/>
              <a:t>X’s and Z’s, Oh My</a:t>
            </a:r>
          </a:p>
          <a:p>
            <a:r>
              <a:rPr lang="en-US" b="1" dirty="0" err="1"/>
              <a:t>Karnaugh</a:t>
            </a:r>
            <a:r>
              <a:rPr lang="en-US" b="1" dirty="0"/>
              <a:t> Maps</a:t>
            </a:r>
          </a:p>
          <a:p>
            <a:r>
              <a:rPr lang="en-US" b="1" dirty="0"/>
              <a:t>Combinational Building Blocks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Lecture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0668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835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24000" y="38100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1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110696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8100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447800" y="1355725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52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110696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355725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45720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E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(0, 1, 3)</a:t>
            </a: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315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696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83058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15000" y="21336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E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(2)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6553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SOP &amp; POS Form</a:t>
            </a:r>
          </a:p>
        </p:txBody>
      </p:sp>
      <p:sp>
        <p:nvSpPr>
          <p:cNvPr id="13" name="Rectangle 3"/>
          <p:cNvSpPr txBox="1">
            <a:spLocks noChangeArrowheads="1"/>
          </p:cNvSpPr>
          <p:nvPr>
            <p:custDataLst>
              <p:tags r:id="rId10"/>
            </p:custDataLst>
          </p:nvPr>
        </p:nvSpPr>
        <p:spPr>
          <a:xfrm>
            <a:off x="914400" y="990600"/>
            <a:ext cx="5638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>
              <a:solidFill>
                <a:srgbClr val="0070C0"/>
              </a:solidFill>
            </a:endParaRPr>
          </a:p>
          <a:p>
            <a:endParaRPr lang="en-US" sz="2400" b="1">
              <a:solidFill>
                <a:srgbClr val="0070C0"/>
              </a:solidFill>
            </a:endParaRPr>
          </a:p>
          <a:p>
            <a:endParaRPr lang="en-US" sz="24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4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b="1">
                <a:solidFill>
                  <a:srgbClr val="0070C0"/>
                </a:solidFill>
              </a:rPr>
              <a:t>POS – product-of-sums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7613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533400" y="1143000"/>
            <a:ext cx="7924800" cy="4953000"/>
          </a:xfrm>
        </p:spPr>
        <p:txBody>
          <a:bodyPr>
            <a:normAutofit/>
          </a:bodyPr>
          <a:lstStyle/>
          <a:p>
            <a:r>
              <a:rPr lang="en-US" dirty="0"/>
              <a:t>Axioms and theorems to </a:t>
            </a:r>
            <a:r>
              <a:rPr lang="en-US" b="1" dirty="0"/>
              <a:t>simplify</a:t>
            </a:r>
            <a:r>
              <a:rPr lang="en-US" dirty="0"/>
              <a:t> Boolean equations</a:t>
            </a:r>
          </a:p>
          <a:p>
            <a:r>
              <a:rPr lang="en-US" dirty="0"/>
              <a:t>Like regular algebra, but simpler: variables have only two values (1 or 0)</a:t>
            </a:r>
          </a:p>
          <a:p>
            <a:r>
              <a:rPr lang="en-US" b="1" dirty="0"/>
              <a:t>Duality</a:t>
            </a:r>
            <a:r>
              <a:rPr lang="en-US" dirty="0"/>
              <a:t> in axioms and theorems:</a:t>
            </a:r>
          </a:p>
          <a:p>
            <a:pPr lvl="1"/>
            <a:r>
              <a:rPr lang="en-US" sz="3200" dirty="0"/>
              <a:t>ANDs and ORs, 0’s and 1’s interchanged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Algebra</a:t>
            </a:r>
          </a:p>
        </p:txBody>
      </p:sp>
    </p:spTree>
    <p:extLst>
      <p:ext uri="{BB962C8B-B14F-4D97-AF65-F5344CB8AC3E}">
        <p14:creationId xmlns:p14="http://schemas.microsoft.com/office/powerpoint/2010/main" val="401970231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69015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2095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2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3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1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+ 0</a:t>
                      </a:r>
                      <a:r>
                        <a:rPr lang="en-US" sz="2400" dirty="0"/>
                        <a:t> = 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+ 0</a:t>
                      </a:r>
                      <a:r>
                        <a:rPr lang="en-US" sz="2400" dirty="0"/>
                        <a:t> = 0 + 1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40936" y="2474976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71806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237383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52764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+ 0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374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0609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609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25857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1323244149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07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590800" y="2490788"/>
          <a:ext cx="411480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8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10270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90788"/>
                        <a:ext cx="4114800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168007222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219200"/>
            <a:ext cx="76200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A logic circuit is composed of:</a:t>
            </a:r>
          </a:p>
          <a:p>
            <a:pPr>
              <a:spcBef>
                <a:spcPts val="0"/>
              </a:spcBef>
            </a:pPr>
            <a:r>
              <a:rPr lang="en-US" dirty="0"/>
              <a:t>Inputs</a:t>
            </a:r>
          </a:p>
          <a:p>
            <a:pPr>
              <a:spcBef>
                <a:spcPts val="0"/>
              </a:spcBef>
            </a:pPr>
            <a:r>
              <a:rPr lang="en-US" dirty="0"/>
              <a:t>Outputs</a:t>
            </a:r>
          </a:p>
          <a:p>
            <a:pPr>
              <a:spcBef>
                <a:spcPts val="0"/>
              </a:spcBef>
            </a:pPr>
            <a:r>
              <a:rPr lang="en-US" dirty="0"/>
              <a:t>Functional specification</a:t>
            </a:r>
          </a:p>
          <a:p>
            <a:pPr>
              <a:spcBef>
                <a:spcPts val="0"/>
              </a:spcBef>
            </a:pPr>
            <a:r>
              <a:rPr lang="en-US" dirty="0"/>
              <a:t>Timing specification</a:t>
            </a:r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0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7577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550024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T2: Null Element Theorem</a:t>
            </a:r>
          </a:p>
        </p:txBody>
      </p:sp>
    </p:spTree>
    <p:extLst>
      <p:ext uri="{BB962C8B-B14F-4D97-AF65-F5344CB8AC3E}">
        <p14:creationId xmlns:p14="http://schemas.microsoft.com/office/powerpoint/2010/main" val="70472779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514600" y="2514600"/>
          <a:ext cx="4440238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2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10373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4440238" cy="305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T2: Null Element Theorem</a:t>
            </a:r>
          </a:p>
        </p:txBody>
      </p:sp>
    </p:spTree>
    <p:extLst>
      <p:ext uri="{BB962C8B-B14F-4D97-AF65-F5344CB8AC3E}">
        <p14:creationId xmlns:p14="http://schemas.microsoft.com/office/powerpoint/2010/main" val="174950116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353016549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514600" y="2743200"/>
          <a:ext cx="42116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16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103936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42116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1180916216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T4: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1427954444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981200" y="3276600"/>
          <a:ext cx="58674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0" name="VISIO" r:id="rId8" imgW="1612440" imgH="332640" progId="Visio.Drawing.6">
                  <p:embed/>
                </p:oleObj>
              </mc:Choice>
              <mc:Fallback>
                <p:oleObj name="VISIO" r:id="rId8" imgW="1612440" imgH="332640" progId="Visio.Drawing.6">
                  <p:embed/>
                  <p:pic>
                    <p:nvPicPr>
                      <p:cNvPr id="10414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5867400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T4: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311767907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0" name="Line 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T5: Complement Theorem</a:t>
            </a:r>
          </a:p>
        </p:txBody>
      </p:sp>
    </p:spTree>
    <p:extLst>
      <p:ext uri="{BB962C8B-B14F-4D97-AF65-F5344CB8AC3E}">
        <p14:creationId xmlns:p14="http://schemas.microsoft.com/office/powerpoint/2010/main" val="267342400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743200" y="2743200"/>
          <a:ext cx="3890963" cy="252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64" name="VISIO" r:id="rId9" imgW="1298160" imgH="842760" progId="Visio.Drawing.6">
                  <p:embed/>
                </p:oleObj>
              </mc:Choice>
              <mc:Fallback>
                <p:oleObj name="VISIO" r:id="rId9" imgW="1298160" imgH="842760" progId="Visio.Drawing.6">
                  <p:embed/>
                  <p:pic>
                    <p:nvPicPr>
                      <p:cNvPr id="104346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743200"/>
                        <a:ext cx="3890963" cy="2525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60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T5: Complement Theorem</a:t>
            </a:r>
          </a:p>
        </p:txBody>
      </p:sp>
    </p:spTree>
    <p:extLst>
      <p:ext uri="{BB962C8B-B14F-4D97-AF65-F5344CB8AC3E}">
        <p14:creationId xmlns:p14="http://schemas.microsoft.com/office/powerpoint/2010/main" val="2737975444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31336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873860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5133" y="5257800"/>
            <a:ext cx="5444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How do we prove these are true?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3822192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056077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620000" cy="4953000"/>
          </a:xfrm>
        </p:spPr>
        <p:txBody>
          <a:bodyPr/>
          <a:lstStyle/>
          <a:p>
            <a:r>
              <a:rPr lang="en-US" dirty="0"/>
              <a:t>Nodes</a:t>
            </a:r>
          </a:p>
          <a:p>
            <a:pPr lvl="1"/>
            <a:r>
              <a:rPr lang="en-US" dirty="0"/>
              <a:t>Inputs: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i="1" dirty="0"/>
              <a:t>B</a:t>
            </a:r>
            <a:r>
              <a:rPr lang="en-US" dirty="0"/>
              <a:t>, </a:t>
            </a:r>
            <a:r>
              <a:rPr lang="en-US" i="1" dirty="0"/>
              <a:t>C</a:t>
            </a:r>
          </a:p>
          <a:p>
            <a:pPr lvl="1"/>
            <a:r>
              <a:rPr lang="en-US" dirty="0"/>
              <a:t>Outputs: </a:t>
            </a:r>
            <a:r>
              <a:rPr lang="en-US" i="1" dirty="0"/>
              <a:t>Y</a:t>
            </a:r>
            <a:r>
              <a:rPr lang="en-US" dirty="0"/>
              <a:t>, </a:t>
            </a:r>
            <a:r>
              <a:rPr lang="en-US" i="1" dirty="0"/>
              <a:t>Z</a:t>
            </a:r>
          </a:p>
          <a:p>
            <a:pPr lvl="1"/>
            <a:r>
              <a:rPr lang="en-US" dirty="0"/>
              <a:t>Internal: n1</a:t>
            </a:r>
          </a:p>
          <a:p>
            <a:r>
              <a:rPr lang="en-US" dirty="0"/>
              <a:t>Circuit elements</a:t>
            </a:r>
          </a:p>
          <a:p>
            <a:pPr lvl="1"/>
            <a:r>
              <a:rPr lang="en-US" dirty="0"/>
              <a:t>E1, E2, E3</a:t>
            </a:r>
          </a:p>
          <a:p>
            <a:pPr lvl="1"/>
            <a:r>
              <a:rPr lang="en-US" dirty="0"/>
              <a:t>Each a circuit</a:t>
            </a:r>
          </a:p>
        </p:txBody>
      </p:sp>
      <p:graphicFrame>
        <p:nvGraphicFramePr>
          <p:cNvPr id="859141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4267200" y="1981200"/>
          <a:ext cx="44958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4" name="VISIO" r:id="rId6" imgW="1990080" imgH="847080" progId="Visio.Drawing.6">
                  <p:embed/>
                </p:oleObj>
              </mc:Choice>
              <mc:Fallback>
                <p:oleObj name="VISIO" r:id="rId6" imgW="1990080" imgH="847080" progId="Visio.Drawing.6">
                  <p:embed/>
                  <p:pic>
                    <p:nvPicPr>
                      <p:cNvPr id="8591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981200"/>
                        <a:ext cx="4495800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Circuits</a:t>
            </a:r>
          </a:p>
        </p:txBody>
      </p:sp>
    </p:spTree>
    <p:extLst>
      <p:ext uri="{BB962C8B-B14F-4D97-AF65-F5344CB8AC3E}">
        <p14:creationId xmlns:p14="http://schemas.microsoft.com/office/powerpoint/2010/main" val="36935632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How to Prove	</a:t>
            </a: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cs typeface="Arial" charset="0"/>
              </a:rPr>
              <a:t>Method 1: </a:t>
            </a:r>
            <a:r>
              <a:rPr lang="en-US" sz="3200" dirty="0"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cs typeface="Arial" charset="0"/>
              </a:rPr>
              <a:t>Method 2: </a:t>
            </a:r>
            <a:r>
              <a:rPr lang="en-US" sz="3200" dirty="0">
                <a:cs typeface="Arial" charset="0"/>
              </a:rPr>
              <a:t>Use other theorems and axioms to simplify the equation</a:t>
            </a:r>
            <a:endParaRPr lang="en-US" sz="3200" b="1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dirty="0">
                <a:cs typeface="Arial" charset="0"/>
              </a:rPr>
              <a:t>Make one side of the equation look like the other</a:t>
            </a: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319577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Proof by Perfect Induction</a:t>
            </a: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Also called: </a:t>
            </a:r>
            <a:r>
              <a:rPr lang="en-US" sz="3200" b="1" dirty="0">
                <a:latin typeface="+mj-lt"/>
                <a:cs typeface="Arial" charset="0"/>
              </a:rPr>
              <a:t>proof by exhaustion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Check every possible input value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If two expressions produce the same value for every possible input combination, the expressions are equal</a:t>
            </a:r>
          </a:p>
        </p:txBody>
      </p:sp>
    </p:spTree>
    <p:extLst>
      <p:ext uri="{BB962C8B-B14F-4D97-AF65-F5344CB8AC3E}">
        <p14:creationId xmlns:p14="http://schemas.microsoft.com/office/powerpoint/2010/main" val="2267587744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Proof by Perfect Induction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 BC	     CB</a:t>
            </a:r>
          </a:p>
        </p:txBody>
      </p:sp>
    </p:spTree>
    <p:extLst>
      <p:ext uri="{BB962C8B-B14F-4D97-AF65-F5344CB8AC3E}">
        <p14:creationId xmlns:p14="http://schemas.microsoft.com/office/powerpoint/2010/main" val="147806801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82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0         0</a:t>
            </a:r>
          </a:p>
          <a:p>
            <a:r>
              <a:rPr lang="en-US" sz="2400" dirty="0"/>
              <a:t>1         1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Proof by Perfect Induction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 BC	     CB</a:t>
            </a:r>
          </a:p>
        </p:txBody>
      </p:sp>
    </p:spTree>
    <p:extLst>
      <p:ext uri="{BB962C8B-B14F-4D97-AF65-F5344CB8AC3E}">
        <p14:creationId xmlns:p14="http://schemas.microsoft.com/office/powerpoint/2010/main" val="94104712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T7: Associativity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991692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T8: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Distributivity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26522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4676714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21280"/>
            <a:ext cx="82296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by: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Using other theorems and axioms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19247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373531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  	0</a:t>
            </a:r>
          </a:p>
          <a:p>
            <a:r>
              <a:rPr lang="en-US" sz="2400" dirty="0"/>
              <a:t>1         	0</a:t>
            </a:r>
          </a:p>
          <a:p>
            <a:r>
              <a:rPr lang="en-US" sz="2400" dirty="0"/>
              <a:t>1         	1</a:t>
            </a:r>
          </a:p>
          <a:p>
            <a:r>
              <a:rPr lang="en-US" sz="2400" dirty="0"/>
              <a:t>1         	1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</p:spTree>
    <p:extLst>
      <p:ext uri="{BB962C8B-B14F-4D97-AF65-F5344CB8AC3E}">
        <p14:creationId xmlns:p14="http://schemas.microsoft.com/office/powerpoint/2010/main" val="26965345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620000" cy="4953000"/>
          </a:xfrm>
        </p:spPr>
        <p:txBody>
          <a:bodyPr/>
          <a:lstStyle/>
          <a:p>
            <a:r>
              <a:rPr lang="en-US" b="1" dirty="0"/>
              <a:t>Combinational Logic</a:t>
            </a:r>
          </a:p>
          <a:p>
            <a:pPr lvl="1"/>
            <a:r>
              <a:rPr lang="en-US" sz="2400" dirty="0" err="1"/>
              <a:t>Memoryless</a:t>
            </a:r>
            <a:endParaRPr lang="en-US" sz="2400" dirty="0"/>
          </a:p>
          <a:p>
            <a:pPr lvl="1"/>
            <a:r>
              <a:rPr lang="en-US" sz="2400" dirty="0"/>
              <a:t>Outputs determined by current values of inputs</a:t>
            </a:r>
          </a:p>
          <a:p>
            <a:r>
              <a:rPr lang="en-US" b="1" dirty="0"/>
              <a:t>Sequential Logic</a:t>
            </a:r>
          </a:p>
          <a:p>
            <a:pPr lvl="1"/>
            <a:r>
              <a:rPr lang="en-US" sz="2400" dirty="0"/>
              <a:t>Has memory</a:t>
            </a:r>
          </a:p>
          <a:p>
            <a:pPr lvl="1"/>
            <a:r>
              <a:rPr lang="en-US" sz="2400" dirty="0"/>
              <a:t>Outputs determined by previous and current values of inputs</a:t>
            </a:r>
          </a:p>
        </p:txBody>
      </p:sp>
      <p:graphicFrame>
        <p:nvGraphicFramePr>
          <p:cNvPr id="8601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2461419" y="4230688"/>
          <a:ext cx="5287962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08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86016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419" y="4230688"/>
                        <a:ext cx="5287962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Types of Logic Circuits</a:t>
            </a:r>
          </a:p>
        </p:txBody>
      </p:sp>
    </p:spTree>
    <p:extLst>
      <p:ext uri="{BB962C8B-B14F-4D97-AF65-F5344CB8AC3E}">
        <p14:creationId xmlns:p14="http://schemas.microsoft.com/office/powerpoint/2010/main" val="223394574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  	0</a:t>
            </a:r>
          </a:p>
          <a:p>
            <a:r>
              <a:rPr lang="en-US" sz="2400" dirty="0"/>
              <a:t>1         	0</a:t>
            </a:r>
          </a:p>
          <a:p>
            <a:r>
              <a:rPr lang="en-US" sz="2400" dirty="0"/>
              <a:t>1         	1</a:t>
            </a:r>
          </a:p>
          <a:p>
            <a:r>
              <a:rPr lang="en-US" sz="2400" dirty="0"/>
              <a:t>1         	1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  <p:sp>
        <p:nvSpPr>
          <p:cNvPr id="2" name="Rectangle 1"/>
          <p:cNvSpPr/>
          <p:nvPr/>
        </p:nvSpPr>
        <p:spPr>
          <a:xfrm>
            <a:off x="2552700" y="3583632"/>
            <a:ext cx="339790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03800" y="3583632"/>
            <a:ext cx="1023776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7510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Prove true using other axioms and theorems.</a:t>
            </a:r>
          </a:p>
        </p:txBody>
      </p:sp>
    </p:spTree>
    <p:extLst>
      <p:ext uri="{BB962C8B-B14F-4D97-AF65-F5344CB8AC3E}">
        <p14:creationId xmlns:p14="http://schemas.microsoft.com/office/powerpoint/2010/main" val="615377040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Prove true using other axioms and theorems.</a:t>
            </a:r>
          </a:p>
          <a:p>
            <a:r>
              <a:rPr lang="en-US" sz="2800" dirty="0">
                <a:latin typeface="+mj-lt"/>
                <a:cs typeface="Arial" charset="0"/>
              </a:rPr>
              <a:t>B•(B+C)	= B•B + B•C		T8: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</a:t>
            </a:r>
            <a:r>
              <a:rPr lang="en-US" sz="2800" b="1" dirty="0">
                <a:latin typeface="+mj-lt"/>
                <a:cs typeface="Arial" charset="0"/>
              </a:rPr>
              <a:t>B</a:t>
            </a:r>
            <a:r>
              <a:rPr lang="en-US" sz="2800" dirty="0">
                <a:latin typeface="+mj-lt"/>
                <a:cs typeface="Arial" charset="0"/>
              </a:rPr>
              <a:t> + B•C		T3: </a:t>
            </a:r>
            <a:r>
              <a:rPr lang="en-US" sz="2800" dirty="0" err="1">
                <a:latin typeface="+mj-lt"/>
                <a:cs typeface="Arial" charset="0"/>
              </a:rPr>
              <a:t>Idempotency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B•(1 + C)		T8: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</a:t>
            </a:r>
            <a:r>
              <a:rPr lang="en-US" sz="2800" b="1" dirty="0">
                <a:latin typeface="+mj-lt"/>
                <a:cs typeface="Arial" charset="0"/>
              </a:rPr>
              <a:t>1</a:t>
            </a:r>
            <a:r>
              <a:rPr lang="en-US" sz="2800" dirty="0">
                <a:latin typeface="+mj-lt"/>
                <a:cs typeface="Arial" charset="0"/>
              </a:rPr>
              <a:t>)		T2: Null element</a:t>
            </a:r>
          </a:p>
          <a:p>
            <a:r>
              <a:rPr lang="en-US" sz="2800" dirty="0">
                <a:latin typeface="+mj-lt"/>
                <a:cs typeface="Arial" charset="0"/>
              </a:rPr>
              <a:t>		= B			T1: Identity</a:t>
            </a:r>
          </a:p>
          <a:p>
            <a:pPr>
              <a:spcBef>
                <a:spcPct val="20000"/>
              </a:spcBef>
            </a:pPr>
            <a:endParaRPr lang="en-US" sz="2800" dirty="0">
              <a:latin typeface="+mj-lt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6461001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T10: Combining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other axioms and theorems: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468392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T10: Combining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other axioms and theorems:</a:t>
            </a: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   B•C + B•C	= B•(C+C)     T8: </a:t>
            </a:r>
            <a:r>
              <a:rPr lang="en-US" sz="3200" dirty="0" err="1">
                <a:latin typeface="+mj-lt"/>
                <a:cs typeface="Arial" charset="0"/>
              </a:rPr>
              <a:t>Distributivity</a:t>
            </a: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	= B•(</a:t>
            </a:r>
            <a:r>
              <a:rPr lang="en-US" sz="3200" b="1" dirty="0">
                <a:latin typeface="+mj-lt"/>
                <a:cs typeface="Arial" charset="0"/>
              </a:rPr>
              <a:t>1</a:t>
            </a:r>
            <a:r>
              <a:rPr lang="en-US" sz="3200" dirty="0">
                <a:latin typeface="+mj-lt"/>
                <a:cs typeface="Arial" charset="0"/>
              </a:rPr>
              <a:t>) 	   T5’: Complements</a:t>
            </a:r>
          </a:p>
          <a:p>
            <a:pPr lvl="1"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	= B		   T1: Identity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0634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7800407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205232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41808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773680"/>
            <a:ext cx="7391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(1) perfect induction or (2) other axioms and theorems.</a:t>
            </a:r>
          </a:p>
          <a:p>
            <a:pPr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53588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1573" y="4713982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13910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4368" y="4824984"/>
            <a:ext cx="6344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Warning: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T8’ differs from traditional algebra: </a:t>
            </a:r>
          </a:p>
          <a:p>
            <a:r>
              <a:rPr lang="en-US" sz="2400" dirty="0">
                <a:latin typeface="+mj-lt"/>
                <a:cs typeface="Times New Roman" panose="02020603050405020304" pitchFamily="18" charset="0"/>
              </a:rPr>
              <a:t>	OR (+) distributes over AND (•)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838731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88698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j-lt"/>
                <a:cs typeface="Times New Roman" panose="02020603050405020304" pitchFamily="18" charset="0"/>
              </a:rPr>
              <a:t>Axioms and theorems are useful for </a:t>
            </a:r>
            <a:r>
              <a:rPr lang="en-US" sz="2800" b="1" i="1" dirty="0">
                <a:latin typeface="+mj-lt"/>
                <a:cs typeface="Times New Roman" panose="02020603050405020304" pitchFamily="18" charset="0"/>
              </a:rPr>
              <a:t>simplifying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 equations.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230810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1143000"/>
            <a:ext cx="7772400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4203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696200" cy="4953000"/>
          </a:xfrm>
        </p:spPr>
        <p:txBody>
          <a:bodyPr/>
          <a:lstStyle/>
          <a:p>
            <a:r>
              <a:rPr lang="en-US" dirty="0"/>
              <a:t>Every element is combinational</a:t>
            </a:r>
          </a:p>
          <a:p>
            <a:r>
              <a:rPr lang="en-US" dirty="0"/>
              <a:t>Every node is either an input or connects to </a:t>
            </a:r>
            <a:r>
              <a:rPr lang="en-US" i="1" dirty="0"/>
              <a:t>exactly one </a:t>
            </a:r>
            <a:r>
              <a:rPr lang="en-US" dirty="0"/>
              <a:t>output</a:t>
            </a:r>
          </a:p>
          <a:p>
            <a:r>
              <a:rPr lang="en-US" dirty="0"/>
              <a:t>The circuit contains no cyclic paths</a:t>
            </a:r>
          </a:p>
          <a:p>
            <a:r>
              <a:rPr lang="en-US" b="1" dirty="0"/>
              <a:t>Example:</a:t>
            </a:r>
          </a:p>
          <a:p>
            <a:pPr>
              <a:spcAft>
                <a:spcPts val="800"/>
              </a:spcAft>
              <a:buFontTx/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76698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3468687" y="3657600"/>
          <a:ext cx="30845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2" name="VISIO" r:id="rId6" imgW="834840" imgH="549000" progId="Visio.Drawing.6">
                  <p:embed/>
                </p:oleObj>
              </mc:Choice>
              <mc:Fallback>
                <p:oleObj name="VISIO" r:id="rId6" imgW="834840" imgH="549000" progId="Visio.Drawing.6">
                  <p:embed/>
                  <p:pic>
                    <p:nvPicPr>
                      <p:cNvPr id="7669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7" y="3657600"/>
                        <a:ext cx="3084513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Rules of Combinational Composition</a:t>
            </a:r>
          </a:p>
        </p:txBody>
      </p:sp>
    </p:spTree>
    <p:extLst>
      <p:ext uri="{BB962C8B-B14F-4D97-AF65-F5344CB8AC3E}">
        <p14:creationId xmlns:p14="http://schemas.microsoft.com/office/powerpoint/2010/main" val="12489623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479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70523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532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 dirty="0"/>
              <a:t>	       Also called </a:t>
            </a:r>
            <a:r>
              <a:rPr lang="en-US" sz="2800" b="1" i="1" dirty="0"/>
              <a:t>minimizing</a:t>
            </a:r>
            <a:r>
              <a:rPr lang="en-US" sz="2800" i="1" dirty="0"/>
              <a:t> the equation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299077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8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04888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599342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955620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1399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87648" y="207975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Prove using other theorems and axioms:</a:t>
            </a:r>
          </a:p>
        </p:txBody>
      </p:sp>
    </p:spTree>
    <p:extLst>
      <p:ext uri="{BB962C8B-B14F-4D97-AF65-F5344CB8AC3E}">
        <p14:creationId xmlns:p14="http://schemas.microsoft.com/office/powerpoint/2010/main" val="2241464102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2313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08889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Prove using other theorems and axioms: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B•C + B•D + C•D 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BD + (CDB+CDB)		</a:t>
            </a:r>
            <a:r>
              <a:rPr lang="en-US" sz="2200" b="1" dirty="0">
                <a:latin typeface="+mj-lt"/>
                <a:cs typeface="Arial" charset="0"/>
              </a:rPr>
              <a:t>T10: Combining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BD + BCD+BCD		</a:t>
            </a:r>
            <a:r>
              <a:rPr lang="en-US" sz="2200" b="1" dirty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BCD + BD + BCD 		</a:t>
            </a:r>
            <a:r>
              <a:rPr lang="en-US" sz="2200" b="1" dirty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200" dirty="0">
                <a:latin typeface="Times New Roman" pitchFamily="18" charset="0"/>
                <a:cs typeface="Arial" charset="0"/>
              </a:rPr>
              <a:t>= (BC + BCD) + (BD + BCD)	</a:t>
            </a:r>
            <a:r>
              <a:rPr lang="en-US" sz="2200" b="1" dirty="0">
                <a:latin typeface="+mj-lt"/>
                <a:cs typeface="Arial" charset="0"/>
              </a:rPr>
              <a:t>T7: Associativity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200" dirty="0">
                <a:latin typeface="Times New Roman" pitchFamily="18" charset="0"/>
                <a:cs typeface="Arial" charset="0"/>
              </a:rPr>
              <a:t>= BC + BD				</a:t>
            </a:r>
            <a:r>
              <a:rPr lang="en-US" sz="2200" b="1" dirty="0">
                <a:latin typeface="+mj-lt"/>
                <a:cs typeface="Arial" charset="0"/>
              </a:rPr>
              <a:t>T9’: Covering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093683" y="307678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31674" y="346625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638056" y="348318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31674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68136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591817" y="428753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84121" y="429599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91612" y="4685473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46592" y="46939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31674" y="5100341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003644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/>
              <a:t>       </a:t>
            </a:r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1:</a:t>
            </a:r>
          </a:p>
        </p:txBody>
      </p:sp>
    </p:spTree>
    <p:extLst>
      <p:ext uri="{BB962C8B-B14F-4D97-AF65-F5344CB8AC3E}">
        <p14:creationId xmlns:p14="http://schemas.microsoft.com/office/powerpoint/2010/main" val="242900793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199" y="1722437"/>
            <a:ext cx="6966857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/>
              <a:t>	Y = A		T10: Combining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or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B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)	T8: </a:t>
            </a:r>
            <a:r>
              <a:rPr lang="en-US" dirty="0" err="1"/>
              <a:t>Distributivity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(1)		T5’: Complements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		T1: Identity</a:t>
            </a:r>
          </a:p>
        </p:txBody>
      </p:sp>
      <p:sp>
        <p:nvSpPr>
          <p:cNvPr id="1045509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219068" y="41872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1:</a:t>
            </a:r>
          </a:p>
        </p:txBody>
      </p:sp>
      <p:sp>
        <p:nvSpPr>
          <p:cNvPr id="7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09939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ABC)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/>
              <a:t>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2: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18358579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/>
              <a:t>Functional specification of outputs in terms of inputs</a:t>
            </a:r>
          </a:p>
          <a:p>
            <a:r>
              <a:rPr lang="en-US" b="1" dirty="0">
                <a:solidFill>
                  <a:srgbClr val="0070C0"/>
                </a:solidFill>
              </a:rPr>
              <a:t>Example:    </a:t>
            </a:r>
            <a:r>
              <a:rPr lang="en-US" sz="2800" i="1" dirty="0"/>
              <a:t>S</a:t>
            </a:r>
            <a:r>
              <a:rPr lang="en-US" sz="2800" dirty="0"/>
              <a:t>     = F(</a:t>
            </a:r>
            <a:r>
              <a:rPr lang="en-US" sz="2800" i="1" dirty="0"/>
              <a:t>A</a:t>
            </a:r>
            <a:r>
              <a:rPr lang="en-US" sz="2800" dirty="0"/>
              <a:t>, </a:t>
            </a:r>
            <a:r>
              <a:rPr lang="en-US" sz="2800" i="1" dirty="0"/>
              <a:t>B</a:t>
            </a:r>
            <a:r>
              <a:rPr lang="en-US" sz="2800" dirty="0"/>
              <a:t>,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in</a:t>
            </a:r>
            <a:r>
              <a:rPr lang="en-US" sz="2800" dirty="0"/>
              <a:t>)</a:t>
            </a:r>
          </a:p>
          <a:p>
            <a:pPr>
              <a:buFontTx/>
              <a:buNone/>
            </a:pPr>
            <a:r>
              <a:rPr lang="en-US" sz="2800" i="1" dirty="0"/>
              <a:t>                  	    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out</a:t>
            </a:r>
            <a:r>
              <a:rPr lang="en-US" sz="2800" dirty="0"/>
              <a:t> = F(</a:t>
            </a:r>
            <a:r>
              <a:rPr lang="en-US" sz="2800" i="1" dirty="0"/>
              <a:t>A</a:t>
            </a:r>
            <a:r>
              <a:rPr lang="en-US" sz="2800" dirty="0"/>
              <a:t>, </a:t>
            </a:r>
            <a:r>
              <a:rPr lang="en-US" sz="2800" i="1" dirty="0"/>
              <a:t>B</a:t>
            </a:r>
            <a:r>
              <a:rPr lang="en-US" sz="2800" dirty="0"/>
              <a:t>,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in</a:t>
            </a:r>
            <a:r>
              <a:rPr lang="en-US" sz="2800" dirty="0"/>
              <a:t>) </a:t>
            </a:r>
          </a:p>
        </p:txBody>
      </p:sp>
      <p:graphicFrame>
        <p:nvGraphicFramePr>
          <p:cNvPr id="8888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2362200" y="3240405"/>
          <a:ext cx="4191000" cy="2703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56" name="VISIO" r:id="rId6" imgW="1247040" imgH="805320" progId="Visio.Drawing.6">
                  <p:embed/>
                </p:oleObj>
              </mc:Choice>
              <mc:Fallback>
                <p:oleObj name="VISIO" r:id="rId6" imgW="1247040" imgH="805320" progId="Visio.Drawing.6">
                  <p:embed/>
                  <p:pic>
                    <p:nvPicPr>
                      <p:cNvPr id="8888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40405"/>
                        <a:ext cx="4191000" cy="2703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734247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ABC)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AB(</a:t>
            </a:r>
            <a:r>
              <a:rPr lang="en-US" dirty="0"/>
              <a:t>1 + </a:t>
            </a:r>
            <a:r>
              <a:rPr lang="en-US" i="1" dirty="0"/>
              <a:t>C</a:t>
            </a:r>
            <a:r>
              <a:rPr lang="en-US" dirty="0"/>
              <a:t>))		T8: </a:t>
            </a:r>
            <a:r>
              <a:rPr lang="en-US" dirty="0" err="1"/>
              <a:t>Distributivity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</a:t>
            </a:r>
            <a:r>
              <a:rPr lang="en-US" dirty="0"/>
              <a:t>(1))			T2’: Null Element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</a:t>
            </a:r>
            <a:r>
              <a:rPr lang="en-US" dirty="0"/>
              <a:t>)			T1: Identity</a:t>
            </a:r>
          </a:p>
          <a:p>
            <a:pPr>
              <a:buFontTx/>
              <a:buNone/>
            </a:pPr>
            <a:r>
              <a:rPr lang="en-US" dirty="0"/>
              <a:t>	   = (</a:t>
            </a:r>
            <a:r>
              <a:rPr lang="en-US" i="1" dirty="0"/>
              <a:t>AA</a:t>
            </a:r>
            <a:r>
              <a:rPr lang="en-US" dirty="0"/>
              <a:t>)</a:t>
            </a:r>
            <a:r>
              <a:rPr lang="en-US" i="1" dirty="0"/>
              <a:t>B	</a:t>
            </a:r>
            <a:r>
              <a:rPr lang="en-US" dirty="0"/>
              <a:t>		T7: Associativity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AB</a:t>
            </a:r>
            <a:r>
              <a:rPr lang="en-US" dirty="0"/>
              <a:t>				T3: </a:t>
            </a:r>
            <a:r>
              <a:rPr lang="en-US" dirty="0" err="1"/>
              <a:t>Idempotency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2: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3190686583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95754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3000" y="3228945"/>
            <a:ext cx="7381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32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complements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72900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Theorem: Dual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2236" y="2893665"/>
            <a:ext cx="73812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The complement of the product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sum of the complements.</a:t>
            </a:r>
          </a:p>
          <a:p>
            <a:pPr algn="ctr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latin typeface="+mj-lt"/>
                <a:cs typeface="Times New Roman" panose="02020603050405020304" pitchFamily="18" charset="0"/>
              </a:rPr>
              <a:t>Dual: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complements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9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</a:t>
                      </a: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166349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(A+BD)C</a:t>
            </a:r>
          </a:p>
          <a:p>
            <a:pPr marL="0" indent="0">
              <a:buNone/>
            </a:pPr>
            <a:r>
              <a:rPr lang="en-US" i="1" dirty="0"/>
              <a:t> 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1</a:t>
            </a:r>
          </a:p>
        </p:txBody>
      </p:sp>
    </p:spTree>
    <p:extLst>
      <p:ext uri="{BB962C8B-B14F-4D97-AF65-F5344CB8AC3E}">
        <p14:creationId xmlns:p14="http://schemas.microsoft.com/office/powerpoint/2010/main" val="2042730037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(A+BD)C</a:t>
            </a:r>
          </a:p>
          <a:p>
            <a:pPr marL="0" indent="0">
              <a:buNone/>
            </a:pPr>
            <a:r>
              <a:rPr lang="en-US" i="1" dirty="0"/>
              <a:t>   = (A+BD) + C</a:t>
            </a:r>
          </a:p>
          <a:p>
            <a:pPr marL="0" indent="0">
              <a:buNone/>
            </a:pPr>
            <a:r>
              <a:rPr lang="en-US" i="1" dirty="0"/>
              <a:t>   = (A•(BD)) + C</a:t>
            </a:r>
          </a:p>
          <a:p>
            <a:pPr marL="0" indent="0">
              <a:buNone/>
            </a:pPr>
            <a:r>
              <a:rPr lang="en-US" i="1" dirty="0"/>
              <a:t>   = (A•(BD)) + C</a:t>
            </a:r>
          </a:p>
          <a:p>
            <a:pPr marL="0" indent="0">
              <a:buNone/>
            </a:pPr>
            <a:r>
              <a:rPr lang="en-US" i="1" dirty="0"/>
              <a:t>   = ABD + C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1</a:t>
            </a: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1" y="1850571"/>
            <a:ext cx="9361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145976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122710" y="1926770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145976" y="187234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2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318659" y="2492829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318659" y="2427516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1736272" y="306977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194" y="365760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26237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(ACE+D) + B</a:t>
            </a:r>
          </a:p>
          <a:p>
            <a:pPr marL="0" indent="0">
              <a:buNone/>
            </a:pPr>
            <a:r>
              <a:rPr lang="en-US" i="1" dirty="0"/>
              <a:t>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2</a:t>
            </a:r>
          </a:p>
        </p:txBody>
      </p:sp>
    </p:spTree>
    <p:extLst>
      <p:ext uri="{BB962C8B-B14F-4D97-AF65-F5344CB8AC3E}">
        <p14:creationId xmlns:p14="http://schemas.microsoft.com/office/powerpoint/2010/main" val="4023104985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(ACE+D) + B</a:t>
            </a:r>
          </a:p>
          <a:p>
            <a:pPr marL="0" indent="0">
              <a:buNone/>
            </a:pPr>
            <a:r>
              <a:rPr lang="en-US" i="1" dirty="0"/>
              <a:t>   = (ACE+D) • B</a:t>
            </a:r>
          </a:p>
          <a:p>
            <a:pPr marL="0" indent="0">
              <a:buNone/>
            </a:pPr>
            <a:r>
              <a:rPr lang="en-US" i="1" dirty="0"/>
              <a:t>   = (ACE•D) • B</a:t>
            </a:r>
          </a:p>
          <a:p>
            <a:pPr marL="0" indent="0">
              <a:buNone/>
            </a:pPr>
            <a:r>
              <a:rPr lang="en-US" i="1" dirty="0"/>
              <a:t>   = ((AC+E)•D) • B</a:t>
            </a:r>
          </a:p>
          <a:p>
            <a:pPr marL="0" indent="0">
              <a:buNone/>
            </a:pPr>
            <a:r>
              <a:rPr lang="en-US" i="1" dirty="0"/>
              <a:t>   = ((AC+E)•D) • B</a:t>
            </a:r>
          </a:p>
          <a:p>
            <a:pPr marL="0" indent="0">
              <a:buNone/>
            </a:pPr>
            <a:r>
              <a:rPr lang="en-US" i="1" dirty="0"/>
              <a:t>   = (ACD + DE) • B</a:t>
            </a:r>
          </a:p>
          <a:p>
            <a:pPr marL="0" indent="0">
              <a:buNone/>
            </a:pPr>
            <a:r>
              <a:rPr lang="en-US" i="1" dirty="0"/>
              <a:t>   = ABCD + BDE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2</a:t>
            </a: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0" y="1850571"/>
            <a:ext cx="10450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298380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763473" y="1926770"/>
            <a:ext cx="41366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98171" y="2492829"/>
            <a:ext cx="4789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1" y="2438403"/>
            <a:ext cx="620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1856018" y="3069768"/>
            <a:ext cx="375548" cy="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525482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309266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2573680" y="24928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443842" y="306976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828794" y="2982693"/>
            <a:ext cx="4027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4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766466" y="30697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4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2449270" y="365759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4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3771894" y="365760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4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3754200" y="424544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4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3064296" y="424544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4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779815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4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2841167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4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3366376" y="485503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4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2574452" y="243090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8654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  </a:t>
            </a:r>
            <a:r>
              <a:rPr lang="en-US" i="1" dirty="0"/>
              <a:t>B</a:t>
            </a:r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19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876555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/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0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876557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34205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1895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7229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70317" y="426564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4083778101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8" name="Rectangle 10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772400" cy="4953000"/>
          </a:xfrm>
          <a:noFill/>
          <a:ln/>
        </p:spPr>
        <p:txBody>
          <a:bodyPr/>
          <a:lstStyle/>
          <a:p>
            <a:r>
              <a:rPr lang="en-US" b="1" dirty="0"/>
              <a:t>Backward:</a:t>
            </a:r>
          </a:p>
          <a:p>
            <a:pPr lvl="1"/>
            <a:r>
              <a:rPr lang="en-US" sz="2000" dirty="0"/>
              <a:t>Body changes</a:t>
            </a:r>
          </a:p>
          <a:p>
            <a:pPr lvl="1"/>
            <a:r>
              <a:rPr lang="en-US" sz="2000" dirty="0"/>
              <a:t>Adds bubbles to inputs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1400" dirty="0"/>
          </a:p>
          <a:p>
            <a:r>
              <a:rPr lang="en-US" b="1" dirty="0"/>
              <a:t>Forward:</a:t>
            </a:r>
          </a:p>
          <a:p>
            <a:pPr lvl="1"/>
            <a:r>
              <a:rPr lang="en-US" sz="2000" dirty="0"/>
              <a:t>Body changes</a:t>
            </a:r>
          </a:p>
          <a:p>
            <a:pPr lvl="1"/>
            <a:r>
              <a:rPr lang="en-US" sz="2000" dirty="0"/>
              <a:t>Adds bubble to output</a:t>
            </a: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1828800" y="2209800"/>
          <a:ext cx="50292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7" name="VISIO" r:id="rId7" imgW="1685880" imgH="371520" progId="Visio.Drawing.6">
                  <p:embed/>
                </p:oleObj>
              </mc:Choice>
              <mc:Fallback>
                <p:oleObj name="VISIO" r:id="rId7" imgW="1685880" imgH="371520" progId="Visio.Drawing.6">
                  <p:embed/>
                  <p:pic>
                    <p:nvPicPr>
                      <p:cNvPr id="8775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09800"/>
                        <a:ext cx="50292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75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/>
          </p:nvPr>
        </p:nvGraphicFramePr>
        <p:xfrm>
          <a:off x="1828800" y="4800600"/>
          <a:ext cx="49577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8" name="VISIO" r:id="rId9" imgW="1685880" imgH="371520" progId="Visio.Drawing.6">
                  <p:embed/>
                </p:oleObj>
              </mc:Choice>
              <mc:Fallback>
                <p:oleObj name="VISIO" r:id="rId9" imgW="1685880" imgH="371520" progId="Visio.Drawing.6">
                  <p:embed/>
                  <p:pic>
                    <p:nvPicPr>
                      <p:cNvPr id="87757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800600"/>
                        <a:ext cx="49577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</p:spTree>
    <p:extLst>
      <p:ext uri="{BB962C8B-B14F-4D97-AF65-F5344CB8AC3E}">
        <p14:creationId xmlns:p14="http://schemas.microsoft.com/office/powerpoint/2010/main" val="20063588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4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066800"/>
            <a:ext cx="77724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Complement</a:t>
            </a:r>
            <a:r>
              <a:rPr lang="en-US" sz="2800" dirty="0"/>
              <a:t>: variable with a bar over it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Literal</a:t>
            </a:r>
            <a:r>
              <a:rPr lang="en-US" sz="2800" dirty="0"/>
              <a:t>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endParaRPr lang="en-US" sz="2800" b="1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err="1"/>
              <a:t>Implicant</a:t>
            </a:r>
            <a:r>
              <a:rPr lang="en-US" sz="2800" dirty="0"/>
              <a:t>: product of literals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</a:p>
          <a:p>
            <a:pPr>
              <a:lnSpc>
                <a:spcPct val="90000"/>
              </a:lnSpc>
            </a:pPr>
            <a:r>
              <a:rPr lang="en-US" sz="2800" b="1" dirty="0" err="1"/>
              <a:t>Minterm</a:t>
            </a:r>
            <a:r>
              <a:rPr lang="en-US" sz="2800" dirty="0"/>
              <a:t>: product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</a:p>
          <a:p>
            <a:pPr>
              <a:lnSpc>
                <a:spcPct val="90000"/>
              </a:lnSpc>
            </a:pPr>
            <a:r>
              <a:rPr lang="en-US" sz="2800" b="1" dirty="0" err="1"/>
              <a:t>Maxterm</a:t>
            </a:r>
            <a:r>
              <a:rPr lang="en-US" sz="2800" dirty="0"/>
              <a:t>: sum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</a:t>
            </a:r>
            <a:r>
              <a:rPr lang="en-US" sz="2800" b="1" dirty="0">
                <a:solidFill>
                  <a:schemeClr val="accent1"/>
                </a:solidFill>
              </a:rPr>
              <a:t>  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</a:p>
        </p:txBody>
      </p:sp>
      <p:sp>
        <p:nvSpPr>
          <p:cNvPr id="111104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839683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066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447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95469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47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09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524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905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2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4478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3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0574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4" name="Line 1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2860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5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6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514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7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276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8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886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9" name="Line 19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4267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Some Definitions</a:t>
            </a:r>
          </a:p>
        </p:txBody>
      </p:sp>
    </p:spTree>
    <p:extLst>
      <p:ext uri="{BB962C8B-B14F-4D97-AF65-F5344CB8AC3E}">
        <p14:creationId xmlns:p14="http://schemas.microsoft.com/office/powerpoint/2010/main" val="3374410439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859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133600" y="2362200"/>
          <a:ext cx="44958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4" name="VISIO" r:id="rId6" imgW="1407240" imgH="714240" progId="Visio.Drawing.6">
                  <p:embed/>
                </p:oleObj>
              </mc:Choice>
              <mc:Fallback>
                <p:oleObj name="VISIO" r:id="rId6" imgW="1407240" imgH="714240" progId="Visio.Drawing.6">
                  <p:embed/>
                  <p:pic>
                    <p:nvPicPr>
                      <p:cNvPr id="87859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4495800" cy="218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626623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443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057400" y="2401887"/>
          <a:ext cx="4419600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8" name="VISIO" r:id="rId7" imgW="1407240" imgH="714240" progId="Visio.Drawing.6">
                  <p:embed/>
                </p:oleObj>
              </mc:Choice>
              <mc:Fallback>
                <p:oleObj name="VISIO" r:id="rId7" imgW="1407240" imgH="714240" progId="Visio.Drawing.6">
                  <p:embed/>
                  <p:pic>
                    <p:nvPicPr>
                      <p:cNvPr id="914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01887"/>
                        <a:ext cx="4419600" cy="224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44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144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00400" y="4953000"/>
            <a:ext cx="3048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AB</a:t>
            </a:r>
            <a:r>
              <a:rPr lang="en-US" sz="3200" dirty="0">
                <a:latin typeface="Times New Roman" pitchFamily="18" charset="0"/>
                <a:cs typeface="Arial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CD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</p:spTree>
    <p:extLst>
      <p:ext uri="{BB962C8B-B14F-4D97-AF65-F5344CB8AC3E}">
        <p14:creationId xmlns:p14="http://schemas.microsoft.com/office/powerpoint/2010/main" val="4288245113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7752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1828800" y="3124200"/>
          <a:ext cx="6289675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2" name="VISIO" r:id="rId6" imgW="2064600" imgH="771480" progId="Visio.Drawing.6">
                  <p:embed/>
                </p:oleObj>
              </mc:Choice>
              <mc:Fallback>
                <p:oleObj name="VISIO" r:id="rId6" imgW="2064600" imgH="771480" progId="Visio.Drawing.6">
                  <p:embed/>
                  <p:pic>
                    <p:nvPicPr>
                      <p:cNvPr id="9277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6289675" cy="234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7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Begin at output, then work toward inputs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Push bubbles on final output back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Draw gates in a form so bubbles cancel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Rules</a:t>
            </a:r>
          </a:p>
        </p:txBody>
      </p:sp>
    </p:spTree>
    <p:extLst>
      <p:ext uri="{BB962C8B-B14F-4D97-AF65-F5344CB8AC3E}">
        <p14:creationId xmlns:p14="http://schemas.microsoft.com/office/powerpoint/2010/main" val="4153531600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56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9287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132468261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362200" y="914400"/>
          <a:ext cx="4150587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80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10506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50587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2058325452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362200" y="914400"/>
          <a:ext cx="4114800" cy="498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4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10506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14800" cy="4985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859000039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362200" y="914400"/>
          <a:ext cx="40877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8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10506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0877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1911284252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en-US" sz="2400" dirty="0"/>
              <a:t>Two-level logic: ANDs followed by ORs</a:t>
            </a:r>
          </a:p>
          <a:p>
            <a:r>
              <a:rPr lang="en-US" sz="2400" dirty="0"/>
              <a:t>Example: </a:t>
            </a:r>
            <a:r>
              <a:rPr lang="en-US" sz="2400" i="1" dirty="0"/>
              <a:t>Y</a:t>
            </a:r>
            <a:r>
              <a:rPr lang="en-US" sz="2400" dirty="0"/>
              <a:t> = </a:t>
            </a:r>
            <a:r>
              <a:rPr lang="en-US" sz="2400" i="1" dirty="0"/>
              <a:t>ABC</a:t>
            </a:r>
            <a:r>
              <a:rPr lang="en-US" sz="2400" dirty="0"/>
              <a:t> + </a:t>
            </a:r>
            <a:r>
              <a:rPr lang="en-US" sz="2400" i="1" dirty="0"/>
              <a:t>ABC</a:t>
            </a:r>
            <a:r>
              <a:rPr lang="en-US" sz="2400" dirty="0"/>
              <a:t> + </a:t>
            </a:r>
            <a:r>
              <a:rPr lang="en-US" sz="2400" i="1" dirty="0"/>
              <a:t>ABC</a:t>
            </a:r>
          </a:p>
        </p:txBody>
      </p:sp>
      <p:graphicFrame>
        <p:nvGraphicFramePr>
          <p:cNvPr id="8990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981200" y="2209800"/>
          <a:ext cx="5356240" cy="33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2" name="VISIO" r:id="rId12" imgW="3041640" imgH="1914480" progId="Visio.Drawing.6">
                  <p:embed/>
                </p:oleObj>
              </mc:Choice>
              <mc:Fallback>
                <p:oleObj name="VISIO" r:id="rId12" imgW="3041640" imgH="1914480" progId="Visio.Drawing.6">
                  <p:embed/>
                  <p:pic>
                    <p:nvPicPr>
                      <p:cNvPr id="8990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09800"/>
                        <a:ext cx="5356240" cy="337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9079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200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9718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3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962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4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91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5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724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From Logic to Gates</a:t>
            </a:r>
          </a:p>
        </p:txBody>
      </p:sp>
    </p:spTree>
    <p:extLst>
      <p:ext uri="{BB962C8B-B14F-4D97-AF65-F5344CB8AC3E}">
        <p14:creationId xmlns:p14="http://schemas.microsoft.com/office/powerpoint/2010/main" val="906238852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/>
              <a:t>Inputs on the left (or top)</a:t>
            </a:r>
          </a:p>
          <a:p>
            <a:r>
              <a:rPr lang="en-US" dirty="0"/>
              <a:t>Outputs on right (or bottom)</a:t>
            </a:r>
          </a:p>
          <a:p>
            <a:r>
              <a:rPr lang="en-US" dirty="0"/>
              <a:t>Gates flow from left to right</a:t>
            </a:r>
          </a:p>
          <a:p>
            <a:r>
              <a:rPr lang="en-US" dirty="0"/>
              <a:t>Straight wires are best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 Schematics Rules</a:t>
            </a:r>
          </a:p>
        </p:txBody>
      </p:sp>
    </p:spTree>
    <p:extLst>
      <p:ext uri="{BB962C8B-B14F-4D97-AF65-F5344CB8AC3E}">
        <p14:creationId xmlns:p14="http://schemas.microsoft.com/office/powerpoint/2010/main" val="248814203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/>
              <a:t>Wires always connect at a T junction</a:t>
            </a:r>
          </a:p>
          <a:p>
            <a:r>
              <a:rPr lang="en-US" dirty="0"/>
              <a:t>A dot where wires cross indicates a connection between the wires</a:t>
            </a:r>
          </a:p>
          <a:p>
            <a:r>
              <a:rPr lang="en-US" dirty="0"/>
              <a:t>Wires crossing </a:t>
            </a:r>
            <a:r>
              <a:rPr lang="en-US" i="1" dirty="0"/>
              <a:t>without</a:t>
            </a:r>
            <a:r>
              <a:rPr lang="en-US" dirty="0"/>
              <a:t> a dot make no connection</a:t>
            </a:r>
          </a:p>
        </p:txBody>
      </p:sp>
      <p:graphicFrame>
        <p:nvGraphicFramePr>
          <p:cNvPr id="917514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136754" y="3546475"/>
          <a:ext cx="7391400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6" name="VISIO" r:id="rId6" imgW="3120840" imgH="915480" progId="Visio.Drawing.6">
                  <p:embed/>
                </p:oleObj>
              </mc:Choice>
              <mc:Fallback>
                <p:oleObj name="VISIO" r:id="rId6" imgW="3120840" imgH="915480" progId="Visio.Drawing.6">
                  <p:embed/>
                  <p:pic>
                    <p:nvPicPr>
                      <p:cNvPr id="917514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754" y="3546475"/>
                        <a:ext cx="7391400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 Schematic Rules (cont.)</a:t>
            </a:r>
          </a:p>
        </p:txBody>
      </p:sp>
    </p:spTree>
    <p:extLst>
      <p:ext uri="{BB962C8B-B14F-4D97-AF65-F5344CB8AC3E}">
        <p14:creationId xmlns:p14="http://schemas.microsoft.com/office/powerpoint/2010/main" val="174974999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0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56119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4495800" y="12954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7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10567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2954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Multiple-Output Circuits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8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0070C0"/>
                </a:solidFill>
              </a:rPr>
              <a:t>Example: </a:t>
            </a:r>
            <a:r>
              <a:rPr lang="en-US" b="1"/>
              <a:t>Priority Circuit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Output asserted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corresponding to most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significant TRUE input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3156735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/>
          </p:nvPr>
        </p:nvGraphicFramePr>
        <p:xfrm>
          <a:off x="4495800" y="1341437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31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10567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341437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32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105677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Example: </a:t>
            </a:r>
            <a:r>
              <a:rPr lang="en-US" b="1" dirty="0"/>
              <a:t>Priority Circuit</a:t>
            </a:r>
          </a:p>
          <a:p>
            <a:pPr marL="0" indent="0">
              <a:buNone/>
            </a:pPr>
            <a:r>
              <a:rPr lang="en-US" sz="2400" dirty="0"/>
              <a:t>     Output asserted </a:t>
            </a:r>
          </a:p>
          <a:p>
            <a:pPr marL="0" indent="0">
              <a:buNone/>
            </a:pPr>
            <a:r>
              <a:rPr lang="en-US" sz="2400" dirty="0"/>
              <a:t>     corresponding to most </a:t>
            </a:r>
          </a:p>
          <a:p>
            <a:pPr marL="0" indent="0">
              <a:buNone/>
            </a:pPr>
            <a:r>
              <a:rPr lang="en-US" sz="2400" dirty="0"/>
              <a:t>     significant TRUE input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Multiple-Output Circuits</a:t>
            </a:r>
          </a:p>
        </p:txBody>
      </p:sp>
    </p:spTree>
    <p:extLst>
      <p:ext uri="{BB962C8B-B14F-4D97-AF65-F5344CB8AC3E}">
        <p14:creationId xmlns:p14="http://schemas.microsoft.com/office/powerpoint/2010/main" val="1573814844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2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12954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55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9011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2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5105400" y="1828800"/>
          <a:ext cx="3429000" cy="315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56" name="VISIO" r:id="rId8" imgW="1200240" imgH="1154520" progId="Visio.Drawing.6">
                  <p:embed/>
                </p:oleObj>
              </mc:Choice>
              <mc:Fallback>
                <p:oleObj name="VISIO" r:id="rId8" imgW="1200240" imgH="1154520" progId="Visio.Drawing.6">
                  <p:embed/>
                  <p:pic>
                    <p:nvPicPr>
                      <p:cNvPr id="90112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28800"/>
                        <a:ext cx="3429000" cy="315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Priority Circuit Hardware</a:t>
            </a:r>
          </a:p>
        </p:txBody>
      </p:sp>
    </p:spTree>
    <p:extLst>
      <p:ext uri="{BB962C8B-B14F-4D97-AF65-F5344CB8AC3E}">
        <p14:creationId xmlns:p14="http://schemas.microsoft.com/office/powerpoint/2010/main" val="2795740594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9906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9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9021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1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4724400" y="2362200"/>
          <a:ext cx="4191000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80" name="VISIO" r:id="rId8" imgW="1913040" imgH="884520" progId="Visio.Drawing.6">
                  <p:embed/>
                </p:oleObj>
              </mc:Choice>
              <mc:Fallback>
                <p:oleObj name="VISIO" r:id="rId8" imgW="1913040" imgH="884520" progId="Visio.Drawing.6">
                  <p:embed/>
                  <p:pic>
                    <p:nvPicPr>
                      <p:cNvPr id="9021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193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Don’t Cares</a:t>
            </a:r>
          </a:p>
        </p:txBody>
      </p:sp>
    </p:spTree>
    <p:extLst>
      <p:ext uri="{BB962C8B-B14F-4D97-AF65-F5344CB8AC3E}">
        <p14:creationId xmlns:p14="http://schemas.microsoft.com/office/powerpoint/2010/main" val="3472814582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391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Contention:</a:t>
            </a:r>
            <a:r>
              <a:rPr lang="en-US" sz="2400" dirty="0"/>
              <a:t> circuit tries to drive output to 1 </a:t>
            </a:r>
            <a:r>
              <a:rPr lang="en-US" sz="2400" b="1" dirty="0"/>
              <a:t>and</a:t>
            </a:r>
            <a:r>
              <a:rPr lang="en-US" sz="2400" dirty="0"/>
              <a:t> 0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Actual value somewhere in between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Could be 0, 1, or in forbidden zone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Might change with voltage, temperature, time, noise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Often causes excessive power dissipation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C00000"/>
                </a:solidFill>
              </a:rPr>
              <a:t>Warnings: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Contention usually indicates a </a:t>
            </a:r>
            <a:r>
              <a:rPr lang="en-US" sz="2000" b="1" dirty="0"/>
              <a:t>bug</a:t>
            </a:r>
            <a:r>
              <a:rPr lang="en-US" sz="16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X </a:t>
            </a:r>
            <a:r>
              <a:rPr lang="en-US" sz="2000" dirty="0"/>
              <a:t>is used for </a:t>
            </a:r>
            <a:r>
              <a:rPr lang="en-US" sz="2000" b="1" dirty="0"/>
              <a:t>“don’t care” </a:t>
            </a:r>
            <a:r>
              <a:rPr lang="en-US" sz="2000" dirty="0"/>
              <a:t>and</a:t>
            </a:r>
            <a:r>
              <a:rPr lang="en-US" sz="2000" b="1" dirty="0"/>
              <a:t> contention </a:t>
            </a:r>
            <a:r>
              <a:rPr lang="en-US" sz="2000" dirty="0"/>
              <a:t>- look at the context to tell them apart.</a:t>
            </a:r>
          </a:p>
        </p:txBody>
      </p:sp>
      <p:graphicFrame>
        <p:nvGraphicFramePr>
          <p:cNvPr id="92979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3352800" y="2819400"/>
          <a:ext cx="3200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6" name="VISIO" r:id="rId6" imgW="1057320" imgH="607320" progId="Visio.Drawing.6">
                  <p:embed/>
                </p:oleObj>
              </mc:Choice>
              <mc:Fallback>
                <p:oleObj name="VISIO" r:id="rId6" imgW="1057320" imgH="607320" progId="Visio.Drawing.6">
                  <p:embed/>
                  <p:pic>
                    <p:nvPicPr>
                      <p:cNvPr id="92979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19400"/>
                        <a:ext cx="32004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Contention: X</a:t>
            </a:r>
          </a:p>
        </p:txBody>
      </p:sp>
    </p:spTree>
    <p:extLst>
      <p:ext uri="{BB962C8B-B14F-4D97-AF65-F5344CB8AC3E}">
        <p14:creationId xmlns:p14="http://schemas.microsoft.com/office/powerpoint/2010/main" val="3329876409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14400"/>
            <a:ext cx="7543800" cy="4953000"/>
          </a:xfrm>
        </p:spPr>
        <p:txBody>
          <a:bodyPr/>
          <a:lstStyle/>
          <a:p>
            <a:r>
              <a:rPr lang="en-US" dirty="0"/>
              <a:t>Floating, high impedance, open, high Z</a:t>
            </a:r>
          </a:p>
          <a:p>
            <a:r>
              <a:rPr lang="en-US" dirty="0"/>
              <a:t>Floating output might be 0, 1, or somewhere in between</a:t>
            </a:r>
          </a:p>
          <a:p>
            <a:pPr lvl="1"/>
            <a:r>
              <a:rPr lang="en-US" sz="2400" dirty="0"/>
              <a:t>A voltmeter won’t indicate whether a node is floating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400" dirty="0">
                <a:solidFill>
                  <a:schemeClr val="accent2"/>
                </a:solidFill>
              </a:rPr>
              <a:t>                                   </a:t>
            </a:r>
            <a:r>
              <a:rPr lang="en-US" sz="2400" b="1" dirty="0">
                <a:solidFill>
                  <a:srgbClr val="0070C0"/>
                </a:solidFill>
              </a:rPr>
              <a:t>Tristate Buffer</a:t>
            </a:r>
          </a:p>
        </p:txBody>
      </p:sp>
      <p:graphicFrame>
        <p:nvGraphicFramePr>
          <p:cNvPr id="93082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3048000" y="3276600"/>
          <a:ext cx="1810229" cy="2728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20" name="VISIO" r:id="rId6" imgW="828720" imgH="1305720" progId="Visio.Drawing.6">
                  <p:embed/>
                </p:oleObj>
              </mc:Choice>
              <mc:Fallback>
                <p:oleObj name="VISIO" r:id="rId6" imgW="828720" imgH="1305720" progId="Visio.Drawing.6">
                  <p:embed/>
                  <p:pic>
                    <p:nvPicPr>
                      <p:cNvPr id="930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276600"/>
                        <a:ext cx="1810229" cy="2728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Floating: Z</a:t>
            </a:r>
          </a:p>
        </p:txBody>
      </p:sp>
    </p:spTree>
    <p:extLst>
      <p:ext uri="{BB962C8B-B14F-4D97-AF65-F5344CB8AC3E}">
        <p14:creationId xmlns:p14="http://schemas.microsoft.com/office/powerpoint/2010/main" val="3298151287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381000" y="1066800"/>
            <a:ext cx="64770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Floating nodes are used in </a:t>
            </a:r>
            <a:r>
              <a:rPr lang="en-US" dirty="0" err="1"/>
              <a:t>tristate</a:t>
            </a:r>
            <a:r>
              <a:rPr lang="en-US" dirty="0"/>
              <a:t> busses</a:t>
            </a:r>
          </a:p>
          <a:p>
            <a:pPr lvl="1"/>
            <a:r>
              <a:rPr lang="en-US" sz="2600" dirty="0"/>
              <a:t>Many different drivers</a:t>
            </a:r>
          </a:p>
          <a:p>
            <a:pPr lvl="1"/>
            <a:r>
              <a:rPr lang="en-US" sz="2600" dirty="0"/>
              <a:t>Exactly one is active at once</a:t>
            </a:r>
          </a:p>
        </p:txBody>
      </p:sp>
      <p:graphicFrame>
        <p:nvGraphicFramePr>
          <p:cNvPr id="105882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6200775" y="1219200"/>
          <a:ext cx="225742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4" name="VISIO" r:id="rId6" imgW="1143000" imgH="2238120" progId="Visio.Drawing.6">
                  <p:embed/>
                </p:oleObj>
              </mc:Choice>
              <mc:Fallback>
                <p:oleObj name="VISIO" r:id="rId6" imgW="1143000" imgH="2238120" progId="Visio.Drawing.6">
                  <p:embed/>
                  <p:pic>
                    <p:nvPicPr>
                      <p:cNvPr id="1058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775" y="1219200"/>
                        <a:ext cx="2257425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Tristate Busses</a:t>
            </a:r>
          </a:p>
        </p:txBody>
      </p:sp>
    </p:spTree>
    <p:extLst>
      <p:ext uri="{BB962C8B-B14F-4D97-AF65-F5344CB8AC3E}">
        <p14:creationId xmlns:p14="http://schemas.microsoft.com/office/powerpoint/2010/main" val="342259150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8153400" cy="1752600"/>
          </a:xfrm>
        </p:spPr>
        <p:txBody>
          <a:bodyPr>
            <a:noAutofit/>
          </a:bodyPr>
          <a:lstStyle/>
          <a:p>
            <a:r>
              <a:rPr lang="en-US" dirty="0"/>
              <a:t>Boolean expressions can be minimized by combining terms</a:t>
            </a:r>
          </a:p>
          <a:p>
            <a:r>
              <a:rPr lang="en-US" dirty="0"/>
              <a:t>K-maps minimize equations graphically</a:t>
            </a:r>
          </a:p>
          <a:p>
            <a:r>
              <a:rPr lang="en-US" i="1" dirty="0"/>
              <a:t>PA</a:t>
            </a:r>
            <a:r>
              <a:rPr lang="en-US" dirty="0"/>
              <a:t> + </a:t>
            </a:r>
            <a:r>
              <a:rPr lang="en-US" i="1" dirty="0"/>
              <a:t>PA</a:t>
            </a:r>
            <a:r>
              <a:rPr lang="en-US" dirty="0"/>
              <a:t> = </a:t>
            </a:r>
            <a:r>
              <a:rPr lang="en-US" i="1" dirty="0"/>
              <a:t>P</a:t>
            </a:r>
            <a:endParaRPr lang="en-US" dirty="0"/>
          </a:p>
        </p:txBody>
      </p:sp>
      <p:graphicFrame>
        <p:nvGraphicFramePr>
          <p:cNvPr id="918535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685800" y="3886200"/>
          <a:ext cx="8077200" cy="21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8" name="VISIO" r:id="rId7" imgW="4889520" imgH="1274760" progId="Visio.Drawing.6">
                  <p:embed/>
                </p:oleObj>
              </mc:Choice>
              <mc:Fallback>
                <p:oleObj name="VISIO" r:id="rId7" imgW="4889520" imgH="1274760" progId="Visio.Drawing.6">
                  <p:embed/>
                  <p:pic>
                    <p:nvPicPr>
                      <p:cNvPr id="91853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8077200" cy="2106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362200" y="2895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Karnaugh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Maps (K-Maps)</a:t>
            </a:r>
          </a:p>
        </p:txBody>
      </p:sp>
    </p:spTree>
    <p:extLst>
      <p:ext uri="{BB962C8B-B14F-4D97-AF65-F5344CB8AC3E}">
        <p14:creationId xmlns:p14="http://schemas.microsoft.com/office/powerpoint/2010/main" val="2169790636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/>
          </p:nvPr>
        </p:nvGraphicFramePr>
        <p:xfrm>
          <a:off x="3771900" y="2974731"/>
          <a:ext cx="381000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99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9195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2974731"/>
                        <a:ext cx="3810000" cy="2312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9563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1485900" y="3127131"/>
          <a:ext cx="1785938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0" name="VISIO" r:id="rId11" imgW="948960" imgH="1174680" progId="Visio.Drawing.6">
                  <p:embed/>
                </p:oleObj>
              </mc:Choice>
              <mc:Fallback>
                <p:oleObj name="VISIO" r:id="rId11" imgW="948960" imgH="1174680" progId="Visio.Drawing.6">
                  <p:embed/>
                  <p:pic>
                    <p:nvPicPr>
                      <p:cNvPr id="91956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3127131"/>
                        <a:ext cx="1785938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9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906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Circle 1’s in adjacent squares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In Boolean expression, include only literals whose true and complement form are </a:t>
            </a:r>
            <a:r>
              <a:rPr lang="en-US" sz="3200" b="1" i="1" dirty="0">
                <a:latin typeface="+mj-lt"/>
                <a:cs typeface="Arial" charset="0"/>
              </a:rPr>
              <a:t>not</a:t>
            </a:r>
            <a:r>
              <a:rPr lang="en-US" sz="3200" dirty="0">
                <a:latin typeface="+mj-lt"/>
                <a:cs typeface="Arial" charset="0"/>
              </a:rPr>
              <a:t> in the circle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                                                   Y</a:t>
            </a:r>
            <a:r>
              <a:rPr lang="en-US" sz="2400" b="1" dirty="0">
                <a:latin typeface="+mj-lt"/>
                <a:cs typeface="Arial" charset="0"/>
              </a:rPr>
              <a:t> = </a:t>
            </a:r>
            <a:r>
              <a:rPr lang="en-US" sz="2400" b="1" i="1" dirty="0">
                <a:latin typeface="+mj-lt"/>
                <a:cs typeface="Arial" charset="0"/>
              </a:rPr>
              <a:t>AB</a:t>
            </a:r>
          </a:p>
        </p:txBody>
      </p:sp>
      <p:sp>
        <p:nvSpPr>
          <p:cNvPr id="91956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6101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56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3815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</a:t>
            </a:r>
          </a:p>
        </p:txBody>
      </p:sp>
    </p:spTree>
    <p:extLst>
      <p:ext uri="{BB962C8B-B14F-4D97-AF65-F5344CB8AC3E}">
        <p14:creationId xmlns:p14="http://schemas.microsoft.com/office/powerpoint/2010/main" val="3645586090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Complement: </a:t>
            </a:r>
            <a:r>
              <a:rPr lang="en-US" dirty="0"/>
              <a:t>variable with a bar over it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0070C0"/>
                </a:solidFill>
              </a:rPr>
              <a:t>   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</a:p>
          <a:p>
            <a:r>
              <a:rPr lang="en-US" b="1" dirty="0"/>
              <a:t>Literal: </a:t>
            </a:r>
            <a:r>
              <a:rPr lang="en-US" dirty="0"/>
              <a:t>variable or its complement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0070C0"/>
                </a:solidFill>
              </a:rPr>
              <a:t>   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 err="1"/>
              <a:t>Implicant</a:t>
            </a:r>
            <a:r>
              <a:rPr lang="en-US" b="1" dirty="0"/>
              <a:t>: </a:t>
            </a:r>
            <a:r>
              <a:rPr lang="en-US" dirty="0"/>
              <a:t>product of literals</a:t>
            </a:r>
          </a:p>
          <a:p>
            <a:pPr>
              <a:buFontTx/>
              <a:buNone/>
            </a:pPr>
            <a:r>
              <a:rPr lang="en-US" dirty="0"/>
              <a:t>    </a:t>
            </a:r>
            <a:r>
              <a:rPr lang="en-US" b="1" i="1" dirty="0">
                <a:solidFill>
                  <a:srgbClr val="0070C0"/>
                </a:solidFill>
              </a:rPr>
              <a:t>ABC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AC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BC</a:t>
            </a:r>
          </a:p>
          <a:p>
            <a:r>
              <a:rPr lang="en-US" sz="3600" b="1" dirty="0"/>
              <a:t>Prime </a:t>
            </a:r>
            <a:r>
              <a:rPr lang="en-US" sz="3600" b="1" dirty="0" err="1"/>
              <a:t>implicant</a:t>
            </a:r>
            <a:r>
              <a:rPr lang="en-US" sz="3600" b="1" dirty="0"/>
              <a:t>:</a:t>
            </a:r>
            <a:r>
              <a:rPr lang="en-US" dirty="0"/>
              <a:t> </a:t>
            </a:r>
            <a:r>
              <a:rPr lang="en-US" dirty="0" err="1"/>
              <a:t>implicant</a:t>
            </a:r>
            <a:r>
              <a:rPr lang="en-US" dirty="0"/>
              <a:t> corresponding to the largest circle in a K-map</a:t>
            </a:r>
          </a:p>
        </p:txBody>
      </p:sp>
      <p:sp>
        <p:nvSpPr>
          <p:cNvPr id="92160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471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408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89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27586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37793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28193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242038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 Definitions</a:t>
            </a:r>
          </a:p>
        </p:txBody>
      </p:sp>
    </p:spTree>
    <p:extLst>
      <p:ext uri="{BB962C8B-B14F-4D97-AF65-F5344CB8AC3E}">
        <p14:creationId xmlns:p14="http://schemas.microsoft.com/office/powerpoint/2010/main" val="232761164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17821</TotalTime>
  <Words>4031</Words>
  <Application>Microsoft Macintosh PowerPoint</Application>
  <PresentationFormat>On-screen Show (4:3)</PresentationFormat>
  <Paragraphs>1026</Paragraphs>
  <Slides>114</Slides>
  <Notes>114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114</vt:i4>
      </vt:variant>
    </vt:vector>
  </HeadingPairs>
  <TitlesOfParts>
    <vt:vector size="121" baseType="lpstr">
      <vt:lpstr>ＭＳ Ｐゴシック</vt:lpstr>
      <vt:lpstr>Arial</vt:lpstr>
      <vt:lpstr>Arial Black</vt:lpstr>
      <vt:lpstr>Calibri</vt:lpstr>
      <vt:lpstr>Times New Roman</vt:lpstr>
      <vt:lpstr>Office Theme</vt:lpstr>
      <vt:lpstr>VISIO</vt:lpstr>
      <vt:lpstr>Lecture 2:  Combinational Logic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Sum-of-Products Form</vt:lpstr>
      <vt:lpstr>Sum-of-Products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SOP &amp; POS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138</cp:revision>
  <cp:lastPrinted>2018-01-16T16:40:17Z</cp:lastPrinted>
  <dcterms:created xsi:type="dcterms:W3CDTF">2012-08-07T04:56:47Z</dcterms:created>
  <dcterms:modified xsi:type="dcterms:W3CDTF">2019-09-11T13:08:36Z</dcterms:modified>
</cp:coreProperties>
</file>