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tags/tag17.xml" ContentType="application/vnd.openxmlformats-officedocument.presentationml.tags+xml"/>
  <Override PartName="/ppt/notesSlides/notesSlide19.xml" ContentType="application/vnd.openxmlformats-officedocument.presentationml.notesSlide+xml"/>
  <Override PartName="/ppt/tags/tag18.xml" ContentType="application/vnd.openxmlformats-officedocument.presentationml.tags+xml"/>
  <Override PartName="/ppt/notesSlides/notesSlide20.xml" ContentType="application/vnd.openxmlformats-officedocument.presentationml.notesSlide+xml"/>
  <Override PartName="/ppt/tags/tag19.xml" ContentType="application/vnd.openxmlformats-officedocument.presentationml.tags+xml"/>
  <Override PartName="/ppt/notesSlides/notesSlide21.xml" ContentType="application/vnd.openxmlformats-officedocument.presentationml.notesSlide+xml"/>
  <Override PartName="/ppt/tags/tag20.xml" ContentType="application/vnd.openxmlformats-officedocument.presentationml.tags+xml"/>
  <Override PartName="/ppt/notesSlides/notesSlide22.xml" ContentType="application/vnd.openxmlformats-officedocument.presentationml.notesSlide+xml"/>
  <Override PartName="/ppt/tags/tag21.xml" ContentType="application/vnd.openxmlformats-officedocument.presentationml.tags+xml"/>
  <Override PartName="/ppt/notesSlides/notesSlide23.xml" ContentType="application/vnd.openxmlformats-officedocument.presentationml.notesSlide+xml"/>
  <Override PartName="/ppt/tags/tag22.xml" ContentType="application/vnd.openxmlformats-officedocument.presentationml.tags+xml"/>
  <Override PartName="/ppt/notesSlides/notesSlide24.xml" ContentType="application/vnd.openxmlformats-officedocument.presentationml.notesSlide+xml"/>
  <Override PartName="/ppt/tags/tag23.xml" ContentType="application/vnd.openxmlformats-officedocument.presentationml.tags+xml"/>
  <Override PartName="/ppt/notesSlides/notesSlide25.xml" ContentType="application/vnd.openxmlformats-officedocument.presentationml.notesSlide+xml"/>
  <Override PartName="/ppt/tags/tag24.xml" ContentType="application/vnd.openxmlformats-officedocument.presentationml.tags+xml"/>
  <Override PartName="/ppt/notesSlides/notesSlide26.xml" ContentType="application/vnd.openxmlformats-officedocument.presentationml.notesSlide+xml"/>
  <Override PartName="/ppt/tags/tag25.xml" ContentType="application/vnd.openxmlformats-officedocument.presentationml.tags+xml"/>
  <Override PartName="/ppt/notesSlides/notesSlide27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84" r:id="rId2"/>
    <p:sldId id="385" r:id="rId3"/>
    <p:sldId id="399" r:id="rId4"/>
    <p:sldId id="400" r:id="rId5"/>
    <p:sldId id="401" r:id="rId6"/>
    <p:sldId id="402" r:id="rId7"/>
    <p:sldId id="403" r:id="rId8"/>
    <p:sldId id="404" r:id="rId9"/>
    <p:sldId id="405" r:id="rId10"/>
    <p:sldId id="642" r:id="rId11"/>
    <p:sldId id="646" r:id="rId12"/>
    <p:sldId id="406" r:id="rId13"/>
    <p:sldId id="407" r:id="rId14"/>
    <p:sldId id="408" r:id="rId15"/>
    <p:sldId id="409" r:id="rId16"/>
    <p:sldId id="410" r:id="rId17"/>
    <p:sldId id="411" r:id="rId18"/>
    <p:sldId id="648" r:id="rId19"/>
    <p:sldId id="649" r:id="rId20"/>
    <p:sldId id="650" r:id="rId21"/>
    <p:sldId id="412" r:id="rId22"/>
    <p:sldId id="413" r:id="rId23"/>
    <p:sldId id="664" r:id="rId24"/>
    <p:sldId id="540" r:id="rId25"/>
    <p:sldId id="665" r:id="rId26"/>
    <p:sldId id="414" r:id="rId27"/>
    <p:sldId id="586" r:id="rId28"/>
    <p:sldId id="415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88" autoAdjust="0"/>
    <p:restoredTop sz="90787" autoAdjust="0"/>
  </p:normalViewPr>
  <p:slideViewPr>
    <p:cSldViewPr>
      <p:cViewPr varScale="1">
        <p:scale>
          <a:sx n="96" d="100"/>
          <a:sy n="96" d="100"/>
        </p:scale>
        <p:origin x="52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25141-5B24-4BAE-9559-A86E56479F27}" type="slidenum">
              <a:rPr lang="en-US"/>
              <a:pPr/>
              <a:t>10</a:t>
            </a:fld>
            <a:endParaRPr lang="en-US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08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25141-5B24-4BAE-9559-A86E56479F27}" type="slidenum">
              <a:rPr lang="en-US"/>
              <a:pPr/>
              <a:t>11</a:t>
            </a:fld>
            <a:endParaRPr lang="en-US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15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B377D0-3401-4DB7-96DB-6B7BE03ABE96}" type="slidenum">
              <a:rPr lang="en-US"/>
              <a:pPr/>
              <a:t>12</a:t>
            </a:fld>
            <a:endParaRPr lang="en-US"/>
          </a:p>
        </p:txBody>
      </p:sp>
      <p:sp>
        <p:nvSpPr>
          <p:cNvPr id="136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57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D2DB2-BA90-4463-B0A8-AE12B0A66EE8}" type="slidenum">
              <a:rPr lang="en-US"/>
              <a:pPr/>
              <a:t>13</a:t>
            </a:fld>
            <a:endParaRPr lang="en-US"/>
          </a:p>
        </p:txBody>
      </p:sp>
      <p:sp>
        <p:nvSpPr>
          <p:cNvPr id="136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86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C829F-7ED2-40C6-BF34-D0B3FCC86EBA}" type="slidenum">
              <a:rPr lang="en-US"/>
              <a:pPr/>
              <a:t>14</a:t>
            </a:fld>
            <a:endParaRPr lang="en-US"/>
          </a:p>
        </p:txBody>
      </p:sp>
      <p:sp>
        <p:nvSpPr>
          <p:cNvPr id="136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07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1C4C82-1E05-4440-9F7E-6FAEB2EAAE75}" type="slidenum">
              <a:rPr lang="en-US"/>
              <a:pPr/>
              <a:t>15</a:t>
            </a:fld>
            <a:endParaRPr lang="en-US"/>
          </a:p>
        </p:txBody>
      </p:sp>
      <p:sp>
        <p:nvSpPr>
          <p:cNvPr id="136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156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622678-56B4-4083-93DF-293C377DC8BB}" type="slidenum">
              <a:rPr lang="en-US"/>
              <a:pPr/>
              <a:t>16</a:t>
            </a:fld>
            <a:endParaRPr lang="en-US"/>
          </a:p>
        </p:txBody>
      </p:sp>
      <p:sp>
        <p:nvSpPr>
          <p:cNvPr id="136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49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2405B-27BD-44F4-A341-1CD560017CD2}" type="slidenum">
              <a:rPr lang="en-US"/>
              <a:pPr/>
              <a:t>17</a:t>
            </a:fld>
            <a:endParaRPr lang="en-US"/>
          </a:p>
        </p:txBody>
      </p:sp>
      <p:sp>
        <p:nvSpPr>
          <p:cNvPr id="136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82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2405B-27BD-44F4-A341-1CD560017CD2}" type="slidenum">
              <a:rPr lang="en-US"/>
              <a:pPr/>
              <a:t>18</a:t>
            </a:fld>
            <a:endParaRPr lang="en-US"/>
          </a:p>
        </p:txBody>
      </p:sp>
      <p:sp>
        <p:nvSpPr>
          <p:cNvPr id="136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2939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2405B-27BD-44F4-A341-1CD560017CD2}" type="slidenum">
              <a:rPr lang="en-US"/>
              <a:pPr/>
              <a:t>19</a:t>
            </a:fld>
            <a:endParaRPr lang="en-US"/>
          </a:p>
        </p:txBody>
      </p:sp>
      <p:sp>
        <p:nvSpPr>
          <p:cNvPr id="136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4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72405B-27BD-44F4-A341-1CD560017CD2}" type="slidenum">
              <a:rPr lang="en-US"/>
              <a:pPr/>
              <a:t>20</a:t>
            </a:fld>
            <a:endParaRPr lang="en-US"/>
          </a:p>
        </p:txBody>
      </p:sp>
      <p:sp>
        <p:nvSpPr>
          <p:cNvPr id="136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28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268C7-9330-4FF6-B88E-8F9390C46787}" type="slidenum">
              <a:rPr lang="en-US"/>
              <a:pPr/>
              <a:t>21</a:t>
            </a:fld>
            <a:endParaRPr lang="en-US"/>
          </a:p>
        </p:txBody>
      </p:sp>
      <p:sp>
        <p:nvSpPr>
          <p:cNvPr id="136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80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04A31-E7AA-49B9-AB13-6ACD4B3FFBA8}" type="slidenum">
              <a:rPr lang="en-US"/>
              <a:pPr/>
              <a:t>22</a:t>
            </a:fld>
            <a:endParaRPr lang="en-US"/>
          </a:p>
        </p:txBody>
      </p:sp>
      <p:sp>
        <p:nvSpPr>
          <p:cNvPr id="137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944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04A31-E7AA-49B9-AB13-6ACD4B3FFBA8}" type="slidenum">
              <a:rPr lang="en-US"/>
              <a:pPr/>
              <a:t>23</a:t>
            </a:fld>
            <a:endParaRPr lang="en-US"/>
          </a:p>
        </p:txBody>
      </p:sp>
      <p:sp>
        <p:nvSpPr>
          <p:cNvPr id="137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060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04A31-E7AA-49B9-AB13-6ACD4B3FFBA8}" type="slidenum">
              <a:rPr lang="en-US"/>
              <a:pPr/>
              <a:t>24</a:t>
            </a:fld>
            <a:endParaRPr lang="en-US"/>
          </a:p>
        </p:txBody>
      </p:sp>
      <p:sp>
        <p:nvSpPr>
          <p:cNvPr id="137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638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04A31-E7AA-49B9-AB13-6ACD4B3FFBA8}" type="slidenum">
              <a:rPr lang="en-US"/>
              <a:pPr/>
              <a:t>25</a:t>
            </a:fld>
            <a:endParaRPr lang="en-US"/>
          </a:p>
        </p:txBody>
      </p:sp>
      <p:sp>
        <p:nvSpPr>
          <p:cNvPr id="137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779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BCE9A0-E7EE-465F-A9E2-2A09D0577B70}" type="slidenum">
              <a:rPr lang="en-US"/>
              <a:pPr/>
              <a:t>26</a:t>
            </a:fld>
            <a:endParaRPr lang="en-US"/>
          </a:p>
        </p:txBody>
      </p:sp>
      <p:sp>
        <p:nvSpPr>
          <p:cNvPr id="137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451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BCE9A0-E7EE-465F-A9E2-2A09D0577B70}" type="slidenum">
              <a:rPr lang="en-US"/>
              <a:pPr/>
              <a:t>27</a:t>
            </a:fld>
            <a:endParaRPr lang="en-US"/>
          </a:p>
        </p:txBody>
      </p:sp>
      <p:sp>
        <p:nvSpPr>
          <p:cNvPr id="137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308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40A60-4161-4AA9-B4A0-BB2E25B9069F}" type="slidenum">
              <a:rPr lang="en-US"/>
              <a:pPr/>
              <a:t>28</a:t>
            </a:fld>
            <a:endParaRPr lang="en-US"/>
          </a:p>
        </p:txBody>
      </p:sp>
      <p:sp>
        <p:nvSpPr>
          <p:cNvPr id="137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12898-5B80-4728-A62A-50D6A1DE6BF0}" type="slidenum">
              <a:rPr lang="en-US"/>
              <a:pPr/>
              <a:t>3</a:t>
            </a:fld>
            <a:endParaRPr lang="en-US"/>
          </a:p>
        </p:txBody>
      </p:sp>
      <p:sp>
        <p:nvSpPr>
          <p:cNvPr id="135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28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A02A9-81E7-4FC0-8A31-24B525F14208}" type="slidenum">
              <a:rPr lang="en-US"/>
              <a:pPr/>
              <a:t>4</a:t>
            </a:fld>
            <a:endParaRPr lang="en-US"/>
          </a:p>
        </p:txBody>
      </p:sp>
      <p:sp>
        <p:nvSpPr>
          <p:cNvPr id="135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86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DC739A-9C17-47CD-9F20-15742CBE6C74}" type="slidenum">
              <a:rPr lang="en-US"/>
              <a:pPr/>
              <a:t>5</a:t>
            </a:fld>
            <a:endParaRPr lang="en-US"/>
          </a:p>
        </p:txBody>
      </p:sp>
      <p:sp>
        <p:nvSpPr>
          <p:cNvPr id="135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10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46671D-A8C6-47B3-A75A-9352EA65CFB7}" type="slidenum">
              <a:rPr lang="en-US"/>
              <a:pPr/>
              <a:t>6</a:t>
            </a:fld>
            <a:endParaRPr lang="en-US"/>
          </a:p>
        </p:txBody>
      </p:sp>
      <p:sp>
        <p:nvSpPr>
          <p:cNvPr id="135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21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A1A6FD-BBE4-472C-9682-C83E0F98297A}" type="slidenum">
              <a:rPr lang="en-US"/>
              <a:pPr/>
              <a:t>7</a:t>
            </a:fld>
            <a:endParaRPr lang="en-US"/>
          </a:p>
        </p:txBody>
      </p:sp>
      <p:sp>
        <p:nvSpPr>
          <p:cNvPr id="135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02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5DF1D-A0E9-436D-A100-376B78C97228}" type="slidenum">
              <a:rPr lang="en-US"/>
              <a:pPr/>
              <a:t>8</a:t>
            </a:fld>
            <a:endParaRPr lang="en-US"/>
          </a:p>
        </p:txBody>
      </p:sp>
      <p:sp>
        <p:nvSpPr>
          <p:cNvPr id="136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55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25141-5B24-4BAE-9559-A86E56479F27}" type="slidenum">
              <a:rPr lang="en-US"/>
              <a:pPr/>
              <a:t>9</a:t>
            </a:fld>
            <a:endParaRPr lang="en-US"/>
          </a:p>
        </p:txBody>
      </p:sp>
      <p:sp>
        <p:nvSpPr>
          <p:cNvPr id="136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9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19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5" Type="http://schemas.openxmlformats.org/officeDocument/2006/relationships/package" Target="../embeddings/Microsoft_Visio_Drawing222.vsdx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Visio_Drawing333.vsdx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emf"/><Relationship Id="rId5" Type="http://schemas.openxmlformats.org/officeDocument/2006/relationships/package" Target="../embeddings/Microsoft_Visio_Drawing444.vsdx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Visio_Drawing555.vsdx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emf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Microsoft_Visio_Drawing666.vsdx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Visio_Drawing777.vsdx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Visio_Drawing888.vsdx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Visio_Drawing8881.vsdx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Visio_Drawing8882.vsdx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tags" Target="../tags/tag1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Visio_Drawing111111.vsdx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8.emf"/><Relationship Id="rId5" Type="http://schemas.openxmlformats.org/officeDocument/2006/relationships/package" Target="../embeddings/Microsoft_Visio_Drawing121212.vsdx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9.emf"/><Relationship Id="rId5" Type="http://schemas.openxmlformats.org/officeDocument/2006/relationships/package" Target="../embeddings/Microsoft_Visio_Drawing131313.vsdx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2" Type="http://schemas.openxmlformats.org/officeDocument/2006/relationships/tags" Target="../tags/tag2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0.emf"/><Relationship Id="rId5" Type="http://schemas.openxmlformats.org/officeDocument/2006/relationships/package" Target="../embeddings/Microsoft_Visio_Drawing141414.vsdx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0.emf"/><Relationship Id="rId5" Type="http://schemas.openxmlformats.org/officeDocument/2006/relationships/package" Target="../embeddings/Microsoft_Visio_Drawing1414143.vsdx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2.emf"/><Relationship Id="rId2" Type="http://schemas.openxmlformats.org/officeDocument/2006/relationships/tags" Target="../tags/tag26.xml"/><Relationship Id="rId1" Type="http://schemas.openxmlformats.org/officeDocument/2006/relationships/vmlDrawing" Target="../drawings/vmlDrawing16.vml"/><Relationship Id="rId6" Type="http://schemas.openxmlformats.org/officeDocument/2006/relationships/package" Target="../embeddings/Microsoft_Visio_Drawing161616.vsdx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Visio_Drawing111.vsd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19: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Single Cycle</a:t>
            </a:r>
            <a:b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Processor Datapath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696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err="1"/>
              <a:t>Datapath</a:t>
            </a:r>
            <a:endParaRPr lang="en-US" b="1" dirty="0"/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Control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ARM Processor</a:t>
            </a:r>
          </a:p>
        </p:txBody>
      </p:sp>
    </p:spTree>
    <p:extLst>
      <p:ext uri="{BB962C8B-B14F-4D97-AF65-F5344CB8AC3E}">
        <p14:creationId xmlns:p14="http://schemas.microsoft.com/office/powerpoint/2010/main" val="1195306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696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err="1"/>
              <a:t>Datapath</a:t>
            </a:r>
            <a:r>
              <a:rPr lang="en-US" b="1" dirty="0"/>
              <a:t>: </a:t>
            </a:r>
            <a:r>
              <a:rPr lang="en-US" dirty="0"/>
              <a:t>start with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dirty="0"/>
              <a:t> instruction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Example:  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[R2, #5]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			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ARM Processor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6436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415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79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b="1" dirty="0">
                <a:solidFill>
                  <a:srgbClr val="0070C0"/>
                </a:solidFill>
              </a:rPr>
              <a:t>STEP 1: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Fetch instruction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14400" y="2057400"/>
          <a:ext cx="7444377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6" name="Visio" r:id="rId5" imgW="4248049" imgH="1000057" progId="Visio.Drawing.15">
                  <p:embed/>
                </p:oleObj>
              </mc:Choice>
              <mc:Fallback>
                <p:oleObj name="Visio" r:id="rId5" imgW="4248049" imgH="10000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2057400"/>
                        <a:ext cx="7444377" cy="17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762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</a:rPr>
              <a:t>Datapath</a:t>
            </a:r>
            <a:r>
              <a:rPr lang="en-US" sz="4400" dirty="0">
                <a:solidFill>
                  <a:schemeClr val="bg1"/>
                </a:solidFill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4400" dirty="0">
                <a:solidFill>
                  <a:schemeClr val="bg1"/>
                </a:solidFill>
              </a:rPr>
              <a:t> fetch</a:t>
            </a:r>
          </a:p>
        </p:txBody>
      </p:sp>
    </p:spTree>
    <p:extLst>
      <p:ext uri="{BB962C8B-B14F-4D97-AF65-F5344CB8AC3E}">
        <p14:creationId xmlns:p14="http://schemas.microsoft.com/office/powerpoint/2010/main" val="1564657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48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STEP 2: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Read source operands from RF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762000" y="1981200"/>
          <a:ext cx="7759244" cy="1826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0" name="Visio" r:id="rId5" imgW="4248049" imgH="1000057" progId="Visio.Drawing.15">
                  <p:embed/>
                </p:oleObj>
              </mc:Choice>
              <mc:Fallback>
                <p:oleObj name="Visio" r:id="rId5" imgW="4248049" imgH="10000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0" y="1981200"/>
                        <a:ext cx="7759244" cy="1826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</a:rPr>
              <a:t>Datapath</a:t>
            </a:r>
            <a:r>
              <a:rPr lang="en-US" sz="4400" dirty="0">
                <a:solidFill>
                  <a:schemeClr val="bg1"/>
                </a:solidFill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Reg</a:t>
            </a:r>
            <a:r>
              <a:rPr lang="en-US" sz="4400" dirty="0">
                <a:solidFill>
                  <a:schemeClr val="bg1"/>
                </a:solidFill>
              </a:rPr>
              <a:t> Read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481217"/>
            <a:ext cx="6500812" cy="123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</p:spTree>
    <p:extLst>
      <p:ext uri="{BB962C8B-B14F-4D97-AF65-F5344CB8AC3E}">
        <p14:creationId xmlns:p14="http://schemas.microsoft.com/office/powerpoint/2010/main" val="196198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50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STEP 3: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Extend the immediate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14400" y="1905000"/>
          <a:ext cx="723089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4" name="Visio" r:id="rId5" imgW="4248049" imgH="1342957" progId="Visio.Drawing.15">
                  <p:embed/>
                </p:oleObj>
              </mc:Choice>
              <mc:Fallback>
                <p:oleObj name="Visio" r:id="rId5" imgW="4248049" imgH="13429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1905000"/>
                        <a:ext cx="7230893" cy="228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</a:rPr>
              <a:t>Datapath</a:t>
            </a:r>
            <a:r>
              <a:rPr lang="en-US" sz="4400" dirty="0">
                <a:solidFill>
                  <a:schemeClr val="bg1"/>
                </a:solidFill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dirty="0" err="1">
                <a:solidFill>
                  <a:schemeClr val="bg1"/>
                </a:solidFill>
              </a:rPr>
              <a:t>Immed</a:t>
            </a:r>
            <a:r>
              <a:rPr lang="en-US" sz="44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481217"/>
            <a:ext cx="6500812" cy="123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</p:spTree>
    <p:extLst>
      <p:ext uri="{BB962C8B-B14F-4D97-AF65-F5344CB8AC3E}">
        <p14:creationId xmlns:p14="http://schemas.microsoft.com/office/powerpoint/2010/main" val="1077123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453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STEP 4: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Compute the memory address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762000" y="1676400"/>
          <a:ext cx="7552267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18" name="Visio" r:id="rId5" imgW="4248049" imgH="1457257" progId="Visio.Drawing.15">
                  <p:embed/>
                </p:oleObj>
              </mc:Choice>
              <mc:Fallback>
                <p:oleObj name="Visio" r:id="rId5" imgW="4248049" imgH="14572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0" y="1676400"/>
                        <a:ext cx="7552267" cy="259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</a:rPr>
              <a:t>Datapath</a:t>
            </a:r>
            <a:r>
              <a:rPr lang="en-US" sz="4400" dirty="0">
                <a:solidFill>
                  <a:schemeClr val="bg1"/>
                </a:solidFill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4400" dirty="0">
                <a:solidFill>
                  <a:schemeClr val="bg1"/>
                </a:solidFill>
              </a:rPr>
              <a:t> Address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481217"/>
            <a:ext cx="6500812" cy="123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</p:spTree>
    <p:extLst>
      <p:ext uri="{BB962C8B-B14F-4D97-AF65-F5344CB8AC3E}">
        <p14:creationId xmlns:p14="http://schemas.microsoft.com/office/powerpoint/2010/main" val="1019988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481217"/>
            <a:ext cx="6500812" cy="123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362200" y="5562600"/>
            <a:ext cx="2803973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LDR Rd, [Rn, imm12]</a:t>
            </a:r>
          </a:p>
        </p:txBody>
      </p:sp>
      <p:sp>
        <p:nvSpPr>
          <p:cNvPr id="1175555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STEP 5: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Read data from memory and write it back to register file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14400" y="2038350"/>
          <a:ext cx="7187309" cy="238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2" name="Visio" r:id="rId6" imgW="4714959" imgH="1562100" progId="Visio.Drawing.15">
                  <p:embed/>
                </p:oleObj>
              </mc:Choice>
              <mc:Fallback>
                <p:oleObj name="Visio" r:id="rId6" imgW="4714959" imgH="15621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4400" y="2038350"/>
                        <a:ext cx="7187309" cy="238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99536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</a:t>
            </a:r>
            <a:r>
              <a:rPr lang="en-US" sz="42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LDR</a:t>
            </a:r>
            <a:r>
              <a:rPr lang="en-US" sz="4200" dirty="0">
                <a:solidFill>
                  <a:schemeClr val="bg1"/>
                </a:solidFill>
              </a:rPr>
              <a:t> Mem Read</a:t>
            </a:r>
          </a:p>
        </p:txBody>
      </p:sp>
    </p:spTree>
    <p:extLst>
      <p:ext uri="{BB962C8B-B14F-4D97-AF65-F5344CB8AC3E}">
        <p14:creationId xmlns:p14="http://schemas.microsoft.com/office/powerpoint/2010/main" val="2499281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848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STEP 6: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Determine address of next instruction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914400" y="1905000"/>
          <a:ext cx="7210309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66" name="Visio" r:id="rId5" imgW="4886241" imgH="1562100" progId="Visio.Drawing.15">
                  <p:embed/>
                </p:oleObj>
              </mc:Choice>
              <mc:Fallback>
                <p:oleObj name="Visio" r:id="rId5" imgW="4886241" imgH="15621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1905000"/>
                        <a:ext cx="7210309" cy="2305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76200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PC Increment</a:t>
            </a:r>
          </a:p>
        </p:txBody>
      </p:sp>
    </p:spTree>
    <p:extLst>
      <p:ext uri="{BB962C8B-B14F-4D97-AF65-F5344CB8AC3E}">
        <p14:creationId xmlns:p14="http://schemas.microsoft.com/office/powerpoint/2010/main" val="4204576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80010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PC can be source/destination of instruction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914400" y="3200400"/>
          <a:ext cx="7561921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0" name="Visio" r:id="rId5" imgW="5000608" imgH="1562100" progId="Visio.Drawing.15">
                  <p:embed/>
                </p:oleObj>
              </mc:Choice>
              <mc:Fallback>
                <p:oleObj name="Visio" r:id="rId5" imgW="5000608" imgH="1562100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3200400"/>
                        <a:ext cx="7561921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76200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Access to PC</a:t>
            </a:r>
          </a:p>
        </p:txBody>
      </p:sp>
    </p:spTree>
    <p:extLst>
      <p:ext uri="{BB962C8B-B14F-4D97-AF65-F5344CB8AC3E}">
        <p14:creationId xmlns:p14="http://schemas.microsoft.com/office/powerpoint/2010/main" val="1676803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80010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PC can be source/destination of instruction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Source: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R15 must be available in Register File</a:t>
            </a:r>
          </a:p>
          <a:p>
            <a:pPr lvl="1"/>
            <a:r>
              <a:rPr lang="en-US" sz="2000" b="1" dirty="0"/>
              <a:t>PC </a:t>
            </a:r>
            <a:r>
              <a:rPr lang="en-US" sz="2000" dirty="0"/>
              <a:t>is read as the current</a:t>
            </a:r>
            <a:r>
              <a:rPr lang="en-US" sz="2000" b="1" dirty="0"/>
              <a:t> PC plus 8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914400" y="3200400"/>
          <a:ext cx="7561921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4" name="Visio" r:id="rId5" imgW="5000608" imgH="1562100" progId="Visio.Drawing.15">
                  <p:embed/>
                </p:oleObj>
              </mc:Choice>
              <mc:Fallback>
                <p:oleObj name="Visio" r:id="rId5" imgW="5000608" imgH="1562100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3200400"/>
                        <a:ext cx="7561921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76200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Access to PC</a:t>
            </a:r>
          </a:p>
        </p:txBody>
      </p:sp>
    </p:spTree>
    <p:extLst>
      <p:ext uri="{BB962C8B-B14F-4D97-AF65-F5344CB8AC3E}">
        <p14:creationId xmlns:p14="http://schemas.microsoft.com/office/powerpoint/2010/main" val="342997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Single Cycle Processor Datapath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19</a:t>
            </a: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79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80010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PC can be source/destination of instruction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Source: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R15 must be available in Register File</a:t>
            </a:r>
          </a:p>
          <a:p>
            <a:pPr lvl="1"/>
            <a:r>
              <a:rPr lang="en-US" sz="2000" b="1" dirty="0"/>
              <a:t>PC </a:t>
            </a:r>
            <a:r>
              <a:rPr lang="en-US" sz="2000" dirty="0"/>
              <a:t>is read as the current</a:t>
            </a:r>
            <a:r>
              <a:rPr lang="en-US" sz="2000" b="1" dirty="0"/>
              <a:t> PC plus 8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Destination: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Be able to write result to PC</a:t>
            </a:r>
          </a:p>
          <a:p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914400" y="3200400"/>
          <a:ext cx="7561921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38" name="Visio" r:id="rId5" imgW="5000608" imgH="1562100" progId="Visio.Drawing.15">
                  <p:embed/>
                </p:oleObj>
              </mc:Choice>
              <mc:Fallback>
                <p:oleObj name="Visio" r:id="rId5" imgW="5000608" imgH="1562100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4400" y="3200400"/>
                        <a:ext cx="7561921" cy="236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76200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Access to PC</a:t>
            </a:r>
          </a:p>
        </p:txBody>
      </p:sp>
    </p:spTree>
    <p:extLst>
      <p:ext uri="{BB962C8B-B14F-4D97-AF65-F5344CB8AC3E}">
        <p14:creationId xmlns:p14="http://schemas.microsoft.com/office/powerpoint/2010/main" val="3512294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3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Expand </a:t>
            </a:r>
            <a:r>
              <a:rPr lang="en-US" b="1" dirty="0" err="1">
                <a:solidFill>
                  <a:srgbClr val="0070C0"/>
                </a:solidFill>
              </a:rPr>
              <a:t>datapath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dirty="0"/>
              <a:t>to handle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/>
              <a:t>:</a:t>
            </a:r>
          </a:p>
          <a:p>
            <a:r>
              <a:rPr lang="en-US" sz="2400" dirty="0"/>
              <a:t>Write data in </a:t>
            </a:r>
            <a:r>
              <a:rPr lang="en-US" sz="2400" dirty="0">
                <a:latin typeface="Courier New" pitchFamily="49" charset="0"/>
              </a:rPr>
              <a:t>Rd</a:t>
            </a:r>
            <a:r>
              <a:rPr lang="en-US" sz="2400" dirty="0"/>
              <a:t> to memory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796991" y="1995488"/>
          <a:ext cx="7356409" cy="242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2" name="Visio" r:id="rId5" imgW="5000608" imgH="1647757" progId="Visio.Drawing.15">
                  <p:embed/>
                </p:oleObj>
              </mc:Choice>
              <mc:Fallback>
                <p:oleObj name="Visio" r:id="rId5" imgW="5000608" imgH="1647757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6991" y="1995488"/>
                        <a:ext cx="7356409" cy="2424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87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</a:rPr>
              <a:t>Datapath</a:t>
            </a:r>
            <a:r>
              <a:rPr lang="en-US" sz="4400" dirty="0">
                <a:solidFill>
                  <a:schemeClr val="bg1"/>
                </a:solidFill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STR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495800"/>
            <a:ext cx="6500812" cy="123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362200" y="5577183"/>
            <a:ext cx="2803973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STR Rd, [Rn, imm12]</a:t>
            </a:r>
          </a:p>
        </p:txBody>
      </p:sp>
    </p:spTree>
    <p:extLst>
      <p:ext uri="{BB962C8B-B14F-4D97-AF65-F5344CB8AC3E}">
        <p14:creationId xmlns:p14="http://schemas.microsoft.com/office/powerpoint/2010/main" val="783689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2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609600" y="1143000"/>
            <a:ext cx="76962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dirty="0"/>
              <a:t>With</a:t>
            </a:r>
            <a:r>
              <a:rPr lang="en-US" sz="2400" b="1" dirty="0">
                <a:solidFill>
                  <a:srgbClr val="0070C0"/>
                </a:solidFill>
              </a:rPr>
              <a:t> immediate </a:t>
            </a:r>
            <a:r>
              <a:rPr lang="en-US" sz="2400" b="1" dirty="0"/>
              <a:t>Src2: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Read from </a:t>
            </a:r>
            <a:r>
              <a:rPr lang="en-US" sz="2000" dirty="0">
                <a:latin typeface="Courier New" pitchFamily="49" charset="0"/>
              </a:rPr>
              <a:t>Rn</a:t>
            </a:r>
            <a:r>
              <a:rPr lang="en-US" sz="2000" dirty="0"/>
              <a:t> and </a:t>
            </a:r>
            <a:r>
              <a:rPr lang="en-US" sz="2000" dirty="0">
                <a:latin typeface="Courier New" pitchFamily="49" charset="0"/>
              </a:rPr>
              <a:t>Imm8</a:t>
            </a:r>
            <a:r>
              <a:rPr lang="en-US" sz="2000" dirty="0">
                <a:latin typeface="+mj-lt"/>
              </a:rPr>
              <a:t> (</a:t>
            </a:r>
            <a:r>
              <a:rPr lang="en-US" sz="2000" i="1" dirty="0" err="1">
                <a:latin typeface="+mj-lt"/>
              </a:rPr>
              <a:t>ImmSrc</a:t>
            </a:r>
            <a:r>
              <a:rPr lang="en-US" sz="2000" dirty="0">
                <a:latin typeface="+mj-lt"/>
              </a:rPr>
              <a:t> chooses the zero-extended </a:t>
            </a:r>
            <a:r>
              <a:rPr lang="en-US" sz="2000" dirty="0">
                <a:latin typeface="Courier New" pitchFamily="49" charset="0"/>
              </a:rPr>
              <a:t>Imm8</a:t>
            </a:r>
            <a:r>
              <a:rPr lang="en-US" sz="2000" dirty="0">
                <a:latin typeface="+mj-lt"/>
              </a:rPr>
              <a:t> instead of </a:t>
            </a:r>
            <a:r>
              <a:rPr lang="en-US" sz="2000" dirty="0">
                <a:latin typeface="Courier New" pitchFamily="49" charset="0"/>
              </a:rPr>
              <a:t>Imm12</a:t>
            </a:r>
            <a:r>
              <a:rPr lang="en-US" sz="2000" dirty="0">
                <a:latin typeface="+mj-lt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</a:t>
            </a:r>
            <a:r>
              <a:rPr lang="en-US" sz="2000" i="1" dirty="0" err="1"/>
              <a:t>ALUResult</a:t>
            </a:r>
            <a:r>
              <a:rPr lang="en-US" sz="2000" dirty="0"/>
              <a:t> to register file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to </a:t>
            </a:r>
            <a:r>
              <a:rPr lang="en-US" sz="2000" dirty="0">
                <a:latin typeface="Courier New" pitchFamily="49" charset="0"/>
              </a:rPr>
              <a:t>Rd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Data-processing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9045" y="3048000"/>
            <a:ext cx="8643540" cy="2818630"/>
            <a:chOff x="309045" y="3044950"/>
            <a:chExt cx="8643540" cy="2818630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2987227" y="5449568"/>
            <a:ext cx="239039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ADD Rd, Rn, imm8</a:t>
            </a:r>
          </a:p>
        </p:txBody>
      </p:sp>
    </p:spTree>
    <p:extLst>
      <p:ext uri="{BB962C8B-B14F-4D97-AF65-F5344CB8AC3E}">
        <p14:creationId xmlns:p14="http://schemas.microsoft.com/office/powerpoint/2010/main" val="40819399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6962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dirty="0"/>
              <a:t>With</a:t>
            </a:r>
            <a:r>
              <a:rPr lang="en-US" sz="2400" b="1" dirty="0">
                <a:solidFill>
                  <a:srgbClr val="0070C0"/>
                </a:solidFill>
              </a:rPr>
              <a:t> immediate </a:t>
            </a:r>
            <a:r>
              <a:rPr lang="en-US" sz="2400" b="1" dirty="0"/>
              <a:t>Src2: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Read from </a:t>
            </a:r>
            <a:r>
              <a:rPr lang="en-US" sz="2000" dirty="0">
                <a:latin typeface="Courier New" pitchFamily="49" charset="0"/>
              </a:rPr>
              <a:t>Rn</a:t>
            </a:r>
            <a:r>
              <a:rPr lang="en-US" sz="2000" dirty="0"/>
              <a:t> and </a:t>
            </a:r>
            <a:r>
              <a:rPr lang="en-US" sz="2000" dirty="0">
                <a:latin typeface="Courier New" pitchFamily="49" charset="0"/>
              </a:rPr>
              <a:t>Imm8</a:t>
            </a:r>
            <a:r>
              <a:rPr lang="en-US" sz="2000" dirty="0">
                <a:latin typeface="+mj-lt"/>
              </a:rPr>
              <a:t> (</a:t>
            </a:r>
            <a:r>
              <a:rPr lang="en-US" sz="2000" i="1" dirty="0" err="1">
                <a:latin typeface="+mj-lt"/>
              </a:rPr>
              <a:t>ImmSrc</a:t>
            </a:r>
            <a:r>
              <a:rPr lang="en-US" sz="2000" dirty="0">
                <a:latin typeface="+mj-lt"/>
              </a:rPr>
              <a:t> chooses the zero-extended </a:t>
            </a:r>
            <a:r>
              <a:rPr lang="en-US" sz="2000" dirty="0">
                <a:latin typeface="Courier New" pitchFamily="49" charset="0"/>
              </a:rPr>
              <a:t>Imm8</a:t>
            </a:r>
            <a:r>
              <a:rPr lang="en-US" sz="2000" dirty="0">
                <a:latin typeface="+mj-lt"/>
              </a:rPr>
              <a:t> instead of </a:t>
            </a:r>
            <a:r>
              <a:rPr lang="en-US" sz="2000" dirty="0">
                <a:latin typeface="Courier New" pitchFamily="49" charset="0"/>
              </a:rPr>
              <a:t>Imm12</a:t>
            </a:r>
            <a:r>
              <a:rPr lang="en-US" sz="2000" dirty="0">
                <a:latin typeface="+mj-lt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</a:t>
            </a:r>
            <a:r>
              <a:rPr lang="en-US" sz="2000" i="1" dirty="0" err="1"/>
              <a:t>ALUResult</a:t>
            </a:r>
            <a:r>
              <a:rPr lang="en-US" sz="2000" dirty="0"/>
              <a:t> to register file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to </a:t>
            </a:r>
            <a:r>
              <a:rPr lang="en-US" sz="2000" dirty="0">
                <a:latin typeface="Courier New" pitchFamily="49" charset="0"/>
              </a:rPr>
              <a:t>Rd</a:t>
            </a:r>
            <a:endParaRPr lang="en-US" sz="20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838200" y="2895600"/>
          <a:ext cx="7567449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6" name="Visio" r:id="rId5" imgW="5143567" imgH="1657485" progId="Visio.Drawing.15">
                  <p:embed/>
                </p:oleObj>
              </mc:Choice>
              <mc:Fallback>
                <p:oleObj name="Visio" r:id="rId5" imgW="5143567" imgH="1657485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2895600"/>
                        <a:ext cx="7567449" cy="243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Data-processing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2987227" y="5449568"/>
            <a:ext cx="239039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ADD Rd, Rn, imm8</a:t>
            </a:r>
          </a:p>
        </p:txBody>
      </p:sp>
    </p:spTree>
    <p:extLst>
      <p:ext uri="{BB962C8B-B14F-4D97-AF65-F5344CB8AC3E}">
        <p14:creationId xmlns:p14="http://schemas.microsoft.com/office/powerpoint/2010/main" val="9773833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2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609600" y="1143000"/>
            <a:ext cx="76962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dirty="0"/>
              <a:t>With </a:t>
            </a:r>
            <a:r>
              <a:rPr lang="en-US" sz="2400" b="1" dirty="0">
                <a:solidFill>
                  <a:srgbClr val="0070C0"/>
                </a:solidFill>
              </a:rPr>
              <a:t>register </a:t>
            </a:r>
            <a:r>
              <a:rPr lang="en-US" sz="2400" b="1" dirty="0"/>
              <a:t>Src2: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Read from </a:t>
            </a:r>
            <a:r>
              <a:rPr lang="en-US" sz="2000" dirty="0">
                <a:latin typeface="Courier New" pitchFamily="49" charset="0"/>
              </a:rPr>
              <a:t>Rn</a:t>
            </a:r>
            <a:r>
              <a:rPr lang="en-US" sz="2000" dirty="0"/>
              <a:t> and </a:t>
            </a:r>
            <a:r>
              <a:rPr lang="en-US" sz="2000" dirty="0">
                <a:latin typeface="Courier New" pitchFamily="49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(instead of </a:t>
            </a:r>
            <a:r>
              <a:rPr lang="en-US" sz="2000" dirty="0">
                <a:latin typeface="Courier New" pitchFamily="49" charset="0"/>
              </a:rPr>
              <a:t>Imm8)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</a:t>
            </a:r>
            <a:r>
              <a:rPr lang="en-US" sz="2000" i="1" dirty="0" err="1"/>
              <a:t>ALUResult</a:t>
            </a:r>
            <a:r>
              <a:rPr lang="en-US" sz="2000" dirty="0"/>
              <a:t> to register file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to </a:t>
            </a:r>
            <a:r>
              <a:rPr lang="en-US" sz="2000" dirty="0">
                <a:latin typeface="Courier New" pitchFamily="49" charset="0"/>
              </a:rPr>
              <a:t>Rd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8759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Data-processing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09045" y="2315255"/>
            <a:ext cx="8727817" cy="3548325"/>
            <a:chOff x="309045" y="2315255"/>
            <a:chExt cx="8727817" cy="3548325"/>
          </a:xfrm>
        </p:grpSpPr>
        <p:grpSp>
          <p:nvGrpSpPr>
            <p:cNvPr id="14" name="Group 13"/>
            <p:cNvGrpSpPr/>
            <p:nvPr/>
          </p:nvGrpSpPr>
          <p:grpSpPr>
            <a:xfrm>
              <a:off x="309045" y="3044950"/>
              <a:ext cx="8727817" cy="2818630"/>
              <a:chOff x="309045" y="3044950"/>
              <a:chExt cx="8727817" cy="2818630"/>
            </a:xfrm>
          </p:grpSpPr>
          <p:pic>
            <p:nvPicPr>
              <p:cNvPr id="16" name="Picture 6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4495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5892171" y="4611428"/>
                <a:ext cx="3144691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071266" y="329872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453845" y="447712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800960" y="4611428"/>
                <a:ext cx="182423" cy="16174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2987227" y="5449568"/>
            <a:ext cx="211468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ADD Rd, Rn, Rm</a:t>
            </a:r>
          </a:p>
        </p:txBody>
      </p:sp>
    </p:spTree>
    <p:extLst>
      <p:ext uri="{BB962C8B-B14F-4D97-AF65-F5344CB8AC3E}">
        <p14:creationId xmlns:p14="http://schemas.microsoft.com/office/powerpoint/2010/main" val="658179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09600" y="1143000"/>
            <a:ext cx="76962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dirty="0"/>
              <a:t>With </a:t>
            </a:r>
            <a:r>
              <a:rPr lang="en-US" sz="2400" b="1" dirty="0">
                <a:solidFill>
                  <a:srgbClr val="0070C0"/>
                </a:solidFill>
              </a:rPr>
              <a:t>register </a:t>
            </a:r>
            <a:r>
              <a:rPr lang="en-US" sz="2400" b="1" dirty="0"/>
              <a:t>Src2: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Read from </a:t>
            </a:r>
            <a:r>
              <a:rPr lang="en-US" sz="2000" dirty="0">
                <a:latin typeface="Courier New" pitchFamily="49" charset="0"/>
              </a:rPr>
              <a:t>Rn</a:t>
            </a:r>
            <a:r>
              <a:rPr lang="en-US" sz="2000" dirty="0"/>
              <a:t> and </a:t>
            </a:r>
            <a:r>
              <a:rPr lang="en-US" sz="2000" dirty="0">
                <a:latin typeface="Courier New" pitchFamily="49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(instead of </a:t>
            </a:r>
            <a:r>
              <a:rPr lang="en-US" sz="2000" dirty="0">
                <a:latin typeface="Courier New" pitchFamily="49" charset="0"/>
              </a:rPr>
              <a:t>Imm8)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</a:t>
            </a:r>
            <a:r>
              <a:rPr lang="en-US" sz="2000" i="1" dirty="0" err="1"/>
              <a:t>ALUResult</a:t>
            </a:r>
            <a:r>
              <a:rPr lang="en-US" sz="2000" dirty="0"/>
              <a:t> to register file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Write to </a:t>
            </a:r>
            <a:r>
              <a:rPr lang="en-US" sz="2000" dirty="0">
                <a:latin typeface="Courier New" pitchFamily="49" charset="0"/>
              </a:rPr>
              <a:t>Rd</a:t>
            </a:r>
            <a:endParaRPr lang="en-US" sz="20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762000" y="2743200"/>
          <a:ext cx="7774371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0" name="Visio" r:id="rId5" imgW="5143567" imgH="1657485" progId="Visio.Drawing.15">
                  <p:embed/>
                </p:oleObj>
              </mc:Choice>
              <mc:Fallback>
                <p:oleObj name="Visio" r:id="rId5" imgW="5143567" imgH="1657485" progId="Visio.Drawing.15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0" y="2743200"/>
                        <a:ext cx="7774371" cy="2505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8759"/>
            <a:ext cx="883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Single-Cycle </a:t>
            </a:r>
            <a:r>
              <a:rPr lang="en-US" sz="4200" dirty="0" err="1">
                <a:solidFill>
                  <a:schemeClr val="bg1"/>
                </a:solidFill>
              </a:rPr>
              <a:t>Datapath</a:t>
            </a:r>
            <a:r>
              <a:rPr lang="en-US" sz="4200" dirty="0">
                <a:solidFill>
                  <a:schemeClr val="bg1"/>
                </a:solidFill>
              </a:rPr>
              <a:t>: Data-processing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3295519" y="5449568"/>
            <a:ext cx="211468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ADD Rd, Rn, Rm</a:t>
            </a:r>
          </a:p>
        </p:txBody>
      </p:sp>
    </p:spTree>
    <p:extLst>
      <p:ext uri="{BB962C8B-B14F-4D97-AF65-F5344CB8AC3E}">
        <p14:creationId xmlns:p14="http://schemas.microsoft.com/office/powerpoint/2010/main" val="36742238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651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b="1" dirty="0">
                <a:latin typeface="+mj-lt"/>
              </a:rPr>
              <a:t>Calculate branch target address: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+mj-lt"/>
              </a:rPr>
              <a:t>     		BTA = (</a:t>
            </a:r>
            <a:r>
              <a:rPr lang="en-US" sz="2000" i="1" dirty="0" err="1">
                <a:latin typeface="+mj-lt"/>
                <a:cs typeface="Courier New" panose="02070309020205020404" pitchFamily="49" charset="0"/>
              </a:rPr>
              <a:t>ExtImm</a:t>
            </a:r>
            <a:r>
              <a:rPr lang="en-US" sz="2000" dirty="0">
                <a:latin typeface="+mj-lt"/>
              </a:rPr>
              <a:t>) + (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PC </a:t>
            </a:r>
            <a:r>
              <a:rPr lang="en-US" sz="2000" dirty="0">
                <a:latin typeface="+mj-lt"/>
              </a:rPr>
              <a:t>+ 8)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 dirty="0">
                <a:latin typeface="+mj-lt"/>
              </a:rPr>
              <a:t>	  	</a:t>
            </a:r>
            <a:r>
              <a:rPr lang="en-US" sz="2000" i="1" dirty="0" err="1">
                <a:latin typeface="+mj-lt"/>
              </a:rPr>
              <a:t>ExtImm</a:t>
            </a:r>
            <a:r>
              <a:rPr lang="en-US" sz="2000" i="1" dirty="0">
                <a:latin typeface="+mj-lt"/>
              </a:rPr>
              <a:t> =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000" i="1" dirty="0">
                <a:latin typeface="+mj-lt"/>
              </a:rPr>
              <a:t> &lt;&lt; 2 </a:t>
            </a:r>
            <a:r>
              <a:rPr lang="en-US" sz="2000" dirty="0">
                <a:latin typeface="+mj-lt"/>
              </a:rPr>
              <a:t>and sign-extended</a:t>
            </a:r>
            <a:r>
              <a:rPr lang="en-US" sz="2000" i="1" dirty="0">
                <a:latin typeface="+mj-lt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838200" y="2217419"/>
          <a:ext cx="7543800" cy="2430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4" name="Visio" r:id="rId5" imgW="5143567" imgH="1657485" progId="Visio.Drawing.15">
                  <p:embed/>
                </p:oleObj>
              </mc:Choice>
              <mc:Fallback>
                <p:oleObj name="Visio" r:id="rId5" imgW="5143567" imgH="1657485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2217419"/>
                        <a:ext cx="7543800" cy="24307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060" y="4648200"/>
            <a:ext cx="5290740" cy="112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62400" y="5525768"/>
            <a:ext cx="1149674" cy="348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 Label</a:t>
            </a:r>
          </a:p>
        </p:txBody>
      </p:sp>
    </p:spTree>
    <p:extLst>
      <p:ext uri="{BB962C8B-B14F-4D97-AF65-F5344CB8AC3E}">
        <p14:creationId xmlns:p14="http://schemas.microsoft.com/office/powerpoint/2010/main" val="1234256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Datapath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4400" dirty="0" err="1">
                <a:solidFill>
                  <a:schemeClr val="bg1"/>
                </a:solidFill>
                <a:latin typeface="+mj-lt"/>
                <a:cs typeface="Courier New" pitchFamily="49" charset="0"/>
              </a:rPr>
              <a:t>ExtImm</a:t>
            </a:r>
            <a:endParaRPr lang="en-US" sz="4400" dirty="0">
              <a:solidFill>
                <a:schemeClr val="bg1"/>
              </a:solidFill>
              <a:latin typeface="+mj-lt"/>
              <a:cs typeface="Courier New" pitchFamily="49" charset="0"/>
            </a:endParaRPr>
          </a:p>
        </p:txBody>
      </p:sp>
      <p:graphicFrame>
        <p:nvGraphicFramePr>
          <p:cNvPr id="6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1676400" y="4191000"/>
          <a:ext cx="5486400" cy="1341120"/>
        </p:xfrm>
        <a:graphic>
          <a:graphicData uri="http://schemas.openxmlformats.org/drawingml/2006/table">
            <a:tbl>
              <a:tblPr/>
              <a:tblGrid>
                <a:gridCol w="1219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98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2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ImmSrc</a:t>
                      </a:r>
                      <a:r>
                        <a:rPr kumimoji="0" lang="en-US" sz="16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ExtImm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{24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ourier New" panose="02070309020205020404" pitchFamily="49" charset="0"/>
                        </a:rPr>
                        <a:t>’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b0, Instr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7:0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Zero-extended 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ourier New" panose="02070309020205020404" pitchFamily="49" charset="0"/>
                        </a:rPr>
                        <a:t>imm8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{20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ourier New" panose="02070309020205020404" pitchFamily="49" charset="0"/>
                        </a:rPr>
                        <a:t>’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b0, Instr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11:0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Zero-extended 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ourier New" panose="02070309020205020404" pitchFamily="49" charset="0"/>
                        </a:rPr>
                        <a:t>imm12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{6{Instr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}, Instr</a:t>
                      </a:r>
                      <a:r>
                        <a:rPr kumimoji="0" lang="en-US" sz="16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23:0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}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Sign-extended 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Courier New" panose="02070309020205020404" pitchFamily="49" charset="0"/>
                        </a:rPr>
                        <a:t>imm24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96850" y="1219200"/>
          <a:ext cx="875030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8" name="Visio" r:id="rId5" imgW="5143567" imgH="1657485" progId="Visio.Drawing.15">
                  <p:embed/>
                </p:oleObj>
              </mc:Choice>
              <mc:Fallback>
                <p:oleObj name="Visio" r:id="rId5" imgW="5143567" imgH="1657485" progId="Visio.Drawing.15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50" y="1219200"/>
                        <a:ext cx="8750300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1785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4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ARM Processor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57439" y="1143000"/>
          <a:ext cx="8230961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2" name="Visio" r:id="rId6" imgW="5010049" imgH="2667000" progId="Visio.Drawing.15">
                  <p:embed/>
                </p:oleObj>
              </mc:Choice>
              <mc:Fallback>
                <p:oleObj name="Visio" r:id="rId6" imgW="5010049" imgH="26670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7439" y="1143000"/>
                        <a:ext cx="8230961" cy="438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12541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609600" y="1219200"/>
            <a:ext cx="51816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Microarchitecture: </a:t>
            </a:r>
            <a:r>
              <a:rPr lang="en-US" dirty="0"/>
              <a:t>how to implement an architecture in hardware</a:t>
            </a:r>
          </a:p>
          <a:p>
            <a:pPr>
              <a:lnSpc>
                <a:spcPct val="90000"/>
              </a:lnSpc>
            </a:pPr>
            <a:r>
              <a:rPr lang="en-US" dirty="0"/>
              <a:t>Processor:</a:t>
            </a:r>
          </a:p>
          <a:p>
            <a:pPr lvl="1">
              <a:lnSpc>
                <a:spcPct val="90000"/>
              </a:lnSpc>
            </a:pPr>
            <a:r>
              <a:rPr lang="en-US" sz="2600" b="1" dirty="0" err="1">
                <a:solidFill>
                  <a:srgbClr val="0070C0"/>
                </a:solidFill>
              </a:rPr>
              <a:t>Datapath</a:t>
            </a:r>
            <a:r>
              <a:rPr lang="en-US" sz="2600" b="1" dirty="0">
                <a:solidFill>
                  <a:srgbClr val="0070C0"/>
                </a:solidFill>
              </a:rPr>
              <a:t>: </a:t>
            </a:r>
            <a:r>
              <a:rPr lang="en-US" sz="2600" dirty="0"/>
              <a:t>functional blocks</a:t>
            </a:r>
          </a:p>
          <a:p>
            <a:pPr lvl="1">
              <a:lnSpc>
                <a:spcPct val="90000"/>
              </a:lnSpc>
            </a:pPr>
            <a:r>
              <a:rPr lang="en-US" sz="2600" b="1" dirty="0">
                <a:solidFill>
                  <a:srgbClr val="0070C0"/>
                </a:solidFill>
              </a:rPr>
              <a:t>Control: </a:t>
            </a:r>
            <a:r>
              <a:rPr lang="en-US" sz="2600" dirty="0"/>
              <a:t>control signals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102387"/>
            <a:ext cx="1719062" cy="468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1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411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219200"/>
            <a:ext cx="7924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Multiple implementations for a single architecture: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Single-cycle:</a:t>
            </a:r>
            <a:r>
              <a:rPr lang="en-US" dirty="0"/>
              <a:t> Each instruction executes in a single cycle</a:t>
            </a:r>
          </a:p>
          <a:p>
            <a:pPr lvl="1">
              <a:lnSpc>
                <a:spcPct val="90000"/>
              </a:lnSpc>
            </a:pPr>
            <a:r>
              <a:rPr lang="en-US" b="1" dirty="0" err="1">
                <a:solidFill>
                  <a:srgbClr val="0070C0"/>
                </a:solidFill>
              </a:rPr>
              <a:t>Multicycle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n-US" dirty="0"/>
              <a:t> Each instruction is broken up into series of shorter steps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Pipelined:</a:t>
            </a:r>
            <a:r>
              <a:rPr lang="en-US" dirty="0"/>
              <a:t> Each instruction broken up into series of steps &amp; multiple instructions execute at once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Microarchitecture</a:t>
            </a:r>
          </a:p>
        </p:txBody>
      </p:sp>
    </p:spTree>
    <p:extLst>
      <p:ext uri="{BB962C8B-B14F-4D97-AF65-F5344CB8AC3E}">
        <p14:creationId xmlns:p14="http://schemas.microsoft.com/office/powerpoint/2010/main" val="145158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971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500" b="1" dirty="0"/>
              <a:t>Program execution time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4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dirty="0">
                <a:solidFill>
                  <a:srgbClr val="0070C0"/>
                </a:solidFill>
              </a:rPr>
              <a:t>Execution Time = (#instructions)(cycles/instruction)(seconds/cycle</a:t>
            </a:r>
            <a:r>
              <a:rPr lang="en-US" sz="2400" b="1" dirty="0">
                <a:solidFill>
                  <a:schemeClr val="accent1"/>
                </a:solidFill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400" b="1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500" b="1" dirty="0"/>
              <a:t>Definitions: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CPI: Cycles/instruction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clock period: seconds/cycle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IPC: instructions/cycle = IPC</a:t>
            </a:r>
          </a:p>
          <a:p>
            <a:pPr>
              <a:lnSpc>
                <a:spcPct val="90000"/>
              </a:lnSpc>
            </a:pPr>
            <a:r>
              <a:rPr lang="en-US" sz="3500" b="1" dirty="0"/>
              <a:t>Challenge is to satisfy constraints of: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Cost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Power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Performance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10572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387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6962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Consider </a:t>
            </a:r>
            <a:r>
              <a:rPr lang="en-US" b="1" dirty="0">
                <a:solidFill>
                  <a:srgbClr val="0070C0"/>
                </a:solidFill>
              </a:rPr>
              <a:t>subset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of ARM instructions:</a:t>
            </a:r>
          </a:p>
          <a:p>
            <a:pPr lvl="1">
              <a:lnSpc>
                <a:spcPct val="90000"/>
              </a:lnSpc>
            </a:pPr>
            <a:r>
              <a:rPr lang="en-US" sz="2600" b="1" dirty="0"/>
              <a:t>Data-processing instructions: </a:t>
            </a:r>
          </a:p>
          <a:p>
            <a:pPr lvl="2">
              <a:lnSpc>
                <a:spcPct val="90000"/>
              </a:lnSpc>
            </a:pP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ADD</a:t>
            </a:r>
            <a:r>
              <a:rPr lang="en-US" sz="2200" b="1" dirty="0">
                <a:solidFill>
                  <a:srgbClr val="0070C0"/>
                </a:solidFill>
              </a:rPr>
              <a:t>, </a:t>
            </a: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SUB</a:t>
            </a:r>
            <a:r>
              <a:rPr lang="en-US" sz="2200" b="1" dirty="0">
                <a:solidFill>
                  <a:srgbClr val="0070C0"/>
                </a:solidFill>
              </a:rPr>
              <a:t>, </a:t>
            </a: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AND</a:t>
            </a:r>
            <a:r>
              <a:rPr lang="en-US" sz="2200" b="1" dirty="0">
                <a:solidFill>
                  <a:srgbClr val="0070C0"/>
                </a:solidFill>
              </a:rPr>
              <a:t>, </a:t>
            </a: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ORR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with register and immediate Src2, but </a:t>
            </a:r>
            <a:r>
              <a:rPr lang="en-US" sz="2000" b="1" dirty="0"/>
              <a:t>no shifts</a:t>
            </a:r>
            <a:r>
              <a:rPr lang="en-US" sz="2200" b="1" dirty="0">
                <a:latin typeface="Courier New" pitchFamily="49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600" b="1" dirty="0"/>
              <a:t>Memory instructions: </a:t>
            </a:r>
          </a:p>
          <a:p>
            <a:pPr lvl="2">
              <a:lnSpc>
                <a:spcPct val="90000"/>
              </a:lnSpc>
            </a:pP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LDR</a:t>
            </a:r>
            <a:r>
              <a:rPr lang="en-US" sz="2200" b="1" dirty="0">
                <a:solidFill>
                  <a:srgbClr val="0070C0"/>
                </a:solidFill>
              </a:rPr>
              <a:t>, </a:t>
            </a: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STR</a:t>
            </a:r>
          </a:p>
          <a:p>
            <a:pPr lvl="2">
              <a:lnSpc>
                <a:spcPct val="90000"/>
              </a:lnSpc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with </a:t>
            </a:r>
            <a:r>
              <a:rPr lang="en-US" sz="2200" b="1" dirty="0">
                <a:latin typeface="+mj-lt"/>
                <a:cs typeface="Times New Roman" panose="02020603050405020304" pitchFamily="18" charset="0"/>
              </a:rPr>
              <a:t>positive immediate offset</a:t>
            </a:r>
          </a:p>
          <a:p>
            <a:pPr lvl="1">
              <a:lnSpc>
                <a:spcPct val="90000"/>
              </a:lnSpc>
            </a:pPr>
            <a:r>
              <a:rPr lang="en-US" sz="2600" b="1" dirty="0"/>
              <a:t>Branch instructions: </a:t>
            </a:r>
          </a:p>
          <a:p>
            <a:pPr lvl="2">
              <a:lnSpc>
                <a:spcPct val="90000"/>
              </a:lnSpc>
            </a:pPr>
            <a:r>
              <a:rPr lang="en-US" sz="2200" b="1" dirty="0">
                <a:solidFill>
                  <a:srgbClr val="0070C0"/>
                </a:solidFill>
                <a:latin typeface="Courier New" pitchFamily="49" charset="0"/>
              </a:rPr>
              <a:t>B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>
              <a:latin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Processor</a:t>
            </a:r>
          </a:p>
        </p:txBody>
      </p:sp>
    </p:spTree>
    <p:extLst>
      <p:ext uri="{BB962C8B-B14F-4D97-AF65-F5344CB8AC3E}">
        <p14:creationId xmlns:p14="http://schemas.microsoft.com/office/powerpoint/2010/main" val="1636682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43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219200"/>
            <a:ext cx="7696200" cy="4953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b="1" dirty="0"/>
              <a:t>Determines everything about a processor: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Architectural state: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16 registers (including PC)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Status register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Memory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Architectural State Elements</a:t>
            </a:r>
          </a:p>
        </p:txBody>
      </p:sp>
    </p:spTree>
    <p:extLst>
      <p:ext uri="{BB962C8B-B14F-4D97-AF65-F5344CB8AC3E}">
        <p14:creationId xmlns:p14="http://schemas.microsoft.com/office/powerpoint/2010/main" val="2204608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849312" y="1447800"/>
          <a:ext cx="7304088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2" name="Visio" r:id="rId4" imgW="3057441" imgH="1371600" progId="Visio.Drawing.15">
                  <p:embed/>
                </p:oleObj>
              </mc:Choice>
              <mc:Fallback>
                <p:oleObj name="Visio" r:id="rId4" imgW="3057441" imgH="13716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9312" y="1447800"/>
                        <a:ext cx="7304088" cy="32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Architectural State Elements</a:t>
            </a:r>
          </a:p>
        </p:txBody>
      </p:sp>
    </p:spTree>
    <p:extLst>
      <p:ext uri="{BB962C8B-B14F-4D97-AF65-F5344CB8AC3E}">
        <p14:creationId xmlns:p14="http://schemas.microsoft.com/office/powerpoint/2010/main" val="2862318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7696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/>
              <a:t>Datapath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Control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ARM Processor</a:t>
            </a:r>
          </a:p>
        </p:txBody>
      </p:sp>
    </p:spTree>
    <p:extLst>
      <p:ext uri="{BB962C8B-B14F-4D97-AF65-F5344CB8AC3E}">
        <p14:creationId xmlns:p14="http://schemas.microsoft.com/office/powerpoint/2010/main" val="178896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17125</TotalTime>
  <Words>654</Words>
  <Application>Microsoft Macintosh PowerPoint</Application>
  <PresentationFormat>On-screen Show (4:3)</PresentationFormat>
  <Paragraphs>156</Paragraphs>
  <Slides>28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ＭＳ Ｐゴシック</vt:lpstr>
      <vt:lpstr>Arial</vt:lpstr>
      <vt:lpstr>Arial Black</vt:lpstr>
      <vt:lpstr>Calibri</vt:lpstr>
      <vt:lpstr>Courier New</vt:lpstr>
      <vt:lpstr>Times New Roman</vt:lpstr>
      <vt:lpstr>Office Theme</vt:lpstr>
      <vt:lpstr>Visio</vt:lpstr>
      <vt:lpstr>Lecture 19:  Single Cycle Processor Datapath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117</cp:revision>
  <cp:lastPrinted>2018-01-16T16:40:17Z</cp:lastPrinted>
  <dcterms:created xsi:type="dcterms:W3CDTF">2012-08-07T04:56:47Z</dcterms:created>
  <dcterms:modified xsi:type="dcterms:W3CDTF">2019-11-09T13:49:11Z</dcterms:modified>
</cp:coreProperties>
</file>