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0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5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6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7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8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9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0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21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22.xml" ContentType="application/vnd.openxmlformats-officedocument.presentationml.notesSlide+xml"/>
  <Override PartName="/ppt/tags/tag63.xml" ContentType="application/vnd.openxmlformats-officedocument.presentationml.tags+xml"/>
  <Override PartName="/ppt/notesSlides/notesSlide23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4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25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26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27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28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29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30.xml" ContentType="application/vnd.openxmlformats-officedocument.presentationml.notesSlide+xml"/>
  <Override PartName="/ppt/tags/tag86.xml" ContentType="application/vnd.openxmlformats-officedocument.presentationml.tags+xml"/>
  <Override PartName="/ppt/notesSlides/notesSlide31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32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33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34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35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36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37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38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39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40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41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42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43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44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45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46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47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48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49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50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51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52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53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54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55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56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57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58.xml" ContentType="application/vnd.openxmlformats-officedocument.presentationml.notesSl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59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60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61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62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63.xml" ContentType="application/vnd.openxmlformats-officedocument.presentationml.notesSlid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64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65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notesSlides/notesSlide66.xml" ContentType="application/vnd.openxmlformats-officedocument.presentationml.notesSlide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67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notesSlides/notesSlide68.xml" ContentType="application/vnd.openxmlformats-officedocument.presentationml.notesSlide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69.xml" ContentType="application/vnd.openxmlformats-officedocument.presentationml.notesSlide+xml"/>
  <Override PartName="/ppt/tags/tag172.xml" ContentType="application/vnd.openxmlformats-officedocument.presentationml.tags+xml"/>
  <Override PartName="/ppt/notesSlides/notesSlide70.xml" ContentType="application/vnd.openxmlformats-officedocument.presentationml.notesSlide+xml"/>
  <Override PartName="/ppt/tags/tag173.xml" ContentType="application/vnd.openxmlformats-officedocument.presentationml.tags+xml"/>
  <Override PartName="/ppt/notesSlides/notesSlide71.xml" ContentType="application/vnd.openxmlformats-officedocument.presentationml.notesSlide+xml"/>
  <Override PartName="/ppt/tags/tag174.xml" ContentType="application/vnd.openxmlformats-officedocument.presentationml.tags+xml"/>
  <Override PartName="/ppt/notesSlides/notesSlide72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73.xml" ContentType="application/vnd.openxmlformats-officedocument.presentationml.notesSlid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74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75.xml" ContentType="application/vnd.openxmlformats-officedocument.presentationml.notesSl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76.xml" ContentType="application/vnd.openxmlformats-officedocument.presentationml.notesSl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77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78.xml" ContentType="application/vnd.openxmlformats-officedocument.presentationml.notesSlide+xml"/>
  <Override PartName="/ppt/tags/tag187.xml" ContentType="application/vnd.openxmlformats-officedocument.presentationml.tags+xml"/>
  <Override PartName="/ppt/notesSlides/notesSlide79.xml" ContentType="application/vnd.openxmlformats-officedocument.presentationml.notesSlide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80.xml" ContentType="application/vnd.openxmlformats-officedocument.presentationml.notesSlid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81.xml" ContentType="application/vnd.openxmlformats-officedocument.presentationml.notesSlid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tags/tag195.xml" ContentType="application/vnd.openxmlformats-officedocument.presentationml.tags+xml"/>
  <Override PartName="/ppt/notesSlides/notesSlide84.xml" ContentType="application/vnd.openxmlformats-officedocument.presentationml.notesSlide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notesSlides/notesSlide85.xml" ContentType="application/vnd.openxmlformats-officedocument.presentationml.notesSlide+xml"/>
  <Override PartName="/ppt/tags/tag198.xml" ContentType="application/vnd.openxmlformats-officedocument.presentationml.tags+xml"/>
  <Override PartName="/ppt/notesSlides/notesSlide86.xml" ContentType="application/vnd.openxmlformats-officedocument.presentationml.notesSlide+xml"/>
  <Override PartName="/ppt/tags/tag199.xml" ContentType="application/vnd.openxmlformats-officedocument.presentationml.tags+xml"/>
  <Override PartName="/ppt/notesSlides/notesSlide87.xml" ContentType="application/vnd.openxmlformats-officedocument.presentationml.notesSlide+xml"/>
  <Override PartName="/ppt/tags/tag200.xml" ContentType="application/vnd.openxmlformats-officedocument.presentationml.tags+xml"/>
  <Override PartName="/ppt/notesSlides/notesSlide88.xml" ContentType="application/vnd.openxmlformats-officedocument.presentationml.notesSlide+xml"/>
  <Override PartName="/ppt/tags/tag201.xml" ContentType="application/vnd.openxmlformats-officedocument.presentationml.tags+xml"/>
  <Override PartName="/ppt/notesSlides/notesSlide89.xml" ContentType="application/vnd.openxmlformats-officedocument.presentationml.notesSlide+xml"/>
  <Override PartName="/ppt/tags/tag202.xml" ContentType="application/vnd.openxmlformats-officedocument.presentationml.tags+xml"/>
  <Override PartName="/ppt/notesSlides/notesSlide90.xml" ContentType="application/vnd.openxmlformats-officedocument.presentationml.notesSlide+xml"/>
  <Override PartName="/ppt/tags/tag203.xml" ContentType="application/vnd.openxmlformats-officedocument.presentationml.tags+xml"/>
  <Override PartName="/ppt/notesSlides/notesSlide91.xml" ContentType="application/vnd.openxmlformats-officedocument.presentationml.notesSlide+xml"/>
  <Override PartName="/ppt/tags/tag204.xml" ContentType="application/vnd.openxmlformats-officedocument.presentationml.tags+xml"/>
  <Override PartName="/ppt/notesSlides/notesSlide92.xml" ContentType="application/vnd.openxmlformats-officedocument.presentationml.notesSlide+xml"/>
  <Override PartName="/ppt/tags/tag205.xml" ContentType="application/vnd.openxmlformats-officedocument.presentationml.tags+xml"/>
  <Override PartName="/ppt/notesSlides/notesSlide93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94.xml" ContentType="application/vnd.openxmlformats-officedocument.presentationml.notesSlide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notesSlides/notesSlide95.xml" ContentType="application/vnd.openxmlformats-officedocument.presentationml.notesSlide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notesSlides/notesSlide96.xml" ContentType="application/vnd.openxmlformats-officedocument.presentationml.notesSlide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notesSlides/notesSlide97.xml" ContentType="application/vnd.openxmlformats-officedocument.presentationml.notesSlide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notesSlides/notesSlide98.xml" ContentType="application/vnd.openxmlformats-officedocument.presentationml.notesSlide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notesSlides/notesSlide99.xml" ContentType="application/vnd.openxmlformats-officedocument.presentationml.notesSlide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notesSlides/notesSlide100.xml" ContentType="application/vnd.openxmlformats-officedocument.presentationml.notesSlide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notesSlides/notesSlide101.xml" ContentType="application/vnd.openxmlformats-officedocument.presentationml.notesSlide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notesSlides/notesSlide102.xml" ContentType="application/vnd.openxmlformats-officedocument.presentationml.notesSlid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notesSlides/notesSlide103.xml" ContentType="application/vnd.openxmlformats-officedocument.presentationml.notesSlide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notesSlides/notesSlide104.xml" ContentType="application/vnd.openxmlformats-officedocument.presentationml.notesSlide+xml"/>
  <Override PartName="/ppt/tags/tag238.xml" ContentType="application/vnd.openxmlformats-officedocument.presentationml.tags+xml"/>
  <Override PartName="/ppt/notesSlides/notesSlide105.xml" ContentType="application/vnd.openxmlformats-officedocument.presentationml.notesSlide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106.xml" ContentType="application/vnd.openxmlformats-officedocument.presentationml.notesSlide+xml"/>
  <Override PartName="/ppt/tags/tag242.xml" ContentType="application/vnd.openxmlformats-officedocument.presentationml.tags+xml"/>
  <Override PartName="/ppt/notesSlides/notesSlide10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9"/>
  </p:notesMasterIdLst>
  <p:handoutMasterIdLst>
    <p:handoutMasterId r:id="rId110"/>
  </p:handoutMasterIdLst>
  <p:sldIdLst>
    <p:sldId id="384" r:id="rId2"/>
    <p:sldId id="385" r:id="rId3"/>
    <p:sldId id="655" r:id="rId4"/>
    <p:sldId id="334" r:id="rId5"/>
    <p:sldId id="335" r:id="rId6"/>
    <p:sldId id="656" r:id="rId7"/>
    <p:sldId id="396" r:id="rId8"/>
    <p:sldId id="657" r:id="rId9"/>
    <p:sldId id="658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9" r:id="rId21"/>
    <p:sldId id="659" r:id="rId22"/>
    <p:sldId id="348" r:id="rId23"/>
    <p:sldId id="350" r:id="rId24"/>
    <p:sldId id="660" r:id="rId25"/>
    <p:sldId id="661" r:id="rId26"/>
    <p:sldId id="662" r:id="rId27"/>
    <p:sldId id="615" r:id="rId28"/>
    <p:sldId id="352" r:id="rId29"/>
    <p:sldId id="663" r:id="rId30"/>
    <p:sldId id="353" r:id="rId31"/>
    <p:sldId id="354" r:id="rId32"/>
    <p:sldId id="495" r:id="rId33"/>
    <p:sldId id="665" r:id="rId34"/>
    <p:sldId id="666" r:id="rId35"/>
    <p:sldId id="664" r:id="rId36"/>
    <p:sldId id="496" r:id="rId37"/>
    <p:sldId id="718" r:id="rId38"/>
    <p:sldId id="497" r:id="rId39"/>
    <p:sldId id="499" r:id="rId40"/>
    <p:sldId id="667" r:id="rId41"/>
    <p:sldId id="500" r:id="rId42"/>
    <p:sldId id="745" r:id="rId43"/>
    <p:sldId id="501" r:id="rId44"/>
    <p:sldId id="668" r:id="rId45"/>
    <p:sldId id="734" r:id="rId46"/>
    <p:sldId id="670" r:id="rId47"/>
    <p:sldId id="672" r:id="rId48"/>
    <p:sldId id="674" r:id="rId49"/>
    <p:sldId id="678" r:id="rId50"/>
    <p:sldId id="679" r:id="rId51"/>
    <p:sldId id="680" r:id="rId52"/>
    <p:sldId id="682" r:id="rId53"/>
    <p:sldId id="689" r:id="rId54"/>
    <p:sldId id="684" r:id="rId55"/>
    <p:sldId id="685" r:id="rId56"/>
    <p:sldId id="686" r:id="rId57"/>
    <p:sldId id="715" r:id="rId58"/>
    <p:sldId id="738" r:id="rId59"/>
    <p:sldId id="739" r:id="rId60"/>
    <p:sldId id="736" r:id="rId61"/>
    <p:sldId id="750" r:id="rId62"/>
    <p:sldId id="687" r:id="rId63"/>
    <p:sldId id="704" r:id="rId64"/>
    <p:sldId id="509" r:id="rId65"/>
    <p:sldId id="691" r:id="rId66"/>
    <p:sldId id="692" r:id="rId67"/>
    <p:sldId id="696" r:id="rId68"/>
    <p:sldId id="693" r:id="rId69"/>
    <p:sldId id="690" r:id="rId70"/>
    <p:sldId id="698" r:id="rId71"/>
    <p:sldId id="729" r:id="rId72"/>
    <p:sldId id="730" r:id="rId73"/>
    <p:sldId id="699" r:id="rId74"/>
    <p:sldId id="700" r:id="rId75"/>
    <p:sldId id="701" r:id="rId76"/>
    <p:sldId id="702" r:id="rId77"/>
    <p:sldId id="703" r:id="rId78"/>
    <p:sldId id="705" r:id="rId79"/>
    <p:sldId id="706" r:id="rId80"/>
    <p:sldId id="707" r:id="rId81"/>
    <p:sldId id="751" r:id="rId82"/>
    <p:sldId id="752" r:id="rId83"/>
    <p:sldId id="714" r:id="rId84"/>
    <p:sldId id="721" r:id="rId85"/>
    <p:sldId id="719" r:id="rId86"/>
    <p:sldId id="586" r:id="rId87"/>
    <p:sldId id="520" r:id="rId88"/>
    <p:sldId id="521" r:id="rId89"/>
    <p:sldId id="740" r:id="rId90"/>
    <p:sldId id="741" r:id="rId91"/>
    <p:sldId id="753" r:id="rId92"/>
    <p:sldId id="723" r:id="rId93"/>
    <p:sldId id="743" r:id="rId94"/>
    <p:sldId id="566" r:id="rId95"/>
    <p:sldId id="724" r:id="rId96"/>
    <p:sldId id="568" r:id="rId97"/>
    <p:sldId id="569" r:id="rId98"/>
    <p:sldId id="725" r:id="rId99"/>
    <p:sldId id="570" r:id="rId100"/>
    <p:sldId id="726" r:id="rId101"/>
    <p:sldId id="572" r:id="rId102"/>
    <p:sldId id="573" r:id="rId103"/>
    <p:sldId id="727" r:id="rId104"/>
    <p:sldId id="575" r:id="rId105"/>
    <p:sldId id="523" r:id="rId106"/>
    <p:sldId id="524" r:id="rId107"/>
    <p:sldId id="618" r:id="rId10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clrMru>
    <a:srgbClr val="32A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88" autoAdjust="0"/>
    <p:restoredTop sz="90787" autoAdjust="0"/>
  </p:normalViewPr>
  <p:slideViewPr>
    <p:cSldViewPr>
      <p:cViewPr varScale="1">
        <p:scale>
          <a:sx n="86" d="100"/>
          <a:sy n="86" d="100"/>
        </p:scale>
        <p:origin x="84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58DC7-2DB0-F743-B206-666BD2CB356D}" type="datetimeFigureOut">
              <a:rPr lang="en-US" smtClean="0"/>
              <a:t>11/9/19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B4F19-52D0-CA4D-A6ED-ADA89533F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36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5E47-F045-4C01-A154-66E3997AD169}" type="datetimeFigureOut">
              <a:rPr lang="en-US" smtClean="0"/>
              <a:t>11/9/19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C52C-64D1-4EF5-AC14-14AF6A3FC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D2E1503E-EACF-3142-AD1F-7CBD8573E1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DB4F368-4724-3841-AF0B-812A139452A8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3F3080A3-914E-214E-94F9-BAD243FFF5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65B9C15-9878-DC40-B9B9-8BA996DE78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2145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079B7E-0766-48C9-A94A-CEBD69B12616}" type="slidenum">
              <a:rPr lang="en-US"/>
              <a:pPr/>
              <a:t>10</a:t>
            </a:fld>
            <a:endParaRPr lang="en-US"/>
          </a:p>
        </p:txBody>
      </p:sp>
      <p:sp>
        <p:nvSpPr>
          <p:cNvPr id="125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5352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1628D2-5DD6-4D63-86A9-6101C631CCB4}" type="slidenum">
              <a:rPr lang="en-US"/>
              <a:pPr/>
              <a:t>100</a:t>
            </a:fld>
            <a:endParaRPr lang="en-US"/>
          </a:p>
        </p:txBody>
      </p:sp>
      <p:sp>
        <p:nvSpPr>
          <p:cNvPr id="126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1358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42B0AF-3D46-49E9-B250-922758483AB7}" type="slidenum">
              <a:rPr lang="en-US"/>
              <a:pPr/>
              <a:t>101</a:t>
            </a:fld>
            <a:endParaRPr lang="en-US"/>
          </a:p>
        </p:txBody>
      </p:sp>
      <p:sp>
        <p:nvSpPr>
          <p:cNvPr id="127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46671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1E4B40-CFEF-4A9F-BC41-F6582471A4B2}" type="slidenum">
              <a:rPr lang="en-US"/>
              <a:pPr/>
              <a:t>102</a:t>
            </a:fld>
            <a:endParaRPr lang="en-US"/>
          </a:p>
        </p:txBody>
      </p:sp>
      <p:sp>
        <p:nvSpPr>
          <p:cNvPr id="127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63326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1628D2-5DD6-4D63-86A9-6101C631CCB4}" type="slidenum">
              <a:rPr lang="en-US"/>
              <a:pPr/>
              <a:t>103</a:t>
            </a:fld>
            <a:endParaRPr lang="en-US"/>
          </a:p>
        </p:txBody>
      </p:sp>
      <p:sp>
        <p:nvSpPr>
          <p:cNvPr id="126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82313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42B0AF-3D46-49E9-B250-922758483AB7}" type="slidenum">
              <a:rPr lang="en-US"/>
              <a:pPr/>
              <a:t>104</a:t>
            </a:fld>
            <a:endParaRPr lang="en-US"/>
          </a:p>
        </p:txBody>
      </p:sp>
      <p:sp>
        <p:nvSpPr>
          <p:cNvPr id="127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15869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FB009B-3AFA-4A89-A9D5-F5A06826A0F7}" type="slidenum">
              <a:rPr lang="en-US"/>
              <a:pPr/>
              <a:t>105</a:t>
            </a:fld>
            <a:endParaRPr lang="en-US"/>
          </a:p>
        </p:txBody>
      </p:sp>
      <p:sp>
        <p:nvSpPr>
          <p:cNvPr id="121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44374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D59DDD-6FC0-4454-BF32-58CF3FE8C66B}" type="slidenum">
              <a:rPr lang="en-US"/>
              <a:pPr/>
              <a:t>106</a:t>
            </a:fld>
            <a:endParaRPr lang="en-US"/>
          </a:p>
        </p:txBody>
      </p:sp>
      <p:sp>
        <p:nvSpPr>
          <p:cNvPr id="121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33256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FB009B-3AFA-4A89-A9D5-F5A06826A0F7}" type="slidenum">
              <a:rPr lang="en-US"/>
              <a:pPr/>
              <a:t>107</a:t>
            </a:fld>
            <a:endParaRPr lang="en-US"/>
          </a:p>
        </p:txBody>
      </p:sp>
      <p:sp>
        <p:nvSpPr>
          <p:cNvPr id="121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71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0B1B28-4AE5-4DB4-9EA9-AA360BFEFA11}" type="slidenum">
              <a:rPr lang="en-US"/>
              <a:pPr/>
              <a:t>11</a:t>
            </a:fld>
            <a:endParaRPr lang="en-US"/>
          </a:p>
        </p:txBody>
      </p:sp>
      <p:sp>
        <p:nvSpPr>
          <p:cNvPr id="125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72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27DB3F-E587-4F5A-B2BC-FBC1639CE683}" type="slidenum">
              <a:rPr lang="en-US"/>
              <a:pPr/>
              <a:t>12</a:t>
            </a:fld>
            <a:endParaRPr lang="en-US"/>
          </a:p>
        </p:txBody>
      </p:sp>
      <p:sp>
        <p:nvSpPr>
          <p:cNvPr id="125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823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82F669-3343-4E69-9804-D7096D3550C3}" type="slidenum">
              <a:rPr lang="en-US"/>
              <a:pPr/>
              <a:t>13</a:t>
            </a:fld>
            <a:endParaRPr lang="en-US"/>
          </a:p>
        </p:txBody>
      </p:sp>
      <p:sp>
        <p:nvSpPr>
          <p:cNvPr id="125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3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562DC7-8DC2-4099-A774-68B161F42923}" type="slidenum">
              <a:rPr lang="en-US"/>
              <a:pPr/>
              <a:t>14</a:t>
            </a:fld>
            <a:endParaRPr lang="en-US"/>
          </a:p>
        </p:txBody>
      </p:sp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25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429E75-0F59-4C6E-97F8-532AD85674B5}" type="slidenum">
              <a:rPr lang="en-US"/>
              <a:pPr/>
              <a:t>15</a:t>
            </a:fld>
            <a:endParaRPr lang="en-US"/>
          </a:p>
        </p:txBody>
      </p:sp>
      <p:sp>
        <p:nvSpPr>
          <p:cNvPr id="125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87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C2F67B-10B8-481F-8B26-1B2CA45676FD}" type="slidenum">
              <a:rPr lang="en-US"/>
              <a:pPr/>
              <a:t>16</a:t>
            </a:fld>
            <a:endParaRPr lang="en-US"/>
          </a:p>
        </p:txBody>
      </p:sp>
      <p:sp>
        <p:nvSpPr>
          <p:cNvPr id="126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092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6E5E39-896A-4A45-BF49-C674F9A7DF48}" type="slidenum">
              <a:rPr lang="en-US"/>
              <a:pPr/>
              <a:t>17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517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C1FAD3-3192-43D7-B235-391EA1561C69}" type="slidenum">
              <a:rPr lang="en-US"/>
              <a:pPr/>
              <a:t>18</a:t>
            </a:fld>
            <a:endParaRPr lang="en-US"/>
          </a:p>
        </p:txBody>
      </p:sp>
      <p:sp>
        <p:nvSpPr>
          <p:cNvPr id="126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466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5743D3-E981-4A41-8836-378690818951}" type="slidenum">
              <a:rPr lang="en-US"/>
              <a:pPr/>
              <a:t>19</a:t>
            </a:fld>
            <a:endParaRPr lang="en-US"/>
          </a:p>
        </p:txBody>
      </p:sp>
      <p:sp>
        <p:nvSpPr>
          <p:cNvPr id="126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47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623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96CD39-A2AB-46BA-BDCA-3963B6660C08}" type="slidenum">
              <a:rPr lang="en-US"/>
              <a:pPr/>
              <a:t>20</a:t>
            </a:fld>
            <a:endParaRPr lang="en-US"/>
          </a:p>
        </p:txBody>
      </p:sp>
      <p:sp>
        <p:nvSpPr>
          <p:cNvPr id="1265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422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96CD39-A2AB-46BA-BDCA-3963B6660C08}" type="slidenum">
              <a:rPr lang="en-US"/>
              <a:pPr/>
              <a:t>21</a:t>
            </a:fld>
            <a:endParaRPr lang="en-US"/>
          </a:p>
        </p:txBody>
      </p:sp>
      <p:sp>
        <p:nvSpPr>
          <p:cNvPr id="1265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512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82C9A1-9459-40CC-B338-56D3092BF632}" type="slidenum">
              <a:rPr lang="en-US"/>
              <a:pPr/>
              <a:t>22</a:t>
            </a:fld>
            <a:endParaRPr lang="en-US"/>
          </a:p>
        </p:txBody>
      </p:sp>
      <p:sp>
        <p:nvSpPr>
          <p:cNvPr id="126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1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47F3A-C214-4E90-951F-7560D2E407A0}" type="slidenum">
              <a:rPr lang="en-US"/>
              <a:pPr/>
              <a:t>23</a:t>
            </a:fld>
            <a:endParaRPr lang="en-US"/>
          </a:p>
        </p:txBody>
      </p:sp>
      <p:sp>
        <p:nvSpPr>
          <p:cNvPr id="126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112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47F3A-C214-4E90-951F-7560D2E407A0}" type="slidenum">
              <a:rPr lang="en-US"/>
              <a:pPr/>
              <a:t>24</a:t>
            </a:fld>
            <a:endParaRPr lang="en-US"/>
          </a:p>
        </p:txBody>
      </p:sp>
      <p:sp>
        <p:nvSpPr>
          <p:cNvPr id="126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871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47F3A-C214-4E90-951F-7560D2E407A0}" type="slidenum">
              <a:rPr lang="en-US"/>
              <a:pPr/>
              <a:t>25</a:t>
            </a:fld>
            <a:endParaRPr lang="en-US"/>
          </a:p>
        </p:txBody>
      </p:sp>
      <p:sp>
        <p:nvSpPr>
          <p:cNvPr id="126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891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D1709F-1EDC-4119-A0BF-7D2F34912723}" type="slidenum">
              <a:rPr lang="en-US"/>
              <a:pPr/>
              <a:t>26</a:t>
            </a:fld>
            <a:endParaRPr lang="en-US"/>
          </a:p>
        </p:txBody>
      </p:sp>
      <p:sp>
        <p:nvSpPr>
          <p:cNvPr id="132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934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47F3A-C214-4E90-951F-7560D2E407A0}" type="slidenum">
              <a:rPr lang="en-US"/>
              <a:pPr/>
              <a:t>27</a:t>
            </a:fld>
            <a:endParaRPr lang="en-US"/>
          </a:p>
        </p:txBody>
      </p:sp>
      <p:sp>
        <p:nvSpPr>
          <p:cNvPr id="126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568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950242-D35B-44F1-A8BF-7938C6C933F0}" type="slidenum">
              <a:rPr lang="en-US"/>
              <a:pPr/>
              <a:t>28</a:t>
            </a:fld>
            <a:endParaRPr lang="en-US"/>
          </a:p>
        </p:txBody>
      </p:sp>
      <p:sp>
        <p:nvSpPr>
          <p:cNvPr id="126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663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950242-D35B-44F1-A8BF-7938C6C933F0}" type="slidenum">
              <a:rPr lang="en-US"/>
              <a:pPr/>
              <a:t>29</a:t>
            </a:fld>
            <a:endParaRPr lang="en-US"/>
          </a:p>
        </p:txBody>
      </p:sp>
      <p:sp>
        <p:nvSpPr>
          <p:cNvPr id="126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76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868D23-EA0C-46DE-891F-6A7F45709439}" type="slidenum">
              <a:rPr lang="en-US"/>
              <a:pPr/>
              <a:t>3</a:t>
            </a:fld>
            <a:endParaRPr lang="en-US"/>
          </a:p>
        </p:txBody>
      </p:sp>
      <p:sp>
        <p:nvSpPr>
          <p:cNvPr id="122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771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65C0EA-653A-422A-A7D6-A4037F3B5E08}" type="slidenum">
              <a:rPr lang="en-US"/>
              <a:pPr/>
              <a:t>30</a:t>
            </a:fld>
            <a:endParaRPr lang="en-US"/>
          </a:p>
        </p:txBody>
      </p:sp>
      <p:sp>
        <p:nvSpPr>
          <p:cNvPr id="126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809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884760-9F55-447D-9BC3-E99C633C5980}" type="slidenum">
              <a:rPr lang="en-US"/>
              <a:pPr/>
              <a:t>31</a:t>
            </a:fld>
            <a:endParaRPr lang="en-US"/>
          </a:p>
        </p:txBody>
      </p:sp>
      <p:sp>
        <p:nvSpPr>
          <p:cNvPr id="132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699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75B6C-FB4E-4BED-A01F-066E2E4A6A10}" type="slidenum">
              <a:rPr lang="en-US"/>
              <a:pPr/>
              <a:t>32</a:t>
            </a:fld>
            <a:endParaRPr lang="en-US"/>
          </a:p>
        </p:txBody>
      </p:sp>
      <p:sp>
        <p:nvSpPr>
          <p:cNvPr id="120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339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75B6C-FB4E-4BED-A01F-066E2E4A6A10}" type="slidenum">
              <a:rPr lang="en-US"/>
              <a:pPr/>
              <a:t>33</a:t>
            </a:fld>
            <a:endParaRPr lang="en-US"/>
          </a:p>
        </p:txBody>
      </p:sp>
      <p:sp>
        <p:nvSpPr>
          <p:cNvPr id="120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688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75B6C-FB4E-4BED-A01F-066E2E4A6A10}" type="slidenum">
              <a:rPr lang="en-US"/>
              <a:pPr/>
              <a:t>34</a:t>
            </a:fld>
            <a:endParaRPr lang="en-US"/>
          </a:p>
        </p:txBody>
      </p:sp>
      <p:sp>
        <p:nvSpPr>
          <p:cNvPr id="120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648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75B6C-FB4E-4BED-A01F-066E2E4A6A10}" type="slidenum">
              <a:rPr lang="en-US"/>
              <a:pPr/>
              <a:t>35</a:t>
            </a:fld>
            <a:endParaRPr lang="en-US"/>
          </a:p>
        </p:txBody>
      </p:sp>
      <p:sp>
        <p:nvSpPr>
          <p:cNvPr id="120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073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00557C-CEE4-468B-A165-323BC30BE993}" type="slidenum">
              <a:rPr lang="en-US"/>
              <a:pPr/>
              <a:t>36</a:t>
            </a:fld>
            <a:endParaRPr lang="en-US"/>
          </a:p>
        </p:txBody>
      </p:sp>
      <p:sp>
        <p:nvSpPr>
          <p:cNvPr id="121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341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00557C-CEE4-468B-A165-323BC30BE993}" type="slidenum">
              <a:rPr lang="en-US"/>
              <a:pPr/>
              <a:t>37</a:t>
            </a:fld>
            <a:endParaRPr lang="en-US"/>
          </a:p>
        </p:txBody>
      </p:sp>
      <p:sp>
        <p:nvSpPr>
          <p:cNvPr id="121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115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38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197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39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72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EAE29D-32D5-418F-9989-5CA691C8C9EA}" type="slidenum">
              <a:rPr lang="en-US"/>
              <a:pPr/>
              <a:t>4</a:t>
            </a:fld>
            <a:endParaRPr lang="en-US"/>
          </a:p>
        </p:txBody>
      </p:sp>
      <p:sp>
        <p:nvSpPr>
          <p:cNvPr id="125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531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40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082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41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478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42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973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43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706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44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06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45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61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46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950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47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052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48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4257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49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2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EF0F76-070A-43E6-8114-E8C201A6416A}" type="slidenum">
              <a:rPr lang="en-US"/>
              <a:pPr/>
              <a:t>5</a:t>
            </a:fld>
            <a:endParaRPr lang="en-US"/>
          </a:p>
        </p:txBody>
      </p:sp>
      <p:sp>
        <p:nvSpPr>
          <p:cNvPr id="125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639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50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2876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51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984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52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8349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53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3591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54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4000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55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0041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56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6388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8EBEB5-2C47-4A37-80CE-57754A40A07B}" type="slidenum">
              <a:rPr lang="en-US"/>
              <a:pPr/>
              <a:t>57</a:t>
            </a:fld>
            <a:endParaRPr lang="en-US"/>
          </a:p>
        </p:txBody>
      </p:sp>
      <p:sp>
        <p:nvSpPr>
          <p:cNvPr id="122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3720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8EBEB5-2C47-4A37-80CE-57754A40A07B}" type="slidenum">
              <a:rPr lang="en-US"/>
              <a:pPr/>
              <a:t>58</a:t>
            </a:fld>
            <a:endParaRPr lang="en-US"/>
          </a:p>
        </p:txBody>
      </p:sp>
      <p:sp>
        <p:nvSpPr>
          <p:cNvPr id="122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5242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8EBEB5-2C47-4A37-80CE-57754A40A07B}" type="slidenum">
              <a:rPr lang="en-US"/>
              <a:pPr/>
              <a:t>59</a:t>
            </a:fld>
            <a:endParaRPr lang="en-US"/>
          </a:p>
        </p:txBody>
      </p:sp>
      <p:sp>
        <p:nvSpPr>
          <p:cNvPr id="122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86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EF0F76-070A-43E6-8114-E8C201A6416A}" type="slidenum">
              <a:rPr lang="en-US"/>
              <a:pPr/>
              <a:t>6</a:t>
            </a:fld>
            <a:endParaRPr lang="en-US"/>
          </a:p>
        </p:txBody>
      </p:sp>
      <p:sp>
        <p:nvSpPr>
          <p:cNvPr id="125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6769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8EBEB5-2C47-4A37-80CE-57754A40A07B}" type="slidenum">
              <a:rPr lang="en-US"/>
              <a:pPr/>
              <a:t>60</a:t>
            </a:fld>
            <a:endParaRPr lang="en-US"/>
          </a:p>
        </p:txBody>
      </p:sp>
      <p:sp>
        <p:nvSpPr>
          <p:cNvPr id="122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8148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8EBEB5-2C47-4A37-80CE-57754A40A07B}" type="slidenum">
              <a:rPr lang="en-US"/>
              <a:pPr/>
              <a:t>61</a:t>
            </a:fld>
            <a:endParaRPr lang="en-US"/>
          </a:p>
        </p:txBody>
      </p:sp>
      <p:sp>
        <p:nvSpPr>
          <p:cNvPr id="122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4878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62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0605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00557C-CEE4-468B-A165-323BC30BE993}" type="slidenum">
              <a:rPr lang="en-US"/>
              <a:pPr/>
              <a:t>63</a:t>
            </a:fld>
            <a:endParaRPr lang="en-US"/>
          </a:p>
        </p:txBody>
      </p:sp>
      <p:sp>
        <p:nvSpPr>
          <p:cNvPr id="121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3575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64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4429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AF3664-5EDD-4FE6-ACDD-3EAE8351D77D}" type="slidenum">
              <a:rPr lang="en-US"/>
              <a:pPr/>
              <a:t>65</a:t>
            </a:fld>
            <a:endParaRPr lang="en-US"/>
          </a:p>
        </p:txBody>
      </p:sp>
      <p:sp>
        <p:nvSpPr>
          <p:cNvPr id="120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9579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AF3664-5EDD-4FE6-ACDD-3EAE8351D77D}" type="slidenum">
              <a:rPr lang="en-US"/>
              <a:pPr/>
              <a:t>66</a:t>
            </a:fld>
            <a:endParaRPr lang="en-US"/>
          </a:p>
        </p:txBody>
      </p:sp>
      <p:sp>
        <p:nvSpPr>
          <p:cNvPr id="120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7623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67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3027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AF3664-5EDD-4FE6-ACDD-3EAE8351D77D}" type="slidenum">
              <a:rPr lang="en-US"/>
              <a:pPr/>
              <a:t>68</a:t>
            </a:fld>
            <a:endParaRPr lang="en-US"/>
          </a:p>
        </p:txBody>
      </p:sp>
      <p:sp>
        <p:nvSpPr>
          <p:cNvPr id="120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4475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69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08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EF0F76-070A-43E6-8114-E8C201A6416A}" type="slidenum">
              <a:rPr lang="en-US"/>
              <a:pPr/>
              <a:t>7</a:t>
            </a:fld>
            <a:endParaRPr lang="en-US"/>
          </a:p>
        </p:txBody>
      </p:sp>
      <p:sp>
        <p:nvSpPr>
          <p:cNvPr id="125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1604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70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1088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71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877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72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0030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73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0772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74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3540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75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2344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76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4837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77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8864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00557C-CEE4-468B-A165-323BC30BE993}" type="slidenum">
              <a:rPr lang="en-US"/>
              <a:pPr/>
              <a:t>78</a:t>
            </a:fld>
            <a:endParaRPr lang="en-US"/>
          </a:p>
        </p:txBody>
      </p:sp>
      <p:sp>
        <p:nvSpPr>
          <p:cNvPr id="121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3261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5DDC6C-1D2A-4A52-B726-1F8852540491}" type="slidenum">
              <a:rPr lang="en-US"/>
              <a:pPr/>
              <a:t>79</a:t>
            </a:fld>
            <a:endParaRPr lang="en-US"/>
          </a:p>
        </p:txBody>
      </p:sp>
      <p:sp>
        <p:nvSpPr>
          <p:cNvPr id="121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53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3F1BE-E7DB-403C-BBA5-B6F67125E5B4}" type="slidenum">
              <a:rPr lang="en-US"/>
              <a:pPr/>
              <a:t>8</a:t>
            </a:fld>
            <a:endParaRPr lang="en-US"/>
          </a:p>
        </p:txBody>
      </p:sp>
      <p:sp>
        <p:nvSpPr>
          <p:cNvPr id="125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0635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42B0AF-3D46-49E9-B250-922758483AB7}" type="slidenum">
              <a:rPr lang="en-US"/>
              <a:pPr/>
              <a:t>80</a:t>
            </a:fld>
            <a:endParaRPr lang="en-US"/>
          </a:p>
        </p:txBody>
      </p:sp>
      <p:sp>
        <p:nvSpPr>
          <p:cNvPr id="127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4887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7A10D1-CBFD-4F4A-B5DC-0D039A893BB6}" type="slidenum">
              <a:rPr lang="en-US"/>
              <a:pPr/>
              <a:t>81</a:t>
            </a:fld>
            <a:endParaRPr lang="en-US"/>
          </a:p>
        </p:txBody>
      </p:sp>
      <p:sp>
        <p:nvSpPr>
          <p:cNvPr id="1272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4421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7A10D1-CBFD-4F4A-B5DC-0D039A893BB6}" type="slidenum">
              <a:rPr lang="en-US"/>
              <a:pPr/>
              <a:t>82</a:t>
            </a:fld>
            <a:endParaRPr lang="en-US"/>
          </a:p>
        </p:txBody>
      </p:sp>
      <p:sp>
        <p:nvSpPr>
          <p:cNvPr id="1272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397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83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3251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D9C153-F05A-416A-B451-4A23C867EF09}" type="slidenum">
              <a:rPr lang="en-US"/>
              <a:pPr/>
              <a:t>84</a:t>
            </a:fld>
            <a:endParaRPr lang="en-US"/>
          </a:p>
        </p:txBody>
      </p:sp>
      <p:sp>
        <p:nvSpPr>
          <p:cNvPr id="122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2707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039FB-68DD-4C18-92F0-0C883BEBA8EB}" type="slidenum">
              <a:rPr lang="en-US"/>
              <a:pPr/>
              <a:t>85</a:t>
            </a:fld>
            <a:endParaRPr lang="en-US"/>
          </a:p>
        </p:txBody>
      </p:sp>
      <p:sp>
        <p:nvSpPr>
          <p:cNvPr id="122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66924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039FB-68DD-4C18-92F0-0C883BEBA8EB}" type="slidenum">
              <a:rPr lang="en-US"/>
              <a:pPr/>
              <a:t>86</a:t>
            </a:fld>
            <a:endParaRPr lang="en-US"/>
          </a:p>
        </p:txBody>
      </p:sp>
      <p:sp>
        <p:nvSpPr>
          <p:cNvPr id="122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2622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D9C153-F05A-416A-B451-4A23C867EF09}" type="slidenum">
              <a:rPr lang="en-US"/>
              <a:pPr/>
              <a:t>87</a:t>
            </a:fld>
            <a:endParaRPr lang="en-US"/>
          </a:p>
        </p:txBody>
      </p:sp>
      <p:sp>
        <p:nvSpPr>
          <p:cNvPr id="122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6691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D9C153-F05A-416A-B451-4A23C867EF09}" type="slidenum">
              <a:rPr lang="en-US"/>
              <a:pPr/>
              <a:t>88</a:t>
            </a:fld>
            <a:endParaRPr lang="en-US"/>
          </a:p>
        </p:txBody>
      </p:sp>
      <p:sp>
        <p:nvSpPr>
          <p:cNvPr id="122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02368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D9C153-F05A-416A-B451-4A23C867EF09}" type="slidenum">
              <a:rPr lang="en-US"/>
              <a:pPr/>
              <a:t>89</a:t>
            </a:fld>
            <a:endParaRPr lang="en-US"/>
          </a:p>
        </p:txBody>
      </p:sp>
      <p:sp>
        <p:nvSpPr>
          <p:cNvPr id="122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60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3F1BE-E7DB-403C-BBA5-B6F67125E5B4}" type="slidenum">
              <a:rPr lang="en-US"/>
              <a:pPr/>
              <a:t>9</a:t>
            </a:fld>
            <a:endParaRPr lang="en-US"/>
          </a:p>
        </p:txBody>
      </p:sp>
      <p:sp>
        <p:nvSpPr>
          <p:cNvPr id="125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1753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D9C153-F05A-416A-B451-4A23C867EF09}" type="slidenum">
              <a:rPr lang="en-US"/>
              <a:pPr/>
              <a:t>90</a:t>
            </a:fld>
            <a:endParaRPr lang="en-US"/>
          </a:p>
        </p:txBody>
      </p:sp>
      <p:sp>
        <p:nvSpPr>
          <p:cNvPr id="122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08505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D9C153-F05A-416A-B451-4A23C867EF09}" type="slidenum">
              <a:rPr lang="en-US"/>
              <a:pPr/>
              <a:t>91</a:t>
            </a:fld>
            <a:endParaRPr lang="en-US"/>
          </a:p>
        </p:txBody>
      </p:sp>
      <p:sp>
        <p:nvSpPr>
          <p:cNvPr id="122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40806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D9C153-F05A-416A-B451-4A23C867EF09}" type="slidenum">
              <a:rPr lang="en-US"/>
              <a:pPr/>
              <a:t>92</a:t>
            </a:fld>
            <a:endParaRPr lang="en-US"/>
          </a:p>
        </p:txBody>
      </p:sp>
      <p:sp>
        <p:nvSpPr>
          <p:cNvPr id="122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8175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D9C153-F05A-416A-B451-4A23C867EF09}" type="slidenum">
              <a:rPr lang="en-US"/>
              <a:pPr/>
              <a:t>93</a:t>
            </a:fld>
            <a:endParaRPr lang="en-US"/>
          </a:p>
        </p:txBody>
      </p:sp>
      <p:sp>
        <p:nvSpPr>
          <p:cNvPr id="122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8808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1628D2-5DD6-4D63-86A9-6101C631CCB4}" type="slidenum">
              <a:rPr lang="en-US"/>
              <a:pPr/>
              <a:t>94</a:t>
            </a:fld>
            <a:endParaRPr lang="en-US"/>
          </a:p>
        </p:txBody>
      </p:sp>
      <p:sp>
        <p:nvSpPr>
          <p:cNvPr id="126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4383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1628D2-5DD6-4D63-86A9-6101C631CCB4}" type="slidenum">
              <a:rPr lang="en-US"/>
              <a:pPr/>
              <a:t>95</a:t>
            </a:fld>
            <a:endParaRPr lang="en-US"/>
          </a:p>
        </p:txBody>
      </p:sp>
      <p:sp>
        <p:nvSpPr>
          <p:cNvPr id="126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48923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1E4B40-CFEF-4A9F-BC41-F6582471A4B2}" type="slidenum">
              <a:rPr lang="en-US"/>
              <a:pPr/>
              <a:t>96</a:t>
            </a:fld>
            <a:endParaRPr lang="en-US"/>
          </a:p>
        </p:txBody>
      </p:sp>
      <p:sp>
        <p:nvSpPr>
          <p:cNvPr id="127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28655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1E4B40-CFEF-4A9F-BC41-F6582471A4B2}" type="slidenum">
              <a:rPr lang="en-US"/>
              <a:pPr/>
              <a:t>97</a:t>
            </a:fld>
            <a:endParaRPr lang="en-US"/>
          </a:p>
        </p:txBody>
      </p:sp>
      <p:sp>
        <p:nvSpPr>
          <p:cNvPr id="127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67485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1628D2-5DD6-4D63-86A9-6101C631CCB4}" type="slidenum">
              <a:rPr lang="en-US"/>
              <a:pPr/>
              <a:t>98</a:t>
            </a:fld>
            <a:endParaRPr lang="en-US"/>
          </a:p>
        </p:txBody>
      </p:sp>
      <p:sp>
        <p:nvSpPr>
          <p:cNvPr id="126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7784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1E4B40-CFEF-4A9F-BC41-F6582471A4B2}" type="slidenum">
              <a:rPr lang="en-US"/>
              <a:pPr/>
              <a:t>99</a:t>
            </a:fld>
            <a:endParaRPr lang="en-US"/>
          </a:p>
        </p:txBody>
      </p:sp>
      <p:sp>
        <p:nvSpPr>
          <p:cNvPr id="127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34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Chapter 1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</a:rPr>
              <a:t>&gt;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39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Lecture 18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</a:rPr>
              <a:t>&gt;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08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12C447-90FA-420C-B74C-1A635C444937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2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E7ED6BBA-2425-4A43-B586-383F2BB07C4C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68946159-E475-47D9-8550-A9F0B445C79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DCC2DC-EBCD-44EE-92DB-9C06DDE632FD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46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1-&lt;</a:t>
            </a:r>
            <a:fld id="{B4FEF99E-A19F-4A0B-A62E-3729EECDD90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50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9F7ADD3E-E1D6-46D5-BCAD-B4AEBA813F75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660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1E0959C-64E3-5747-B117-D63FEC92B5A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85800" y="6248400"/>
            <a:ext cx="7772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C230745-C281-EA47-9BE8-AF4FC50421F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1BE0502-0B5A-424E-B7C7-93BA69F8CCD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5E0733-E7CE-8A4B-993C-38564D01BA3B}"/>
              </a:ext>
            </a:extLst>
          </p:cNvPr>
          <p:cNvSpPr/>
          <p:nvPr userDrawn="1"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47636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6080-453C-4BEF-9A1F-F094B996EB79}" type="datetimeFigureOut">
              <a:rPr lang="en-US" smtClean="0"/>
              <a:t>11/9/19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EFE9-D440-4A3B-858C-5FEDF5DD0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5" Type="http://schemas.openxmlformats.org/officeDocument/2006/relationships/notesSlide" Target="../notesSlides/notesSlide100.xml"/><Relationship Id="rId4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5" Type="http://schemas.openxmlformats.org/officeDocument/2006/relationships/notesSlide" Target="../notesSlides/notesSlide101.xml"/><Relationship Id="rId4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5" Type="http://schemas.openxmlformats.org/officeDocument/2006/relationships/notesSlide" Target="../notesSlides/notesSlide102.xml"/><Relationship Id="rId4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tags" Target="../tags/tag234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5" Type="http://schemas.openxmlformats.org/officeDocument/2006/relationships/notesSlide" Target="../notesSlides/notesSlide103.xml"/><Relationship Id="rId4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5" Type="http://schemas.openxmlformats.org/officeDocument/2006/relationships/notesSlide" Target="../notesSlides/notesSlide104.xml"/><Relationship Id="rId4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8.xm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tags" Target="../tags/tag240.xml"/><Relationship Id="rId7" Type="http://schemas.openxmlformats.org/officeDocument/2006/relationships/oleObject" Target="../embeddings/oleObject1.bin"/><Relationship Id="rId2" Type="http://schemas.openxmlformats.org/officeDocument/2006/relationships/tags" Target="../tags/tag239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10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7" Type="http://schemas.openxmlformats.org/officeDocument/2006/relationships/notesSlide" Target="../notesSlides/notesSlide29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2.xml"/><Relationship Id="rId4" Type="http://schemas.openxmlformats.org/officeDocument/2006/relationships/tags" Target="../tags/tag8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5" Type="http://schemas.openxmlformats.org/officeDocument/2006/relationships/notesSlide" Target="../notesSlides/notesSlide35.xml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4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4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4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5" Type="http://schemas.openxmlformats.org/officeDocument/2006/relationships/notesSlide" Target="../notesSlides/notesSlide57.xml"/><Relationship Id="rId4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60.xml"/><Relationship Id="rId4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61.xml"/><Relationship Id="rId4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4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5" Type="http://schemas.openxmlformats.org/officeDocument/2006/relationships/notesSlide" Target="../notesSlides/notesSlide65.xml"/><Relationship Id="rId4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4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5" Type="http://schemas.openxmlformats.org/officeDocument/2006/relationships/notesSlide" Target="../notesSlides/notesSlide68.xml"/><Relationship Id="rId4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7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7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7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7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4" Type="http://schemas.openxmlformats.org/officeDocument/2006/relationships/notesSlide" Target="../notesSlides/notesSlide7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5" Type="http://schemas.openxmlformats.org/officeDocument/2006/relationships/notesSlide" Target="../notesSlides/notesSlide80.xml"/><Relationship Id="rId4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8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8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5" Type="http://schemas.openxmlformats.org/officeDocument/2006/relationships/image" Target="../media/image26.emf"/><Relationship Id="rId4" Type="http://schemas.openxmlformats.org/officeDocument/2006/relationships/notesSlide" Target="../notesSlides/notesSlide8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8.xml"/><Relationship Id="rId4" Type="http://schemas.openxmlformats.org/officeDocument/2006/relationships/image" Target="../media/image27.e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9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0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2.xml"/><Relationship Id="rId4" Type="http://schemas.openxmlformats.org/officeDocument/2006/relationships/image" Target="../media/image28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3.xml"/><Relationship Id="rId4" Type="http://schemas.openxmlformats.org/officeDocument/2006/relationships/image" Target="../media/image28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5.xml"/><Relationship Id="rId5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4" Type="http://schemas.openxmlformats.org/officeDocument/2006/relationships/notesSlide" Target="../notesSlides/notesSlide9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5" Type="http://schemas.openxmlformats.org/officeDocument/2006/relationships/notesSlide" Target="../notesSlides/notesSlide95.xml"/><Relationship Id="rId4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5" Type="http://schemas.openxmlformats.org/officeDocument/2006/relationships/notesSlide" Target="../notesSlides/notesSlide96.xml"/><Relationship Id="rId4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5" Type="http://schemas.openxmlformats.org/officeDocument/2006/relationships/notesSlide" Target="../notesSlides/notesSlide97.xml"/><Relationship Id="rId4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tags" Target="../tags/tag219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5" Type="http://schemas.openxmlformats.org/officeDocument/2006/relationships/notesSlide" Target="../notesSlides/notesSlide98.xml"/><Relationship Id="rId4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5" Type="http://schemas.openxmlformats.org/officeDocument/2006/relationships/notesSlide" Target="../notesSlides/notesSlide9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DA1E0682-7980-454F-944D-3280DDBF53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953000" y="2743200"/>
            <a:ext cx="4191000" cy="1524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Lecture 18: </a:t>
            </a:r>
            <a:b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</a:br>
            <a:r>
              <a:rPr lang="en-US" altLang="en-US" sz="24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Function Calls &amp;</a:t>
            </a:r>
            <a:br>
              <a:rPr lang="en-US" altLang="en-US" sz="24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</a:br>
            <a:r>
              <a:rPr lang="en-US" altLang="en-US" sz="24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Machine Language</a:t>
            </a:r>
          </a:p>
        </p:txBody>
      </p:sp>
      <p:sp>
        <p:nvSpPr>
          <p:cNvPr id="15362" name="Line 4">
            <a:extLst>
              <a:ext uri="{FF2B5EF4-FFF2-40B4-BE49-F238E27FC236}">
                <a16:creationId xmlns:a16="http://schemas.microsoft.com/office/drawing/2014/main" id="{27BFFB2D-1369-824C-8077-7F4215AD1F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Line 5">
            <a:extLst>
              <a:ext uri="{FF2B5EF4-FFF2-40B4-BE49-F238E27FC236}">
                <a16:creationId xmlns:a16="http://schemas.microsoft.com/office/drawing/2014/main" id="{00A5256B-DC5F-F743-9B70-2FEBC0BE80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572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Line 6">
            <a:extLst>
              <a:ext uri="{FF2B5EF4-FFF2-40B4-BE49-F238E27FC236}">
                <a16:creationId xmlns:a16="http://schemas.microsoft.com/office/drawing/2014/main" id="{09C03B16-F696-DD4B-A3C9-E4EED7E1FB4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7">
            <a:extLst>
              <a:ext uri="{FF2B5EF4-FFF2-40B4-BE49-F238E27FC236}">
                <a16:creationId xmlns:a16="http://schemas.microsoft.com/office/drawing/2014/main" id="{4AC4167B-AAA7-AB42-91B4-957EBBDC27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6294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6" name="Picture 1" descr="ddcacover.jpg">
            <a:extLst>
              <a:ext uri="{FF2B5EF4-FFF2-40B4-BE49-F238E27FC236}">
                <a16:creationId xmlns:a16="http://schemas.microsoft.com/office/drawing/2014/main" id="{6A47BA2A-8CE9-8946-BF46-969BB12C9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447800"/>
            <a:ext cx="453866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2">
            <a:extLst>
              <a:ext uri="{FF2B5EF4-FFF2-40B4-BE49-F238E27FC236}">
                <a16:creationId xmlns:a16="http://schemas.microsoft.com/office/drawing/2014/main" id="{5FD2FB04-88C7-144F-9589-7AA8323E7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dirty="0">
                <a:latin typeface="Arial Black" panose="020B0604020202020204" pitchFamily="34" charset="0"/>
              </a:rPr>
              <a:t>E85</a:t>
            </a:r>
            <a:r>
              <a:rPr lang="en-US" altLang="en-US" dirty="0">
                <a:latin typeface="Arial Black" panose="020B0604020202020204" pitchFamily="34" charset="0"/>
              </a:rPr>
              <a:t> Digital Design &amp; Computer Engineering</a:t>
            </a:r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57818D-043C-5041-8E5C-3EE514FA6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400" y="5168900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89948"/>
      </p:ext>
    </p:extLst>
  </p:cSld>
  <p:clrMapOvr>
    <a:masterClrMapping/>
  </p:clrMapOvr>
  <p:transition advTm="7000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3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6803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068039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426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ARM conventions: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 dirty="0">
                <a:latin typeface="+mj-lt"/>
                <a:cs typeface="Arial" charset="0"/>
              </a:rPr>
              <a:t>Argument values: </a:t>
            </a:r>
            <a:r>
              <a:rPr lang="en-US" sz="2600" dirty="0">
                <a:latin typeface="Courier New" pitchFamily="49" charset="0"/>
                <a:cs typeface="Arial" charset="0"/>
              </a:rPr>
              <a:t>R0</a:t>
            </a:r>
            <a:r>
              <a:rPr lang="en-US" sz="2600" dirty="0">
                <a:latin typeface="Times New Roman" pitchFamily="18" charset="0"/>
                <a:cs typeface="Arial" charset="0"/>
              </a:rPr>
              <a:t> - </a:t>
            </a:r>
            <a:r>
              <a:rPr lang="en-US" sz="2600" dirty="0">
                <a:latin typeface="Courier New" pitchFamily="49" charset="0"/>
                <a:cs typeface="Arial" charset="0"/>
              </a:rPr>
              <a:t>R3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 dirty="0">
                <a:latin typeface="+mj-lt"/>
                <a:cs typeface="Arial" charset="0"/>
              </a:rPr>
              <a:t>Return value: </a:t>
            </a:r>
            <a:r>
              <a:rPr lang="en-US" sz="2600" dirty="0">
                <a:latin typeface="Courier New" pitchFamily="49" charset="0"/>
                <a:cs typeface="Arial" charset="0"/>
              </a:rPr>
              <a:t>R0</a:t>
            </a: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Input Arguments and Return Value</a:t>
            </a:r>
          </a:p>
        </p:txBody>
      </p:sp>
    </p:spTree>
    <p:extLst>
      <p:ext uri="{BB962C8B-B14F-4D97-AF65-F5344CB8AC3E}">
        <p14:creationId xmlns:p14="http://schemas.microsoft.com/office/powerpoint/2010/main" val="4008607225"/>
      </p:ext>
    </p:extLst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21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413330" y="108629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b="1" dirty="0">
                <a:solidFill>
                  <a:srgbClr val="0070C0"/>
                </a:solidFill>
              </a:rPr>
              <a:t>How do we address operands?</a:t>
            </a:r>
          </a:p>
          <a:p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Register Only</a:t>
            </a:r>
          </a:p>
          <a:p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Immediate</a:t>
            </a:r>
          </a:p>
          <a:p>
            <a:r>
              <a:rPr lang="en-US" sz="2600" b="1" dirty="0"/>
              <a:t>Base</a:t>
            </a:r>
          </a:p>
          <a:p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PC-Relative</a:t>
            </a:r>
          </a:p>
        </p:txBody>
      </p:sp>
      <p:sp>
        <p:nvSpPr>
          <p:cNvPr id="108441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442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Addressing Modes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973389"/>
      </p:ext>
    </p:extLst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64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424260" y="11247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Address of operand is:</a:t>
            </a:r>
          </a:p>
          <a:p>
            <a:pPr marL="0" indent="0">
              <a:buNone/>
            </a:pPr>
            <a:r>
              <a:rPr lang="en-US" sz="3200" dirty="0"/>
              <a:t>	base register + offset</a:t>
            </a:r>
          </a:p>
          <a:p>
            <a:r>
              <a:rPr lang="en-US" dirty="0"/>
              <a:t>Offset can be a:</a:t>
            </a:r>
          </a:p>
          <a:p>
            <a:pPr lvl="1"/>
            <a:r>
              <a:rPr lang="en-US" sz="3200" dirty="0"/>
              <a:t>12-bit Immediate</a:t>
            </a:r>
          </a:p>
          <a:p>
            <a:pPr lvl="1"/>
            <a:r>
              <a:rPr lang="en-US" sz="3200" dirty="0"/>
              <a:t>Register</a:t>
            </a:r>
          </a:p>
          <a:p>
            <a:pPr lvl="1"/>
            <a:r>
              <a:rPr lang="en-US" sz="3200" dirty="0"/>
              <a:t>Immediate-shifted Register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3200" dirty="0"/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Base Addressing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093067"/>
      </p:ext>
    </p:extLst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45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424260" y="1066800"/>
            <a:ext cx="8229600" cy="4525963"/>
          </a:xfrm>
        </p:spPr>
        <p:txBody>
          <a:bodyPr>
            <a:noAutofit/>
          </a:bodyPr>
          <a:lstStyle/>
          <a:p>
            <a:r>
              <a:rPr lang="en-US" sz="3000" b="1" dirty="0"/>
              <a:t>Immediate offset</a:t>
            </a:r>
          </a:p>
          <a:p>
            <a:pPr marL="457200" lvl="1" indent="0">
              <a:buNone/>
            </a:pPr>
            <a:r>
              <a:rPr lang="en-US" sz="2600" dirty="0"/>
              <a:t>	</a:t>
            </a:r>
            <a:r>
              <a:rPr lang="en-US" sz="2400" b="1" dirty="0">
                <a:solidFill>
                  <a:srgbClr val="0070C0"/>
                </a:solidFill>
              </a:rPr>
              <a:t>Example:</a:t>
            </a:r>
            <a:r>
              <a:rPr lang="en-US" sz="2200" dirty="0"/>
              <a:t> </a:t>
            </a:r>
            <a:r>
              <a:rPr lang="en-US" sz="2200" dirty="0">
                <a:latin typeface="Courier New" pitchFamily="49" charset="0"/>
              </a:rPr>
              <a:t>LDR R0, [R8, #-11]</a:t>
            </a:r>
          </a:p>
          <a:p>
            <a:pPr marL="457200" lvl="1" indent="0">
              <a:buNone/>
            </a:pPr>
            <a:r>
              <a:rPr lang="en-US" sz="2200" dirty="0">
                <a:latin typeface="Courier New" pitchFamily="49" charset="0"/>
                <a:cs typeface="Times New Roman" panose="02020603050405020304" pitchFamily="18" charset="0"/>
              </a:rPr>
              <a:t>	</a:t>
            </a:r>
            <a:r>
              <a:rPr lang="en-US" sz="2200" dirty="0">
                <a:cs typeface="Times New Roman" panose="02020603050405020304" pitchFamily="18" charset="0"/>
              </a:rPr>
              <a:t> (</a:t>
            </a:r>
            <a:r>
              <a:rPr lang="en-US" sz="2200" dirty="0"/>
              <a:t>R0 = mem[R8 - 11]</a:t>
            </a:r>
            <a:r>
              <a:rPr lang="en-US" sz="2200" dirty="0">
                <a:cs typeface="Times New Roman" panose="02020603050405020304" pitchFamily="18" charset="0"/>
              </a:rPr>
              <a:t> )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/>
              <a:t>Register offset</a:t>
            </a:r>
          </a:p>
          <a:p>
            <a:pPr marL="457200" lvl="1" indent="0">
              <a:buNone/>
            </a:pPr>
            <a:r>
              <a:rPr lang="en-US" sz="2600" dirty="0"/>
              <a:t>	</a:t>
            </a:r>
            <a:r>
              <a:rPr lang="en-US" sz="2400" b="1" dirty="0">
                <a:solidFill>
                  <a:srgbClr val="0070C0"/>
                </a:solidFill>
              </a:rPr>
              <a:t>Example:</a:t>
            </a:r>
            <a:r>
              <a:rPr lang="en-US" sz="2400" dirty="0"/>
              <a:t> </a:t>
            </a:r>
            <a:r>
              <a:rPr lang="en-US" sz="2200" dirty="0">
                <a:latin typeface="Courier New" pitchFamily="49" charset="0"/>
              </a:rPr>
              <a:t>LDR R1, [R7, R9]</a:t>
            </a:r>
          </a:p>
          <a:p>
            <a:pPr marL="457200" lvl="1" indent="0">
              <a:buNone/>
            </a:pPr>
            <a:r>
              <a:rPr lang="en-US" sz="2200" dirty="0">
                <a:latin typeface="Courier New" pitchFamily="49" charset="0"/>
              </a:rPr>
              <a:t>	</a:t>
            </a:r>
            <a:r>
              <a:rPr lang="en-US" sz="2200" dirty="0">
                <a:cs typeface="Times New Roman" panose="02020603050405020304" pitchFamily="18" charset="0"/>
              </a:rPr>
              <a:t> (</a:t>
            </a:r>
            <a:r>
              <a:rPr lang="en-US" sz="2200" dirty="0"/>
              <a:t>R1 = mem[R7 + R9]</a:t>
            </a:r>
            <a:r>
              <a:rPr lang="en-US" sz="2200" dirty="0">
                <a:cs typeface="Times New Roman" panose="02020603050405020304" pitchFamily="18" charset="0"/>
              </a:rPr>
              <a:t> )</a:t>
            </a:r>
            <a:endParaRPr lang="en-US" sz="2200" dirty="0"/>
          </a:p>
          <a:p>
            <a:r>
              <a:rPr lang="en-US" sz="3000" b="1" dirty="0"/>
              <a:t>Immediate-shifted register offset</a:t>
            </a:r>
          </a:p>
          <a:p>
            <a:pPr marL="457200" lvl="1" indent="0">
              <a:buNone/>
            </a:pPr>
            <a:r>
              <a:rPr lang="en-US" sz="2600" dirty="0"/>
              <a:t>	</a:t>
            </a:r>
            <a:r>
              <a:rPr lang="en-US" sz="2400" b="1" dirty="0">
                <a:solidFill>
                  <a:srgbClr val="0070C0"/>
                </a:solidFill>
              </a:rPr>
              <a:t>Example: </a:t>
            </a:r>
            <a:r>
              <a:rPr lang="en-US" sz="2200" dirty="0">
                <a:latin typeface="Courier New" pitchFamily="49" charset="0"/>
              </a:rPr>
              <a:t>STR R5, [R3, R2, LSL #4]</a:t>
            </a:r>
          </a:p>
          <a:p>
            <a:pPr marL="457200" lvl="1" indent="0">
              <a:buNone/>
            </a:pPr>
            <a:r>
              <a:rPr lang="en-US" sz="2200" dirty="0">
                <a:latin typeface="Courier New" pitchFamily="49" charset="0"/>
              </a:rPr>
              <a:t>	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(</a:t>
            </a:r>
            <a:r>
              <a:rPr lang="en-US" sz="2200" dirty="0">
                <a:latin typeface="+mj-lt"/>
              </a:rPr>
              <a:t>R5 = mem[R3 + (R2 &lt;&lt; 4)]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 )</a:t>
            </a:r>
          </a:p>
          <a:p>
            <a:pPr marL="457200" lvl="1" indent="0">
              <a:buNone/>
            </a:pPr>
            <a:r>
              <a:rPr lang="en-US" sz="2200" dirty="0">
                <a:latin typeface="+mj-lt"/>
                <a:cs typeface="Times New Roman" panose="02020603050405020304" pitchFamily="18" charset="0"/>
              </a:rPr>
              <a:t>	</a:t>
            </a:r>
            <a:endParaRPr lang="en-US" sz="2200" dirty="0">
              <a:latin typeface="+mj-lt"/>
            </a:endParaRPr>
          </a:p>
          <a:p>
            <a:pPr marL="457200" lvl="1" indent="0">
              <a:buNone/>
            </a:pPr>
            <a:endParaRPr lang="en-US" sz="2200" dirty="0"/>
          </a:p>
        </p:txBody>
      </p:sp>
      <p:sp>
        <p:nvSpPr>
          <p:cNvPr id="108544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544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Base Addressing Examples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791141"/>
      </p:ext>
    </p:extLst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21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413330" y="108629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b="1" dirty="0">
                <a:solidFill>
                  <a:srgbClr val="0070C0"/>
                </a:solidFill>
              </a:rPr>
              <a:t>How do we address operands?</a:t>
            </a:r>
          </a:p>
          <a:p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Register Only</a:t>
            </a:r>
          </a:p>
          <a:p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Immediate</a:t>
            </a:r>
          </a:p>
          <a:p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Base</a:t>
            </a:r>
          </a:p>
          <a:p>
            <a:r>
              <a:rPr lang="en-US" sz="2600" b="1" dirty="0"/>
              <a:t>PC-Relative</a:t>
            </a:r>
          </a:p>
        </p:txBody>
      </p:sp>
      <p:sp>
        <p:nvSpPr>
          <p:cNvPr id="108441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442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Addressing Modes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7679"/>
      </p:ext>
    </p:extLst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64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462665" y="123991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Used for branches</a:t>
            </a:r>
          </a:p>
          <a:p>
            <a:r>
              <a:rPr lang="en-US" dirty="0">
                <a:latin typeface="+mj-lt"/>
              </a:rPr>
              <a:t>Branch instruction format:</a:t>
            </a:r>
          </a:p>
          <a:p>
            <a:pPr lvl="1"/>
            <a:r>
              <a:rPr lang="en-US" sz="2400" dirty="0">
                <a:latin typeface="+mj-lt"/>
              </a:rPr>
              <a:t>Operands are 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PC</a:t>
            </a:r>
            <a:r>
              <a:rPr lang="en-US" sz="2400" dirty="0">
                <a:latin typeface="+mj-lt"/>
              </a:rPr>
              <a:t> and a signed 24-bit immediate (</a:t>
            </a:r>
            <a:r>
              <a:rPr lang="en-US" sz="2400" i="1" dirty="0">
                <a:latin typeface="+mj-lt"/>
                <a:cs typeface="Courier New" panose="02070309020205020404" pitchFamily="49" charset="0"/>
              </a:rPr>
              <a:t>imm24</a:t>
            </a:r>
            <a:r>
              <a:rPr lang="en-US" sz="2400" dirty="0">
                <a:latin typeface="+mj-lt"/>
              </a:rPr>
              <a:t>)</a:t>
            </a:r>
          </a:p>
          <a:p>
            <a:pPr lvl="1"/>
            <a:r>
              <a:rPr lang="en-US" sz="2400" dirty="0">
                <a:latin typeface="+mj-lt"/>
              </a:rPr>
              <a:t>Changes the 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PC</a:t>
            </a:r>
          </a:p>
          <a:p>
            <a:pPr lvl="1"/>
            <a:r>
              <a:rPr lang="en-US" sz="2400" dirty="0">
                <a:latin typeface="+mj-lt"/>
              </a:rPr>
              <a:t>New 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PC</a:t>
            </a:r>
            <a:r>
              <a:rPr lang="en-US" sz="2400" dirty="0">
                <a:latin typeface="+mj-lt"/>
              </a:rPr>
              <a:t> is relative to the old 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PC</a:t>
            </a:r>
          </a:p>
          <a:p>
            <a:pPr lvl="1"/>
            <a:r>
              <a:rPr lang="en-US" sz="2400" i="1" dirty="0">
                <a:latin typeface="+mj-lt"/>
                <a:cs typeface="Courier New" panose="02070309020205020404" pitchFamily="49" charset="0"/>
              </a:rPr>
              <a:t>imm24</a:t>
            </a:r>
            <a:r>
              <a:rPr lang="en-US" sz="2400" dirty="0">
                <a:latin typeface="+mj-lt"/>
              </a:rPr>
              <a:t> indicates the number of words away from 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PC</a:t>
            </a:r>
            <a:r>
              <a:rPr lang="en-US" sz="2400" dirty="0">
                <a:latin typeface="+mj-lt"/>
              </a:rPr>
              <a:t>+8</a:t>
            </a:r>
          </a:p>
          <a:p>
            <a:r>
              <a:rPr lang="en-US" sz="2600" dirty="0">
                <a:latin typeface="+mj-lt"/>
                <a:cs typeface="Courier New" panose="02070309020205020404" pitchFamily="49" charset="0"/>
              </a:rPr>
              <a:t>PC</a:t>
            </a:r>
            <a:r>
              <a:rPr lang="en-US" sz="2600" dirty="0">
                <a:latin typeface="+mj-lt"/>
              </a:rPr>
              <a:t> = (</a:t>
            </a:r>
            <a:r>
              <a:rPr lang="en-US" sz="2600" dirty="0">
                <a:latin typeface="+mj-lt"/>
                <a:cs typeface="Courier New" panose="02070309020205020404" pitchFamily="49" charset="0"/>
              </a:rPr>
              <a:t>PC</a:t>
            </a:r>
            <a:r>
              <a:rPr lang="en-US" sz="2600" dirty="0">
                <a:latin typeface="+mj-lt"/>
              </a:rPr>
              <a:t>+8) + (</a:t>
            </a:r>
            <a:r>
              <a:rPr lang="en-US" sz="2600" dirty="0" err="1">
                <a:latin typeface="+mj-lt"/>
              </a:rPr>
              <a:t>SignExtended</a:t>
            </a:r>
            <a:r>
              <a:rPr lang="en-US" sz="2600" dirty="0">
                <a:latin typeface="+mj-lt"/>
              </a:rPr>
              <a:t>(</a:t>
            </a:r>
            <a:r>
              <a:rPr lang="en-US" sz="2600" i="1" dirty="0">
                <a:latin typeface="+mj-lt"/>
                <a:cs typeface="Courier New" panose="02070309020205020404" pitchFamily="49" charset="0"/>
              </a:rPr>
              <a:t>imm24</a:t>
            </a:r>
            <a:r>
              <a:rPr lang="en-US" sz="2600" dirty="0">
                <a:latin typeface="+mj-lt"/>
              </a:rPr>
              <a:t>) x 4)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PC-Relative Addressing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444521"/>
      </p:ext>
    </p:extLst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4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5855" y="97108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32-bit instructions &amp; data </a:t>
            </a:r>
            <a:r>
              <a:rPr lang="en-US" sz="3200" dirty="0">
                <a:latin typeface="+mj-lt"/>
                <a:cs typeface="Arial" charset="0"/>
              </a:rPr>
              <a:t>stored in memory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Sequence of instructions: </a:t>
            </a:r>
            <a:r>
              <a:rPr lang="en-US" sz="3200" dirty="0">
                <a:latin typeface="+mj-lt"/>
                <a:cs typeface="Arial" charset="0"/>
              </a:rPr>
              <a:t>only difference between two applications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To run a new program: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No rewiring required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Simply store new program in memory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Program Execution: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Processor </a:t>
            </a:r>
            <a:r>
              <a:rPr lang="en-US" sz="2600" i="1" dirty="0">
                <a:latin typeface="+mj-lt"/>
                <a:cs typeface="Arial" charset="0"/>
              </a:rPr>
              <a:t>fetches</a:t>
            </a:r>
            <a:r>
              <a:rPr lang="en-US" sz="2600" dirty="0">
                <a:latin typeface="+mj-lt"/>
                <a:cs typeface="Arial" charset="0"/>
              </a:rPr>
              <a:t> (reads) instructions from memory in sequence 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Processor performs the specified operation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Power of the Stored Program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295619"/>
      </p:ext>
    </p:extLst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24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224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72200" y="3352800"/>
            <a:ext cx="2895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600" b="1" dirty="0">
                <a:latin typeface="Times New Roman" pitchFamily="18" charset="0"/>
                <a:cs typeface="Arial" charset="0"/>
              </a:rPr>
              <a:t>Program Counter (PC):</a:t>
            </a:r>
            <a:r>
              <a:rPr lang="en-US" sz="2600" dirty="0">
                <a:latin typeface="Times New Roman" pitchFamily="18" charset="0"/>
                <a:cs typeface="Arial" charset="0"/>
              </a:rPr>
              <a:t> keeps track of current instruction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295399" y="1219200"/>
          <a:ext cx="4487019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7" name="VISIO" r:id="rId7" imgW="2286000" imgH="2562120" progId="Visio.Drawing.11">
                  <p:embed/>
                </p:oleObj>
              </mc:Choice>
              <mc:Fallback>
                <p:oleObj name="VISIO" r:id="rId7" imgW="2286000" imgH="2562120" progId="Visio.Drawing.11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95399" y="1219200"/>
                        <a:ext cx="4487019" cy="502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The Stored Program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17820"/>
      </p:ext>
    </p:extLst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4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4260" y="12192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atin typeface="+mj-lt"/>
                <a:cs typeface="Arial" charset="0"/>
              </a:rPr>
              <a:t>   How to implement the ARM Instruction Set  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atin typeface="+mj-lt"/>
                <a:cs typeface="Arial" charset="0"/>
              </a:rPr>
              <a:t>   Architecture in Hardware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3200" b="1" dirty="0">
              <a:latin typeface="+mj-lt"/>
              <a:cs typeface="Arial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3200" b="1" dirty="0">
              <a:latin typeface="+mj-lt"/>
              <a:cs typeface="Arial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atin typeface="+mj-lt"/>
                <a:cs typeface="Arial" charset="0"/>
              </a:rPr>
              <a:t>		</a:t>
            </a:r>
            <a:r>
              <a:rPr lang="en-US" sz="4400" b="1" dirty="0">
                <a:solidFill>
                  <a:srgbClr val="0070C0"/>
                </a:solidFill>
                <a:latin typeface="+mj-lt"/>
                <a:cs typeface="Arial" charset="0"/>
              </a:rPr>
              <a:t>Microarchitecture</a:t>
            </a:r>
            <a:endParaRPr lang="en-US" sz="4400" dirty="0">
              <a:solidFill>
                <a:srgbClr val="0070C0"/>
              </a:solidFill>
              <a:latin typeface="+mj-lt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Up Next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75208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14381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1070" y="932675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main()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{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y;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...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y =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diffofsums</a:t>
            </a:r>
            <a:r>
              <a:rPr lang="en-US" sz="1800" dirty="0">
                <a:latin typeface="Courier New" pitchFamily="49" charset="0"/>
                <a:cs typeface="Arial" charset="0"/>
              </a:rPr>
              <a:t>(2, 3, 4, 5);  // 4 arguments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...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}</a:t>
            </a:r>
          </a:p>
          <a:p>
            <a:pPr marL="342900" indent="-342900">
              <a:spcBef>
                <a:spcPct val="20000"/>
              </a:spcBef>
            </a:pPr>
            <a:endParaRPr lang="en-US" sz="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diffofsums</a:t>
            </a:r>
            <a:r>
              <a:rPr lang="en-US" sz="1800" dirty="0">
                <a:latin typeface="Courier New" pitchFamily="49" charset="0"/>
                <a:cs typeface="Arial" charset="0"/>
              </a:rPr>
              <a:t>(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f,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g,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h,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)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{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result;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result = (f + g) - (h +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);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return result;               // return value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}</a:t>
            </a:r>
          </a:p>
          <a:p>
            <a:pPr marL="342900" indent="-342900"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Input Arguments and Return Value</a:t>
            </a:r>
          </a:p>
        </p:txBody>
      </p:sp>
    </p:spTree>
    <p:extLst>
      <p:ext uri="{BB962C8B-B14F-4D97-AF65-F5344CB8AC3E}">
        <p14:creationId xmlns:p14="http://schemas.microsoft.com/office/powerpoint/2010/main" val="106063526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59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6906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06906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106906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4790" y="990600"/>
            <a:ext cx="7162800" cy="497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</a:rPr>
              <a:t>ARM Assembly Code</a:t>
            </a:r>
          </a:p>
          <a:p>
            <a:r>
              <a:rPr lang="en-US" sz="1700" dirty="0">
                <a:latin typeface="Courier New" pitchFamily="49" charset="0"/>
              </a:rPr>
              <a:t>; R4 = y</a:t>
            </a:r>
          </a:p>
          <a:p>
            <a:endParaRPr lang="en-US" sz="200" dirty="0">
              <a:latin typeface="Courier New" pitchFamily="49" charset="0"/>
            </a:endParaRPr>
          </a:p>
          <a:p>
            <a:r>
              <a:rPr lang="en-US" sz="1700" dirty="0">
                <a:latin typeface="Courier New" pitchFamily="49" charset="0"/>
              </a:rPr>
              <a:t>MAIN</a:t>
            </a:r>
          </a:p>
          <a:p>
            <a:r>
              <a:rPr lang="en-US" sz="1700" dirty="0">
                <a:latin typeface="Courier New" pitchFamily="49" charset="0"/>
              </a:rPr>
              <a:t>  ...</a:t>
            </a:r>
          </a:p>
          <a:p>
            <a:r>
              <a:rPr lang="en-US" sz="1700" dirty="0">
                <a:latin typeface="Courier New" pitchFamily="49" charset="0"/>
              </a:rPr>
              <a:t>  MOV R0, #2    	; argument 0 = 2</a:t>
            </a:r>
          </a:p>
          <a:p>
            <a:r>
              <a:rPr lang="en-US" sz="1700" dirty="0">
                <a:latin typeface="Courier New" pitchFamily="49" charset="0"/>
              </a:rPr>
              <a:t>  MOV R1, #3    	; argument 1 = 3</a:t>
            </a:r>
          </a:p>
          <a:p>
            <a:r>
              <a:rPr lang="en-US" sz="1700" dirty="0">
                <a:latin typeface="Courier New" pitchFamily="49" charset="0"/>
              </a:rPr>
              <a:t>  MOV R2, #4    	; argument 2 = 4</a:t>
            </a:r>
          </a:p>
          <a:p>
            <a:r>
              <a:rPr lang="en-US" sz="1700" dirty="0">
                <a:latin typeface="Courier New" pitchFamily="49" charset="0"/>
              </a:rPr>
              <a:t>  MOV R3, #5    	; argument 3 = 5</a:t>
            </a:r>
          </a:p>
          <a:p>
            <a:r>
              <a:rPr lang="en-US" sz="1700" dirty="0">
                <a:latin typeface="Courier New" pitchFamily="49" charset="0"/>
              </a:rPr>
              <a:t>  BL DIFFOFSUMS    	; call function</a:t>
            </a:r>
          </a:p>
          <a:p>
            <a:r>
              <a:rPr lang="en-US" sz="1700" dirty="0">
                <a:latin typeface="Courier New" pitchFamily="49" charset="0"/>
              </a:rPr>
              <a:t>  MOV R4, R0  		; y = returned value</a:t>
            </a:r>
          </a:p>
          <a:p>
            <a:r>
              <a:rPr lang="en-US" sz="1700" dirty="0">
                <a:latin typeface="Courier New" pitchFamily="49" charset="0"/>
              </a:rPr>
              <a:t>  ...</a:t>
            </a:r>
          </a:p>
          <a:p>
            <a:endParaRPr lang="en-US" sz="200" dirty="0">
              <a:latin typeface="Courier New" pitchFamily="49" charset="0"/>
            </a:endParaRPr>
          </a:p>
          <a:p>
            <a:r>
              <a:rPr lang="en-US" sz="1700" dirty="0">
                <a:latin typeface="Courier New" pitchFamily="49" charset="0"/>
              </a:rPr>
              <a:t>; R4 = result</a:t>
            </a:r>
          </a:p>
          <a:p>
            <a:r>
              <a:rPr lang="en-US" sz="1700" dirty="0">
                <a:latin typeface="Courier New" pitchFamily="49" charset="0"/>
              </a:rPr>
              <a:t>DIFFOFSUMS</a:t>
            </a:r>
          </a:p>
          <a:p>
            <a:r>
              <a:rPr lang="en-US" sz="1700" dirty="0">
                <a:latin typeface="Courier New" pitchFamily="49" charset="0"/>
              </a:rPr>
              <a:t>  ADD R8, R0, R1  	; R8 = f + g</a:t>
            </a:r>
          </a:p>
          <a:p>
            <a:r>
              <a:rPr lang="en-US" sz="1700" dirty="0">
                <a:latin typeface="Courier New" pitchFamily="49" charset="0"/>
              </a:rPr>
              <a:t>  ADD R9, R2, R3  	; R9 = h + </a:t>
            </a:r>
            <a:r>
              <a:rPr lang="en-US" sz="1700" dirty="0" err="1">
                <a:latin typeface="Courier New" pitchFamily="49" charset="0"/>
              </a:rPr>
              <a:t>i</a:t>
            </a:r>
            <a:endParaRPr lang="en-US" sz="1700" dirty="0">
              <a:latin typeface="Courier New" pitchFamily="49" charset="0"/>
            </a:endParaRPr>
          </a:p>
          <a:p>
            <a:r>
              <a:rPr lang="en-US" sz="1700" dirty="0">
                <a:latin typeface="Courier New" pitchFamily="49" charset="0"/>
              </a:rPr>
              <a:t>  SUB R4, R8, R9  	; result = (f + g) - (h + </a:t>
            </a:r>
            <a:r>
              <a:rPr lang="en-US" sz="1700" dirty="0" err="1">
                <a:latin typeface="Courier New" pitchFamily="49" charset="0"/>
              </a:rPr>
              <a:t>i</a:t>
            </a:r>
            <a:r>
              <a:rPr lang="en-US" sz="1700" dirty="0">
                <a:latin typeface="Courier New" pitchFamily="49" charset="0"/>
              </a:rPr>
              <a:t>)</a:t>
            </a:r>
          </a:p>
          <a:p>
            <a:r>
              <a:rPr lang="en-US" sz="1700" dirty="0">
                <a:latin typeface="Courier New" pitchFamily="49" charset="0"/>
              </a:rPr>
              <a:t>  MOV R0, R4   	; put return value in R0</a:t>
            </a:r>
          </a:p>
          <a:p>
            <a:r>
              <a:rPr lang="en-US" sz="1700" dirty="0">
                <a:latin typeface="Courier New" pitchFamily="49" charset="0"/>
              </a:rPr>
              <a:t>  MOV PC, LR         ; return to caller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Input Arguments and Return Value</a:t>
            </a:r>
          </a:p>
        </p:txBody>
      </p:sp>
    </p:spTree>
    <p:extLst>
      <p:ext uri="{BB962C8B-B14F-4D97-AF65-F5344CB8AC3E}">
        <p14:creationId xmlns:p14="http://schemas.microsoft.com/office/powerpoint/2010/main" val="6120669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739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4074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14074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114074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1600" y="1136065"/>
            <a:ext cx="7162800" cy="241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+mj-lt"/>
              </a:rPr>
              <a:t>ARM Assembly Code</a:t>
            </a:r>
          </a:p>
          <a:p>
            <a:r>
              <a:rPr lang="en-US" sz="1700" dirty="0">
                <a:latin typeface="Courier New" pitchFamily="49" charset="0"/>
              </a:rPr>
              <a:t>; R4 = result</a:t>
            </a:r>
          </a:p>
          <a:p>
            <a:r>
              <a:rPr lang="en-US" sz="1700" dirty="0">
                <a:latin typeface="Courier New" pitchFamily="49" charset="0"/>
              </a:rPr>
              <a:t>DIFFOFSUMS</a:t>
            </a:r>
          </a:p>
          <a:p>
            <a:r>
              <a:rPr lang="en-US" sz="1700" dirty="0">
                <a:latin typeface="Courier New" pitchFamily="49" charset="0"/>
              </a:rPr>
              <a:t>  ADD </a:t>
            </a:r>
            <a:r>
              <a:rPr lang="en-US" sz="1700" b="1" dirty="0">
                <a:solidFill>
                  <a:srgbClr val="FF0000"/>
                </a:solidFill>
                <a:latin typeface="Courier New" pitchFamily="49" charset="0"/>
              </a:rPr>
              <a:t>R8</a:t>
            </a:r>
            <a:r>
              <a:rPr lang="en-US" sz="1700" dirty="0">
                <a:latin typeface="Courier New" pitchFamily="49" charset="0"/>
              </a:rPr>
              <a:t>, R0, R1  	; R8 = f + g</a:t>
            </a:r>
          </a:p>
          <a:p>
            <a:r>
              <a:rPr lang="en-US" sz="1700" dirty="0">
                <a:latin typeface="Courier New" pitchFamily="49" charset="0"/>
              </a:rPr>
              <a:t>  ADD </a:t>
            </a:r>
            <a:r>
              <a:rPr lang="en-US" sz="1700" b="1" dirty="0">
                <a:solidFill>
                  <a:srgbClr val="FF0000"/>
                </a:solidFill>
                <a:latin typeface="Courier New" pitchFamily="49" charset="0"/>
              </a:rPr>
              <a:t>R9</a:t>
            </a:r>
            <a:r>
              <a:rPr lang="en-US" sz="1700" dirty="0">
                <a:latin typeface="Courier New" pitchFamily="49" charset="0"/>
              </a:rPr>
              <a:t>, R2, R3  	; R9 = h + </a:t>
            </a:r>
            <a:r>
              <a:rPr lang="en-US" sz="1700" dirty="0" err="1">
                <a:latin typeface="Courier New" pitchFamily="49" charset="0"/>
              </a:rPr>
              <a:t>i</a:t>
            </a:r>
            <a:endParaRPr lang="en-US" sz="1700" dirty="0">
              <a:latin typeface="Courier New" pitchFamily="49" charset="0"/>
            </a:endParaRPr>
          </a:p>
          <a:p>
            <a:r>
              <a:rPr lang="en-US" sz="1700" dirty="0">
                <a:latin typeface="Courier New" pitchFamily="49" charset="0"/>
              </a:rPr>
              <a:t>  SUB </a:t>
            </a:r>
            <a:r>
              <a:rPr lang="en-US" sz="1700" b="1" dirty="0">
                <a:solidFill>
                  <a:srgbClr val="FF0000"/>
                </a:solidFill>
                <a:latin typeface="Courier New" pitchFamily="49" charset="0"/>
              </a:rPr>
              <a:t>R4</a:t>
            </a:r>
            <a:r>
              <a:rPr lang="en-US" sz="1700" dirty="0">
                <a:latin typeface="Courier New" pitchFamily="49" charset="0"/>
              </a:rPr>
              <a:t>, R8, R9  	; result = (f + g) - (h + </a:t>
            </a:r>
            <a:r>
              <a:rPr lang="en-US" sz="1700" dirty="0" err="1">
                <a:latin typeface="Courier New" pitchFamily="49" charset="0"/>
              </a:rPr>
              <a:t>i</a:t>
            </a:r>
            <a:r>
              <a:rPr lang="en-US" sz="1700" dirty="0">
                <a:latin typeface="Courier New" pitchFamily="49" charset="0"/>
              </a:rPr>
              <a:t>)</a:t>
            </a:r>
          </a:p>
          <a:p>
            <a:r>
              <a:rPr lang="en-US" sz="1700" dirty="0">
                <a:latin typeface="Courier New" pitchFamily="49" charset="0"/>
              </a:rPr>
              <a:t>  MOV R0, R4   	; put return value in R0</a:t>
            </a:r>
          </a:p>
          <a:p>
            <a:r>
              <a:rPr lang="en-US" sz="1700" dirty="0">
                <a:latin typeface="Courier New" pitchFamily="49" charset="0"/>
              </a:rPr>
              <a:t>  MOV PC, LR         ; return to caller</a:t>
            </a:r>
          </a:p>
        </p:txBody>
      </p:sp>
      <p:sp>
        <p:nvSpPr>
          <p:cNvPr id="1140743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38200" y="3733800"/>
            <a:ext cx="82296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Courier New" pitchFamily="49" charset="0"/>
              </a:rPr>
              <a:t>diffofsums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>
                <a:latin typeface="+mj-lt"/>
              </a:rPr>
              <a:t>overwrote 3 registers:</a:t>
            </a:r>
            <a:r>
              <a:rPr lang="en-US" sz="2600" dirty="0"/>
              <a:t> </a:t>
            </a:r>
            <a:r>
              <a:rPr lang="en-US" sz="2600" dirty="0">
                <a:latin typeface="Courier New" pitchFamily="49" charset="0"/>
              </a:rPr>
              <a:t>R4</a:t>
            </a:r>
            <a:r>
              <a:rPr lang="en-US" sz="2600" dirty="0">
                <a:latin typeface="+mj-lt"/>
              </a:rPr>
              <a:t>,</a:t>
            </a:r>
            <a:r>
              <a:rPr lang="en-US" sz="2600" dirty="0"/>
              <a:t> </a:t>
            </a:r>
            <a:r>
              <a:rPr lang="en-US" sz="2600" dirty="0">
                <a:latin typeface="Courier New" pitchFamily="49" charset="0"/>
              </a:rPr>
              <a:t>R8</a:t>
            </a:r>
            <a:r>
              <a:rPr lang="en-US" sz="2600" dirty="0">
                <a:latin typeface="+mj-lt"/>
              </a:rPr>
              <a:t>,</a:t>
            </a:r>
            <a:r>
              <a:rPr lang="en-US" sz="2600" dirty="0"/>
              <a:t> </a:t>
            </a:r>
            <a:r>
              <a:rPr lang="en-US" sz="2600" dirty="0">
                <a:latin typeface="Courier New" pitchFamily="49" charset="0"/>
              </a:rPr>
              <a:t>R9</a:t>
            </a:r>
            <a:endParaRPr lang="en-US" sz="2600" dirty="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600" dirty="0" err="1">
                <a:latin typeface="Courier New" pitchFamily="49" charset="0"/>
              </a:rPr>
              <a:t>diffofsums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>
                <a:latin typeface="+mj-lt"/>
              </a:rPr>
              <a:t>can use </a:t>
            </a:r>
            <a:r>
              <a:rPr lang="en-US" sz="2600" i="1" dirty="0">
                <a:latin typeface="+mj-lt"/>
              </a:rPr>
              <a:t>stack </a:t>
            </a:r>
            <a:r>
              <a:rPr lang="en-US" sz="2600" dirty="0">
                <a:latin typeface="+mj-lt"/>
              </a:rPr>
              <a:t>to temporarily store registers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Input Arguments and Return Value</a:t>
            </a:r>
          </a:p>
        </p:txBody>
      </p:sp>
    </p:spTree>
    <p:extLst>
      <p:ext uri="{BB962C8B-B14F-4D97-AF65-F5344CB8AC3E}">
        <p14:creationId xmlns:p14="http://schemas.microsoft.com/office/powerpoint/2010/main" val="138999769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78277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1078280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2664" y="1143000"/>
            <a:ext cx="564553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Memory used to temporarily save variables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Like stack of dishes, last-in-first-out (LIFO) queue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i="1" dirty="0">
                <a:solidFill>
                  <a:srgbClr val="0070C0"/>
                </a:solidFill>
                <a:latin typeface="+mj-lt"/>
                <a:cs typeface="Arial" charset="0"/>
              </a:rPr>
              <a:t>Expands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: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sz="3200" dirty="0">
                <a:latin typeface="+mj-lt"/>
                <a:cs typeface="Arial" charset="0"/>
              </a:rPr>
              <a:t>uses more memory when more space needed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i="1" dirty="0">
                <a:solidFill>
                  <a:srgbClr val="0070C0"/>
                </a:solidFill>
                <a:latin typeface="+mj-lt"/>
                <a:cs typeface="Arial" charset="0"/>
              </a:rPr>
              <a:t>Contracts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:</a:t>
            </a:r>
            <a:r>
              <a:rPr lang="en-US" sz="3200" b="1" dirty="0">
                <a:latin typeface="+mj-lt"/>
                <a:cs typeface="Arial" charset="0"/>
              </a:rPr>
              <a:t> </a:t>
            </a:r>
            <a:r>
              <a:rPr lang="en-US" sz="3200" dirty="0">
                <a:latin typeface="+mj-lt"/>
                <a:cs typeface="Arial" charset="0"/>
              </a:rPr>
              <a:t>uses less memory when the space no longer needed</a:t>
            </a: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+mj-lt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The Stack</a:t>
            </a:r>
          </a:p>
        </p:txBody>
      </p:sp>
      <p:pic>
        <p:nvPicPr>
          <p:cNvPr id="139446" name="Picture 18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605" y="1072040"/>
            <a:ext cx="2487334" cy="47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28408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471" name="Picture 18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8" b="52536"/>
          <a:stretch/>
        </p:blipFill>
        <p:spPr bwMode="auto">
          <a:xfrm>
            <a:off x="1038740" y="2660900"/>
            <a:ext cx="3640294" cy="284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60" b="-2926"/>
          <a:stretch/>
        </p:blipFill>
        <p:spPr bwMode="auto">
          <a:xfrm>
            <a:off x="4956050" y="2660900"/>
            <a:ext cx="3640294" cy="298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83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4483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144839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0515" y="97108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Grows down (from higher to lower memory addresses)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Stack pointer: </a:t>
            </a:r>
            <a:r>
              <a:rPr lang="en-US" sz="3200" dirty="0">
                <a:latin typeface="Courier New" pitchFamily="49" charset="0"/>
                <a:cs typeface="Arial" charset="0"/>
              </a:rPr>
              <a:t>SP</a:t>
            </a:r>
            <a:r>
              <a:rPr lang="en-US" sz="3200" dirty="0">
                <a:latin typeface="Times New Roman" pitchFamily="18" charset="0"/>
                <a:cs typeface="Arial" charset="0"/>
              </a:rPr>
              <a:t> points to top of the stack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The Stack</a:t>
            </a:r>
          </a:p>
        </p:txBody>
      </p:sp>
      <p:sp>
        <p:nvSpPr>
          <p:cNvPr id="2" name="Rectangle 1"/>
          <p:cNvSpPr/>
          <p:nvPr/>
        </p:nvSpPr>
        <p:spPr>
          <a:xfrm>
            <a:off x="961930" y="5349250"/>
            <a:ext cx="537670" cy="2979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02430" y="5243356"/>
            <a:ext cx="537670" cy="2979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728560" y="5349250"/>
            <a:ext cx="330411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Stack expands by 2 words</a:t>
            </a:r>
          </a:p>
        </p:txBody>
      </p:sp>
    </p:spTree>
    <p:extLst>
      <p:ext uri="{BB962C8B-B14F-4D97-AF65-F5344CB8AC3E}">
        <p14:creationId xmlns:p14="http://schemas.microsoft.com/office/powerpoint/2010/main" val="323493063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300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07930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1079304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0515" y="120151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Called functions must have no unintended side effects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But</a:t>
            </a:r>
            <a:r>
              <a:rPr lang="en-US" sz="3000" dirty="0">
                <a:latin typeface="Times New Roman" pitchFamily="18" charset="0"/>
                <a:cs typeface="Arial" charset="0"/>
              </a:rPr>
              <a:t> </a:t>
            </a:r>
            <a:r>
              <a:rPr lang="en-US" sz="3000" dirty="0" err="1">
                <a:latin typeface="Courier New" pitchFamily="49" charset="0"/>
                <a:cs typeface="Arial" charset="0"/>
              </a:rPr>
              <a:t>diffofsums</a:t>
            </a:r>
            <a:r>
              <a:rPr lang="en-US" sz="3000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>
                <a:latin typeface="+mj-lt"/>
                <a:cs typeface="Arial" charset="0"/>
              </a:rPr>
              <a:t>overwrites 3 registers: </a:t>
            </a:r>
            <a:r>
              <a:rPr lang="en-US" sz="3000" dirty="0">
                <a:latin typeface="Courier New" pitchFamily="49" charset="0"/>
                <a:cs typeface="Arial" charset="0"/>
              </a:rPr>
              <a:t>R4</a:t>
            </a:r>
            <a:r>
              <a:rPr lang="en-US" sz="3000" dirty="0">
                <a:latin typeface="Times New Roman" pitchFamily="18" charset="0"/>
                <a:cs typeface="Arial" charset="0"/>
              </a:rPr>
              <a:t>, </a:t>
            </a:r>
            <a:r>
              <a:rPr lang="en-US" sz="3000" dirty="0">
                <a:latin typeface="Courier New" pitchFamily="49" charset="0"/>
                <a:cs typeface="Arial" charset="0"/>
              </a:rPr>
              <a:t>R8</a:t>
            </a:r>
            <a:r>
              <a:rPr lang="en-US" sz="3000" dirty="0">
                <a:latin typeface="Times New Roman" pitchFamily="18" charset="0"/>
                <a:cs typeface="Arial" charset="0"/>
              </a:rPr>
              <a:t>, </a:t>
            </a:r>
            <a:r>
              <a:rPr lang="en-US" sz="3000" dirty="0">
                <a:latin typeface="Courier New" pitchFamily="49" charset="0"/>
                <a:cs typeface="Arial" charset="0"/>
              </a:rPr>
              <a:t>R9</a:t>
            </a:r>
            <a:endParaRPr lang="en-US" sz="3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71600" y="3355659"/>
            <a:ext cx="7162800" cy="241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+mj-lt"/>
              </a:rPr>
              <a:t>ARM Assembly Code</a:t>
            </a:r>
          </a:p>
          <a:p>
            <a:r>
              <a:rPr lang="en-US" sz="1700" dirty="0">
                <a:latin typeface="Courier New" pitchFamily="49" charset="0"/>
              </a:rPr>
              <a:t>; R4 = result</a:t>
            </a:r>
          </a:p>
          <a:p>
            <a:r>
              <a:rPr lang="en-US" sz="1700" dirty="0">
                <a:latin typeface="Courier New" pitchFamily="49" charset="0"/>
              </a:rPr>
              <a:t>DIFFOFSUMS</a:t>
            </a:r>
          </a:p>
          <a:p>
            <a:r>
              <a:rPr lang="en-US" sz="1700" dirty="0">
                <a:latin typeface="Courier New" pitchFamily="49" charset="0"/>
              </a:rPr>
              <a:t>  ADD </a:t>
            </a:r>
            <a:r>
              <a:rPr lang="en-US" sz="1700" b="1" dirty="0">
                <a:solidFill>
                  <a:srgbClr val="FF0000"/>
                </a:solidFill>
                <a:latin typeface="Courier New" pitchFamily="49" charset="0"/>
              </a:rPr>
              <a:t>R8</a:t>
            </a:r>
            <a:r>
              <a:rPr lang="en-US" sz="1700" dirty="0">
                <a:latin typeface="Courier New" pitchFamily="49" charset="0"/>
              </a:rPr>
              <a:t>, R0, R1  	; R8 = f + g</a:t>
            </a:r>
          </a:p>
          <a:p>
            <a:r>
              <a:rPr lang="en-US" sz="1700" dirty="0">
                <a:latin typeface="Courier New" pitchFamily="49" charset="0"/>
              </a:rPr>
              <a:t>  ADD </a:t>
            </a:r>
            <a:r>
              <a:rPr lang="en-US" sz="1700" b="1" dirty="0">
                <a:solidFill>
                  <a:srgbClr val="FF0000"/>
                </a:solidFill>
                <a:latin typeface="Courier New" pitchFamily="49" charset="0"/>
              </a:rPr>
              <a:t>R9</a:t>
            </a:r>
            <a:r>
              <a:rPr lang="en-US" sz="1700" dirty="0">
                <a:latin typeface="Courier New" pitchFamily="49" charset="0"/>
              </a:rPr>
              <a:t>, R2, R3  	; R9 = h + </a:t>
            </a:r>
            <a:r>
              <a:rPr lang="en-US" sz="1700" dirty="0" err="1">
                <a:latin typeface="Courier New" pitchFamily="49" charset="0"/>
              </a:rPr>
              <a:t>i</a:t>
            </a:r>
            <a:endParaRPr lang="en-US" sz="1700" dirty="0">
              <a:latin typeface="Courier New" pitchFamily="49" charset="0"/>
            </a:endParaRPr>
          </a:p>
          <a:p>
            <a:r>
              <a:rPr lang="en-US" sz="1700" dirty="0">
                <a:latin typeface="Courier New" pitchFamily="49" charset="0"/>
              </a:rPr>
              <a:t>  SUB </a:t>
            </a:r>
            <a:r>
              <a:rPr lang="en-US" sz="1700" b="1" dirty="0">
                <a:solidFill>
                  <a:srgbClr val="FF0000"/>
                </a:solidFill>
                <a:latin typeface="Courier New" pitchFamily="49" charset="0"/>
              </a:rPr>
              <a:t>R4</a:t>
            </a:r>
            <a:r>
              <a:rPr lang="en-US" sz="1700" dirty="0">
                <a:latin typeface="Courier New" pitchFamily="49" charset="0"/>
              </a:rPr>
              <a:t>, R8, R9  	; result = (f + g) - (h + </a:t>
            </a:r>
            <a:r>
              <a:rPr lang="en-US" sz="1700" dirty="0" err="1">
                <a:latin typeface="Courier New" pitchFamily="49" charset="0"/>
              </a:rPr>
              <a:t>i</a:t>
            </a:r>
            <a:r>
              <a:rPr lang="en-US" sz="1700" dirty="0">
                <a:latin typeface="Courier New" pitchFamily="49" charset="0"/>
              </a:rPr>
              <a:t>)</a:t>
            </a:r>
          </a:p>
          <a:p>
            <a:r>
              <a:rPr lang="en-US" sz="1700" dirty="0">
                <a:latin typeface="Courier New" pitchFamily="49" charset="0"/>
              </a:rPr>
              <a:t>  MOV R0, R4   	; put return value in R0</a:t>
            </a:r>
          </a:p>
          <a:p>
            <a:r>
              <a:rPr lang="en-US" sz="1700" dirty="0">
                <a:latin typeface="Courier New" pitchFamily="49" charset="0"/>
              </a:rPr>
              <a:t>  MOV PC, LR         ; return to caller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How Functions use the Stack</a:t>
            </a:r>
          </a:p>
        </p:txBody>
      </p:sp>
    </p:spTree>
    <p:extLst>
      <p:ext uri="{BB962C8B-B14F-4D97-AF65-F5344CB8AC3E}">
        <p14:creationId xmlns:p14="http://schemas.microsoft.com/office/powerpoint/2010/main" val="323650812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032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08032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1500" y="990600"/>
            <a:ext cx="8001000" cy="450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+mj-lt"/>
              </a:rPr>
              <a:t>ARM Assembly Code</a:t>
            </a:r>
          </a:p>
          <a:p>
            <a:r>
              <a:rPr lang="en-US" sz="1700" dirty="0">
                <a:latin typeface="Courier New" pitchFamily="49" charset="0"/>
              </a:rPr>
              <a:t>; R2 = result</a:t>
            </a:r>
          </a:p>
          <a:p>
            <a:r>
              <a:rPr lang="en-US" sz="1700" dirty="0">
                <a:latin typeface="Courier New" pitchFamily="49" charset="0"/>
              </a:rPr>
              <a:t>DIFFOFSUMS</a:t>
            </a:r>
          </a:p>
          <a:p>
            <a:r>
              <a:rPr lang="en-US" sz="1700" dirty="0">
                <a:latin typeface="Courier New" pitchFamily="49" charset="0"/>
              </a:rPr>
              <a:t>  </a:t>
            </a:r>
            <a:r>
              <a:rPr lang="en-US" sz="1700" b="1" dirty="0">
                <a:solidFill>
                  <a:srgbClr val="0070C0"/>
                </a:solidFill>
                <a:latin typeface="Courier New" pitchFamily="49" charset="0"/>
              </a:rPr>
              <a:t>SUB SP, SP, #12	; make space on stack for 3 registers</a:t>
            </a:r>
          </a:p>
          <a:p>
            <a:r>
              <a:rPr lang="en-US" sz="1700" b="1" dirty="0">
                <a:solidFill>
                  <a:srgbClr val="0070C0"/>
                </a:solidFill>
                <a:latin typeface="Courier New" pitchFamily="49" charset="0"/>
              </a:rPr>
              <a:t>  STR R4, [SP, 8]	; save R4 on stack</a:t>
            </a:r>
          </a:p>
          <a:p>
            <a:r>
              <a:rPr lang="en-US" sz="1700" b="1" dirty="0">
                <a:solidFill>
                  <a:srgbClr val="0070C0"/>
                </a:solidFill>
                <a:latin typeface="Courier New" pitchFamily="49" charset="0"/>
              </a:rPr>
              <a:t>  STR R8, [SP, #4]	; save R8 on stack</a:t>
            </a:r>
          </a:p>
          <a:p>
            <a:r>
              <a:rPr lang="en-US" sz="1700" b="1" dirty="0">
                <a:solidFill>
                  <a:srgbClr val="0070C0"/>
                </a:solidFill>
                <a:latin typeface="Courier New" pitchFamily="49" charset="0"/>
              </a:rPr>
              <a:t>  STR R9, [SP]		; save R9 on stack</a:t>
            </a:r>
          </a:p>
          <a:p>
            <a:r>
              <a:rPr lang="en-US" sz="1700" dirty="0">
                <a:latin typeface="Courier New" pitchFamily="49" charset="0"/>
              </a:rPr>
              <a:t>  ADD R8, R0, R1  	; R8 = f + g</a:t>
            </a:r>
          </a:p>
          <a:p>
            <a:r>
              <a:rPr lang="en-US" sz="1700" dirty="0">
                <a:latin typeface="Courier New" pitchFamily="49" charset="0"/>
              </a:rPr>
              <a:t>  ADD R9, R2, R3  	; R9 = h + </a:t>
            </a:r>
            <a:r>
              <a:rPr lang="en-US" sz="1700" dirty="0" err="1">
                <a:latin typeface="Courier New" pitchFamily="49" charset="0"/>
              </a:rPr>
              <a:t>i</a:t>
            </a:r>
            <a:endParaRPr lang="en-US" sz="1700" dirty="0">
              <a:latin typeface="Courier New" pitchFamily="49" charset="0"/>
            </a:endParaRPr>
          </a:p>
          <a:p>
            <a:r>
              <a:rPr lang="en-US" sz="1700" dirty="0">
                <a:latin typeface="Courier New" pitchFamily="49" charset="0"/>
              </a:rPr>
              <a:t>  SUB R4, R8, R9  	; result = (f + g) - (h + </a:t>
            </a:r>
            <a:r>
              <a:rPr lang="en-US" sz="1700" dirty="0" err="1">
                <a:latin typeface="Courier New" pitchFamily="49" charset="0"/>
              </a:rPr>
              <a:t>i</a:t>
            </a:r>
            <a:r>
              <a:rPr lang="en-US" sz="1700" dirty="0">
                <a:latin typeface="Courier New" pitchFamily="49" charset="0"/>
              </a:rPr>
              <a:t>)</a:t>
            </a:r>
          </a:p>
          <a:p>
            <a:r>
              <a:rPr lang="en-US" sz="1700" dirty="0">
                <a:latin typeface="Courier New" pitchFamily="49" charset="0"/>
              </a:rPr>
              <a:t>  MOV R0, R4   	; put return value in R0</a:t>
            </a:r>
          </a:p>
          <a:p>
            <a:r>
              <a:rPr lang="en-US" sz="1700" b="1" dirty="0">
                <a:solidFill>
                  <a:schemeClr val="accent1"/>
                </a:solidFill>
                <a:latin typeface="Courier New" pitchFamily="49" charset="0"/>
              </a:rPr>
              <a:t>  </a:t>
            </a:r>
            <a:r>
              <a:rPr lang="en-US" sz="1700" b="1" dirty="0">
                <a:solidFill>
                  <a:srgbClr val="0070C0"/>
                </a:solidFill>
                <a:latin typeface="Courier New" pitchFamily="49" charset="0"/>
              </a:rPr>
              <a:t>LDR R9, [SP]		; restore R9 from stack</a:t>
            </a:r>
          </a:p>
          <a:p>
            <a:r>
              <a:rPr lang="en-US" sz="1700" b="1" dirty="0">
                <a:solidFill>
                  <a:srgbClr val="0070C0"/>
                </a:solidFill>
                <a:latin typeface="Courier New" pitchFamily="49" charset="0"/>
              </a:rPr>
              <a:t>  LDR R8, [SP, #4]	; restore R8 from stack</a:t>
            </a:r>
          </a:p>
          <a:p>
            <a:r>
              <a:rPr lang="en-US" sz="1700" b="1" dirty="0">
                <a:solidFill>
                  <a:srgbClr val="0070C0"/>
                </a:solidFill>
                <a:latin typeface="Courier New" pitchFamily="49" charset="0"/>
              </a:rPr>
              <a:t>  LDR R4, [SP, #8]	; restore R4 from stack</a:t>
            </a:r>
          </a:p>
          <a:p>
            <a:r>
              <a:rPr lang="en-US" sz="1700" b="1" dirty="0">
                <a:solidFill>
                  <a:srgbClr val="0070C0"/>
                </a:solidFill>
                <a:latin typeface="Courier New" pitchFamily="49" charset="0"/>
              </a:rPr>
              <a:t>  ADD SP, SP, #12	; </a:t>
            </a:r>
            <a:r>
              <a:rPr lang="en-US" sz="1700" b="1" dirty="0" err="1">
                <a:solidFill>
                  <a:srgbClr val="0070C0"/>
                </a:solidFill>
                <a:latin typeface="Courier New" pitchFamily="49" charset="0"/>
              </a:rPr>
              <a:t>deallocate</a:t>
            </a:r>
            <a:r>
              <a:rPr lang="en-US" sz="1700" b="1" dirty="0">
                <a:solidFill>
                  <a:srgbClr val="0070C0"/>
                </a:solidFill>
                <a:latin typeface="Courier New" pitchFamily="49" charset="0"/>
              </a:rPr>
              <a:t> stack space</a:t>
            </a:r>
          </a:p>
          <a:p>
            <a:r>
              <a:rPr lang="en-US" sz="1700" dirty="0">
                <a:latin typeface="Courier New" pitchFamily="49" charset="0"/>
              </a:rPr>
              <a:t>  MOV PC, LR		; return to caller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Storing Register Values on the Stack</a:t>
            </a:r>
          </a:p>
        </p:txBody>
      </p:sp>
    </p:spTree>
    <p:extLst>
      <p:ext uri="{BB962C8B-B14F-4D97-AF65-F5344CB8AC3E}">
        <p14:creationId xmlns:p14="http://schemas.microsoft.com/office/powerpoint/2010/main" val="143451589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34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1349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3470" y="4542745"/>
            <a:ext cx="13062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Before call</a:t>
            </a:r>
            <a:endParaRPr lang="en-US" sz="2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18817" y="4542745"/>
            <a:ext cx="13133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During call</a:t>
            </a:r>
            <a:endParaRPr lang="en-US" sz="2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45855" y="4504340"/>
            <a:ext cx="11434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After call</a:t>
            </a:r>
            <a:endParaRPr lang="en-US" sz="2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The Stack during </a:t>
            </a:r>
            <a:r>
              <a:rPr lang="en-US" sz="4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diffofsums</a:t>
            </a:r>
            <a:r>
              <a:rPr lang="en-US" sz="4400" dirty="0">
                <a:solidFill>
                  <a:schemeClr val="bg1"/>
                </a:solidFill>
              </a:rPr>
              <a:t> Call</a:t>
            </a:r>
          </a:p>
        </p:txBody>
      </p:sp>
      <p:pic>
        <p:nvPicPr>
          <p:cNvPr id="141496" name="Picture 18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90" y="1585560"/>
            <a:ext cx="8915400" cy="284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61704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2399" name="Group 31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/>
          </p:nvPr>
        </p:nvGraphicFramePr>
        <p:xfrm>
          <a:off x="923525" y="1163105"/>
          <a:ext cx="7162800" cy="4126992"/>
        </p:xfrm>
        <a:graphic>
          <a:graphicData uri="http://schemas.openxmlformats.org/drawingml/2006/table">
            <a:tbl>
              <a:tblPr/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Preserved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Callee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-Saved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Nonpreserved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Caller-Saved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R4-R11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R12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R14 (LR)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R0-R3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R13 (SP)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CPSR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stack above SP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stack below SP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8237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Registers</a:t>
            </a:r>
          </a:p>
        </p:txBody>
      </p:sp>
    </p:spTree>
    <p:extLst>
      <p:ext uri="{BB962C8B-B14F-4D97-AF65-F5344CB8AC3E}">
        <p14:creationId xmlns:p14="http://schemas.microsoft.com/office/powerpoint/2010/main" val="19114217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6858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/>
              <a:t>Function Calls</a:t>
            </a:r>
          </a:p>
          <a:p>
            <a:r>
              <a:rPr lang="en-US" b="1" dirty="0"/>
              <a:t>Machine Language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Lecture 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767B68-8EBB-054C-958C-5FD89308C2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497" y="1036637"/>
            <a:ext cx="1743168" cy="475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83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02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5302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1530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1500" y="1296239"/>
            <a:ext cx="8001000" cy="293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+mj-lt"/>
              </a:rPr>
              <a:t>ARM Assembly Code</a:t>
            </a:r>
          </a:p>
          <a:p>
            <a:r>
              <a:rPr lang="en-US" sz="1700" dirty="0">
                <a:latin typeface="Courier New" pitchFamily="49" charset="0"/>
              </a:rPr>
              <a:t>; R2 = result</a:t>
            </a:r>
          </a:p>
          <a:p>
            <a:r>
              <a:rPr lang="en-US" sz="1700" dirty="0">
                <a:latin typeface="Courier New" pitchFamily="49" charset="0"/>
              </a:rPr>
              <a:t>DIFFOFSUMS</a:t>
            </a:r>
          </a:p>
          <a:p>
            <a:r>
              <a:rPr lang="en-US" sz="1700" b="1" dirty="0">
                <a:solidFill>
                  <a:srgbClr val="0070C0"/>
                </a:solidFill>
                <a:latin typeface="Courier New" pitchFamily="49" charset="0"/>
              </a:rPr>
              <a:t>  STR R4, [SP, #-4]!	; save R4 on stack</a:t>
            </a:r>
          </a:p>
          <a:p>
            <a:r>
              <a:rPr lang="en-US" sz="1700" dirty="0">
                <a:latin typeface="Courier New" pitchFamily="49" charset="0"/>
              </a:rPr>
              <a:t>  ADD R8, R0, R1  	; R8 = f + g</a:t>
            </a:r>
          </a:p>
          <a:p>
            <a:r>
              <a:rPr lang="en-US" sz="1700" dirty="0">
                <a:latin typeface="Courier New" pitchFamily="49" charset="0"/>
              </a:rPr>
              <a:t>  ADD R9, R2, R3  	; R9 = h + </a:t>
            </a:r>
            <a:r>
              <a:rPr lang="en-US" sz="1700" dirty="0" err="1">
                <a:latin typeface="Courier New" pitchFamily="49" charset="0"/>
              </a:rPr>
              <a:t>i</a:t>
            </a:r>
            <a:endParaRPr lang="en-US" sz="1700" dirty="0">
              <a:latin typeface="Courier New" pitchFamily="49" charset="0"/>
            </a:endParaRPr>
          </a:p>
          <a:p>
            <a:r>
              <a:rPr lang="en-US" sz="1700" dirty="0">
                <a:latin typeface="Courier New" pitchFamily="49" charset="0"/>
              </a:rPr>
              <a:t>  SUB R4, R8, R9  	; result = (f + g) - (h + </a:t>
            </a:r>
            <a:r>
              <a:rPr lang="en-US" sz="1700" dirty="0" err="1">
                <a:latin typeface="Courier New" pitchFamily="49" charset="0"/>
              </a:rPr>
              <a:t>i</a:t>
            </a:r>
            <a:r>
              <a:rPr lang="en-US" sz="1700" dirty="0">
                <a:latin typeface="Courier New" pitchFamily="49" charset="0"/>
              </a:rPr>
              <a:t>)</a:t>
            </a:r>
          </a:p>
          <a:p>
            <a:r>
              <a:rPr lang="en-US" sz="1700" dirty="0">
                <a:latin typeface="Courier New" pitchFamily="49" charset="0"/>
              </a:rPr>
              <a:t>  MOV R0, R4   	; put return value in R0</a:t>
            </a:r>
          </a:p>
          <a:p>
            <a:r>
              <a:rPr lang="en-US" sz="1700" b="1" dirty="0">
                <a:solidFill>
                  <a:srgbClr val="0070C0"/>
                </a:solidFill>
                <a:latin typeface="Courier New" pitchFamily="49" charset="0"/>
              </a:rPr>
              <a:t>  LDR R4, [SP], #4	; restore R4 from stack</a:t>
            </a:r>
          </a:p>
          <a:p>
            <a:r>
              <a:rPr lang="en-US" sz="1700" dirty="0">
                <a:latin typeface="Courier New" pitchFamily="49" charset="0"/>
              </a:rPr>
              <a:t>  MOV PC, LR		; return to caller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Storing Saved Registers only on Stack</a:t>
            </a:r>
          </a:p>
        </p:txBody>
      </p:sp>
    </p:spTree>
    <p:extLst>
      <p:ext uri="{BB962C8B-B14F-4D97-AF65-F5344CB8AC3E}">
        <p14:creationId xmlns:p14="http://schemas.microsoft.com/office/powerpoint/2010/main" val="171439570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02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5302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1530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1500" y="1296239"/>
            <a:ext cx="8001000" cy="293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+mj-lt"/>
              </a:rPr>
              <a:t>ARM Assembly Code</a:t>
            </a:r>
          </a:p>
          <a:p>
            <a:r>
              <a:rPr lang="en-US" sz="1700" dirty="0">
                <a:latin typeface="Courier New" pitchFamily="49" charset="0"/>
              </a:rPr>
              <a:t>; R2 = result</a:t>
            </a:r>
          </a:p>
          <a:p>
            <a:r>
              <a:rPr lang="en-US" sz="1700" dirty="0">
                <a:latin typeface="Courier New" pitchFamily="49" charset="0"/>
              </a:rPr>
              <a:t>DIFFOFSUMS</a:t>
            </a:r>
          </a:p>
          <a:p>
            <a:r>
              <a:rPr lang="en-US" sz="1700" b="1" dirty="0">
                <a:solidFill>
                  <a:srgbClr val="0070C0"/>
                </a:solidFill>
                <a:latin typeface="Courier New" pitchFamily="49" charset="0"/>
              </a:rPr>
              <a:t>  STR R4, [SP, #-4]!	; save R4 on stack</a:t>
            </a:r>
          </a:p>
          <a:p>
            <a:r>
              <a:rPr lang="en-US" sz="1700" dirty="0">
                <a:latin typeface="Courier New" pitchFamily="49" charset="0"/>
              </a:rPr>
              <a:t>  ADD R8, R0, R1  	; R8 = f + g</a:t>
            </a:r>
          </a:p>
          <a:p>
            <a:r>
              <a:rPr lang="en-US" sz="1700" dirty="0">
                <a:latin typeface="Courier New" pitchFamily="49" charset="0"/>
              </a:rPr>
              <a:t>  ADD R9, R2, R3  	; R9 = h + </a:t>
            </a:r>
            <a:r>
              <a:rPr lang="en-US" sz="1700" dirty="0" err="1">
                <a:latin typeface="Courier New" pitchFamily="49" charset="0"/>
              </a:rPr>
              <a:t>i</a:t>
            </a:r>
            <a:endParaRPr lang="en-US" sz="1700" dirty="0">
              <a:latin typeface="Courier New" pitchFamily="49" charset="0"/>
            </a:endParaRPr>
          </a:p>
          <a:p>
            <a:r>
              <a:rPr lang="en-US" sz="1700" dirty="0">
                <a:latin typeface="Courier New" pitchFamily="49" charset="0"/>
              </a:rPr>
              <a:t>  SUB R4, R8, R9  	; result = (f + g) - (h + </a:t>
            </a:r>
            <a:r>
              <a:rPr lang="en-US" sz="1700" dirty="0" err="1">
                <a:latin typeface="Courier New" pitchFamily="49" charset="0"/>
              </a:rPr>
              <a:t>i</a:t>
            </a:r>
            <a:r>
              <a:rPr lang="en-US" sz="1700" dirty="0">
                <a:latin typeface="Courier New" pitchFamily="49" charset="0"/>
              </a:rPr>
              <a:t>)</a:t>
            </a:r>
          </a:p>
          <a:p>
            <a:r>
              <a:rPr lang="en-US" sz="1700" dirty="0">
                <a:latin typeface="Courier New" pitchFamily="49" charset="0"/>
              </a:rPr>
              <a:t>  MOV R0, R4   	; put return value in R0</a:t>
            </a:r>
          </a:p>
          <a:p>
            <a:r>
              <a:rPr lang="en-US" sz="1700" b="1" dirty="0">
                <a:solidFill>
                  <a:schemeClr val="accent1"/>
                </a:solidFill>
                <a:latin typeface="Courier New" pitchFamily="49" charset="0"/>
              </a:rPr>
              <a:t>  </a:t>
            </a:r>
            <a:r>
              <a:rPr lang="en-US" sz="1700" b="1" dirty="0">
                <a:solidFill>
                  <a:srgbClr val="0070C0"/>
                </a:solidFill>
                <a:latin typeface="Courier New" pitchFamily="49" charset="0"/>
              </a:rPr>
              <a:t>LDR R4, [SP], #4	; restore R4 from stack</a:t>
            </a:r>
          </a:p>
          <a:p>
            <a:r>
              <a:rPr lang="en-US" sz="1700" dirty="0">
                <a:latin typeface="Courier New" pitchFamily="49" charset="0"/>
              </a:rPr>
              <a:t>  MOV PC, LR		; return to caller</a:t>
            </a:r>
          </a:p>
        </p:txBody>
      </p:sp>
      <p:sp>
        <p:nvSpPr>
          <p:cNvPr id="2" name="Rectangle 1"/>
          <p:cNvSpPr/>
          <p:nvPr/>
        </p:nvSpPr>
        <p:spPr>
          <a:xfrm>
            <a:off x="270640" y="4621768"/>
            <a:ext cx="8742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Notice code optimization for expanding/contracting stack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Storing Saved Registers only on Stack</a:t>
            </a:r>
          </a:p>
        </p:txBody>
      </p:sp>
    </p:spTree>
    <p:extLst>
      <p:ext uri="{BB962C8B-B14F-4D97-AF65-F5344CB8AC3E}">
        <p14:creationId xmlns:p14="http://schemas.microsoft.com/office/powerpoint/2010/main" val="195684556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398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+mj-lt"/>
              </a:rPr>
              <a:t>ARM Assembly Code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 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</a:rPr>
              <a:t>STR LR, [SP, #-4]!	; store LR on stack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BL  PROC2			; call another function	    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...</a:t>
            </a:r>
          </a:p>
          <a:p>
            <a:pPr>
              <a:buFontTx/>
              <a:buNone/>
            </a:pP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 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</a:rPr>
              <a:t>LDR LR, [SP], #4    	; restore LR from stack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MOV PC, LR             ; return to caller</a:t>
            </a:r>
          </a:p>
          <a:p>
            <a:pPr>
              <a:buFontTx/>
              <a:buNone/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08339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3395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08339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</a:rPr>
              <a:t>Nonleaf</a:t>
            </a:r>
            <a:r>
              <a:rPr lang="en-US" sz="4400" dirty="0">
                <a:solidFill>
                  <a:schemeClr val="bg1"/>
                </a:solidFill>
              </a:rPr>
              <a:t> Function</a:t>
            </a:r>
          </a:p>
        </p:txBody>
      </p:sp>
    </p:spTree>
    <p:extLst>
      <p:ext uri="{BB962C8B-B14F-4D97-AF65-F5344CB8AC3E}">
        <p14:creationId xmlns:p14="http://schemas.microsoft.com/office/powerpoint/2010/main" val="278459079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981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5855" y="858940"/>
            <a:ext cx="387890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endParaRPr lang="en-US" sz="5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f1(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a,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b) {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x;</a:t>
            </a:r>
          </a:p>
          <a:p>
            <a:endParaRPr lang="pt-BR" sz="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x = (a + b)*(a − b);</a:t>
            </a:r>
          </a:p>
          <a:p>
            <a:endParaRPr lang="en-US" sz="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for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&lt;a;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x = x + f2(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b+i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x;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f2(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p) {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r;</a:t>
            </a:r>
          </a:p>
          <a:p>
            <a:endParaRPr lang="en-US" sz="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r = p + 5;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r + p;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342900" indent="-342900" algn="just"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</a:rPr>
              <a:t>Nonleaf</a:t>
            </a:r>
            <a:r>
              <a:rPr lang="en-US" sz="4400" dirty="0">
                <a:solidFill>
                  <a:schemeClr val="bg1"/>
                </a:solidFill>
              </a:rPr>
              <a:t> Function Example</a:t>
            </a:r>
          </a:p>
        </p:txBody>
      </p:sp>
    </p:spTree>
    <p:extLst>
      <p:ext uri="{BB962C8B-B14F-4D97-AF65-F5344CB8AC3E}">
        <p14:creationId xmlns:p14="http://schemas.microsoft.com/office/powerpoint/2010/main" val="164526626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981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5855" y="858940"/>
            <a:ext cx="387890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endParaRPr lang="en-US" sz="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f1(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a,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b) {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x;</a:t>
            </a:r>
          </a:p>
          <a:p>
            <a:endParaRPr lang="pt-BR" sz="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x = (a + b)*(a − b);</a:t>
            </a:r>
          </a:p>
          <a:p>
            <a:endParaRPr lang="en-US" sz="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for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&lt;a;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x = x + f2(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b+i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x;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f2(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p) {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r;</a:t>
            </a:r>
          </a:p>
          <a:p>
            <a:endParaRPr lang="en-US" sz="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r = p + 5;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r + p;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342900" indent="-342900" algn="just"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</a:rPr>
              <a:t>Nonleaf</a:t>
            </a:r>
            <a:r>
              <a:rPr lang="en-US" sz="4400" dirty="0">
                <a:solidFill>
                  <a:schemeClr val="bg1"/>
                </a:solidFill>
              </a:rPr>
              <a:t> Function Example</a:t>
            </a:r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95925" y="817460"/>
            <a:ext cx="387890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ARM Assembly Code</a:t>
            </a:r>
          </a:p>
          <a:p>
            <a:endParaRPr lang="en-US" sz="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R0=a, R1=b, R4=i, R5=x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F1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PUSH {R4,  R5, LR}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ADD   R5,  R0, R1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SUB   R12, R0, R1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MUL   R5,  R5, R12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MOV   R4,  #0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CMP   R4, R0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BGE   RETURN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PUSH {R0, R1}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ADD   R0, R1, R4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BL    F2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ADD   R5, R5, R0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POP  {R0, R1} 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ADD   R4, R4, #1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B     FOR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MOV   R0, R5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POP  {R4, R5, LR}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MOV   PC, LR</a:t>
            </a:r>
          </a:p>
        </p:txBody>
      </p:sp>
      <p:sp>
        <p:nvSpPr>
          <p:cNvPr id="7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991515" y="1396610"/>
            <a:ext cx="387890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R0=p, R4=r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F2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PUSH {R4}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ADD   R4, R0, 5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ADD   R0, R4, R0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POP  {R4}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MOV   PC, LR</a:t>
            </a:r>
          </a:p>
        </p:txBody>
      </p:sp>
    </p:spTree>
    <p:extLst>
      <p:ext uri="{BB962C8B-B14F-4D97-AF65-F5344CB8AC3E}">
        <p14:creationId xmlns:p14="http://schemas.microsoft.com/office/powerpoint/2010/main" val="280205792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</a:rPr>
              <a:t>Nonleaf</a:t>
            </a:r>
            <a:r>
              <a:rPr lang="en-US" sz="4400" dirty="0">
                <a:solidFill>
                  <a:schemeClr val="bg1"/>
                </a:solidFill>
              </a:rPr>
              <a:t> Function Example</a:t>
            </a:r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5855" y="817460"/>
            <a:ext cx="407093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ARM Assembly Code</a:t>
            </a:r>
          </a:p>
          <a:p>
            <a:endParaRPr lang="en-US" sz="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R0=a, R1=b, R4=i, R5=x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F1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PUSH {R4,  R5, LR} ; save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regs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ADD   R5,  R0, R1  ; x = (a+b)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SUB   R12, R0, R1  ; temp = (a-b)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MUL   R5,  R5, R12 ; x = x*temp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MOV   R4,  #0      ; i = 0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CMP   R4, R0       ; i &lt; a?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BGE   RETURN       ; no: exit loop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PUSH {R0, R1}      ; save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regs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ADD   R0, R1, R4   ; arg is b+i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BL    F2           ; call f2(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b+i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ADD   R5, R5, R0   ; x = x+f2(b+i)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POP  {R0, R1}      ; restore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regs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ADD   R4, R4, #1   ; i++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B     FOR          ; repeat loop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MOV   R0, R5       ; return x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POP  {R4, R5, LR}  ; restore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regs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MOV   PC, LR       ; return</a:t>
            </a:r>
          </a:p>
        </p:txBody>
      </p:sp>
      <p:sp>
        <p:nvSpPr>
          <p:cNvPr id="7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17645" y="1396610"/>
            <a:ext cx="387890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R0=p, R4=r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F2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PUSH {R4}         ; save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regs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ADD   R4, R0, 5   ; r = p+5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ADD   R0, R4, R0  ; return r+p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POP  {R4}         ; restore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regs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MOV   PC, LR      ; return</a:t>
            </a:r>
          </a:p>
        </p:txBody>
      </p:sp>
    </p:spTree>
    <p:extLst>
      <p:ext uri="{BB962C8B-B14F-4D97-AF65-F5344CB8AC3E}">
        <p14:creationId xmlns:p14="http://schemas.microsoft.com/office/powerpoint/2010/main" val="144397392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8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2198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32198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Stack during </a:t>
            </a:r>
            <a:r>
              <a:rPr lang="en-US" sz="4400" dirty="0" err="1">
                <a:solidFill>
                  <a:schemeClr val="bg1"/>
                </a:solidFill>
              </a:rPr>
              <a:t>Nonleaf</a:t>
            </a:r>
            <a:r>
              <a:rPr lang="en-US" sz="4400" dirty="0">
                <a:solidFill>
                  <a:schemeClr val="bg1"/>
                </a:solidFill>
              </a:rPr>
              <a:t> Function</a:t>
            </a:r>
          </a:p>
        </p:txBody>
      </p:sp>
      <p:pic>
        <p:nvPicPr>
          <p:cNvPr id="257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" y="1374318"/>
            <a:ext cx="9218987" cy="351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24260" y="4987545"/>
            <a:ext cx="21709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At beginning of 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f1</a:t>
            </a:r>
          </a:p>
        </p:txBody>
      </p:sp>
      <p:sp>
        <p:nvSpPr>
          <p:cNvPr id="9" name="Rectangle 8"/>
          <p:cNvSpPr/>
          <p:nvPr/>
        </p:nvSpPr>
        <p:spPr>
          <a:xfrm>
            <a:off x="3419850" y="4987545"/>
            <a:ext cx="24559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Just before calling 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f2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29920" y="4987545"/>
            <a:ext cx="1831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After calling 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f2</a:t>
            </a:r>
            <a:endParaRPr lang="en-US" sz="20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224663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980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15098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0515" y="1127775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factorial(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n) {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if (n &lt;= 1)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return 1;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else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return (n * factorial(n-1));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}</a:t>
            </a:r>
          </a:p>
          <a:p>
            <a:pPr marL="342900" indent="-342900" algn="just"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Recursive Function Call</a:t>
            </a:r>
          </a:p>
        </p:txBody>
      </p:sp>
    </p:spTree>
    <p:extLst>
      <p:ext uri="{BB962C8B-B14F-4D97-AF65-F5344CB8AC3E}">
        <p14:creationId xmlns:p14="http://schemas.microsoft.com/office/powerpoint/2010/main" val="405914373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5200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15200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1152006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905" y="1143000"/>
            <a:ext cx="80010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+mj-lt"/>
              </a:rPr>
              <a:t>ARM Assembly Code</a:t>
            </a:r>
          </a:p>
          <a:p>
            <a:endParaRPr lang="en-US" sz="1600" b="1" dirty="0">
              <a:latin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</a:rPr>
              <a:t>0x94</a:t>
            </a:r>
            <a:r>
              <a:rPr lang="en-US" sz="1600" dirty="0">
                <a:latin typeface="Courier New" pitchFamily="49" charset="0"/>
              </a:rPr>
              <a:t> FACTORIAL  STR R0, [SP, #-4]! 	;store R0 on stack</a:t>
            </a:r>
          </a:p>
          <a:p>
            <a:r>
              <a:rPr lang="en-US" sz="1600" b="1" dirty="0">
                <a:latin typeface="Courier New" pitchFamily="49" charset="0"/>
              </a:rPr>
              <a:t>0x98 </a:t>
            </a:r>
            <a:r>
              <a:rPr lang="en-US" sz="1600" dirty="0">
                <a:latin typeface="Courier New" pitchFamily="49" charset="0"/>
              </a:rPr>
              <a:t>           STR LR, [SP, #-4]! 	;store LR on stack</a:t>
            </a:r>
          </a:p>
          <a:p>
            <a:r>
              <a:rPr lang="en-US" sz="1600" b="1" dirty="0">
                <a:latin typeface="Courier New" pitchFamily="49" charset="0"/>
              </a:rPr>
              <a:t>0x9C </a:t>
            </a:r>
            <a:r>
              <a:rPr lang="en-US" sz="1600" dirty="0">
                <a:latin typeface="Courier New" pitchFamily="49" charset="0"/>
              </a:rPr>
              <a:t>           CMP R0, #2		;set flags with R0-2    </a:t>
            </a:r>
          </a:p>
          <a:p>
            <a:r>
              <a:rPr lang="en-US" sz="1600" b="1" dirty="0">
                <a:latin typeface="Courier New" pitchFamily="49" charset="0"/>
              </a:rPr>
              <a:t>0xA0 </a:t>
            </a:r>
            <a:r>
              <a:rPr lang="en-US" sz="1600" dirty="0">
                <a:latin typeface="Courier New" pitchFamily="49" charset="0"/>
              </a:rPr>
              <a:t>           BHS ELSE		;if (r0&gt;=2) branch to else</a:t>
            </a:r>
          </a:p>
          <a:p>
            <a:r>
              <a:rPr lang="en-US" sz="1600" b="1" dirty="0">
                <a:latin typeface="Courier New" pitchFamily="49" charset="0"/>
              </a:rPr>
              <a:t>0xA4 </a:t>
            </a:r>
            <a:r>
              <a:rPr lang="en-US" sz="1600" dirty="0">
                <a:latin typeface="Courier New" pitchFamily="49" charset="0"/>
              </a:rPr>
              <a:t>           MOV R0, #1		; otherwise return 1  </a:t>
            </a:r>
          </a:p>
          <a:p>
            <a:r>
              <a:rPr lang="en-US" sz="1600" b="1" dirty="0">
                <a:latin typeface="Courier New" pitchFamily="49" charset="0"/>
              </a:rPr>
              <a:t>0xA8 </a:t>
            </a:r>
            <a:r>
              <a:rPr lang="en-US" sz="1600" dirty="0">
                <a:latin typeface="Courier New" pitchFamily="49" charset="0"/>
              </a:rPr>
              <a:t>           ADD SP, SP, #8	; restore SP 1</a:t>
            </a:r>
          </a:p>
          <a:p>
            <a:r>
              <a:rPr lang="en-US" sz="1600" b="1" dirty="0">
                <a:latin typeface="Courier New" pitchFamily="49" charset="0"/>
              </a:rPr>
              <a:t>0xAC </a:t>
            </a:r>
            <a:r>
              <a:rPr lang="en-US" sz="1600" dirty="0">
                <a:latin typeface="Courier New" pitchFamily="49" charset="0"/>
              </a:rPr>
              <a:t>           MOV PC, LR		; return</a:t>
            </a:r>
          </a:p>
          <a:p>
            <a:r>
              <a:rPr lang="en-US" sz="1600" b="1" dirty="0">
                <a:latin typeface="Courier New" pitchFamily="49" charset="0"/>
              </a:rPr>
              <a:t>0xB0</a:t>
            </a:r>
            <a:r>
              <a:rPr lang="en-US" sz="1600" dirty="0">
                <a:latin typeface="Courier New" pitchFamily="49" charset="0"/>
              </a:rPr>
              <a:t> ELSE       SUB R0, R0, #1	; n = n - 1</a:t>
            </a:r>
          </a:p>
          <a:p>
            <a:r>
              <a:rPr lang="en-US" sz="1600" b="1" dirty="0">
                <a:latin typeface="Courier New" pitchFamily="49" charset="0"/>
              </a:rPr>
              <a:t>0xB4		 </a:t>
            </a:r>
            <a:r>
              <a:rPr lang="en-US" sz="1600" dirty="0">
                <a:latin typeface="Courier New" pitchFamily="49" charset="0"/>
              </a:rPr>
              <a:t>BL  FACTORIAL      	; recursive call</a:t>
            </a:r>
          </a:p>
          <a:p>
            <a:r>
              <a:rPr lang="en-US" sz="1600" b="1" dirty="0">
                <a:latin typeface="Courier New" pitchFamily="49" charset="0"/>
              </a:rPr>
              <a:t>0xB8 </a:t>
            </a:r>
            <a:r>
              <a:rPr lang="en-US" sz="1600" dirty="0">
                <a:latin typeface="Courier New" pitchFamily="49" charset="0"/>
              </a:rPr>
              <a:t>           LDR LR, [SP], #4	; restore LR</a:t>
            </a:r>
          </a:p>
          <a:p>
            <a:r>
              <a:rPr lang="en-US" sz="1600" b="1" dirty="0">
                <a:latin typeface="Courier New" pitchFamily="49" charset="0"/>
              </a:rPr>
              <a:t>0xBC </a:t>
            </a:r>
            <a:r>
              <a:rPr lang="en-US" sz="1600" dirty="0">
                <a:latin typeface="Courier New" pitchFamily="49" charset="0"/>
              </a:rPr>
              <a:t>           LDR R1, [SP], #4	; restore R0 (n) into R1</a:t>
            </a:r>
          </a:p>
          <a:p>
            <a:r>
              <a:rPr lang="en-US" sz="1600" b="1" dirty="0">
                <a:latin typeface="Courier New" pitchFamily="49" charset="0"/>
              </a:rPr>
              <a:t>0xC0 </a:t>
            </a:r>
            <a:r>
              <a:rPr lang="en-US" sz="1600" dirty="0">
                <a:latin typeface="Courier New" pitchFamily="49" charset="0"/>
              </a:rPr>
              <a:t>           MUL R0, R1, R0	; R0 = n*factorial(n-1)</a:t>
            </a:r>
          </a:p>
          <a:p>
            <a:r>
              <a:rPr lang="en-US" sz="1600" b="1" dirty="0">
                <a:latin typeface="Courier New" pitchFamily="49" charset="0"/>
              </a:rPr>
              <a:t>0xC4</a:t>
            </a:r>
            <a:r>
              <a:rPr lang="en-US" sz="1600" dirty="0">
                <a:latin typeface="Courier New" pitchFamily="49" charset="0"/>
              </a:rPr>
              <a:t>            MOV PC, LR		; return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Recursive Function Call</a:t>
            </a:r>
          </a:p>
        </p:txBody>
      </p:sp>
    </p:spTree>
    <p:extLst>
      <p:ext uri="{BB962C8B-B14F-4D97-AF65-F5344CB8AC3E}">
        <p14:creationId xmlns:p14="http://schemas.microsoft.com/office/powerpoint/2010/main" val="332247896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5200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15200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1152006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44025" y="1143000"/>
            <a:ext cx="80010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+mj-lt"/>
              </a:rPr>
              <a:t>ARM Assembly Code</a:t>
            </a:r>
          </a:p>
          <a:p>
            <a:endParaRPr lang="en-US" sz="1600" b="1" dirty="0">
              <a:latin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</a:rPr>
              <a:t>0x94</a:t>
            </a:r>
            <a:r>
              <a:rPr lang="en-US" sz="1600" dirty="0">
                <a:latin typeface="Courier New" pitchFamily="49" charset="0"/>
              </a:rPr>
              <a:t> FACTORIAL  STR R0, [SP, #-4]! 	</a:t>
            </a:r>
          </a:p>
          <a:p>
            <a:r>
              <a:rPr lang="en-US" sz="1600" b="1" dirty="0">
                <a:latin typeface="Courier New" pitchFamily="49" charset="0"/>
              </a:rPr>
              <a:t>0x98 </a:t>
            </a:r>
            <a:r>
              <a:rPr lang="en-US" sz="1600" dirty="0">
                <a:latin typeface="Courier New" pitchFamily="49" charset="0"/>
              </a:rPr>
              <a:t>           STR LR, [SP, #-4]! 	</a:t>
            </a:r>
          </a:p>
          <a:p>
            <a:r>
              <a:rPr lang="en-US" sz="1600" b="1" dirty="0">
                <a:latin typeface="Courier New" pitchFamily="49" charset="0"/>
              </a:rPr>
              <a:t>0x9C </a:t>
            </a:r>
            <a:r>
              <a:rPr lang="en-US" sz="1600" dirty="0">
                <a:latin typeface="Courier New" pitchFamily="49" charset="0"/>
              </a:rPr>
              <a:t>           CMP R0, #2		</a:t>
            </a:r>
          </a:p>
          <a:p>
            <a:r>
              <a:rPr lang="en-US" sz="1600" b="1" dirty="0">
                <a:latin typeface="Courier New" pitchFamily="49" charset="0"/>
              </a:rPr>
              <a:t>0xA0 </a:t>
            </a:r>
            <a:r>
              <a:rPr lang="en-US" sz="1600" dirty="0">
                <a:latin typeface="Courier New" pitchFamily="49" charset="0"/>
              </a:rPr>
              <a:t>           BHS ELSE		</a:t>
            </a:r>
          </a:p>
          <a:p>
            <a:r>
              <a:rPr lang="en-US" sz="1600" b="1" dirty="0">
                <a:latin typeface="Courier New" pitchFamily="49" charset="0"/>
              </a:rPr>
              <a:t>0xA4 </a:t>
            </a:r>
            <a:r>
              <a:rPr lang="en-US" sz="1600" dirty="0">
                <a:latin typeface="Courier New" pitchFamily="49" charset="0"/>
              </a:rPr>
              <a:t>           MOV R0, #1		</a:t>
            </a:r>
          </a:p>
          <a:p>
            <a:r>
              <a:rPr lang="en-US" sz="1600" b="1" dirty="0">
                <a:latin typeface="Courier New" pitchFamily="49" charset="0"/>
              </a:rPr>
              <a:t>0xA8 </a:t>
            </a:r>
            <a:r>
              <a:rPr lang="en-US" sz="1600" dirty="0">
                <a:latin typeface="Courier New" pitchFamily="49" charset="0"/>
              </a:rPr>
              <a:t>           ADD SP, SP, #8	</a:t>
            </a:r>
          </a:p>
          <a:p>
            <a:r>
              <a:rPr lang="en-US" sz="1600" b="1" dirty="0">
                <a:latin typeface="Courier New" pitchFamily="49" charset="0"/>
              </a:rPr>
              <a:t>0xAC </a:t>
            </a:r>
            <a:r>
              <a:rPr lang="en-US" sz="1600" dirty="0">
                <a:latin typeface="Courier New" pitchFamily="49" charset="0"/>
              </a:rPr>
              <a:t>           MOV PC, LR		</a:t>
            </a:r>
          </a:p>
          <a:p>
            <a:r>
              <a:rPr lang="en-US" sz="1600" b="1" dirty="0">
                <a:latin typeface="Courier New" pitchFamily="49" charset="0"/>
              </a:rPr>
              <a:t>0xB0</a:t>
            </a:r>
            <a:r>
              <a:rPr lang="en-US" sz="1600" dirty="0">
                <a:latin typeface="Courier New" pitchFamily="49" charset="0"/>
              </a:rPr>
              <a:t> ELSE       SUB R0, R0, #1	</a:t>
            </a:r>
          </a:p>
          <a:p>
            <a:r>
              <a:rPr lang="en-US" sz="1600" b="1" dirty="0">
                <a:latin typeface="Courier New" pitchFamily="49" charset="0"/>
              </a:rPr>
              <a:t>0xB4		 </a:t>
            </a:r>
            <a:r>
              <a:rPr lang="en-US" sz="1600" dirty="0">
                <a:latin typeface="Courier New" pitchFamily="49" charset="0"/>
              </a:rPr>
              <a:t>BL  FACTORIAL      	</a:t>
            </a:r>
          </a:p>
          <a:p>
            <a:r>
              <a:rPr lang="en-US" sz="1600" b="1" dirty="0">
                <a:latin typeface="Courier New" pitchFamily="49" charset="0"/>
              </a:rPr>
              <a:t>0xB8 </a:t>
            </a:r>
            <a:r>
              <a:rPr lang="en-US" sz="1600" dirty="0">
                <a:latin typeface="Courier New" pitchFamily="49" charset="0"/>
              </a:rPr>
              <a:t>           LDR LR, [SP], #4	</a:t>
            </a:r>
          </a:p>
          <a:p>
            <a:r>
              <a:rPr lang="en-US" sz="1600" b="1" dirty="0">
                <a:latin typeface="Courier New" pitchFamily="49" charset="0"/>
              </a:rPr>
              <a:t>0xBC </a:t>
            </a:r>
            <a:r>
              <a:rPr lang="en-US" sz="1600" dirty="0">
                <a:latin typeface="Courier New" pitchFamily="49" charset="0"/>
              </a:rPr>
              <a:t>           LDR R1, [SP], #4	</a:t>
            </a:r>
          </a:p>
          <a:p>
            <a:r>
              <a:rPr lang="en-US" sz="1600" b="1" dirty="0">
                <a:latin typeface="Courier New" pitchFamily="49" charset="0"/>
              </a:rPr>
              <a:t>0xC0 </a:t>
            </a:r>
            <a:r>
              <a:rPr lang="en-US" sz="1600" dirty="0">
                <a:latin typeface="Courier New" pitchFamily="49" charset="0"/>
              </a:rPr>
              <a:t>           MUL R0, R1, R0	</a:t>
            </a:r>
          </a:p>
          <a:p>
            <a:r>
              <a:rPr lang="en-US" sz="1600" b="1" dirty="0">
                <a:latin typeface="Courier New" pitchFamily="49" charset="0"/>
              </a:rPr>
              <a:t>0xC4</a:t>
            </a:r>
            <a:r>
              <a:rPr lang="en-US" sz="1600" dirty="0">
                <a:latin typeface="Courier New" pitchFamily="49" charset="0"/>
              </a:rPr>
              <a:t>            MOV PC, LR	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Recursive Function Call</a:t>
            </a:r>
          </a:p>
        </p:txBody>
      </p:sp>
      <p:sp>
        <p:nvSpPr>
          <p:cNvPr id="8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9045" y="11247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endParaRPr lang="en-US" sz="1600" dirty="0">
              <a:latin typeface="Courier New" pitchFamily="49" charset="0"/>
              <a:cs typeface="Arial" charset="0"/>
            </a:endParaRPr>
          </a:p>
          <a:p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factorial(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n) {</a:t>
            </a:r>
          </a:p>
          <a:p>
            <a:endParaRPr lang="en-US" sz="1600" dirty="0">
              <a:latin typeface="Courier New" pitchFamily="49" charset="0"/>
              <a:cs typeface="Arial" charset="0"/>
            </a:endParaRPr>
          </a:p>
          <a:p>
            <a:r>
              <a:rPr lang="en-US" sz="1600" dirty="0">
                <a:latin typeface="Courier New" pitchFamily="49" charset="0"/>
                <a:cs typeface="Arial" charset="0"/>
              </a:rPr>
              <a:t>  if (n &lt;= 1)</a:t>
            </a:r>
          </a:p>
          <a:p>
            <a:r>
              <a:rPr lang="en-US" sz="1600" dirty="0">
                <a:latin typeface="Courier New" pitchFamily="49" charset="0"/>
                <a:cs typeface="Arial" charset="0"/>
              </a:rPr>
              <a:t>    return 1;</a:t>
            </a:r>
          </a:p>
          <a:p>
            <a:endParaRPr lang="en-US" sz="1600" dirty="0">
              <a:latin typeface="Courier New" pitchFamily="49" charset="0"/>
              <a:cs typeface="Arial" charset="0"/>
            </a:endParaRPr>
          </a:p>
          <a:p>
            <a:endParaRPr lang="en-US" sz="1600" dirty="0">
              <a:latin typeface="Courier New" pitchFamily="49" charset="0"/>
              <a:cs typeface="Arial" charset="0"/>
            </a:endParaRPr>
          </a:p>
          <a:p>
            <a:endParaRPr lang="en-US" sz="1600" dirty="0">
              <a:latin typeface="Courier New" pitchFamily="49" charset="0"/>
              <a:cs typeface="Arial" charset="0"/>
            </a:endParaRPr>
          </a:p>
          <a:p>
            <a:r>
              <a:rPr lang="en-US" sz="1600" dirty="0">
                <a:latin typeface="Courier New" pitchFamily="49" charset="0"/>
                <a:cs typeface="Arial" charset="0"/>
              </a:rPr>
              <a:t>  else</a:t>
            </a:r>
          </a:p>
          <a:p>
            <a:r>
              <a:rPr lang="en-US" sz="1600" dirty="0">
                <a:latin typeface="Courier New" pitchFamily="49" charset="0"/>
                <a:cs typeface="Arial" charset="0"/>
              </a:rPr>
              <a:t>    return (n * factorial(n-1));</a:t>
            </a:r>
          </a:p>
          <a:p>
            <a:r>
              <a:rPr lang="en-US" sz="1600" dirty="0">
                <a:latin typeface="Courier New" pitchFamily="49" charset="0"/>
                <a:cs typeface="Arial" charset="0"/>
              </a:rPr>
              <a:t>}</a:t>
            </a:r>
          </a:p>
          <a:p>
            <a:pPr marL="342900" indent="-342900" algn="just"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41353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Programming Building Blocks</a:t>
            </a:r>
          </a:p>
        </p:txBody>
      </p:sp>
      <p:sp>
        <p:nvSpPr>
          <p:cNvPr id="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5855" y="1143000"/>
            <a:ext cx="822474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Data-processing Instructions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Conditional Execution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Branches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High-level Constructs: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if/else statements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for loops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while loops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arrays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rgbClr val="0070C0"/>
                </a:solidFill>
                <a:latin typeface="+mj-lt"/>
                <a:cs typeface="Arial" charset="0"/>
              </a:rPr>
              <a:t>function calls</a:t>
            </a:r>
          </a:p>
        </p:txBody>
      </p:sp>
    </p:spTree>
    <p:extLst>
      <p:ext uri="{BB962C8B-B14F-4D97-AF65-F5344CB8AC3E}">
        <p14:creationId xmlns:p14="http://schemas.microsoft.com/office/powerpoint/2010/main" val="376092581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26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32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16326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1930" y="4926795"/>
            <a:ext cx="1238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Before call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0280" y="4903108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During call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53845" y="4926795"/>
            <a:ext cx="1110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After call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Stack during Recursive Call</a:t>
            </a:r>
          </a:p>
        </p:txBody>
      </p:sp>
      <p:pic>
        <p:nvPicPr>
          <p:cNvPr id="142505" name="Picture 16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" y="1530080"/>
            <a:ext cx="9067800" cy="331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56782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385854" y="938502"/>
            <a:ext cx="8487505" cy="4525963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Caller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Puts arguments in </a:t>
            </a:r>
            <a:r>
              <a:rPr lang="en-US" sz="2400" dirty="0">
                <a:latin typeface="Courier10 BT" pitchFamily="49" charset="0"/>
              </a:rPr>
              <a:t>R0-R3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Saves any needed registers (</a:t>
            </a:r>
            <a:r>
              <a:rPr lang="en-US" sz="2400" dirty="0">
                <a:latin typeface="Courier10 BT" pitchFamily="49" charset="0"/>
              </a:rPr>
              <a:t>LR</a:t>
            </a:r>
            <a:r>
              <a:rPr lang="en-US" sz="2400" dirty="0"/>
              <a:t>, maybe </a:t>
            </a:r>
            <a:r>
              <a:rPr lang="en-US" sz="2400" dirty="0">
                <a:latin typeface="Courier10 BT" pitchFamily="49" charset="0"/>
              </a:rPr>
              <a:t>R0-R3, R8-R12</a:t>
            </a:r>
            <a:r>
              <a:rPr lang="en-US" sz="2400" dirty="0"/>
              <a:t>)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Calls function: </a:t>
            </a:r>
            <a:r>
              <a:rPr lang="en-US" sz="2400" dirty="0">
                <a:latin typeface="Courier10 BT" pitchFamily="49" charset="0"/>
              </a:rPr>
              <a:t>BL CALLEE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Restores registers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Looks for result in </a:t>
            </a:r>
            <a:r>
              <a:rPr lang="en-US" sz="2400" dirty="0">
                <a:latin typeface="Courier10 BT" pitchFamily="49" charset="0"/>
              </a:rPr>
              <a:t>R0</a:t>
            </a:r>
          </a:p>
          <a:p>
            <a:r>
              <a:rPr lang="en-US" sz="3000" b="1" dirty="0" err="1">
                <a:solidFill>
                  <a:srgbClr val="0070C0"/>
                </a:solidFill>
              </a:rPr>
              <a:t>Callee</a:t>
            </a:r>
            <a:endParaRPr lang="en-US" sz="3000" b="1" dirty="0">
              <a:solidFill>
                <a:srgbClr val="0070C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400" dirty="0"/>
              <a:t>Saves registers that might be disturbed </a:t>
            </a:r>
            <a:r>
              <a:rPr lang="en-US" sz="2400" dirty="0">
                <a:latin typeface="Courier10 BT" pitchFamily="49" charset="0"/>
              </a:rPr>
              <a:t>(R4-R7</a:t>
            </a:r>
            <a:r>
              <a:rPr lang="en-US" sz="2400" dirty="0"/>
              <a:t>)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Performs function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Puts result in </a:t>
            </a:r>
            <a:r>
              <a:rPr lang="en-US" sz="2400" dirty="0">
                <a:latin typeface="Courier10 BT" pitchFamily="49" charset="0"/>
              </a:rPr>
              <a:t>R0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Restores registers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Returns: </a:t>
            </a:r>
            <a:r>
              <a:rPr lang="en-US" sz="2400" dirty="0">
                <a:latin typeface="Courier10 BT" pitchFamily="49" charset="0"/>
              </a:rPr>
              <a:t>MOV PC, LR</a:t>
            </a:r>
          </a:p>
          <a:p>
            <a:pPr lvl="1">
              <a:spcBef>
                <a:spcPts val="0"/>
              </a:spcBef>
            </a:pPr>
            <a:endParaRPr lang="en-US" sz="3200" dirty="0">
              <a:latin typeface="Courier10 BT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Function Call Summary</a:t>
            </a:r>
          </a:p>
        </p:txBody>
      </p:sp>
    </p:spTree>
    <p:extLst>
      <p:ext uri="{BB962C8B-B14F-4D97-AF65-F5344CB8AC3E}">
        <p14:creationId xmlns:p14="http://schemas.microsoft.com/office/powerpoint/2010/main" val="12161103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332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How to Encode Instructions?</a:t>
            </a:r>
          </a:p>
        </p:txBody>
      </p:sp>
      <p:sp>
        <p:nvSpPr>
          <p:cNvPr id="7" name="Rectangle 5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424260" y="1143000"/>
            <a:ext cx="8077200" cy="51816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756326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332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How to Encode Instructions?</a:t>
            </a:r>
          </a:p>
        </p:txBody>
      </p:sp>
      <p:sp>
        <p:nvSpPr>
          <p:cNvPr id="7" name="Rectangle 5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424260" y="1143000"/>
            <a:ext cx="8077200" cy="51816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Design Principle 1: Regularity supports design simplicity</a:t>
            </a:r>
          </a:p>
          <a:p>
            <a:pPr lvl="1"/>
            <a:r>
              <a:rPr lang="en-US" dirty="0"/>
              <a:t>32-bit data, 32-bit instructions</a:t>
            </a:r>
          </a:p>
          <a:p>
            <a:pPr lvl="1"/>
            <a:r>
              <a:rPr lang="en-US" dirty="0"/>
              <a:t>For design simplicity, would prefer a single instruction format but…</a:t>
            </a:r>
          </a:p>
          <a:p>
            <a:pPr>
              <a:buFontTx/>
              <a:buNone/>
            </a:pPr>
            <a:endParaRPr lang="en-US" sz="1800" dirty="0"/>
          </a:p>
          <a:p>
            <a:endParaRPr lang="en-US" sz="2400" dirty="0"/>
          </a:p>
          <a:p>
            <a:pPr>
              <a:buFontTx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9624865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332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How to Encode Instructions?</a:t>
            </a:r>
          </a:p>
        </p:txBody>
      </p:sp>
      <p:sp>
        <p:nvSpPr>
          <p:cNvPr id="7" name="Rectangle 5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424260" y="1143000"/>
            <a:ext cx="8077200" cy="51816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Design Principle 1: Regularity supports design simplicity</a:t>
            </a:r>
          </a:p>
          <a:p>
            <a:pPr lvl="1"/>
            <a:r>
              <a:rPr lang="en-US" dirty="0"/>
              <a:t>32-bit data, 32-bit instructions</a:t>
            </a:r>
          </a:p>
          <a:p>
            <a:pPr lvl="1"/>
            <a:r>
              <a:rPr lang="en-US" dirty="0"/>
              <a:t>For design simplicity, would prefer a single instruction format but…</a:t>
            </a:r>
          </a:p>
          <a:p>
            <a:pPr lvl="1"/>
            <a:r>
              <a:rPr lang="en-US" dirty="0"/>
              <a:t>Instructions have different needs</a:t>
            </a:r>
          </a:p>
          <a:p>
            <a:pPr>
              <a:buFontTx/>
              <a:buNone/>
            </a:pPr>
            <a:endParaRPr lang="en-US" sz="1800" dirty="0"/>
          </a:p>
          <a:p>
            <a:endParaRPr lang="en-US" sz="2400" dirty="0"/>
          </a:p>
          <a:p>
            <a:pPr>
              <a:buFontTx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0864970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21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424260" y="1143000"/>
            <a:ext cx="8077200" cy="51816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solidFill>
                  <a:srgbClr val="0070C0"/>
                </a:solidFill>
              </a:rPr>
              <a:t>Good design demands good compromises</a:t>
            </a:r>
          </a:p>
          <a:p>
            <a:r>
              <a:rPr lang="en-US" dirty="0"/>
              <a:t>Multiple instruction formats allow flexibility</a:t>
            </a:r>
          </a:p>
          <a:p>
            <a:pPr lvl="1">
              <a:buFontTx/>
              <a:buChar char="-"/>
            </a:pPr>
            <a:r>
              <a:rPr lang="en-US" sz="2600" dirty="0">
                <a:latin typeface="Courier New" pitchFamily="49" charset="0"/>
              </a:rPr>
              <a:t>ADD</a:t>
            </a:r>
            <a:r>
              <a:rPr lang="en-US" sz="2600" dirty="0"/>
              <a:t>, </a:t>
            </a:r>
            <a:r>
              <a:rPr lang="en-US" sz="2600" dirty="0">
                <a:latin typeface="Courier New" pitchFamily="49" charset="0"/>
              </a:rPr>
              <a:t>SUB</a:t>
            </a:r>
            <a:r>
              <a:rPr lang="en-US" sz="2600" dirty="0"/>
              <a:t>:  use 3 register operands</a:t>
            </a:r>
          </a:p>
          <a:p>
            <a:pPr lvl="1">
              <a:buFontTx/>
              <a:buChar char="-"/>
            </a:pPr>
            <a:r>
              <a:rPr lang="en-US" sz="2600" dirty="0">
                <a:latin typeface="Courier New" pitchFamily="49" charset="0"/>
              </a:rPr>
              <a:t>LDR</a:t>
            </a:r>
            <a:r>
              <a:rPr lang="en-US" sz="2600" dirty="0"/>
              <a:t>, </a:t>
            </a:r>
            <a:r>
              <a:rPr lang="en-US" sz="2600" dirty="0">
                <a:latin typeface="Courier New" pitchFamily="49" charset="0"/>
              </a:rPr>
              <a:t>STR</a:t>
            </a:r>
            <a:r>
              <a:rPr lang="en-US" sz="2600" dirty="0"/>
              <a:t>:  use 2 register operands and a constant</a:t>
            </a:r>
          </a:p>
          <a:p>
            <a:r>
              <a:rPr lang="en-US" dirty="0"/>
              <a:t>Number of instruction formats kept small</a:t>
            </a:r>
          </a:p>
          <a:p>
            <a:pPr lvl="1">
              <a:buFontTx/>
              <a:buChar char="-"/>
            </a:pPr>
            <a:r>
              <a:rPr lang="en-US" sz="3200" dirty="0"/>
              <a:t>to adhere to design principles 1 and 3 (</a:t>
            </a:r>
            <a:r>
              <a:rPr lang="en-US" sz="3200" dirty="0">
                <a:solidFill>
                  <a:srgbClr val="0070C0"/>
                </a:solidFill>
              </a:rPr>
              <a:t>regularity supports design simplicity </a:t>
            </a:r>
            <a:r>
              <a:rPr lang="en-US" sz="3200" dirty="0"/>
              <a:t>and </a:t>
            </a:r>
            <a:r>
              <a:rPr lang="en-US" sz="3200" dirty="0">
                <a:solidFill>
                  <a:srgbClr val="0070C0"/>
                </a:solidFill>
              </a:rPr>
              <a:t>smaller is faster</a:t>
            </a:r>
            <a:r>
              <a:rPr lang="en-US" sz="3200" dirty="0"/>
              <a:t>)</a:t>
            </a:r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1800" dirty="0"/>
          </a:p>
          <a:p>
            <a:endParaRPr lang="en-US" sz="2400" dirty="0"/>
          </a:p>
          <a:p>
            <a:pPr>
              <a:buFontTx/>
              <a:buNone/>
            </a:pPr>
            <a:endParaRPr lang="en-US" sz="1800" dirty="0"/>
          </a:p>
        </p:txBody>
      </p:sp>
      <p:sp>
        <p:nvSpPr>
          <p:cNvPr id="103321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3322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Design Principle 4</a:t>
            </a:r>
          </a:p>
        </p:txBody>
      </p:sp>
    </p:spTree>
    <p:extLst>
      <p:ext uri="{BB962C8B-B14F-4D97-AF65-F5344CB8AC3E}">
        <p14:creationId xmlns:p14="http://schemas.microsoft.com/office/powerpoint/2010/main" val="344458973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9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408449" y="1009485"/>
            <a:ext cx="8196075" cy="5181600"/>
          </a:xfrm>
        </p:spPr>
        <p:txBody>
          <a:bodyPr>
            <a:noAutofit/>
          </a:bodyPr>
          <a:lstStyle/>
          <a:p>
            <a:r>
              <a:rPr lang="en-US" b="1" dirty="0"/>
              <a:t>Binary representation of instructions</a:t>
            </a:r>
          </a:p>
          <a:p>
            <a:r>
              <a:rPr lang="en-US" dirty="0"/>
              <a:t>Computers only understand </a:t>
            </a:r>
            <a:r>
              <a:rPr lang="en-US" b="1" dirty="0"/>
              <a:t>1’s and 0’s</a:t>
            </a:r>
          </a:p>
          <a:p>
            <a:r>
              <a:rPr lang="en-US" b="1" dirty="0"/>
              <a:t>32-bit instructions </a:t>
            </a:r>
          </a:p>
          <a:p>
            <a:pPr lvl="1"/>
            <a:r>
              <a:rPr lang="en-US" sz="2600" dirty="0"/>
              <a:t>Simplicity favors regularity: 32-bit data &amp; instructions</a:t>
            </a:r>
          </a:p>
          <a:p>
            <a:r>
              <a:rPr lang="en-US" b="1" dirty="0"/>
              <a:t>3 instruction formats:</a:t>
            </a:r>
          </a:p>
          <a:p>
            <a:pPr lvl="1"/>
            <a:r>
              <a:rPr lang="en-US" sz="2600" dirty="0"/>
              <a:t>Data-processing</a:t>
            </a:r>
          </a:p>
          <a:p>
            <a:pPr lvl="1"/>
            <a:r>
              <a:rPr lang="en-US" sz="2600" dirty="0"/>
              <a:t>Memory</a:t>
            </a:r>
          </a:p>
          <a:p>
            <a:pPr lvl="1"/>
            <a:r>
              <a:rPr lang="en-US" sz="2600" dirty="0"/>
              <a:t>Branch</a:t>
            </a:r>
          </a:p>
        </p:txBody>
      </p:sp>
      <p:sp>
        <p:nvSpPr>
          <p:cNvPr id="10352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Machine Language</a:t>
            </a:r>
          </a:p>
        </p:txBody>
      </p:sp>
    </p:spTree>
    <p:extLst>
      <p:ext uri="{BB962C8B-B14F-4D97-AF65-F5344CB8AC3E}">
        <p14:creationId xmlns:p14="http://schemas.microsoft.com/office/powerpoint/2010/main" val="2535658492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9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408449" y="1009485"/>
            <a:ext cx="8196075" cy="51816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Data-processing</a:t>
            </a:r>
          </a:p>
          <a:p>
            <a:r>
              <a:rPr lang="en-US" dirty="0"/>
              <a:t>Memory</a:t>
            </a:r>
          </a:p>
          <a:p>
            <a:r>
              <a:rPr lang="en-US" dirty="0"/>
              <a:t>Branch</a:t>
            </a:r>
          </a:p>
        </p:txBody>
      </p:sp>
      <p:sp>
        <p:nvSpPr>
          <p:cNvPr id="10352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Instruction Formats</a:t>
            </a:r>
          </a:p>
        </p:txBody>
      </p:sp>
    </p:spTree>
    <p:extLst>
      <p:ext uri="{BB962C8B-B14F-4D97-AF65-F5344CB8AC3E}">
        <p14:creationId xmlns:p14="http://schemas.microsoft.com/office/powerpoint/2010/main" val="29898847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25" y="4235505"/>
            <a:ext cx="7771275" cy="14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294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9295" y="971080"/>
            <a:ext cx="846247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Operands:</a:t>
            </a:r>
          </a:p>
          <a:p>
            <a:pPr marL="838200" lvl="1" indent="-381000">
              <a:buFontTx/>
              <a:buChar char="–"/>
            </a:pPr>
            <a:r>
              <a:rPr lang="en-US" sz="2400" b="1" i="1" dirty="0">
                <a:latin typeface="+mj-lt"/>
                <a:cs typeface="Arial" charset="0"/>
              </a:rPr>
              <a:t>Rn</a:t>
            </a:r>
            <a:r>
              <a:rPr lang="en-US" sz="2400" b="1" dirty="0">
                <a:latin typeface="+mj-lt"/>
                <a:cs typeface="Arial" charset="0"/>
              </a:rPr>
              <a:t>:</a:t>
            </a:r>
            <a:r>
              <a:rPr lang="en-US" sz="2400" dirty="0">
                <a:latin typeface="+mj-lt"/>
                <a:cs typeface="Arial" charset="0"/>
              </a:rPr>
              <a:t> 	first source register</a:t>
            </a:r>
          </a:p>
          <a:p>
            <a:pPr marL="838200" lvl="1" indent="-381000">
              <a:buFontTx/>
              <a:buChar char="–"/>
            </a:pPr>
            <a:r>
              <a:rPr lang="en-US" sz="2400" b="1" i="1" dirty="0">
                <a:latin typeface="+mj-lt"/>
                <a:cs typeface="Arial" charset="0"/>
              </a:rPr>
              <a:t>Src2</a:t>
            </a:r>
            <a:r>
              <a:rPr lang="en-US" sz="2400" b="1" dirty="0">
                <a:latin typeface="+mj-lt"/>
                <a:cs typeface="Arial" charset="0"/>
              </a:rPr>
              <a:t>:</a:t>
            </a:r>
            <a:r>
              <a:rPr lang="en-US" sz="2400" dirty="0">
                <a:latin typeface="+mj-lt"/>
                <a:cs typeface="Arial" charset="0"/>
              </a:rPr>
              <a:t> 	second source – register or immediate</a:t>
            </a:r>
          </a:p>
          <a:p>
            <a:pPr marL="838200" lvl="1" indent="-381000">
              <a:buFontTx/>
              <a:buChar char="–"/>
            </a:pPr>
            <a:r>
              <a:rPr lang="en-US" sz="2400" b="1" i="1" dirty="0">
                <a:latin typeface="+mj-lt"/>
                <a:cs typeface="Arial" charset="0"/>
              </a:rPr>
              <a:t>Rd</a:t>
            </a:r>
            <a:r>
              <a:rPr lang="en-US" sz="2400" b="1" dirty="0">
                <a:latin typeface="+mj-lt"/>
                <a:cs typeface="Arial" charset="0"/>
              </a:rPr>
              <a:t>:</a:t>
            </a:r>
            <a:r>
              <a:rPr lang="en-US" sz="2400" dirty="0">
                <a:latin typeface="+mj-lt"/>
                <a:cs typeface="Arial" charset="0"/>
              </a:rPr>
              <a:t>	destination register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Control fields:</a:t>
            </a:r>
          </a:p>
          <a:p>
            <a:pPr marL="838200" lvl="1" indent="-381000">
              <a:buFontTx/>
              <a:buChar char="–"/>
            </a:pPr>
            <a:r>
              <a:rPr lang="en-US" sz="2400" b="1" i="1" dirty="0" err="1">
                <a:latin typeface="+mj-lt"/>
                <a:cs typeface="Arial" charset="0"/>
              </a:rPr>
              <a:t>cond</a:t>
            </a:r>
            <a:r>
              <a:rPr lang="en-US" sz="2400" b="1" dirty="0">
                <a:latin typeface="+mj-lt"/>
                <a:cs typeface="Arial" charset="0"/>
              </a:rPr>
              <a:t>:</a:t>
            </a:r>
            <a:r>
              <a:rPr lang="en-US" sz="2400" dirty="0">
                <a:latin typeface="+mj-lt"/>
                <a:cs typeface="Arial" charset="0"/>
              </a:rPr>
              <a:t> 	specifies conditional execution</a:t>
            </a:r>
          </a:p>
          <a:p>
            <a:pPr marL="838200" lvl="1" indent="-381000">
              <a:buFontTx/>
              <a:buChar char="–"/>
            </a:pPr>
            <a:r>
              <a:rPr lang="en-US" sz="2400" b="1" i="1" dirty="0">
                <a:latin typeface="+mj-lt"/>
                <a:cs typeface="Arial" charset="0"/>
              </a:rPr>
              <a:t>op</a:t>
            </a:r>
            <a:r>
              <a:rPr lang="en-US" sz="2400" b="1" dirty="0">
                <a:latin typeface="+mj-lt"/>
                <a:cs typeface="Arial" charset="0"/>
              </a:rPr>
              <a:t>: </a:t>
            </a:r>
            <a:r>
              <a:rPr lang="en-US" sz="2400" dirty="0">
                <a:latin typeface="+mj-lt"/>
                <a:cs typeface="Arial" charset="0"/>
              </a:rPr>
              <a:t>	the </a:t>
            </a:r>
            <a:r>
              <a:rPr lang="en-US" sz="2400" i="1" dirty="0">
                <a:latin typeface="+mj-lt"/>
                <a:cs typeface="Arial" charset="0"/>
              </a:rPr>
              <a:t>operation code</a:t>
            </a:r>
            <a:r>
              <a:rPr lang="en-US" sz="2400" dirty="0">
                <a:latin typeface="+mj-lt"/>
                <a:cs typeface="Arial" charset="0"/>
              </a:rPr>
              <a:t> or </a:t>
            </a:r>
            <a:r>
              <a:rPr lang="en-US" sz="2400" i="1" dirty="0" err="1">
                <a:latin typeface="+mj-lt"/>
                <a:cs typeface="Arial" charset="0"/>
              </a:rPr>
              <a:t>opcode</a:t>
            </a:r>
            <a:endParaRPr lang="en-US" sz="2400" dirty="0">
              <a:latin typeface="+mj-lt"/>
              <a:cs typeface="Arial" charset="0"/>
            </a:endParaRPr>
          </a:p>
          <a:p>
            <a:pPr marL="838200" lvl="1" indent="-381000">
              <a:buFontTx/>
              <a:buChar char="–"/>
            </a:pPr>
            <a:r>
              <a:rPr lang="en-US" sz="2400" b="1" i="1" dirty="0" err="1">
                <a:latin typeface="+mj-lt"/>
                <a:cs typeface="Arial" charset="0"/>
              </a:rPr>
              <a:t>funct</a:t>
            </a:r>
            <a:r>
              <a:rPr lang="en-US" sz="2400" b="1" dirty="0">
                <a:latin typeface="+mj-lt"/>
                <a:cs typeface="Arial" charset="0"/>
              </a:rPr>
              <a:t>:</a:t>
            </a:r>
            <a:r>
              <a:rPr lang="en-US" sz="2400" dirty="0">
                <a:latin typeface="+mj-lt"/>
                <a:cs typeface="Arial" charset="0"/>
              </a:rPr>
              <a:t> 	the </a:t>
            </a:r>
            <a:r>
              <a:rPr lang="en-US" sz="2400" i="1" dirty="0">
                <a:latin typeface="+mj-lt"/>
                <a:cs typeface="Arial" charset="0"/>
              </a:rPr>
              <a:t>function/</a:t>
            </a:r>
            <a:r>
              <a:rPr lang="en-US" sz="2400" dirty="0">
                <a:latin typeface="+mj-lt"/>
                <a:cs typeface="Arial" charset="0"/>
              </a:rPr>
              <a:t>operation to perform</a:t>
            </a:r>
          </a:p>
          <a:p>
            <a:pPr marL="457200" indent="-457200"/>
            <a:endParaRPr lang="en-US" sz="2800" dirty="0">
              <a:latin typeface="+mj-lt"/>
              <a:cs typeface="Arial" charset="0"/>
            </a:endParaRPr>
          </a:p>
        </p:txBody>
      </p:sp>
      <p:sp>
        <p:nvSpPr>
          <p:cNvPr id="103629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Data-processing Instruction Format</a:t>
            </a:r>
          </a:p>
        </p:txBody>
      </p:sp>
    </p:spTree>
    <p:extLst>
      <p:ext uri="{BB962C8B-B14F-4D97-AF65-F5344CB8AC3E}">
        <p14:creationId xmlns:p14="http://schemas.microsoft.com/office/powerpoint/2010/main" val="50010254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24260" y="971080"/>
            <a:ext cx="833874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i="1" dirty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op </a:t>
            </a:r>
            <a:r>
              <a:rPr lang="en-US" sz="3200" b="1" dirty="0">
                <a:latin typeface="+mj-lt"/>
                <a:cs typeface="Times New Roman" panose="02020603050405020304" pitchFamily="18" charset="0"/>
              </a:rPr>
              <a:t>= 00</a:t>
            </a:r>
            <a:r>
              <a:rPr lang="en-US" sz="3200" b="1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for data-processing (DP) instructions</a:t>
            </a:r>
            <a:endParaRPr lang="en-US" sz="3200" dirty="0">
              <a:latin typeface="+mj-lt"/>
              <a:cs typeface="Courier New" panose="02070309020205020404" pitchFamily="49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i="1" dirty="0" err="1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funct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is composed of </a:t>
            </a:r>
            <a:r>
              <a:rPr lang="en-US" sz="3200" b="1" i="1" dirty="0" err="1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cmd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200" b="1" i="1" dirty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I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-bit, and </a:t>
            </a:r>
            <a:r>
              <a:rPr lang="en-US" sz="3200" b="1" i="1" dirty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S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-bit</a:t>
            </a:r>
            <a:endParaRPr lang="en-US" sz="3200" dirty="0">
              <a:latin typeface="+mj-lt"/>
              <a:cs typeface="Courier New" panose="02070309020205020404" pitchFamily="49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+mj-lt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Data-processing Control Fields</a:t>
            </a:r>
          </a:p>
        </p:txBody>
      </p:sp>
      <p:pic>
        <p:nvPicPr>
          <p:cNvPr id="203842" name="Picture 6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" t="18491" r="61988"/>
          <a:stretch/>
        </p:blipFill>
        <p:spPr bwMode="auto">
          <a:xfrm>
            <a:off x="5148075" y="2929735"/>
            <a:ext cx="3230003" cy="143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04129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4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424260" y="1143000"/>
            <a:ext cx="8077200" cy="5181600"/>
          </a:xfrm>
          <a:noFill/>
          <a:ln/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Caller:</a:t>
            </a:r>
            <a:r>
              <a:rPr lang="en-US" dirty="0"/>
              <a:t> calling function (in this case, </a:t>
            </a:r>
            <a:r>
              <a:rPr lang="en-US" dirty="0">
                <a:latin typeface="Courier New" pitchFamily="49" charset="0"/>
              </a:rPr>
              <a:t>main</a:t>
            </a:r>
            <a:r>
              <a:rPr lang="en-US" dirty="0"/>
              <a:t>)</a:t>
            </a:r>
          </a:p>
          <a:p>
            <a:r>
              <a:rPr lang="en-US" b="1" dirty="0" err="1">
                <a:solidFill>
                  <a:srgbClr val="0070C0"/>
                </a:solidFill>
              </a:rPr>
              <a:t>Callee</a:t>
            </a:r>
            <a:r>
              <a:rPr lang="en-US" b="1" dirty="0">
                <a:solidFill>
                  <a:srgbClr val="0070C0"/>
                </a:solidFill>
              </a:rPr>
              <a:t>:</a:t>
            </a:r>
            <a:r>
              <a:rPr lang="en-US" dirty="0"/>
              <a:t> called function (in this case, </a:t>
            </a:r>
            <a:r>
              <a:rPr lang="en-US" dirty="0">
                <a:latin typeface="Courier New" pitchFamily="49" charset="0"/>
              </a:rPr>
              <a:t>sum</a:t>
            </a:r>
            <a:r>
              <a:rPr lang="en-US" dirty="0"/>
              <a:t>)</a:t>
            </a:r>
          </a:p>
        </p:txBody>
      </p:sp>
      <p:sp>
        <p:nvSpPr>
          <p:cNvPr id="106496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6496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66965" y="2353660"/>
            <a:ext cx="4953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void main()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y;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y = sum(42, 7);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...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}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sum(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a,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b)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return (a + b);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Function Calls</a:t>
            </a:r>
          </a:p>
        </p:txBody>
      </p:sp>
    </p:spTree>
    <p:extLst>
      <p:ext uri="{BB962C8B-B14F-4D97-AF65-F5344CB8AC3E}">
        <p14:creationId xmlns:p14="http://schemas.microsoft.com/office/powerpoint/2010/main" val="1694202684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24260" y="971080"/>
            <a:ext cx="833874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i="1" dirty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op </a:t>
            </a:r>
            <a:r>
              <a:rPr lang="en-US" sz="3200" b="1" dirty="0">
                <a:latin typeface="+mj-lt"/>
                <a:cs typeface="Times New Roman" panose="02020603050405020304" pitchFamily="18" charset="0"/>
              </a:rPr>
              <a:t>= 00</a:t>
            </a:r>
            <a:r>
              <a:rPr lang="en-US" sz="3200" b="1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for data-processing (DP) instructions</a:t>
            </a:r>
            <a:endParaRPr lang="en-US" sz="3200" dirty="0">
              <a:latin typeface="+mj-lt"/>
              <a:cs typeface="Courier New" panose="02070309020205020404" pitchFamily="49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i="1" dirty="0" err="1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funct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is composed of </a:t>
            </a:r>
            <a:r>
              <a:rPr lang="en-US" sz="3200" b="1" i="1" dirty="0" err="1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cmd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200" b="1" i="1" dirty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I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-bit, and </a:t>
            </a:r>
            <a:r>
              <a:rPr lang="en-US" sz="3200" b="1" i="1" dirty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S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-bit</a:t>
            </a:r>
            <a:endParaRPr lang="en-US" sz="3200" dirty="0">
              <a:latin typeface="+mj-lt"/>
              <a:cs typeface="Courier New" panose="02070309020205020404" pitchFamily="49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b="1" i="1" dirty="0" err="1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cmd</a:t>
            </a:r>
            <a:r>
              <a:rPr lang="en-US" sz="2400" b="1" i="1" dirty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: 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specifies the specific data-processing instruction. For example,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2400" b="1" i="1" dirty="0" err="1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cmd</a:t>
            </a:r>
            <a:r>
              <a:rPr lang="en-US" sz="2400" dirty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= 0100</a:t>
            </a:r>
            <a:r>
              <a:rPr lang="en-US" sz="24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for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2400" b="1" i="1" dirty="0" err="1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cmd</a:t>
            </a:r>
            <a:r>
              <a:rPr lang="en-US" sz="2400" dirty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= 0010</a:t>
            </a:r>
            <a:r>
              <a:rPr lang="en-US" sz="24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for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SUB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b="1" i="1" dirty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+mj-lt"/>
                <a:cs typeface="Arial" charset="0"/>
              </a:rPr>
              <a:t>-bit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2400" b="1" i="1" dirty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+mj-lt"/>
                <a:cs typeface="Arial" charset="0"/>
              </a:rPr>
              <a:t>= 0: </a:t>
            </a:r>
            <a:r>
              <a:rPr lang="en-US" sz="2400" i="1" dirty="0">
                <a:latin typeface="+mj-lt"/>
                <a:cs typeface="Arial" charset="0"/>
              </a:rPr>
              <a:t>Src2</a:t>
            </a:r>
            <a:r>
              <a:rPr lang="en-US" sz="2400" dirty="0">
                <a:latin typeface="+mj-lt"/>
                <a:cs typeface="Arial" charset="0"/>
              </a:rPr>
              <a:t> is a register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2400" b="1" i="1" dirty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+mj-lt"/>
                <a:cs typeface="Arial" charset="0"/>
              </a:rPr>
              <a:t>= 1: </a:t>
            </a:r>
            <a:r>
              <a:rPr lang="en-US" sz="2400" i="1" dirty="0">
                <a:latin typeface="+mj-lt"/>
                <a:cs typeface="Arial" charset="0"/>
              </a:rPr>
              <a:t>Src2</a:t>
            </a:r>
            <a:r>
              <a:rPr lang="en-US" sz="2400" dirty="0">
                <a:latin typeface="+mj-lt"/>
                <a:cs typeface="Arial" charset="0"/>
              </a:rPr>
              <a:t> is an immediate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b="1" i="1" dirty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S</a:t>
            </a:r>
            <a:r>
              <a:rPr lang="en-US" sz="2400" dirty="0">
                <a:latin typeface="+mj-lt"/>
                <a:cs typeface="Arial" charset="0"/>
              </a:rPr>
              <a:t>-bit: 1 if sets condition flags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2400" b="1" i="1" dirty="0">
                <a:solidFill>
                  <a:srgbClr val="0070C0"/>
                </a:solidFill>
                <a:cs typeface="Courier New" panose="02070309020205020404" pitchFamily="49" charset="0"/>
              </a:rPr>
              <a:t>S</a:t>
            </a:r>
            <a:r>
              <a:rPr lang="en-US" sz="2400" dirty="0">
                <a:cs typeface="Courier New" panose="02070309020205020404" pitchFamily="49" charset="0"/>
              </a:rPr>
              <a:t> </a:t>
            </a:r>
            <a:r>
              <a:rPr lang="en-US" sz="2400" dirty="0">
                <a:cs typeface="Arial" charset="0"/>
              </a:rPr>
              <a:t>= 0: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SUB  R0, R5, R7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2400" b="1" i="1" dirty="0">
                <a:solidFill>
                  <a:srgbClr val="0070C0"/>
                </a:solidFill>
                <a:cs typeface="Courier New" panose="02070309020205020404" pitchFamily="49" charset="0"/>
              </a:rPr>
              <a:t>S</a:t>
            </a:r>
            <a:r>
              <a:rPr lang="en-US" sz="2400" dirty="0">
                <a:cs typeface="Courier New" panose="02070309020205020404" pitchFamily="49" charset="0"/>
              </a:rPr>
              <a:t> </a:t>
            </a:r>
            <a:r>
              <a:rPr lang="en-US" sz="2400" dirty="0">
                <a:cs typeface="Arial" charset="0"/>
              </a:rPr>
              <a:t>= 1: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ADDS R8, R2, R4</a:t>
            </a:r>
            <a:r>
              <a:rPr lang="en-US" sz="2400" dirty="0">
                <a:cs typeface="Arial" charset="0"/>
              </a:rPr>
              <a:t>  or 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CMP R3, #10</a:t>
            </a:r>
            <a:endParaRPr lang="en-US" sz="2400" dirty="0">
              <a:cs typeface="Arial" charset="0"/>
            </a:endParaRPr>
          </a:p>
          <a:p>
            <a:pPr lvl="1"/>
            <a:endParaRPr lang="en-US" sz="2400" dirty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+mj-lt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Data-processing Control Fields</a:t>
            </a:r>
          </a:p>
        </p:txBody>
      </p:sp>
      <p:pic>
        <p:nvPicPr>
          <p:cNvPr id="203842" name="Picture 6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" t="18491" r="61988"/>
          <a:stretch/>
        </p:blipFill>
        <p:spPr bwMode="auto">
          <a:xfrm>
            <a:off x="5148075" y="2929735"/>
            <a:ext cx="3230003" cy="143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862886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5" name="Picture 6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60" y="2995421"/>
            <a:ext cx="8492817" cy="281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9295" y="11430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i="1" dirty="0">
                <a:latin typeface="+mj-lt"/>
                <a:cs typeface="Courier New" panose="02070309020205020404" pitchFamily="49" charset="0"/>
              </a:rPr>
              <a:t>Src2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can be: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cs typeface="Times New Roman" panose="02020603050405020304" pitchFamily="18" charset="0"/>
              </a:rPr>
              <a:t>Immediate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cs typeface="Times New Roman" panose="02020603050405020304" pitchFamily="18" charset="0"/>
              </a:rPr>
              <a:t>Register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cs typeface="Times New Roman" panose="02020603050405020304" pitchFamily="18" charset="0"/>
              </a:rPr>
              <a:t>Register-shifted register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Data-processing </a:t>
            </a:r>
            <a:r>
              <a:rPr lang="en-US" sz="4400" i="1" dirty="0">
                <a:solidFill>
                  <a:schemeClr val="bg1"/>
                </a:solidFill>
              </a:rPr>
              <a:t>Src2</a:t>
            </a:r>
            <a:r>
              <a:rPr lang="en-US" sz="4400" dirty="0">
                <a:solidFill>
                  <a:schemeClr val="bg1"/>
                </a:solidFill>
              </a:rPr>
              <a:t> Variations</a:t>
            </a:r>
          </a:p>
        </p:txBody>
      </p:sp>
    </p:spTree>
    <p:extLst>
      <p:ext uri="{BB962C8B-B14F-4D97-AF65-F5344CB8AC3E}">
        <p14:creationId xmlns:p14="http://schemas.microsoft.com/office/powerpoint/2010/main" val="896676097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9045" y="3044950"/>
            <a:ext cx="8643540" cy="2818630"/>
            <a:chOff x="309045" y="3044950"/>
            <a:chExt cx="8643540" cy="2818630"/>
          </a:xfrm>
        </p:grpSpPr>
        <p:pic>
          <p:nvPicPr>
            <p:cNvPr id="8" name="Picture 6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045" y="3044950"/>
              <a:ext cx="8492817" cy="2818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5992985" y="4051554"/>
              <a:ext cx="2959600" cy="1731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40100" y="4596215"/>
              <a:ext cx="1766630" cy="1228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9295" y="11430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i="1" dirty="0">
                <a:latin typeface="+mj-lt"/>
                <a:cs typeface="Courier New" panose="02070309020205020404" pitchFamily="49" charset="0"/>
              </a:rPr>
              <a:t>Src2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can be: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Immediate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cs typeface="Times New Roman" panose="02020603050405020304" pitchFamily="18" charset="0"/>
              </a:rPr>
              <a:t>Register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cs typeface="Times New Roman" panose="02020603050405020304" pitchFamily="18" charset="0"/>
              </a:rPr>
              <a:t>Register-shifted register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Data-processing </a:t>
            </a:r>
            <a:r>
              <a:rPr lang="en-US" sz="4400" i="1" dirty="0">
                <a:solidFill>
                  <a:schemeClr val="bg1"/>
                </a:solidFill>
              </a:rPr>
              <a:t>Src2</a:t>
            </a:r>
            <a:r>
              <a:rPr lang="en-US" sz="4400" dirty="0">
                <a:solidFill>
                  <a:schemeClr val="bg1"/>
                </a:solidFill>
              </a:rPr>
              <a:t> Variations</a:t>
            </a:r>
          </a:p>
        </p:txBody>
      </p:sp>
    </p:spTree>
    <p:extLst>
      <p:ext uri="{BB962C8B-B14F-4D97-AF65-F5344CB8AC3E}">
        <p14:creationId xmlns:p14="http://schemas.microsoft.com/office/powerpoint/2010/main" val="3377959000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5855" y="11430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Times New Roman" panose="02020603050405020304" pitchFamily="18" charset="0"/>
              </a:rPr>
              <a:t>Immediate encoded as: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i="1" dirty="0">
                <a:latin typeface="+mj-lt"/>
                <a:cs typeface="Courier New" panose="02070309020205020404" pitchFamily="49" charset="0"/>
              </a:rPr>
              <a:t>imm8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: 8-bit unsigned immediate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i="1" dirty="0">
                <a:latin typeface="+mj-lt"/>
                <a:cs typeface="Courier New" panose="02070309020205020404" pitchFamily="49" charset="0"/>
              </a:rPr>
              <a:t>rot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: 4-bit rotation value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Times New Roman" panose="02020603050405020304" pitchFamily="18" charset="0"/>
              </a:rPr>
              <a:t>32-bit constant is:  </a:t>
            </a:r>
            <a:r>
              <a:rPr lang="en-US" sz="2800" i="1" dirty="0">
                <a:latin typeface="+mj-lt"/>
                <a:cs typeface="Courier New" panose="02070309020205020404" pitchFamily="49" charset="0"/>
              </a:rPr>
              <a:t>imm8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ROR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(</a:t>
            </a:r>
            <a:r>
              <a:rPr lang="en-US" sz="2800" i="1" dirty="0">
                <a:latin typeface="+mj-lt"/>
                <a:cs typeface="Courier New" panose="02070309020205020404" pitchFamily="49" charset="0"/>
              </a:rPr>
              <a:t>rot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+mj-lt"/>
              </a:rPr>
              <a:t>× 2)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200" dirty="0">
              <a:latin typeface="+mj-lt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200" dirty="0">
                <a:latin typeface="+mj-lt"/>
                <a:cs typeface="Times New Roman" panose="02020603050405020304" pitchFamily="18" charset="0"/>
              </a:rPr>
              <a:t>	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+mj-lt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Immediate </a:t>
            </a:r>
            <a:r>
              <a:rPr lang="en-US" sz="4400" i="1" dirty="0">
                <a:solidFill>
                  <a:schemeClr val="bg1"/>
                </a:solidFill>
              </a:rPr>
              <a:t>Src2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9045" y="3044950"/>
            <a:ext cx="8643540" cy="2818630"/>
            <a:chOff x="309045" y="3044950"/>
            <a:chExt cx="8643540" cy="2818630"/>
          </a:xfrm>
        </p:grpSpPr>
        <p:pic>
          <p:nvPicPr>
            <p:cNvPr id="7" name="Picture 6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045" y="3044950"/>
              <a:ext cx="8492817" cy="2818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992985" y="4051554"/>
              <a:ext cx="2959600" cy="1731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40100" y="4596215"/>
              <a:ext cx="1766630" cy="1228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370170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5855" y="11430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Times New Roman" panose="02020603050405020304" pitchFamily="18" charset="0"/>
              </a:rPr>
              <a:t>Immediate encoded as: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i="1" dirty="0">
                <a:latin typeface="+mj-lt"/>
                <a:cs typeface="Courier New" panose="02070309020205020404" pitchFamily="49" charset="0"/>
              </a:rPr>
              <a:t>imm8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: 8-bit unsigned immediate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i="1" dirty="0">
                <a:latin typeface="+mj-lt"/>
                <a:cs typeface="Courier New" panose="02070309020205020404" pitchFamily="49" charset="0"/>
              </a:rPr>
              <a:t>rot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: 4-bit rotation value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Times New Roman" panose="02020603050405020304" pitchFamily="18" charset="0"/>
              </a:rPr>
              <a:t>32-bit constant is:  </a:t>
            </a:r>
            <a:r>
              <a:rPr lang="en-US" sz="2800" i="1" dirty="0">
                <a:latin typeface="+mj-lt"/>
                <a:cs typeface="Courier New" panose="02070309020205020404" pitchFamily="49" charset="0"/>
              </a:rPr>
              <a:t>imm8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ROR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(</a:t>
            </a:r>
            <a:r>
              <a:rPr lang="en-US" sz="2800" i="1" dirty="0">
                <a:latin typeface="+mj-lt"/>
                <a:cs typeface="Courier New" panose="02070309020205020404" pitchFamily="49" charset="0"/>
              </a:rPr>
              <a:t>rot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+mj-lt"/>
              </a:rPr>
              <a:t>× 2)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cs typeface="Times New Roman" panose="02020603050405020304" pitchFamily="18" charset="0"/>
              </a:rPr>
              <a:t>Example:  </a:t>
            </a:r>
            <a:r>
              <a:rPr lang="en-US" sz="2800" i="1" dirty="0">
                <a:cs typeface="Courier New" panose="02070309020205020404" pitchFamily="49" charset="0"/>
              </a:rPr>
              <a:t>imm8</a:t>
            </a:r>
            <a:r>
              <a:rPr lang="en-US" sz="2800" dirty="0">
                <a:cs typeface="Times New Roman" panose="02020603050405020304" pitchFamily="18" charset="0"/>
              </a:rPr>
              <a:t> = </a:t>
            </a:r>
            <a:r>
              <a:rPr lang="en-US" sz="2800" dirty="0" err="1">
                <a:cs typeface="Times New Roman" panose="02020603050405020304" pitchFamily="18" charset="0"/>
              </a:rPr>
              <a:t>abcdefgh</a:t>
            </a:r>
            <a:endParaRPr lang="en-US" sz="2800" dirty="0"/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200" dirty="0">
                <a:latin typeface="Times New Roman" pitchFamily="18" charset="0"/>
                <a:cs typeface="Times New Roman" panose="02020603050405020304" pitchFamily="18" charset="0"/>
              </a:rPr>
              <a:t>	</a:t>
            </a:r>
            <a:endParaRPr lang="en-US" sz="2800" dirty="0">
              <a:latin typeface="+mj-lt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200" dirty="0">
              <a:latin typeface="+mj-lt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200" dirty="0">
                <a:latin typeface="+mj-lt"/>
                <a:cs typeface="Times New Roman" panose="02020603050405020304" pitchFamily="18" charset="0"/>
              </a:rPr>
              <a:t>	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+mj-lt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Immediate </a:t>
            </a:r>
            <a:r>
              <a:rPr lang="en-US" sz="4400" i="1" dirty="0">
                <a:solidFill>
                  <a:schemeClr val="bg1"/>
                </a:solidFill>
              </a:rPr>
              <a:t>Src2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538005" y="3789285"/>
          <a:ext cx="6096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602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+mj-lt"/>
                          <a:cs typeface="Courier New" panose="02070309020205020404" pitchFamily="49" charset="0"/>
                        </a:rPr>
                        <a:t>rot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32-bit constant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02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0000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0000 0000 0000 0000 0000 0000 </a:t>
                      </a:r>
                      <a:r>
                        <a:rPr lang="en-US" dirty="0" err="1">
                          <a:latin typeface="+mj-lt"/>
                        </a:rPr>
                        <a:t>abcd</a:t>
                      </a:r>
                      <a:r>
                        <a:rPr lang="en-US" baseline="0" dirty="0">
                          <a:latin typeface="+mj-lt"/>
                        </a:rPr>
                        <a:t> </a:t>
                      </a:r>
                      <a:r>
                        <a:rPr lang="en-US" baseline="0" dirty="0" err="1">
                          <a:latin typeface="+mj-lt"/>
                        </a:rPr>
                        <a:t>efgh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02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0001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gh00 0000 0000 0000 0000 0000 00ab</a:t>
                      </a:r>
                      <a:r>
                        <a:rPr lang="en-US" baseline="0" dirty="0">
                          <a:latin typeface="+mj-lt"/>
                        </a:rPr>
                        <a:t> </a:t>
                      </a:r>
                      <a:r>
                        <a:rPr lang="en-US" baseline="0" dirty="0" err="1">
                          <a:latin typeface="+mj-lt"/>
                        </a:rPr>
                        <a:t>cdef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02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02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1111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0000 0000 0000 0000 0000 00ab </a:t>
                      </a:r>
                      <a:r>
                        <a:rPr lang="en-US" dirty="0" err="1">
                          <a:latin typeface="+mj-lt"/>
                        </a:rPr>
                        <a:t>cdef</a:t>
                      </a:r>
                      <a:r>
                        <a:rPr lang="en-US" dirty="0">
                          <a:latin typeface="+mj-lt"/>
                        </a:rPr>
                        <a:t> gh00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607006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5855" y="11430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Times New Roman" panose="02020603050405020304" pitchFamily="18" charset="0"/>
              </a:rPr>
              <a:t>Immediate encoded as: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i="1" dirty="0">
                <a:latin typeface="+mj-lt"/>
                <a:cs typeface="Courier New" panose="02070309020205020404" pitchFamily="49" charset="0"/>
              </a:rPr>
              <a:t>imm8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: 8-bit unsigned immediate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i="1" dirty="0">
                <a:latin typeface="+mj-lt"/>
                <a:cs typeface="Courier New" panose="02070309020205020404" pitchFamily="49" charset="0"/>
              </a:rPr>
              <a:t>rot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: 4-bit rotation value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Times New Roman" panose="02020603050405020304" pitchFamily="18" charset="0"/>
              </a:rPr>
              <a:t>32-bit constant is:  </a:t>
            </a:r>
            <a:r>
              <a:rPr lang="en-US" sz="2800" i="1" dirty="0">
                <a:latin typeface="+mj-lt"/>
                <a:cs typeface="Courier New" panose="02070309020205020404" pitchFamily="49" charset="0"/>
              </a:rPr>
              <a:t>imm8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ROR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(</a:t>
            </a:r>
            <a:r>
              <a:rPr lang="en-US" sz="2800" i="1" dirty="0">
                <a:latin typeface="+mj-lt"/>
                <a:cs typeface="Courier New" panose="02070309020205020404" pitchFamily="49" charset="0"/>
              </a:rPr>
              <a:t>rot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+mj-lt"/>
              </a:rPr>
              <a:t>× 2)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cs typeface="Times New Roman" panose="02020603050405020304" pitchFamily="18" charset="0"/>
              </a:rPr>
              <a:t>Example:  </a:t>
            </a:r>
            <a:r>
              <a:rPr lang="en-US" sz="2800" i="1" dirty="0">
                <a:cs typeface="Courier New" panose="02070309020205020404" pitchFamily="49" charset="0"/>
              </a:rPr>
              <a:t>imm8</a:t>
            </a:r>
            <a:r>
              <a:rPr lang="en-US" sz="2800" dirty="0">
                <a:cs typeface="Times New Roman" panose="02020603050405020304" pitchFamily="18" charset="0"/>
              </a:rPr>
              <a:t> = </a:t>
            </a:r>
            <a:r>
              <a:rPr lang="en-US" sz="2800" dirty="0" err="1">
                <a:cs typeface="Times New Roman" panose="02020603050405020304" pitchFamily="18" charset="0"/>
              </a:rPr>
              <a:t>abcdefgh</a:t>
            </a:r>
            <a:endParaRPr lang="en-US" sz="2800" dirty="0"/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200" dirty="0">
                <a:latin typeface="Times New Roman" pitchFamily="18" charset="0"/>
                <a:cs typeface="Times New Roman" panose="02020603050405020304" pitchFamily="18" charset="0"/>
              </a:rPr>
              <a:t>	</a:t>
            </a:r>
            <a:endParaRPr lang="en-US" sz="2800" dirty="0">
              <a:latin typeface="+mj-lt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200" dirty="0">
              <a:latin typeface="+mj-lt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200" dirty="0">
                <a:latin typeface="+mj-lt"/>
                <a:cs typeface="Times New Roman" panose="02020603050405020304" pitchFamily="18" charset="0"/>
              </a:rPr>
              <a:t>	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+mj-lt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Immediate </a:t>
            </a:r>
            <a:r>
              <a:rPr lang="en-US" sz="4400" i="1" dirty="0">
                <a:solidFill>
                  <a:schemeClr val="bg1"/>
                </a:solidFill>
              </a:rPr>
              <a:t>Src2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538005" y="3789285"/>
          <a:ext cx="6096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602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+mj-lt"/>
                          <a:cs typeface="Courier New" panose="02070309020205020404" pitchFamily="49" charset="0"/>
                        </a:rPr>
                        <a:t>rot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32-bit constant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02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0000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0000 0000 0000 0000 0000 0000 </a:t>
                      </a:r>
                      <a:r>
                        <a:rPr lang="en-US" dirty="0" err="1">
                          <a:latin typeface="+mj-lt"/>
                        </a:rPr>
                        <a:t>abcd</a:t>
                      </a:r>
                      <a:r>
                        <a:rPr lang="en-US" baseline="0" dirty="0">
                          <a:latin typeface="+mj-lt"/>
                        </a:rPr>
                        <a:t> </a:t>
                      </a:r>
                      <a:r>
                        <a:rPr lang="en-US" baseline="0" dirty="0" err="1">
                          <a:latin typeface="+mj-lt"/>
                        </a:rPr>
                        <a:t>efgh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02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0001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gh00 0000 0000 0000 0000 0000 00ab</a:t>
                      </a:r>
                      <a:r>
                        <a:rPr lang="en-US" baseline="0" dirty="0">
                          <a:latin typeface="+mj-lt"/>
                        </a:rPr>
                        <a:t> </a:t>
                      </a:r>
                      <a:r>
                        <a:rPr lang="en-US" baseline="0" dirty="0" err="1">
                          <a:latin typeface="+mj-lt"/>
                        </a:rPr>
                        <a:t>cdef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02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02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1111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0000 0000 0000 0000 0000 00ab </a:t>
                      </a:r>
                      <a:r>
                        <a:rPr lang="en-US" dirty="0" err="1">
                          <a:latin typeface="+mj-lt"/>
                        </a:rPr>
                        <a:t>cdef</a:t>
                      </a:r>
                      <a:r>
                        <a:rPr lang="en-US" dirty="0">
                          <a:latin typeface="+mj-lt"/>
                        </a:rPr>
                        <a:t> gh00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570530" y="1561068"/>
            <a:ext cx="349727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cs typeface="Times New Roman" panose="02020603050405020304" pitchFamily="18" charset="0"/>
              </a:rPr>
              <a:t>ROR by X =  ROL by (32-X)</a:t>
            </a:r>
          </a:p>
          <a:p>
            <a:r>
              <a:rPr 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Ex: </a:t>
            </a:r>
            <a:r>
              <a:rPr lang="en-US" sz="2400" dirty="0">
                <a:cs typeface="Times New Roman" panose="02020603050405020304" pitchFamily="18" charset="0"/>
              </a:rPr>
              <a:t>ROR by 30 = ROL by 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3610221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210" y="1009485"/>
            <a:ext cx="7467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      ADD R0, R1, #42</a:t>
            </a:r>
          </a:p>
          <a:p>
            <a:pPr lvl="1"/>
            <a:endParaRPr lang="en-US" sz="5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Courier New" panose="02070309020205020404" pitchFamily="49" charset="0"/>
              </a:rPr>
              <a:t>cond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= 1110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(14) for unconditional execution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op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(0) for data-processing instructions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Courier New" panose="02070309020205020404" pitchFamily="49" charset="0"/>
              </a:rPr>
              <a:t>cmd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0100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(4) for </a:t>
            </a:r>
            <a:r>
              <a:rPr lang="en-US" sz="2000" dirty="0">
                <a:latin typeface="+mj-lt"/>
                <a:cs typeface="Courier New" panose="02070309020205020404" pitchFamily="49" charset="0"/>
              </a:rPr>
              <a:t>ADD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Src2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is an immediate so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I</a:t>
            </a:r>
            <a:r>
              <a:rPr lang="en-US" sz="2000" i="1" dirty="0">
                <a:latin typeface="+mj-lt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= 1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0,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Rn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imm8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42,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rot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lvl="1"/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lvl="1"/>
            <a:endParaRPr lang="en-US" sz="1000" b="1" dirty="0">
              <a:solidFill>
                <a:schemeClr val="accent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lvl="1"/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0" indent="-457200"/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DP Instruction with Immediate </a:t>
            </a:r>
            <a:r>
              <a:rPr lang="en-US" sz="4400" i="1" dirty="0">
                <a:solidFill>
                  <a:schemeClr val="bg1"/>
                </a:solidFill>
              </a:rPr>
              <a:t>Src2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07575" y="3339235"/>
            <a:ext cx="6530411" cy="2024464"/>
            <a:chOff x="1307575" y="3339235"/>
            <a:chExt cx="6530411" cy="2024464"/>
          </a:xfrm>
        </p:grpSpPr>
        <p:pic>
          <p:nvPicPr>
            <p:cNvPr id="10" name="Picture 4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04" t="64750"/>
            <a:stretch/>
          </p:blipFill>
          <p:spPr bwMode="auto">
            <a:xfrm>
              <a:off x="1307576" y="4927215"/>
              <a:ext cx="6530410" cy="436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3757" name="Picture 4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45" r="42170"/>
            <a:stretch/>
          </p:blipFill>
          <p:spPr bwMode="auto">
            <a:xfrm>
              <a:off x="1307575" y="3339235"/>
              <a:ext cx="6513115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3758" name="Picture 4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376" y="4577485"/>
              <a:ext cx="6400800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4900254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210" y="1009485"/>
            <a:ext cx="7467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      ADD R0, R1, #42</a:t>
            </a:r>
          </a:p>
          <a:p>
            <a:pPr lvl="1"/>
            <a:endParaRPr lang="en-US" sz="5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Courier New" panose="02070309020205020404" pitchFamily="49" charset="0"/>
              </a:rPr>
              <a:t>cond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= 1110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(14) for unconditional execution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op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(0) for data-processing instructions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Courier New" panose="02070309020205020404" pitchFamily="49" charset="0"/>
              </a:rPr>
              <a:t>cmd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0100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(4) for </a:t>
            </a:r>
            <a:r>
              <a:rPr lang="en-US" sz="2000" dirty="0">
                <a:latin typeface="+mj-lt"/>
                <a:cs typeface="Courier New" panose="02070309020205020404" pitchFamily="49" charset="0"/>
              </a:rPr>
              <a:t>ADD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Src2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is an immediate so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I</a:t>
            </a:r>
            <a:r>
              <a:rPr lang="en-US" sz="2000" i="1" dirty="0">
                <a:latin typeface="+mj-lt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= 1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0,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Rn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imm8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42,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rot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lvl="1"/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lvl="1"/>
            <a:endParaRPr lang="en-US" sz="1000" b="1" dirty="0">
              <a:solidFill>
                <a:schemeClr val="accent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lvl="1"/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0" indent="-457200"/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DP Instruction with Immediate </a:t>
            </a:r>
            <a:r>
              <a:rPr lang="en-US" sz="4400" i="1" dirty="0">
                <a:solidFill>
                  <a:schemeClr val="bg1"/>
                </a:solidFill>
              </a:rPr>
              <a:t>Src2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07575" y="3339235"/>
            <a:ext cx="6530411" cy="2024464"/>
            <a:chOff x="1307575" y="3339235"/>
            <a:chExt cx="6530411" cy="2024464"/>
          </a:xfrm>
        </p:grpSpPr>
        <p:pic>
          <p:nvPicPr>
            <p:cNvPr id="10" name="Picture 4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04" t="64750"/>
            <a:stretch/>
          </p:blipFill>
          <p:spPr bwMode="auto">
            <a:xfrm>
              <a:off x="1307576" y="4927215"/>
              <a:ext cx="6530410" cy="436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3757" name="Picture 4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45" r="42170"/>
            <a:stretch/>
          </p:blipFill>
          <p:spPr bwMode="auto">
            <a:xfrm>
              <a:off x="1307575" y="3339235"/>
              <a:ext cx="6513115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3758" name="Picture 4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376" y="4577485"/>
              <a:ext cx="6400800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3419850" y="5387655"/>
            <a:ext cx="2611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0xE281002A</a:t>
            </a:r>
          </a:p>
        </p:txBody>
      </p:sp>
    </p:spTree>
    <p:extLst>
      <p:ext uri="{BB962C8B-B14F-4D97-AF65-F5344CB8AC3E}">
        <p14:creationId xmlns:p14="http://schemas.microsoft.com/office/powerpoint/2010/main" val="1636806859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971080"/>
            <a:ext cx="7543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SUB R2, R3, #0xFF0</a:t>
            </a:r>
            <a:endParaRPr lang="en-US" sz="20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Courier New" panose="02070309020205020404" pitchFamily="49" charset="0"/>
              </a:rPr>
              <a:t>cond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1110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(14) for unconditional execution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op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(0) for data-processing instructions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Courier New" panose="02070309020205020404" pitchFamily="49" charset="0"/>
              </a:rPr>
              <a:t>cmd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0010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(2) for </a:t>
            </a:r>
            <a:r>
              <a:rPr lang="en-US" sz="2000" dirty="0">
                <a:latin typeface="+mj-lt"/>
                <a:cs typeface="Courier New" panose="02070309020205020404" pitchFamily="49" charset="0"/>
              </a:rPr>
              <a:t>SUB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Src2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is an immediate so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=1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2,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Rn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imm8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0xFF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imm8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must be rotated right by 28 to produce 0xFF0, so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rot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14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DP Instruction with Immediate </a:t>
            </a:r>
            <a:r>
              <a:rPr lang="en-US" sz="4400" i="1" dirty="0">
                <a:solidFill>
                  <a:schemeClr val="bg1"/>
                </a:solidFill>
              </a:rPr>
              <a:t>Src2</a:t>
            </a:r>
          </a:p>
        </p:txBody>
      </p:sp>
      <p:pic>
        <p:nvPicPr>
          <p:cNvPr id="207937" name="Picture 6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5" r="42299"/>
          <a:stretch/>
        </p:blipFill>
        <p:spPr bwMode="auto">
          <a:xfrm>
            <a:off x="1407055" y="4296935"/>
            <a:ext cx="644144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9" r="-6863" b="32469"/>
          <a:stretch/>
        </p:blipFill>
        <p:spPr bwMode="auto">
          <a:xfrm>
            <a:off x="1407055" y="5044030"/>
            <a:ext cx="7589519" cy="45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5" r="42170" b="34084"/>
          <a:stretch/>
        </p:blipFill>
        <p:spPr bwMode="auto">
          <a:xfrm>
            <a:off x="1345980" y="3478590"/>
            <a:ext cx="6513115" cy="81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765495" y="5387655"/>
            <a:ext cx="2611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0xE2432EFF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77770" y="2084825"/>
            <a:ext cx="27407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ROR by 28 = </a:t>
            </a:r>
          </a:p>
          <a:p>
            <a:r>
              <a:rPr 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ROL by (32-28) = 4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328677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DP Instruction with Register </a:t>
            </a:r>
            <a:r>
              <a:rPr lang="en-US" sz="4400" i="1" dirty="0">
                <a:solidFill>
                  <a:schemeClr val="bg1"/>
                </a:solidFill>
              </a:rPr>
              <a:t>Src2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9045" y="2315255"/>
            <a:ext cx="8727817" cy="3548325"/>
            <a:chOff x="309045" y="2315255"/>
            <a:chExt cx="8727817" cy="3548325"/>
          </a:xfrm>
        </p:grpSpPr>
        <p:grpSp>
          <p:nvGrpSpPr>
            <p:cNvPr id="3" name="Group 2"/>
            <p:cNvGrpSpPr/>
            <p:nvPr/>
          </p:nvGrpSpPr>
          <p:grpSpPr>
            <a:xfrm>
              <a:off x="309045" y="3044950"/>
              <a:ext cx="8727817" cy="2818630"/>
              <a:chOff x="309045" y="3044950"/>
              <a:chExt cx="8727817" cy="2818630"/>
            </a:xfrm>
          </p:grpSpPr>
          <p:pic>
            <p:nvPicPr>
              <p:cNvPr id="7" name="Picture 6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045" y="3044950"/>
                <a:ext cx="8492817" cy="2818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5892171" y="4611428"/>
                <a:ext cx="3144691" cy="12440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071266" y="3298720"/>
                <a:ext cx="1478592" cy="8983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453845" y="4477125"/>
                <a:ext cx="230431" cy="8983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800960" y="4611428"/>
                <a:ext cx="182423" cy="1617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5992985" y="2315255"/>
              <a:ext cx="2959600" cy="1731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9295" y="11430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i="1" dirty="0">
                <a:latin typeface="+mj-lt"/>
                <a:cs typeface="Courier New" panose="02070309020205020404" pitchFamily="49" charset="0"/>
              </a:rPr>
              <a:t>Src2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can be: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cs typeface="Times New Roman" panose="02020603050405020304" pitchFamily="18" charset="0"/>
              </a:rPr>
              <a:t>Immediate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Register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cs typeface="Times New Roman" panose="02020603050405020304" pitchFamily="18" charset="0"/>
              </a:rPr>
              <a:t>Register-shifted register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9002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8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424260" y="1143000"/>
            <a:ext cx="8077200" cy="5181600"/>
          </a:xfrm>
          <a:noFill/>
          <a:ln/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Caller:</a:t>
            </a:r>
          </a:p>
          <a:p>
            <a:pPr lvl="1"/>
            <a:r>
              <a:rPr lang="en-US" sz="2600" dirty="0"/>
              <a:t>passes </a:t>
            </a:r>
            <a:r>
              <a:rPr lang="en-US" sz="2600" b="1" dirty="0"/>
              <a:t>arguments</a:t>
            </a:r>
            <a:r>
              <a:rPr lang="en-US" sz="2600" dirty="0"/>
              <a:t> to </a:t>
            </a:r>
            <a:r>
              <a:rPr lang="en-US" sz="2600" dirty="0" err="1"/>
              <a:t>callee</a:t>
            </a:r>
            <a:endParaRPr lang="en-US" sz="2600" dirty="0"/>
          </a:p>
          <a:p>
            <a:pPr lvl="1"/>
            <a:r>
              <a:rPr lang="en-US" sz="2600" dirty="0"/>
              <a:t>jumps to </a:t>
            </a:r>
            <a:r>
              <a:rPr lang="en-US" sz="2600" dirty="0" err="1"/>
              <a:t>callee</a:t>
            </a:r>
            <a:endParaRPr lang="en-US" sz="2600" dirty="0"/>
          </a:p>
        </p:txBody>
      </p:sp>
      <p:sp>
        <p:nvSpPr>
          <p:cNvPr id="113254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Function Conventions</a:t>
            </a:r>
          </a:p>
        </p:txBody>
      </p:sp>
    </p:spTree>
    <p:extLst>
      <p:ext uri="{BB962C8B-B14F-4D97-AF65-F5344CB8AC3E}">
        <p14:creationId xmlns:p14="http://schemas.microsoft.com/office/powerpoint/2010/main" val="3476142331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45" y="3044950"/>
            <a:ext cx="8492817" cy="281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DP Instruction with Register </a:t>
            </a:r>
            <a:r>
              <a:rPr lang="en-US" sz="4400" i="1" dirty="0">
                <a:solidFill>
                  <a:schemeClr val="bg1"/>
                </a:solidFill>
              </a:rPr>
              <a:t>Src2</a:t>
            </a:r>
          </a:p>
        </p:txBody>
      </p:sp>
      <p:sp>
        <p:nvSpPr>
          <p:cNvPr id="2" name="Rectangle 1"/>
          <p:cNvSpPr/>
          <p:nvPr/>
        </p:nvSpPr>
        <p:spPr>
          <a:xfrm>
            <a:off x="5992985" y="2315255"/>
            <a:ext cx="2959600" cy="1731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10562" y="4604490"/>
            <a:ext cx="3062797" cy="1244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9294" y="1143000"/>
            <a:ext cx="8577686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i="1" dirty="0">
                <a:cs typeface="Courier New" panose="02070309020205020404" pitchFamily="49" charset="0"/>
              </a:rPr>
              <a:t>Rm</a:t>
            </a:r>
            <a:r>
              <a:rPr lang="en-US" sz="2800" b="1" dirty="0">
                <a:cs typeface="Times New Roman" panose="02020603050405020304" pitchFamily="18" charset="0"/>
              </a:rPr>
              <a:t>:</a:t>
            </a:r>
            <a:r>
              <a:rPr lang="en-US" sz="2800" dirty="0">
                <a:cs typeface="Times New Roman" panose="02020603050405020304" pitchFamily="18" charset="0"/>
              </a:rPr>
              <a:t>	the second source operand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i="1" dirty="0">
                <a:cs typeface="Courier New" panose="02070309020205020404" pitchFamily="49" charset="0"/>
              </a:rPr>
              <a:t>shamt5</a:t>
            </a:r>
            <a:r>
              <a:rPr lang="en-US" sz="2800" b="1" dirty="0">
                <a:cs typeface="Times New Roman" panose="02020603050405020304" pitchFamily="18" charset="0"/>
              </a:rPr>
              <a:t>:</a:t>
            </a:r>
            <a:r>
              <a:rPr lang="en-US" sz="2800" dirty="0">
                <a:cs typeface="Times New Roman" panose="02020603050405020304" pitchFamily="18" charset="0"/>
              </a:rPr>
              <a:t>	the amount </a:t>
            </a:r>
            <a:r>
              <a:rPr lang="en-US" sz="2800" dirty="0">
                <a:cs typeface="Courier New" panose="02070309020205020404" pitchFamily="49" charset="0"/>
              </a:rPr>
              <a:t>Rm</a:t>
            </a:r>
            <a:r>
              <a:rPr lang="en-US" sz="2800" dirty="0">
                <a:cs typeface="Times New Roman" panose="02020603050405020304" pitchFamily="18" charset="0"/>
              </a:rPr>
              <a:t> is shifted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i="1" dirty="0" err="1">
                <a:cs typeface="Courier New" panose="02070309020205020404" pitchFamily="49" charset="0"/>
              </a:rPr>
              <a:t>sh</a:t>
            </a:r>
            <a:r>
              <a:rPr lang="en-US" sz="2800" b="1" dirty="0">
                <a:cs typeface="Times New Roman" panose="02020603050405020304" pitchFamily="18" charset="0"/>
              </a:rPr>
              <a:t>:</a:t>
            </a:r>
            <a:r>
              <a:rPr lang="en-US" sz="2800" dirty="0">
                <a:cs typeface="Times New Roman" panose="02020603050405020304" pitchFamily="18" charset="0"/>
              </a:rPr>
              <a:t>		the type of shift (i.e., &gt;&gt;, &lt;&lt;, &gt;&gt;&gt;, ROR)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200" dirty="0">
                <a:latin typeface="Times New Roman" pitchFamily="18" charset="0"/>
                <a:cs typeface="Times New Roman" panose="02020603050405020304" pitchFamily="18" charset="0"/>
              </a:rPr>
              <a:t>	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71266" y="3298720"/>
            <a:ext cx="1478592" cy="898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53845" y="4477125"/>
            <a:ext cx="230431" cy="898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36754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45" y="3044950"/>
            <a:ext cx="8492817" cy="281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DP Instruction with Register </a:t>
            </a:r>
            <a:r>
              <a:rPr lang="en-US" sz="4400" i="1" dirty="0">
                <a:solidFill>
                  <a:schemeClr val="bg1"/>
                </a:solidFill>
              </a:rPr>
              <a:t>Src2</a:t>
            </a:r>
          </a:p>
        </p:txBody>
      </p:sp>
      <p:sp>
        <p:nvSpPr>
          <p:cNvPr id="2" name="Rectangle 1"/>
          <p:cNvSpPr/>
          <p:nvPr/>
        </p:nvSpPr>
        <p:spPr>
          <a:xfrm>
            <a:off x="5992985" y="2315255"/>
            <a:ext cx="2959600" cy="1731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10562" y="4604490"/>
            <a:ext cx="3062797" cy="1244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9295" y="11430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i="1" dirty="0">
                <a:cs typeface="Courier New" panose="02070309020205020404" pitchFamily="49" charset="0"/>
              </a:rPr>
              <a:t>Rm</a:t>
            </a:r>
            <a:r>
              <a:rPr lang="en-US" sz="2800" b="1" dirty="0">
                <a:cs typeface="Times New Roman" panose="02020603050405020304" pitchFamily="18" charset="0"/>
              </a:rPr>
              <a:t>:</a:t>
            </a:r>
            <a:r>
              <a:rPr lang="en-US" sz="2800" dirty="0">
                <a:cs typeface="Times New Roman" panose="02020603050405020304" pitchFamily="18" charset="0"/>
              </a:rPr>
              <a:t>	the second source operand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i="1" dirty="0">
                <a:cs typeface="Courier New" panose="02070309020205020404" pitchFamily="49" charset="0"/>
              </a:rPr>
              <a:t>shamt5</a:t>
            </a:r>
            <a:r>
              <a:rPr lang="en-US" sz="2800" b="1" dirty="0">
                <a:cs typeface="Times New Roman" panose="02020603050405020304" pitchFamily="18" charset="0"/>
              </a:rPr>
              <a:t>:</a:t>
            </a:r>
            <a:r>
              <a:rPr lang="en-US" sz="2800" dirty="0">
                <a:cs typeface="Times New Roman" panose="02020603050405020304" pitchFamily="18" charset="0"/>
              </a:rPr>
              <a:t>	the amount </a:t>
            </a:r>
            <a:r>
              <a:rPr lang="en-US" sz="2800" dirty="0" err="1">
                <a:cs typeface="Courier New" panose="02070309020205020404" pitchFamily="49" charset="0"/>
              </a:rPr>
              <a:t>Rm</a:t>
            </a:r>
            <a:r>
              <a:rPr lang="en-US" sz="2800" dirty="0">
                <a:cs typeface="Times New Roman" panose="02020603050405020304" pitchFamily="18" charset="0"/>
              </a:rPr>
              <a:t> is shifted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i="1" dirty="0" err="1">
                <a:cs typeface="Courier New" panose="02070309020205020404" pitchFamily="49" charset="0"/>
              </a:rPr>
              <a:t>sh</a:t>
            </a:r>
            <a:r>
              <a:rPr lang="en-US" sz="2800" b="1" dirty="0">
                <a:cs typeface="Times New Roman" panose="02020603050405020304" pitchFamily="18" charset="0"/>
              </a:rPr>
              <a:t>:</a:t>
            </a:r>
            <a:r>
              <a:rPr lang="en-US" sz="2800" dirty="0">
                <a:cs typeface="Times New Roman" panose="02020603050405020304" pitchFamily="18" charset="0"/>
              </a:rPr>
              <a:t>		the type of shift (i.e., &gt;&gt;, &lt;&lt;, &gt;&gt;&gt;, ROR)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cs typeface="Times New Roman" panose="02020603050405020304" pitchFamily="18" charset="0"/>
            </a:endParaRPr>
          </a:p>
          <a:p>
            <a:pPr marL="0" lvl="1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   First, consider </a:t>
            </a:r>
            <a:r>
              <a:rPr 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unshifted</a:t>
            </a:r>
            <a:r>
              <a:rPr 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versions of </a:t>
            </a:r>
            <a:r>
              <a:rPr lang="en-US" sz="2400" b="1" i="1" dirty="0">
                <a:solidFill>
                  <a:srgbClr val="0070C0"/>
                </a:solidFill>
                <a:cs typeface="Courier New" panose="02070309020205020404" pitchFamily="49" charset="0"/>
              </a:rPr>
              <a:t>Rm</a:t>
            </a:r>
            <a:r>
              <a:rPr 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(</a:t>
            </a:r>
            <a:r>
              <a:rPr lang="en-US" sz="2400" b="1" i="1" dirty="0">
                <a:solidFill>
                  <a:srgbClr val="0070C0"/>
                </a:solidFill>
                <a:cs typeface="Courier New" panose="02070309020205020404" pitchFamily="49" charset="0"/>
              </a:rPr>
              <a:t>shamt5</a:t>
            </a:r>
            <a:r>
              <a:rPr 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=0, </a:t>
            </a:r>
            <a:r>
              <a:rPr lang="en-US" sz="2400" b="1" i="1" dirty="0" err="1">
                <a:solidFill>
                  <a:srgbClr val="0070C0"/>
                </a:solidFill>
                <a:cs typeface="Courier New" panose="02070309020205020404" pitchFamily="49" charset="0"/>
              </a:rPr>
              <a:t>sh</a:t>
            </a:r>
            <a:r>
              <a:rPr 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=0)</a:t>
            </a:r>
            <a:endParaRPr lang="en-US" sz="2400" b="1" dirty="0">
              <a:solidFill>
                <a:srgbClr val="0070C0"/>
              </a:solidFill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200" dirty="0">
                <a:latin typeface="Times New Roman" pitchFamily="18" charset="0"/>
                <a:cs typeface="Times New Roman" panose="02020603050405020304" pitchFamily="18" charset="0"/>
              </a:rPr>
              <a:t>	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71266" y="3298720"/>
            <a:ext cx="1478592" cy="898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53845" y="4477125"/>
            <a:ext cx="230431" cy="898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24221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971080"/>
            <a:ext cx="7543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ADD R5, R6, R7</a:t>
            </a:r>
            <a:endParaRPr lang="en-US" sz="20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Courier New" panose="02070309020205020404" pitchFamily="49" charset="0"/>
              </a:rPr>
              <a:t>cond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1110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(14) for unconditional execution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op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(0) for data-processing instructions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Courier New" panose="02070309020205020404" pitchFamily="49" charset="0"/>
              </a:rPr>
              <a:t>cmd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0100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(4) for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Src2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is a register so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=0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5,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Rn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6, 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Rm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7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Courier New" panose="02070309020205020404" pitchFamily="49" charset="0"/>
              </a:rPr>
              <a:t>shamt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0, </a:t>
            </a:r>
            <a:r>
              <a:rPr lang="en-US" sz="2000" b="1" i="1" dirty="0" err="1">
                <a:latin typeface="+mj-lt"/>
                <a:cs typeface="Times New Roman" panose="02020603050405020304" pitchFamily="18" charset="0"/>
              </a:rPr>
              <a:t>sh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DP Instruction with Register </a:t>
            </a:r>
            <a:r>
              <a:rPr lang="en-US" sz="4400" i="1" dirty="0">
                <a:solidFill>
                  <a:schemeClr val="bg1"/>
                </a:solidFill>
              </a:rPr>
              <a:t>Src2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65495" y="5387655"/>
            <a:ext cx="2611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0xE0865007</a:t>
            </a:r>
          </a:p>
        </p:txBody>
      </p:sp>
      <p:pic>
        <p:nvPicPr>
          <p:cNvPr id="259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304925" y="3429000"/>
            <a:ext cx="65341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8515"/>
          <a:stretch/>
        </p:blipFill>
        <p:spPr bwMode="auto">
          <a:xfrm>
            <a:off x="1304925" y="4829865"/>
            <a:ext cx="6534150" cy="44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376" y="4494385"/>
            <a:ext cx="64008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671799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45" y="3068290"/>
            <a:ext cx="8492817" cy="281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DP Instruction with Register </a:t>
            </a:r>
            <a:r>
              <a:rPr lang="en-US" sz="4400" i="1" dirty="0">
                <a:solidFill>
                  <a:schemeClr val="bg1"/>
                </a:solidFill>
              </a:rPr>
              <a:t>Src2</a:t>
            </a:r>
          </a:p>
        </p:txBody>
      </p:sp>
      <p:sp>
        <p:nvSpPr>
          <p:cNvPr id="2" name="Rectangle 1"/>
          <p:cNvSpPr/>
          <p:nvPr/>
        </p:nvSpPr>
        <p:spPr>
          <a:xfrm>
            <a:off x="5992985" y="2315255"/>
            <a:ext cx="2959600" cy="1731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48968" y="4627830"/>
            <a:ext cx="3062797" cy="1244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9295" y="11430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i="1" dirty="0">
                <a:cs typeface="Courier New" panose="02070309020205020404" pitchFamily="49" charset="0"/>
              </a:rPr>
              <a:t>Rm</a:t>
            </a:r>
            <a:r>
              <a:rPr lang="en-US" sz="2800" b="1" dirty="0">
                <a:cs typeface="Times New Roman" panose="02020603050405020304" pitchFamily="18" charset="0"/>
              </a:rPr>
              <a:t>:</a:t>
            </a:r>
            <a:r>
              <a:rPr lang="en-US" sz="2800" dirty="0">
                <a:cs typeface="Times New Roman" panose="02020603050405020304" pitchFamily="18" charset="0"/>
              </a:rPr>
              <a:t>	the second source operand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i="1" dirty="0">
                <a:cs typeface="Courier New" panose="02070309020205020404" pitchFamily="49" charset="0"/>
              </a:rPr>
              <a:t>shamt5</a:t>
            </a:r>
            <a:r>
              <a:rPr lang="en-US" sz="2800" b="1" dirty="0">
                <a:cs typeface="Times New Roman" panose="02020603050405020304" pitchFamily="18" charset="0"/>
              </a:rPr>
              <a:t>:</a:t>
            </a:r>
            <a:r>
              <a:rPr lang="en-US" sz="2800" dirty="0">
                <a:cs typeface="Times New Roman" panose="02020603050405020304" pitchFamily="18" charset="0"/>
              </a:rPr>
              <a:t>	the amount </a:t>
            </a:r>
            <a:r>
              <a:rPr lang="en-US" sz="2800" dirty="0">
                <a:cs typeface="Courier New" panose="02070309020205020404" pitchFamily="49" charset="0"/>
              </a:rPr>
              <a:t>Rm</a:t>
            </a:r>
            <a:r>
              <a:rPr lang="en-US" sz="2800" dirty="0">
                <a:cs typeface="Times New Roman" panose="02020603050405020304" pitchFamily="18" charset="0"/>
              </a:rPr>
              <a:t> is shifted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i="1" dirty="0" err="1">
                <a:cs typeface="Courier New" panose="02070309020205020404" pitchFamily="49" charset="0"/>
              </a:rPr>
              <a:t>sh</a:t>
            </a:r>
            <a:r>
              <a:rPr lang="en-US" sz="2800" b="1" dirty="0">
                <a:cs typeface="Times New Roman" panose="02020603050405020304" pitchFamily="18" charset="0"/>
              </a:rPr>
              <a:t>:</a:t>
            </a:r>
            <a:r>
              <a:rPr lang="en-US" sz="2800" dirty="0">
                <a:cs typeface="Times New Roman" panose="02020603050405020304" pitchFamily="18" charset="0"/>
              </a:rPr>
              <a:t>		the type of shift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cs typeface="Times New Roman" panose="02020603050405020304" pitchFamily="18" charset="0"/>
            </a:endParaRPr>
          </a:p>
          <a:p>
            <a:pPr marL="0" lvl="1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   </a:t>
            </a: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200" dirty="0">
                <a:latin typeface="Times New Roman" pitchFamily="18" charset="0"/>
                <a:cs typeface="Times New Roman" panose="02020603050405020304" pitchFamily="18" charset="0"/>
              </a:rPr>
              <a:t>	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71266" y="3322060"/>
            <a:ext cx="1478592" cy="898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53845" y="4500465"/>
            <a:ext cx="230431" cy="898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810562" y="4627830"/>
            <a:ext cx="105613" cy="91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6761085" y="1470345"/>
          <a:ext cx="179283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5663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Shift</a:t>
                      </a:r>
                      <a:r>
                        <a:rPr lang="en-US" baseline="0" dirty="0">
                          <a:latin typeface="+mj-lt"/>
                        </a:rPr>
                        <a:t> Type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err="1">
                          <a:latin typeface="+mj-lt"/>
                          <a:cs typeface="Courier New" panose="02070309020205020404" pitchFamily="49" charset="0"/>
                        </a:rPr>
                        <a:t>sh</a:t>
                      </a:r>
                      <a:endParaRPr lang="en-US" i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663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LSL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00</a:t>
                      </a:r>
                      <a:r>
                        <a:rPr lang="en-US" baseline="-25000" dirty="0">
                          <a:latin typeface="+mj-lt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663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LSR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+mj-lt"/>
                        </a:rPr>
                        <a:t>01</a:t>
                      </a:r>
                      <a:r>
                        <a:rPr lang="en-US" baseline="-25000" dirty="0">
                          <a:latin typeface="+mj-lt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663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ASR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+mj-lt"/>
                        </a:rPr>
                        <a:t>10</a:t>
                      </a:r>
                      <a:r>
                        <a:rPr lang="en-US" baseline="-25000" dirty="0">
                          <a:latin typeface="+mj-lt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663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ROR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+mj-lt"/>
                        </a:rPr>
                        <a:t>11</a:t>
                      </a:r>
                      <a:r>
                        <a:rPr lang="en-US" baseline="-25000" dirty="0">
                          <a:latin typeface="+mj-lt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839091" y="3015243"/>
            <a:ext cx="415389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Now, consider shifted versions.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956987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DP Instruction with Register </a:t>
            </a:r>
            <a:r>
              <a:rPr lang="en-US" sz="4400" i="1" dirty="0">
                <a:solidFill>
                  <a:schemeClr val="bg1"/>
                </a:solidFill>
              </a:rPr>
              <a:t>Src2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9045" y="2315255"/>
            <a:ext cx="8643540" cy="3571665"/>
            <a:chOff x="309045" y="2315255"/>
            <a:chExt cx="8643540" cy="3571665"/>
          </a:xfrm>
        </p:grpSpPr>
        <p:grpSp>
          <p:nvGrpSpPr>
            <p:cNvPr id="4" name="Group 3"/>
            <p:cNvGrpSpPr/>
            <p:nvPr/>
          </p:nvGrpSpPr>
          <p:grpSpPr>
            <a:xfrm>
              <a:off x="309045" y="3068290"/>
              <a:ext cx="8602720" cy="2818630"/>
              <a:chOff x="309045" y="3068290"/>
              <a:chExt cx="8602720" cy="2818630"/>
            </a:xfrm>
          </p:grpSpPr>
          <p:pic>
            <p:nvPicPr>
              <p:cNvPr id="10" name="Picture 6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045" y="3068290"/>
                <a:ext cx="8492817" cy="2818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5848968" y="4627830"/>
                <a:ext cx="3062797" cy="12440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071266" y="3322060"/>
                <a:ext cx="1478592" cy="8983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453845" y="4500465"/>
                <a:ext cx="230431" cy="8983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810562" y="4627830"/>
                <a:ext cx="105613" cy="918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5992985" y="2315255"/>
              <a:ext cx="2959600" cy="1731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895515"/>
            <a:ext cx="7543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ORR R9, R5, R3,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LSR #2</a:t>
            </a:r>
            <a:endParaRPr lang="en-US" sz="2000" b="1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  <a:cs typeface="Courier New" panose="02070309020205020404" pitchFamily="49" charset="0"/>
              </a:rPr>
              <a:t>Operation: </a:t>
            </a:r>
            <a:r>
              <a:rPr lang="en-US" sz="2000" dirty="0">
                <a:latin typeface="+mj-lt"/>
                <a:cs typeface="Courier New" panose="02070309020205020404" pitchFamily="49" charset="0"/>
              </a:rPr>
              <a:t>R9 = R5 OR (R3 &gt;&gt; 2)</a:t>
            </a:r>
            <a:endParaRPr lang="en-US" sz="2000" b="1" dirty="0">
              <a:latin typeface="+mj-lt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Courier New" panose="02070309020205020404" pitchFamily="49" charset="0"/>
              </a:rPr>
              <a:t>cond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1110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(14) for unconditional execution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op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(0) for data-processing instructions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Courier New" panose="02070309020205020404" pitchFamily="49" charset="0"/>
              </a:rPr>
              <a:t>cmd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1100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(12) for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ORR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Src2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is a register so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=0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9,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Rn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5, 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Rm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shamt5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2, </a:t>
            </a:r>
            <a:r>
              <a:rPr lang="en-US" sz="2000" b="1" i="1" dirty="0" err="1">
                <a:latin typeface="+mj-lt"/>
                <a:cs typeface="Times New Roman" panose="02020603050405020304" pitchFamily="18" charset="0"/>
              </a:rPr>
              <a:t>sh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01</a:t>
            </a:r>
            <a:r>
              <a:rPr lang="en-US" sz="2000" baseline="-25000" dirty="0">
                <a:cs typeface="Times New Roman" panose="02020603050405020304" pitchFamily="18" charset="0"/>
              </a:rPr>
              <a:t>2 </a:t>
            </a:r>
            <a:r>
              <a:rPr lang="en-US" sz="2000" dirty="0">
                <a:cs typeface="Times New Roman" panose="02020603050405020304" pitchFamily="18" charset="0"/>
              </a:rPr>
              <a:t>(LSR)</a:t>
            </a:r>
          </a:p>
          <a:p>
            <a:pPr lvl="1"/>
            <a:endParaRPr lang="en-US" sz="2000" dirty="0">
              <a:cs typeface="Times New Roman" panose="02020603050405020304" pitchFamily="18" charset="0"/>
            </a:endParaRPr>
          </a:p>
          <a:p>
            <a:pPr lvl="1"/>
            <a:endParaRPr lang="en-US" sz="2000" dirty="0">
              <a:cs typeface="Times New Roman" panose="02020603050405020304" pitchFamily="18" charset="0"/>
            </a:endParaRPr>
          </a:p>
          <a:p>
            <a:pPr lvl="1"/>
            <a:endParaRPr lang="en-US" sz="2000" baseline="-25000" dirty="0"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13410" y="4944103"/>
            <a:ext cx="589776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000" dirty="0">
                <a:cs typeface="Times New Roman" panose="02020603050405020304" pitchFamily="18" charset="0"/>
              </a:rPr>
              <a:t>1110   00  0 1100 0  0101  1001    00010 01 0  0011</a:t>
            </a:r>
          </a:p>
          <a:p>
            <a:pPr lvl="1"/>
            <a:r>
              <a:rPr lang="en-US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0xE1859123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173038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DP with Register-shifted Reg. </a:t>
            </a:r>
            <a:r>
              <a:rPr lang="en-US" sz="4400" i="1" dirty="0">
                <a:solidFill>
                  <a:schemeClr val="bg1"/>
                </a:solidFill>
              </a:rPr>
              <a:t>Src2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9045" y="2315255"/>
            <a:ext cx="8717935" cy="3548325"/>
            <a:chOff x="309045" y="2315255"/>
            <a:chExt cx="8717935" cy="3548325"/>
          </a:xfrm>
        </p:grpSpPr>
        <p:pic>
          <p:nvPicPr>
            <p:cNvPr id="7" name="Picture 6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045" y="3044950"/>
              <a:ext cx="8492817" cy="2818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992985" y="2315255"/>
              <a:ext cx="2959600" cy="1731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64183" y="3352190"/>
              <a:ext cx="3062797" cy="12440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71266" y="3298720"/>
              <a:ext cx="1478592" cy="898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53845" y="4235505"/>
              <a:ext cx="230431" cy="898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6185010" y="4493150"/>
              <a:ext cx="307240" cy="472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9295" y="11430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i="1" dirty="0">
                <a:latin typeface="+mj-lt"/>
                <a:cs typeface="Courier New" panose="02070309020205020404" pitchFamily="49" charset="0"/>
              </a:rPr>
              <a:t>Src2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can be: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cs typeface="Times New Roman" panose="02020603050405020304" pitchFamily="18" charset="0"/>
              </a:rPr>
              <a:t>Immediate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cs typeface="Times New Roman" panose="02020603050405020304" pitchFamily="18" charset="0"/>
              </a:rPr>
              <a:t>Register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Register-shifted register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352923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DP with Register-shifted Reg. </a:t>
            </a:r>
            <a:r>
              <a:rPr lang="en-US" sz="4400" i="1" dirty="0">
                <a:solidFill>
                  <a:schemeClr val="bg1"/>
                </a:solidFill>
              </a:rPr>
              <a:t>Src2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09045" y="2315255"/>
            <a:ext cx="8717935" cy="3548325"/>
            <a:chOff x="309045" y="2315255"/>
            <a:chExt cx="8717935" cy="3548325"/>
          </a:xfrm>
        </p:grpSpPr>
        <p:pic>
          <p:nvPicPr>
            <p:cNvPr id="10" name="Picture 6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045" y="3044950"/>
              <a:ext cx="8492817" cy="2818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5964183" y="3352190"/>
              <a:ext cx="3062797" cy="12440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071266" y="3298720"/>
              <a:ext cx="1478592" cy="898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453845" y="4235505"/>
              <a:ext cx="230431" cy="898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85010" y="4493150"/>
              <a:ext cx="307240" cy="472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992985" y="2315255"/>
              <a:ext cx="2959600" cy="1731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895515"/>
            <a:ext cx="7543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EOR R8, R9, R10, ROR R12</a:t>
            </a:r>
            <a:endParaRPr lang="en-US" sz="20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  <a:cs typeface="Courier New" panose="02070309020205020404" pitchFamily="49" charset="0"/>
              </a:rPr>
              <a:t>Operation: </a:t>
            </a:r>
            <a:r>
              <a:rPr lang="en-US" sz="2000" dirty="0">
                <a:latin typeface="+mj-lt"/>
                <a:cs typeface="Courier New" panose="02070309020205020404" pitchFamily="49" charset="0"/>
              </a:rPr>
              <a:t>R8 = R9 XOR (R10 ROR R12)</a:t>
            </a:r>
            <a:endParaRPr lang="en-US" sz="2000" b="1" dirty="0">
              <a:latin typeface="+mj-lt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Courier New" panose="02070309020205020404" pitchFamily="49" charset="0"/>
              </a:rPr>
              <a:t>cond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1110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(14) for unconditional execution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op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(0) for data-processing instructions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Courier New" panose="02070309020205020404" pitchFamily="49" charset="0"/>
              </a:rPr>
              <a:t>cmd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0001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(1) for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Src2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is a register so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=0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8,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Rn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9, 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Rm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10, </a:t>
            </a:r>
            <a:r>
              <a:rPr lang="en-US" sz="2000" b="1" i="1" dirty="0" err="1">
                <a:cs typeface="Times New Roman" panose="02020603050405020304" pitchFamily="18" charset="0"/>
              </a:rPr>
              <a:t>Rs</a:t>
            </a:r>
            <a:r>
              <a:rPr lang="en-US" sz="2000" dirty="0">
                <a:cs typeface="Times New Roman" panose="02020603050405020304" pitchFamily="18" charset="0"/>
              </a:rPr>
              <a:t> = 12</a:t>
            </a: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Times New Roman" panose="02020603050405020304" pitchFamily="18" charset="0"/>
              </a:rPr>
              <a:t>sh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11</a:t>
            </a:r>
            <a:r>
              <a:rPr lang="en-US" sz="2000" baseline="-25000" dirty="0">
                <a:cs typeface="Times New Roman" panose="02020603050405020304" pitchFamily="18" charset="0"/>
              </a:rPr>
              <a:t>2</a:t>
            </a:r>
            <a:r>
              <a:rPr lang="en-US" sz="2000" dirty="0">
                <a:cs typeface="Times New Roman" panose="02020603050405020304" pitchFamily="18" charset="0"/>
              </a:rPr>
              <a:t> (ROR)</a:t>
            </a: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13410" y="4944103"/>
            <a:ext cx="595547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000" dirty="0">
                <a:cs typeface="Times New Roman" panose="02020603050405020304" pitchFamily="18" charset="0"/>
              </a:rPr>
              <a:t>1110   00  0 0001 0  1001  1000    1100 0 11 1  1010</a:t>
            </a:r>
          </a:p>
          <a:p>
            <a:pPr lvl="1"/>
            <a:r>
              <a:rPr lang="en-US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0xE0298C7A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431271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0629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143000"/>
            <a:ext cx="8534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latin typeface="Courier New" pitchFamily="49" charset="0"/>
                <a:cs typeface="Arial" charset="0"/>
              </a:rPr>
              <a:t>		</a:t>
            </a:r>
            <a:endParaRPr lang="en-US" sz="2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Shift Instructions Encoding</a:t>
            </a:r>
            <a:endParaRPr lang="en-US" sz="4400" i="1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306105" y="1431940"/>
          <a:ext cx="368688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5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8394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+mj-lt"/>
                        </a:rPr>
                        <a:t>Shift</a:t>
                      </a:r>
                      <a:r>
                        <a:rPr lang="en-US" sz="3200" baseline="0" dirty="0">
                          <a:latin typeface="+mj-lt"/>
                        </a:rPr>
                        <a:t> Type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i="1" dirty="0" err="1">
                          <a:latin typeface="+mj-lt"/>
                          <a:cs typeface="Courier New" panose="02070309020205020404" pitchFamily="49" charset="0"/>
                        </a:rPr>
                        <a:t>sh</a:t>
                      </a:r>
                      <a:endParaRPr lang="en-US" sz="3200" i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394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+mj-lt"/>
                        </a:rPr>
                        <a:t>LSL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+mj-lt"/>
                        </a:rPr>
                        <a:t>00</a:t>
                      </a:r>
                      <a:r>
                        <a:rPr lang="en-US" sz="3200" baseline="-25000" dirty="0">
                          <a:latin typeface="+mj-lt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394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+mj-lt"/>
                        </a:rPr>
                        <a:t>LSR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+mj-lt"/>
                        </a:rPr>
                        <a:t>01</a:t>
                      </a:r>
                      <a:r>
                        <a:rPr lang="en-US" sz="3200" baseline="-25000" dirty="0">
                          <a:latin typeface="+mj-lt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394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+mj-lt"/>
                        </a:rPr>
                        <a:t>ASR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+mj-lt"/>
                        </a:rPr>
                        <a:t>10</a:t>
                      </a:r>
                      <a:r>
                        <a:rPr lang="en-US" sz="3200" baseline="-25000" dirty="0">
                          <a:latin typeface="+mj-lt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394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+mj-lt"/>
                        </a:rPr>
                        <a:t>ROR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+mj-lt"/>
                        </a:rPr>
                        <a:t>11</a:t>
                      </a:r>
                      <a:r>
                        <a:rPr lang="en-US" sz="3200" baseline="-25000" dirty="0">
                          <a:latin typeface="+mj-lt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708024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Shift Instructions: Immediate </a:t>
            </a:r>
            <a:r>
              <a:rPr lang="en-US" sz="4400" dirty="0" err="1">
                <a:solidFill>
                  <a:schemeClr val="bg1"/>
                </a:solidFill>
              </a:rPr>
              <a:t>shamt</a:t>
            </a:r>
            <a:endParaRPr lang="en-US" sz="4400" i="1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0640" y="2161635"/>
            <a:ext cx="8643540" cy="3724065"/>
            <a:chOff x="461445" y="2315255"/>
            <a:chExt cx="8643540" cy="3724065"/>
          </a:xfrm>
        </p:grpSpPr>
        <p:sp>
          <p:nvSpPr>
            <p:cNvPr id="14" name="Rectangle 13"/>
            <p:cNvSpPr/>
            <p:nvPr/>
          </p:nvSpPr>
          <p:spPr>
            <a:xfrm>
              <a:off x="5992985" y="2315255"/>
              <a:ext cx="2959600" cy="1731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6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445" y="3220690"/>
              <a:ext cx="8492817" cy="2818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6001368" y="4780230"/>
              <a:ext cx="3062797" cy="12440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223666" y="3474460"/>
              <a:ext cx="1478592" cy="898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606245" y="4652865"/>
              <a:ext cx="230431" cy="898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962962" y="4780230"/>
              <a:ext cx="105613" cy="91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145385" y="2467655"/>
              <a:ext cx="2959600" cy="1731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895515"/>
            <a:ext cx="7543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ROR R1, R2, #23</a:t>
            </a:r>
            <a:endParaRPr lang="en-US" sz="20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  <a:cs typeface="Courier New" panose="02070309020205020404" pitchFamily="49" charset="0"/>
              </a:rPr>
              <a:t>Operation: </a:t>
            </a:r>
            <a:r>
              <a:rPr lang="en-US" sz="2000" dirty="0">
                <a:latin typeface="+mj-lt"/>
                <a:cs typeface="Courier New" panose="02070309020205020404" pitchFamily="49" charset="0"/>
              </a:rPr>
              <a:t>R1 = R2 ROR 23</a:t>
            </a:r>
            <a:endParaRPr lang="en-US" sz="2000" b="1" baseline="-25000" dirty="0">
              <a:latin typeface="+mj-lt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Courier New" panose="02070309020205020404" pitchFamily="49" charset="0"/>
              </a:rPr>
              <a:t>cond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1110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(14) for unconditional execution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op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(0) for data-processing instructions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Courier New" panose="02070309020205020404" pitchFamily="49" charset="0"/>
              </a:rPr>
              <a:t>cmd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1101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(13) for all shifts (LSL, LSR, ASR, and ROR)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Src2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is an immediate-shifted register so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=0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1,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Rn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0, 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Rm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2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shamt5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23, </a:t>
            </a:r>
            <a:r>
              <a:rPr lang="en-US" sz="2000" b="1" i="1" dirty="0" err="1">
                <a:latin typeface="+mj-lt"/>
                <a:cs typeface="Times New Roman" panose="02020603050405020304" pitchFamily="18" charset="0"/>
              </a:rPr>
              <a:t>sh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11</a:t>
            </a:r>
            <a:r>
              <a:rPr lang="en-US" sz="2000" baseline="-25000" dirty="0">
                <a:cs typeface="Times New Roman" panose="02020603050405020304" pitchFamily="18" charset="0"/>
              </a:rPr>
              <a:t>2</a:t>
            </a:r>
            <a:r>
              <a:rPr lang="en-US" sz="2000" dirty="0">
                <a:cs typeface="Times New Roman" panose="02020603050405020304" pitchFamily="18" charset="0"/>
              </a:rPr>
              <a:t> (ROR)</a:t>
            </a: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13410" y="5017250"/>
            <a:ext cx="589776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000" dirty="0">
                <a:cs typeface="Times New Roman" panose="02020603050405020304" pitchFamily="18" charset="0"/>
              </a:rPr>
              <a:t>1110   00  0 1101 0  0000  0001    10111 11 0  0010</a:t>
            </a:r>
          </a:p>
          <a:p>
            <a:pPr lvl="1"/>
            <a:r>
              <a:rPr lang="en-US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0xE1A01BE2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862778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70640" y="2161635"/>
            <a:ext cx="8643540" cy="3724065"/>
            <a:chOff x="461445" y="2315255"/>
            <a:chExt cx="8643540" cy="3724065"/>
          </a:xfrm>
        </p:grpSpPr>
        <p:sp>
          <p:nvSpPr>
            <p:cNvPr id="23" name="Rectangle 22"/>
            <p:cNvSpPr/>
            <p:nvPr/>
          </p:nvSpPr>
          <p:spPr>
            <a:xfrm>
              <a:off x="5992985" y="2315255"/>
              <a:ext cx="2959600" cy="1731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6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445" y="3220690"/>
              <a:ext cx="8492817" cy="2818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6001368" y="4780230"/>
              <a:ext cx="3062797" cy="12440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223666" y="3474460"/>
              <a:ext cx="1478592" cy="898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606245" y="4652865"/>
              <a:ext cx="230431" cy="898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962962" y="4780230"/>
              <a:ext cx="105613" cy="91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145385" y="2467655"/>
              <a:ext cx="2959600" cy="1731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062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Shift Instructions: Immediate </a:t>
            </a:r>
            <a:r>
              <a:rPr lang="en-US" sz="4400" dirty="0" err="1">
                <a:solidFill>
                  <a:schemeClr val="bg1"/>
                </a:solidFill>
              </a:rPr>
              <a:t>shamt</a:t>
            </a:r>
            <a:endParaRPr lang="en-US" sz="4400" i="1" dirty="0">
              <a:solidFill>
                <a:schemeClr val="bg1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895515"/>
            <a:ext cx="7543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ROR R1, R2, #23</a:t>
            </a:r>
            <a:endParaRPr lang="en-US" sz="20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  <a:cs typeface="Courier New" panose="02070309020205020404" pitchFamily="49" charset="0"/>
              </a:rPr>
              <a:t>Operation: </a:t>
            </a:r>
            <a:r>
              <a:rPr lang="en-US" sz="2000" dirty="0">
                <a:latin typeface="+mj-lt"/>
                <a:cs typeface="Courier New" panose="02070309020205020404" pitchFamily="49" charset="0"/>
              </a:rPr>
              <a:t>R1 = R2 ROR 23</a:t>
            </a:r>
            <a:endParaRPr lang="en-US" sz="2000" b="1" baseline="-25000" dirty="0">
              <a:latin typeface="+mj-lt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Courier New" panose="02070309020205020404" pitchFamily="49" charset="0"/>
              </a:rPr>
              <a:t>cond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1110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(14) for unconditional execution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op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(0) for data-processing instructions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Courier New" panose="02070309020205020404" pitchFamily="49" charset="0"/>
              </a:rPr>
              <a:t>cmd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1101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(13) for all shifts (LSL, LSR, ASR, and ROR)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Src2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is an immediate-shifted register so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=0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1,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Rn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0, 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Rm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2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shamt5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23, </a:t>
            </a:r>
            <a:r>
              <a:rPr lang="en-US" sz="2000" b="1" i="1" dirty="0" err="1">
                <a:latin typeface="+mj-lt"/>
                <a:cs typeface="Times New Roman" panose="02020603050405020304" pitchFamily="18" charset="0"/>
              </a:rPr>
              <a:t>sh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11</a:t>
            </a:r>
            <a:r>
              <a:rPr lang="en-US" sz="2000" baseline="-25000" dirty="0">
                <a:cs typeface="Times New Roman" panose="02020603050405020304" pitchFamily="18" charset="0"/>
              </a:rPr>
              <a:t>2</a:t>
            </a:r>
            <a:r>
              <a:rPr lang="en-US" sz="2000" dirty="0">
                <a:cs typeface="Times New Roman" panose="02020603050405020304" pitchFamily="18" charset="0"/>
              </a:rPr>
              <a:t> (ROR)</a:t>
            </a: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31390" y="2929735"/>
            <a:ext cx="2573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Uses (immediate-shifted) register </a:t>
            </a:r>
            <a:r>
              <a:rPr lang="en-US" sz="2400" b="1" i="1" dirty="0">
                <a:solidFill>
                  <a:srgbClr val="0070C0"/>
                </a:solidFill>
              </a:rPr>
              <a:t>Src2</a:t>
            </a:r>
            <a:r>
              <a:rPr lang="en-US" sz="2400" b="1" dirty="0">
                <a:solidFill>
                  <a:srgbClr val="0070C0"/>
                </a:solidFill>
              </a:rPr>
              <a:t> encoding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-113410" y="5017250"/>
            <a:ext cx="589776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000" dirty="0">
                <a:cs typeface="Times New Roman" panose="02020603050405020304" pitchFamily="18" charset="0"/>
              </a:rPr>
              <a:t>1110   00  0 1101 0  0000  0001    10111 11 0  0010</a:t>
            </a:r>
          </a:p>
          <a:p>
            <a:pPr lvl="1"/>
            <a:r>
              <a:rPr lang="en-US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0xE1A01BE2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72747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8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424260" y="1143000"/>
            <a:ext cx="8077200" cy="5181600"/>
          </a:xfrm>
          <a:noFill/>
          <a:ln/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Caller:</a:t>
            </a:r>
          </a:p>
          <a:p>
            <a:pPr lvl="1"/>
            <a:r>
              <a:rPr lang="en-US" sz="2600" dirty="0"/>
              <a:t>passes </a:t>
            </a:r>
            <a:r>
              <a:rPr lang="en-US" sz="2600" b="1" dirty="0"/>
              <a:t>arguments</a:t>
            </a:r>
            <a:r>
              <a:rPr lang="en-US" sz="2600" dirty="0"/>
              <a:t> to </a:t>
            </a:r>
            <a:r>
              <a:rPr lang="en-US" sz="2600" dirty="0" err="1"/>
              <a:t>callee</a:t>
            </a:r>
            <a:endParaRPr lang="en-US" sz="2600" dirty="0"/>
          </a:p>
          <a:p>
            <a:pPr lvl="1"/>
            <a:r>
              <a:rPr lang="en-US" sz="2600" dirty="0"/>
              <a:t>jumps to </a:t>
            </a:r>
            <a:r>
              <a:rPr lang="en-US" sz="2600" dirty="0" err="1"/>
              <a:t>callee</a:t>
            </a:r>
            <a:endParaRPr lang="en-US" sz="2600" dirty="0"/>
          </a:p>
          <a:p>
            <a:r>
              <a:rPr lang="en-US" b="1" dirty="0" err="1">
                <a:solidFill>
                  <a:srgbClr val="0070C0"/>
                </a:solidFill>
              </a:rPr>
              <a:t>Callee</a:t>
            </a:r>
            <a:r>
              <a:rPr lang="en-US" b="1" dirty="0">
                <a:solidFill>
                  <a:srgbClr val="0070C0"/>
                </a:solidFill>
              </a:rPr>
              <a:t>: </a:t>
            </a:r>
          </a:p>
          <a:p>
            <a:pPr lvl="1"/>
            <a:r>
              <a:rPr lang="en-US" sz="2600" b="1" dirty="0"/>
              <a:t>performs </a:t>
            </a:r>
            <a:r>
              <a:rPr lang="en-US" sz="2600" dirty="0"/>
              <a:t>the function</a:t>
            </a:r>
          </a:p>
          <a:p>
            <a:pPr lvl="1"/>
            <a:r>
              <a:rPr lang="en-US" sz="2600" b="1" dirty="0"/>
              <a:t>returns </a:t>
            </a:r>
            <a:r>
              <a:rPr lang="en-US" sz="2600" dirty="0"/>
              <a:t>result to caller</a:t>
            </a:r>
          </a:p>
          <a:p>
            <a:pPr lvl="1"/>
            <a:r>
              <a:rPr lang="en-US" sz="2600" b="1" dirty="0"/>
              <a:t>returns </a:t>
            </a:r>
            <a:r>
              <a:rPr lang="en-US" sz="2600" dirty="0"/>
              <a:t>to point of call</a:t>
            </a:r>
          </a:p>
          <a:p>
            <a:pPr lvl="1"/>
            <a:r>
              <a:rPr lang="en-US" sz="2600" b="1" dirty="0"/>
              <a:t>must  not overwrite</a:t>
            </a:r>
            <a:r>
              <a:rPr lang="en-US" sz="2600" dirty="0"/>
              <a:t> registers or memory needed by caller</a:t>
            </a:r>
            <a:endParaRPr lang="en-US" dirty="0"/>
          </a:p>
        </p:txBody>
      </p:sp>
      <p:sp>
        <p:nvSpPr>
          <p:cNvPr id="113254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Function Conventions</a:t>
            </a:r>
          </a:p>
        </p:txBody>
      </p:sp>
    </p:spTree>
    <p:extLst>
      <p:ext uri="{BB962C8B-B14F-4D97-AF65-F5344CB8AC3E}">
        <p14:creationId xmlns:p14="http://schemas.microsoft.com/office/powerpoint/2010/main" val="2049957254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Shift Instructions: Register </a:t>
            </a:r>
            <a:r>
              <a:rPr lang="en-US" sz="4400" dirty="0" err="1">
                <a:solidFill>
                  <a:schemeClr val="bg1"/>
                </a:solidFill>
              </a:rPr>
              <a:t>shamt</a:t>
            </a:r>
            <a:endParaRPr lang="en-US" sz="4400" i="1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9045" y="2315255"/>
            <a:ext cx="8717935" cy="3548325"/>
            <a:chOff x="309045" y="2315255"/>
            <a:chExt cx="8717935" cy="3548325"/>
          </a:xfrm>
        </p:grpSpPr>
        <p:sp>
          <p:nvSpPr>
            <p:cNvPr id="1050629" name="Rectangle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479925" y="3170238"/>
              <a:ext cx="1841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pic>
          <p:nvPicPr>
            <p:cNvPr id="9" name="Picture 6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045" y="3044950"/>
              <a:ext cx="8492817" cy="2818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5964183" y="3352190"/>
              <a:ext cx="3062797" cy="12440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71266" y="3298720"/>
              <a:ext cx="1478592" cy="898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53845" y="4235505"/>
              <a:ext cx="230431" cy="898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85010" y="4493150"/>
              <a:ext cx="307240" cy="472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92985" y="2315255"/>
              <a:ext cx="2959600" cy="1731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895515"/>
            <a:ext cx="7543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ASR R5, R6, R10</a:t>
            </a:r>
            <a:endParaRPr lang="en-US" sz="20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  <a:cs typeface="Courier New" panose="02070309020205020404" pitchFamily="49" charset="0"/>
              </a:rPr>
              <a:t>Operation: </a:t>
            </a:r>
            <a:r>
              <a:rPr lang="en-US" sz="2000" dirty="0">
                <a:latin typeface="+mj-lt"/>
                <a:cs typeface="Courier New" panose="02070309020205020404" pitchFamily="49" charset="0"/>
              </a:rPr>
              <a:t>R5 = R6 &gt;&gt;&gt; R10</a:t>
            </a:r>
            <a:r>
              <a:rPr lang="en-US" sz="2000" baseline="-25000" dirty="0">
                <a:latin typeface="+mj-lt"/>
                <a:cs typeface="Courier New" panose="02070309020205020404" pitchFamily="49" charset="0"/>
              </a:rPr>
              <a:t>7:0</a:t>
            </a:r>
            <a:endParaRPr lang="en-US" sz="2000" b="1" baseline="-25000" dirty="0">
              <a:latin typeface="+mj-lt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Courier New" panose="02070309020205020404" pitchFamily="49" charset="0"/>
              </a:rPr>
              <a:t>cond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1110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(14) for unconditional execution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op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(0) for data-processing instructions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Courier New" panose="02070309020205020404" pitchFamily="49" charset="0"/>
              </a:rPr>
              <a:t>cmd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1101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(13) for all shifts (LSL, LSR, ASR, and ROR)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Src2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is a register so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=0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5,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Rn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0, 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Rm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6, </a:t>
            </a:r>
            <a:r>
              <a:rPr lang="en-US" sz="2000" b="1" i="1" dirty="0" err="1">
                <a:cs typeface="Times New Roman" panose="02020603050405020304" pitchFamily="18" charset="0"/>
              </a:rPr>
              <a:t>Rs</a:t>
            </a:r>
            <a:r>
              <a:rPr lang="en-US" sz="2000" dirty="0">
                <a:cs typeface="Times New Roman" panose="02020603050405020304" pitchFamily="18" charset="0"/>
              </a:rPr>
              <a:t> = 10</a:t>
            </a: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Times New Roman" panose="02020603050405020304" pitchFamily="18" charset="0"/>
              </a:rPr>
              <a:t>sh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10</a:t>
            </a:r>
            <a:r>
              <a:rPr lang="en-US" sz="2000" baseline="-25000" dirty="0">
                <a:cs typeface="Times New Roman" panose="02020603050405020304" pitchFamily="18" charset="0"/>
              </a:rPr>
              <a:t>2</a:t>
            </a:r>
            <a:r>
              <a:rPr lang="en-US" sz="2000" dirty="0">
                <a:cs typeface="Times New Roman" panose="02020603050405020304" pitchFamily="18" charset="0"/>
              </a:rPr>
              <a:t> (ASR)</a:t>
            </a: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13410" y="5017250"/>
            <a:ext cx="589776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000" dirty="0">
                <a:cs typeface="Times New Roman" panose="02020603050405020304" pitchFamily="18" charset="0"/>
              </a:rPr>
              <a:t>1110   00  0 1101 0  0000  0101    1010 0 10 1 0110</a:t>
            </a:r>
          </a:p>
          <a:p>
            <a:pPr lvl="1"/>
            <a:r>
              <a:rPr lang="en-US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0xE1A05A56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976923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Shift Instructions: Register </a:t>
            </a:r>
            <a:r>
              <a:rPr lang="en-US" sz="4400" dirty="0" err="1">
                <a:solidFill>
                  <a:schemeClr val="bg1"/>
                </a:solidFill>
              </a:rPr>
              <a:t>shamt</a:t>
            </a:r>
            <a:endParaRPr lang="en-US" sz="4400" i="1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9045" y="2315255"/>
            <a:ext cx="8717935" cy="3548325"/>
            <a:chOff x="309045" y="2315255"/>
            <a:chExt cx="8717935" cy="3548325"/>
          </a:xfrm>
        </p:grpSpPr>
        <p:sp>
          <p:nvSpPr>
            <p:cNvPr id="1050629" name="Rectangle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479925" y="3170238"/>
              <a:ext cx="1841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pic>
          <p:nvPicPr>
            <p:cNvPr id="9" name="Picture 6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045" y="3044950"/>
              <a:ext cx="8492817" cy="2818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5964183" y="3352190"/>
              <a:ext cx="3062797" cy="12440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71266" y="3298720"/>
              <a:ext cx="1478592" cy="898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53845" y="4235505"/>
              <a:ext cx="230431" cy="898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85010" y="4493150"/>
              <a:ext cx="307240" cy="472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92985" y="2315255"/>
              <a:ext cx="2959600" cy="1731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895515"/>
            <a:ext cx="7543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ASR R5, R6, R10</a:t>
            </a:r>
            <a:endParaRPr lang="en-US" sz="20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  <a:cs typeface="Courier New" panose="02070309020205020404" pitchFamily="49" charset="0"/>
              </a:rPr>
              <a:t>Operation: </a:t>
            </a:r>
            <a:r>
              <a:rPr lang="en-US" sz="2000" dirty="0">
                <a:latin typeface="+mj-lt"/>
                <a:cs typeface="Courier New" panose="02070309020205020404" pitchFamily="49" charset="0"/>
              </a:rPr>
              <a:t>R5 = R6 &gt;&gt;&gt; R10</a:t>
            </a:r>
            <a:r>
              <a:rPr lang="en-US" sz="2000" baseline="-25000" dirty="0">
                <a:latin typeface="+mj-lt"/>
                <a:cs typeface="Courier New" panose="02070309020205020404" pitchFamily="49" charset="0"/>
              </a:rPr>
              <a:t>7:0</a:t>
            </a:r>
            <a:endParaRPr lang="en-US" sz="2000" b="1" baseline="-25000" dirty="0">
              <a:latin typeface="+mj-lt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Courier New" panose="02070309020205020404" pitchFamily="49" charset="0"/>
              </a:rPr>
              <a:t>cond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1110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(14) for unconditional execution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op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(0) for data-processing instructions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Courier New" panose="02070309020205020404" pitchFamily="49" charset="0"/>
              </a:rPr>
              <a:t>cmd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1101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(13) for all shifts (LSL, LSR, ASR, and ROR)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Src2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is a register so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=0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5,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Rn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0, 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Rm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6, </a:t>
            </a:r>
            <a:r>
              <a:rPr lang="en-US" sz="2000" b="1" i="1" dirty="0" err="1">
                <a:cs typeface="Times New Roman" panose="02020603050405020304" pitchFamily="18" charset="0"/>
              </a:rPr>
              <a:t>Rs</a:t>
            </a:r>
            <a:r>
              <a:rPr lang="en-US" sz="2000" dirty="0">
                <a:cs typeface="Times New Roman" panose="02020603050405020304" pitchFamily="18" charset="0"/>
              </a:rPr>
              <a:t> = 10</a:t>
            </a: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Times New Roman" panose="02020603050405020304" pitchFamily="18" charset="0"/>
              </a:rPr>
              <a:t>sh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10</a:t>
            </a:r>
            <a:r>
              <a:rPr lang="en-US" sz="2000" baseline="-25000" dirty="0">
                <a:cs typeface="Times New Roman" panose="02020603050405020304" pitchFamily="18" charset="0"/>
              </a:rPr>
              <a:t>2</a:t>
            </a:r>
            <a:r>
              <a:rPr lang="en-US" sz="2000" dirty="0">
                <a:cs typeface="Times New Roman" panose="02020603050405020304" pitchFamily="18" charset="0"/>
              </a:rPr>
              <a:t> (ASR)</a:t>
            </a: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13410" y="5017250"/>
            <a:ext cx="589776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000" dirty="0">
                <a:cs typeface="Times New Roman" panose="02020603050405020304" pitchFamily="18" charset="0"/>
              </a:rPr>
              <a:t>1110   00  0 1101 0  0000  0101    1010 0 10 1 0110</a:t>
            </a:r>
          </a:p>
          <a:p>
            <a:pPr lvl="1"/>
            <a:r>
              <a:rPr lang="en-US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0xE1A05A56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31390" y="2929735"/>
            <a:ext cx="2573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Uses register-shifted register </a:t>
            </a:r>
            <a:r>
              <a:rPr lang="en-US" sz="2400" b="1" i="1" dirty="0">
                <a:solidFill>
                  <a:srgbClr val="0070C0"/>
                </a:solidFill>
              </a:rPr>
              <a:t>Src2</a:t>
            </a:r>
            <a:r>
              <a:rPr lang="en-US" sz="2400" b="1" dirty="0">
                <a:solidFill>
                  <a:srgbClr val="0070C0"/>
                </a:solidFill>
              </a:rPr>
              <a:t> encoding</a:t>
            </a:r>
          </a:p>
        </p:txBody>
      </p:sp>
    </p:spTree>
    <p:extLst>
      <p:ext uri="{BB962C8B-B14F-4D97-AF65-F5344CB8AC3E}">
        <p14:creationId xmlns:p14="http://schemas.microsoft.com/office/powerpoint/2010/main" val="2795298587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5" name="Picture 6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60" y="2995421"/>
            <a:ext cx="8492817" cy="281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9295" y="11430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i="1" dirty="0">
                <a:latin typeface="+mj-lt"/>
                <a:cs typeface="Courier New" panose="02070309020205020404" pitchFamily="49" charset="0"/>
              </a:rPr>
              <a:t>Src2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can be: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cs typeface="Times New Roman" panose="02020603050405020304" pitchFamily="18" charset="0"/>
              </a:rPr>
              <a:t>Immediate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cs typeface="Times New Roman" panose="02020603050405020304" pitchFamily="18" charset="0"/>
              </a:rPr>
              <a:t>Register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  <a:cs typeface="Times New Roman" panose="02020603050405020304" pitchFamily="18" charset="0"/>
              </a:rPr>
              <a:t>Register-shifted register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Review: Data-processing Format</a:t>
            </a:r>
          </a:p>
        </p:txBody>
      </p:sp>
    </p:spTree>
    <p:extLst>
      <p:ext uri="{BB962C8B-B14F-4D97-AF65-F5344CB8AC3E}">
        <p14:creationId xmlns:p14="http://schemas.microsoft.com/office/powerpoint/2010/main" val="3857188197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9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408449" y="1009485"/>
            <a:ext cx="8196075" cy="5181600"/>
          </a:xfrm>
        </p:spPr>
        <p:txBody>
          <a:bodyPr>
            <a:noAutofit/>
          </a:bodyPr>
          <a:lstStyle/>
          <a:p>
            <a:r>
              <a:rPr lang="en-US" dirty="0"/>
              <a:t>Data-processing</a:t>
            </a:r>
          </a:p>
          <a:p>
            <a:r>
              <a:rPr lang="en-US" b="1" dirty="0">
                <a:solidFill>
                  <a:srgbClr val="0070C0"/>
                </a:solidFill>
              </a:rPr>
              <a:t>Memory</a:t>
            </a:r>
          </a:p>
          <a:p>
            <a:r>
              <a:rPr lang="en-US" dirty="0"/>
              <a:t>Branch</a:t>
            </a:r>
          </a:p>
        </p:txBody>
      </p:sp>
      <p:sp>
        <p:nvSpPr>
          <p:cNvPr id="10352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Instruction Formats</a:t>
            </a:r>
          </a:p>
        </p:txBody>
      </p:sp>
    </p:spTree>
    <p:extLst>
      <p:ext uri="{BB962C8B-B14F-4D97-AF65-F5344CB8AC3E}">
        <p14:creationId xmlns:p14="http://schemas.microsoft.com/office/powerpoint/2010/main" val="248368609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040" name="Picture 7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65" y="3794228"/>
            <a:ext cx="12582510" cy="209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24260" y="1164350"/>
            <a:ext cx="864354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atin typeface="+mj-lt"/>
                <a:cs typeface="Courier New" panose="02070309020205020404" pitchFamily="49" charset="0"/>
              </a:rPr>
              <a:t>Encodes: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LDR</a:t>
            </a:r>
            <a:r>
              <a:rPr lang="en-US" sz="3200" dirty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3200" dirty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LDRB</a:t>
            </a:r>
            <a:r>
              <a:rPr lang="en-US" sz="3200" dirty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STRB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400" b="1" i="1" dirty="0">
                <a:latin typeface="+mj-lt"/>
                <a:cs typeface="Courier New" panose="02070309020205020404" pitchFamily="49" charset="0"/>
              </a:rPr>
              <a:t>op 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= 	01</a:t>
            </a:r>
            <a:r>
              <a:rPr lang="en-US" sz="24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400" b="1" i="1" dirty="0">
                <a:latin typeface="+mj-lt"/>
                <a:cs typeface="Times New Roman" panose="02020603050405020304" pitchFamily="18" charset="0"/>
              </a:rPr>
              <a:t>Rn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= 	base register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400" b="1" i="1" dirty="0">
                <a:latin typeface="+mj-lt"/>
                <a:cs typeface="Times New Roman" panose="02020603050405020304" pitchFamily="18" charset="0"/>
              </a:rPr>
              <a:t>Rd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= 	destination (load), source (store)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400" b="1" i="1" dirty="0">
                <a:latin typeface="+mj-lt"/>
                <a:cs typeface="Times New Roman" panose="02020603050405020304" pitchFamily="18" charset="0"/>
              </a:rPr>
              <a:t>Src2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= 	offset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400" b="1" i="1" dirty="0" err="1">
                <a:latin typeface="+mj-lt"/>
                <a:cs typeface="Courier New" panose="02070309020205020404" pitchFamily="49" charset="0"/>
              </a:rPr>
              <a:t>funct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= 	6 control bits</a:t>
            </a:r>
            <a:endParaRPr lang="en-US" sz="24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Memory Instruction Format</a:t>
            </a:r>
            <a:endParaRPr lang="en-US" sz="4400" i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05995" y="3485985"/>
            <a:ext cx="5491915" cy="1171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763000" y="3352190"/>
            <a:ext cx="4488530" cy="25334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590780" y="5228825"/>
            <a:ext cx="5491915" cy="504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50956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06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20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206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7465" y="1202755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atin typeface="+mj-lt"/>
                <a:cs typeface="Arial" charset="0"/>
              </a:rPr>
              <a:t>Recall: Address = Base Address + Offset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0070C0"/>
                </a:solidFill>
                <a:latin typeface="+mj-lt"/>
                <a:cs typeface="Arial" charset="0"/>
              </a:rPr>
              <a:t>Example:</a:t>
            </a:r>
            <a:r>
              <a:rPr lang="en-US" sz="2800" dirty="0">
                <a:latin typeface="+mj-lt"/>
                <a:cs typeface="Arial" charset="0"/>
              </a:rPr>
              <a:t>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LDR R1, [R2, #4]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latin typeface="+mj-lt"/>
                <a:cs typeface="Arial" charset="0"/>
              </a:rPr>
              <a:t>	Base Address = R2, Offset = 4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latin typeface="+mj-lt"/>
                <a:cs typeface="Arial" charset="0"/>
              </a:rPr>
              <a:t>	Address = (R2 + 4)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Base address always in a register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The offset can be: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+mj-lt"/>
                <a:cs typeface="Arial" charset="0"/>
              </a:rPr>
              <a:t>an immediate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+mj-lt"/>
                <a:cs typeface="Arial" charset="0"/>
              </a:rPr>
              <a:t>a register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+mj-lt"/>
                <a:cs typeface="Arial" charset="0"/>
              </a:rPr>
              <a:t>or a scaled (shifted) register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Offset Options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442955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06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20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62665" y="1238715"/>
          <a:ext cx="829548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7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7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ARM</a:t>
                      </a:r>
                      <a:r>
                        <a:rPr lang="en-US" sz="3200" baseline="0" dirty="0"/>
                        <a:t> Assembly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Memory</a:t>
                      </a:r>
                      <a:r>
                        <a:rPr lang="en-US" sz="3200" baseline="0" dirty="0"/>
                        <a:t> Address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LDR R0, [R3, #4]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R3 + 4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LDR R0, [R5, #-16]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R5 – 16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LDR R1,</a:t>
                      </a:r>
                      <a:r>
                        <a:rPr lang="en-US" sz="2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[R6, R7]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R6 + R7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LDR R2, [R8, -R9]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R8 </a:t>
                      </a:r>
                      <a:r>
                        <a:rPr lang="en-US" sz="2800" baseline="0" dirty="0"/>
                        <a:t>–</a:t>
                      </a:r>
                      <a:r>
                        <a:rPr lang="en-US" sz="2800" dirty="0"/>
                        <a:t> R9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LDR R3, [R10</a:t>
                      </a:r>
                      <a:r>
                        <a:rPr lang="en-US" sz="2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R11, LSL #2]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R10 + (R11 &lt;&lt; 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LDR R4, [R1,</a:t>
                      </a:r>
                      <a:r>
                        <a:rPr lang="en-US" sz="2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-R12, ASR #4]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R1 </a:t>
                      </a:r>
                      <a:r>
                        <a:rPr lang="en-US" sz="2800" baseline="0" dirty="0"/>
                        <a:t>– (R12 &gt;&gt;&gt; 4)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LDR R0, [R9]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R9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Offset Examples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161128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3830" y="1164350"/>
            <a:ext cx="8948366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atin typeface="+mj-lt"/>
                <a:cs typeface="Courier New" panose="02070309020205020404" pitchFamily="49" charset="0"/>
              </a:rPr>
              <a:t>Encodes: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LDR</a:t>
            </a:r>
            <a:r>
              <a:rPr lang="en-US" sz="3200" dirty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3200" dirty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LDRB</a:t>
            </a:r>
            <a:r>
              <a:rPr lang="en-US" sz="3200" dirty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STRB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400" b="1" i="1" dirty="0">
                <a:latin typeface="+mj-lt"/>
                <a:cs typeface="Courier New" panose="02070309020205020404" pitchFamily="49" charset="0"/>
              </a:rPr>
              <a:t>op 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= 	01</a:t>
            </a:r>
            <a:r>
              <a:rPr lang="en-US" sz="24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400" b="1" i="1" dirty="0">
                <a:latin typeface="+mj-lt"/>
                <a:cs typeface="Times New Roman" panose="02020603050405020304" pitchFamily="18" charset="0"/>
              </a:rPr>
              <a:t>Rn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= 	base register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400" b="1" i="1" dirty="0">
                <a:latin typeface="+mj-lt"/>
                <a:cs typeface="Times New Roman" panose="02020603050405020304" pitchFamily="18" charset="0"/>
              </a:rPr>
              <a:t>Rd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= 	destination (load), source (store)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400" b="1" i="1" dirty="0">
                <a:latin typeface="+mj-lt"/>
                <a:cs typeface="Times New Roman" panose="02020603050405020304" pitchFamily="18" charset="0"/>
              </a:rPr>
              <a:t>Src2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= 	</a:t>
            </a:r>
            <a:r>
              <a:rPr lang="en-US" sz="24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offset: register (optionally shifted) or immediate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400" b="1" i="1" dirty="0" err="1">
                <a:latin typeface="+mj-lt"/>
                <a:cs typeface="Courier New" panose="02070309020205020404" pitchFamily="49" charset="0"/>
              </a:rPr>
              <a:t>funct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= 	6 control bits</a:t>
            </a:r>
            <a:endParaRPr lang="en-US" sz="24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Memory Instruction Format</a:t>
            </a:r>
            <a:endParaRPr lang="en-US" sz="4400" i="1" dirty="0">
              <a:solidFill>
                <a:schemeClr val="bg1"/>
              </a:solidFill>
            </a:endParaRPr>
          </a:p>
        </p:txBody>
      </p:sp>
      <p:pic>
        <p:nvPicPr>
          <p:cNvPr id="25600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3643665"/>
            <a:ext cx="85820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462040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06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20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3830" y="1047890"/>
          <a:ext cx="8672380" cy="2150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3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9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3646">
                <a:tc>
                  <a:txBody>
                    <a:bodyPr/>
                    <a:lstStyle/>
                    <a:p>
                      <a:r>
                        <a:rPr lang="en-US" sz="3200" dirty="0"/>
                        <a:t>Mode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Base Reg.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dirty="0"/>
                        <a:t>Update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646">
                <a:tc>
                  <a:txBody>
                    <a:bodyPr/>
                    <a:lstStyle/>
                    <a:p>
                      <a:r>
                        <a:rPr lang="en-US" sz="2800" b="1" dirty="0"/>
                        <a:t>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Base</a:t>
                      </a:r>
                      <a:r>
                        <a:rPr lang="en-US" sz="2800" baseline="0" dirty="0"/>
                        <a:t> register </a:t>
                      </a:r>
                      <a:r>
                        <a:rPr lang="en-US" sz="2800" dirty="0"/>
                        <a:t>±</a:t>
                      </a:r>
                      <a:r>
                        <a:rPr lang="en-US" sz="2800" baseline="0" dirty="0"/>
                        <a:t> Offset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No</a:t>
                      </a:r>
                      <a:r>
                        <a:rPr lang="en-US" sz="2800" baseline="0" dirty="0"/>
                        <a:t> change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646">
                <a:tc>
                  <a:txBody>
                    <a:bodyPr/>
                    <a:lstStyle/>
                    <a:p>
                      <a:r>
                        <a:rPr lang="en-US" sz="2800" b="1" dirty="0" err="1"/>
                        <a:t>Preindex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Base register ±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Base register ±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646">
                <a:tc>
                  <a:txBody>
                    <a:bodyPr/>
                    <a:lstStyle/>
                    <a:p>
                      <a:r>
                        <a:rPr lang="en-US" sz="2800" b="1" dirty="0" err="1"/>
                        <a:t>Postindex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Base register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Base register</a:t>
                      </a:r>
                      <a:r>
                        <a:rPr lang="en-US" sz="2800" baseline="0" dirty="0"/>
                        <a:t> ± Offset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0640" y="3275380"/>
            <a:ext cx="88407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Examples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800" b="1" dirty="0">
                <a:latin typeface="+mj-lt"/>
                <a:cs typeface="Arial" charset="0"/>
              </a:rPr>
              <a:t>Offset:</a:t>
            </a:r>
            <a:r>
              <a:rPr lang="en-US" sz="2000" dirty="0">
                <a:latin typeface="+mj-lt"/>
                <a:cs typeface="Arial" charset="0"/>
              </a:rPr>
              <a:t>		</a:t>
            </a:r>
            <a:r>
              <a:rPr lang="en-US" sz="2000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LDR R1, [R2, #4]</a:t>
            </a:r>
            <a:r>
              <a:rPr lang="en-US" sz="2000" spc="-100" dirty="0">
                <a:latin typeface="Courier New" panose="02070309020205020404" pitchFamily="49" charset="0"/>
                <a:cs typeface="Arial" charset="0"/>
              </a:rPr>
              <a:t> 	; R1 = mem[R2+4]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endParaRPr lang="en-US" sz="500" spc="-100" dirty="0">
              <a:latin typeface="Courier New" panose="02070309020205020404" pitchFamily="49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800" b="1" dirty="0" err="1">
                <a:latin typeface="+mj-lt"/>
                <a:cs typeface="Arial" charset="0"/>
              </a:rPr>
              <a:t>Preindex</a:t>
            </a:r>
            <a:r>
              <a:rPr lang="en-US" sz="2800" b="1" dirty="0">
                <a:latin typeface="+mj-lt"/>
                <a:cs typeface="Arial" charset="0"/>
              </a:rPr>
              <a:t>:</a:t>
            </a:r>
            <a:r>
              <a:rPr lang="en-US" sz="2000" dirty="0">
                <a:latin typeface="+mj-lt"/>
                <a:cs typeface="Arial" charset="0"/>
              </a:rPr>
              <a:t>	</a:t>
            </a:r>
            <a:r>
              <a:rPr lang="en-US" sz="2000" spc="-100" dirty="0">
                <a:latin typeface="Courier New" panose="02070309020205020404" pitchFamily="49" charset="0"/>
                <a:cs typeface="Arial" charset="0"/>
              </a:rPr>
              <a:t>LDR R3, [R5, #16]!	; R3 = mem[R5+16] </a:t>
            </a:r>
          </a:p>
          <a:p>
            <a:pPr>
              <a:lnSpc>
                <a:spcPct val="90000"/>
              </a:lnSpc>
            </a:pPr>
            <a:r>
              <a:rPr lang="en-US" sz="2000" spc="-100" dirty="0">
                <a:latin typeface="Courier New" panose="02070309020205020404" pitchFamily="49" charset="0"/>
                <a:cs typeface="Arial" charset="0"/>
              </a:rPr>
              <a:t>						; R5 = R5 + 16</a:t>
            </a:r>
          </a:p>
          <a:p>
            <a:pPr>
              <a:lnSpc>
                <a:spcPct val="90000"/>
              </a:lnSpc>
            </a:pPr>
            <a:endParaRPr lang="en-US" sz="500" spc="-100" dirty="0">
              <a:latin typeface="Courier New" panose="02070309020205020404" pitchFamily="49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800" b="1" dirty="0" err="1">
                <a:latin typeface="+mj-lt"/>
                <a:cs typeface="Arial" charset="0"/>
              </a:rPr>
              <a:t>Postindex</a:t>
            </a:r>
            <a:r>
              <a:rPr lang="en-US" sz="2800" b="1" dirty="0">
                <a:latin typeface="+mj-lt"/>
                <a:cs typeface="Arial" charset="0"/>
              </a:rPr>
              <a:t>:</a:t>
            </a:r>
            <a:r>
              <a:rPr lang="en-US" sz="2000" dirty="0">
                <a:latin typeface="+mj-lt"/>
                <a:cs typeface="Arial" charset="0"/>
              </a:rPr>
              <a:t>	</a:t>
            </a:r>
            <a:r>
              <a:rPr lang="en-US" sz="2000" spc="-100" dirty="0">
                <a:latin typeface="Courier New" panose="02070309020205020404" pitchFamily="49" charset="0"/>
                <a:cs typeface="Arial" charset="0"/>
              </a:rPr>
              <a:t>LDR R8, [R1], #8 	; R8 = mem[R1]</a:t>
            </a:r>
          </a:p>
          <a:p>
            <a:pPr lvl="2">
              <a:lnSpc>
                <a:spcPct val="90000"/>
              </a:lnSpc>
            </a:pPr>
            <a:r>
              <a:rPr lang="en-US" sz="2000" spc="-100" dirty="0">
                <a:latin typeface="Courier New" panose="02070309020205020404" pitchFamily="49" charset="0"/>
                <a:cs typeface="Arial" charset="0"/>
              </a:rPr>
              <a:t>					; R1 = R1 + 8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200" spc="-100" dirty="0">
              <a:latin typeface="Courier New" panose="02070309020205020404" pitchFamily="49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spc="-100" dirty="0">
                <a:latin typeface="Courier New" panose="02070309020205020404" pitchFamily="49" charset="0"/>
                <a:cs typeface="Arial" charset="0"/>
              </a:rPr>
              <a:t>	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Indexing Modes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183295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24260" y="1009485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i="1" dirty="0" err="1">
                <a:latin typeface="+mj-lt"/>
                <a:cs typeface="Courier New" panose="02070309020205020404" pitchFamily="49" charset="0"/>
              </a:rPr>
              <a:t>funct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:</a:t>
            </a:r>
            <a:endParaRPr lang="en-US" sz="3200" dirty="0">
              <a:latin typeface="+mj-lt"/>
              <a:cs typeface="Courier New" panose="02070309020205020404" pitchFamily="49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b="1" i="1" dirty="0">
                <a:latin typeface="+mj-lt"/>
                <a:cs typeface="Courier New" panose="02070309020205020404" pitchFamily="49" charset="0"/>
              </a:rPr>
              <a:t>I</a:t>
            </a:r>
            <a:r>
              <a:rPr lang="en-US" sz="2400" b="1" dirty="0">
                <a:latin typeface="+mj-lt"/>
                <a:cs typeface="Arial" charset="0"/>
              </a:rPr>
              <a:t>:</a:t>
            </a:r>
            <a:r>
              <a:rPr lang="en-US" sz="2400" dirty="0">
                <a:latin typeface="+mj-lt"/>
                <a:cs typeface="Arial" charset="0"/>
              </a:rPr>
              <a:t>  	Immediate bar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b="1" i="1" dirty="0">
                <a:latin typeface="+mj-lt"/>
                <a:cs typeface="Courier New" panose="02070309020205020404" pitchFamily="49" charset="0"/>
              </a:rPr>
              <a:t>P</a:t>
            </a:r>
            <a:r>
              <a:rPr lang="en-US" sz="2400" b="1" dirty="0">
                <a:latin typeface="+mj-lt"/>
                <a:cs typeface="Arial" charset="0"/>
              </a:rPr>
              <a:t>:</a:t>
            </a:r>
            <a:r>
              <a:rPr lang="en-US" sz="2400" dirty="0">
                <a:latin typeface="+mj-lt"/>
                <a:cs typeface="Arial" charset="0"/>
              </a:rPr>
              <a:t>  	</a:t>
            </a:r>
            <a:r>
              <a:rPr lang="en-US" sz="2400" dirty="0" err="1">
                <a:latin typeface="+mj-lt"/>
                <a:cs typeface="Arial" charset="0"/>
              </a:rPr>
              <a:t>Preindex</a:t>
            </a:r>
            <a:endParaRPr lang="en-US" sz="2400" dirty="0">
              <a:latin typeface="+mj-lt"/>
              <a:cs typeface="Arial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b="1" i="1" dirty="0">
                <a:latin typeface="+mj-lt"/>
                <a:cs typeface="Courier New" panose="02070309020205020404" pitchFamily="49" charset="0"/>
              </a:rPr>
              <a:t>U</a:t>
            </a:r>
            <a:r>
              <a:rPr lang="en-US" sz="2400" b="1" dirty="0">
                <a:latin typeface="+mj-lt"/>
                <a:cs typeface="Arial" charset="0"/>
              </a:rPr>
              <a:t>:</a:t>
            </a:r>
            <a:r>
              <a:rPr lang="en-US" sz="2400" dirty="0">
                <a:latin typeface="+mj-lt"/>
                <a:cs typeface="Arial" charset="0"/>
              </a:rPr>
              <a:t> 	Add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b="1" i="1" dirty="0">
                <a:latin typeface="+mj-lt"/>
                <a:cs typeface="Courier New" panose="02070309020205020404" pitchFamily="49" charset="0"/>
              </a:rPr>
              <a:t>B</a:t>
            </a:r>
            <a:r>
              <a:rPr lang="en-US" sz="2400" b="1" dirty="0">
                <a:latin typeface="+mj-lt"/>
                <a:cs typeface="Arial" charset="0"/>
              </a:rPr>
              <a:t>:</a:t>
            </a:r>
            <a:r>
              <a:rPr lang="en-US" sz="2400" dirty="0">
                <a:latin typeface="+mj-lt"/>
                <a:cs typeface="Arial" charset="0"/>
              </a:rPr>
              <a:t> 	Byte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b="1" i="1" dirty="0">
                <a:latin typeface="+mj-lt"/>
                <a:cs typeface="Courier New" panose="02070309020205020404" pitchFamily="49" charset="0"/>
              </a:rPr>
              <a:t>W</a:t>
            </a:r>
            <a:r>
              <a:rPr lang="en-US" sz="2400" b="1" dirty="0">
                <a:latin typeface="+mj-lt"/>
                <a:cs typeface="Arial" charset="0"/>
              </a:rPr>
              <a:t>:</a:t>
            </a:r>
            <a:r>
              <a:rPr lang="en-US" sz="2400" dirty="0">
                <a:latin typeface="+mj-lt"/>
                <a:cs typeface="Arial" charset="0"/>
              </a:rPr>
              <a:t> 	</a:t>
            </a:r>
            <a:r>
              <a:rPr lang="en-US" sz="2400" dirty="0" err="1">
                <a:latin typeface="+mj-lt"/>
                <a:cs typeface="Arial" charset="0"/>
              </a:rPr>
              <a:t>Writeback</a:t>
            </a:r>
            <a:endParaRPr lang="en-US" sz="2400" dirty="0">
              <a:latin typeface="+mj-lt"/>
              <a:cs typeface="Arial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b="1" i="1" dirty="0">
                <a:latin typeface="+mj-lt"/>
                <a:cs typeface="Courier New" panose="02070309020205020404" pitchFamily="49" charset="0"/>
              </a:rPr>
              <a:t>L</a:t>
            </a:r>
            <a:r>
              <a:rPr lang="en-US" sz="2400" b="1" dirty="0">
                <a:latin typeface="+mj-lt"/>
                <a:cs typeface="Arial" charset="0"/>
              </a:rPr>
              <a:t>:</a:t>
            </a:r>
            <a:r>
              <a:rPr lang="en-US" sz="2400" dirty="0">
                <a:latin typeface="+mj-lt"/>
                <a:cs typeface="Arial" charset="0"/>
              </a:rPr>
              <a:t> 	Load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424010" y="1547155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Memory Instruction Format</a:t>
            </a:r>
            <a:endParaRPr lang="en-US" sz="4400" i="1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62665" y="3352190"/>
            <a:ext cx="12788865" cy="2534730"/>
            <a:chOff x="462665" y="3352190"/>
            <a:chExt cx="12788865" cy="2534730"/>
          </a:xfrm>
        </p:grpSpPr>
        <p:pic>
          <p:nvPicPr>
            <p:cNvPr id="212040" name="Picture 7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65" y="3794228"/>
              <a:ext cx="12582510" cy="2092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7605995" y="3485985"/>
              <a:ext cx="5491915" cy="11719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763000" y="3352190"/>
              <a:ext cx="4488530" cy="25334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590780" y="5228825"/>
              <a:ext cx="5491915" cy="504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884572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8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412110" y="1143000"/>
            <a:ext cx="8077200" cy="5181600"/>
          </a:xfrm>
          <a:noFill/>
          <a:ln/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Call Function: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branch and link 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</a:rPr>
              <a:t>			BL</a:t>
            </a:r>
            <a:r>
              <a:rPr lang="en-US" dirty="0"/>
              <a:t> </a:t>
            </a:r>
          </a:p>
          <a:p>
            <a:r>
              <a:rPr lang="en-US" b="1" dirty="0">
                <a:solidFill>
                  <a:srgbClr val="0070C0"/>
                </a:solidFill>
              </a:rPr>
              <a:t>Return</a:t>
            </a:r>
            <a:r>
              <a:rPr lang="en-US" dirty="0"/>
              <a:t> from function: move the link register to PC: 	         	</a:t>
            </a:r>
            <a:r>
              <a:rPr lang="en-US" dirty="0">
                <a:latin typeface="Courier New" pitchFamily="49" charset="0"/>
              </a:rPr>
              <a:t>MOV PC, LR</a:t>
            </a:r>
          </a:p>
          <a:p>
            <a:r>
              <a:rPr lang="en-US" b="1" dirty="0">
                <a:solidFill>
                  <a:srgbClr val="0070C0"/>
                </a:solidFill>
              </a:rPr>
              <a:t>Arguments:</a:t>
            </a:r>
            <a:r>
              <a:rPr lang="en-US" dirty="0"/>
              <a:t>    	</a:t>
            </a:r>
            <a:r>
              <a:rPr lang="en-US" dirty="0">
                <a:latin typeface="Courier10 BT" pitchFamily="49" charset="0"/>
              </a:rPr>
              <a:t>R0-R3</a:t>
            </a:r>
          </a:p>
          <a:p>
            <a:r>
              <a:rPr lang="en-US" b="1" dirty="0">
                <a:solidFill>
                  <a:srgbClr val="0070C0"/>
                </a:solidFill>
              </a:rPr>
              <a:t>Return value: 	</a:t>
            </a:r>
            <a:r>
              <a:rPr lang="en-US" dirty="0">
                <a:latin typeface="Courier10 BT" pitchFamily="49" charset="0"/>
              </a:rPr>
              <a:t>R0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113254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ARM Function Conventions</a:t>
            </a:r>
          </a:p>
        </p:txBody>
      </p:sp>
    </p:spTree>
    <p:extLst>
      <p:ext uri="{BB962C8B-B14F-4D97-AF65-F5344CB8AC3E}">
        <p14:creationId xmlns:p14="http://schemas.microsoft.com/office/powerpoint/2010/main" val="3770664327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Memory Format </a:t>
            </a:r>
            <a:r>
              <a:rPr lang="en-US" sz="4400" i="1" dirty="0" err="1">
                <a:solidFill>
                  <a:schemeClr val="bg1"/>
                </a:solidFill>
              </a:rPr>
              <a:t>funct</a:t>
            </a:r>
            <a:r>
              <a:rPr lang="en-US" sz="4400" dirty="0">
                <a:solidFill>
                  <a:schemeClr val="bg1"/>
                </a:solidFill>
              </a:rPr>
              <a:t> Encodings</a:t>
            </a:r>
            <a:endParaRPr lang="en-US" sz="4400" i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1070" y="1126839"/>
            <a:ext cx="325602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cs typeface="Arial" charset="0"/>
              </a:rPr>
              <a:t>Type of Operation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539475" y="1631334"/>
          <a:ext cx="266700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Instruction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LDR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LDRB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1727477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202075" y="1613205"/>
          <a:ext cx="26669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4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Indexing  Mode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supported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Postindex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Preindex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Memory Format </a:t>
            </a:r>
            <a:r>
              <a:rPr lang="en-US" sz="4400" i="1" dirty="0" err="1">
                <a:solidFill>
                  <a:schemeClr val="bg1"/>
                </a:solidFill>
              </a:rPr>
              <a:t>funct</a:t>
            </a:r>
            <a:r>
              <a:rPr lang="en-US" sz="4400" dirty="0">
                <a:solidFill>
                  <a:schemeClr val="bg1"/>
                </a:solidFill>
              </a:rPr>
              <a:t> Encodings</a:t>
            </a:r>
            <a:endParaRPr lang="en-US" sz="4400" i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1070" y="1126839"/>
            <a:ext cx="325602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cs typeface="Arial" charset="0"/>
              </a:rPr>
              <a:t>Type of Operation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38182" y="1115897"/>
            <a:ext cx="273664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cs typeface="Arial" charset="0"/>
              </a:rPr>
              <a:t>Indexing Mode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539475" y="1631334"/>
          <a:ext cx="266700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Instruction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LDR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LDRB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968591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202075" y="1613205"/>
          <a:ext cx="26669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4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Indexing  Mode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supported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Postindex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Preindex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Memory Format </a:t>
            </a:r>
            <a:r>
              <a:rPr lang="en-US" sz="4400" i="1" dirty="0" err="1">
                <a:solidFill>
                  <a:schemeClr val="bg1"/>
                </a:solidFill>
              </a:rPr>
              <a:t>funct</a:t>
            </a:r>
            <a:r>
              <a:rPr lang="en-US" sz="4400" dirty="0">
                <a:solidFill>
                  <a:schemeClr val="bg1"/>
                </a:solidFill>
              </a:rPr>
              <a:t> Encodings</a:t>
            </a:r>
            <a:endParaRPr lang="en-US" sz="4400" i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1070" y="1126839"/>
            <a:ext cx="325602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cs typeface="Arial" charset="0"/>
              </a:rPr>
              <a:t>Type of Operation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539475" y="4198325"/>
          <a:ext cx="783461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9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7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7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Immediate</a:t>
                      </a:r>
                      <a:r>
                        <a:rPr lang="en-US" dirty="0"/>
                        <a:t> offset in </a:t>
                      </a:r>
                      <a:r>
                        <a:rPr lang="en-US" i="1" dirty="0"/>
                        <a:t>Src2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Subtract</a:t>
                      </a:r>
                      <a:r>
                        <a:rPr lang="en-US" dirty="0"/>
                        <a:t> offset from base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Register</a:t>
                      </a:r>
                      <a:r>
                        <a:rPr lang="en-US" dirty="0"/>
                        <a:t> offset in </a:t>
                      </a:r>
                      <a:r>
                        <a:rPr lang="en-US" i="1" dirty="0"/>
                        <a:t>Src2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Add</a:t>
                      </a:r>
                      <a:r>
                        <a:rPr lang="en-US" dirty="0"/>
                        <a:t> offset to base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1577630" y="4273910"/>
            <a:ext cx="1524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03025" y="3699974"/>
            <a:ext cx="710297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cs typeface="Arial" charset="0"/>
              </a:rPr>
              <a:t>Add/Subtract Immediate/Register Offset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38182" y="1115897"/>
            <a:ext cx="273664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cs typeface="Arial" charset="0"/>
              </a:rPr>
              <a:t>Indexing Mode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539475" y="1631334"/>
          <a:ext cx="266700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Instruction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LDR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LDRB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340892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3830" y="1164350"/>
            <a:ext cx="8948366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atin typeface="+mj-lt"/>
                <a:cs typeface="Courier New" panose="02070309020205020404" pitchFamily="49" charset="0"/>
              </a:rPr>
              <a:t>Encodes: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LDR</a:t>
            </a:r>
            <a:r>
              <a:rPr lang="en-US" sz="3200" dirty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3200" dirty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LDRB</a:t>
            </a:r>
            <a:r>
              <a:rPr lang="en-US" sz="3200" dirty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STRB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400" b="1" i="1" dirty="0">
                <a:latin typeface="+mj-lt"/>
                <a:cs typeface="Courier New" panose="02070309020205020404" pitchFamily="49" charset="0"/>
              </a:rPr>
              <a:t>op 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= 	01</a:t>
            </a:r>
            <a:r>
              <a:rPr lang="en-US" sz="24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400" b="1" i="1" dirty="0">
                <a:latin typeface="+mj-lt"/>
                <a:cs typeface="Times New Roman" panose="02020603050405020304" pitchFamily="18" charset="0"/>
              </a:rPr>
              <a:t>Rn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= 	base register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400" b="1" i="1" dirty="0">
                <a:latin typeface="+mj-lt"/>
                <a:cs typeface="Times New Roman" panose="02020603050405020304" pitchFamily="18" charset="0"/>
              </a:rPr>
              <a:t>Rd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= 	destination (load), source (store)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400" b="1" i="1" dirty="0">
                <a:latin typeface="+mj-lt"/>
                <a:cs typeface="Times New Roman" panose="02020603050405020304" pitchFamily="18" charset="0"/>
              </a:rPr>
              <a:t>Src2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= 	offset: immediate or register (optionally shifted)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400" b="1" i="1" dirty="0" err="1">
                <a:latin typeface="+mj-lt"/>
                <a:cs typeface="Courier New" panose="02070309020205020404" pitchFamily="49" charset="0"/>
              </a:rPr>
              <a:t>funct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= 	</a:t>
            </a:r>
            <a:r>
              <a:rPr lang="en-US" sz="2400" i="1" dirty="0">
                <a:latin typeface="+mj-lt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(immediate bar), </a:t>
            </a:r>
            <a:r>
              <a:rPr lang="en-US" sz="2400" i="1" dirty="0">
                <a:latin typeface="+mj-lt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preindex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), </a:t>
            </a:r>
            <a:r>
              <a:rPr lang="en-US" sz="2400" i="1" dirty="0">
                <a:latin typeface="+mj-lt"/>
                <a:cs typeface="Times New Roman" panose="02020603050405020304" pitchFamily="18" charset="0"/>
              </a:rPr>
              <a:t>U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(add),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 		</a:t>
            </a:r>
            <a:r>
              <a:rPr lang="en-US" sz="2400" i="1" dirty="0">
                <a:latin typeface="+mj-lt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(byte), </a:t>
            </a:r>
            <a:r>
              <a:rPr lang="en-US" sz="2400" i="1" dirty="0">
                <a:latin typeface="+mj-lt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writeback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), </a:t>
            </a:r>
            <a:r>
              <a:rPr lang="en-US" sz="2400" i="1" dirty="0">
                <a:latin typeface="+mj-lt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(load)</a:t>
            </a:r>
            <a:endParaRPr lang="en-US" sz="24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Memory Instruction Format</a:t>
            </a:r>
            <a:endParaRPr lang="en-US" sz="4400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075675" y="296814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7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30" y="3928265"/>
            <a:ext cx="85820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429402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884870" y="2545685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Memory Instr. with Immediate </a:t>
            </a:r>
            <a:r>
              <a:rPr lang="en-US" sz="4400" i="1" dirty="0">
                <a:solidFill>
                  <a:schemeClr val="bg1"/>
                </a:solidFill>
              </a:rPr>
              <a:t>Src2</a:t>
            </a:r>
          </a:p>
        </p:txBody>
      </p:sp>
      <p:pic>
        <p:nvPicPr>
          <p:cNvPr id="214088" name="Picture 7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50"/>
          <a:stretch/>
        </p:blipFill>
        <p:spPr bwMode="auto">
          <a:xfrm>
            <a:off x="1425016" y="3671325"/>
            <a:ext cx="6257789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895515"/>
            <a:ext cx="7543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STR R11, [R5], #-26</a:t>
            </a:r>
            <a:endParaRPr lang="en-US" sz="20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  <a:cs typeface="Courier New" panose="02070309020205020404" pitchFamily="49" charset="0"/>
              </a:rPr>
              <a:t>Operation: </a:t>
            </a:r>
            <a:r>
              <a:rPr lang="en-US" sz="2000" dirty="0">
                <a:latin typeface="+mj-lt"/>
                <a:cs typeface="Courier New" panose="02070309020205020404" pitchFamily="49" charset="0"/>
              </a:rPr>
              <a:t>mem[R5] &lt;= R11; R5 = R5 - 26</a:t>
            </a:r>
            <a:endParaRPr lang="en-US" sz="2000" b="1" dirty="0">
              <a:latin typeface="+mj-lt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Courier New" panose="02070309020205020404" pitchFamily="49" charset="0"/>
              </a:rPr>
              <a:t>cond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1110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(14) for unconditional execution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op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01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(1) for memory instruction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Courier New" panose="02070309020205020404" pitchFamily="49" charset="0"/>
              </a:rPr>
              <a:t>funct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0000000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en-US" sz="2000" dirty="0">
                <a:cs typeface="Times New Roman" panose="02020603050405020304" pitchFamily="18" charset="0"/>
              </a:rPr>
              <a:t>(0) </a:t>
            </a: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 (immediate offset), 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P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 (</a:t>
            </a:r>
            <a:r>
              <a:rPr lang="en-US" sz="2000" dirty="0" err="1">
                <a:latin typeface="+mj-lt"/>
                <a:cs typeface="Times New Roman" panose="02020603050405020304" pitchFamily="18" charset="0"/>
              </a:rPr>
              <a:t>postindex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), </a:t>
            </a:r>
          </a:p>
          <a:p>
            <a:pPr lvl="1"/>
            <a:r>
              <a:rPr lang="en-US" sz="2000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U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 (subtract), 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B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 (store word), 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W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 (</a:t>
            </a:r>
            <a:r>
              <a:rPr lang="en-US" sz="2000" dirty="0" err="1">
                <a:latin typeface="+mj-lt"/>
                <a:cs typeface="Times New Roman" panose="02020603050405020304" pitchFamily="18" charset="0"/>
              </a:rPr>
              <a:t>postindex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), </a:t>
            </a:r>
          </a:p>
          <a:p>
            <a:pPr lvl="1"/>
            <a:r>
              <a:rPr lang="en-US" sz="2000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 (store)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11,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Rn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5, 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imm12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26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pic>
        <p:nvPicPr>
          <p:cNvPr id="12" name="Picture 7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5261" b="4057"/>
          <a:stretch/>
        </p:blipFill>
        <p:spPr bwMode="auto">
          <a:xfrm>
            <a:off x="1431230" y="5152425"/>
            <a:ext cx="6251575" cy="75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045893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884870" y="2545685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Memory Instr. with Register </a:t>
            </a:r>
            <a:r>
              <a:rPr lang="en-US" sz="4400" i="1" dirty="0">
                <a:solidFill>
                  <a:schemeClr val="bg1"/>
                </a:solidFill>
              </a:rPr>
              <a:t>Src2</a:t>
            </a:r>
          </a:p>
        </p:txBody>
      </p:sp>
      <p:sp>
        <p:nvSpPr>
          <p:cNvPr id="11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895515"/>
            <a:ext cx="7543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LDR R3, [R4, R5]</a:t>
            </a:r>
            <a:endParaRPr lang="en-US" sz="20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  <a:cs typeface="Courier New" panose="02070309020205020404" pitchFamily="49" charset="0"/>
              </a:rPr>
              <a:t>Operation: </a:t>
            </a:r>
            <a:r>
              <a:rPr lang="en-US" sz="2000" dirty="0">
                <a:latin typeface="+mj-lt"/>
                <a:cs typeface="Courier New" panose="02070309020205020404" pitchFamily="49" charset="0"/>
              </a:rPr>
              <a:t>R3 &lt;= mem[R4 + R5]</a:t>
            </a:r>
            <a:endParaRPr lang="en-US" sz="2000" b="1" dirty="0">
              <a:latin typeface="+mj-lt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Courier New" panose="02070309020205020404" pitchFamily="49" charset="0"/>
              </a:rPr>
              <a:t>cond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1110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(14) for unconditional execution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op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01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(1) for memory instruction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Courier New" panose="02070309020205020404" pitchFamily="49" charset="0"/>
              </a:rPr>
              <a:t>funct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111001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en-US" sz="2000" dirty="0">
                <a:cs typeface="Times New Roman" panose="02020603050405020304" pitchFamily="18" charset="0"/>
              </a:rPr>
              <a:t>(57) </a:t>
            </a: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 (register offset), 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P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 (offset indexing), </a:t>
            </a:r>
          </a:p>
          <a:p>
            <a:pPr lvl="1"/>
            <a:r>
              <a:rPr lang="en-US" sz="2000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U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 (add), 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B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 (load </a:t>
            </a:r>
            <a:r>
              <a:rPr lang="en-US" sz="2000" b="1" dirty="0">
                <a:latin typeface="+mj-lt"/>
                <a:cs typeface="Times New Roman" panose="02020603050405020304" pitchFamily="18" charset="0"/>
              </a:rPr>
              <a:t>word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), 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W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 (offset indexing), </a:t>
            </a:r>
          </a:p>
          <a:p>
            <a:pPr lvl="1"/>
            <a:r>
              <a:rPr lang="en-US" sz="2000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 (load)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3,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Rn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4, 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Rm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5 (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shamt5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0, </a:t>
            </a:r>
            <a:r>
              <a:rPr lang="en-US" sz="2000" b="1" i="1" dirty="0" err="1">
                <a:latin typeface="+mj-lt"/>
                <a:cs typeface="Times New Roman" panose="02020603050405020304" pitchFamily="18" charset="0"/>
              </a:rPr>
              <a:t>sh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500" dirty="0"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latin typeface="+mj-lt"/>
                <a:cs typeface="Times New Roman" panose="02020603050405020304" pitchFamily="18" charset="0"/>
              </a:rPr>
              <a:t>1110  01  111001  0100  0011  00000 00 0  0101  = </a:t>
            </a:r>
            <a:r>
              <a:rPr lang="en-US" sz="2000" b="1" dirty="0">
                <a:latin typeface="+mj-lt"/>
                <a:cs typeface="Times New Roman" panose="02020603050405020304" pitchFamily="18" charset="0"/>
              </a:rPr>
              <a:t>0xE7943005</a:t>
            </a:r>
            <a:endParaRPr lang="en-US" sz="2200" b="1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pic>
        <p:nvPicPr>
          <p:cNvPr id="258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79" y="4219740"/>
            <a:ext cx="85820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324835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538005" y="2545685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Memory Instr. with Scaled Reg. </a:t>
            </a:r>
            <a:r>
              <a:rPr lang="en-US" sz="4400" i="1" dirty="0">
                <a:solidFill>
                  <a:schemeClr val="bg1"/>
                </a:solidFill>
              </a:rPr>
              <a:t>Src2</a:t>
            </a:r>
          </a:p>
        </p:txBody>
      </p:sp>
      <p:sp>
        <p:nvSpPr>
          <p:cNvPr id="11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9475" y="895515"/>
            <a:ext cx="8449099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STR R9, [R1, R3, LSL #2]</a:t>
            </a:r>
            <a:endParaRPr lang="en-US" sz="20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  <a:cs typeface="Courier New" panose="02070309020205020404" pitchFamily="49" charset="0"/>
              </a:rPr>
              <a:t>Operation: </a:t>
            </a:r>
            <a:r>
              <a:rPr lang="en-US" sz="2000" dirty="0">
                <a:latin typeface="+mj-lt"/>
                <a:cs typeface="Courier New" panose="02070309020205020404" pitchFamily="49" charset="0"/>
              </a:rPr>
              <a:t>mem[R1 + (R3 &lt;&lt; 2)] &lt;= R9</a:t>
            </a:r>
            <a:endParaRPr lang="en-US" sz="2000" b="1" dirty="0">
              <a:latin typeface="+mj-lt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Courier New" panose="02070309020205020404" pitchFamily="49" charset="0"/>
              </a:rPr>
              <a:t>cond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1110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(14) for unconditional execution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op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01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(1) for memory instruction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err="1">
                <a:latin typeface="+mj-lt"/>
                <a:cs typeface="Courier New" panose="02070309020205020404" pitchFamily="49" charset="0"/>
              </a:rPr>
              <a:t>funct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111000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en-US" sz="2000" dirty="0">
                <a:cs typeface="Times New Roman" panose="02020603050405020304" pitchFamily="18" charset="0"/>
              </a:rPr>
              <a:t>(0) </a:t>
            </a: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 (register offset), 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P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 (offset indexing), </a:t>
            </a:r>
          </a:p>
          <a:p>
            <a:pPr lvl="1"/>
            <a:r>
              <a:rPr lang="en-US" sz="2000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U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 (add), 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B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 (store </a:t>
            </a:r>
            <a:r>
              <a:rPr lang="en-US" sz="2000" b="1" dirty="0">
                <a:latin typeface="+mj-lt"/>
                <a:cs typeface="Times New Roman" panose="02020603050405020304" pitchFamily="18" charset="0"/>
              </a:rPr>
              <a:t>word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), 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W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 (offset indexing), </a:t>
            </a:r>
          </a:p>
          <a:p>
            <a:pPr lvl="1"/>
            <a:r>
              <a:rPr lang="en-US" sz="2000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0 (store)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Rd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9, </a:t>
            </a:r>
            <a:r>
              <a:rPr lang="en-US" sz="2000" b="1" i="1" dirty="0">
                <a:latin typeface="+mj-lt"/>
                <a:cs typeface="Courier New" panose="02070309020205020404" pitchFamily="49" charset="0"/>
              </a:rPr>
              <a:t>Rn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1, 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Rm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= 3, </a:t>
            </a:r>
            <a:r>
              <a:rPr lang="en-US" sz="2000" b="1" i="1" dirty="0" err="1">
                <a:cs typeface="Times New Roman" panose="02020603050405020304" pitchFamily="18" charset="0"/>
              </a:rPr>
              <a:t>shamt</a:t>
            </a:r>
            <a:r>
              <a:rPr lang="en-US" sz="2000" i="1" dirty="0">
                <a:cs typeface="Times New Roman" panose="02020603050405020304" pitchFamily="18" charset="0"/>
              </a:rPr>
              <a:t> </a:t>
            </a:r>
            <a:r>
              <a:rPr lang="en-US" sz="2000" dirty="0">
                <a:cs typeface="Times New Roman" panose="02020603050405020304" pitchFamily="18" charset="0"/>
              </a:rPr>
              <a:t>= 2, </a:t>
            </a:r>
            <a:r>
              <a:rPr lang="en-US" sz="2000" b="1" i="1" dirty="0" err="1">
                <a:latin typeface="+mj-lt"/>
                <a:cs typeface="Times New Roman" panose="02020603050405020304" pitchFamily="18" charset="0"/>
              </a:rPr>
              <a:t>sh</a:t>
            </a:r>
            <a:r>
              <a:rPr lang="en-US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= 00</a:t>
            </a:r>
            <a:r>
              <a:rPr lang="en-US" sz="20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(LSL)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600" dirty="0"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cs typeface="Times New Roman" panose="02020603050405020304" pitchFamily="18" charset="0"/>
              </a:rPr>
              <a:t>1110  01  111000  0001  1001  00010 00 0  0011  = </a:t>
            </a:r>
            <a:r>
              <a:rPr lang="en-US" sz="2400" b="1" dirty="0">
                <a:cs typeface="Times New Roman" panose="02020603050405020304" pitchFamily="18" charset="0"/>
              </a:rPr>
              <a:t>0xE7819103</a:t>
            </a:r>
            <a:endParaRPr lang="en-US" sz="2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pic>
        <p:nvPicPr>
          <p:cNvPr id="259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4219740"/>
            <a:ext cx="85820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006455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3830" y="1164350"/>
            <a:ext cx="8948366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atin typeface="+mj-lt"/>
                <a:cs typeface="Courier New" panose="02070309020205020404" pitchFamily="49" charset="0"/>
              </a:rPr>
              <a:t>Encodes: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LDR</a:t>
            </a:r>
            <a:r>
              <a:rPr lang="en-US" sz="3200" dirty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3200" dirty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LDRB</a:t>
            </a:r>
            <a:r>
              <a:rPr lang="en-US" sz="3200" dirty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STRB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400" b="1" i="1" dirty="0">
                <a:latin typeface="+mj-lt"/>
                <a:cs typeface="Courier New" panose="02070309020205020404" pitchFamily="49" charset="0"/>
              </a:rPr>
              <a:t>op 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= 	01</a:t>
            </a:r>
            <a:r>
              <a:rPr lang="en-US" sz="24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400" b="1" i="1" dirty="0">
                <a:latin typeface="+mj-lt"/>
                <a:cs typeface="Times New Roman" panose="02020603050405020304" pitchFamily="18" charset="0"/>
              </a:rPr>
              <a:t>Rn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= 	base register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400" b="1" i="1" dirty="0">
                <a:latin typeface="+mj-lt"/>
                <a:cs typeface="Times New Roman" panose="02020603050405020304" pitchFamily="18" charset="0"/>
              </a:rPr>
              <a:t>Rd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= 	destination (load), source (store)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400" b="1" i="1" dirty="0">
                <a:latin typeface="+mj-lt"/>
                <a:cs typeface="Times New Roman" panose="02020603050405020304" pitchFamily="18" charset="0"/>
              </a:rPr>
              <a:t>Src2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= 	offset: register (optionally shifted) or immediate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400" b="1" i="1" dirty="0" err="1">
                <a:latin typeface="+mj-lt"/>
                <a:cs typeface="Courier New" panose="02070309020205020404" pitchFamily="49" charset="0"/>
              </a:rPr>
              <a:t>funct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= 	</a:t>
            </a:r>
            <a:r>
              <a:rPr lang="en-US" sz="2400" i="1" dirty="0">
                <a:latin typeface="+mj-lt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(immediate bar), </a:t>
            </a:r>
            <a:r>
              <a:rPr lang="en-US" sz="2400" i="1" dirty="0">
                <a:latin typeface="+mj-lt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preindex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), </a:t>
            </a:r>
            <a:r>
              <a:rPr lang="en-US" sz="2400" i="1" dirty="0">
                <a:latin typeface="+mj-lt"/>
                <a:cs typeface="Times New Roman" panose="02020603050405020304" pitchFamily="18" charset="0"/>
              </a:rPr>
              <a:t>U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(add),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 		</a:t>
            </a:r>
            <a:r>
              <a:rPr lang="en-US" sz="2400" i="1" dirty="0">
                <a:latin typeface="+mj-lt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(byte), </a:t>
            </a:r>
            <a:r>
              <a:rPr lang="en-US" sz="2400" i="1" dirty="0">
                <a:latin typeface="+mj-lt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writeback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), </a:t>
            </a:r>
            <a:r>
              <a:rPr lang="en-US" sz="2400" i="1" dirty="0">
                <a:latin typeface="+mj-lt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(load)</a:t>
            </a:r>
            <a:endParaRPr lang="en-US" sz="24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Review: Memory Instruction Format</a:t>
            </a:r>
            <a:endParaRPr lang="en-US" sz="4400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075675" y="296814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0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3966670"/>
            <a:ext cx="85820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178439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9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408449" y="1009485"/>
            <a:ext cx="8196075" cy="5181600"/>
          </a:xfrm>
        </p:spPr>
        <p:txBody>
          <a:bodyPr>
            <a:noAutofit/>
          </a:bodyPr>
          <a:lstStyle/>
          <a:p>
            <a:r>
              <a:rPr lang="en-US" dirty="0"/>
              <a:t>Data-processing</a:t>
            </a:r>
          </a:p>
          <a:p>
            <a:r>
              <a:rPr lang="en-US" dirty="0"/>
              <a:t>Memory</a:t>
            </a:r>
          </a:p>
          <a:p>
            <a:r>
              <a:rPr lang="en-US" b="1" dirty="0">
                <a:solidFill>
                  <a:srgbClr val="0070C0"/>
                </a:solidFill>
              </a:rPr>
              <a:t>Branch</a:t>
            </a:r>
          </a:p>
        </p:txBody>
      </p:sp>
      <p:sp>
        <p:nvSpPr>
          <p:cNvPr id="10352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Instruction Formats</a:t>
            </a:r>
          </a:p>
        </p:txBody>
      </p:sp>
    </p:spTree>
    <p:extLst>
      <p:ext uri="{BB962C8B-B14F-4D97-AF65-F5344CB8AC3E}">
        <p14:creationId xmlns:p14="http://schemas.microsoft.com/office/powerpoint/2010/main" val="461289409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390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426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cs typeface="Arial" charset="0"/>
              </a:rPr>
              <a:t>Encodes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3200" dirty="0">
                <a:cs typeface="Times New Roman" panose="02020603050405020304" pitchFamily="18" charset="0"/>
              </a:rPr>
              <a:t> and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BL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i="1" dirty="0">
                <a:latin typeface="+mj-lt"/>
                <a:cs typeface="Courier New" panose="02070309020205020404" pitchFamily="49" charset="0"/>
              </a:rPr>
              <a:t>op</a:t>
            </a:r>
            <a:r>
              <a:rPr lang="en-US" sz="3200" dirty="0">
                <a:latin typeface="+mj-lt"/>
                <a:cs typeface="Arial" charset="0"/>
              </a:rPr>
              <a:t> = 10</a:t>
            </a:r>
            <a:r>
              <a:rPr lang="en-US" sz="3200" baseline="-25000" dirty="0">
                <a:latin typeface="+mj-lt"/>
                <a:cs typeface="Arial" charset="0"/>
              </a:rPr>
              <a:t>2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i="1" dirty="0">
                <a:cs typeface="Arial" charset="0"/>
              </a:rPr>
              <a:t>imm24</a:t>
            </a:r>
            <a:r>
              <a:rPr lang="en-US" sz="3200" b="1" dirty="0">
                <a:cs typeface="Arial" charset="0"/>
              </a:rPr>
              <a:t>:</a:t>
            </a:r>
            <a:r>
              <a:rPr lang="en-US" sz="3200" i="1" dirty="0">
                <a:cs typeface="Arial" charset="0"/>
              </a:rPr>
              <a:t> </a:t>
            </a:r>
            <a:r>
              <a:rPr lang="en-US" sz="3200" dirty="0">
                <a:cs typeface="Arial" charset="0"/>
              </a:rPr>
              <a:t>24-bit immediate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i="1" dirty="0" err="1">
                <a:cs typeface="Courier New" panose="02070309020205020404" pitchFamily="49" charset="0"/>
              </a:rPr>
              <a:t>funct</a:t>
            </a:r>
            <a:r>
              <a:rPr lang="en-US" sz="3200" dirty="0">
                <a:cs typeface="Arial" charset="0"/>
              </a:rPr>
              <a:t> = 1L</a:t>
            </a:r>
            <a:r>
              <a:rPr lang="en-US" sz="3200" baseline="-25000" dirty="0">
                <a:cs typeface="Arial" charset="0"/>
              </a:rPr>
              <a:t>2</a:t>
            </a:r>
            <a:r>
              <a:rPr lang="en-US" sz="3200" dirty="0">
                <a:cs typeface="Arial" charset="0"/>
              </a:rPr>
              <a:t>: </a:t>
            </a:r>
            <a:r>
              <a:rPr lang="en-US" sz="3200" b="1" i="1" dirty="0">
                <a:cs typeface="Arial" charset="0"/>
              </a:rPr>
              <a:t>L</a:t>
            </a:r>
            <a:r>
              <a:rPr lang="en-US" sz="3200" dirty="0">
                <a:cs typeface="Arial" charset="0"/>
              </a:rPr>
              <a:t> = 1 for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BL</a:t>
            </a:r>
            <a:r>
              <a:rPr lang="en-US" sz="3200" dirty="0">
                <a:cs typeface="Arial" charset="0"/>
              </a:rPr>
              <a:t>, </a:t>
            </a:r>
            <a:r>
              <a:rPr lang="en-US" sz="3200" b="1" i="1" dirty="0">
                <a:cs typeface="Arial" charset="0"/>
              </a:rPr>
              <a:t>L</a:t>
            </a:r>
            <a:r>
              <a:rPr lang="en-US" sz="3200" dirty="0">
                <a:cs typeface="Arial" charset="0"/>
              </a:rPr>
              <a:t> = 0 for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endParaRPr lang="en-US" sz="3200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200" baseline="-25000" dirty="0">
              <a:latin typeface="+mj-lt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Branch Instruction Format</a:t>
            </a:r>
            <a:endParaRPr lang="en-US" sz="4400" i="1" dirty="0">
              <a:solidFill>
                <a:schemeClr val="bg1"/>
              </a:solidFill>
            </a:endParaRPr>
          </a:p>
        </p:txBody>
      </p:sp>
      <p:pic>
        <p:nvPicPr>
          <p:cNvPr id="263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60" y="3485666"/>
            <a:ext cx="8412500" cy="178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58788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7090" y="1119845"/>
            <a:ext cx="396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7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700" dirty="0">
                <a:latin typeface="Courier New" pitchFamily="49" charset="0"/>
                <a:cs typeface="Arial" charset="0"/>
              </a:rPr>
              <a:t> main() 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  simple();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  a = b + c;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}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7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void simple() 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  return;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}</a:t>
            </a:r>
          </a:p>
        </p:txBody>
      </p:sp>
      <p:sp>
        <p:nvSpPr>
          <p:cNvPr id="6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82690" y="1119845"/>
            <a:ext cx="4953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ARM Assembly Code</a:t>
            </a:r>
          </a:p>
          <a:p>
            <a:pPr marL="342900" indent="-342900">
              <a:spcBef>
                <a:spcPct val="20000"/>
              </a:spcBef>
            </a:pPr>
            <a:endParaRPr lang="en-US" sz="1700" b="1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700" b="1" dirty="0">
                <a:latin typeface="Courier New" pitchFamily="49" charset="0"/>
                <a:cs typeface="Arial" charset="0"/>
              </a:rPr>
              <a:t>0x00000200</a:t>
            </a:r>
            <a:r>
              <a:rPr lang="en-US" sz="1700" dirty="0">
                <a:latin typeface="Courier New" pitchFamily="49" charset="0"/>
                <a:cs typeface="Arial" charset="0"/>
              </a:rPr>
              <a:t> MAIN     </a:t>
            </a:r>
            <a:r>
              <a:rPr lang="en-US" sz="1700" b="1" dirty="0">
                <a:solidFill>
                  <a:schemeClr val="accent1"/>
                </a:solidFill>
                <a:latin typeface="Courier New" pitchFamily="49" charset="0"/>
                <a:cs typeface="Arial" charset="0"/>
              </a:rPr>
              <a:t>BL  SIMPLE</a:t>
            </a:r>
            <a:r>
              <a:rPr lang="en-US" sz="1700" dirty="0">
                <a:latin typeface="Courier New" pitchFamily="49" charset="0"/>
                <a:cs typeface="Arial" charset="0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700" b="1" dirty="0">
                <a:latin typeface="Courier New" pitchFamily="49" charset="0"/>
                <a:cs typeface="Arial" charset="0"/>
              </a:rPr>
              <a:t>0x00000204</a:t>
            </a:r>
            <a:r>
              <a:rPr lang="en-US" sz="1700" dirty="0">
                <a:latin typeface="Courier New" pitchFamily="49" charset="0"/>
                <a:cs typeface="Arial" charset="0"/>
              </a:rPr>
              <a:t>          ADD R4, R5, R6</a:t>
            </a:r>
          </a:p>
          <a:p>
            <a:pPr marL="342900" indent="-342900"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...</a:t>
            </a:r>
          </a:p>
          <a:p>
            <a:pPr marL="342900" indent="-342900">
              <a:spcBef>
                <a:spcPct val="20000"/>
              </a:spcBef>
            </a:pPr>
            <a:endParaRPr lang="en-US" sz="1700" b="1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700" b="1" dirty="0">
                <a:latin typeface="Courier New" pitchFamily="49" charset="0"/>
                <a:cs typeface="Arial" charset="0"/>
              </a:rPr>
              <a:t>0x00401020</a:t>
            </a:r>
            <a:r>
              <a:rPr lang="en-US" sz="1700" dirty="0">
                <a:latin typeface="Courier New" pitchFamily="49" charset="0"/>
                <a:cs typeface="Arial" charset="0"/>
              </a:rPr>
              <a:t> SIMPLE   </a:t>
            </a:r>
            <a:r>
              <a:rPr lang="en-US" sz="1700" b="1" dirty="0">
                <a:solidFill>
                  <a:schemeClr val="accent1"/>
                </a:solidFill>
                <a:latin typeface="Courier New" pitchFamily="49" charset="0"/>
                <a:cs typeface="Arial" charset="0"/>
              </a:rPr>
              <a:t>MOV PC, LR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Function Calls</a:t>
            </a:r>
          </a:p>
        </p:txBody>
      </p:sp>
      <p:sp>
        <p:nvSpPr>
          <p:cNvPr id="8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76400" y="4632325"/>
            <a:ext cx="571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</a:rPr>
              <a:t>void</a:t>
            </a:r>
            <a:r>
              <a:rPr lang="en-US" sz="2000" b="1" dirty="0">
                <a:solidFill>
                  <a:srgbClr val="0070C0"/>
                </a:solidFill>
              </a:rPr>
              <a:t> means that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</a:rPr>
              <a:t>simple</a:t>
            </a:r>
            <a:r>
              <a:rPr lang="en-US" sz="2000" b="1" dirty="0">
                <a:solidFill>
                  <a:srgbClr val="0070C0"/>
                </a:solidFill>
              </a:rPr>
              <a:t> doesn’t return a value</a:t>
            </a:r>
          </a:p>
        </p:txBody>
      </p:sp>
      <p:sp>
        <p:nvSpPr>
          <p:cNvPr id="9" name="Rectangle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00200" y="4572000"/>
            <a:ext cx="5715000" cy="5334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100636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64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451735" y="120151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>
                <a:latin typeface="+mj-lt"/>
                <a:cs typeface="Courier New" panose="02070309020205020404" pitchFamily="49" charset="0"/>
              </a:rPr>
              <a:t>Branch Target Address </a:t>
            </a:r>
            <a:r>
              <a:rPr lang="en-US" b="1" dirty="0">
                <a:latin typeface="+mj-lt"/>
                <a:cs typeface="Courier New" panose="02070309020205020404" pitchFamily="49" charset="0"/>
              </a:rPr>
              <a:t>(BTA)</a:t>
            </a:r>
            <a:r>
              <a:rPr lang="en-US" b="1" i="1" dirty="0">
                <a:latin typeface="+mj-lt"/>
                <a:cs typeface="Courier New" panose="02070309020205020404" pitchFamily="49" charset="0"/>
              </a:rPr>
              <a:t>:</a:t>
            </a:r>
            <a:r>
              <a:rPr lang="en-US" dirty="0">
                <a:latin typeface="+mj-lt"/>
                <a:cs typeface="Courier New" panose="02070309020205020404" pitchFamily="49" charset="0"/>
              </a:rPr>
              <a:t> Next PC when branch taken</a:t>
            </a:r>
          </a:p>
          <a:p>
            <a:r>
              <a:rPr lang="en-US" dirty="0">
                <a:latin typeface="+mj-lt"/>
              </a:rPr>
              <a:t>BTA is relative to current </a:t>
            </a:r>
            <a:r>
              <a:rPr lang="en-US" dirty="0">
                <a:latin typeface="+mj-lt"/>
                <a:cs typeface="Courier New" panose="02070309020205020404" pitchFamily="49" charset="0"/>
              </a:rPr>
              <a:t>PC + 8</a:t>
            </a:r>
          </a:p>
          <a:p>
            <a:r>
              <a:rPr lang="en-US" i="1" dirty="0">
                <a:latin typeface="+mj-lt"/>
                <a:cs typeface="Courier New" panose="02070309020205020404" pitchFamily="49" charset="0"/>
              </a:rPr>
              <a:t>imm24</a:t>
            </a:r>
            <a:r>
              <a:rPr lang="en-US" dirty="0">
                <a:latin typeface="+mj-lt"/>
              </a:rPr>
              <a:t> encodes BTA</a:t>
            </a:r>
          </a:p>
          <a:p>
            <a:r>
              <a:rPr lang="en-US" b="1" i="1" dirty="0">
                <a:latin typeface="+mj-lt"/>
              </a:rPr>
              <a:t>imm24</a:t>
            </a:r>
            <a:r>
              <a:rPr lang="en-US" dirty="0">
                <a:latin typeface="+mj-lt"/>
              </a:rPr>
              <a:t> = # of words BTA is away from </a:t>
            </a:r>
            <a:r>
              <a:rPr lang="en-US" dirty="0">
                <a:latin typeface="+mj-lt"/>
                <a:cs typeface="Courier New" panose="02070309020205020404" pitchFamily="49" charset="0"/>
              </a:rPr>
              <a:t>PC</a:t>
            </a:r>
            <a:r>
              <a:rPr lang="en-US" dirty="0">
                <a:latin typeface="+mj-lt"/>
              </a:rPr>
              <a:t>+8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Encoding Branch Target Address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191037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32235" y="3429000"/>
            <a:ext cx="6880380" cy="2419515"/>
            <a:chOff x="232235" y="3429000"/>
            <a:chExt cx="6880380" cy="2419515"/>
          </a:xfrm>
        </p:grpSpPr>
        <p:pic>
          <p:nvPicPr>
            <p:cNvPr id="264194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693095" y="3828965"/>
              <a:ext cx="6388100" cy="154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32235" y="3610776"/>
              <a:ext cx="1152150" cy="730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54" t="48290" b="20830"/>
            <a:stretch/>
          </p:blipFill>
          <p:spPr bwMode="auto">
            <a:xfrm>
              <a:off x="731500" y="5372014"/>
              <a:ext cx="6381115" cy="476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4" name="Straight Arrow Connector 23"/>
            <p:cNvCxnSpPr/>
            <p:nvPr/>
          </p:nvCxnSpPr>
          <p:spPr>
            <a:xfrm flipH="1">
              <a:off x="4630587" y="3429000"/>
              <a:ext cx="266700" cy="0"/>
            </a:xfrm>
            <a:prstGeom prst="straightConnector1">
              <a:avLst/>
            </a:prstGeom>
            <a:ln w="158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7493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113410" y="114562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7660" y="894270"/>
            <a:ext cx="80010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+mj-lt"/>
              </a:rPr>
              <a:t>ARM assembly code</a:t>
            </a:r>
          </a:p>
          <a:p>
            <a:endParaRPr lang="en-US" sz="2000" b="1" dirty="0">
              <a:latin typeface="Courier New" pitchFamily="49" charset="0"/>
            </a:endParaRPr>
          </a:p>
          <a:p>
            <a:r>
              <a:rPr lang="en-US" sz="2000" b="1" dirty="0">
                <a:latin typeface="Courier New" pitchFamily="49" charset="0"/>
              </a:rPr>
              <a:t>0xA0 </a:t>
            </a:r>
            <a:r>
              <a:rPr lang="en-US" sz="2000" dirty="0">
                <a:latin typeface="Courier New" pitchFamily="49" charset="0"/>
              </a:rPr>
              <a:t>      	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</a:rPr>
              <a:t>BLT THERE</a:t>
            </a:r>
          </a:p>
          <a:p>
            <a:r>
              <a:rPr lang="en-US" sz="2000" b="1" dirty="0">
                <a:latin typeface="Courier New" pitchFamily="49" charset="0"/>
              </a:rPr>
              <a:t>0xA4</a:t>
            </a:r>
            <a:r>
              <a:rPr lang="en-US" sz="2000" dirty="0">
                <a:latin typeface="Courier New" pitchFamily="49" charset="0"/>
              </a:rPr>
              <a:t>	 	ADD R0, R1, R2</a:t>
            </a:r>
          </a:p>
          <a:p>
            <a:r>
              <a:rPr lang="en-US" sz="2000" b="1" dirty="0">
                <a:latin typeface="Courier New" pitchFamily="49" charset="0"/>
              </a:rPr>
              <a:t>0xA8 </a:t>
            </a:r>
            <a:r>
              <a:rPr lang="en-US" sz="2000" dirty="0">
                <a:latin typeface="Courier New" pitchFamily="49" charset="0"/>
              </a:rPr>
              <a:t>      	SUB R0, R0, R9</a:t>
            </a:r>
          </a:p>
          <a:p>
            <a:r>
              <a:rPr lang="en-US" sz="2000" b="1" dirty="0">
                <a:latin typeface="Courier New" pitchFamily="49" charset="0"/>
              </a:rPr>
              <a:t>0xAC </a:t>
            </a:r>
            <a:r>
              <a:rPr lang="en-US" sz="2000" dirty="0">
                <a:latin typeface="Courier New" pitchFamily="49" charset="0"/>
              </a:rPr>
              <a:t>      	ADD SP, SP, #8</a:t>
            </a:r>
          </a:p>
          <a:p>
            <a:r>
              <a:rPr lang="en-US" sz="2000" b="1" dirty="0">
                <a:latin typeface="Courier New" pitchFamily="49" charset="0"/>
              </a:rPr>
              <a:t>0xB0 </a:t>
            </a:r>
            <a:r>
              <a:rPr lang="en-US" sz="2000" dirty="0">
                <a:latin typeface="Courier New" pitchFamily="49" charset="0"/>
              </a:rPr>
              <a:t>      	MOV PC, LR</a:t>
            </a:r>
          </a:p>
          <a:p>
            <a:r>
              <a:rPr lang="en-US" sz="2000" b="1" dirty="0">
                <a:latin typeface="Courier New" pitchFamily="49" charset="0"/>
              </a:rPr>
              <a:t>0xB4</a:t>
            </a:r>
            <a:r>
              <a:rPr lang="en-US" sz="2000" dirty="0">
                <a:latin typeface="Courier New" pitchFamily="49" charset="0"/>
              </a:rPr>
              <a:t> THERE 	SUB R0, R0, #1</a:t>
            </a:r>
          </a:p>
          <a:p>
            <a:r>
              <a:rPr lang="en-US" sz="2000" b="1" dirty="0">
                <a:latin typeface="Courier New" pitchFamily="49" charset="0"/>
              </a:rPr>
              <a:t>0xB8		</a:t>
            </a:r>
            <a:r>
              <a:rPr lang="en-US" sz="2000" dirty="0">
                <a:latin typeface="Courier New" pitchFamily="49" charset="0"/>
              </a:rPr>
              <a:t>BL  TEST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79575" y="1662370"/>
            <a:ext cx="31242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cs typeface="Courier New" panose="02070309020205020404" pitchFamily="49" charset="0"/>
              </a:rPr>
              <a:t>PC</a:t>
            </a:r>
            <a:r>
              <a:rPr lang="en-US" sz="2400" dirty="0">
                <a:latin typeface="+mj-lt"/>
              </a:rPr>
              <a:t> = 0xA0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cs typeface="Courier New" panose="02070309020205020404" pitchFamily="49" charset="0"/>
              </a:rPr>
              <a:t>PC</a:t>
            </a:r>
            <a:r>
              <a:rPr lang="en-US" sz="2400" dirty="0">
                <a:latin typeface="+mj-lt"/>
              </a:rPr>
              <a:t> + 8 = 0xA8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THERE</a:t>
            </a:r>
            <a:r>
              <a:rPr lang="en-US" sz="2400" dirty="0">
                <a:latin typeface="+mj-lt"/>
              </a:rPr>
              <a:t> label is 3 instructions past 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PC</a:t>
            </a:r>
            <a:r>
              <a:rPr lang="en-US" sz="2400" dirty="0">
                <a:latin typeface="+mj-lt"/>
              </a:rPr>
              <a:t>+8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So, </a:t>
            </a:r>
            <a:r>
              <a:rPr lang="en-US" sz="2400" i="1" dirty="0">
                <a:latin typeface="+mj-lt"/>
                <a:cs typeface="Courier New" panose="02070309020205020404" pitchFamily="49" charset="0"/>
              </a:rPr>
              <a:t>imm24</a:t>
            </a:r>
            <a:r>
              <a:rPr lang="en-US" sz="2400" dirty="0">
                <a:latin typeface="+mj-lt"/>
              </a:rPr>
              <a:t> = 3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853769" y="1661565"/>
            <a:ext cx="511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PC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842640" y="2228940"/>
            <a:ext cx="821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PC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+8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614675" y="1854395"/>
            <a:ext cx="266700" cy="0"/>
          </a:xfrm>
          <a:prstGeom prst="straightConnector1">
            <a:avLst/>
          </a:prstGeom>
          <a:ln w="158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612210" y="2468875"/>
            <a:ext cx="266700" cy="0"/>
          </a:xfrm>
          <a:prstGeom prst="straightConnector1">
            <a:avLst/>
          </a:prstGeom>
          <a:ln w="158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861017" y="3197765"/>
            <a:ext cx="665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BTA</a:t>
            </a:r>
            <a:endParaRPr lang="en-US" sz="2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Branch Instruction: Example 1</a:t>
            </a:r>
            <a:endParaRPr lang="en-US" sz="4400" i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31725" y="5349250"/>
            <a:ext cx="2033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0xBA000003</a:t>
            </a:r>
          </a:p>
        </p:txBody>
      </p:sp>
    </p:spTree>
    <p:extLst>
      <p:ext uri="{BB962C8B-B14F-4D97-AF65-F5344CB8AC3E}">
        <p14:creationId xmlns:p14="http://schemas.microsoft.com/office/powerpoint/2010/main" val="999165850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3601362"/>
            <a:ext cx="7183540" cy="2167733"/>
            <a:chOff x="0" y="3601362"/>
            <a:chExt cx="7183540" cy="2167733"/>
          </a:xfrm>
        </p:grpSpPr>
        <p:pic>
          <p:nvPicPr>
            <p:cNvPr id="26726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117020" y="3815816"/>
              <a:ext cx="7066520" cy="1610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6486" b="31757"/>
            <a:stretch/>
          </p:blipFill>
          <p:spPr bwMode="auto">
            <a:xfrm>
              <a:off x="78615" y="5254954"/>
              <a:ext cx="7104925" cy="514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0" y="3601362"/>
              <a:ext cx="462665" cy="4805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7493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113410" y="114562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7660" y="894270"/>
            <a:ext cx="8001000" cy="281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+mj-lt"/>
              </a:rPr>
              <a:t>ARM assembly code</a:t>
            </a:r>
          </a:p>
          <a:p>
            <a:endParaRPr lang="en-US" sz="500" b="1" dirty="0">
              <a:latin typeface="Courier New" pitchFamily="49" charset="0"/>
            </a:endParaRPr>
          </a:p>
          <a:p>
            <a:r>
              <a:rPr lang="pt-BR" sz="2000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0x8040 TEST 	LDRB R5, [R0, R3]</a:t>
            </a:r>
          </a:p>
          <a:p>
            <a:r>
              <a:rPr lang="pt-BR" sz="2000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0x8044 	STRB R5, [R1, R3]</a:t>
            </a:r>
          </a:p>
          <a:p>
            <a:r>
              <a:rPr lang="pt-BR" sz="2000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0x8048 	ADD  R3, R3, #1</a:t>
            </a:r>
          </a:p>
          <a:p>
            <a:r>
              <a:rPr lang="en-US" sz="2000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0x8044 	MOV  PC, LR</a:t>
            </a:r>
          </a:p>
          <a:p>
            <a:r>
              <a:rPr lang="en-US" sz="2000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0x8050 	BL   TEST</a:t>
            </a:r>
          </a:p>
          <a:p>
            <a:r>
              <a:rPr lang="pt-BR" sz="2000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0x8054 	LDR  R3, [R1], #4</a:t>
            </a:r>
          </a:p>
          <a:p>
            <a:r>
              <a:rPr lang="pt-BR" sz="2000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0x8058 	SUB  R4, R3, #9</a:t>
            </a:r>
            <a:endParaRPr lang="en-US" sz="1600" spc="-100" dirty="0">
              <a:latin typeface="Courier New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79575" y="1662370"/>
            <a:ext cx="31242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cs typeface="Courier New" panose="02070309020205020404" pitchFamily="49" charset="0"/>
              </a:rPr>
              <a:t>PC</a:t>
            </a:r>
            <a:r>
              <a:rPr lang="en-US" sz="2400" dirty="0">
                <a:latin typeface="+mj-lt"/>
              </a:rPr>
              <a:t> = 0x8050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cs typeface="Courier New" panose="02070309020205020404" pitchFamily="49" charset="0"/>
              </a:rPr>
              <a:t>PC</a:t>
            </a:r>
            <a:r>
              <a:rPr lang="en-US" sz="2400" dirty="0">
                <a:latin typeface="+mj-lt"/>
              </a:rPr>
              <a:t> + 8 = 0x8058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en-US" sz="2400" dirty="0">
                <a:latin typeface="+mj-lt"/>
              </a:rPr>
              <a:t> label is 6 instructions before 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PC</a:t>
            </a:r>
            <a:r>
              <a:rPr lang="en-US" sz="2400" dirty="0">
                <a:latin typeface="+mj-lt"/>
              </a:rPr>
              <a:t>+8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So, </a:t>
            </a:r>
            <a:r>
              <a:rPr lang="en-US" sz="2400" i="1" dirty="0">
                <a:latin typeface="+mj-lt"/>
                <a:cs typeface="Courier New" panose="02070309020205020404" pitchFamily="49" charset="0"/>
              </a:rPr>
              <a:t>imm24</a:t>
            </a:r>
            <a:r>
              <a:rPr lang="en-US" sz="2400" dirty="0">
                <a:latin typeface="+mj-lt"/>
              </a:rPr>
              <a:t> = -6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Branch Instruction: Example 2</a:t>
            </a:r>
            <a:endParaRPr lang="en-US" sz="4400" i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52625" y="2660900"/>
            <a:ext cx="511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PC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41496" y="3236975"/>
            <a:ext cx="821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PC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+8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713531" y="1662370"/>
            <a:ext cx="266700" cy="0"/>
          </a:xfrm>
          <a:prstGeom prst="straightConnector1">
            <a:avLst/>
          </a:prstGeom>
          <a:ln w="158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711066" y="2891330"/>
            <a:ext cx="266700" cy="0"/>
          </a:xfrm>
          <a:prstGeom prst="straightConnector1">
            <a:avLst/>
          </a:prstGeom>
          <a:ln w="158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959873" y="1431940"/>
            <a:ext cx="665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BTA</a:t>
            </a:r>
            <a:endParaRPr lang="en-US" sz="2400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725620" y="3467405"/>
            <a:ext cx="266700" cy="0"/>
          </a:xfrm>
          <a:prstGeom prst="straightConnector1">
            <a:avLst/>
          </a:prstGeom>
          <a:ln w="158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46940" y="5310845"/>
            <a:ext cx="2033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0xEBFFFFFA</a:t>
            </a:r>
          </a:p>
        </p:txBody>
      </p:sp>
    </p:spTree>
    <p:extLst>
      <p:ext uri="{BB962C8B-B14F-4D97-AF65-F5344CB8AC3E}">
        <p14:creationId xmlns:p14="http://schemas.microsoft.com/office/powerpoint/2010/main" val="3623024909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5" name="Picture 6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1"/>
          <a:stretch/>
        </p:blipFill>
        <p:spPr bwMode="auto">
          <a:xfrm>
            <a:off x="539475" y="971080"/>
            <a:ext cx="8065050" cy="255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Review: Instruction Formats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75" y="4712679"/>
            <a:ext cx="5338295" cy="113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39" y="3467405"/>
            <a:ext cx="8116296" cy="154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/>
          <p:nvPr>
            <p:extLst/>
          </p:nvPr>
        </p:nvPicPr>
        <p:blipFill>
          <a:blip r:embed="rId6"/>
          <a:stretch>
            <a:fillRect/>
          </a:stretch>
        </p:blipFill>
        <p:spPr>
          <a:xfrm>
            <a:off x="2805370" y="4770974"/>
            <a:ext cx="729695" cy="30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30189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2664" y="1143000"/>
            <a:ext cx="833388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atin typeface="+mj-lt"/>
                <a:cs typeface="Arial" charset="0"/>
              </a:rPr>
              <a:t>Encode in </a:t>
            </a:r>
            <a:r>
              <a:rPr lang="en-US" sz="3200" b="1" i="1" dirty="0" err="1">
                <a:latin typeface="+mj-lt"/>
                <a:cs typeface="Arial" charset="0"/>
              </a:rPr>
              <a:t>cond</a:t>
            </a:r>
            <a:r>
              <a:rPr lang="en-US" sz="3200" b="1" dirty="0">
                <a:latin typeface="+mj-lt"/>
                <a:cs typeface="Arial" charset="0"/>
              </a:rPr>
              <a:t> bits of machine instruction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latin typeface="+mj-lt"/>
                <a:cs typeface="Arial" charset="0"/>
              </a:rPr>
              <a:t>	For example,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latin typeface="+mj-lt"/>
                <a:cs typeface="Arial" charset="0"/>
              </a:rPr>
              <a:t>	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ANDEQ R1, R2, R3</a:t>
            </a:r>
            <a:r>
              <a:rPr lang="en-US" sz="2400" dirty="0">
                <a:latin typeface="+mj-lt"/>
                <a:cs typeface="Arial" charset="0"/>
              </a:rPr>
              <a:t> 	(</a:t>
            </a:r>
            <a:r>
              <a:rPr lang="en-US" sz="2400" b="1" i="1" dirty="0" err="1">
                <a:latin typeface="+mj-lt"/>
                <a:cs typeface="Arial" charset="0"/>
              </a:rPr>
              <a:t>cond</a:t>
            </a:r>
            <a:r>
              <a:rPr lang="en-US" sz="2400" dirty="0">
                <a:latin typeface="+mj-lt"/>
                <a:cs typeface="Arial" charset="0"/>
              </a:rPr>
              <a:t> = 0000)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cs typeface="Arial" charset="0"/>
              </a:rPr>
              <a:t>	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ORRMI R4, R5, #0xF</a:t>
            </a:r>
            <a:r>
              <a:rPr lang="en-US" sz="2400" dirty="0">
                <a:cs typeface="Arial" charset="0"/>
              </a:rPr>
              <a:t> 	(</a:t>
            </a:r>
            <a:r>
              <a:rPr lang="en-US" sz="2400" b="1" i="1" dirty="0" err="1">
                <a:cs typeface="Arial" charset="0"/>
              </a:rPr>
              <a:t>cond</a:t>
            </a:r>
            <a:r>
              <a:rPr lang="en-US" sz="2400" dirty="0">
                <a:cs typeface="Arial" charset="0"/>
              </a:rPr>
              <a:t> = 0100)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cs typeface="Arial" charset="0"/>
              </a:rPr>
              <a:t>	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SUBLT R9, R3, R8</a:t>
            </a:r>
            <a:r>
              <a:rPr lang="en-US" sz="2400" dirty="0">
                <a:cs typeface="Arial" charset="0"/>
              </a:rPr>
              <a:t> 	(</a:t>
            </a:r>
            <a:r>
              <a:rPr lang="en-US" sz="2400" b="1" i="1" dirty="0" err="1">
                <a:cs typeface="Arial" charset="0"/>
              </a:rPr>
              <a:t>cond</a:t>
            </a:r>
            <a:r>
              <a:rPr lang="en-US" sz="2400" dirty="0">
                <a:cs typeface="Arial" charset="0"/>
              </a:rPr>
              <a:t> = 1011)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+mj-lt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Conditional Execution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601584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55" y="68759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Review: Condition Mnemonics</a:t>
            </a:r>
            <a:endParaRPr lang="en-US" sz="4400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2055" y="1047890"/>
            <a:ext cx="5091572" cy="48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97263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96" y="1023633"/>
            <a:ext cx="7720829" cy="4786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Conditional Execution: Machine Code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467842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2665" y="972325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Start with </a:t>
            </a:r>
            <a:r>
              <a:rPr lang="en-US" sz="3200" b="1" i="1" dirty="0">
                <a:latin typeface="+mj-lt"/>
                <a:cs typeface="Courier New" panose="02070309020205020404" pitchFamily="49" charset="0"/>
              </a:rPr>
              <a:t>op</a:t>
            </a:r>
            <a:r>
              <a:rPr lang="en-US" sz="3200" b="1" dirty="0">
                <a:latin typeface="+mj-lt"/>
                <a:cs typeface="Arial" charset="0"/>
              </a:rPr>
              <a:t>: </a:t>
            </a:r>
            <a:r>
              <a:rPr lang="en-US" sz="3200" dirty="0">
                <a:latin typeface="+mj-lt"/>
                <a:cs typeface="Arial" charset="0"/>
              </a:rPr>
              <a:t>tells how to parse rest</a:t>
            </a:r>
          </a:p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en-US" sz="2400" b="1" i="1" dirty="0">
                <a:latin typeface="+mj-lt"/>
                <a:cs typeface="Arial" charset="0"/>
              </a:rPr>
              <a:t>op</a:t>
            </a:r>
            <a:r>
              <a:rPr lang="en-US" sz="2400" dirty="0">
                <a:latin typeface="+mj-lt"/>
                <a:cs typeface="Arial" charset="0"/>
              </a:rPr>
              <a:t> = 00 (Data-processing)</a:t>
            </a:r>
          </a:p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en-US" sz="2400" b="1" i="1" dirty="0">
                <a:latin typeface="+mj-lt"/>
                <a:cs typeface="Arial" charset="0"/>
              </a:rPr>
              <a:t>op</a:t>
            </a:r>
            <a:r>
              <a:rPr lang="en-US" sz="2400" dirty="0">
                <a:latin typeface="+mj-lt"/>
                <a:cs typeface="Arial" charset="0"/>
              </a:rPr>
              <a:t> = 01 (Memory)</a:t>
            </a:r>
          </a:p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en-US" sz="2400" b="1" i="1" dirty="0">
                <a:latin typeface="+mj-lt"/>
                <a:cs typeface="Arial" charset="0"/>
              </a:rPr>
              <a:t>op</a:t>
            </a:r>
            <a:r>
              <a:rPr lang="en-US" sz="2400" dirty="0">
                <a:latin typeface="+mj-lt"/>
                <a:cs typeface="Arial" charset="0"/>
              </a:rPr>
              <a:t> = 10 (Branch)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i="1" dirty="0">
                <a:latin typeface="+mj-lt"/>
                <a:cs typeface="Courier New" panose="02070309020205020404" pitchFamily="49" charset="0"/>
              </a:rPr>
              <a:t>I</a:t>
            </a:r>
            <a:r>
              <a:rPr lang="en-US" sz="3200" b="1" dirty="0">
                <a:latin typeface="+mj-lt"/>
                <a:cs typeface="Arial" charset="0"/>
              </a:rPr>
              <a:t>-bit:</a:t>
            </a:r>
            <a:r>
              <a:rPr lang="en-US" sz="3200" dirty="0">
                <a:latin typeface="+mj-lt"/>
                <a:cs typeface="Arial" charset="0"/>
              </a:rPr>
              <a:t> tells how to parse </a:t>
            </a:r>
            <a:r>
              <a:rPr lang="en-US" sz="3200" b="1" i="1" dirty="0">
                <a:latin typeface="+mj-lt"/>
                <a:cs typeface="Arial" charset="0"/>
              </a:rPr>
              <a:t>Src2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Data-processing instructions:</a:t>
            </a:r>
            <a:r>
              <a:rPr lang="en-US" sz="3200" dirty="0">
                <a:latin typeface="+mj-lt"/>
                <a:cs typeface="Arial" charset="0"/>
              </a:rPr>
              <a:t> </a:t>
            </a:r>
          </a:p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If </a:t>
            </a:r>
            <a:r>
              <a:rPr lang="en-US" sz="2400" b="1" i="1" dirty="0">
                <a:latin typeface="+mj-lt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+mj-lt"/>
                <a:cs typeface="Arial" charset="0"/>
              </a:rPr>
              <a:t>-bit is 0, bit 4 determines if </a:t>
            </a:r>
            <a:r>
              <a:rPr lang="en-US" sz="2400" b="1" i="1" dirty="0">
                <a:latin typeface="+mj-lt"/>
                <a:cs typeface="Arial" charset="0"/>
              </a:rPr>
              <a:t>Src2</a:t>
            </a:r>
            <a:r>
              <a:rPr lang="en-US" sz="2400" dirty="0">
                <a:latin typeface="+mj-lt"/>
                <a:cs typeface="Arial" charset="0"/>
              </a:rPr>
              <a:t> is a register (bit 4 = 0) or a register-shifted register (bit 4 = 1)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Memory instructions: </a:t>
            </a:r>
            <a:endParaRPr lang="en-US" sz="3200" dirty="0">
              <a:latin typeface="+mj-lt"/>
              <a:cs typeface="Arial" charset="0"/>
            </a:endParaRPr>
          </a:p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Examine </a:t>
            </a:r>
            <a:r>
              <a:rPr lang="en-US" sz="2400" b="1" i="1" dirty="0" err="1">
                <a:latin typeface="+mj-lt"/>
                <a:cs typeface="Courier New" panose="02070309020205020404" pitchFamily="49" charset="0"/>
              </a:rPr>
              <a:t>funct</a:t>
            </a:r>
            <a:r>
              <a:rPr lang="en-US" sz="2400" dirty="0">
                <a:latin typeface="+mj-lt"/>
                <a:cs typeface="Arial" charset="0"/>
              </a:rPr>
              <a:t> bits for indexing mode, instruction, and add or subtract offset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Interpreting Machine Code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547428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0639" y="1143000"/>
            <a:ext cx="833388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atin typeface="+mj-lt"/>
                <a:cs typeface="Arial" charset="0"/>
              </a:rPr>
              <a:t>0xE0475001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3830" y="49360"/>
            <a:ext cx="8948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Interpreting Machine Code: Example 1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787730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0639" y="1143000"/>
            <a:ext cx="833388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atin typeface="+mj-lt"/>
                <a:cs typeface="Arial" charset="0"/>
              </a:rPr>
              <a:t>0xE0475001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+mj-lt"/>
                <a:cs typeface="Arial" charset="0"/>
              </a:rPr>
              <a:t>Start with </a:t>
            </a:r>
            <a:r>
              <a:rPr lang="en-US" sz="2400" b="1" i="1" dirty="0">
                <a:latin typeface="+mj-lt"/>
                <a:cs typeface="Courier New" panose="02070309020205020404" pitchFamily="49" charset="0"/>
              </a:rPr>
              <a:t>op</a:t>
            </a:r>
            <a:r>
              <a:rPr lang="en-US" sz="2400" b="1" dirty="0">
                <a:latin typeface="+mj-lt"/>
                <a:cs typeface="Arial" charset="0"/>
              </a:rPr>
              <a:t>: </a:t>
            </a:r>
            <a:r>
              <a:rPr lang="en-US" sz="2400" dirty="0">
                <a:latin typeface="+mj-lt"/>
                <a:cs typeface="Arial" charset="0"/>
              </a:rPr>
              <a:t>00</a:t>
            </a:r>
            <a:r>
              <a:rPr lang="en-US" sz="2400" baseline="-25000" dirty="0">
                <a:latin typeface="+mj-lt"/>
                <a:cs typeface="Arial" charset="0"/>
              </a:rPr>
              <a:t>2</a:t>
            </a:r>
            <a:r>
              <a:rPr lang="en-US" sz="2400" dirty="0">
                <a:latin typeface="+mj-lt"/>
                <a:cs typeface="Arial" charset="0"/>
              </a:rPr>
              <a:t>, so data-processing instruction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3830" y="49360"/>
            <a:ext cx="8948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Interpreting Machine Code: Example 1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796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7090" y="1119845"/>
            <a:ext cx="396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7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700" dirty="0">
                <a:latin typeface="Courier New" pitchFamily="49" charset="0"/>
                <a:cs typeface="Arial" charset="0"/>
              </a:rPr>
              <a:t> main() 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  simple();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  a = b + c;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}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7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void simple() 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  return;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}</a:t>
            </a:r>
          </a:p>
        </p:txBody>
      </p:sp>
      <p:sp>
        <p:nvSpPr>
          <p:cNvPr id="1142791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84385" y="4273910"/>
            <a:ext cx="702811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ourier New" pitchFamily="49" charset="0"/>
              </a:rPr>
              <a:t>BL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	</a:t>
            </a:r>
            <a:r>
              <a:rPr lang="en-US" sz="2000" dirty="0">
                <a:latin typeface="Times New Roman" pitchFamily="18" charset="0"/>
              </a:rPr>
              <a:t> 	</a:t>
            </a:r>
            <a:r>
              <a:rPr lang="en-US" sz="2000" dirty="0">
                <a:latin typeface="+mj-lt"/>
              </a:rPr>
              <a:t>branches to </a:t>
            </a:r>
            <a:r>
              <a:rPr lang="en-US" sz="2000" dirty="0">
                <a:latin typeface="Courier New" pitchFamily="49" charset="0"/>
              </a:rPr>
              <a:t>SIMPLE</a:t>
            </a:r>
            <a:endParaRPr lang="en-US" sz="2000" dirty="0">
              <a:latin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</a:rPr>
              <a:t>        		</a:t>
            </a:r>
            <a:r>
              <a:rPr lang="en-US" sz="2000" dirty="0">
                <a:latin typeface="Courier New" pitchFamily="49" charset="0"/>
              </a:rPr>
              <a:t>LR</a:t>
            </a:r>
            <a:r>
              <a:rPr lang="en-US" sz="2000" dirty="0">
                <a:latin typeface="+mj-lt"/>
              </a:rPr>
              <a:t> =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>
                <a:latin typeface="+mj-lt"/>
              </a:rPr>
              <a:t>+ 4 = 0x00000204</a:t>
            </a:r>
          </a:p>
          <a:p>
            <a:r>
              <a:rPr lang="en-US" sz="2000" b="1" dirty="0">
                <a:solidFill>
                  <a:srgbClr val="0070C0"/>
                </a:solidFill>
                <a:latin typeface="Courier New" pitchFamily="49" charset="0"/>
              </a:rPr>
              <a:t>MOV PC, LR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</a:rPr>
              <a:t>  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</a:rPr>
              <a:t>	</a:t>
            </a:r>
            <a:r>
              <a:rPr lang="en-US" sz="2000" dirty="0">
                <a:latin typeface="+mj-lt"/>
              </a:rPr>
              <a:t>makes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PC</a:t>
            </a:r>
            <a:r>
              <a:rPr lang="en-US" sz="2000" dirty="0">
                <a:latin typeface="+mj-lt"/>
              </a:rPr>
              <a:t> =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(the next instruction executed is at 0x00000200) </a:t>
            </a:r>
          </a:p>
        </p:txBody>
      </p:sp>
      <p:sp>
        <p:nvSpPr>
          <p:cNvPr id="6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82690" y="1119845"/>
            <a:ext cx="4953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ARM Assembly Code</a:t>
            </a:r>
          </a:p>
          <a:p>
            <a:pPr marL="342900" indent="-342900">
              <a:spcBef>
                <a:spcPct val="20000"/>
              </a:spcBef>
            </a:pPr>
            <a:endParaRPr lang="en-US" sz="1700" b="1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700" b="1" dirty="0">
                <a:latin typeface="Courier New" pitchFamily="49" charset="0"/>
                <a:cs typeface="Arial" charset="0"/>
              </a:rPr>
              <a:t>0x00000200</a:t>
            </a:r>
            <a:r>
              <a:rPr lang="en-US" sz="1700" dirty="0">
                <a:latin typeface="Courier New" pitchFamily="49" charset="0"/>
                <a:cs typeface="Arial" charset="0"/>
              </a:rPr>
              <a:t> MAIN     </a:t>
            </a:r>
            <a:r>
              <a:rPr lang="en-US" sz="1700" b="1" dirty="0">
                <a:solidFill>
                  <a:srgbClr val="0070C0"/>
                </a:solidFill>
                <a:latin typeface="Courier New" pitchFamily="49" charset="0"/>
                <a:cs typeface="Arial" charset="0"/>
              </a:rPr>
              <a:t>BL  SIMPLE</a:t>
            </a:r>
            <a:r>
              <a:rPr lang="en-US" sz="1700" dirty="0">
                <a:solidFill>
                  <a:srgbClr val="0070C0"/>
                </a:solidFill>
                <a:latin typeface="Courier New" pitchFamily="49" charset="0"/>
                <a:cs typeface="Arial" charset="0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700" b="1" dirty="0">
                <a:latin typeface="Courier New" pitchFamily="49" charset="0"/>
                <a:cs typeface="Arial" charset="0"/>
              </a:rPr>
              <a:t>0x00000204</a:t>
            </a:r>
            <a:r>
              <a:rPr lang="en-US" sz="1700" dirty="0">
                <a:latin typeface="Courier New" pitchFamily="49" charset="0"/>
                <a:cs typeface="Arial" charset="0"/>
              </a:rPr>
              <a:t>          ADD R4, R5, R6</a:t>
            </a:r>
          </a:p>
          <a:p>
            <a:pPr marL="342900" indent="-342900"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...</a:t>
            </a:r>
          </a:p>
          <a:p>
            <a:pPr marL="342900" indent="-342900">
              <a:spcBef>
                <a:spcPct val="20000"/>
              </a:spcBef>
            </a:pPr>
            <a:endParaRPr lang="en-US" sz="1700" b="1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700" b="1" dirty="0">
                <a:latin typeface="Courier New" pitchFamily="49" charset="0"/>
                <a:cs typeface="Arial" charset="0"/>
              </a:rPr>
              <a:t>0x00401020</a:t>
            </a:r>
            <a:r>
              <a:rPr lang="en-US" sz="1700" dirty="0">
                <a:latin typeface="Courier New" pitchFamily="49" charset="0"/>
                <a:cs typeface="Arial" charset="0"/>
              </a:rPr>
              <a:t> SIMPLE   </a:t>
            </a:r>
            <a:r>
              <a:rPr lang="en-US" sz="1700" b="1" dirty="0">
                <a:solidFill>
                  <a:srgbClr val="0070C0"/>
                </a:solidFill>
                <a:latin typeface="Courier New" pitchFamily="49" charset="0"/>
                <a:cs typeface="Arial" charset="0"/>
              </a:rPr>
              <a:t>MOV PC, LR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Function Calls</a:t>
            </a:r>
          </a:p>
        </p:txBody>
      </p:sp>
    </p:spTree>
    <p:extLst>
      <p:ext uri="{BB962C8B-B14F-4D97-AF65-F5344CB8AC3E}">
        <p14:creationId xmlns:p14="http://schemas.microsoft.com/office/powerpoint/2010/main" val="305123930"/>
      </p:ext>
    </p:extLst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0639" y="1143000"/>
            <a:ext cx="833388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atin typeface="+mj-lt"/>
                <a:cs typeface="Arial" charset="0"/>
              </a:rPr>
              <a:t>0xE0475001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+mj-lt"/>
                <a:cs typeface="Arial" charset="0"/>
              </a:rPr>
              <a:t>Start with </a:t>
            </a:r>
            <a:r>
              <a:rPr lang="en-US" sz="2400" b="1" i="1" dirty="0">
                <a:latin typeface="+mj-lt"/>
                <a:cs typeface="Courier New" panose="02070309020205020404" pitchFamily="49" charset="0"/>
              </a:rPr>
              <a:t>op</a:t>
            </a:r>
            <a:r>
              <a:rPr lang="en-US" sz="2400" b="1" dirty="0">
                <a:latin typeface="+mj-lt"/>
                <a:cs typeface="Arial" charset="0"/>
              </a:rPr>
              <a:t>: </a:t>
            </a:r>
            <a:r>
              <a:rPr lang="en-US" sz="2400" dirty="0">
                <a:latin typeface="+mj-lt"/>
                <a:cs typeface="Arial" charset="0"/>
              </a:rPr>
              <a:t>00</a:t>
            </a:r>
            <a:r>
              <a:rPr lang="en-US" sz="2400" baseline="-25000" dirty="0">
                <a:latin typeface="+mj-lt"/>
                <a:cs typeface="Arial" charset="0"/>
              </a:rPr>
              <a:t>2</a:t>
            </a:r>
            <a:r>
              <a:rPr lang="en-US" sz="2400" dirty="0">
                <a:latin typeface="+mj-lt"/>
                <a:cs typeface="Arial" charset="0"/>
              </a:rPr>
              <a:t>, so data-processing instruction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i="1" dirty="0">
                <a:latin typeface="+mj-lt"/>
                <a:cs typeface="Courier New" panose="02070309020205020404" pitchFamily="49" charset="0"/>
              </a:rPr>
              <a:t>I</a:t>
            </a:r>
            <a:r>
              <a:rPr lang="en-US" sz="2400" b="1" dirty="0">
                <a:latin typeface="+mj-lt"/>
                <a:cs typeface="Arial" charset="0"/>
              </a:rPr>
              <a:t>-bit:</a:t>
            </a:r>
            <a:r>
              <a:rPr lang="en-US" sz="2400" dirty="0">
                <a:latin typeface="+mj-lt"/>
                <a:cs typeface="Arial" charset="0"/>
              </a:rPr>
              <a:t> 0, so </a:t>
            </a:r>
            <a:r>
              <a:rPr lang="en-US" sz="2400" i="1" dirty="0">
                <a:latin typeface="+mj-lt"/>
                <a:cs typeface="Courier New" panose="02070309020205020404" pitchFamily="49" charset="0"/>
              </a:rPr>
              <a:t>Src2</a:t>
            </a:r>
            <a:r>
              <a:rPr lang="en-US" sz="2400" dirty="0">
                <a:latin typeface="+mj-lt"/>
                <a:cs typeface="Arial" charset="0"/>
              </a:rPr>
              <a:t> is a register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+mj-lt"/>
                <a:cs typeface="Arial" charset="0"/>
              </a:rPr>
              <a:t>bit 4: </a:t>
            </a:r>
            <a:r>
              <a:rPr lang="en-US" sz="2400" dirty="0">
                <a:latin typeface="+mj-lt"/>
                <a:cs typeface="Arial" charset="0"/>
              </a:rPr>
              <a:t>0, so </a:t>
            </a:r>
            <a:r>
              <a:rPr lang="en-US" sz="2400" i="1" dirty="0">
                <a:latin typeface="+mj-lt"/>
                <a:cs typeface="Arial" charset="0"/>
              </a:rPr>
              <a:t>Src2</a:t>
            </a:r>
            <a:r>
              <a:rPr lang="en-US" sz="2400" dirty="0">
                <a:latin typeface="+mj-lt"/>
                <a:cs typeface="Arial" charset="0"/>
              </a:rPr>
              <a:t> is a register (optionally shifted by </a:t>
            </a:r>
            <a:r>
              <a:rPr lang="en-US" sz="2400" i="1" dirty="0">
                <a:latin typeface="+mj-lt"/>
                <a:cs typeface="Arial" charset="0"/>
              </a:rPr>
              <a:t>shamt5</a:t>
            </a:r>
            <a:r>
              <a:rPr lang="en-US" sz="2400" dirty="0">
                <a:latin typeface="+mj-lt"/>
                <a:cs typeface="Arial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3830" y="49360"/>
            <a:ext cx="8948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Interpreting Machine Code: Example 1</a:t>
            </a:r>
            <a:endParaRPr lang="en-US" sz="4400" i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0" y="4244893"/>
            <a:ext cx="8794745" cy="114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137085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0639" y="1143000"/>
            <a:ext cx="833388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atin typeface="+mj-lt"/>
                <a:cs typeface="Arial" charset="0"/>
              </a:rPr>
              <a:t>0xE0475001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+mj-lt"/>
                <a:cs typeface="Arial" charset="0"/>
              </a:rPr>
              <a:t>Start with </a:t>
            </a:r>
            <a:r>
              <a:rPr lang="en-US" sz="2400" b="1" i="1" dirty="0">
                <a:latin typeface="+mj-lt"/>
                <a:cs typeface="Courier New" panose="02070309020205020404" pitchFamily="49" charset="0"/>
              </a:rPr>
              <a:t>op</a:t>
            </a:r>
            <a:r>
              <a:rPr lang="en-US" sz="2400" b="1" dirty="0">
                <a:latin typeface="+mj-lt"/>
                <a:cs typeface="Arial" charset="0"/>
              </a:rPr>
              <a:t>: </a:t>
            </a:r>
            <a:r>
              <a:rPr lang="en-US" sz="2400" dirty="0">
                <a:latin typeface="+mj-lt"/>
                <a:cs typeface="Arial" charset="0"/>
              </a:rPr>
              <a:t>00</a:t>
            </a:r>
            <a:r>
              <a:rPr lang="en-US" sz="2400" baseline="-25000" dirty="0">
                <a:latin typeface="+mj-lt"/>
                <a:cs typeface="Arial" charset="0"/>
              </a:rPr>
              <a:t>2</a:t>
            </a:r>
            <a:r>
              <a:rPr lang="en-US" sz="2400" dirty="0">
                <a:latin typeface="+mj-lt"/>
                <a:cs typeface="Arial" charset="0"/>
              </a:rPr>
              <a:t>, so data-processing instruction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i="1" dirty="0">
                <a:latin typeface="+mj-lt"/>
                <a:cs typeface="Courier New" panose="02070309020205020404" pitchFamily="49" charset="0"/>
              </a:rPr>
              <a:t>I</a:t>
            </a:r>
            <a:r>
              <a:rPr lang="en-US" sz="2400" b="1" dirty="0">
                <a:latin typeface="+mj-lt"/>
                <a:cs typeface="Arial" charset="0"/>
              </a:rPr>
              <a:t>-bit:</a:t>
            </a:r>
            <a:r>
              <a:rPr lang="en-US" sz="2400" dirty="0">
                <a:latin typeface="+mj-lt"/>
                <a:cs typeface="Arial" charset="0"/>
              </a:rPr>
              <a:t> 0, so </a:t>
            </a:r>
            <a:r>
              <a:rPr lang="en-US" sz="2400" i="1" dirty="0">
                <a:latin typeface="+mj-lt"/>
                <a:cs typeface="Courier New" panose="02070309020205020404" pitchFamily="49" charset="0"/>
              </a:rPr>
              <a:t>Src2</a:t>
            </a:r>
            <a:r>
              <a:rPr lang="en-US" sz="2400" dirty="0">
                <a:latin typeface="+mj-lt"/>
                <a:cs typeface="Arial" charset="0"/>
              </a:rPr>
              <a:t> is a register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+mj-lt"/>
                <a:cs typeface="Arial" charset="0"/>
              </a:rPr>
              <a:t>bit 4: </a:t>
            </a:r>
            <a:r>
              <a:rPr lang="en-US" sz="2400" dirty="0">
                <a:latin typeface="+mj-lt"/>
                <a:cs typeface="Arial" charset="0"/>
              </a:rPr>
              <a:t>0, so </a:t>
            </a:r>
            <a:r>
              <a:rPr lang="en-US" sz="2400" i="1" dirty="0">
                <a:latin typeface="+mj-lt"/>
                <a:cs typeface="Arial" charset="0"/>
              </a:rPr>
              <a:t>Src2</a:t>
            </a:r>
            <a:r>
              <a:rPr lang="en-US" sz="2400" dirty="0">
                <a:latin typeface="+mj-lt"/>
                <a:cs typeface="Arial" charset="0"/>
              </a:rPr>
              <a:t> is a register (optionally shifted by </a:t>
            </a:r>
            <a:r>
              <a:rPr lang="en-US" sz="2400" i="1" dirty="0">
                <a:latin typeface="+mj-lt"/>
                <a:cs typeface="Arial" charset="0"/>
              </a:rPr>
              <a:t>shamt5</a:t>
            </a:r>
            <a:r>
              <a:rPr lang="en-US" sz="2400" dirty="0">
                <a:latin typeface="+mj-lt"/>
                <a:cs typeface="Arial" charset="0"/>
              </a:rPr>
              <a:t>)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i="1" dirty="0" err="1">
                <a:cs typeface="Courier New" panose="02070309020205020404" pitchFamily="49" charset="0"/>
              </a:rPr>
              <a:t>cmd</a:t>
            </a:r>
            <a:r>
              <a:rPr lang="en-US" sz="2400" b="1" dirty="0">
                <a:cs typeface="Arial" charset="0"/>
              </a:rPr>
              <a:t>: </a:t>
            </a:r>
            <a:r>
              <a:rPr lang="en-US" sz="2400" dirty="0">
                <a:cs typeface="Arial" charset="0"/>
              </a:rPr>
              <a:t>0010</a:t>
            </a:r>
            <a:r>
              <a:rPr lang="en-US" sz="2400" baseline="-25000" dirty="0">
                <a:cs typeface="Arial" charset="0"/>
              </a:rPr>
              <a:t>2</a:t>
            </a:r>
            <a:r>
              <a:rPr lang="en-US" sz="2400" dirty="0">
                <a:cs typeface="Arial" charset="0"/>
              </a:rPr>
              <a:t> (2), so SUB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+mj-lt"/>
                <a:cs typeface="Courier New" panose="02070309020205020404" pitchFamily="49" charset="0"/>
              </a:rPr>
              <a:t>Rn</a:t>
            </a:r>
            <a:r>
              <a:rPr lang="en-US" sz="2400" dirty="0">
                <a:latin typeface="+mj-lt"/>
                <a:cs typeface="Arial" charset="0"/>
              </a:rPr>
              <a:t>=7, </a:t>
            </a:r>
            <a:r>
              <a:rPr lang="en-US" sz="2400" b="1" dirty="0">
                <a:latin typeface="+mj-lt"/>
                <a:cs typeface="Courier New" panose="02070309020205020404" pitchFamily="49" charset="0"/>
              </a:rPr>
              <a:t>Rd</a:t>
            </a:r>
            <a:r>
              <a:rPr lang="en-US" sz="2400" dirty="0">
                <a:latin typeface="+mj-lt"/>
                <a:cs typeface="Arial" charset="0"/>
              </a:rPr>
              <a:t>=5, </a:t>
            </a:r>
            <a:r>
              <a:rPr lang="en-US" sz="2400" b="1" dirty="0">
                <a:latin typeface="+mj-lt"/>
                <a:cs typeface="Courier New" panose="02070309020205020404" pitchFamily="49" charset="0"/>
              </a:rPr>
              <a:t>Rm</a:t>
            </a:r>
            <a:r>
              <a:rPr lang="en-US" sz="2400" dirty="0">
                <a:latin typeface="+mj-lt"/>
                <a:cs typeface="Arial" charset="0"/>
              </a:rPr>
              <a:t>=1, </a:t>
            </a:r>
            <a:r>
              <a:rPr lang="en-US" sz="2400" b="1" i="1" dirty="0">
                <a:latin typeface="+mj-lt"/>
                <a:cs typeface="Arial" charset="0"/>
              </a:rPr>
              <a:t>shamt5</a:t>
            </a:r>
            <a:r>
              <a:rPr lang="en-US" sz="2400" dirty="0">
                <a:latin typeface="+mj-lt"/>
                <a:cs typeface="Arial" charset="0"/>
              </a:rPr>
              <a:t> = 0, </a:t>
            </a:r>
            <a:r>
              <a:rPr lang="en-US" sz="2400" b="1" i="1" dirty="0" err="1">
                <a:latin typeface="+mj-lt"/>
                <a:cs typeface="Arial" charset="0"/>
              </a:rPr>
              <a:t>sh</a:t>
            </a:r>
            <a:r>
              <a:rPr lang="en-US" sz="2400" dirty="0">
                <a:latin typeface="+mj-lt"/>
                <a:cs typeface="Arial" charset="0"/>
              </a:rPr>
              <a:t> = 0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So, instruction is: </a:t>
            </a:r>
            <a:r>
              <a:rPr lang="en-US" sz="2400" b="1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SUB R5,R7,R1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3830" y="49360"/>
            <a:ext cx="8948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Interpreting Machine Code: Example 1</a:t>
            </a:r>
            <a:endParaRPr lang="en-US" sz="4400" i="1" dirty="0">
              <a:solidFill>
                <a:schemeClr val="bg1"/>
              </a:solidFill>
            </a:endParaRPr>
          </a:p>
        </p:txBody>
      </p:sp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0" y="4244893"/>
            <a:ext cx="8794745" cy="114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071030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0639" y="1143000"/>
            <a:ext cx="833388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atin typeface="+mj-lt"/>
                <a:cs typeface="Arial" charset="0"/>
              </a:rPr>
              <a:t>0xE5949010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3830" y="49360"/>
            <a:ext cx="8948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Interpreting Machine Code: Example 2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181348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0639" y="1143000"/>
            <a:ext cx="833388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atin typeface="+mj-lt"/>
                <a:cs typeface="Arial" charset="0"/>
              </a:rPr>
              <a:t>0xE5949010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+mj-lt"/>
                <a:cs typeface="Arial" charset="0"/>
              </a:rPr>
              <a:t>Start with </a:t>
            </a:r>
            <a:r>
              <a:rPr lang="en-US" sz="2400" b="1" i="1" dirty="0">
                <a:latin typeface="+mj-lt"/>
                <a:cs typeface="Courier New" panose="02070309020205020404" pitchFamily="49" charset="0"/>
              </a:rPr>
              <a:t>op</a:t>
            </a:r>
            <a:r>
              <a:rPr lang="en-US" sz="2400" b="1" dirty="0">
                <a:latin typeface="+mj-lt"/>
                <a:cs typeface="Arial" charset="0"/>
              </a:rPr>
              <a:t>: </a:t>
            </a:r>
            <a:r>
              <a:rPr lang="en-US" sz="2400" dirty="0">
                <a:latin typeface="+mj-lt"/>
                <a:cs typeface="Arial" charset="0"/>
              </a:rPr>
              <a:t>01</a:t>
            </a:r>
            <a:r>
              <a:rPr lang="en-US" sz="2400" baseline="-25000" dirty="0">
                <a:latin typeface="+mj-lt"/>
                <a:cs typeface="Arial" charset="0"/>
              </a:rPr>
              <a:t>2</a:t>
            </a:r>
            <a:r>
              <a:rPr lang="en-US" sz="2400" dirty="0">
                <a:latin typeface="+mj-lt"/>
                <a:cs typeface="Arial" charset="0"/>
              </a:rPr>
              <a:t>, so memory instruction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i="1" dirty="0" err="1">
                <a:latin typeface="+mj-lt"/>
                <a:cs typeface="Courier New" panose="02070309020205020404" pitchFamily="49" charset="0"/>
              </a:rPr>
              <a:t>funct</a:t>
            </a:r>
            <a:r>
              <a:rPr lang="en-US" sz="2400" b="1" dirty="0">
                <a:latin typeface="+mj-lt"/>
                <a:cs typeface="Arial" charset="0"/>
              </a:rPr>
              <a:t>:</a:t>
            </a:r>
            <a:r>
              <a:rPr lang="en-US" sz="2400" dirty="0">
                <a:latin typeface="+mj-lt"/>
                <a:cs typeface="Arial" charset="0"/>
              </a:rPr>
              <a:t> </a:t>
            </a:r>
            <a:r>
              <a:rPr lang="en-US" sz="2400" i="1" dirty="0">
                <a:latin typeface="+mj-lt"/>
                <a:cs typeface="Arial" charset="0"/>
              </a:rPr>
              <a:t>B</a:t>
            </a:r>
            <a:r>
              <a:rPr lang="en-US" sz="2400" dirty="0">
                <a:latin typeface="+mj-lt"/>
                <a:cs typeface="Arial" charset="0"/>
              </a:rPr>
              <a:t>=0, </a:t>
            </a:r>
            <a:r>
              <a:rPr lang="en-US" sz="2400" i="1" dirty="0">
                <a:latin typeface="+mj-lt"/>
                <a:cs typeface="Arial" charset="0"/>
              </a:rPr>
              <a:t>L</a:t>
            </a:r>
            <a:r>
              <a:rPr lang="en-US" sz="2400" dirty="0">
                <a:latin typeface="+mj-lt"/>
                <a:cs typeface="Arial" charset="0"/>
              </a:rPr>
              <a:t>=1, so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LDR</a:t>
            </a:r>
            <a:r>
              <a:rPr lang="en-US" sz="2400" dirty="0">
                <a:latin typeface="+mj-lt"/>
                <a:cs typeface="Arial" charset="0"/>
              </a:rPr>
              <a:t>; </a:t>
            </a:r>
            <a:r>
              <a:rPr lang="en-US" sz="2400" i="1" dirty="0">
                <a:latin typeface="+mj-lt"/>
                <a:cs typeface="Arial" charset="0"/>
              </a:rPr>
              <a:t>P</a:t>
            </a:r>
            <a:r>
              <a:rPr lang="en-US" sz="2400" dirty="0">
                <a:latin typeface="+mj-lt"/>
                <a:cs typeface="Arial" charset="0"/>
              </a:rPr>
              <a:t>=1, </a:t>
            </a:r>
            <a:r>
              <a:rPr lang="en-US" sz="2400" i="1" dirty="0">
                <a:latin typeface="+mj-lt"/>
                <a:cs typeface="Arial" charset="0"/>
              </a:rPr>
              <a:t>W</a:t>
            </a:r>
            <a:r>
              <a:rPr lang="en-US" sz="2400" dirty="0">
                <a:latin typeface="+mj-lt"/>
                <a:cs typeface="Arial" charset="0"/>
              </a:rPr>
              <a:t>=0, so offset indexing;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400" i="1" dirty="0">
                <a:latin typeface="+mj-lt"/>
                <a:cs typeface="Arial" charset="0"/>
              </a:rPr>
              <a:t>	I</a:t>
            </a:r>
            <a:r>
              <a:rPr lang="en-US" sz="2400" dirty="0">
                <a:latin typeface="+mj-lt"/>
                <a:cs typeface="Arial" charset="0"/>
              </a:rPr>
              <a:t>=0, so immediate offset, </a:t>
            </a:r>
            <a:r>
              <a:rPr lang="en-US" sz="2400" i="1" dirty="0">
                <a:latin typeface="+mj-lt"/>
                <a:cs typeface="Arial" charset="0"/>
              </a:rPr>
              <a:t>U</a:t>
            </a:r>
            <a:r>
              <a:rPr lang="en-US" sz="2400" dirty="0">
                <a:latin typeface="+mj-lt"/>
                <a:cs typeface="Arial" charset="0"/>
              </a:rPr>
              <a:t>=1, so add offset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+mj-lt"/>
                <a:cs typeface="Courier New" panose="02070309020205020404" pitchFamily="49" charset="0"/>
              </a:rPr>
              <a:t>Rn</a:t>
            </a:r>
            <a:r>
              <a:rPr lang="en-US" sz="2400" dirty="0">
                <a:latin typeface="+mj-lt"/>
                <a:cs typeface="Arial" charset="0"/>
              </a:rPr>
              <a:t>=4, </a:t>
            </a:r>
            <a:r>
              <a:rPr lang="en-US" sz="2400" b="1" dirty="0">
                <a:latin typeface="+mj-lt"/>
                <a:cs typeface="Courier New" panose="02070309020205020404" pitchFamily="49" charset="0"/>
              </a:rPr>
              <a:t>Rd</a:t>
            </a:r>
            <a:r>
              <a:rPr lang="en-US" sz="2400" dirty="0">
                <a:latin typeface="+mj-lt"/>
                <a:cs typeface="Arial" charset="0"/>
              </a:rPr>
              <a:t>=9, </a:t>
            </a:r>
            <a:r>
              <a:rPr lang="en-US" sz="2400" b="1" i="1" dirty="0">
                <a:latin typeface="+mj-lt"/>
                <a:cs typeface="Arial" charset="0"/>
              </a:rPr>
              <a:t>imm12</a:t>
            </a:r>
            <a:r>
              <a:rPr lang="en-US" sz="2400" dirty="0">
                <a:latin typeface="+mj-lt"/>
                <a:cs typeface="Arial" charset="0"/>
              </a:rPr>
              <a:t> = 16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So, instruction is: </a:t>
            </a:r>
            <a:r>
              <a:rPr lang="en-US" sz="2400" b="1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LDR R9,[R4,#16]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3830" y="49360"/>
            <a:ext cx="8948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Interpreting Machine Code: Example 2</a:t>
            </a:r>
            <a:endParaRPr lang="en-US" sz="4400" i="1" dirty="0">
              <a:solidFill>
                <a:schemeClr val="bg1"/>
              </a:solidFill>
            </a:endParaRPr>
          </a:p>
        </p:txBody>
      </p:sp>
      <p:pic>
        <p:nvPicPr>
          <p:cNvPr id="269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60" y="4526522"/>
            <a:ext cx="8850820" cy="86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55"/>
          <a:stretch/>
        </p:blipFill>
        <p:spPr bwMode="auto">
          <a:xfrm>
            <a:off x="193830" y="4244893"/>
            <a:ext cx="8794745" cy="28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245571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21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413330" y="108629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b="1" dirty="0">
                <a:solidFill>
                  <a:srgbClr val="0070C0"/>
                </a:solidFill>
              </a:rPr>
              <a:t>How do we address operands?</a:t>
            </a:r>
          </a:p>
          <a:p>
            <a:r>
              <a:rPr lang="en-US" sz="2600" dirty="0"/>
              <a:t>Register</a:t>
            </a:r>
          </a:p>
          <a:p>
            <a:r>
              <a:rPr lang="en-US" sz="2600" dirty="0"/>
              <a:t>Immediate</a:t>
            </a:r>
          </a:p>
          <a:p>
            <a:r>
              <a:rPr lang="en-US" sz="2600" dirty="0"/>
              <a:t>Base</a:t>
            </a:r>
          </a:p>
          <a:p>
            <a:r>
              <a:rPr lang="en-US" sz="2600" dirty="0"/>
              <a:t>PC-Relative</a:t>
            </a:r>
          </a:p>
        </p:txBody>
      </p:sp>
      <p:sp>
        <p:nvSpPr>
          <p:cNvPr id="108441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Addressing Modes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792780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21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413330" y="108629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b="1" dirty="0">
                <a:solidFill>
                  <a:srgbClr val="0070C0"/>
                </a:solidFill>
              </a:rPr>
              <a:t>How do we address operands?</a:t>
            </a:r>
          </a:p>
          <a:p>
            <a:r>
              <a:rPr lang="en-US" sz="2600" b="1" dirty="0"/>
              <a:t>Register Only</a:t>
            </a:r>
          </a:p>
          <a:p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Immediate</a:t>
            </a:r>
          </a:p>
          <a:p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Base</a:t>
            </a:r>
          </a:p>
          <a:p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PC-Relative</a:t>
            </a:r>
          </a:p>
        </p:txBody>
      </p:sp>
      <p:sp>
        <p:nvSpPr>
          <p:cNvPr id="108441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442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Addressing Modes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041738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45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385855" y="1015312"/>
            <a:ext cx="8229600" cy="4525963"/>
          </a:xfrm>
        </p:spPr>
        <p:txBody>
          <a:bodyPr>
            <a:noAutofit/>
          </a:bodyPr>
          <a:lstStyle/>
          <a:p>
            <a:r>
              <a:rPr lang="en-US" dirty="0"/>
              <a:t>Source and destination operands found in registers</a:t>
            </a:r>
          </a:p>
          <a:p>
            <a:r>
              <a:rPr lang="en-US" dirty="0"/>
              <a:t>Used by data-processing instructions</a:t>
            </a:r>
          </a:p>
          <a:p>
            <a:r>
              <a:rPr lang="en-US" b="1" dirty="0"/>
              <a:t>Three </a:t>
            </a:r>
            <a:r>
              <a:rPr lang="en-US" b="1" dirty="0" err="1"/>
              <a:t>submodes</a:t>
            </a:r>
            <a:r>
              <a:rPr lang="en-US" b="1" dirty="0"/>
              <a:t>:</a:t>
            </a:r>
          </a:p>
          <a:p>
            <a:pPr lvl="1"/>
            <a:r>
              <a:rPr lang="en-US" sz="3200" dirty="0"/>
              <a:t>Register-only</a:t>
            </a:r>
          </a:p>
          <a:p>
            <a:pPr lvl="1"/>
            <a:r>
              <a:rPr lang="en-US" sz="3200" dirty="0"/>
              <a:t>Immediate-shifted register</a:t>
            </a:r>
          </a:p>
          <a:p>
            <a:pPr lvl="1"/>
            <a:r>
              <a:rPr lang="en-US" sz="3200" dirty="0"/>
              <a:t>Register-shifted register</a:t>
            </a:r>
          </a:p>
          <a:p>
            <a:pPr marL="457200" lvl="1" indent="0">
              <a:buNone/>
            </a:pPr>
            <a:r>
              <a:rPr lang="en-US" sz="3200" dirty="0"/>
              <a:t>	</a:t>
            </a:r>
          </a:p>
        </p:txBody>
      </p:sp>
      <p:sp>
        <p:nvSpPr>
          <p:cNvPr id="108544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544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Register Addressing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8"/>
      </p:ext>
    </p:extLst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45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462665" y="976907"/>
            <a:ext cx="8229600" cy="4525963"/>
          </a:xfrm>
        </p:spPr>
        <p:txBody>
          <a:bodyPr>
            <a:noAutofit/>
          </a:bodyPr>
          <a:lstStyle/>
          <a:p>
            <a:r>
              <a:rPr lang="en-US" sz="3000" b="1" dirty="0"/>
              <a:t>Register-only</a:t>
            </a:r>
          </a:p>
          <a:p>
            <a:pPr marL="457200" lvl="1" indent="0">
              <a:buNone/>
            </a:pPr>
            <a:r>
              <a:rPr lang="en-US" sz="2600" dirty="0"/>
              <a:t>	</a:t>
            </a:r>
            <a:r>
              <a:rPr lang="en-US" sz="2400" b="1" dirty="0">
                <a:solidFill>
                  <a:srgbClr val="0070C0"/>
                </a:solidFill>
              </a:rPr>
              <a:t>Example: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>
                <a:latin typeface="Courier New" pitchFamily="49" charset="0"/>
              </a:rPr>
              <a:t>ADD R0, R2, R7</a:t>
            </a:r>
            <a:endParaRPr lang="en-US" sz="2200" dirty="0">
              <a:latin typeface="+mj-lt"/>
            </a:endParaRPr>
          </a:p>
          <a:p>
            <a:r>
              <a:rPr lang="en-US" sz="3000" b="1" dirty="0"/>
              <a:t>Immediate-shifted register</a:t>
            </a:r>
          </a:p>
          <a:p>
            <a:pPr marL="457200" lvl="1" indent="0">
              <a:buNone/>
            </a:pPr>
            <a:r>
              <a:rPr lang="en-US" sz="2600" dirty="0"/>
              <a:t>	</a:t>
            </a:r>
            <a:r>
              <a:rPr lang="en-US" sz="2400" b="1" dirty="0">
                <a:solidFill>
                  <a:srgbClr val="0070C0"/>
                </a:solidFill>
              </a:rPr>
              <a:t>Example:</a:t>
            </a:r>
            <a:r>
              <a:rPr lang="en-US" sz="2400" dirty="0"/>
              <a:t> </a:t>
            </a:r>
            <a:r>
              <a:rPr lang="en-US" sz="2200" dirty="0">
                <a:latin typeface="Courier New" pitchFamily="49" charset="0"/>
              </a:rPr>
              <a:t>ORR R5, R1, R3, LSL #1</a:t>
            </a:r>
            <a:endParaRPr lang="en-US" sz="2200" dirty="0">
              <a:latin typeface="+mj-lt"/>
            </a:endParaRPr>
          </a:p>
          <a:p>
            <a:r>
              <a:rPr lang="en-US" sz="3000" b="1" dirty="0"/>
              <a:t>Register-shifted register</a:t>
            </a:r>
          </a:p>
          <a:p>
            <a:pPr marL="457200" lvl="1" indent="0">
              <a:buNone/>
            </a:pPr>
            <a:r>
              <a:rPr lang="en-US" sz="2600" dirty="0"/>
              <a:t>	</a:t>
            </a:r>
            <a:r>
              <a:rPr lang="en-US" sz="2400" b="1" dirty="0">
                <a:solidFill>
                  <a:srgbClr val="0070C0"/>
                </a:solidFill>
              </a:rPr>
              <a:t>Example:</a:t>
            </a:r>
            <a:r>
              <a:rPr lang="en-US" sz="2400" dirty="0"/>
              <a:t> </a:t>
            </a:r>
            <a:r>
              <a:rPr lang="en-US" sz="2200" dirty="0">
                <a:latin typeface="Courier New" pitchFamily="49" charset="0"/>
              </a:rPr>
              <a:t>SUB R12, R9, R0, ASR R1</a:t>
            </a:r>
            <a:endParaRPr lang="en-US" sz="2200" dirty="0"/>
          </a:p>
          <a:p>
            <a:pPr marL="457200" lvl="1" indent="0">
              <a:buNone/>
            </a:pPr>
            <a:endParaRPr lang="en-US" sz="2200" dirty="0"/>
          </a:p>
        </p:txBody>
      </p:sp>
      <p:sp>
        <p:nvSpPr>
          <p:cNvPr id="108544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544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Register Addressing Examples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383513"/>
      </p:ext>
    </p:extLst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21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413330" y="108629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b="1" dirty="0">
                <a:solidFill>
                  <a:srgbClr val="0070C0"/>
                </a:solidFill>
              </a:rPr>
              <a:t>How do we address operands?</a:t>
            </a:r>
          </a:p>
          <a:p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Register Only</a:t>
            </a:r>
          </a:p>
          <a:p>
            <a:r>
              <a:rPr lang="en-US" sz="2600" b="1" dirty="0"/>
              <a:t>Immediate</a:t>
            </a:r>
          </a:p>
          <a:p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Base</a:t>
            </a:r>
          </a:p>
          <a:p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PC-Relative</a:t>
            </a:r>
          </a:p>
        </p:txBody>
      </p:sp>
      <p:sp>
        <p:nvSpPr>
          <p:cNvPr id="108441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442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Addressing Modes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056396"/>
      </p:ext>
    </p:extLst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45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424260" y="1066800"/>
            <a:ext cx="8229600" cy="4525963"/>
          </a:xfrm>
        </p:spPr>
        <p:txBody>
          <a:bodyPr>
            <a:noAutofit/>
          </a:bodyPr>
          <a:lstStyle/>
          <a:p>
            <a:r>
              <a:rPr lang="en-US" sz="3000" dirty="0"/>
              <a:t>Operands found in registers </a:t>
            </a:r>
            <a:r>
              <a:rPr lang="en-US" sz="3000" b="1" dirty="0"/>
              <a:t>and</a:t>
            </a:r>
            <a:r>
              <a:rPr lang="en-US" sz="3000" dirty="0"/>
              <a:t> </a:t>
            </a:r>
            <a:r>
              <a:rPr lang="en-US" sz="3000" dirty="0" err="1"/>
              <a:t>immediates</a:t>
            </a:r>
            <a:endParaRPr lang="en-US" sz="3000" dirty="0"/>
          </a:p>
          <a:p>
            <a:pPr marL="457200" lvl="1" indent="0">
              <a:buNone/>
            </a:pPr>
            <a:r>
              <a:rPr lang="en-US" sz="2600" dirty="0"/>
              <a:t>	</a:t>
            </a:r>
            <a:r>
              <a:rPr lang="en-US" sz="2400" b="1" dirty="0">
                <a:solidFill>
                  <a:srgbClr val="0070C0"/>
                </a:solidFill>
              </a:rPr>
              <a:t>Example:</a:t>
            </a:r>
            <a:r>
              <a:rPr lang="en-US" sz="2200" dirty="0"/>
              <a:t>  </a:t>
            </a:r>
            <a:r>
              <a:rPr lang="en-US" sz="2200" dirty="0">
                <a:latin typeface="Courier New" pitchFamily="49" charset="0"/>
              </a:rPr>
              <a:t>ADD R9, R1, #14</a:t>
            </a:r>
            <a:endParaRPr lang="en-US" sz="2200" dirty="0"/>
          </a:p>
          <a:p>
            <a:r>
              <a:rPr lang="en-US" sz="3000" dirty="0"/>
              <a:t>Uses data-processing format with </a:t>
            </a:r>
            <a:r>
              <a:rPr lang="en-US" sz="3000" i="1" dirty="0"/>
              <a:t>I</a:t>
            </a:r>
            <a:r>
              <a:rPr lang="en-US" sz="3000" dirty="0"/>
              <a:t>=1</a:t>
            </a:r>
          </a:p>
          <a:p>
            <a:pPr lvl="1"/>
            <a:r>
              <a:rPr lang="en-US" sz="2600" dirty="0"/>
              <a:t>Immediate is encoded as </a:t>
            </a:r>
          </a:p>
          <a:p>
            <a:pPr lvl="2"/>
            <a:r>
              <a:rPr lang="en-US" sz="2200" dirty="0"/>
              <a:t>8-bit immediat</a:t>
            </a:r>
            <a:r>
              <a:rPr lang="en-US" sz="2200" dirty="0">
                <a:latin typeface="+mj-lt"/>
              </a:rPr>
              <a:t>e (</a:t>
            </a:r>
            <a:r>
              <a:rPr lang="en-US" sz="2200" i="1" dirty="0">
                <a:latin typeface="+mj-lt"/>
                <a:cs typeface="Courier New" panose="02070309020205020404" pitchFamily="49" charset="0"/>
              </a:rPr>
              <a:t>imm8</a:t>
            </a:r>
            <a:r>
              <a:rPr lang="en-US" sz="2200" dirty="0">
                <a:latin typeface="+mj-lt"/>
              </a:rPr>
              <a:t>)</a:t>
            </a:r>
          </a:p>
          <a:p>
            <a:pPr lvl="2"/>
            <a:r>
              <a:rPr lang="en-US" sz="2200" dirty="0">
                <a:latin typeface="+mj-lt"/>
              </a:rPr>
              <a:t>4-bit rotation (</a:t>
            </a:r>
            <a:r>
              <a:rPr lang="en-US" sz="2200" i="1" dirty="0">
                <a:latin typeface="+mj-lt"/>
                <a:cs typeface="Courier New" panose="02070309020205020404" pitchFamily="49" charset="0"/>
              </a:rPr>
              <a:t>rot</a:t>
            </a:r>
            <a:r>
              <a:rPr lang="en-US" sz="2200" dirty="0">
                <a:latin typeface="+mj-lt"/>
              </a:rPr>
              <a:t>)</a:t>
            </a:r>
          </a:p>
          <a:p>
            <a:pPr lvl="1"/>
            <a:r>
              <a:rPr lang="en-US" sz="2600" dirty="0">
                <a:latin typeface="+mj-lt"/>
              </a:rPr>
              <a:t>32-bit immediate = </a:t>
            </a:r>
            <a:r>
              <a:rPr lang="en-US" sz="2600" i="1" dirty="0">
                <a:latin typeface="+mj-lt"/>
                <a:cs typeface="Courier New" panose="02070309020205020404" pitchFamily="49" charset="0"/>
              </a:rPr>
              <a:t>imm8</a:t>
            </a:r>
            <a:r>
              <a:rPr lang="en-US" sz="2600" dirty="0">
                <a:latin typeface="+mj-lt"/>
              </a:rPr>
              <a:t> ROR (</a:t>
            </a:r>
            <a:r>
              <a:rPr lang="en-US" sz="2600" i="1" dirty="0">
                <a:latin typeface="+mj-lt"/>
                <a:cs typeface="Courier New" panose="02070309020205020404" pitchFamily="49" charset="0"/>
              </a:rPr>
              <a:t>rot</a:t>
            </a:r>
            <a:r>
              <a:rPr lang="en-US" sz="2600" dirty="0">
                <a:latin typeface="+mj-lt"/>
              </a:rPr>
              <a:t> x 2)</a:t>
            </a:r>
          </a:p>
        </p:txBody>
      </p:sp>
      <p:sp>
        <p:nvSpPr>
          <p:cNvPr id="108544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544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5855" y="49360"/>
            <a:ext cx="868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Immediate Addressing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3363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17119</TotalTime>
  <Words>3334</Words>
  <Application>Microsoft Macintosh PowerPoint</Application>
  <PresentationFormat>On-screen Show (4:3)</PresentationFormat>
  <Paragraphs>1240</Paragraphs>
  <Slides>107</Slides>
  <Notes>107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17" baseType="lpstr">
      <vt:lpstr>ＭＳ Ｐゴシック</vt:lpstr>
      <vt:lpstr>Arial</vt:lpstr>
      <vt:lpstr>Arial Black</vt:lpstr>
      <vt:lpstr>Calibri</vt:lpstr>
      <vt:lpstr>Courier New</vt:lpstr>
      <vt:lpstr>Courier10 BT</vt:lpstr>
      <vt:lpstr>Times New Roman</vt:lpstr>
      <vt:lpstr>Wingdings</vt:lpstr>
      <vt:lpstr>Office Theme</vt:lpstr>
      <vt:lpstr>VISIO</vt:lpstr>
      <vt:lpstr>Lecture 18:  Function Calls &amp; Machine Language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sharris</dc:creator>
  <cp:lastModifiedBy>Microsoft Office User</cp:lastModifiedBy>
  <cp:revision>116</cp:revision>
  <cp:lastPrinted>2018-01-16T16:40:17Z</cp:lastPrinted>
  <dcterms:created xsi:type="dcterms:W3CDTF">2012-08-07T04:56:47Z</dcterms:created>
  <dcterms:modified xsi:type="dcterms:W3CDTF">2019-11-09T13:44:37Z</dcterms:modified>
</cp:coreProperties>
</file>