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8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9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0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1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3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4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5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6.xml" ContentType="application/vnd.openxmlformats-officedocument.presentationml.notesSlide+xml"/>
  <Override PartName="/ppt/tags/tag36.xml" ContentType="application/vnd.openxmlformats-officedocument.presentationml.tags+xml"/>
  <Override PartName="/ppt/notesSlides/notesSlide17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18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9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20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21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22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23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24.xml" ContentType="application/vnd.openxmlformats-officedocument.presentationml.notesSlide+xml"/>
  <Override PartName="/ppt/tags/tag65.xml" ContentType="application/vnd.openxmlformats-officedocument.presentationml.tags+xml"/>
  <Override PartName="/ppt/notesSlides/notesSlide25.xml" ContentType="application/vnd.openxmlformats-officedocument.presentationml.notesSlide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notesSlides/notesSlide26.xml" ContentType="application/vnd.openxmlformats-officedocument.presentationml.notesSlid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27.xml" ContentType="application/vnd.openxmlformats-officedocument.presentationml.notesSl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notesSlides/notesSlide28.xml" ContentType="application/vnd.openxmlformats-officedocument.presentationml.notesSlide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29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notesSlides/notesSlide30.xml" ContentType="application/vnd.openxmlformats-officedocument.presentationml.notesSlid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notesSlides/notesSlide31.xml" ContentType="application/vnd.openxmlformats-officedocument.presentationml.notesSlide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notesSlides/notesSlide32.xml" ContentType="application/vnd.openxmlformats-officedocument.presentationml.notesSlide+xml"/>
  <Override PartName="/ppt/tags/tag87.xml" ContentType="application/vnd.openxmlformats-officedocument.presentationml.tags+xml"/>
  <Override PartName="/ppt/notesSlides/notesSlide33.xml" ContentType="application/vnd.openxmlformats-officedocument.presentationml.notesSlide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notesSlides/notesSlide34.xml" ContentType="application/vnd.openxmlformats-officedocument.presentationml.notesSlide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notesSlides/notesSlide35.xml" ContentType="application/vnd.openxmlformats-officedocument.presentationml.notesSlide+xml"/>
  <Override PartName="/ppt/tags/tag95.xml" ContentType="application/vnd.openxmlformats-officedocument.presentationml.tags+xml"/>
  <Override PartName="/ppt/notesSlides/notesSlide36.xml" ContentType="application/vnd.openxmlformats-officedocument.presentationml.notesSlide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notesSlides/notesSlide37.xml" ContentType="application/vnd.openxmlformats-officedocument.presentationml.notesSlide+xml"/>
  <Override PartName="/ppt/tags/tag98.xml" ContentType="application/vnd.openxmlformats-officedocument.presentationml.tags+xml"/>
  <Override PartName="/ppt/notesSlides/notesSlide38.xml" ContentType="application/vnd.openxmlformats-officedocument.presentationml.notesSlide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notesSlides/notesSlide39.xml" ContentType="application/vnd.openxmlformats-officedocument.presentationml.notesSlide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notesSlides/notesSlide40.xml" ContentType="application/vnd.openxmlformats-officedocument.presentationml.notesSlide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notesSlides/notesSlide41.xml" ContentType="application/vnd.openxmlformats-officedocument.presentationml.notesSlide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notesSlides/notesSlide42.xml" ContentType="application/vnd.openxmlformats-officedocument.presentationml.notesSlide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notesSlides/notesSlide43.xml" ContentType="application/vnd.openxmlformats-officedocument.presentationml.notesSlide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notesSlides/notesSlide44.xml" ContentType="application/vnd.openxmlformats-officedocument.presentationml.notesSlide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notesSlides/notesSlide45.xml" ContentType="application/vnd.openxmlformats-officedocument.presentationml.notesSlide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notesSlides/notesSlide46.xml" ContentType="application/vnd.openxmlformats-officedocument.presentationml.notesSlide+xml"/>
  <Override PartName="/ppt/tags/tag118.xml" ContentType="application/vnd.openxmlformats-officedocument.presentationml.tags+xml"/>
  <Override PartName="/ppt/notesSlides/notesSlide47.xml" ContentType="application/vnd.openxmlformats-officedocument.presentationml.notesSlide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notesSlides/notesSlide48.xml" ContentType="application/vnd.openxmlformats-officedocument.presentationml.notesSlide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notesSlides/notesSlide49.xml" ContentType="application/vnd.openxmlformats-officedocument.presentationml.notesSlide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notesSlides/notesSlide50.xml" ContentType="application/vnd.openxmlformats-officedocument.presentationml.notesSlide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notesSlides/notesSlide51.xml" ContentType="application/vnd.openxmlformats-officedocument.presentationml.notesSlide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notesSlides/notesSlide52.xml" ContentType="application/vnd.openxmlformats-officedocument.presentationml.notesSlide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notesSlides/notesSlide53.xml" ContentType="application/vnd.openxmlformats-officedocument.presentationml.notesSlide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notesSlides/notesSlide54.xml" ContentType="application/vnd.openxmlformats-officedocument.presentationml.notesSlide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notesSlides/notesSlide55.xml" ContentType="application/vnd.openxmlformats-officedocument.presentationml.notesSlide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notesSlides/notesSlide56.xml" ContentType="application/vnd.openxmlformats-officedocument.presentationml.notesSlide+xml"/>
  <Override PartName="/ppt/tags/tag144.xml" ContentType="application/vnd.openxmlformats-officedocument.presentationml.tags+xml"/>
  <Override PartName="/ppt/notesSlides/notesSlide57.xml" ContentType="application/vnd.openxmlformats-officedocument.presentationml.notesSlide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notesSlides/notesSlide58.xml" ContentType="application/vnd.openxmlformats-officedocument.presentationml.notesSlide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notesSlides/notesSlide59.xml" ContentType="application/vnd.openxmlformats-officedocument.presentationml.notesSlide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notesSlides/notesSlide60.xml" ContentType="application/vnd.openxmlformats-officedocument.presentationml.notesSlide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notesSlides/notesSlide61.xml" ContentType="application/vnd.openxmlformats-officedocument.presentationml.notesSlide+xml"/>
  <Override PartName="/ppt/tags/tag155.xml" ContentType="application/vnd.openxmlformats-officedocument.presentationml.tags+xml"/>
  <Override PartName="/ppt/notesSlides/notesSlide62.xml" ContentType="application/vnd.openxmlformats-officedocument.presentationml.notesSlide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notesSlides/notesSlide63.xml" ContentType="application/vnd.openxmlformats-officedocument.presentationml.notesSlide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notesSlides/notesSlide64.xml" ContentType="application/vnd.openxmlformats-officedocument.presentationml.notesSlide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notesSlides/notesSlide65.xml" ContentType="application/vnd.openxmlformats-officedocument.presentationml.notesSlide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notesSlides/notesSlide66.xml" ContentType="application/vnd.openxmlformats-officedocument.presentationml.notesSlide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notesSlides/notesSlide67.xml" ContentType="application/vnd.openxmlformats-officedocument.presentationml.notesSlide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notesSlides/notesSlide68.xml" ContentType="application/vnd.openxmlformats-officedocument.presentationml.notesSlide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notesSlides/notesSlide69.xml" ContentType="application/vnd.openxmlformats-officedocument.presentationml.notesSlide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notesSlides/notesSlide70.xml" ContentType="application/vnd.openxmlformats-officedocument.presentationml.notesSlide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notesSlides/notesSlide71.xml" ContentType="application/vnd.openxmlformats-officedocument.presentationml.notesSlide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notesSlides/notesSlide72.xml" ContentType="application/vnd.openxmlformats-officedocument.presentationml.notesSlide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notesSlides/notesSlide73.xml" ContentType="application/vnd.openxmlformats-officedocument.presentationml.notesSlide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notesSlides/notesSlide74.xml" ContentType="application/vnd.openxmlformats-officedocument.presentationml.notesSlide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notesSlides/notesSlide75.xml" ContentType="application/vnd.openxmlformats-officedocument.presentationml.notesSlide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notesSlides/notesSlide76.xml" ContentType="application/vnd.openxmlformats-officedocument.presentationml.notesSlide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notesSlides/notesSlide77.xml" ContentType="application/vnd.openxmlformats-officedocument.presentationml.notesSlide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notesSlides/notesSlide78.xml" ContentType="application/vnd.openxmlformats-officedocument.presentationml.notesSlide+xml"/>
  <Override PartName="/ppt/tags/tag216.xml" ContentType="application/vnd.openxmlformats-officedocument.presentationml.tags+xml"/>
  <Override PartName="/ppt/notesSlides/notesSlide79.xml" ContentType="application/vnd.openxmlformats-officedocument.presentationml.notesSlide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notesSlides/notesSlide80.xml" ContentType="application/vnd.openxmlformats-officedocument.presentationml.notesSlide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notesSlides/notesSlide81.xml" ContentType="application/vnd.openxmlformats-officedocument.presentationml.notesSlide+xml"/>
  <Override PartName="/ppt/tags/tag224.xml" ContentType="application/vnd.openxmlformats-officedocument.presentationml.tags+xml"/>
  <Override PartName="/ppt/notesSlides/notesSlide82.xml" ContentType="application/vnd.openxmlformats-officedocument.presentationml.notesSlide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notesSlides/notesSlide83.xml" ContentType="application/vnd.openxmlformats-officedocument.presentationml.notesSlide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notesSlides/notesSlide84.xml" ContentType="application/vnd.openxmlformats-officedocument.presentationml.notesSlide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notesSlides/notesSlide85.xml" ContentType="application/vnd.openxmlformats-officedocument.presentationml.notesSlide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notesSlides/notesSlide86.xml" ContentType="application/vnd.openxmlformats-officedocument.presentationml.notesSlide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notesSlides/notesSlide87.xml" ContentType="application/vnd.openxmlformats-officedocument.presentationml.notesSlide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notesSlides/notesSlide88.xml" ContentType="application/vnd.openxmlformats-officedocument.presentationml.notesSlide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2"/>
  </p:notesMasterIdLst>
  <p:handoutMasterIdLst>
    <p:handoutMasterId r:id="rId93"/>
  </p:handoutMasterIdLst>
  <p:sldIdLst>
    <p:sldId id="384" r:id="rId2"/>
    <p:sldId id="385" r:id="rId3"/>
    <p:sldId id="259" r:id="rId4"/>
    <p:sldId id="393" r:id="rId5"/>
    <p:sldId id="536" r:id="rId6"/>
    <p:sldId id="599" r:id="rId7"/>
    <p:sldId id="600" r:id="rId8"/>
    <p:sldId id="263" r:id="rId9"/>
    <p:sldId id="601" r:id="rId10"/>
    <p:sldId id="602" r:id="rId11"/>
    <p:sldId id="603" r:id="rId12"/>
    <p:sldId id="604" r:id="rId13"/>
    <p:sldId id="605" r:id="rId14"/>
    <p:sldId id="606" r:id="rId15"/>
    <p:sldId id="607" r:id="rId16"/>
    <p:sldId id="270" r:id="rId17"/>
    <p:sldId id="608" r:id="rId18"/>
    <p:sldId id="272" r:id="rId19"/>
    <p:sldId id="609" r:id="rId20"/>
    <p:sldId id="610" r:id="rId21"/>
    <p:sldId id="398" r:id="rId22"/>
    <p:sldId id="611" r:id="rId23"/>
    <p:sldId id="620" r:id="rId24"/>
    <p:sldId id="538" r:id="rId25"/>
    <p:sldId id="621" r:id="rId26"/>
    <p:sldId id="481" r:id="rId27"/>
    <p:sldId id="622" r:id="rId28"/>
    <p:sldId id="623" r:id="rId29"/>
    <p:sldId id="624" r:id="rId30"/>
    <p:sldId id="625" r:id="rId31"/>
    <p:sldId id="491" r:id="rId32"/>
    <p:sldId id="626" r:id="rId33"/>
    <p:sldId id="627" r:id="rId34"/>
    <p:sldId id="548" r:id="rId35"/>
    <p:sldId id="628" r:id="rId36"/>
    <p:sldId id="297" r:id="rId37"/>
    <p:sldId id="298" r:id="rId38"/>
    <p:sldId id="629" r:id="rId39"/>
    <p:sldId id="530" r:id="rId40"/>
    <p:sldId id="299" r:id="rId41"/>
    <p:sldId id="300" r:id="rId42"/>
    <p:sldId id="630" r:id="rId43"/>
    <p:sldId id="631" r:id="rId44"/>
    <p:sldId id="531" r:id="rId45"/>
    <p:sldId id="534" r:id="rId46"/>
    <p:sldId id="632" r:id="rId47"/>
    <p:sldId id="633" r:id="rId48"/>
    <p:sldId id="442" r:id="rId49"/>
    <p:sldId id="634" r:id="rId50"/>
    <p:sldId id="635" r:id="rId51"/>
    <p:sldId id="445" r:id="rId52"/>
    <p:sldId id="746" r:id="rId53"/>
    <p:sldId id="748" r:id="rId54"/>
    <p:sldId id="444" r:id="rId55"/>
    <p:sldId id="731" r:id="rId56"/>
    <p:sldId id="749" r:id="rId57"/>
    <p:sldId id="636" r:id="rId58"/>
    <p:sldId id="308" r:id="rId59"/>
    <p:sldId id="450" r:id="rId60"/>
    <p:sldId id="744" r:id="rId61"/>
    <p:sldId id="311" r:id="rId62"/>
    <p:sldId id="558" r:id="rId63"/>
    <p:sldId id="562" r:id="rId64"/>
    <p:sldId id="639" r:id="rId65"/>
    <p:sldId id="640" r:id="rId66"/>
    <p:sldId id="453" r:id="rId67"/>
    <p:sldId id="641" r:id="rId68"/>
    <p:sldId id="642" r:id="rId69"/>
    <p:sldId id="457" r:id="rId70"/>
    <p:sldId id="565" r:id="rId71"/>
    <p:sldId id="456" r:id="rId72"/>
    <p:sldId id="643" r:id="rId73"/>
    <p:sldId id="459" r:id="rId74"/>
    <p:sldId id="644" r:id="rId75"/>
    <p:sldId id="645" r:id="rId76"/>
    <p:sldId id="321" r:id="rId77"/>
    <p:sldId id="460" r:id="rId78"/>
    <p:sldId id="646" r:id="rId79"/>
    <p:sldId id="648" r:id="rId80"/>
    <p:sldId id="649" r:id="rId81"/>
    <p:sldId id="650" r:id="rId82"/>
    <p:sldId id="651" r:id="rId83"/>
    <p:sldId id="326" r:id="rId84"/>
    <p:sldId id="327" r:id="rId85"/>
    <p:sldId id="463" r:id="rId86"/>
    <p:sldId id="652" r:id="rId87"/>
    <p:sldId id="653" r:id="rId88"/>
    <p:sldId id="654" r:id="rId89"/>
    <p:sldId id="332" r:id="rId90"/>
    <p:sldId id="333" r:id="rId9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clrMru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88" autoAdjust="0"/>
    <p:restoredTop sz="90787" autoAdjust="0"/>
  </p:normalViewPr>
  <p:slideViewPr>
    <p:cSldViewPr>
      <p:cViewPr varScale="1">
        <p:scale>
          <a:sx n="86" d="100"/>
          <a:sy n="86" d="100"/>
        </p:scale>
        <p:origin x="840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viewProps" Target="viewProp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358DC7-2DB0-F743-B206-666BD2CB356D}" type="datetimeFigureOut">
              <a:rPr lang="en-US" smtClean="0"/>
              <a:t>11/9/19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B4F19-52D0-CA4D-A6ED-ADA89533F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364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11/9/19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>
            <a:extLst>
              <a:ext uri="{FF2B5EF4-FFF2-40B4-BE49-F238E27FC236}">
                <a16:creationId xmlns:a16="http://schemas.microsoft.com/office/drawing/2014/main" id="{D2E1503E-EACF-3142-AD1F-7CBD8573E1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DB4F368-4724-3841-AF0B-812A139452A8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3F3080A3-914E-214E-94F9-BAD243FFF5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265B9C15-9878-DC40-B9B9-8BA996DE78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21450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F54AA9-D0BF-4405-88C6-7D861E2B3E67}" type="slidenum">
              <a:rPr lang="en-US"/>
              <a:pPr/>
              <a:t>10</a:t>
            </a:fld>
            <a:endParaRPr lang="en-US"/>
          </a:p>
        </p:txBody>
      </p:sp>
      <p:sp>
        <p:nvSpPr>
          <p:cNvPr id="118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8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872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05EADD-CCB0-472C-ABD3-FFDCF004B6E0}" type="slidenum">
              <a:rPr lang="en-US"/>
              <a:pPr/>
              <a:t>11</a:t>
            </a:fld>
            <a:endParaRPr lang="en-US"/>
          </a:p>
        </p:txBody>
      </p:sp>
      <p:sp>
        <p:nvSpPr>
          <p:cNvPr id="1189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9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0268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35AD08-2D7C-4662-9267-56937F5AC0B8}" type="slidenum">
              <a:rPr lang="en-US"/>
              <a:pPr/>
              <a:t>12</a:t>
            </a:fld>
            <a:endParaRPr lang="en-US"/>
          </a:p>
        </p:txBody>
      </p:sp>
      <p:sp>
        <p:nvSpPr>
          <p:cNvPr id="1190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0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4269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35AD08-2D7C-4662-9267-56937F5AC0B8}" type="slidenum">
              <a:rPr lang="en-US"/>
              <a:pPr/>
              <a:t>13</a:t>
            </a:fld>
            <a:endParaRPr lang="en-US"/>
          </a:p>
        </p:txBody>
      </p:sp>
      <p:sp>
        <p:nvSpPr>
          <p:cNvPr id="1190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0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2773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5514EB-0CE7-4905-A965-97AECC752DFE}" type="slidenum">
              <a:rPr lang="en-US"/>
              <a:pPr/>
              <a:t>14</a:t>
            </a:fld>
            <a:endParaRPr lang="en-US"/>
          </a:p>
        </p:txBody>
      </p:sp>
      <p:sp>
        <p:nvSpPr>
          <p:cNvPr id="1191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1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397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7D75E0-0451-4A4A-B8F7-06B341A783C6}" type="slidenum">
              <a:rPr lang="en-US"/>
              <a:pPr/>
              <a:t>15</a:t>
            </a:fld>
            <a:endParaRPr lang="en-US"/>
          </a:p>
        </p:txBody>
      </p:sp>
      <p:sp>
        <p:nvSpPr>
          <p:cNvPr id="1192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2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4617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2D7F2A-86CD-4E29-AD15-1F5F5C905A3B}" type="slidenum">
              <a:rPr lang="en-US"/>
              <a:pPr/>
              <a:t>16</a:t>
            </a:fld>
            <a:endParaRPr lang="en-US"/>
          </a:p>
        </p:txBody>
      </p:sp>
      <p:sp>
        <p:nvSpPr>
          <p:cNvPr id="1193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3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3888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EE892D-51DA-4429-BFFA-1D5452FAB7F5}" type="slidenum">
              <a:rPr lang="en-US"/>
              <a:pPr/>
              <a:t>17</a:t>
            </a:fld>
            <a:endParaRPr lang="en-US"/>
          </a:p>
        </p:txBody>
      </p:sp>
      <p:sp>
        <p:nvSpPr>
          <p:cNvPr id="1195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5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015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3E09B9-41CC-44D8-A7EE-522ECA74F13E}" type="slidenum">
              <a:rPr lang="en-US"/>
              <a:pPr/>
              <a:t>18</a:t>
            </a:fld>
            <a:endParaRPr lang="en-US"/>
          </a:p>
        </p:txBody>
      </p:sp>
      <p:sp>
        <p:nvSpPr>
          <p:cNvPr id="1196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6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5164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3E09B9-41CC-44D8-A7EE-522ECA74F13E}" type="slidenum">
              <a:rPr lang="en-US"/>
              <a:pPr/>
              <a:t>19</a:t>
            </a:fld>
            <a:endParaRPr lang="en-US"/>
          </a:p>
        </p:txBody>
      </p:sp>
      <p:sp>
        <p:nvSpPr>
          <p:cNvPr id="1196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6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6570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2623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596F8C-A0A3-4609-BA43-9B76F2650873}" type="slidenum">
              <a:rPr lang="en-US"/>
              <a:pPr/>
              <a:t>20</a:t>
            </a:fld>
            <a:endParaRPr lang="en-US"/>
          </a:p>
        </p:txBody>
      </p:sp>
      <p:sp>
        <p:nvSpPr>
          <p:cNvPr id="1197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7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5511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37FB56-FA1D-441A-AC74-3908DC102C15}" type="slidenum">
              <a:rPr lang="en-US"/>
              <a:pPr/>
              <a:t>21</a:t>
            </a:fld>
            <a:endParaRPr lang="en-US"/>
          </a:p>
        </p:txBody>
      </p:sp>
      <p:sp>
        <p:nvSpPr>
          <p:cNvPr id="1210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0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3181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FE2E5B-ABE0-4137-9A2E-377AF1ADACD2}" type="slidenum">
              <a:rPr lang="en-US"/>
              <a:pPr/>
              <a:t>22</a:t>
            </a:fld>
            <a:endParaRPr lang="en-US"/>
          </a:p>
        </p:txBody>
      </p:sp>
      <p:sp>
        <p:nvSpPr>
          <p:cNvPr id="1228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6412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FE2E5B-ABE0-4137-9A2E-377AF1ADACD2}" type="slidenum">
              <a:rPr lang="en-US"/>
              <a:pPr/>
              <a:t>23</a:t>
            </a:fld>
            <a:endParaRPr lang="en-US"/>
          </a:p>
        </p:txBody>
      </p:sp>
      <p:sp>
        <p:nvSpPr>
          <p:cNvPr id="1228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42149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FE2E5B-ABE0-4137-9A2E-377AF1ADACD2}" type="slidenum">
              <a:rPr lang="en-US"/>
              <a:pPr/>
              <a:t>24</a:t>
            </a:fld>
            <a:endParaRPr lang="en-US"/>
          </a:p>
        </p:txBody>
      </p:sp>
      <p:sp>
        <p:nvSpPr>
          <p:cNvPr id="1228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6013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2A4490-4B03-40FA-91F1-6F47C42D667B}" type="slidenum">
              <a:rPr lang="en-US"/>
              <a:pPr/>
              <a:t>25</a:t>
            </a:fld>
            <a:endParaRPr lang="en-US"/>
          </a:p>
        </p:txBody>
      </p:sp>
      <p:sp>
        <p:nvSpPr>
          <p:cNvPr id="1198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05265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3D2F49-291D-43EF-B2C2-440CE5CE789E}" type="slidenum">
              <a:rPr lang="en-US"/>
              <a:pPr/>
              <a:t>26</a:t>
            </a:fld>
            <a:endParaRPr lang="en-US"/>
          </a:p>
        </p:txBody>
      </p:sp>
      <p:sp>
        <p:nvSpPr>
          <p:cNvPr id="1202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2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6348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C9C055-72E0-4522-A77B-8AF120537E44}" type="slidenum">
              <a:rPr lang="en-US"/>
              <a:pPr/>
              <a:t>27</a:t>
            </a:fld>
            <a:endParaRPr lang="en-US"/>
          </a:p>
        </p:txBody>
      </p:sp>
      <p:sp>
        <p:nvSpPr>
          <p:cNvPr id="1200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0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27089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C9C055-72E0-4522-A77B-8AF120537E44}" type="slidenum">
              <a:rPr lang="en-US"/>
              <a:pPr/>
              <a:t>28</a:t>
            </a:fld>
            <a:endParaRPr lang="en-US"/>
          </a:p>
        </p:txBody>
      </p:sp>
      <p:sp>
        <p:nvSpPr>
          <p:cNvPr id="1200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0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41239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3A37F4-AC94-47A7-A663-0685A2BCC5FF}" type="slidenum">
              <a:rPr lang="en-US"/>
              <a:pPr/>
              <a:t>29</a:t>
            </a:fld>
            <a:endParaRPr lang="en-US"/>
          </a:p>
        </p:txBody>
      </p:sp>
      <p:sp>
        <p:nvSpPr>
          <p:cNvPr id="1201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1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1475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714780-11DF-4472-AE76-0B6C10813017}" type="slidenum">
              <a:rPr lang="en-US"/>
              <a:pPr/>
              <a:t>3</a:t>
            </a:fld>
            <a:endParaRPr lang="en-US"/>
          </a:p>
        </p:txBody>
      </p:sp>
      <p:sp>
        <p:nvSpPr>
          <p:cNvPr id="1181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1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09420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AF3664-5EDD-4FE6-ACDD-3EAE8351D77D}" type="slidenum">
              <a:rPr lang="en-US"/>
              <a:pPr/>
              <a:t>30</a:t>
            </a:fld>
            <a:endParaRPr lang="en-US"/>
          </a:p>
        </p:txBody>
      </p:sp>
      <p:sp>
        <p:nvSpPr>
          <p:cNvPr id="1204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4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2181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4075C2-A20B-4A7A-8F51-71B0A3CBB4C7}" type="slidenum">
              <a:rPr lang="en-US"/>
              <a:pPr/>
              <a:t>31</a:t>
            </a:fld>
            <a:endParaRPr lang="en-US"/>
          </a:p>
        </p:txBody>
      </p:sp>
      <p:sp>
        <p:nvSpPr>
          <p:cNvPr id="1203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3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33188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AB6B2C-21FC-4D6D-9E7C-29AA6CFA2E86}" type="slidenum">
              <a:rPr lang="en-US"/>
              <a:pPr/>
              <a:t>32</a:t>
            </a:fld>
            <a:endParaRPr lang="en-US"/>
          </a:p>
        </p:txBody>
      </p:sp>
      <p:sp>
        <p:nvSpPr>
          <p:cNvPr id="120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5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03306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06D9D6-DDAD-431E-A80D-583333B50DB4}" type="slidenum">
              <a:rPr lang="en-US"/>
              <a:pPr/>
              <a:t>33</a:t>
            </a:fld>
            <a:endParaRPr lang="en-US"/>
          </a:p>
        </p:txBody>
      </p:sp>
      <p:sp>
        <p:nvSpPr>
          <p:cNvPr id="1206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6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8564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339C28-2A6A-4A80-8A16-A0781FEE290E}" type="slidenum">
              <a:rPr lang="en-US"/>
              <a:pPr/>
              <a:t>34</a:t>
            </a:fld>
            <a:endParaRPr lang="en-US"/>
          </a:p>
        </p:txBody>
      </p:sp>
      <p:sp>
        <p:nvSpPr>
          <p:cNvPr id="1207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7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66355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339C28-2A6A-4A80-8A16-A0781FEE290E}" type="slidenum">
              <a:rPr lang="en-US"/>
              <a:pPr/>
              <a:t>35</a:t>
            </a:fld>
            <a:endParaRPr lang="en-US"/>
          </a:p>
        </p:txBody>
      </p:sp>
      <p:sp>
        <p:nvSpPr>
          <p:cNvPr id="1207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7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80803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868D23-EA0C-46DE-891F-6A7F45709439}" type="slidenum">
              <a:rPr lang="en-US"/>
              <a:pPr/>
              <a:t>36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78498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6B16E0-193A-4026-97D8-C274823B92A3}" type="slidenum">
              <a:rPr lang="en-US"/>
              <a:pPr/>
              <a:t>37</a:t>
            </a:fld>
            <a:endParaRPr lang="en-US"/>
          </a:p>
        </p:txBody>
      </p:sp>
      <p:sp>
        <p:nvSpPr>
          <p:cNvPr id="1222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2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11959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868D23-EA0C-46DE-891F-6A7F45709439}" type="slidenum">
              <a:rPr lang="en-US"/>
              <a:pPr/>
              <a:t>38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22021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BBDC26-24C3-4238-B260-F68152992198}" type="slidenum">
              <a:rPr lang="en-US"/>
              <a:pPr/>
              <a:t>39</a:t>
            </a:fld>
            <a:endParaRPr lang="en-US"/>
          </a:p>
        </p:txBody>
      </p:sp>
      <p:sp>
        <p:nvSpPr>
          <p:cNvPr id="1226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6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0493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1028A3-F306-45FB-8DC7-09A2DE89FFA7}" type="slidenum">
              <a:rPr lang="en-US"/>
              <a:pPr/>
              <a:t>4</a:t>
            </a:fld>
            <a:endParaRPr lang="en-US"/>
          </a:p>
        </p:txBody>
      </p:sp>
      <p:sp>
        <p:nvSpPr>
          <p:cNvPr id="1182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2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0570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58B53D-D146-4466-AB58-746E26CF7D80}" type="slidenum">
              <a:rPr lang="en-US"/>
              <a:pPr/>
              <a:t>40</a:t>
            </a:fld>
            <a:endParaRPr lang="en-US"/>
          </a:p>
        </p:txBody>
      </p:sp>
      <p:sp>
        <p:nvSpPr>
          <p:cNvPr id="1223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3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84738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A34CE3-6301-4E11-9544-5B70D385F500}" type="slidenum">
              <a:rPr lang="en-US"/>
              <a:pPr/>
              <a:t>41</a:t>
            </a:fld>
            <a:endParaRPr lang="en-US"/>
          </a:p>
        </p:txBody>
      </p:sp>
      <p:sp>
        <p:nvSpPr>
          <p:cNvPr id="1224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4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60572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58B53D-D146-4466-AB58-746E26CF7D80}" type="slidenum">
              <a:rPr lang="en-US"/>
              <a:pPr/>
              <a:t>42</a:t>
            </a:fld>
            <a:endParaRPr lang="en-US"/>
          </a:p>
        </p:txBody>
      </p:sp>
      <p:sp>
        <p:nvSpPr>
          <p:cNvPr id="1223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3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18188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BBDC26-24C3-4238-B260-F68152992198}" type="slidenum">
              <a:rPr lang="en-US"/>
              <a:pPr/>
              <a:t>43</a:t>
            </a:fld>
            <a:endParaRPr lang="en-US"/>
          </a:p>
        </p:txBody>
      </p:sp>
      <p:sp>
        <p:nvSpPr>
          <p:cNvPr id="1226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6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12108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BBDC26-24C3-4238-B260-F68152992198}" type="slidenum">
              <a:rPr lang="en-US"/>
              <a:pPr/>
              <a:t>44</a:t>
            </a:fld>
            <a:endParaRPr lang="en-US"/>
          </a:p>
        </p:txBody>
      </p:sp>
      <p:sp>
        <p:nvSpPr>
          <p:cNvPr id="1226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6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52450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BBDC26-24C3-4238-B260-F68152992198}" type="slidenum">
              <a:rPr lang="en-US"/>
              <a:pPr/>
              <a:t>45</a:t>
            </a:fld>
            <a:endParaRPr lang="en-US"/>
          </a:p>
        </p:txBody>
      </p:sp>
      <p:sp>
        <p:nvSpPr>
          <p:cNvPr id="1226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6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16198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46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24188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868D23-EA0C-46DE-891F-6A7F45709439}" type="slidenum">
              <a:rPr lang="en-US"/>
              <a:pPr/>
              <a:t>47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41706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48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64316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49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7766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1028A3-F306-45FB-8DC7-09A2DE89FFA7}" type="slidenum">
              <a:rPr lang="en-US"/>
              <a:pPr/>
              <a:t>5</a:t>
            </a:fld>
            <a:endParaRPr lang="en-US"/>
          </a:p>
        </p:txBody>
      </p:sp>
      <p:sp>
        <p:nvSpPr>
          <p:cNvPr id="1182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2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04443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50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55233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51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52244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52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67976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53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381697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54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68290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55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690209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56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894714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868D23-EA0C-46DE-891F-6A7F45709439}" type="slidenum">
              <a:rPr lang="en-US"/>
              <a:pPr/>
              <a:t>57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657748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41E7A2-D8E5-4B6C-893C-89E37CA58028}" type="slidenum">
              <a:rPr lang="en-US"/>
              <a:pPr/>
              <a:t>58</a:t>
            </a:fld>
            <a:endParaRPr lang="en-US"/>
          </a:p>
        </p:txBody>
      </p:sp>
      <p:sp>
        <p:nvSpPr>
          <p:cNvPr id="1230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0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488834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D59DDD-6FC0-4454-BF32-58CF3FE8C66B}" type="slidenum">
              <a:rPr lang="en-US"/>
              <a:pPr/>
              <a:t>59</a:t>
            </a:fld>
            <a:endParaRPr lang="en-US"/>
          </a:p>
        </p:txBody>
      </p:sp>
      <p:sp>
        <p:nvSpPr>
          <p:cNvPr id="1219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9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8732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1028A3-F306-45FB-8DC7-09A2DE89FFA7}" type="slidenum">
              <a:rPr lang="en-US"/>
              <a:pPr/>
              <a:t>6</a:t>
            </a:fld>
            <a:endParaRPr lang="en-US"/>
          </a:p>
        </p:txBody>
      </p:sp>
      <p:sp>
        <p:nvSpPr>
          <p:cNvPr id="1182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2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085302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E681F3-034E-4719-A148-E7D8FF9134E2}" type="slidenum">
              <a:rPr lang="en-US"/>
              <a:pPr/>
              <a:t>60</a:t>
            </a:fld>
            <a:endParaRPr lang="en-US"/>
          </a:p>
        </p:txBody>
      </p:sp>
      <p:sp>
        <p:nvSpPr>
          <p:cNvPr id="1232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2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208146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1FCC47-19BF-4E3B-B7A0-81EED34C56EC}" type="slidenum">
              <a:rPr lang="en-US"/>
              <a:pPr/>
              <a:t>61</a:t>
            </a:fld>
            <a:endParaRPr lang="en-US"/>
          </a:p>
        </p:txBody>
      </p:sp>
      <p:sp>
        <p:nvSpPr>
          <p:cNvPr id="1233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3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285960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868D23-EA0C-46DE-891F-6A7F45709439}" type="slidenum">
              <a:rPr lang="en-US"/>
              <a:pPr/>
              <a:t>62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42792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950C-8537-4620-8199-921930E1C623}" type="slidenum">
              <a:rPr lang="en-US"/>
              <a:pPr/>
              <a:t>63</a:t>
            </a:fld>
            <a:endParaRPr lang="en-US"/>
          </a:p>
        </p:txBody>
      </p:sp>
      <p:sp>
        <p:nvSpPr>
          <p:cNvPr id="123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313225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950C-8537-4620-8199-921930E1C623}" type="slidenum">
              <a:rPr lang="en-US"/>
              <a:pPr/>
              <a:t>64</a:t>
            </a:fld>
            <a:endParaRPr lang="en-US"/>
          </a:p>
        </p:txBody>
      </p:sp>
      <p:sp>
        <p:nvSpPr>
          <p:cNvPr id="123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746265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950C-8537-4620-8199-921930E1C623}" type="slidenum">
              <a:rPr lang="en-US"/>
              <a:pPr/>
              <a:t>65</a:t>
            </a:fld>
            <a:endParaRPr lang="en-US"/>
          </a:p>
        </p:txBody>
      </p:sp>
      <p:sp>
        <p:nvSpPr>
          <p:cNvPr id="123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318901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950C-8537-4620-8199-921930E1C623}" type="slidenum">
              <a:rPr lang="en-US"/>
              <a:pPr/>
              <a:t>66</a:t>
            </a:fld>
            <a:endParaRPr lang="en-US"/>
          </a:p>
        </p:txBody>
      </p:sp>
      <p:sp>
        <p:nvSpPr>
          <p:cNvPr id="123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119645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950C-8537-4620-8199-921930E1C623}" type="slidenum">
              <a:rPr lang="en-US"/>
              <a:pPr/>
              <a:t>67</a:t>
            </a:fld>
            <a:endParaRPr lang="en-US"/>
          </a:p>
        </p:txBody>
      </p:sp>
      <p:sp>
        <p:nvSpPr>
          <p:cNvPr id="123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09491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950C-8537-4620-8199-921930E1C623}" type="slidenum">
              <a:rPr lang="en-US"/>
              <a:pPr/>
              <a:t>68</a:t>
            </a:fld>
            <a:endParaRPr lang="en-US"/>
          </a:p>
        </p:txBody>
      </p:sp>
      <p:sp>
        <p:nvSpPr>
          <p:cNvPr id="123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492861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950C-8537-4620-8199-921930E1C623}" type="slidenum">
              <a:rPr lang="en-US"/>
              <a:pPr/>
              <a:t>69</a:t>
            </a:fld>
            <a:endParaRPr lang="en-US"/>
          </a:p>
        </p:txBody>
      </p:sp>
      <p:sp>
        <p:nvSpPr>
          <p:cNvPr id="123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2593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CF196F-8ABF-4C2A-BFC5-0F48556D9C3C}" type="slidenum">
              <a:rPr lang="en-US"/>
              <a:pPr/>
              <a:t>7</a:t>
            </a:fld>
            <a:endParaRPr lang="en-US"/>
          </a:p>
        </p:txBody>
      </p:sp>
      <p:sp>
        <p:nvSpPr>
          <p:cNvPr id="1185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5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729398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950C-8537-4620-8199-921930E1C623}" type="slidenum">
              <a:rPr lang="en-US"/>
              <a:pPr/>
              <a:t>70</a:t>
            </a:fld>
            <a:endParaRPr lang="en-US"/>
          </a:p>
        </p:txBody>
      </p:sp>
      <p:sp>
        <p:nvSpPr>
          <p:cNvPr id="123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943070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950C-8537-4620-8199-921930E1C623}" type="slidenum">
              <a:rPr lang="en-US"/>
              <a:pPr/>
              <a:t>71</a:t>
            </a:fld>
            <a:endParaRPr lang="en-US"/>
          </a:p>
        </p:txBody>
      </p:sp>
      <p:sp>
        <p:nvSpPr>
          <p:cNvPr id="123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269357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950C-8537-4620-8199-921930E1C623}" type="slidenum">
              <a:rPr lang="en-US"/>
              <a:pPr/>
              <a:t>72</a:t>
            </a:fld>
            <a:endParaRPr lang="en-US"/>
          </a:p>
        </p:txBody>
      </p:sp>
      <p:sp>
        <p:nvSpPr>
          <p:cNvPr id="123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224149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A8B0EF-3AD5-4B90-944D-6FB828F2A294}" type="slidenum">
              <a:rPr lang="en-US"/>
              <a:pPr/>
              <a:t>73</a:t>
            </a:fld>
            <a:endParaRPr lang="en-US"/>
          </a:p>
        </p:txBody>
      </p:sp>
      <p:sp>
        <p:nvSpPr>
          <p:cNvPr id="131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233537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A8B0EF-3AD5-4B90-944D-6FB828F2A294}" type="slidenum">
              <a:rPr lang="en-US"/>
              <a:pPr/>
              <a:t>74</a:t>
            </a:fld>
            <a:endParaRPr lang="en-US"/>
          </a:p>
        </p:txBody>
      </p:sp>
      <p:sp>
        <p:nvSpPr>
          <p:cNvPr id="131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25713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A8B0EF-3AD5-4B90-944D-6FB828F2A294}" type="slidenum">
              <a:rPr lang="en-US"/>
              <a:pPr/>
              <a:t>75</a:t>
            </a:fld>
            <a:endParaRPr lang="en-US"/>
          </a:p>
        </p:txBody>
      </p:sp>
      <p:sp>
        <p:nvSpPr>
          <p:cNvPr id="131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83508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3051F9-1555-4E28-B8BE-FF638FBF4334}" type="slidenum">
              <a:rPr lang="en-US"/>
              <a:pPr/>
              <a:t>76</a:t>
            </a:fld>
            <a:endParaRPr lang="en-US"/>
          </a:p>
        </p:txBody>
      </p:sp>
      <p:sp>
        <p:nvSpPr>
          <p:cNvPr id="1241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1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548137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98363F-CF77-4C9F-BD2A-F595EFE53135}" type="slidenum">
              <a:rPr lang="en-US"/>
              <a:pPr/>
              <a:t>77</a:t>
            </a:fld>
            <a:endParaRPr lang="en-US"/>
          </a:p>
        </p:txBody>
      </p:sp>
      <p:sp>
        <p:nvSpPr>
          <p:cNvPr id="1242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2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198306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98363F-CF77-4C9F-BD2A-F595EFE53135}" type="slidenum">
              <a:rPr lang="en-US"/>
              <a:pPr/>
              <a:t>78</a:t>
            </a:fld>
            <a:endParaRPr lang="en-US"/>
          </a:p>
        </p:txBody>
      </p:sp>
      <p:sp>
        <p:nvSpPr>
          <p:cNvPr id="1242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2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881098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98363F-CF77-4C9F-BD2A-F595EFE53135}" type="slidenum">
              <a:rPr lang="en-US"/>
              <a:pPr/>
              <a:t>79</a:t>
            </a:fld>
            <a:endParaRPr lang="en-US"/>
          </a:p>
        </p:txBody>
      </p:sp>
      <p:sp>
        <p:nvSpPr>
          <p:cNvPr id="1242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2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5632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A35BAA-84F1-4764-B73A-1F2654146854}" type="slidenum">
              <a:rPr lang="en-US"/>
              <a:pPr/>
              <a:t>8</a:t>
            </a:fld>
            <a:endParaRPr lang="en-US"/>
          </a:p>
        </p:txBody>
      </p:sp>
      <p:sp>
        <p:nvSpPr>
          <p:cNvPr id="1186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6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500744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98363F-CF77-4C9F-BD2A-F595EFE53135}" type="slidenum">
              <a:rPr lang="en-US"/>
              <a:pPr/>
              <a:t>80</a:t>
            </a:fld>
            <a:endParaRPr lang="en-US"/>
          </a:p>
        </p:txBody>
      </p:sp>
      <p:sp>
        <p:nvSpPr>
          <p:cNvPr id="1242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2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0776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98363F-CF77-4C9F-BD2A-F595EFE53135}" type="slidenum">
              <a:rPr lang="en-US"/>
              <a:pPr/>
              <a:t>81</a:t>
            </a:fld>
            <a:endParaRPr lang="en-US"/>
          </a:p>
        </p:txBody>
      </p:sp>
      <p:sp>
        <p:nvSpPr>
          <p:cNvPr id="1242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2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774088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868D23-EA0C-46DE-891F-6A7F45709439}" type="slidenum">
              <a:rPr lang="en-US"/>
              <a:pPr/>
              <a:t>82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163312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D6AF38-7DB7-4E8F-87E0-DC9E46D7B200}" type="slidenum">
              <a:rPr lang="en-US"/>
              <a:pPr/>
              <a:t>83</a:t>
            </a:fld>
            <a:endParaRPr lang="en-US"/>
          </a:p>
        </p:txBody>
      </p:sp>
      <p:sp>
        <p:nvSpPr>
          <p:cNvPr id="1244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4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875228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55DCAF-878F-42BD-B7E0-5045F5526695}" type="slidenum">
              <a:rPr lang="en-US"/>
              <a:pPr/>
              <a:t>84</a:t>
            </a:fld>
            <a:endParaRPr lang="en-US"/>
          </a:p>
        </p:txBody>
      </p:sp>
      <p:sp>
        <p:nvSpPr>
          <p:cNvPr id="1245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5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474034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67ED34-1E2F-4C3B-92E2-692D42E4AA96}" type="slidenum">
              <a:rPr lang="en-US"/>
              <a:pPr/>
              <a:t>85</a:t>
            </a:fld>
            <a:endParaRPr lang="en-US"/>
          </a:p>
        </p:txBody>
      </p:sp>
      <p:sp>
        <p:nvSpPr>
          <p:cNvPr id="131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122029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67ED34-1E2F-4C3B-92E2-692D42E4AA96}" type="slidenum">
              <a:rPr lang="en-US"/>
              <a:pPr/>
              <a:t>86</a:t>
            </a:fld>
            <a:endParaRPr lang="en-US"/>
          </a:p>
        </p:txBody>
      </p:sp>
      <p:sp>
        <p:nvSpPr>
          <p:cNvPr id="131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53402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E6C8E3-0018-4796-93B8-92A390A38B0A}" type="slidenum">
              <a:rPr lang="en-US"/>
              <a:pPr/>
              <a:t>87</a:t>
            </a:fld>
            <a:endParaRPr lang="en-US"/>
          </a:p>
        </p:txBody>
      </p:sp>
      <p:sp>
        <p:nvSpPr>
          <p:cNvPr id="1247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7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576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E6C8E3-0018-4796-93B8-92A390A38B0A}" type="slidenum">
              <a:rPr lang="en-US"/>
              <a:pPr/>
              <a:t>88</a:t>
            </a:fld>
            <a:endParaRPr lang="en-US"/>
          </a:p>
        </p:txBody>
      </p:sp>
      <p:sp>
        <p:nvSpPr>
          <p:cNvPr id="1247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7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246251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1C52DA-B39C-4E9E-8F93-AEC85BE751E4}" type="slidenum">
              <a:rPr lang="en-US"/>
              <a:pPr/>
              <a:t>89</a:t>
            </a:fld>
            <a:endParaRPr lang="en-US"/>
          </a:p>
        </p:txBody>
      </p:sp>
      <p:sp>
        <p:nvSpPr>
          <p:cNvPr id="1249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792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7EEF33-535B-4289-ACE8-0AA8225D5BB2}" type="slidenum">
              <a:rPr lang="en-US"/>
              <a:pPr/>
              <a:t>9</a:t>
            </a:fld>
            <a:endParaRPr lang="en-US"/>
          </a:p>
        </p:txBody>
      </p:sp>
      <p:sp>
        <p:nvSpPr>
          <p:cNvPr id="1187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96265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BE7A3A-BC58-44FC-8634-3056204EDEB2}" type="slidenum">
              <a:rPr lang="en-US"/>
              <a:pPr/>
              <a:t>90</a:t>
            </a:fld>
            <a:endParaRPr lang="en-US"/>
          </a:p>
        </p:txBody>
      </p:sp>
      <p:sp>
        <p:nvSpPr>
          <p:cNvPr id="132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054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Chapter 1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Lecture 17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12C447-90FA-420C-B74C-1A635C444937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2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E7ED6BBA-2425-4A43-B586-383F2BB07C4C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DCC2DC-EBCD-44EE-92DB-9C06DDE632FD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468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1-&lt;</a:t>
            </a:r>
            <a:fld id="{B4FEF99E-A19F-4A0B-A62E-3729EECDD90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501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9F7ADD3E-E1D6-46D5-BCAD-B4AEBA813F75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6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1E0959C-64E3-5747-B117-D63FEC92B5A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685800" y="6248400"/>
            <a:ext cx="7772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C230745-C281-EA47-9BE8-AF4FC50421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1BE0502-0B5A-424E-B7C7-93BA69F8CCD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85E0733-E7CE-8A4B-993C-38564D01BA3B}"/>
              </a:ext>
            </a:extLst>
          </p:cNvPr>
          <p:cNvSpPr/>
          <p:nvPr userDrawn="1"/>
        </p:nvSpPr>
        <p:spPr>
          <a:xfrm>
            <a:off x="0" y="5791200"/>
            <a:ext cx="91440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147636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11/9/19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7" Type="http://schemas.openxmlformats.org/officeDocument/2006/relationships/notesSlide" Target="../notesSlides/notesSlide21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49.xml"/><Relationship Id="rId4" Type="http://schemas.openxmlformats.org/officeDocument/2006/relationships/tags" Target="../tags/tag4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7" Type="http://schemas.openxmlformats.org/officeDocument/2006/relationships/notesSlide" Target="../notesSlides/notesSlide2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7" Type="http://schemas.openxmlformats.org/officeDocument/2006/relationships/notesSlide" Target="../notesSlides/notesSlide23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9.xml"/><Relationship Id="rId4" Type="http://schemas.openxmlformats.org/officeDocument/2006/relationships/tags" Target="../tags/tag5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7" Type="http://schemas.openxmlformats.org/officeDocument/2006/relationships/notesSlide" Target="../notesSlides/notesSlide24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64.xml"/><Relationship Id="rId4" Type="http://schemas.openxmlformats.org/officeDocument/2006/relationships/tags" Target="../tags/tag6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image" Target="../media/image7.png"/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5" Type="http://schemas.openxmlformats.org/officeDocument/2006/relationships/notesSlide" Target="../notesSlides/notesSlide27.xml"/><Relationship Id="rId4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7" Type="http://schemas.openxmlformats.org/officeDocument/2006/relationships/image" Target="../media/image7.png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6" Type="http://schemas.openxmlformats.org/officeDocument/2006/relationships/notesSlide" Target="../notesSlides/notesSlide2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5" Type="http://schemas.openxmlformats.org/officeDocument/2006/relationships/notesSlide" Target="../notesSlides/notesSlide29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6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7" Type="http://schemas.openxmlformats.org/officeDocument/2006/relationships/image" Target="../media/image7.png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6" Type="http://schemas.openxmlformats.org/officeDocument/2006/relationships/notesSlide" Target="../notesSlides/notesSlide3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4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7.xml"/><Relationship Id="rId4" Type="http://schemas.openxmlformats.org/officeDocument/2006/relationships/image" Target="../media/image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5" Type="http://schemas.openxmlformats.org/officeDocument/2006/relationships/notesSlide" Target="../notesSlides/notesSlide34.xml"/><Relationship Id="rId4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tags" Target="../tags/tag92.xml"/><Relationship Id="rId7" Type="http://schemas.openxmlformats.org/officeDocument/2006/relationships/notesSlide" Target="../notesSlides/notesSlide35.xml"/><Relationship Id="rId2" Type="http://schemas.openxmlformats.org/officeDocument/2006/relationships/tags" Target="../tags/tag91.xml"/><Relationship Id="rId1" Type="http://schemas.openxmlformats.org/officeDocument/2006/relationships/vmlDrawing" Target="../drawings/vmlDrawing1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9" Type="http://schemas.openxmlformats.org/officeDocument/2006/relationships/image" Target="../media/image9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7.xml"/><Relationship Id="rId1" Type="http://schemas.openxmlformats.org/officeDocument/2006/relationships/tags" Target="../tags/tag96.xml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5" Type="http://schemas.openxmlformats.org/officeDocument/2006/relationships/notesSlide" Target="../notesSlides/notesSlide39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3.xml"/><Relationship Id="rId1" Type="http://schemas.openxmlformats.org/officeDocument/2006/relationships/tags" Target="../tags/tag102.xml"/><Relationship Id="rId4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5.xml"/><Relationship Id="rId1" Type="http://schemas.openxmlformats.org/officeDocument/2006/relationships/tags" Target="../tags/tag104.xml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4" Type="http://schemas.openxmlformats.org/officeDocument/2006/relationships/notesSlide" Target="../notesSlides/notesSlide4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tags" Target="../tags/tag110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5" Type="http://schemas.openxmlformats.org/officeDocument/2006/relationships/notesSlide" Target="../notesSlides/notesSlide43.xml"/><Relationship Id="rId4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2.xml"/><Relationship Id="rId1" Type="http://schemas.openxmlformats.org/officeDocument/2006/relationships/tags" Target="../tags/tag111.xml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4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4.xml"/><Relationship Id="rId1" Type="http://schemas.openxmlformats.org/officeDocument/2006/relationships/tags" Target="../tags/tag113.xml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4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tags" Target="../tags/tag117.xml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5" Type="http://schemas.openxmlformats.org/officeDocument/2006/relationships/notesSlide" Target="../notesSlides/notesSlide46.xml"/><Relationship Id="rId4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tags" Target="../tags/tag121.xml"/><Relationship Id="rId2" Type="http://schemas.openxmlformats.org/officeDocument/2006/relationships/tags" Target="../tags/tag120.xml"/><Relationship Id="rId1" Type="http://schemas.openxmlformats.org/officeDocument/2006/relationships/tags" Target="../tags/tag119.xml"/><Relationship Id="rId5" Type="http://schemas.openxmlformats.org/officeDocument/2006/relationships/notesSlide" Target="../notesSlides/notesSlide48.xml"/><Relationship Id="rId4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tags" Target="../tags/tag124.xml"/><Relationship Id="rId2" Type="http://schemas.openxmlformats.org/officeDocument/2006/relationships/tags" Target="../tags/tag123.xml"/><Relationship Id="rId1" Type="http://schemas.openxmlformats.org/officeDocument/2006/relationships/tags" Target="../tags/tag122.xml"/><Relationship Id="rId5" Type="http://schemas.openxmlformats.org/officeDocument/2006/relationships/notesSlide" Target="../notesSlides/notesSlide49.xml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tags" Target="../tags/tag127.xml"/><Relationship Id="rId2" Type="http://schemas.openxmlformats.org/officeDocument/2006/relationships/tags" Target="../tags/tag126.xml"/><Relationship Id="rId1" Type="http://schemas.openxmlformats.org/officeDocument/2006/relationships/tags" Target="../tags/tag125.xml"/><Relationship Id="rId5" Type="http://schemas.openxmlformats.org/officeDocument/2006/relationships/notesSlide" Target="../notesSlides/notesSlide50.xml"/><Relationship Id="rId4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9.xml"/><Relationship Id="rId1" Type="http://schemas.openxmlformats.org/officeDocument/2006/relationships/tags" Target="../tags/tag128.xml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5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tags" Target="../tags/tag132.xml"/><Relationship Id="rId2" Type="http://schemas.openxmlformats.org/officeDocument/2006/relationships/tags" Target="../tags/tag131.xml"/><Relationship Id="rId1" Type="http://schemas.openxmlformats.org/officeDocument/2006/relationships/tags" Target="../tags/tag130.xml"/><Relationship Id="rId5" Type="http://schemas.openxmlformats.org/officeDocument/2006/relationships/notesSlide" Target="../notesSlides/notesSlide52.xml"/><Relationship Id="rId4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" Type="http://schemas.openxmlformats.org/officeDocument/2006/relationships/tags" Target="../tags/tag133.xml"/><Relationship Id="rId5" Type="http://schemas.openxmlformats.org/officeDocument/2006/relationships/notesSlide" Target="../notesSlides/notesSlide53.xml"/><Relationship Id="rId4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tags" Target="../tags/tag138.xml"/><Relationship Id="rId2" Type="http://schemas.openxmlformats.org/officeDocument/2006/relationships/tags" Target="../tags/tag137.xml"/><Relationship Id="rId1" Type="http://schemas.openxmlformats.org/officeDocument/2006/relationships/tags" Target="../tags/tag136.xml"/><Relationship Id="rId5" Type="http://schemas.openxmlformats.org/officeDocument/2006/relationships/notesSlide" Target="../notesSlides/notesSlide54.xml"/><Relationship Id="rId4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0.xml"/><Relationship Id="rId1" Type="http://schemas.openxmlformats.org/officeDocument/2006/relationships/tags" Target="../tags/tag139.xml"/><Relationship Id="rId5" Type="http://schemas.openxmlformats.org/officeDocument/2006/relationships/image" Target="../media/image15.emf"/><Relationship Id="rId4" Type="http://schemas.openxmlformats.org/officeDocument/2006/relationships/notesSlide" Target="../notesSlides/notesSlide55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" Type="http://schemas.openxmlformats.org/officeDocument/2006/relationships/tags" Target="../tags/tag141.xml"/><Relationship Id="rId5" Type="http://schemas.openxmlformats.org/officeDocument/2006/relationships/notesSlide" Target="../notesSlides/notesSlide56.xml"/><Relationship Id="rId4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tags" Target="../tags/tag145.xml"/><Relationship Id="rId5" Type="http://schemas.openxmlformats.org/officeDocument/2006/relationships/notesSlide" Target="../notesSlides/notesSlide58.xml"/><Relationship Id="rId4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9.xml"/><Relationship Id="rId1" Type="http://schemas.openxmlformats.org/officeDocument/2006/relationships/tags" Target="../tags/tag148.xml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5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tags" Target="../tags/tag152.xml"/><Relationship Id="rId2" Type="http://schemas.openxmlformats.org/officeDocument/2006/relationships/tags" Target="../tags/tag151.xml"/><Relationship Id="rId1" Type="http://schemas.openxmlformats.org/officeDocument/2006/relationships/tags" Target="../tags/tag150.xml"/><Relationship Id="rId5" Type="http://schemas.openxmlformats.org/officeDocument/2006/relationships/notesSlide" Target="../notesSlides/notesSlide60.xml"/><Relationship Id="rId4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4.xml"/><Relationship Id="rId1" Type="http://schemas.openxmlformats.org/officeDocument/2006/relationships/tags" Target="../tags/tag153.xml"/><Relationship Id="rId4" Type="http://schemas.openxmlformats.org/officeDocument/2006/relationships/notesSlide" Target="../notesSlides/notesSlide6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5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tags" Target="../tags/tag158.xml"/><Relationship Id="rId2" Type="http://schemas.openxmlformats.org/officeDocument/2006/relationships/tags" Target="../tags/tag157.xml"/><Relationship Id="rId1" Type="http://schemas.openxmlformats.org/officeDocument/2006/relationships/tags" Target="../tags/tag156.xml"/><Relationship Id="rId5" Type="http://schemas.openxmlformats.org/officeDocument/2006/relationships/notesSlide" Target="../notesSlides/notesSlide63.xml"/><Relationship Id="rId4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tags" Target="../tags/tag161.xml"/><Relationship Id="rId2" Type="http://schemas.openxmlformats.org/officeDocument/2006/relationships/tags" Target="../tags/tag160.xml"/><Relationship Id="rId1" Type="http://schemas.openxmlformats.org/officeDocument/2006/relationships/tags" Target="../tags/tag159.xml"/><Relationship Id="rId6" Type="http://schemas.openxmlformats.org/officeDocument/2006/relationships/notesSlide" Target="../notesSlides/notesSlide6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62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5.xml"/><Relationship Id="rId3" Type="http://schemas.openxmlformats.org/officeDocument/2006/relationships/tags" Target="../tags/tag165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64.xml"/><Relationship Id="rId1" Type="http://schemas.openxmlformats.org/officeDocument/2006/relationships/tags" Target="../tags/tag163.xml"/><Relationship Id="rId6" Type="http://schemas.openxmlformats.org/officeDocument/2006/relationships/tags" Target="../tags/tag168.xml"/><Relationship Id="rId5" Type="http://schemas.openxmlformats.org/officeDocument/2006/relationships/tags" Target="../tags/tag167.xml"/><Relationship Id="rId4" Type="http://schemas.openxmlformats.org/officeDocument/2006/relationships/tags" Target="../tags/tag16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tags" Target="../tags/tag171.xml"/><Relationship Id="rId2" Type="http://schemas.openxmlformats.org/officeDocument/2006/relationships/tags" Target="../tags/tag170.xml"/><Relationship Id="rId1" Type="http://schemas.openxmlformats.org/officeDocument/2006/relationships/tags" Target="../tags/tag169.xml"/><Relationship Id="rId6" Type="http://schemas.openxmlformats.org/officeDocument/2006/relationships/notesSlide" Target="../notesSlides/notesSlide6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7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tags" Target="../tags/tag175.xml"/><Relationship Id="rId2" Type="http://schemas.openxmlformats.org/officeDocument/2006/relationships/tags" Target="../tags/tag174.xml"/><Relationship Id="rId1" Type="http://schemas.openxmlformats.org/officeDocument/2006/relationships/tags" Target="../tags/tag173.xml"/><Relationship Id="rId6" Type="http://schemas.openxmlformats.org/officeDocument/2006/relationships/notesSlide" Target="../notesSlides/notesSlide6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76.xm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8.xml"/><Relationship Id="rId3" Type="http://schemas.openxmlformats.org/officeDocument/2006/relationships/tags" Target="../tags/tag179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78.xml"/><Relationship Id="rId1" Type="http://schemas.openxmlformats.org/officeDocument/2006/relationships/tags" Target="../tags/tag177.xml"/><Relationship Id="rId6" Type="http://schemas.openxmlformats.org/officeDocument/2006/relationships/tags" Target="../tags/tag182.xml"/><Relationship Id="rId5" Type="http://schemas.openxmlformats.org/officeDocument/2006/relationships/tags" Target="../tags/tag181.xml"/><Relationship Id="rId4" Type="http://schemas.openxmlformats.org/officeDocument/2006/relationships/tags" Target="../tags/tag180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tags" Target="../tags/tag185.xml"/><Relationship Id="rId2" Type="http://schemas.openxmlformats.org/officeDocument/2006/relationships/tags" Target="../tags/tag184.xml"/><Relationship Id="rId1" Type="http://schemas.openxmlformats.org/officeDocument/2006/relationships/tags" Target="../tags/tag183.xml"/><Relationship Id="rId6" Type="http://schemas.openxmlformats.org/officeDocument/2006/relationships/notesSlide" Target="../notesSlides/notesSlide6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tags" Target="../tags/tag189.xml"/><Relationship Id="rId2" Type="http://schemas.openxmlformats.org/officeDocument/2006/relationships/tags" Target="../tags/tag188.xml"/><Relationship Id="rId1" Type="http://schemas.openxmlformats.org/officeDocument/2006/relationships/tags" Target="../tags/tag187.xml"/><Relationship Id="rId6" Type="http://schemas.openxmlformats.org/officeDocument/2006/relationships/notesSlide" Target="../notesSlides/notesSlide7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90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tags" Target="../tags/tag193.xml"/><Relationship Id="rId2" Type="http://schemas.openxmlformats.org/officeDocument/2006/relationships/tags" Target="../tags/tag192.xml"/><Relationship Id="rId1" Type="http://schemas.openxmlformats.org/officeDocument/2006/relationships/tags" Target="../tags/tag191.xml"/><Relationship Id="rId6" Type="http://schemas.openxmlformats.org/officeDocument/2006/relationships/notesSlide" Target="../notesSlides/notesSlide7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94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tags" Target="../tags/tag197.xml"/><Relationship Id="rId2" Type="http://schemas.openxmlformats.org/officeDocument/2006/relationships/tags" Target="../tags/tag196.xml"/><Relationship Id="rId1" Type="http://schemas.openxmlformats.org/officeDocument/2006/relationships/tags" Target="../tags/tag195.xml"/><Relationship Id="rId6" Type="http://schemas.openxmlformats.org/officeDocument/2006/relationships/notesSlide" Target="../notesSlides/notesSlide7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98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tags" Target="../tags/tag201.xml"/><Relationship Id="rId2" Type="http://schemas.openxmlformats.org/officeDocument/2006/relationships/tags" Target="../tags/tag200.xml"/><Relationship Id="rId1" Type="http://schemas.openxmlformats.org/officeDocument/2006/relationships/tags" Target="../tags/tag199.xml"/><Relationship Id="rId5" Type="http://schemas.openxmlformats.org/officeDocument/2006/relationships/notesSlide" Target="../notesSlides/notesSlide73.xml"/><Relationship Id="rId4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tags" Target="../tags/tag204.xml"/><Relationship Id="rId2" Type="http://schemas.openxmlformats.org/officeDocument/2006/relationships/tags" Target="../tags/tag203.xml"/><Relationship Id="rId1" Type="http://schemas.openxmlformats.org/officeDocument/2006/relationships/tags" Target="../tags/tag202.xml"/><Relationship Id="rId5" Type="http://schemas.openxmlformats.org/officeDocument/2006/relationships/notesSlide" Target="../notesSlides/notesSlide74.xml"/><Relationship Id="rId4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tags" Target="../tags/tag207.xml"/><Relationship Id="rId7" Type="http://schemas.openxmlformats.org/officeDocument/2006/relationships/notesSlide" Target="../notesSlides/notesSlide75.xml"/><Relationship Id="rId2" Type="http://schemas.openxmlformats.org/officeDocument/2006/relationships/tags" Target="../tags/tag206.xml"/><Relationship Id="rId1" Type="http://schemas.openxmlformats.org/officeDocument/2006/relationships/tags" Target="../tags/tag20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09.xml"/><Relationship Id="rId4" Type="http://schemas.openxmlformats.org/officeDocument/2006/relationships/tags" Target="../tags/tag208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1.xml"/><Relationship Id="rId1" Type="http://schemas.openxmlformats.org/officeDocument/2006/relationships/tags" Target="../tags/tag210.xml"/><Relationship Id="rId4" Type="http://schemas.openxmlformats.org/officeDocument/2006/relationships/notesSlide" Target="../notesSlides/notesSlide76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3.xml"/><Relationship Id="rId1" Type="http://schemas.openxmlformats.org/officeDocument/2006/relationships/tags" Target="../tags/tag212.xml"/><Relationship Id="rId4" Type="http://schemas.openxmlformats.org/officeDocument/2006/relationships/notesSlide" Target="../notesSlides/notesSlide7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5.xml"/><Relationship Id="rId1" Type="http://schemas.openxmlformats.org/officeDocument/2006/relationships/tags" Target="../tags/tag214.xml"/><Relationship Id="rId4" Type="http://schemas.openxmlformats.org/officeDocument/2006/relationships/notesSlide" Target="../notesSlides/notesSlide78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tags" Target="../tags/tag219.xml"/><Relationship Id="rId2" Type="http://schemas.openxmlformats.org/officeDocument/2006/relationships/tags" Target="../tags/tag218.xml"/><Relationship Id="rId1" Type="http://schemas.openxmlformats.org/officeDocument/2006/relationships/tags" Target="../tags/tag217.xml"/><Relationship Id="rId5" Type="http://schemas.openxmlformats.org/officeDocument/2006/relationships/notesSlide" Target="../notesSlides/notesSlide80.xml"/><Relationship Id="rId4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tags" Target="../tags/tag222.xml"/><Relationship Id="rId2" Type="http://schemas.openxmlformats.org/officeDocument/2006/relationships/tags" Target="../tags/tag221.xml"/><Relationship Id="rId1" Type="http://schemas.openxmlformats.org/officeDocument/2006/relationships/tags" Target="../tags/tag220.xml"/><Relationship Id="rId6" Type="http://schemas.openxmlformats.org/officeDocument/2006/relationships/notesSlide" Target="../notesSlides/notesSlide8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23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4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tags" Target="../tags/tag227.xml"/><Relationship Id="rId2" Type="http://schemas.openxmlformats.org/officeDocument/2006/relationships/tags" Target="../tags/tag226.xml"/><Relationship Id="rId1" Type="http://schemas.openxmlformats.org/officeDocument/2006/relationships/tags" Target="../tags/tag225.xml"/><Relationship Id="rId5" Type="http://schemas.openxmlformats.org/officeDocument/2006/relationships/notesSlide" Target="../notesSlides/notesSlide83.xml"/><Relationship Id="rId4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tags" Target="../tags/tag230.xml"/><Relationship Id="rId7" Type="http://schemas.openxmlformats.org/officeDocument/2006/relationships/image" Target="../media/image17.png"/><Relationship Id="rId2" Type="http://schemas.openxmlformats.org/officeDocument/2006/relationships/tags" Target="../tags/tag229.xml"/><Relationship Id="rId1" Type="http://schemas.openxmlformats.org/officeDocument/2006/relationships/tags" Target="../tags/tag228.xml"/><Relationship Id="rId6" Type="http://schemas.openxmlformats.org/officeDocument/2006/relationships/notesSlide" Target="../notesSlides/notesSlide8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31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tags" Target="../tags/tag234.xml"/><Relationship Id="rId2" Type="http://schemas.openxmlformats.org/officeDocument/2006/relationships/tags" Target="../tags/tag233.xml"/><Relationship Id="rId1" Type="http://schemas.openxmlformats.org/officeDocument/2006/relationships/tags" Target="../tags/tag232.xml"/><Relationship Id="rId6" Type="http://schemas.openxmlformats.org/officeDocument/2006/relationships/notesSlide" Target="../notesSlides/notesSlide8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35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tags" Target="../tags/tag238.xml"/><Relationship Id="rId2" Type="http://schemas.openxmlformats.org/officeDocument/2006/relationships/tags" Target="../tags/tag237.xml"/><Relationship Id="rId1" Type="http://schemas.openxmlformats.org/officeDocument/2006/relationships/tags" Target="../tags/tag236.xml"/><Relationship Id="rId6" Type="http://schemas.openxmlformats.org/officeDocument/2006/relationships/notesSlide" Target="../notesSlides/notesSlide8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39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1.xml"/><Relationship Id="rId1" Type="http://schemas.openxmlformats.org/officeDocument/2006/relationships/tags" Target="../tags/tag240.xml"/><Relationship Id="rId4" Type="http://schemas.openxmlformats.org/officeDocument/2006/relationships/notesSlide" Target="../notesSlides/notesSlide87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3.xml"/><Relationship Id="rId1" Type="http://schemas.openxmlformats.org/officeDocument/2006/relationships/tags" Target="../tags/tag242.xml"/><Relationship Id="rId4" Type="http://schemas.openxmlformats.org/officeDocument/2006/relationships/notesSlide" Target="../notesSlides/notesSlide88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5.xml"/><Relationship Id="rId1" Type="http://schemas.openxmlformats.org/officeDocument/2006/relationships/tags" Target="../tags/tag244.xml"/><Relationship Id="rId4" Type="http://schemas.openxmlformats.org/officeDocument/2006/relationships/notesSlide" Target="../notesSlides/notesSlide8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4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DA1E0682-7980-454F-944D-3280DDBF539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953000" y="2743200"/>
            <a:ext cx="4191000" cy="1524000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Lecture 17: </a:t>
            </a:r>
            <a:b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 sz="24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ARM Assembly </a:t>
            </a:r>
            <a:br>
              <a:rPr lang="en-US" altLang="en-US" sz="24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 sz="24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Language</a:t>
            </a:r>
          </a:p>
        </p:txBody>
      </p:sp>
      <p:sp>
        <p:nvSpPr>
          <p:cNvPr id="15362" name="Line 4">
            <a:extLst>
              <a:ext uri="{FF2B5EF4-FFF2-40B4-BE49-F238E27FC236}">
                <a16:creationId xmlns:a16="http://schemas.microsoft.com/office/drawing/2014/main" id="{27BFFB2D-1369-824C-8077-7F4215AD1F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3" name="Line 5">
            <a:extLst>
              <a:ext uri="{FF2B5EF4-FFF2-40B4-BE49-F238E27FC236}">
                <a16:creationId xmlns:a16="http://schemas.microsoft.com/office/drawing/2014/main" id="{00A5256B-DC5F-F743-9B70-2FEBC0BE80B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4" name="Line 6">
            <a:extLst>
              <a:ext uri="{FF2B5EF4-FFF2-40B4-BE49-F238E27FC236}">
                <a16:creationId xmlns:a16="http://schemas.microsoft.com/office/drawing/2014/main" id="{09C03B16-F696-DD4B-A3C9-E4EED7E1FB49}"/>
              </a:ext>
            </a:extLst>
          </p:cNvPr>
          <p:cNvSpPr>
            <a:spLocks noChangeShapeType="1"/>
          </p:cNvSpPr>
          <p:nvPr/>
        </p:nvSpPr>
        <p:spPr bwMode="auto">
          <a:xfrm>
            <a:off x="87630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5" name="Line 7">
            <a:extLst>
              <a:ext uri="{FF2B5EF4-FFF2-40B4-BE49-F238E27FC236}">
                <a16:creationId xmlns:a16="http://schemas.microsoft.com/office/drawing/2014/main" id="{4AC4167B-AAA7-AB42-91B4-957EBBDC27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6294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5366" name="Picture 1" descr="ddcacover.jpg">
            <a:extLst>
              <a:ext uri="{FF2B5EF4-FFF2-40B4-BE49-F238E27FC236}">
                <a16:creationId xmlns:a16="http://schemas.microsoft.com/office/drawing/2014/main" id="{6A47BA2A-8CE9-8946-BF46-969BB12C9D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447800"/>
            <a:ext cx="4538662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2">
            <a:extLst>
              <a:ext uri="{FF2B5EF4-FFF2-40B4-BE49-F238E27FC236}">
                <a16:creationId xmlns:a16="http://schemas.microsoft.com/office/drawing/2014/main" id="{5FD2FB04-88C7-144F-9589-7AA8323E78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533400"/>
            <a:ext cx="8153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600" dirty="0">
                <a:latin typeface="Arial Black" panose="020B0604020202020204" pitchFamily="34" charset="0"/>
              </a:rPr>
              <a:t>E85</a:t>
            </a:r>
            <a:r>
              <a:rPr lang="en-US" altLang="en-US" dirty="0">
                <a:latin typeface="Arial Black" panose="020B0604020202020204" pitchFamily="34" charset="0"/>
              </a:rPr>
              <a:t> Digital Design &amp; Computer Engineering</a:t>
            </a:r>
            <a:endParaRPr lang="en-US" alt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57818D-043C-5041-8E5C-3EE514FA69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4400" y="5168900"/>
            <a:ext cx="14224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189948"/>
      </p:ext>
    </p:extLst>
  </p:cSld>
  <p:clrMapOvr>
    <a:masterClrMapping/>
  </p:clrMapOvr>
  <p:transition advTm="7000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29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387353" y="10668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sz="3600" b="1" dirty="0">
                <a:solidFill>
                  <a:srgbClr val="0070C0"/>
                </a:solidFill>
              </a:rPr>
              <a:t>Regularity supports design simplicity</a:t>
            </a:r>
          </a:p>
          <a:p>
            <a:r>
              <a:rPr lang="en-US" dirty="0"/>
              <a:t>Consistent instruction format</a:t>
            </a:r>
          </a:p>
          <a:p>
            <a:r>
              <a:rPr lang="en-US" dirty="0"/>
              <a:t>Same number of operands (two sources and one destination)</a:t>
            </a:r>
          </a:p>
          <a:p>
            <a:r>
              <a:rPr lang="en-US" dirty="0"/>
              <a:t>Ease of encoding and handling in hardware</a:t>
            </a:r>
          </a:p>
        </p:txBody>
      </p:sp>
      <p:sp>
        <p:nvSpPr>
          <p:cNvPr id="102502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502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68759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Design Principle 1</a:t>
            </a:r>
          </a:p>
        </p:txBody>
      </p:sp>
    </p:spTree>
    <p:extLst>
      <p:ext uri="{BB962C8B-B14F-4D97-AF65-F5344CB8AC3E}">
        <p14:creationId xmlns:p14="http://schemas.microsoft.com/office/powerpoint/2010/main" val="306686721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9779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9978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5855" y="1219200"/>
            <a:ext cx="814793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More complex code handled by multiple ARM instructions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09978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90600" y="2438400"/>
            <a:ext cx="3657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a = b + c - d;</a:t>
            </a:r>
          </a:p>
        </p:txBody>
      </p:sp>
      <p:sp>
        <p:nvSpPr>
          <p:cNvPr id="1099782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995925" y="2438400"/>
            <a:ext cx="4647004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ADD t, b, c  ; t = b + c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SUB a, t, d  ; a = t - 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5035" y="68759"/>
            <a:ext cx="87587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Multiple Instructions</a:t>
            </a:r>
          </a:p>
        </p:txBody>
      </p:sp>
    </p:spTree>
    <p:extLst>
      <p:ext uri="{BB962C8B-B14F-4D97-AF65-F5344CB8AC3E}">
        <p14:creationId xmlns:p14="http://schemas.microsoft.com/office/powerpoint/2010/main" val="279739803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053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334079" y="1076946"/>
            <a:ext cx="8654495" cy="51816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3600" b="1" dirty="0">
                <a:solidFill>
                  <a:srgbClr val="0070C0"/>
                </a:solidFill>
              </a:rPr>
              <a:t>Make the common case fast</a:t>
            </a:r>
          </a:p>
          <a:p>
            <a:r>
              <a:rPr lang="en-US" sz="2800" dirty="0"/>
              <a:t>ARM includes only simple, commonly used instructions</a:t>
            </a:r>
          </a:p>
          <a:p>
            <a:r>
              <a:rPr lang="en-US" sz="2800" dirty="0"/>
              <a:t>Hardware to decode and execute instructions kept simple, small, and fast</a:t>
            </a:r>
          </a:p>
          <a:p>
            <a:r>
              <a:rPr lang="en-US" sz="2800" dirty="0"/>
              <a:t>More complex instructions (that are less common) performed using multiple simple instructions</a:t>
            </a:r>
          </a:p>
        </p:txBody>
      </p:sp>
      <p:sp>
        <p:nvSpPr>
          <p:cNvPr id="102605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605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408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Design Principle 2</a:t>
            </a:r>
          </a:p>
        </p:txBody>
      </p:sp>
    </p:spTree>
    <p:extLst>
      <p:ext uri="{BB962C8B-B14F-4D97-AF65-F5344CB8AC3E}">
        <p14:creationId xmlns:p14="http://schemas.microsoft.com/office/powerpoint/2010/main" val="1893537676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053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334080" y="1076946"/>
            <a:ext cx="8077200" cy="51816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3600" b="1" dirty="0">
                <a:solidFill>
                  <a:srgbClr val="0070C0"/>
                </a:solidFill>
              </a:rPr>
              <a:t>Make the common case fast</a:t>
            </a:r>
          </a:p>
          <a:p>
            <a:r>
              <a:rPr lang="en-US" sz="2800" dirty="0"/>
              <a:t>ARM is a </a:t>
            </a:r>
            <a:r>
              <a:rPr lang="en-US" sz="2800" b="1" dirty="0">
                <a:solidFill>
                  <a:srgbClr val="0070C0"/>
                </a:solidFill>
              </a:rPr>
              <a:t>Reduced Instruction Set Computer</a:t>
            </a:r>
            <a:r>
              <a:rPr lang="en-US" sz="2800" b="1" i="1" dirty="0">
                <a:solidFill>
                  <a:srgbClr val="0070C0"/>
                </a:solidFill>
              </a:rPr>
              <a:t> </a:t>
            </a:r>
            <a:r>
              <a:rPr lang="en-US" sz="2800" b="1" dirty="0">
                <a:solidFill>
                  <a:srgbClr val="0070C0"/>
                </a:solidFill>
              </a:rPr>
              <a:t>(RISC)</a:t>
            </a:r>
            <a:r>
              <a:rPr lang="en-US" sz="2800" dirty="0"/>
              <a:t>, with a small number of simple instructions</a:t>
            </a:r>
          </a:p>
          <a:p>
            <a:r>
              <a:rPr lang="en-US" sz="2800" dirty="0"/>
              <a:t>Other architectures, such as Intel’s x86, are </a:t>
            </a:r>
            <a:r>
              <a:rPr lang="en-US" sz="2800" b="1" dirty="0">
                <a:solidFill>
                  <a:srgbClr val="0070C0"/>
                </a:solidFill>
              </a:rPr>
              <a:t>Complex Instruction Set Computers (CISC)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02605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6052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408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Design Principle 2</a:t>
            </a:r>
          </a:p>
        </p:txBody>
      </p:sp>
    </p:spTree>
    <p:extLst>
      <p:ext uri="{BB962C8B-B14F-4D97-AF65-F5344CB8AC3E}">
        <p14:creationId xmlns:p14="http://schemas.microsoft.com/office/powerpoint/2010/main" val="1796131116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0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70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7079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2426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Physical location in computer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>
                <a:latin typeface="+mj-lt"/>
                <a:cs typeface="Arial" charset="0"/>
              </a:rPr>
              <a:t>Registers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>
                <a:latin typeface="+mj-lt"/>
                <a:cs typeface="Arial" charset="0"/>
              </a:rPr>
              <a:t>Constants (also called </a:t>
            </a:r>
            <a:r>
              <a:rPr lang="en-US" sz="3200" i="1" dirty="0" err="1">
                <a:latin typeface="+mj-lt"/>
                <a:cs typeface="Arial" charset="0"/>
              </a:rPr>
              <a:t>immediates</a:t>
            </a:r>
            <a:r>
              <a:rPr lang="en-US" sz="3200" dirty="0">
                <a:latin typeface="+mj-lt"/>
                <a:cs typeface="Arial" charset="0"/>
              </a:rPr>
              <a:t>)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>
                <a:latin typeface="+mj-lt"/>
                <a:cs typeface="Arial" charset="0"/>
              </a:rPr>
              <a:t>Memory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408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Operand Location</a:t>
            </a:r>
          </a:p>
        </p:txBody>
      </p:sp>
    </p:spTree>
    <p:extLst>
      <p:ext uri="{BB962C8B-B14F-4D97-AF65-F5344CB8AC3E}">
        <p14:creationId xmlns:p14="http://schemas.microsoft.com/office/powerpoint/2010/main" val="3327975007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09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810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810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2426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ARM has 16 registers 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cs typeface="Arial" charset="0"/>
              </a:rPr>
              <a:t>Registers are faster than memory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Each register is 32 bits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ARM is called a “32-bit architecture” because it operates on 32-bit data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745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Operands: Registers</a:t>
            </a:r>
          </a:p>
        </p:txBody>
      </p:sp>
    </p:spTree>
    <p:extLst>
      <p:ext uri="{BB962C8B-B14F-4D97-AF65-F5344CB8AC3E}">
        <p14:creationId xmlns:p14="http://schemas.microsoft.com/office/powerpoint/2010/main" val="2736462194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124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88920" y="1143000"/>
            <a:ext cx="8077200" cy="518160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sz="3600" b="1" dirty="0">
                <a:solidFill>
                  <a:srgbClr val="0070C0"/>
                </a:solidFill>
              </a:rPr>
              <a:t>Smaller is Faster</a:t>
            </a:r>
          </a:p>
          <a:p>
            <a:r>
              <a:rPr lang="en-US" dirty="0"/>
              <a:t>ARM includes only a small number of registers</a:t>
            </a:r>
          </a:p>
          <a:p>
            <a:pPr>
              <a:buFontTx/>
              <a:buNone/>
            </a:pPr>
            <a:endParaRPr lang="en-US" sz="1800" dirty="0"/>
          </a:p>
        </p:txBody>
      </p:sp>
      <p:sp>
        <p:nvSpPr>
          <p:cNvPr id="102912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Design Principle 3</a:t>
            </a:r>
          </a:p>
        </p:txBody>
      </p:sp>
    </p:spTree>
    <p:extLst>
      <p:ext uri="{BB962C8B-B14F-4D97-AF65-F5344CB8AC3E}">
        <p14:creationId xmlns:p14="http://schemas.microsoft.com/office/powerpoint/2010/main" val="2544430991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0222" name="Group 78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/>
          </p:nvPr>
        </p:nvGraphicFramePr>
        <p:xfrm>
          <a:off x="904665" y="1371600"/>
          <a:ext cx="7239000" cy="3819524"/>
        </p:xfrm>
        <a:graphic>
          <a:graphicData uri="http://schemas.openxmlformats.org/drawingml/2006/table">
            <a:tbl>
              <a:tblPr/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6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00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Name</a:t>
                      </a:r>
                      <a:endParaRPr kumimoji="0" lang="en-US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Use</a:t>
                      </a:r>
                      <a:endParaRPr kumimoji="0" lang="en-US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24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R0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Argument / return value / temporary variable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R1-R3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Argument / temporary variables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R4-R11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Saved variables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R12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Temporary variable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R13 (SP)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Stack Pointer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R14 (LR)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Link Register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76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R15 (PC)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Program Counter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4745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ARM Register Set</a:t>
            </a:r>
          </a:p>
        </p:txBody>
      </p:sp>
    </p:spTree>
    <p:extLst>
      <p:ext uri="{BB962C8B-B14F-4D97-AF65-F5344CB8AC3E}">
        <p14:creationId xmlns:p14="http://schemas.microsoft.com/office/powerpoint/2010/main" val="1678775697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8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2853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47450" y="1241160"/>
            <a:ext cx="826315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Registers: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+mj-lt"/>
                <a:cs typeface="Arial" charset="0"/>
              </a:rPr>
              <a:t>R before number, all capitals 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+mj-lt"/>
                <a:cs typeface="Arial" charset="0"/>
              </a:rPr>
              <a:t>Example: “R0” or “register zero” or “register R0”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408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Operands: Registers</a:t>
            </a:r>
          </a:p>
        </p:txBody>
      </p:sp>
    </p:spTree>
    <p:extLst>
      <p:ext uri="{BB962C8B-B14F-4D97-AF65-F5344CB8AC3E}">
        <p14:creationId xmlns:p14="http://schemas.microsoft.com/office/powerpoint/2010/main" val="3279742503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8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2853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47450" y="1241160"/>
            <a:ext cx="826315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Registers used for specific purposes: 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b="1" dirty="0">
                <a:latin typeface="+mj-lt"/>
                <a:cs typeface="Arial" charset="0"/>
              </a:rPr>
              <a:t>Saved </a:t>
            </a:r>
            <a:r>
              <a:rPr lang="en-US" sz="3200" b="1" dirty="0">
                <a:latin typeface="+mj-lt"/>
                <a:cs typeface="Times New Roman" pitchFamily="18" charset="0"/>
              </a:rPr>
              <a:t>registers:</a:t>
            </a:r>
            <a:r>
              <a:rPr lang="en-US" sz="3200" dirty="0">
                <a:latin typeface="+mj-lt"/>
                <a:cs typeface="Times New Roman" pitchFamily="18" charset="0"/>
              </a:rPr>
              <a:t> R4-R11 </a:t>
            </a:r>
            <a:r>
              <a:rPr lang="en-US" sz="3200" dirty="0">
                <a:latin typeface="+mj-lt"/>
                <a:cs typeface="Arial" charset="0"/>
              </a:rPr>
              <a:t>hold variables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b="1" dirty="0">
                <a:latin typeface="+mj-lt"/>
                <a:cs typeface="Arial" charset="0"/>
              </a:rPr>
              <a:t>Temporary </a:t>
            </a:r>
            <a:r>
              <a:rPr lang="en-US" sz="3200" b="1" dirty="0">
                <a:latin typeface="+mj-lt"/>
                <a:cs typeface="Times New Roman" pitchFamily="18" charset="0"/>
              </a:rPr>
              <a:t>registers:</a:t>
            </a:r>
            <a:r>
              <a:rPr lang="en-US" sz="3200" dirty="0">
                <a:latin typeface="+mj-lt"/>
                <a:cs typeface="Times New Roman" pitchFamily="18" charset="0"/>
              </a:rPr>
              <a:t> R0-R3 and R12, h</a:t>
            </a:r>
            <a:r>
              <a:rPr lang="en-US" sz="3200" dirty="0">
                <a:latin typeface="+mj-lt"/>
                <a:cs typeface="Arial" charset="0"/>
              </a:rPr>
              <a:t>old intermediate values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>
                <a:latin typeface="+mj-lt"/>
                <a:cs typeface="Arial" charset="0"/>
              </a:rPr>
              <a:t>Discuss others later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408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Operands: Registers</a:t>
            </a:r>
          </a:p>
        </p:txBody>
      </p:sp>
    </p:spTree>
    <p:extLst>
      <p:ext uri="{BB962C8B-B14F-4D97-AF65-F5344CB8AC3E}">
        <p14:creationId xmlns:p14="http://schemas.microsoft.com/office/powerpoint/2010/main" val="121045390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6858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/>
              <a:t>Introduction</a:t>
            </a:r>
            <a:endParaRPr lang="en-US" dirty="0"/>
          </a:p>
          <a:p>
            <a:r>
              <a:rPr lang="en-US" b="1" dirty="0"/>
              <a:t>Assembly Language</a:t>
            </a:r>
          </a:p>
          <a:p>
            <a:r>
              <a:rPr lang="en-US" b="1" dirty="0"/>
              <a:t>Machine Language</a:t>
            </a:r>
          </a:p>
          <a:p>
            <a:r>
              <a:rPr lang="en-US" b="1" dirty="0"/>
              <a:t>Programming</a:t>
            </a:r>
          </a:p>
          <a:p>
            <a:r>
              <a:rPr lang="en-US" b="1" dirty="0"/>
              <a:t>Addressing Modes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Lecture 17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767B68-8EBB-054C-958C-5FD89308C22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497" y="1036637"/>
            <a:ext cx="1743168" cy="4754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9832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827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182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60475" y="1219200"/>
            <a:ext cx="573754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Revisit  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ADD</a:t>
            </a:r>
            <a:r>
              <a:rPr lang="en-US" sz="3200" b="1" dirty="0">
                <a:latin typeface="+mj-lt"/>
                <a:cs typeface="Arial" charset="0"/>
              </a:rPr>
              <a:t> instruction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0182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90600" y="2286000"/>
            <a:ext cx="3657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a = b + c;</a:t>
            </a:r>
          </a:p>
        </p:txBody>
      </p:sp>
      <p:sp>
        <p:nvSpPr>
          <p:cNvPr id="1101830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803900" y="2286000"/>
            <a:ext cx="48067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; R0 = a, R1 = b, R2 = c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ADD R0, R1, R2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5855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Instructions with Registers</a:t>
            </a:r>
          </a:p>
        </p:txBody>
      </p:sp>
    </p:spTree>
    <p:extLst>
      <p:ext uri="{BB962C8B-B14F-4D97-AF65-F5344CB8AC3E}">
        <p14:creationId xmlns:p14="http://schemas.microsoft.com/office/powerpoint/2010/main" val="290980616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4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342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342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93095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Many instructions can use constants or </a:t>
            </a:r>
            <a:r>
              <a:rPr lang="en-US" sz="3200" i="1" dirty="0">
                <a:latin typeface="+mj-lt"/>
                <a:cs typeface="Arial" charset="0"/>
              </a:rPr>
              <a:t>immediate </a:t>
            </a:r>
            <a:r>
              <a:rPr lang="en-US" sz="3200" dirty="0">
                <a:latin typeface="+mj-lt"/>
                <a:cs typeface="Arial" charset="0"/>
              </a:rPr>
              <a:t>operands</a:t>
            </a:r>
            <a:endParaRPr lang="en-US" sz="3200" i="1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For example: ADD and SUB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value is </a:t>
            </a:r>
            <a:r>
              <a:rPr lang="en-US" sz="3200" i="1" dirty="0">
                <a:latin typeface="+mj-lt"/>
                <a:cs typeface="Arial" charset="0"/>
              </a:rPr>
              <a:t>immediate</a:t>
            </a:r>
            <a:r>
              <a:rPr lang="en-US" sz="3200" dirty="0">
                <a:latin typeface="+mj-lt"/>
                <a:cs typeface="Arial" charset="0"/>
              </a:rPr>
              <a:t>ly available from instruction</a:t>
            </a:r>
          </a:p>
        </p:txBody>
      </p:sp>
      <p:sp>
        <p:nvSpPr>
          <p:cNvPr id="1034246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143000" y="3905110"/>
            <a:ext cx="36576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6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a = a + 4;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b = a – 12;</a:t>
            </a:r>
          </a:p>
        </p:txBody>
      </p:sp>
      <p:sp>
        <p:nvSpPr>
          <p:cNvPr id="1034247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880710" y="3905110"/>
            <a:ext cx="488229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6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; R0 = a, R1 = b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ADD R0, R0, #4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SUB R1, R0, #12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5855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Operands: Constants\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Immediates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51204635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531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531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531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47450" y="1201510"/>
            <a:ext cx="8305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Generating small constants using move (</a:t>
            </a:r>
            <a:r>
              <a:rPr lang="en-US" sz="3200" b="1" dirty="0">
                <a:latin typeface="Courier New" pitchFamily="49" charset="0"/>
                <a:cs typeface="Arial" charset="0"/>
              </a:rPr>
              <a:t>MOV</a:t>
            </a:r>
            <a:r>
              <a:rPr lang="en-US" sz="3200" b="1" dirty="0">
                <a:latin typeface="+mj-lt"/>
                <a:cs typeface="Arial" charset="0"/>
              </a:rPr>
              <a:t>):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latin typeface="Times New Roman" pitchFamily="18" charset="0"/>
                <a:cs typeface="Arial" charset="0"/>
              </a:rPr>
              <a:t>		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65320" name="Rectangle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93830" y="1981810"/>
            <a:ext cx="5722346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//</a:t>
            </a:r>
            <a:r>
              <a:rPr lang="en-US" sz="24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2400" dirty="0">
                <a:latin typeface="Courier New" pitchFamily="49" charset="0"/>
                <a:cs typeface="Arial" charset="0"/>
              </a:rPr>
              <a:t>: 32-bit signed word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2400" dirty="0">
                <a:latin typeface="Courier New" pitchFamily="49" charset="0"/>
                <a:cs typeface="Arial" charset="0"/>
              </a:rPr>
              <a:t> a = 23;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2400" dirty="0">
                <a:latin typeface="Courier New" pitchFamily="49" charset="0"/>
                <a:cs typeface="Arial" charset="0"/>
              </a:rPr>
              <a:t> b = 0x45;</a:t>
            </a:r>
          </a:p>
        </p:txBody>
      </p:sp>
      <p:sp>
        <p:nvSpPr>
          <p:cNvPr id="1165321" name="Rectangle 9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179795" y="1981810"/>
            <a:ext cx="39624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; R0 = a, R1 = b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MOV R0, #23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MOV R1, #0x45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Generating Constants</a:t>
            </a:r>
          </a:p>
        </p:txBody>
      </p:sp>
    </p:spTree>
    <p:extLst>
      <p:ext uri="{BB962C8B-B14F-4D97-AF65-F5344CB8AC3E}">
        <p14:creationId xmlns:p14="http://schemas.microsoft.com/office/powerpoint/2010/main" val="3044920826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531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531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531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47450" y="1201510"/>
            <a:ext cx="8305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Generating small constants using move (</a:t>
            </a:r>
            <a:r>
              <a:rPr lang="en-US" sz="3200" b="1" dirty="0">
                <a:latin typeface="Courier New" pitchFamily="49" charset="0"/>
                <a:cs typeface="Arial" charset="0"/>
              </a:rPr>
              <a:t>MOV</a:t>
            </a:r>
            <a:r>
              <a:rPr lang="en-US" sz="3200" b="1" dirty="0">
                <a:latin typeface="+mj-lt"/>
                <a:cs typeface="Arial" charset="0"/>
              </a:rPr>
              <a:t>):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latin typeface="Times New Roman" pitchFamily="18" charset="0"/>
                <a:cs typeface="Arial" charset="0"/>
              </a:rPr>
              <a:t>		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000" b="1" dirty="0">
                <a:solidFill>
                  <a:srgbClr val="0070C0"/>
                </a:solidFill>
                <a:latin typeface="+mj-lt"/>
                <a:cs typeface="Arial" charset="0"/>
              </a:rPr>
              <a:t>          Constant must have &lt; 8 bits of precision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   </a:t>
            </a:r>
            <a:r>
              <a:rPr lang="en-US" sz="3000" b="1" dirty="0">
                <a:solidFill>
                  <a:srgbClr val="0070C0"/>
                </a:solidFill>
                <a:latin typeface="+mj-lt"/>
                <a:cs typeface="Arial" charset="0"/>
              </a:rPr>
              <a:t>Note: </a:t>
            </a:r>
            <a:r>
              <a:rPr lang="en-US" sz="3000" dirty="0">
                <a:latin typeface="Courier New" panose="02070309020205020404" pitchFamily="49" charset="0"/>
                <a:cs typeface="Courier New" panose="02070309020205020404" pitchFamily="49" charset="0"/>
              </a:rPr>
              <a:t>MOV</a:t>
            </a:r>
            <a:r>
              <a:rPr lang="en-US" sz="3000" dirty="0">
                <a:latin typeface="+mj-lt"/>
                <a:cs typeface="Arial" charset="0"/>
              </a:rPr>
              <a:t> can also use 2 registers:</a:t>
            </a:r>
            <a:r>
              <a:rPr lang="en-US" sz="3000" dirty="0">
                <a:latin typeface="Times New Roman" pitchFamily="18" charset="0"/>
                <a:cs typeface="Arial" charset="0"/>
              </a:rPr>
              <a:t> </a:t>
            </a:r>
            <a:r>
              <a:rPr lang="en-US" sz="3000" dirty="0">
                <a:latin typeface="Courier New" panose="02070309020205020404" pitchFamily="49" charset="0"/>
                <a:cs typeface="Courier New" panose="02070309020205020404" pitchFamily="49" charset="0"/>
              </a:rPr>
              <a:t>MOV R7, R9</a:t>
            </a:r>
            <a:endParaRPr lang="en-US" sz="3000" dirty="0">
              <a:solidFill>
                <a:schemeClr val="accent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65320" name="Rectangle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93830" y="1981810"/>
            <a:ext cx="5722346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//</a:t>
            </a:r>
            <a:r>
              <a:rPr lang="en-US" sz="24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2400" dirty="0">
                <a:latin typeface="Courier New" pitchFamily="49" charset="0"/>
                <a:cs typeface="Arial" charset="0"/>
              </a:rPr>
              <a:t>: 32-bit signed word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2400" dirty="0">
                <a:latin typeface="Courier New" pitchFamily="49" charset="0"/>
                <a:cs typeface="Arial" charset="0"/>
              </a:rPr>
              <a:t> a = 23;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2400" dirty="0">
                <a:latin typeface="Courier New" pitchFamily="49" charset="0"/>
                <a:cs typeface="Arial" charset="0"/>
              </a:rPr>
              <a:t> b = 0x45;</a:t>
            </a:r>
          </a:p>
        </p:txBody>
      </p:sp>
      <p:sp>
        <p:nvSpPr>
          <p:cNvPr id="1165321" name="Rectangle 9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179795" y="1981810"/>
            <a:ext cx="39624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; R0 = a, R1 = b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MOV R0, #23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MOV R1, #0x45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Generating Constants</a:t>
            </a:r>
          </a:p>
        </p:txBody>
      </p:sp>
    </p:spTree>
    <p:extLst>
      <p:ext uri="{BB962C8B-B14F-4D97-AF65-F5344CB8AC3E}">
        <p14:creationId xmlns:p14="http://schemas.microsoft.com/office/powerpoint/2010/main" val="2606710735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531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531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531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24260" y="1219200"/>
            <a:ext cx="8305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Generate larger constants using move (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MOV</a:t>
            </a:r>
            <a:r>
              <a:rPr lang="en-US" sz="3200" dirty="0">
                <a:latin typeface="+mj-lt"/>
                <a:cs typeface="Arial" charset="0"/>
              </a:rPr>
              <a:t>) and or (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ORR</a:t>
            </a:r>
            <a:r>
              <a:rPr lang="en-US" sz="3200" dirty="0">
                <a:latin typeface="+mj-lt"/>
                <a:cs typeface="Arial" charset="0"/>
              </a:rPr>
              <a:t>):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latin typeface="Courier New" pitchFamily="49" charset="0"/>
                <a:cs typeface="Arial" charset="0"/>
              </a:rPr>
              <a:t>	</a:t>
            </a: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65318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93095" y="2362200"/>
            <a:ext cx="36576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2400" dirty="0">
                <a:latin typeface="Courier New" pitchFamily="49" charset="0"/>
                <a:cs typeface="Arial" charset="0"/>
              </a:rPr>
              <a:t> a = 0x7EDC8765</a:t>
            </a:r>
            <a:r>
              <a:rPr lang="en-US" sz="18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1165319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605550" y="2362200"/>
            <a:ext cx="453664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# R0 = a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MOV R0, #0x7E000000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ORR R0, R0, #0xDC0000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ORR R0, R0, #0x8700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ORR R0, R0, #0x65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3440" y="68759"/>
            <a:ext cx="87587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Generating Constants</a:t>
            </a:r>
          </a:p>
        </p:txBody>
      </p:sp>
    </p:spTree>
    <p:extLst>
      <p:ext uri="{BB962C8B-B14F-4D97-AF65-F5344CB8AC3E}">
        <p14:creationId xmlns:p14="http://schemas.microsoft.com/office/powerpoint/2010/main" val="248181233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173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47450" y="1219200"/>
            <a:ext cx="826315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Too much data to fit in only 16 registers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Store more data in memory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Memory is large, but slow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Commonly used variables still kept in registers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7450" y="68759"/>
            <a:ext cx="87203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Operands: Memory</a:t>
            </a:r>
          </a:p>
        </p:txBody>
      </p:sp>
    </p:spTree>
    <p:extLst>
      <p:ext uri="{BB962C8B-B14F-4D97-AF65-F5344CB8AC3E}">
        <p14:creationId xmlns:p14="http://schemas.microsoft.com/office/powerpoint/2010/main" val="369745344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9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899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899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5855" y="1219200"/>
            <a:ext cx="837714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Each data </a:t>
            </a:r>
            <a:r>
              <a:rPr lang="en-US" sz="3200" b="1" dirty="0">
                <a:latin typeface="+mj-lt"/>
                <a:cs typeface="Arial" charset="0"/>
              </a:rPr>
              <a:t>byte</a:t>
            </a:r>
            <a:r>
              <a:rPr lang="en-US" sz="3200" dirty="0">
                <a:latin typeface="+mj-lt"/>
                <a:cs typeface="Arial" charset="0"/>
              </a:rPr>
              <a:t> has unique address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32-bit word = 4 bytes, so word address increments by 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Byte-Addressable Memory</a:t>
            </a:r>
          </a:p>
        </p:txBody>
      </p:sp>
      <p:pic>
        <p:nvPicPr>
          <p:cNvPr id="195668" name="Picture 8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687"/>
          <a:stretch/>
        </p:blipFill>
        <p:spPr bwMode="auto">
          <a:xfrm>
            <a:off x="2993824" y="2852925"/>
            <a:ext cx="3161205" cy="2834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843775" y="5502870"/>
            <a:ext cx="307240" cy="2304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77770" y="5464465"/>
            <a:ext cx="307240" cy="2304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140858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2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592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592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219200"/>
            <a:ext cx="8077200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Memory read called </a:t>
            </a:r>
            <a:r>
              <a:rPr lang="en-US" sz="3200" b="1" i="1" dirty="0">
                <a:solidFill>
                  <a:srgbClr val="0070C0"/>
                </a:solidFill>
                <a:latin typeface="+mj-lt"/>
                <a:cs typeface="Arial" charset="0"/>
              </a:rPr>
              <a:t>load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Mnemonic:</a:t>
            </a:r>
            <a:r>
              <a:rPr lang="en-US" sz="3200" dirty="0">
                <a:latin typeface="+mj-lt"/>
                <a:cs typeface="Arial" charset="0"/>
              </a:rPr>
              <a:t> </a:t>
            </a:r>
            <a:r>
              <a:rPr lang="en-US" sz="3200" i="1" dirty="0">
                <a:latin typeface="+mj-lt"/>
                <a:cs typeface="Arial" charset="0"/>
              </a:rPr>
              <a:t>load register </a:t>
            </a:r>
            <a:r>
              <a:rPr lang="en-US" sz="3200" dirty="0">
                <a:latin typeface="+mj-lt"/>
                <a:cs typeface="Arial" charset="0"/>
              </a:rPr>
              <a:t>(</a:t>
            </a:r>
            <a:r>
              <a:rPr lang="en-US" sz="3200" dirty="0">
                <a:latin typeface="Courier New" pitchFamily="49" charset="0"/>
                <a:cs typeface="Arial" charset="0"/>
              </a:rPr>
              <a:t>LDR</a:t>
            </a:r>
            <a:r>
              <a:rPr lang="en-US" sz="3200" dirty="0">
                <a:latin typeface="+mj-lt"/>
                <a:cs typeface="Arial" charset="0"/>
              </a:rPr>
              <a:t>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Format: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latin typeface="Times New Roman" pitchFamily="18" charset="0"/>
                <a:cs typeface="Arial" charset="0"/>
              </a:rPr>
              <a:t>	</a:t>
            </a:r>
            <a:r>
              <a:rPr lang="en-US" sz="32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LDR R0, [R1, #12] 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>
                <a:latin typeface="+mj-lt"/>
                <a:cs typeface="Arial" charset="0"/>
              </a:rPr>
              <a:t>	Address calculation:</a:t>
            </a:r>
          </a:p>
          <a:p>
            <a:pPr marL="1295400" lvl="2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add </a:t>
            </a:r>
            <a:r>
              <a:rPr lang="en-US" sz="2400" i="1" dirty="0">
                <a:latin typeface="+mj-lt"/>
                <a:cs typeface="Arial" charset="0"/>
              </a:rPr>
              <a:t>base </a:t>
            </a:r>
            <a:r>
              <a:rPr lang="en-US" sz="2400" i="1" dirty="0">
                <a:latin typeface="+mj-lt"/>
                <a:cs typeface="Times New Roman" pitchFamily="18" charset="0"/>
              </a:rPr>
              <a:t>address</a:t>
            </a:r>
            <a:r>
              <a:rPr lang="en-US" sz="2400" dirty="0">
                <a:latin typeface="+mj-lt"/>
                <a:cs typeface="Times New Roman" pitchFamily="18" charset="0"/>
              </a:rPr>
              <a:t> (R1) to the </a:t>
            </a:r>
            <a:r>
              <a:rPr lang="en-US" sz="2400" i="1" dirty="0">
                <a:latin typeface="+mj-lt"/>
                <a:cs typeface="Times New Roman" pitchFamily="18" charset="0"/>
              </a:rPr>
              <a:t>offset </a:t>
            </a:r>
            <a:r>
              <a:rPr lang="en-US" sz="2400" dirty="0">
                <a:latin typeface="+mj-lt"/>
                <a:cs typeface="Times New Roman" pitchFamily="18" charset="0"/>
              </a:rPr>
              <a:t>(12)</a:t>
            </a:r>
          </a:p>
          <a:p>
            <a:pPr marL="1295400" lvl="2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address = </a:t>
            </a:r>
            <a:r>
              <a:rPr lang="en-US" sz="2400" dirty="0">
                <a:latin typeface="+mj-lt"/>
                <a:cs typeface="Times New Roman" pitchFamily="18" charset="0"/>
              </a:rPr>
              <a:t>(R1 + 12)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>
                <a:latin typeface="+mj-lt"/>
                <a:cs typeface="Arial" charset="0"/>
              </a:rPr>
              <a:t>	Result:</a:t>
            </a:r>
          </a:p>
          <a:p>
            <a:pPr marL="1295400" lvl="2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Times New Roman" pitchFamily="18" charset="0"/>
              </a:rPr>
              <a:t>R0 holds the data at memory address (R1 + 12)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500" b="1" dirty="0">
                <a:latin typeface="+mj-lt"/>
                <a:cs typeface="Arial" charset="0"/>
              </a:rPr>
              <a:t>	                         </a:t>
            </a:r>
            <a:r>
              <a:rPr lang="en-US" sz="2400" b="1" dirty="0">
                <a:solidFill>
                  <a:srgbClr val="0070C0"/>
                </a:solidFill>
                <a:latin typeface="+mj-lt"/>
                <a:cs typeface="Arial" charset="0"/>
              </a:rPr>
              <a:t>Any register </a:t>
            </a:r>
            <a:r>
              <a:rPr lang="en-US" sz="2400" dirty="0">
                <a:solidFill>
                  <a:srgbClr val="0070C0"/>
                </a:solidFill>
                <a:latin typeface="+mj-lt"/>
                <a:cs typeface="Arial" charset="0"/>
              </a:rPr>
              <a:t>may be used as base address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Reading Memory</a:t>
            </a:r>
          </a:p>
        </p:txBody>
      </p:sp>
    </p:spTree>
    <p:extLst>
      <p:ext uri="{BB962C8B-B14F-4D97-AF65-F5344CB8AC3E}">
        <p14:creationId xmlns:p14="http://schemas.microsoft.com/office/powerpoint/2010/main" val="246926307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2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592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592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70655" y="124116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Example:</a:t>
            </a:r>
            <a:r>
              <a:rPr lang="en-US" sz="3200" dirty="0">
                <a:latin typeface="+mj-lt"/>
                <a:cs typeface="Arial" charset="0"/>
              </a:rPr>
              <a:t> Read a word of data at memory </a:t>
            </a:r>
            <a:r>
              <a:rPr lang="en-US" sz="3200" dirty="0">
                <a:latin typeface="+mj-lt"/>
                <a:cs typeface="Times New Roman" pitchFamily="18" charset="0"/>
              </a:rPr>
              <a:t>address 8 into R3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>
                <a:latin typeface="+mj-lt"/>
                <a:cs typeface="Times New Roman" pitchFamily="18" charset="0"/>
              </a:rPr>
              <a:t>Address = (R2 + 8) = 8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>
                <a:latin typeface="+mj-lt"/>
                <a:cs typeface="Times New Roman" pitchFamily="18" charset="0"/>
              </a:rPr>
              <a:t>R3 = 0x01EE2842 </a:t>
            </a:r>
            <a:r>
              <a:rPr lang="en-US" sz="3200" dirty="0">
                <a:latin typeface="+mj-lt"/>
                <a:cs typeface="Arial" charset="0"/>
              </a:rPr>
              <a:t>after load</a:t>
            </a:r>
          </a:p>
        </p:txBody>
      </p:sp>
      <p:sp>
        <p:nvSpPr>
          <p:cNvPr id="1105928" name="Rectangle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54690" y="3792335"/>
            <a:ext cx="48768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MOV R2, #0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LDR R3, [R2, #8]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Reading Memory</a:t>
            </a:r>
          </a:p>
        </p:txBody>
      </p:sp>
      <p:pic>
        <p:nvPicPr>
          <p:cNvPr id="9" name="Picture 8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71" r="391"/>
          <a:stretch/>
        </p:blipFill>
        <p:spPr bwMode="auto">
          <a:xfrm>
            <a:off x="5224885" y="3200628"/>
            <a:ext cx="3725285" cy="2609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146605" y="5656490"/>
            <a:ext cx="384050" cy="2304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063963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97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797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07973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47465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Memory write are called </a:t>
            </a:r>
            <a:r>
              <a:rPr lang="en-US" sz="3200" b="1" i="1" dirty="0">
                <a:solidFill>
                  <a:srgbClr val="0070C0"/>
                </a:solidFill>
                <a:latin typeface="+mj-lt"/>
                <a:cs typeface="Arial" charset="0"/>
              </a:rPr>
              <a:t>stores</a:t>
            </a:r>
            <a:endParaRPr lang="en-US" sz="3200" b="1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Mnemonic:</a:t>
            </a:r>
            <a:r>
              <a:rPr lang="en-US" sz="3200" dirty="0">
                <a:latin typeface="+mj-lt"/>
                <a:cs typeface="Arial" charset="0"/>
              </a:rPr>
              <a:t> </a:t>
            </a:r>
            <a:r>
              <a:rPr lang="en-US" sz="3200" i="1" dirty="0">
                <a:latin typeface="+mj-lt"/>
                <a:cs typeface="Arial" charset="0"/>
              </a:rPr>
              <a:t>store register </a:t>
            </a:r>
            <a:r>
              <a:rPr lang="en-US" sz="3200" dirty="0">
                <a:latin typeface="+mj-lt"/>
                <a:cs typeface="Arial" charset="0"/>
              </a:rPr>
              <a:t>(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sz="3200" dirty="0">
                <a:latin typeface="+mj-lt"/>
                <a:cs typeface="Arial" charset="0"/>
              </a:rPr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Writing Memory</a:t>
            </a:r>
          </a:p>
        </p:txBody>
      </p:sp>
    </p:spTree>
    <p:extLst>
      <p:ext uri="{BB962C8B-B14F-4D97-AF65-F5344CB8AC3E}">
        <p14:creationId xmlns:p14="http://schemas.microsoft.com/office/powerpoint/2010/main" val="49918443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381000" y="1295400"/>
            <a:ext cx="5715000" cy="49530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b="1" dirty="0"/>
              <a:t>Jumping up a few levels of abstraction</a:t>
            </a:r>
          </a:p>
          <a:p>
            <a:pPr lvl="1">
              <a:lnSpc>
                <a:spcPct val="90000"/>
              </a:lnSpc>
            </a:pPr>
            <a:r>
              <a:rPr lang="en-US" b="1" dirty="0">
                <a:solidFill>
                  <a:srgbClr val="0070C0"/>
                </a:solidFill>
              </a:rPr>
              <a:t>Architecture: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programmer’s view of computer</a:t>
            </a:r>
          </a:p>
          <a:p>
            <a:pPr lvl="2">
              <a:lnSpc>
                <a:spcPct val="90000"/>
              </a:lnSpc>
            </a:pPr>
            <a:r>
              <a:rPr lang="en-US" sz="2800" dirty="0"/>
              <a:t>Defined by </a:t>
            </a:r>
            <a:r>
              <a:rPr lang="en-US" sz="2800" b="1" dirty="0"/>
              <a:t>instructions</a:t>
            </a:r>
            <a:r>
              <a:rPr lang="en-US" sz="2800" dirty="0"/>
              <a:t> &amp; </a:t>
            </a:r>
            <a:r>
              <a:rPr lang="en-US" sz="2800" b="1" dirty="0"/>
              <a:t>operand locations</a:t>
            </a:r>
          </a:p>
          <a:p>
            <a:pPr lvl="1">
              <a:lnSpc>
                <a:spcPct val="90000"/>
              </a:lnSpc>
            </a:pPr>
            <a:r>
              <a:rPr lang="en-US" b="1" dirty="0">
                <a:solidFill>
                  <a:srgbClr val="0070C0"/>
                </a:solidFill>
              </a:rPr>
              <a:t>Microarchitecture: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how to implement an architecture in hardware (covered in Chapter 7)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Introduction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497" y="1036637"/>
            <a:ext cx="1743168" cy="4754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3577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0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20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206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5855" y="120151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Example:</a:t>
            </a:r>
            <a:r>
              <a:rPr lang="en-US" sz="3200" dirty="0">
                <a:latin typeface="+mj-lt"/>
                <a:cs typeface="Arial" charset="0"/>
              </a:rPr>
              <a:t> Store the value </a:t>
            </a:r>
            <a:r>
              <a:rPr lang="en-US" sz="3200" dirty="0">
                <a:latin typeface="+mj-lt"/>
                <a:cs typeface="Times New Roman" pitchFamily="18" charset="0"/>
              </a:rPr>
              <a:t>held in R7 into memory word 21. 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Times New Roman" pitchFamily="18" charset="0"/>
              </a:rPr>
              <a:t>Memory address = 4 x 21 = 84 = 0x54</a:t>
            </a:r>
          </a:p>
        </p:txBody>
      </p:sp>
      <p:sp>
        <p:nvSpPr>
          <p:cNvPr id="1112070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46715" y="2891330"/>
            <a:ext cx="5706485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  <a:endParaRPr lang="en-US" sz="3200" dirty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MOV R5, #0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STR R7, [R5, #0x54]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Writing Memory</a:t>
            </a:r>
          </a:p>
        </p:txBody>
      </p:sp>
      <p:sp>
        <p:nvSpPr>
          <p:cNvPr id="2" name="Rectangle 1"/>
          <p:cNvSpPr/>
          <p:nvPr/>
        </p:nvSpPr>
        <p:spPr>
          <a:xfrm>
            <a:off x="1038740" y="4595063"/>
            <a:ext cx="36821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cs typeface="Arial" charset="0"/>
              </a:rPr>
              <a:t>The offset can be written in decimal or hexadecimal</a:t>
            </a: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9" name="Picture 8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71" r="391"/>
          <a:stretch/>
        </p:blipFill>
        <p:spPr bwMode="auto">
          <a:xfrm>
            <a:off x="4802430" y="2929735"/>
            <a:ext cx="3725285" cy="2609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724150" y="5385597"/>
            <a:ext cx="384050" cy="2304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295840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0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0021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01070" y="1219200"/>
            <a:ext cx="810953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+mj-lt"/>
                <a:cs typeface="Arial" charset="0"/>
              </a:rPr>
              <a:t>Address of a memory </a:t>
            </a:r>
            <a:r>
              <a:rPr lang="en-US" sz="3200" b="1" dirty="0">
                <a:latin typeface="+mj-lt"/>
                <a:cs typeface="Arial" charset="0"/>
              </a:rPr>
              <a:t>word</a:t>
            </a:r>
            <a:r>
              <a:rPr lang="en-US" sz="3200" dirty="0">
                <a:latin typeface="+mj-lt"/>
                <a:cs typeface="Arial" charset="0"/>
              </a:rPr>
              <a:t> must be multiplied by 4  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Examples: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>
                <a:latin typeface="+mj-lt"/>
                <a:cs typeface="Arial" charset="0"/>
              </a:rPr>
              <a:t>Address of memory word 2 = 2 </a:t>
            </a:r>
            <a:r>
              <a:rPr lang="en-US" sz="3200" dirty="0">
                <a:latin typeface="+mj-lt"/>
                <a:cs typeface="Times New Roman" pitchFamily="18" charset="0"/>
              </a:rPr>
              <a:t>× </a:t>
            </a:r>
            <a:r>
              <a:rPr lang="en-US" sz="3200" dirty="0">
                <a:latin typeface="+mj-lt"/>
                <a:cs typeface="Arial" charset="0"/>
              </a:rPr>
              <a:t>4 = 8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>
                <a:latin typeface="+mj-lt"/>
                <a:cs typeface="Arial" charset="0"/>
              </a:rPr>
              <a:t>Address of memory word 10 = 10 </a:t>
            </a:r>
            <a:r>
              <a:rPr lang="en-US" sz="3200" dirty="0">
                <a:latin typeface="+mj-lt"/>
                <a:cs typeface="Times New Roman" pitchFamily="18" charset="0"/>
              </a:rPr>
              <a:t>× 4 = 40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Recap: Accessing Memory</a:t>
            </a:r>
          </a:p>
        </p:txBody>
      </p:sp>
    </p:spTree>
    <p:extLst>
      <p:ext uri="{BB962C8B-B14F-4D97-AF65-F5344CB8AC3E}">
        <p14:creationId xmlns:p14="http://schemas.microsoft.com/office/powerpoint/2010/main" val="1190783623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11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4117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5855" y="1066800"/>
            <a:ext cx="8077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How to number bytes within a word?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800" b="1" dirty="0">
                <a:solidFill>
                  <a:srgbClr val="0070C0"/>
                </a:solidFill>
                <a:cs typeface="Arial" charset="0"/>
              </a:rPr>
              <a:t>Little-endian:</a:t>
            </a:r>
            <a:r>
              <a:rPr lang="en-US" sz="2800" dirty="0">
                <a:cs typeface="Arial" charset="0"/>
              </a:rPr>
              <a:t> byte numbers start at the </a:t>
            </a:r>
            <a:r>
              <a:rPr lang="en-US" sz="2800" b="1" dirty="0">
                <a:cs typeface="Arial" charset="0"/>
              </a:rPr>
              <a:t>little</a:t>
            </a:r>
            <a:r>
              <a:rPr lang="en-US" sz="2800" dirty="0">
                <a:cs typeface="Arial" charset="0"/>
              </a:rPr>
              <a:t> (least significant) end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800" b="1" dirty="0">
                <a:solidFill>
                  <a:srgbClr val="0070C0"/>
                </a:solidFill>
                <a:cs typeface="Arial" charset="0"/>
              </a:rPr>
              <a:t>Big-endian:</a:t>
            </a:r>
            <a:r>
              <a:rPr lang="en-US" sz="2800" dirty="0">
                <a:cs typeface="Arial" charset="0"/>
              </a:rPr>
              <a:t> byte numbers start at the </a:t>
            </a:r>
            <a:r>
              <a:rPr lang="en-US" sz="2800" b="1" dirty="0">
                <a:cs typeface="Arial" charset="0"/>
              </a:rPr>
              <a:t>big</a:t>
            </a:r>
            <a:r>
              <a:rPr lang="en-US" sz="2800" dirty="0">
                <a:cs typeface="Arial" charset="0"/>
              </a:rPr>
              <a:t> (most significant) end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b="1" dirty="0">
              <a:latin typeface="+mj-lt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bg1"/>
                </a:solidFill>
                <a:latin typeface="+mj-lt"/>
              </a:rPr>
              <a:t>Big-Endian &amp; Little-Endian Memory</a:t>
            </a:r>
          </a:p>
        </p:txBody>
      </p:sp>
      <p:pic>
        <p:nvPicPr>
          <p:cNvPr id="7" name="Picture 3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180" y="3358225"/>
            <a:ext cx="3381750" cy="2490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0189433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141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4" y="1125945"/>
            <a:ext cx="833388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dirty="0">
                <a:solidFill>
                  <a:srgbClr val="0070C0"/>
                </a:solidFill>
                <a:latin typeface="+mj-lt"/>
                <a:cs typeface="Arial" charset="0"/>
              </a:rPr>
              <a:t>Jonathan Swift’s </a:t>
            </a:r>
            <a:r>
              <a:rPr lang="en-US" sz="2800" b="1" i="1" dirty="0">
                <a:solidFill>
                  <a:srgbClr val="0070C0"/>
                </a:solidFill>
                <a:latin typeface="+mj-lt"/>
                <a:cs typeface="Arial" charset="0"/>
              </a:rPr>
              <a:t>Gulliver’s Travels</a:t>
            </a:r>
            <a:r>
              <a:rPr lang="en-US" sz="2800" b="1" dirty="0">
                <a:solidFill>
                  <a:srgbClr val="0070C0"/>
                </a:solidFill>
                <a:latin typeface="+mj-lt"/>
                <a:cs typeface="Arial" charset="0"/>
              </a:rPr>
              <a:t>: </a:t>
            </a:r>
            <a:r>
              <a:rPr lang="en-US" sz="2800" dirty="0">
                <a:latin typeface="+mj-lt"/>
                <a:cs typeface="Arial" charset="0"/>
              </a:rPr>
              <a:t>the Little-</a:t>
            </a:r>
            <a:r>
              <a:rPr lang="en-US" sz="2800" dirty="0" err="1">
                <a:latin typeface="+mj-lt"/>
                <a:cs typeface="Arial" charset="0"/>
              </a:rPr>
              <a:t>Endians</a:t>
            </a:r>
            <a:r>
              <a:rPr lang="en-US" sz="2800" dirty="0">
                <a:latin typeface="+mj-lt"/>
                <a:cs typeface="Arial" charset="0"/>
              </a:rPr>
              <a:t> broke their eggs on the little end of the egg and the Big-</a:t>
            </a:r>
            <a:r>
              <a:rPr lang="en-US" sz="2800" dirty="0" err="1">
                <a:latin typeface="+mj-lt"/>
                <a:cs typeface="Arial" charset="0"/>
              </a:rPr>
              <a:t>Endians</a:t>
            </a:r>
            <a:r>
              <a:rPr lang="en-US" sz="2800" dirty="0">
                <a:latin typeface="+mj-lt"/>
                <a:cs typeface="Arial" charset="0"/>
              </a:rPr>
              <a:t> broke their eggs on the big end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dirty="0">
                <a:solidFill>
                  <a:srgbClr val="0070C0"/>
                </a:solidFill>
                <a:latin typeface="+mj-lt"/>
                <a:cs typeface="Arial" charset="0"/>
              </a:rPr>
              <a:t>It doesn’t really matter </a:t>
            </a:r>
            <a:r>
              <a:rPr lang="en-US" sz="2800" dirty="0">
                <a:latin typeface="+mj-lt"/>
                <a:cs typeface="Arial" charset="0"/>
              </a:rPr>
              <a:t>which addressing type used – </a:t>
            </a:r>
            <a:r>
              <a:rPr lang="en-US" sz="2800" b="1" dirty="0">
                <a:solidFill>
                  <a:srgbClr val="0070C0"/>
                </a:solidFill>
                <a:latin typeface="+mj-lt"/>
                <a:cs typeface="Arial" charset="0"/>
              </a:rPr>
              <a:t>except</a:t>
            </a:r>
            <a:r>
              <a:rPr lang="en-US" sz="2800" b="1" dirty="0">
                <a:latin typeface="+mj-lt"/>
                <a:cs typeface="Arial" charset="0"/>
              </a:rPr>
              <a:t> </a:t>
            </a:r>
            <a:r>
              <a:rPr lang="en-US" sz="2800" dirty="0">
                <a:latin typeface="+mj-lt"/>
                <a:cs typeface="Arial" charset="0"/>
              </a:rPr>
              <a:t>when two systems </a:t>
            </a:r>
            <a:r>
              <a:rPr lang="en-US" sz="2800" b="1" dirty="0">
                <a:solidFill>
                  <a:srgbClr val="0070C0"/>
                </a:solidFill>
                <a:latin typeface="+mj-lt"/>
                <a:cs typeface="Arial" charset="0"/>
              </a:rPr>
              <a:t>share data</a:t>
            </a:r>
            <a:endParaRPr lang="en-US" sz="2800" dirty="0">
              <a:solidFill>
                <a:srgbClr val="0070C0"/>
              </a:solidFill>
              <a:latin typeface="+mj-lt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5855" y="68759"/>
            <a:ext cx="792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bg1"/>
                </a:solidFill>
                <a:latin typeface="+mj-lt"/>
              </a:rPr>
              <a:t>Big-Endian &amp; Little-Endian Memory</a:t>
            </a:r>
          </a:p>
        </p:txBody>
      </p:sp>
      <p:pic>
        <p:nvPicPr>
          <p:cNvPr id="5" name="Picture 3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180" y="3358225"/>
            <a:ext cx="3381750" cy="2490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3840379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6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616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616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24260" y="1066800"/>
            <a:ext cx="845334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600" b="1" dirty="0">
                <a:latin typeface="+mj-lt"/>
                <a:cs typeface="Arial" charset="0"/>
              </a:rPr>
              <a:t>Suppose R2</a:t>
            </a:r>
            <a:r>
              <a:rPr lang="en-US" sz="36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latin typeface="+mj-lt"/>
                <a:cs typeface="Arial" charset="0"/>
              </a:rPr>
              <a:t>and R5</a:t>
            </a:r>
            <a:r>
              <a:rPr lang="en-US" sz="36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latin typeface="+mj-lt"/>
                <a:cs typeface="Arial" charset="0"/>
              </a:rPr>
              <a:t>hold the values 8 and 0x23456789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  <a:cs typeface="Arial" charset="0"/>
              </a:rPr>
              <a:t>After following code runs on big-endian system, what value is in </a:t>
            </a:r>
            <a:r>
              <a:rPr lang="en-US" sz="2800" dirty="0">
                <a:latin typeface="Courier New" pitchFamily="49" charset="0"/>
                <a:cs typeface="Arial" charset="0"/>
              </a:rPr>
              <a:t>R7</a:t>
            </a:r>
            <a:r>
              <a:rPr lang="en-US" sz="2800" dirty="0">
                <a:latin typeface="+mj-lt"/>
                <a:cs typeface="Arial" charset="0"/>
              </a:rPr>
              <a:t>?</a:t>
            </a:r>
            <a:r>
              <a:rPr lang="en-US" sz="2800" dirty="0">
                <a:latin typeface="Times New Roman" pitchFamily="18" charset="0"/>
                <a:cs typeface="Arial" charset="0"/>
              </a:rPr>
              <a:t> 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  <a:cs typeface="Arial" charset="0"/>
              </a:rPr>
              <a:t>In a little-endian system?</a:t>
            </a:r>
          </a:p>
          <a:p>
            <a:pPr marL="1828800" lvl="3" indent="-457200"/>
            <a:r>
              <a:rPr lang="en-US" sz="2400" dirty="0">
                <a:latin typeface="Courier New" pitchFamily="49" charset="0"/>
                <a:cs typeface="Arial" charset="0"/>
              </a:rPr>
              <a:t>	</a:t>
            </a:r>
            <a:r>
              <a:rPr lang="en-US" sz="2000" dirty="0">
                <a:latin typeface="Courier New" pitchFamily="49" charset="0"/>
                <a:cs typeface="Arial" charset="0"/>
              </a:rPr>
              <a:t>STR  R5, [R2, #0]</a:t>
            </a:r>
          </a:p>
          <a:p>
            <a:pPr marL="1828800" lvl="3" indent="-457200"/>
            <a:r>
              <a:rPr lang="en-US" sz="2000" dirty="0">
                <a:latin typeface="Courier New" pitchFamily="49" charset="0"/>
                <a:cs typeface="Arial" charset="0"/>
              </a:rPr>
              <a:t>	LDRB R7, [R2, #1]</a:t>
            </a:r>
            <a:endParaRPr lang="en-US" sz="1000" dirty="0">
              <a:latin typeface="Courier New" pitchFamily="49" charset="0"/>
              <a:cs typeface="Arial" charset="0"/>
            </a:endParaRPr>
          </a:p>
          <a:p>
            <a:pPr marL="457200" indent="-457200">
              <a:spcBef>
                <a:spcPct val="20000"/>
              </a:spcBef>
            </a:pPr>
            <a:endParaRPr lang="en-US" sz="2400" dirty="0">
              <a:latin typeface="Courier New" pitchFamily="49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68759"/>
            <a:ext cx="792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bg1"/>
                </a:solidFill>
                <a:latin typeface="+mj-lt"/>
              </a:rPr>
              <a:t>Big-Endian &amp; Little-Endian Example</a:t>
            </a:r>
          </a:p>
        </p:txBody>
      </p:sp>
    </p:spTree>
    <p:extLst>
      <p:ext uri="{BB962C8B-B14F-4D97-AF65-F5344CB8AC3E}">
        <p14:creationId xmlns:p14="http://schemas.microsoft.com/office/powerpoint/2010/main" val="1858829450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6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616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6165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24260" y="1066800"/>
            <a:ext cx="845334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600" b="1" dirty="0">
                <a:latin typeface="+mj-lt"/>
                <a:cs typeface="Arial" charset="0"/>
              </a:rPr>
              <a:t>Suppose R2</a:t>
            </a:r>
            <a:r>
              <a:rPr lang="en-US" sz="36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latin typeface="+mj-lt"/>
                <a:cs typeface="Arial" charset="0"/>
              </a:rPr>
              <a:t>and R5</a:t>
            </a:r>
            <a:r>
              <a:rPr lang="en-US" sz="36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latin typeface="+mj-lt"/>
                <a:cs typeface="Arial" charset="0"/>
              </a:rPr>
              <a:t>hold the values 8 and 0x23456789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  <a:cs typeface="Arial" charset="0"/>
              </a:rPr>
              <a:t>After following code runs on big-endian system, what value is in </a:t>
            </a:r>
            <a:r>
              <a:rPr lang="en-US" sz="2800" dirty="0">
                <a:latin typeface="Courier New" pitchFamily="49" charset="0"/>
                <a:cs typeface="Arial" charset="0"/>
              </a:rPr>
              <a:t>R7</a:t>
            </a:r>
            <a:r>
              <a:rPr lang="en-US" sz="2800" dirty="0">
                <a:latin typeface="+mj-lt"/>
                <a:cs typeface="Arial" charset="0"/>
              </a:rPr>
              <a:t>?</a:t>
            </a:r>
            <a:r>
              <a:rPr lang="en-US" sz="2800" dirty="0">
                <a:latin typeface="Times New Roman" pitchFamily="18" charset="0"/>
                <a:cs typeface="Arial" charset="0"/>
              </a:rPr>
              <a:t> </a:t>
            </a:r>
          </a:p>
          <a:p>
            <a:pPr marL="457200" indent="-4572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  <a:cs typeface="Arial" charset="0"/>
              </a:rPr>
              <a:t>In a little-endian system?</a:t>
            </a:r>
          </a:p>
          <a:p>
            <a:pPr marL="1828800" lvl="3" indent="-457200"/>
            <a:r>
              <a:rPr lang="en-US" sz="2400" dirty="0">
                <a:latin typeface="Courier New" pitchFamily="49" charset="0"/>
                <a:cs typeface="Arial" charset="0"/>
              </a:rPr>
              <a:t>	</a:t>
            </a:r>
            <a:r>
              <a:rPr lang="en-US" sz="2000" dirty="0">
                <a:latin typeface="Courier New" pitchFamily="49" charset="0"/>
                <a:cs typeface="Arial" charset="0"/>
              </a:rPr>
              <a:t>STR  R5, [R2, #0]</a:t>
            </a:r>
          </a:p>
          <a:p>
            <a:pPr marL="1828800" lvl="3" indent="-457200"/>
            <a:r>
              <a:rPr lang="en-US" sz="2000" dirty="0">
                <a:latin typeface="Courier New" pitchFamily="49" charset="0"/>
                <a:cs typeface="Arial" charset="0"/>
              </a:rPr>
              <a:t>	LDRB R7, [R2, #1]</a:t>
            </a:r>
            <a:endParaRPr lang="en-US" sz="1000" dirty="0">
              <a:latin typeface="Courier New" pitchFamily="49" charset="0"/>
              <a:cs typeface="Arial" charset="0"/>
            </a:endParaRPr>
          </a:p>
          <a:p>
            <a:pPr marL="457200" indent="-457200">
              <a:spcBef>
                <a:spcPct val="20000"/>
              </a:spcBef>
            </a:pPr>
            <a:endParaRPr lang="en-US" sz="2400" dirty="0">
              <a:latin typeface="Courier New" pitchFamily="49" charset="0"/>
              <a:cs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custDataLst>
              <p:tags r:id="rId5"/>
            </p:custDataLst>
            <p:extLst/>
          </p:nvPr>
        </p:nvGraphicFramePr>
        <p:xfrm>
          <a:off x="117020" y="4342549"/>
          <a:ext cx="6701940" cy="15566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77" name="VISIO" r:id="rId8" imgW="2543040" imgH="590400" progId="Visio.Drawing.11">
                  <p:embed/>
                </p:oleObj>
              </mc:Choice>
              <mc:Fallback>
                <p:oleObj name="VISIO" r:id="rId8" imgW="2543040" imgH="590400" progId="Visio.Drawing.11">
                  <p:embed/>
                  <p:pic>
                    <p:nvPicPr>
                      <p:cNvPr id="2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020" y="4342549"/>
                        <a:ext cx="6701940" cy="15566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5855" y="68759"/>
            <a:ext cx="7924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" dirty="0">
                <a:solidFill>
                  <a:schemeClr val="bg1"/>
                </a:solidFill>
                <a:latin typeface="+mj-lt"/>
              </a:rPr>
              <a:t>Big-Endian &amp; Little-Endian Example</a:t>
            </a:r>
          </a:p>
        </p:txBody>
      </p:sp>
      <p:sp>
        <p:nvSpPr>
          <p:cNvPr id="3" name="Rectangle 2"/>
          <p:cNvSpPr/>
          <p:nvPr/>
        </p:nvSpPr>
        <p:spPr>
          <a:xfrm>
            <a:off x="4956050" y="3244863"/>
            <a:ext cx="4572000" cy="1643527"/>
          </a:xfrm>
          <a:prstGeom prst="rect">
            <a:avLst/>
          </a:prstGeom>
        </p:spPr>
        <p:txBody>
          <a:bodyPr>
            <a:spAutoFit/>
          </a:bodyPr>
          <a:lstStyle/>
          <a:p>
            <a:pPr lvl="3">
              <a:spcBef>
                <a:spcPct val="20000"/>
              </a:spcBef>
            </a:pPr>
            <a:r>
              <a:rPr lang="en-US" sz="2400" b="1" dirty="0">
                <a:solidFill>
                  <a:srgbClr val="0070C0"/>
                </a:solidFill>
                <a:cs typeface="Arial" charset="0"/>
              </a:rPr>
              <a:t>Big-endian:     </a:t>
            </a:r>
            <a:r>
              <a:rPr lang="en-US" sz="2400" dirty="0">
                <a:cs typeface="Arial" charset="0"/>
              </a:rPr>
              <a:t>0x00000045</a:t>
            </a:r>
          </a:p>
          <a:p>
            <a:pPr lvl="3">
              <a:spcBef>
                <a:spcPct val="20000"/>
              </a:spcBef>
            </a:pPr>
            <a:r>
              <a:rPr lang="en-US" sz="2400" b="1" dirty="0">
                <a:solidFill>
                  <a:srgbClr val="0070C0"/>
                </a:solidFill>
                <a:cs typeface="Arial" charset="0"/>
              </a:rPr>
              <a:t>Little-endian:  </a:t>
            </a:r>
            <a:r>
              <a:rPr lang="en-US" sz="2400" dirty="0">
                <a:cs typeface="Arial" charset="0"/>
              </a:rPr>
              <a:t>0x00000067</a:t>
            </a:r>
          </a:p>
        </p:txBody>
      </p:sp>
    </p:spTree>
    <p:extLst>
      <p:ext uri="{BB962C8B-B14F-4D97-AF65-F5344CB8AC3E}">
        <p14:creationId xmlns:p14="http://schemas.microsoft.com/office/powerpoint/2010/main" val="2856279638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128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09060" y="11430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High-level languages: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>
                <a:latin typeface="+mj-lt"/>
                <a:cs typeface="Arial" charset="0"/>
              </a:rPr>
              <a:t>e.g., C, Java, Python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>
                <a:latin typeface="+mj-lt"/>
                <a:cs typeface="Arial" charset="0"/>
              </a:rPr>
              <a:t>Written at higher level of abstraction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Programming</a:t>
            </a:r>
          </a:p>
        </p:txBody>
      </p:sp>
    </p:spTree>
    <p:extLst>
      <p:ext uri="{BB962C8B-B14F-4D97-AF65-F5344CB8AC3E}">
        <p14:creationId xmlns:p14="http://schemas.microsoft.com/office/powerpoint/2010/main" val="2389669520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62665" y="1201510"/>
            <a:ext cx="4495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British mathematician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Wrote the first computer program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Her program calculated the Bernoulli numbers on Charles Babbage’s Analytical Engine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latin typeface="+mj-lt"/>
                <a:cs typeface="Arial" charset="0"/>
              </a:rPr>
              <a:t>She was a child of the poet Lord Byron</a:t>
            </a:r>
          </a:p>
        </p:txBody>
      </p:sp>
      <p:pic>
        <p:nvPicPr>
          <p:cNvPr id="1177604" name="Picture 4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316725"/>
            <a:ext cx="2808288" cy="392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Ada Lovelace, 1815-1852</a:t>
            </a:r>
          </a:p>
        </p:txBody>
      </p:sp>
    </p:spTree>
    <p:extLst>
      <p:ext uri="{BB962C8B-B14F-4D97-AF65-F5344CB8AC3E}">
        <p14:creationId xmlns:p14="http://schemas.microsoft.com/office/powerpoint/2010/main" val="631949801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128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5" y="1143000"/>
            <a:ext cx="822474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Data-processing Instructions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Conditional Execution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Branches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High-level Constructs: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if/else statements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for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while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arrays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function calls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Programming Building Blocks</a:t>
            </a:r>
          </a:p>
        </p:txBody>
      </p:sp>
    </p:spTree>
    <p:extLst>
      <p:ext uri="{BB962C8B-B14F-4D97-AF65-F5344CB8AC3E}">
        <p14:creationId xmlns:p14="http://schemas.microsoft.com/office/powerpoint/2010/main" val="3235869028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496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49608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24260" y="1118382"/>
            <a:ext cx="8534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Times New Roman" pitchFamily="18" charset="0"/>
              </a:rPr>
              <a:t>Logical operations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Times New Roman" pitchFamily="18" charset="0"/>
              </a:rPr>
              <a:t>Shifts / rotate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Times New Roman" pitchFamily="18" charset="0"/>
              </a:rPr>
              <a:t>Multiplication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b="1" dirty="0">
              <a:latin typeface="+mj-lt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Data-processing Instructions</a:t>
            </a:r>
          </a:p>
        </p:txBody>
      </p:sp>
    </p:spTree>
    <p:extLst>
      <p:ext uri="{BB962C8B-B14F-4D97-AF65-F5344CB8AC3E}">
        <p14:creationId xmlns:p14="http://schemas.microsoft.com/office/powerpoint/2010/main" val="23581971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955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457200" y="1143000"/>
            <a:ext cx="8001000" cy="5257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latin typeface="+mj-lt"/>
                <a:cs typeface="Times New Roman" panose="02020603050405020304" pitchFamily="18" charset="0"/>
              </a:rPr>
              <a:t>Commands in a computer’s language</a:t>
            </a:r>
          </a:p>
          <a:p>
            <a:pPr lvl="1">
              <a:lnSpc>
                <a:spcPct val="90000"/>
              </a:lnSpc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Assembly language:</a:t>
            </a:r>
            <a:r>
              <a:rPr lang="en-US" sz="3200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human-readable format of instructions</a:t>
            </a:r>
          </a:p>
          <a:p>
            <a:pPr lvl="1">
              <a:lnSpc>
                <a:spcPct val="90000"/>
              </a:lnSpc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Machine language:</a:t>
            </a:r>
            <a:r>
              <a:rPr lang="en-US" sz="3200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computer-readable format (1’s and 0’s)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Instructions</a:t>
            </a:r>
          </a:p>
        </p:txBody>
      </p:sp>
    </p:spTree>
    <p:extLst>
      <p:ext uri="{BB962C8B-B14F-4D97-AF65-F5344CB8AC3E}">
        <p14:creationId xmlns:p14="http://schemas.microsoft.com/office/powerpoint/2010/main" val="225825373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30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122311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2665" y="11430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Courier New" pitchFamily="49" charset="0"/>
                <a:cs typeface="Arial" charset="0"/>
              </a:rPr>
              <a:t>AND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Courier New" pitchFamily="49" charset="0"/>
                <a:cs typeface="Arial" charset="0"/>
              </a:rPr>
              <a:t>ORR</a:t>
            </a:r>
            <a:endParaRPr lang="en-US" sz="32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Courier New" pitchFamily="49" charset="0"/>
                <a:cs typeface="Arial" charset="0"/>
              </a:rPr>
              <a:t>EOR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latin typeface="+mj-lt"/>
                <a:cs typeface="Times New Roman" panose="02020603050405020304" pitchFamily="18" charset="0"/>
              </a:rPr>
              <a:t>(XOR)</a:t>
            </a:r>
            <a:endParaRPr lang="en-US" sz="3200" b="1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Courier New" pitchFamily="49" charset="0"/>
                <a:cs typeface="Arial" charset="0"/>
              </a:rPr>
              <a:t>BIC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latin typeface="+mj-lt"/>
                <a:cs typeface="Times New Roman" panose="02020603050405020304" pitchFamily="18" charset="0"/>
              </a:rPr>
              <a:t>(Bit Clear = A &amp; ~B)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Courier New" pitchFamily="49" charset="0"/>
                <a:cs typeface="Arial" charset="0"/>
              </a:rPr>
              <a:t>MVN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latin typeface="+mj-lt"/>
                <a:cs typeface="Times New Roman" panose="02020603050405020304" pitchFamily="18" charset="0"/>
              </a:rPr>
              <a:t>(</a:t>
            </a:r>
            <a:r>
              <a:rPr lang="en-US" sz="3200" b="1" dirty="0" err="1">
                <a:latin typeface="+mj-lt"/>
                <a:cs typeface="Times New Roman" panose="02020603050405020304" pitchFamily="18" charset="0"/>
              </a:rPr>
              <a:t>MoVe</a:t>
            </a:r>
            <a:r>
              <a:rPr lang="en-US" sz="3200" b="1" dirty="0">
                <a:latin typeface="+mj-lt"/>
                <a:cs typeface="Times New Roman" panose="02020603050405020304" pitchFamily="18" charset="0"/>
              </a:rPr>
              <a:t> and NOT)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Logical Instructions</a:t>
            </a:r>
          </a:p>
        </p:txBody>
      </p:sp>
    </p:spTree>
    <p:extLst>
      <p:ext uri="{BB962C8B-B14F-4D97-AF65-F5344CB8AC3E}">
        <p14:creationId xmlns:p14="http://schemas.microsoft.com/office/powerpoint/2010/main" val="3598669009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333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3333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Logical Instructions: Examples</a:t>
            </a:r>
          </a:p>
        </p:txBody>
      </p:sp>
      <p:pic>
        <p:nvPicPr>
          <p:cNvPr id="132285" name="Picture 18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20" y="1239915"/>
            <a:ext cx="8782215" cy="4222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6673881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30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122311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70655" y="1143000"/>
            <a:ext cx="831068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81000" indent="-3810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Courier New" pitchFamily="49" charset="0"/>
                <a:cs typeface="Arial" charset="0"/>
              </a:rPr>
              <a:t>AND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 or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Courier New" pitchFamily="49" charset="0"/>
                <a:cs typeface="Arial" charset="0"/>
              </a:rPr>
              <a:t>BIC</a:t>
            </a:r>
            <a:r>
              <a:rPr lang="en-US" sz="3200" dirty="0">
                <a:latin typeface="Times New Roman" pitchFamily="18" charset="0"/>
                <a:cs typeface="Arial" charset="0"/>
              </a:rPr>
              <a:t>: useful for </a:t>
            </a:r>
            <a:r>
              <a:rPr lang="en-US" sz="32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masking</a:t>
            </a:r>
            <a:r>
              <a:rPr lang="en-US" sz="32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3200" dirty="0">
                <a:latin typeface="Times New Roman" pitchFamily="18" charset="0"/>
                <a:cs typeface="Arial" charset="0"/>
              </a:rPr>
              <a:t>bits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>
                <a:latin typeface="+mj-lt"/>
                <a:cs typeface="Arial" charset="0"/>
              </a:rPr>
              <a:t>Example: </a:t>
            </a:r>
            <a:r>
              <a:rPr lang="en-US" sz="2800" dirty="0">
                <a:latin typeface="+mj-lt"/>
                <a:cs typeface="Arial" charset="0"/>
              </a:rPr>
              <a:t>Masking  all but the least significant byte of a value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latin typeface="+mj-lt"/>
                <a:cs typeface="Arial" charset="0"/>
              </a:rPr>
              <a:t>	0xF234012F 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  <a:r>
              <a:rPr lang="en-US" sz="2800" dirty="0">
                <a:latin typeface="+mj-lt"/>
                <a:cs typeface="Arial" charset="0"/>
              </a:rPr>
              <a:t>  0x000000FF  = 0x0000002F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latin typeface="+mj-lt"/>
                <a:cs typeface="Arial" charset="0"/>
              </a:rPr>
              <a:t>	0xF234012F 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BIC</a:t>
            </a:r>
            <a:r>
              <a:rPr lang="en-US" sz="2800" dirty="0">
                <a:latin typeface="+mj-lt"/>
                <a:cs typeface="Arial" charset="0"/>
              </a:rPr>
              <a:t>  0xFFFFFF00   = 0x0000002F</a:t>
            </a:r>
          </a:p>
          <a:p>
            <a:pPr marL="381000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endParaRPr lang="en-US" sz="22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Courier New" pitchFamily="49" charset="0"/>
                <a:cs typeface="Arial" charset="0"/>
              </a:rPr>
              <a:t>ORR</a:t>
            </a:r>
            <a:r>
              <a:rPr lang="en-US" sz="3200" dirty="0">
                <a:latin typeface="+mj-lt"/>
                <a:cs typeface="Arial" charset="0"/>
              </a:rPr>
              <a:t>: useful for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combining</a:t>
            </a:r>
            <a:r>
              <a:rPr lang="en-US" sz="3200" dirty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bit fields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>
                <a:latin typeface="+mj-lt"/>
                <a:cs typeface="Arial" charset="0"/>
              </a:rPr>
              <a:t>Example: </a:t>
            </a:r>
            <a:r>
              <a:rPr lang="en-US" sz="2800" dirty="0">
                <a:latin typeface="+mj-lt"/>
                <a:cs typeface="Arial" charset="0"/>
              </a:rPr>
              <a:t>Combine 0xF2340000 with 0x000012BC: 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latin typeface="+mj-lt"/>
                <a:cs typeface="Arial" charset="0"/>
              </a:rPr>
              <a:t>	0xF2340000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ORR</a:t>
            </a:r>
            <a:r>
              <a:rPr lang="en-US" sz="2800" dirty="0">
                <a:latin typeface="+mj-lt"/>
                <a:cs typeface="Arial" charset="0"/>
              </a:rPr>
              <a:t> 0x000012BC = 0xF23412BC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Logical Instructions: Uses</a:t>
            </a:r>
          </a:p>
        </p:txBody>
      </p:sp>
    </p:spTree>
    <p:extLst>
      <p:ext uri="{BB962C8B-B14F-4D97-AF65-F5344CB8AC3E}">
        <p14:creationId xmlns:p14="http://schemas.microsoft.com/office/powerpoint/2010/main" val="1470862701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496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49608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5425" y="1143000"/>
            <a:ext cx="891237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Courier New" pitchFamily="49" charset="0"/>
                <a:cs typeface="Arial" charset="0"/>
              </a:rPr>
              <a:t>LSL</a:t>
            </a:r>
            <a:r>
              <a:rPr lang="en-US" sz="3200" dirty="0">
                <a:latin typeface="+mj-lt"/>
                <a:cs typeface="Arial" charset="0"/>
              </a:rPr>
              <a:t>: logical shift left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600" b="1" dirty="0">
                <a:latin typeface="+mj-lt"/>
                <a:cs typeface="Arial" charset="0"/>
              </a:rPr>
              <a:t>Example:</a:t>
            </a:r>
            <a:r>
              <a:rPr lang="en-US" sz="2600" dirty="0">
                <a:latin typeface="+mj-lt"/>
                <a:cs typeface="Arial" charset="0"/>
              </a:rPr>
              <a:t>  </a:t>
            </a:r>
            <a:r>
              <a:rPr lang="en-US" sz="2600" dirty="0">
                <a:latin typeface="Courier New" pitchFamily="49" charset="0"/>
                <a:cs typeface="Arial" charset="0"/>
              </a:rPr>
              <a:t>LSL R0, R7, #5  ; R0</a:t>
            </a:r>
            <a:r>
              <a:rPr lang="en-US" sz="500" dirty="0">
                <a:latin typeface="Courier New" pitchFamily="49" charset="0"/>
                <a:cs typeface="Arial" charset="0"/>
              </a:rPr>
              <a:t> </a:t>
            </a:r>
            <a:r>
              <a:rPr lang="en-US" sz="2600" dirty="0">
                <a:latin typeface="Courier New" pitchFamily="49" charset="0"/>
                <a:cs typeface="Arial" charset="0"/>
              </a:rPr>
              <a:t>=</a:t>
            </a:r>
            <a:r>
              <a:rPr lang="en-US" sz="500" dirty="0">
                <a:latin typeface="Courier New" pitchFamily="49" charset="0"/>
                <a:cs typeface="Arial" charset="0"/>
              </a:rPr>
              <a:t> </a:t>
            </a:r>
            <a:r>
              <a:rPr lang="en-US" sz="2600" dirty="0">
                <a:latin typeface="Courier New" pitchFamily="49" charset="0"/>
                <a:cs typeface="Arial" charset="0"/>
              </a:rPr>
              <a:t>R7 &lt;&lt; 5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1500" dirty="0">
              <a:latin typeface="Courier New" pitchFamily="49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Courier New" pitchFamily="49" charset="0"/>
                <a:cs typeface="Arial" charset="0"/>
              </a:rPr>
              <a:t>LSR</a:t>
            </a:r>
            <a:r>
              <a:rPr lang="en-US" sz="3200" dirty="0">
                <a:latin typeface="+mj-lt"/>
                <a:cs typeface="Arial" charset="0"/>
              </a:rPr>
              <a:t>: logical shift right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600" b="1" dirty="0">
                <a:latin typeface="+mj-lt"/>
                <a:cs typeface="Arial" charset="0"/>
              </a:rPr>
              <a:t>Example:</a:t>
            </a:r>
            <a:r>
              <a:rPr lang="en-US" sz="2600" dirty="0">
                <a:latin typeface="+mj-lt"/>
                <a:cs typeface="Arial" charset="0"/>
              </a:rPr>
              <a:t>  </a:t>
            </a:r>
            <a:r>
              <a:rPr lang="en-US" sz="2600" dirty="0">
                <a:latin typeface="Courier New" pitchFamily="49" charset="0"/>
                <a:cs typeface="Arial" charset="0"/>
              </a:rPr>
              <a:t>LSR R3, R2, #31 ; R3</a:t>
            </a:r>
            <a:r>
              <a:rPr lang="en-US" sz="500" dirty="0">
                <a:latin typeface="Courier New" pitchFamily="49" charset="0"/>
                <a:cs typeface="Arial" charset="0"/>
              </a:rPr>
              <a:t> </a:t>
            </a:r>
            <a:r>
              <a:rPr lang="en-US" sz="2600" dirty="0">
                <a:latin typeface="Courier New" pitchFamily="49" charset="0"/>
                <a:cs typeface="Arial" charset="0"/>
              </a:rPr>
              <a:t>=</a:t>
            </a:r>
            <a:r>
              <a:rPr lang="en-US" sz="500" dirty="0">
                <a:latin typeface="Courier New" pitchFamily="49" charset="0"/>
                <a:cs typeface="Arial" charset="0"/>
              </a:rPr>
              <a:t> </a:t>
            </a:r>
            <a:r>
              <a:rPr lang="en-US" sz="2600" dirty="0">
                <a:latin typeface="Courier New" pitchFamily="49" charset="0"/>
                <a:cs typeface="Arial" charset="0"/>
              </a:rPr>
              <a:t>R2 &gt;&gt; 31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1500" dirty="0">
              <a:latin typeface="Courier New" pitchFamily="49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Courier New" pitchFamily="49" charset="0"/>
                <a:cs typeface="Arial" charset="0"/>
              </a:rPr>
              <a:t>ASR</a:t>
            </a:r>
            <a:r>
              <a:rPr lang="en-US" sz="3200" dirty="0">
                <a:latin typeface="+mj-lt"/>
                <a:cs typeface="Arial" charset="0"/>
              </a:rPr>
              <a:t>: arithmetic shift right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600" b="1" dirty="0">
                <a:latin typeface="+mj-lt"/>
                <a:cs typeface="Arial" charset="0"/>
              </a:rPr>
              <a:t>Example:</a:t>
            </a:r>
            <a:r>
              <a:rPr lang="en-US" sz="2600" dirty="0">
                <a:latin typeface="+mj-lt"/>
                <a:cs typeface="Arial" charset="0"/>
              </a:rPr>
              <a:t>  </a:t>
            </a:r>
            <a:r>
              <a:rPr lang="en-US" sz="2600" dirty="0">
                <a:latin typeface="Courier New" pitchFamily="49" charset="0"/>
                <a:cs typeface="Arial" charset="0"/>
              </a:rPr>
              <a:t>ASR R9, R11, R4 ; R9</a:t>
            </a:r>
            <a:r>
              <a:rPr lang="en-US" sz="500" dirty="0">
                <a:latin typeface="Courier New" pitchFamily="49" charset="0"/>
                <a:cs typeface="Arial" charset="0"/>
              </a:rPr>
              <a:t> </a:t>
            </a:r>
            <a:r>
              <a:rPr lang="en-US" sz="2600" dirty="0">
                <a:latin typeface="Courier New" pitchFamily="49" charset="0"/>
                <a:cs typeface="Arial" charset="0"/>
              </a:rPr>
              <a:t>=</a:t>
            </a:r>
            <a:r>
              <a:rPr lang="en-US" sz="500" dirty="0">
                <a:latin typeface="Courier New" pitchFamily="49" charset="0"/>
                <a:cs typeface="Arial" charset="0"/>
              </a:rPr>
              <a:t> </a:t>
            </a:r>
            <a:r>
              <a:rPr lang="en-US" sz="2600" dirty="0">
                <a:latin typeface="Courier New" pitchFamily="49" charset="0"/>
                <a:cs typeface="Arial" charset="0"/>
              </a:rPr>
              <a:t>R11 &gt;&gt;&gt; R4</a:t>
            </a:r>
            <a:r>
              <a:rPr lang="en-US" sz="2600" baseline="-25000" dirty="0">
                <a:latin typeface="Courier New" pitchFamily="49" charset="0"/>
                <a:cs typeface="Arial" charset="0"/>
              </a:rPr>
              <a:t>7:0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1500" dirty="0">
              <a:latin typeface="Courier New" pitchFamily="49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Courier New" pitchFamily="49" charset="0"/>
                <a:cs typeface="Arial" charset="0"/>
              </a:rPr>
              <a:t>ROR</a:t>
            </a:r>
            <a:r>
              <a:rPr lang="en-US" sz="3200" dirty="0">
                <a:latin typeface="+mj-lt"/>
                <a:cs typeface="Arial" charset="0"/>
              </a:rPr>
              <a:t>: rotate right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600" b="1" dirty="0">
                <a:latin typeface="+mj-lt"/>
                <a:cs typeface="Arial" charset="0"/>
              </a:rPr>
              <a:t>Example:</a:t>
            </a:r>
            <a:r>
              <a:rPr lang="en-US" sz="2600" dirty="0">
                <a:latin typeface="+mj-lt"/>
                <a:cs typeface="Arial" charset="0"/>
              </a:rPr>
              <a:t>  </a:t>
            </a:r>
            <a:r>
              <a:rPr lang="en-US" sz="2600" dirty="0">
                <a:latin typeface="Courier New" pitchFamily="49" charset="0"/>
                <a:cs typeface="Arial" charset="0"/>
              </a:rPr>
              <a:t>ROR R8, R1, #3  ; R8</a:t>
            </a:r>
            <a:r>
              <a:rPr lang="en-US" sz="500" dirty="0">
                <a:latin typeface="Courier New" pitchFamily="49" charset="0"/>
                <a:cs typeface="Arial" charset="0"/>
              </a:rPr>
              <a:t> </a:t>
            </a:r>
            <a:r>
              <a:rPr lang="en-US" sz="2600" dirty="0">
                <a:latin typeface="Courier New" pitchFamily="49" charset="0"/>
                <a:cs typeface="Arial" charset="0"/>
              </a:rPr>
              <a:t>=</a:t>
            </a:r>
            <a:r>
              <a:rPr lang="en-US" sz="500" dirty="0">
                <a:latin typeface="Courier New" pitchFamily="49" charset="0"/>
                <a:cs typeface="Arial" charset="0"/>
              </a:rPr>
              <a:t> </a:t>
            </a:r>
            <a:r>
              <a:rPr lang="en-US" sz="2600" dirty="0">
                <a:latin typeface="Courier New" pitchFamily="49" charset="0"/>
                <a:cs typeface="Arial" charset="0"/>
              </a:rPr>
              <a:t>R1 ROR 3</a:t>
            </a:r>
            <a:endParaRPr lang="en-US" sz="2600" dirty="0">
              <a:latin typeface="Times New Roman" pitchFamily="18" charset="0"/>
              <a:cs typeface="Arial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Shift Instructions</a:t>
            </a:r>
          </a:p>
        </p:txBody>
      </p:sp>
    </p:spTree>
    <p:extLst>
      <p:ext uri="{BB962C8B-B14F-4D97-AF65-F5344CB8AC3E}">
        <p14:creationId xmlns:p14="http://schemas.microsoft.com/office/powerpoint/2010/main" val="2127749406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496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Shift Instructions: Example 1</a:t>
            </a:r>
          </a:p>
        </p:txBody>
      </p:sp>
      <p:pic>
        <p:nvPicPr>
          <p:cNvPr id="225359" name="Picture 7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" y="1841500"/>
            <a:ext cx="9102166" cy="3661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85855" y="1086295"/>
            <a:ext cx="756335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b="1" dirty="0">
                <a:latin typeface="+mj-lt"/>
                <a:cs typeface="Times New Roman" pitchFamily="18" charset="0"/>
              </a:rPr>
              <a:t>Immediate </a:t>
            </a:r>
            <a:r>
              <a:rPr lang="en-US" sz="3200" dirty="0">
                <a:latin typeface="+mj-lt"/>
                <a:cs typeface="Times New Roman" pitchFamily="18" charset="0"/>
              </a:rPr>
              <a:t>shift amount (5-bit immediate)</a:t>
            </a:r>
            <a:endParaRPr lang="en-US" sz="3200" b="1" dirty="0">
              <a:latin typeface="+mj-lt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>
                <a:latin typeface="+mj-lt"/>
                <a:cs typeface="Times New Roman" pitchFamily="18" charset="0"/>
              </a:rPr>
              <a:t>Shift amount:</a:t>
            </a:r>
            <a:r>
              <a:rPr lang="en-US" sz="3200" b="1" dirty="0">
                <a:latin typeface="+mj-lt"/>
                <a:cs typeface="Times New Roman" pitchFamily="18" charset="0"/>
              </a:rPr>
              <a:t> </a:t>
            </a:r>
            <a:r>
              <a:rPr lang="en-US" sz="3200" dirty="0">
                <a:latin typeface="+mj-lt"/>
                <a:cs typeface="Times New Roman" pitchFamily="18" charset="0"/>
              </a:rPr>
              <a:t>0-31</a:t>
            </a:r>
          </a:p>
        </p:txBody>
      </p:sp>
    </p:spTree>
    <p:extLst>
      <p:ext uri="{BB962C8B-B14F-4D97-AF65-F5344CB8AC3E}">
        <p14:creationId xmlns:p14="http://schemas.microsoft.com/office/powerpoint/2010/main" val="338727929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496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Shift Instructions: Example 2</a:t>
            </a:r>
          </a:p>
        </p:txBody>
      </p:sp>
      <p:pic>
        <p:nvPicPr>
          <p:cNvPr id="228431" name="Picture 7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122" y="2227220"/>
            <a:ext cx="8756453" cy="2968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85855" y="1086295"/>
            <a:ext cx="865313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b="1" dirty="0">
                <a:latin typeface="+mj-lt"/>
                <a:cs typeface="Times New Roman" pitchFamily="18" charset="0"/>
              </a:rPr>
              <a:t>Register </a:t>
            </a:r>
            <a:r>
              <a:rPr lang="en-US" sz="3200" dirty="0">
                <a:latin typeface="+mj-lt"/>
                <a:cs typeface="Times New Roman" pitchFamily="18" charset="0"/>
              </a:rPr>
              <a:t>shift amount (uses low 8 bits of register)</a:t>
            </a:r>
            <a:endParaRPr lang="en-US" sz="3200" b="1" dirty="0">
              <a:latin typeface="+mj-lt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>
                <a:latin typeface="+mj-lt"/>
                <a:cs typeface="Times New Roman" pitchFamily="18" charset="0"/>
              </a:rPr>
              <a:t>Shift amount:</a:t>
            </a:r>
            <a:r>
              <a:rPr lang="en-US" sz="3200" b="1" dirty="0">
                <a:latin typeface="+mj-lt"/>
                <a:cs typeface="Times New Roman" pitchFamily="18" charset="0"/>
              </a:rPr>
              <a:t> </a:t>
            </a:r>
            <a:r>
              <a:rPr lang="en-US" sz="3200" dirty="0">
                <a:latin typeface="+mj-lt"/>
                <a:cs typeface="Times New Roman" pitchFamily="18" charset="0"/>
              </a:rPr>
              <a:t>0-255</a:t>
            </a:r>
          </a:p>
        </p:txBody>
      </p:sp>
    </p:spTree>
    <p:extLst>
      <p:ext uri="{BB962C8B-B14F-4D97-AF65-F5344CB8AC3E}">
        <p14:creationId xmlns:p14="http://schemas.microsoft.com/office/powerpoint/2010/main" val="555836798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5854" y="971080"/>
            <a:ext cx="810345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MUL</a:t>
            </a:r>
            <a:r>
              <a:rPr lang="en-US" sz="3200" b="1" dirty="0">
                <a:latin typeface="Times New Roman" pitchFamily="18" charset="0"/>
                <a:cs typeface="Arial" charset="0"/>
              </a:rPr>
              <a:t>:</a:t>
            </a:r>
            <a:r>
              <a:rPr lang="en-US" sz="3200" dirty="0">
                <a:latin typeface="Times New Roman" pitchFamily="18" charset="0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32 </a:t>
            </a:r>
            <a:r>
              <a:rPr lang="en-US" sz="3200" dirty="0">
                <a:latin typeface="+mj-lt"/>
                <a:cs typeface="Times New Roman" pitchFamily="18" charset="0"/>
              </a:rPr>
              <a:t>× 32 multiplication, 32-bit result</a:t>
            </a:r>
          </a:p>
          <a:p>
            <a:pPr lvl="1" algn="just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	</a:t>
            </a:r>
            <a:r>
              <a:rPr lang="en-US" sz="2400" dirty="0">
                <a:latin typeface="Courier New" pitchFamily="49" charset="0"/>
                <a:cs typeface="Arial" charset="0"/>
              </a:rPr>
              <a:t>MUL R1, R2, R3</a:t>
            </a:r>
          </a:p>
          <a:p>
            <a:pPr lvl="1" algn="just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	</a:t>
            </a:r>
            <a:r>
              <a:rPr lang="en-US" sz="2400" b="1" dirty="0">
                <a:latin typeface="+mj-lt"/>
                <a:cs typeface="Times New Roman" panose="02020603050405020304" pitchFamily="18" charset="0"/>
              </a:rPr>
              <a:t>Result: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Courier New" pitchFamily="49" charset="0"/>
                <a:cs typeface="Arial" charset="0"/>
              </a:rPr>
              <a:t>R1 = (R2 x R3)</a:t>
            </a:r>
            <a:r>
              <a:rPr lang="en-US" sz="2400" baseline="-25000" dirty="0">
                <a:latin typeface="Courier New" pitchFamily="49" charset="0"/>
                <a:cs typeface="Arial" charset="0"/>
              </a:rPr>
              <a:t>31:0 </a:t>
            </a:r>
            <a:r>
              <a:rPr lang="en-US" sz="2000" dirty="0">
                <a:latin typeface="Arial"/>
                <a:cs typeface="Arial"/>
              </a:rPr>
              <a:t>(signed doesn’t matter)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UMULL</a:t>
            </a:r>
            <a:r>
              <a:rPr lang="en-US" sz="3200" b="1" dirty="0">
                <a:latin typeface="Times New Roman" pitchFamily="18" charset="0"/>
                <a:cs typeface="Arial" charset="0"/>
              </a:rPr>
              <a:t>:</a:t>
            </a:r>
            <a:r>
              <a:rPr lang="en-US" sz="3200" dirty="0">
                <a:latin typeface="Times New Roman" pitchFamily="18" charset="0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Unsigned multiply long: 32 </a:t>
            </a:r>
            <a:r>
              <a:rPr lang="en-US" sz="3200" dirty="0">
                <a:latin typeface="+mj-lt"/>
                <a:cs typeface="Times New Roman" pitchFamily="18" charset="0"/>
              </a:rPr>
              <a:t>× 32 multiplication, 64-bit result</a:t>
            </a:r>
          </a:p>
          <a:p>
            <a:pPr lvl="1" algn="just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	UMULL R1, R2, R3, R4</a:t>
            </a:r>
          </a:p>
          <a:p>
            <a:pPr lvl="1" algn="just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	</a:t>
            </a:r>
            <a:r>
              <a:rPr lang="en-US" sz="2400" b="1" dirty="0">
                <a:latin typeface="+mj-lt"/>
                <a:cs typeface="Times New Roman" panose="02020603050405020304" pitchFamily="18" charset="0"/>
              </a:rPr>
              <a:t>Result: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Courier New" pitchFamily="49" charset="0"/>
                <a:cs typeface="Arial" charset="0"/>
              </a:rPr>
              <a:t>{R1,R4} = R2 x R3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(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R2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R3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unsigned)</a:t>
            </a:r>
            <a:endParaRPr lang="en-US" sz="1000" dirty="0">
              <a:latin typeface="Courier New" pitchFamily="49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SMULL</a:t>
            </a:r>
            <a:r>
              <a:rPr lang="en-US" sz="3200" b="1" dirty="0">
                <a:latin typeface="Times New Roman" pitchFamily="18" charset="0"/>
                <a:cs typeface="Arial" charset="0"/>
              </a:rPr>
              <a:t>:</a:t>
            </a:r>
            <a:r>
              <a:rPr lang="en-US" sz="3200" dirty="0">
                <a:latin typeface="Times New Roman" pitchFamily="18" charset="0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Signed multiply long: 32 </a:t>
            </a:r>
            <a:r>
              <a:rPr lang="en-US" sz="3200" dirty="0">
                <a:latin typeface="+mj-lt"/>
                <a:cs typeface="Times New Roman" pitchFamily="18" charset="0"/>
              </a:rPr>
              <a:t>× 32 multiplication, 64-bit result</a:t>
            </a:r>
          </a:p>
          <a:p>
            <a:pPr lvl="1" algn="just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	</a:t>
            </a:r>
            <a:r>
              <a:rPr lang="en-US" sz="2400" dirty="0">
                <a:latin typeface="Courier New" pitchFamily="49" charset="0"/>
                <a:cs typeface="Arial" charset="0"/>
              </a:rPr>
              <a:t>SMULL R1, R2, R3, R4</a:t>
            </a:r>
          </a:p>
          <a:p>
            <a:pPr lvl="1" algn="just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	</a:t>
            </a:r>
            <a:r>
              <a:rPr lang="en-US" sz="2400" b="1" dirty="0">
                <a:latin typeface="+mj-lt"/>
                <a:cs typeface="Times New Roman" panose="02020603050405020304" pitchFamily="18" charset="0"/>
              </a:rPr>
              <a:t>Result: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Courier New" pitchFamily="49" charset="0"/>
                <a:cs typeface="Arial" charset="0"/>
              </a:rPr>
              <a:t>{R1,R4} = R2 x R3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(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R2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R3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signed)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Multiplication</a:t>
            </a:r>
          </a:p>
        </p:txBody>
      </p:sp>
    </p:spTree>
    <p:extLst>
      <p:ext uri="{BB962C8B-B14F-4D97-AF65-F5344CB8AC3E}">
        <p14:creationId xmlns:p14="http://schemas.microsoft.com/office/powerpoint/2010/main" val="2155299932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128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5" y="1143000"/>
            <a:ext cx="822474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Data-processing Instructions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Conditional Execution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Branches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High-level Constructs: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if/else statements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for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while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arrays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function calls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Programming Building Blocks</a:t>
            </a:r>
          </a:p>
        </p:txBody>
      </p:sp>
    </p:spTree>
    <p:extLst>
      <p:ext uri="{BB962C8B-B14F-4D97-AF65-F5344CB8AC3E}">
        <p14:creationId xmlns:p14="http://schemas.microsoft.com/office/powerpoint/2010/main" val="3638947292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62665" y="1143000"/>
            <a:ext cx="8305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Times New Roman" pitchFamily="18" charset="0"/>
              </a:rPr>
              <a:t>Don’t always want to execute code sequentially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Times New Roman" pitchFamily="18" charset="0"/>
              </a:rPr>
              <a:t>For example: 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cs typeface="Times New Roman" pitchFamily="18" charset="0"/>
              </a:rPr>
              <a:t>if/else statements, while loops, etc.: only want to execute code </a:t>
            </a:r>
            <a:r>
              <a:rPr lang="en-US" sz="3200" i="1" dirty="0">
                <a:latin typeface="+mj-lt"/>
                <a:cs typeface="Times New Roman" pitchFamily="18" charset="0"/>
              </a:rPr>
              <a:t>if</a:t>
            </a:r>
            <a:r>
              <a:rPr lang="en-US" sz="3200" dirty="0">
                <a:latin typeface="+mj-lt"/>
                <a:cs typeface="Times New Roman" pitchFamily="18" charset="0"/>
              </a:rPr>
              <a:t> a condition is true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cs typeface="Times New Roman" pitchFamily="18" charset="0"/>
              </a:rPr>
              <a:t>branching: jump to another portion of code </a:t>
            </a:r>
            <a:r>
              <a:rPr lang="en-US" sz="3200" i="1" dirty="0">
                <a:latin typeface="+mj-lt"/>
                <a:cs typeface="Times New Roman" pitchFamily="18" charset="0"/>
              </a:rPr>
              <a:t>if</a:t>
            </a:r>
            <a:r>
              <a:rPr lang="en-US" sz="3200" dirty="0">
                <a:latin typeface="+mj-lt"/>
                <a:cs typeface="Times New Roman" pitchFamily="18" charset="0"/>
              </a:rPr>
              <a:t> a condition is true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Conditional Execution</a:t>
            </a:r>
          </a:p>
        </p:txBody>
      </p:sp>
    </p:spTree>
    <p:extLst>
      <p:ext uri="{BB962C8B-B14F-4D97-AF65-F5344CB8AC3E}">
        <p14:creationId xmlns:p14="http://schemas.microsoft.com/office/powerpoint/2010/main" val="1459197913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62664" y="1143000"/>
            <a:ext cx="868133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Times New Roman" pitchFamily="18" charset="0"/>
              </a:rPr>
              <a:t>Don’t always want to execute code sequentially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Times New Roman" pitchFamily="18" charset="0"/>
              </a:rPr>
              <a:t>For example: 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cs typeface="Times New Roman" pitchFamily="18" charset="0"/>
              </a:rPr>
              <a:t>if/else statements, while loops, etc.: only want to execute code </a:t>
            </a:r>
            <a:r>
              <a:rPr lang="en-US" sz="3200" i="1" dirty="0">
                <a:latin typeface="+mj-lt"/>
                <a:cs typeface="Times New Roman" pitchFamily="18" charset="0"/>
              </a:rPr>
              <a:t>if</a:t>
            </a:r>
            <a:r>
              <a:rPr lang="en-US" sz="3200" dirty="0">
                <a:latin typeface="+mj-lt"/>
                <a:cs typeface="Times New Roman" pitchFamily="18" charset="0"/>
              </a:rPr>
              <a:t> a condition is true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cs typeface="Times New Roman" pitchFamily="18" charset="0"/>
              </a:rPr>
              <a:t>branching: jump to another portion of code </a:t>
            </a:r>
            <a:r>
              <a:rPr lang="en-US" sz="3200" i="1" dirty="0">
                <a:latin typeface="+mj-lt"/>
                <a:cs typeface="Times New Roman" pitchFamily="18" charset="0"/>
              </a:rPr>
              <a:t>if</a:t>
            </a:r>
            <a:r>
              <a:rPr lang="en-US" sz="3200" dirty="0">
                <a:latin typeface="+mj-lt"/>
                <a:cs typeface="Times New Roman" pitchFamily="18" charset="0"/>
              </a:rPr>
              <a:t> a condition is true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cs typeface="Times New Roman" pitchFamily="18" charset="0"/>
              </a:rPr>
              <a:t>ARM includes </a:t>
            </a:r>
            <a:r>
              <a:rPr lang="en-US" sz="3200" b="1" dirty="0">
                <a:cs typeface="Times New Roman" pitchFamily="18" charset="0"/>
              </a:rPr>
              <a:t>condition flags</a:t>
            </a:r>
            <a:r>
              <a:rPr lang="en-US" sz="3200" dirty="0">
                <a:cs typeface="Times New Roman" pitchFamily="18" charset="0"/>
              </a:rPr>
              <a:t> that can be: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cs typeface="Times New Roman" pitchFamily="18" charset="0"/>
              </a:rPr>
              <a:t>set by an instruction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cs typeface="Times New Roman" pitchFamily="18" charset="0"/>
              </a:rPr>
              <a:t>used to conditionally execute an instruction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endParaRPr lang="en-US" sz="3200" dirty="0">
              <a:latin typeface="+mj-lt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Conditional Execution</a:t>
            </a:r>
          </a:p>
        </p:txBody>
      </p:sp>
    </p:spTree>
    <p:extLst>
      <p:ext uri="{BB962C8B-B14F-4D97-AF65-F5344CB8AC3E}">
        <p14:creationId xmlns:p14="http://schemas.microsoft.com/office/powerpoint/2010/main" val="251380409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955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457200" y="1143000"/>
            <a:ext cx="8229600" cy="5257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3000" dirty="0">
                <a:latin typeface="+mj-lt"/>
                <a:cs typeface="Times New Roman" panose="02020603050405020304" pitchFamily="18" charset="0"/>
              </a:rPr>
              <a:t>Developed in the 1980’s by Advanced RISC Machines – now called ARM Holdings</a:t>
            </a:r>
          </a:p>
          <a:p>
            <a:pPr>
              <a:lnSpc>
                <a:spcPct val="90000"/>
              </a:lnSpc>
            </a:pPr>
            <a:r>
              <a:rPr lang="en-US" sz="3000" dirty="0">
                <a:latin typeface="+mj-lt"/>
                <a:cs typeface="Times New Roman" panose="02020603050405020304" pitchFamily="18" charset="0"/>
              </a:rPr>
              <a:t>Nearly 10 billion ARM processors sold/year</a:t>
            </a:r>
          </a:p>
          <a:p>
            <a:pPr>
              <a:lnSpc>
                <a:spcPct val="90000"/>
              </a:lnSpc>
            </a:pPr>
            <a:r>
              <a:rPr lang="en-US" sz="3000" dirty="0">
                <a:latin typeface="+mj-lt"/>
                <a:cs typeface="Times New Roman" panose="02020603050405020304" pitchFamily="18" charset="0"/>
              </a:rPr>
              <a:t>Almost all cell phones and tablets have multiple ARM processors</a:t>
            </a:r>
          </a:p>
          <a:p>
            <a:pPr>
              <a:lnSpc>
                <a:spcPct val="90000"/>
              </a:lnSpc>
            </a:pPr>
            <a:r>
              <a:rPr lang="en-US" sz="3000" dirty="0">
                <a:latin typeface="+mj-lt"/>
                <a:cs typeface="Times New Roman" panose="02020603050405020304" pitchFamily="18" charset="0"/>
              </a:rPr>
              <a:t>Over 75% of humans use products with an ARM processor</a:t>
            </a:r>
          </a:p>
          <a:p>
            <a:pPr>
              <a:lnSpc>
                <a:spcPct val="90000"/>
              </a:lnSpc>
            </a:pPr>
            <a:r>
              <a:rPr lang="en-US" sz="3000" dirty="0">
                <a:latin typeface="+mj-lt"/>
                <a:cs typeface="Times New Roman" panose="02020603050405020304" pitchFamily="18" charset="0"/>
              </a:rPr>
              <a:t>Used in servers, cameras, robots, cars, pinball </a:t>
            </a:r>
            <a:r>
              <a:rPr lang="en-US" sz="3000">
                <a:latin typeface="+mj-lt"/>
                <a:cs typeface="Times New Roman" panose="02020603050405020304" pitchFamily="18" charset="0"/>
              </a:rPr>
              <a:t>machines, </a:t>
            </a:r>
            <a:r>
              <a:rPr lang="en-US" sz="3000" dirty="0">
                <a:latin typeface="+mj-lt"/>
                <a:cs typeface="Times New Roman" panose="02020603050405020304" pitchFamily="18" charset="0"/>
              </a:rPr>
              <a:t>etc.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n-US" sz="3200" dirty="0">
              <a:latin typeface="+mj-lt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32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68759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ARM Architecture</a:t>
            </a:r>
          </a:p>
        </p:txBody>
      </p:sp>
    </p:spTree>
    <p:extLst>
      <p:ext uri="{BB962C8B-B14F-4D97-AF65-F5344CB8AC3E}">
        <p14:creationId xmlns:p14="http://schemas.microsoft.com/office/powerpoint/2010/main" val="285101792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62665" y="4773175"/>
            <a:ext cx="8610599" cy="122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Times New Roman" pitchFamily="18" charset="0"/>
              </a:rPr>
              <a:t>Set by ALU (recall from Chapter 5)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Times New Roman" pitchFamily="18" charset="0"/>
              </a:rPr>
              <a:t>Held in </a:t>
            </a:r>
            <a:r>
              <a:rPr lang="en-US" sz="3200" i="1" dirty="0">
                <a:latin typeface="+mj-lt"/>
                <a:cs typeface="Times New Roman" pitchFamily="18" charset="0"/>
              </a:rPr>
              <a:t>Current Program Status Register</a:t>
            </a:r>
            <a:r>
              <a:rPr lang="en-US" sz="3200" dirty="0">
                <a:latin typeface="+mj-lt"/>
                <a:cs typeface="Times New Roman" pitchFamily="18" charset="0"/>
              </a:rPr>
              <a:t> (</a:t>
            </a:r>
            <a:r>
              <a:rPr lang="en-US" sz="3200" i="1" dirty="0">
                <a:latin typeface="+mj-lt"/>
                <a:cs typeface="Times New Roman" pitchFamily="18" charset="0"/>
              </a:rPr>
              <a:t>CPSR</a:t>
            </a:r>
            <a:r>
              <a:rPr lang="en-US" sz="3200" dirty="0">
                <a:latin typeface="+mj-lt"/>
                <a:cs typeface="Times New Roman" pitchFamily="18" charset="0"/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ARM Condition Flags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270639" y="1124698"/>
          <a:ext cx="8717936" cy="3533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8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23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75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2584">
                <a:tc>
                  <a:txBody>
                    <a:bodyPr/>
                    <a:lstStyle/>
                    <a:p>
                      <a:r>
                        <a:rPr lang="en-US" sz="3200" dirty="0"/>
                        <a:t>Flag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Description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3198">
                <a:tc>
                  <a:txBody>
                    <a:bodyPr/>
                    <a:lstStyle/>
                    <a:p>
                      <a:r>
                        <a:rPr lang="en-US" sz="2800" i="1" dirty="0"/>
                        <a:t>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/>
                        <a:t>N</a:t>
                      </a:r>
                      <a:r>
                        <a:rPr lang="en-US" sz="2800" dirty="0"/>
                        <a:t>egative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Instruction result is negative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2584">
                <a:tc>
                  <a:txBody>
                    <a:bodyPr/>
                    <a:lstStyle/>
                    <a:p>
                      <a:r>
                        <a:rPr lang="en-US" sz="2800" i="1" dirty="0"/>
                        <a:t>Z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/>
                        <a:t>Z</a:t>
                      </a:r>
                      <a:r>
                        <a:rPr lang="en-US" sz="2800" dirty="0"/>
                        <a:t>ero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I</a:t>
                      </a:r>
                      <a:r>
                        <a:rPr lang="en-US" sz="2800" baseline="0" dirty="0"/>
                        <a:t>nstruction results in zero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1698">
                <a:tc>
                  <a:txBody>
                    <a:bodyPr/>
                    <a:lstStyle/>
                    <a:p>
                      <a:r>
                        <a:rPr lang="en-US" sz="2800" i="1" dirty="0"/>
                        <a:t>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/>
                        <a:t>C</a:t>
                      </a:r>
                      <a:r>
                        <a:rPr lang="en-US" sz="2800" dirty="0"/>
                        <a:t>arry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Instruction causes an unsigned carry out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3198">
                <a:tc>
                  <a:txBody>
                    <a:bodyPr/>
                    <a:lstStyle/>
                    <a:p>
                      <a:r>
                        <a:rPr lang="en-US" sz="2800" i="1" dirty="0"/>
                        <a:t>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err="1"/>
                        <a:t>o</a:t>
                      </a:r>
                      <a:r>
                        <a:rPr lang="en-US" sz="2800" b="1" dirty="0" err="1"/>
                        <a:t>V</a:t>
                      </a:r>
                      <a:r>
                        <a:rPr lang="en-US" sz="2800" dirty="0" err="1"/>
                        <a:t>erflow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Instruction causes an</a:t>
                      </a:r>
                      <a:r>
                        <a:rPr lang="en-US" sz="2800" baseline="0" dirty="0"/>
                        <a:t> overflow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5108998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Review: ARM ALU</a:t>
            </a:r>
          </a:p>
        </p:txBody>
      </p:sp>
      <p:pic>
        <p:nvPicPr>
          <p:cNvPr id="189575" name="Picture 13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688" y="1009485"/>
            <a:ext cx="6764632" cy="481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8196634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47450" y="971080"/>
            <a:ext cx="826315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Times New Roman" pitchFamily="18" charset="0"/>
              </a:rPr>
              <a:t>Method 1: </a:t>
            </a:r>
            <a:r>
              <a:rPr lang="en-US" sz="3200" dirty="0">
                <a:latin typeface="+mj-lt"/>
                <a:cs typeface="Times New Roman" pitchFamily="18" charset="0"/>
              </a:rPr>
              <a:t>Compare instruction: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CMP</a:t>
            </a:r>
          </a:p>
          <a:p>
            <a:pPr marL="0"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>
                <a:solidFill>
                  <a:schemeClr val="accent1"/>
                </a:solidFill>
                <a:cs typeface="Times New Roman" pitchFamily="18" charset="0"/>
              </a:rPr>
              <a:t>	</a:t>
            </a:r>
            <a:r>
              <a:rPr lang="en-US" sz="3200" b="1" dirty="0">
                <a:solidFill>
                  <a:srgbClr val="0070C0"/>
                </a:solidFill>
                <a:cs typeface="Times New Roman" pitchFamily="18" charset="0"/>
              </a:rPr>
              <a:t>Example:</a:t>
            </a:r>
            <a:r>
              <a:rPr lang="en-US" sz="3200" dirty="0">
                <a:cs typeface="Times New Roman" pitchFamily="18" charset="0"/>
              </a:rPr>
              <a:t>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CMP R5, R6</a:t>
            </a: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cs typeface="Times New Roman" pitchFamily="18" charset="0"/>
              </a:rPr>
              <a:t>Performs: R5-R6</a:t>
            </a: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cs typeface="Times New Roman" pitchFamily="18" charset="0"/>
              </a:rPr>
              <a:t>Does not save result</a:t>
            </a: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cs typeface="Times New Roman" pitchFamily="18" charset="0"/>
              </a:rPr>
              <a:t>Sets flags. If result:</a:t>
            </a:r>
          </a:p>
          <a:p>
            <a:pPr marL="1828800" lvl="3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cs typeface="Times New Roman" pitchFamily="18" charset="0"/>
              </a:rPr>
              <a:t>Is 0, 					</a:t>
            </a:r>
            <a:r>
              <a:rPr lang="en-US" sz="3200" i="1" dirty="0">
                <a:cs typeface="Times New Roman" pitchFamily="18" charset="0"/>
              </a:rPr>
              <a:t>Z</a:t>
            </a:r>
            <a:r>
              <a:rPr lang="en-US" sz="3200" dirty="0">
                <a:cs typeface="Times New Roman" pitchFamily="18" charset="0"/>
              </a:rPr>
              <a:t>=1</a:t>
            </a:r>
          </a:p>
          <a:p>
            <a:pPr marL="1828800" lvl="3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cs typeface="Times New Roman" pitchFamily="18" charset="0"/>
              </a:rPr>
              <a:t>Is negative, 			</a:t>
            </a:r>
            <a:r>
              <a:rPr lang="en-US" sz="3200" i="1" dirty="0">
                <a:cs typeface="Times New Roman" pitchFamily="18" charset="0"/>
              </a:rPr>
              <a:t>N</a:t>
            </a:r>
            <a:r>
              <a:rPr lang="en-US" sz="3200" dirty="0">
                <a:cs typeface="Times New Roman" pitchFamily="18" charset="0"/>
              </a:rPr>
              <a:t>=1</a:t>
            </a:r>
          </a:p>
          <a:p>
            <a:pPr marL="1828800" lvl="3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cs typeface="Times New Roman" pitchFamily="18" charset="0"/>
              </a:rPr>
              <a:t>Causes a carry out, 		</a:t>
            </a:r>
            <a:r>
              <a:rPr lang="en-US" sz="3200" i="1" dirty="0">
                <a:cs typeface="Times New Roman" pitchFamily="18" charset="0"/>
              </a:rPr>
              <a:t>C</a:t>
            </a:r>
            <a:r>
              <a:rPr lang="en-US" sz="3200" dirty="0">
                <a:cs typeface="Times New Roman" pitchFamily="18" charset="0"/>
              </a:rPr>
              <a:t>=1</a:t>
            </a:r>
          </a:p>
          <a:p>
            <a:pPr marL="1828800" lvl="3" indent="-4572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cs typeface="Times New Roman" pitchFamily="18" charset="0"/>
              </a:rPr>
              <a:t>Causes a signed overflow, 	</a:t>
            </a:r>
            <a:r>
              <a:rPr lang="en-US" sz="3200" i="1" dirty="0">
                <a:cs typeface="Times New Roman" pitchFamily="18" charset="0"/>
              </a:rPr>
              <a:t>V</a:t>
            </a:r>
            <a:r>
              <a:rPr lang="en-US" sz="3200" dirty="0">
                <a:cs typeface="Times New Roman" pitchFamily="18" charset="0"/>
              </a:rPr>
              <a:t>=1</a:t>
            </a: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endParaRPr lang="en-US" sz="3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Setting the Condition Flags: </a:t>
            </a:r>
            <a:r>
              <a:rPr lang="en-US" sz="4400" i="1" dirty="0">
                <a:solidFill>
                  <a:schemeClr val="bg1"/>
                </a:solidFill>
                <a:latin typeface="+mj-lt"/>
              </a:rPr>
              <a:t>NZCV</a:t>
            </a:r>
          </a:p>
        </p:txBody>
      </p:sp>
    </p:spTree>
    <p:extLst>
      <p:ext uri="{BB962C8B-B14F-4D97-AF65-F5344CB8AC3E}">
        <p14:creationId xmlns:p14="http://schemas.microsoft.com/office/powerpoint/2010/main" val="212033070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32235" y="971080"/>
            <a:ext cx="8756339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Times New Roman" pitchFamily="18" charset="0"/>
              </a:rPr>
              <a:t>Method 1: </a:t>
            </a:r>
            <a:r>
              <a:rPr lang="en-US" sz="3200" dirty="0">
                <a:latin typeface="+mj-lt"/>
                <a:cs typeface="Times New Roman" pitchFamily="18" charset="0"/>
              </a:rPr>
              <a:t>Compare instruction: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CMP</a:t>
            </a:r>
          </a:p>
          <a:p>
            <a:pPr marL="0"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>
                <a:solidFill>
                  <a:schemeClr val="accent1"/>
                </a:solidFill>
                <a:cs typeface="Times New Roman" pitchFamily="18" charset="0"/>
              </a:rPr>
              <a:t>	</a:t>
            </a:r>
            <a:r>
              <a:rPr lang="en-US" sz="2800" b="1" dirty="0">
                <a:solidFill>
                  <a:srgbClr val="0070C0"/>
                </a:solidFill>
                <a:cs typeface="Times New Roman" pitchFamily="18" charset="0"/>
              </a:rPr>
              <a:t>Example:</a:t>
            </a:r>
            <a:r>
              <a:rPr lang="en-US" sz="2800" dirty="0">
                <a:cs typeface="Times New Roman" pitchFamily="18" charset="0"/>
              </a:rPr>
              <a:t>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CMP R5, R6</a:t>
            </a: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>
                <a:cs typeface="Times New Roman" pitchFamily="18" charset="0"/>
              </a:rPr>
              <a:t>Performs: R5-R6</a:t>
            </a: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>
                <a:cs typeface="Times New Roman" pitchFamily="18" charset="0"/>
              </a:rPr>
              <a:t>Sets flags: If result is 0 (Z=1), negative (N=1), etc.</a:t>
            </a: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>
                <a:cs typeface="Times New Roman" pitchFamily="18" charset="0"/>
              </a:rPr>
              <a:t>Does not save result</a:t>
            </a: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Times New Roman" pitchFamily="18" charset="0"/>
              </a:rPr>
              <a:t>Method 2: </a:t>
            </a:r>
            <a:r>
              <a:rPr lang="en-US" sz="3200" dirty="0">
                <a:latin typeface="+mj-lt"/>
                <a:cs typeface="Times New Roman" pitchFamily="18" charset="0"/>
              </a:rPr>
              <a:t>Append instruction mnemonic with 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endParaRPr lang="en-US" sz="3200" b="1" dirty="0">
              <a:latin typeface="+mj-lt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+mj-lt"/>
                <a:cs typeface="Times New Roman" pitchFamily="18" charset="0"/>
              </a:rPr>
              <a:t>	</a:t>
            </a:r>
            <a:r>
              <a:rPr lang="en-US" sz="2800" b="1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Example:</a:t>
            </a:r>
            <a:r>
              <a:rPr lang="en-US" sz="2800" dirty="0">
                <a:latin typeface="+mj-lt"/>
                <a:cs typeface="Times New Roman" pitchFamily="18" charset="0"/>
              </a:rPr>
              <a:t>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ADD</a:t>
            </a: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R1, R2, R3</a:t>
            </a: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>
                <a:cs typeface="Times New Roman" pitchFamily="18" charset="0"/>
              </a:rPr>
              <a:t>Performs: R2 + R3</a:t>
            </a: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>
                <a:cs typeface="Times New Roman" pitchFamily="18" charset="0"/>
              </a:rPr>
              <a:t>Sets flags: If result is 0 (Z=1), negative (N=1), etc.</a:t>
            </a:r>
          </a:p>
          <a:p>
            <a:pPr marL="1371600" lvl="2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>
                <a:cs typeface="Times New Roman" pitchFamily="18" charset="0"/>
              </a:rPr>
              <a:t>Saves result in R1</a:t>
            </a: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Setting the Condition Flags: </a:t>
            </a:r>
            <a:r>
              <a:rPr lang="en-US" sz="4400" i="1" dirty="0">
                <a:solidFill>
                  <a:schemeClr val="bg1"/>
                </a:solidFill>
                <a:latin typeface="+mj-lt"/>
              </a:rPr>
              <a:t>NZCV</a:t>
            </a:r>
          </a:p>
        </p:txBody>
      </p:sp>
    </p:spTree>
    <p:extLst>
      <p:ext uri="{BB962C8B-B14F-4D97-AF65-F5344CB8AC3E}">
        <p14:creationId xmlns:p14="http://schemas.microsoft.com/office/powerpoint/2010/main" val="3308571715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24260" y="932675"/>
            <a:ext cx="76962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Times New Roman" pitchFamily="18" charset="0"/>
              </a:rPr>
              <a:t>Instruction may be </a:t>
            </a:r>
            <a:r>
              <a:rPr lang="en-US" sz="3200" b="1" i="1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conditionally executed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3200" dirty="0">
                <a:latin typeface="+mj-lt"/>
                <a:cs typeface="Times New Roman" pitchFamily="18" charset="0"/>
              </a:rPr>
              <a:t>based on the condition flags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Times New Roman" pitchFamily="18" charset="0"/>
              </a:rPr>
              <a:t>Condition of execution is encoded as a </a:t>
            </a:r>
            <a:r>
              <a:rPr lang="en-US" sz="3200" b="1" i="1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condition mnemonic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3200" dirty="0">
                <a:latin typeface="+mj-lt"/>
                <a:cs typeface="Times New Roman" pitchFamily="18" charset="0"/>
              </a:rPr>
              <a:t>appended to the instruction mnemonic</a:t>
            </a:r>
          </a:p>
          <a:p>
            <a:pPr marL="0"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>
                <a:solidFill>
                  <a:schemeClr val="accent1"/>
                </a:solidFill>
                <a:cs typeface="Times New Roman" pitchFamily="18" charset="0"/>
              </a:rPr>
              <a:t>	Example:</a:t>
            </a:r>
            <a:r>
              <a:rPr lang="en-US" sz="2800" dirty="0">
                <a:cs typeface="Times New Roman" pitchFamily="18" charset="0"/>
              </a:rPr>
              <a:t> 	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CMP   R1, R2</a:t>
            </a:r>
          </a:p>
          <a:p>
            <a:pPr marL="0" lvl="1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			SUB</a:t>
            </a: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NE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R3, R5, R8</a:t>
            </a:r>
          </a:p>
          <a:p>
            <a:pPr marL="1371600" lvl="4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NE</a:t>
            </a:r>
            <a:r>
              <a:rPr lang="en-US" sz="2800" b="1" dirty="0">
                <a:cs typeface="Times New Roman" pitchFamily="18" charset="0"/>
              </a:rPr>
              <a:t>:</a:t>
            </a:r>
            <a:r>
              <a:rPr lang="en-US" sz="2800" dirty="0">
                <a:cs typeface="Times New Roman" pitchFamily="18" charset="0"/>
              </a:rPr>
              <a:t> </a:t>
            </a:r>
            <a:r>
              <a:rPr lang="en-US" sz="2800">
                <a:cs typeface="Times New Roman" pitchFamily="18" charset="0"/>
              </a:rPr>
              <a:t>not equal condition </a:t>
            </a:r>
            <a:r>
              <a:rPr lang="en-US" sz="2800" dirty="0">
                <a:cs typeface="Times New Roman" pitchFamily="18" charset="0"/>
              </a:rPr>
              <a:t>mnemonic</a:t>
            </a:r>
          </a:p>
          <a:p>
            <a:pPr marL="1371600" lvl="4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SUB</a:t>
            </a:r>
            <a:r>
              <a:rPr lang="en-US" sz="2800" dirty="0">
                <a:cs typeface="Times New Roman" pitchFamily="18" charset="0"/>
              </a:rPr>
              <a:t> will only execute if R1 ≠ R2 </a:t>
            </a:r>
          </a:p>
          <a:p>
            <a:pPr marL="914400" lvl="4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cs typeface="Times New Roman" pitchFamily="18" charset="0"/>
              </a:rPr>
              <a:t>      (i.e., Z = 0)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b="1" dirty="0">
              <a:latin typeface="+mj-lt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+mj-lt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+mj-lt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+mj-lt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Condition Mnemonics</a:t>
            </a:r>
            <a:endParaRPr lang="en-US" sz="4400" i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3471299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Condition Mnemonics</a:t>
            </a:r>
            <a:endParaRPr lang="en-US" sz="4400" i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2055" y="1047890"/>
            <a:ext cx="5091572" cy="480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287326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49904" y="1163105"/>
            <a:ext cx="8617896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Times New Roman" pitchFamily="18" charset="0"/>
              </a:rPr>
              <a:t>Example: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CMP   R5, R9		; performs R5-R9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			; sets condition flags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SUBEQ R1, R2, R3 	; executes if R5==R9 (Z=1)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ORRMI R4, R0, R9	; executes if R5-R9 is 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			; negative (N=1)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latin typeface="+mj-lt"/>
                <a:cs typeface="Courier New" panose="02070309020205020404" pitchFamily="49" charset="0"/>
              </a:rPr>
              <a:t>Suppose R5 = 17, R9 = 23:</a:t>
            </a:r>
          </a:p>
          <a:p>
            <a:pPr lvl="2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CMP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 performs: 17 – 23 = -6  (Sets flags: </a:t>
            </a:r>
            <a:r>
              <a:rPr lang="en-US" sz="2400" i="1" dirty="0">
                <a:latin typeface="+mj-lt"/>
                <a:cs typeface="Courier New" panose="02070309020205020404" pitchFamily="49" charset="0"/>
              </a:rPr>
              <a:t>N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=1, </a:t>
            </a:r>
            <a:r>
              <a:rPr lang="en-US" sz="2400" i="1" dirty="0">
                <a:latin typeface="+mj-lt"/>
                <a:cs typeface="Courier New" panose="02070309020205020404" pitchFamily="49" charset="0"/>
              </a:rPr>
              <a:t>Z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=0, </a:t>
            </a:r>
            <a:r>
              <a:rPr lang="en-US" sz="2400" i="1" dirty="0">
                <a:latin typeface="+mj-lt"/>
                <a:cs typeface="Courier New" panose="02070309020205020404" pitchFamily="49" charset="0"/>
              </a:rPr>
              <a:t>C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=0, </a:t>
            </a:r>
            <a:r>
              <a:rPr lang="en-US" sz="2400" i="1" dirty="0">
                <a:latin typeface="+mj-lt"/>
                <a:cs typeface="Courier New" panose="02070309020205020404" pitchFamily="49" charset="0"/>
              </a:rPr>
              <a:t>V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=0)</a:t>
            </a:r>
          </a:p>
          <a:p>
            <a:pPr lvl="2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SUBEQ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 </a:t>
            </a:r>
            <a:r>
              <a:rPr lang="en-US" sz="2400" b="1" dirty="0">
                <a:latin typeface="+mj-lt"/>
                <a:cs typeface="Courier New" panose="02070309020205020404" pitchFamily="49" charset="0"/>
              </a:rPr>
              <a:t>doesn’t execute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 (they aren’t equal: </a:t>
            </a:r>
            <a:r>
              <a:rPr lang="en-US" sz="2400" i="1" dirty="0">
                <a:latin typeface="+mj-lt"/>
                <a:cs typeface="Courier New" panose="02070309020205020404" pitchFamily="49" charset="0"/>
              </a:rPr>
              <a:t>Z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=0)</a:t>
            </a:r>
          </a:p>
          <a:p>
            <a:pPr lvl="2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ORRMI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 </a:t>
            </a:r>
            <a:r>
              <a:rPr lang="en-US" sz="2400" b="1" dirty="0">
                <a:latin typeface="+mj-lt"/>
                <a:cs typeface="Courier New" panose="02070309020205020404" pitchFamily="49" charset="0"/>
              </a:rPr>
              <a:t>executes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 because the result was negative (</a:t>
            </a:r>
            <a:r>
              <a:rPr lang="en-US" sz="2400" i="1" dirty="0">
                <a:latin typeface="+mj-lt"/>
                <a:cs typeface="Courier New" panose="02070309020205020404" pitchFamily="49" charset="0"/>
              </a:rPr>
              <a:t>N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=1)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Conditional Execution</a:t>
            </a:r>
            <a:endParaRPr lang="en-US" sz="4400" i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84551949"/>
      </p:ext>
    </p:extLst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128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5" y="1143000"/>
            <a:ext cx="822474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Data-processing Instructions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Conditional Execution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Branches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High-level Constructs: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if/else statements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for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while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arrays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function calls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Programming Building Blocks</a:t>
            </a:r>
          </a:p>
        </p:txBody>
      </p:sp>
    </p:spTree>
    <p:extLst>
      <p:ext uri="{BB962C8B-B14F-4D97-AF65-F5344CB8AC3E}">
        <p14:creationId xmlns:p14="http://schemas.microsoft.com/office/powerpoint/2010/main" val="3884498738"/>
      </p:ext>
    </p:extLst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677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50515" y="1009485"/>
            <a:ext cx="8077200" cy="5181600"/>
          </a:xfrm>
        </p:spPr>
        <p:txBody>
          <a:bodyPr>
            <a:noAutofit/>
          </a:bodyPr>
          <a:lstStyle/>
          <a:p>
            <a:r>
              <a:rPr lang="en-US" dirty="0"/>
              <a:t>Branches enable out of sequence instruction execution</a:t>
            </a:r>
          </a:p>
          <a:p>
            <a:r>
              <a:rPr lang="en-US" dirty="0"/>
              <a:t>Types of branches:</a:t>
            </a:r>
          </a:p>
          <a:p>
            <a:pPr lvl="1"/>
            <a:r>
              <a:rPr lang="en-US" sz="2400" b="1" dirty="0">
                <a:solidFill>
                  <a:srgbClr val="0070C0"/>
                </a:solidFill>
              </a:rPr>
              <a:t>Branch (</a:t>
            </a:r>
            <a:r>
              <a:rPr lang="en-US" sz="2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US" sz="2400" b="1" dirty="0">
                <a:solidFill>
                  <a:srgbClr val="0070C0"/>
                </a:solidFill>
              </a:rPr>
              <a:t>)</a:t>
            </a:r>
          </a:p>
          <a:p>
            <a:pPr lvl="2"/>
            <a:r>
              <a:rPr lang="en-US" dirty="0"/>
              <a:t>branches to another instruction</a:t>
            </a:r>
          </a:p>
          <a:p>
            <a:pPr lvl="1"/>
            <a:r>
              <a:rPr lang="en-US" sz="2400" b="1" dirty="0">
                <a:solidFill>
                  <a:srgbClr val="0070C0"/>
                </a:solidFill>
              </a:rPr>
              <a:t>Branch and link (</a:t>
            </a:r>
            <a:r>
              <a:rPr lang="en-US" sz="2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BL</a:t>
            </a:r>
            <a:r>
              <a:rPr lang="en-US" sz="2400" b="1" dirty="0">
                <a:solidFill>
                  <a:srgbClr val="0070C0"/>
                </a:solidFill>
              </a:rPr>
              <a:t>)</a:t>
            </a:r>
          </a:p>
          <a:p>
            <a:pPr lvl="2"/>
            <a:r>
              <a:rPr lang="en-US" dirty="0"/>
              <a:t>discussed later</a:t>
            </a:r>
          </a:p>
          <a:p>
            <a:r>
              <a:rPr lang="en-US" dirty="0"/>
              <a:t>Both can be conditional or unconditional</a:t>
            </a:r>
          </a:p>
          <a:p>
            <a:pPr lvl="2"/>
            <a:endParaRPr lang="en-US" dirty="0"/>
          </a:p>
        </p:txBody>
      </p:sp>
      <p:sp>
        <p:nvSpPr>
          <p:cNvPr id="105267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2676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Branching</a:t>
            </a:r>
            <a:endParaRPr lang="en-US" sz="4400" i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72956029"/>
      </p:ext>
    </p:extLst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224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22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The Stored Program</a:t>
            </a:r>
            <a:endParaRPr lang="en-US" sz="4400" i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91623" name="Picture 13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49"/>
          <a:stretch/>
        </p:blipFill>
        <p:spPr bwMode="auto">
          <a:xfrm>
            <a:off x="2536535" y="2852925"/>
            <a:ext cx="4102028" cy="3019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41" r="50000" b="19366"/>
          <a:stretch/>
        </p:blipFill>
        <p:spPr bwMode="auto">
          <a:xfrm>
            <a:off x="2062761" y="932675"/>
            <a:ext cx="4467894" cy="195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056206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955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457200" y="1143000"/>
            <a:ext cx="8229600" cy="5257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3000" dirty="0">
                <a:latin typeface="+mj-lt"/>
                <a:cs typeface="Times New Roman" panose="02020603050405020304" pitchFamily="18" charset="0"/>
              </a:rPr>
              <a:t>Developed in the 1980’s by Advanced RISC Machines – now called ARM Holdings</a:t>
            </a:r>
          </a:p>
          <a:p>
            <a:pPr>
              <a:lnSpc>
                <a:spcPct val="90000"/>
              </a:lnSpc>
            </a:pPr>
            <a:r>
              <a:rPr lang="en-US" sz="3000" dirty="0">
                <a:latin typeface="+mj-lt"/>
                <a:cs typeface="Times New Roman" panose="02020603050405020304" pitchFamily="18" charset="0"/>
              </a:rPr>
              <a:t>Nearly 10 billion ARM processors sold/year</a:t>
            </a:r>
          </a:p>
          <a:p>
            <a:pPr>
              <a:lnSpc>
                <a:spcPct val="90000"/>
              </a:lnSpc>
            </a:pPr>
            <a:r>
              <a:rPr lang="en-US" sz="3000" dirty="0">
                <a:latin typeface="+mj-lt"/>
                <a:cs typeface="Times New Roman" panose="02020603050405020304" pitchFamily="18" charset="0"/>
              </a:rPr>
              <a:t>Almost all cell phones and tablets have multiple ARM processors</a:t>
            </a:r>
          </a:p>
          <a:p>
            <a:pPr>
              <a:lnSpc>
                <a:spcPct val="90000"/>
              </a:lnSpc>
            </a:pPr>
            <a:r>
              <a:rPr lang="en-US" sz="3000" dirty="0">
                <a:latin typeface="+mj-lt"/>
                <a:cs typeface="Times New Roman" panose="02020603050405020304" pitchFamily="18" charset="0"/>
              </a:rPr>
              <a:t>Over 75% of humans use products with an ARM processor</a:t>
            </a:r>
          </a:p>
          <a:p>
            <a:pPr>
              <a:lnSpc>
                <a:spcPct val="90000"/>
              </a:lnSpc>
            </a:pPr>
            <a:r>
              <a:rPr lang="en-US" sz="3000" dirty="0">
                <a:latin typeface="+mj-lt"/>
                <a:cs typeface="Times New Roman" panose="02020603050405020304" pitchFamily="18" charset="0"/>
              </a:rPr>
              <a:t>Used in servers, cameras, robots, cars, pinball machines,, etc.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n-US" sz="3200" dirty="0">
              <a:latin typeface="+mj-lt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32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68759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ARM Architecture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5334000"/>
            <a:ext cx="86868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 dirty="0">
                <a:solidFill>
                  <a:srgbClr val="0070C0"/>
                </a:solidFill>
                <a:cs typeface="Times New Roman" panose="02020603050405020304" pitchFamily="18" charset="0"/>
              </a:rPr>
              <a:t>Once you’ve learned one architecture, it’s easier to learn others</a:t>
            </a:r>
          </a:p>
        </p:txBody>
      </p:sp>
    </p:spTree>
    <p:extLst>
      <p:ext uri="{BB962C8B-B14F-4D97-AF65-F5344CB8AC3E}">
        <p14:creationId xmlns:p14="http://schemas.microsoft.com/office/powerpoint/2010/main" val="99232038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701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50515" y="11430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 b="1" dirty="0">
                <a:solidFill>
                  <a:srgbClr val="0070C0"/>
                </a:solidFill>
                <a:latin typeface="+mj-lt"/>
              </a:rPr>
              <a:t>ARM assembly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MOV R2, #17		; R2 = 17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B   TARGET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	; branch  to  target 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ORR R1, R1, #0x4	</a:t>
            </a:r>
            <a:r>
              <a:rPr lang="en-US" sz="24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not executed </a:t>
            </a:r>
          </a:p>
          <a:p>
            <a:pPr marL="0" indent="0">
              <a:buNone/>
            </a:pP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TARGET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SUB R1, R1, #78  	; R1 = R1 + 78</a:t>
            </a:r>
          </a:p>
          <a:p>
            <a:pPr marL="0" indent="0">
              <a:buNone/>
            </a:pPr>
            <a:endParaRPr lang="en-US" sz="20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2000" dirty="0">
              <a:latin typeface="Courier New" pitchFamily="49" charset="0"/>
            </a:endParaRPr>
          </a:p>
        </p:txBody>
      </p:sp>
      <p:sp>
        <p:nvSpPr>
          <p:cNvPr id="105370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3702" name="Text Box 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4811580"/>
            <a:ext cx="8001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0070C0"/>
                </a:solidFill>
                <a:latin typeface="+mj-lt"/>
              </a:rPr>
              <a:t>Labels</a:t>
            </a:r>
            <a:r>
              <a:rPr lang="en-US" sz="2800" dirty="0">
                <a:solidFill>
                  <a:srgbClr val="0070C0"/>
                </a:solidFill>
                <a:latin typeface="+mj-lt"/>
              </a:rPr>
              <a:t>  </a:t>
            </a:r>
            <a:r>
              <a:rPr lang="en-US" sz="2800" dirty="0">
                <a:latin typeface="+mj-lt"/>
              </a:rPr>
              <a:t>(like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TARGET</a:t>
            </a:r>
            <a:r>
              <a:rPr lang="en-US" sz="2800" dirty="0">
                <a:latin typeface="+mj-lt"/>
              </a:rPr>
              <a:t>)</a:t>
            </a:r>
            <a:r>
              <a:rPr lang="en-US" sz="280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2800" dirty="0">
                <a:latin typeface="+mj-lt"/>
              </a:rPr>
              <a:t>indicate instruction location. Labels can’t be reserved words (like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ADD</a:t>
            </a:r>
            <a:r>
              <a:rPr lang="en-US" sz="2800" dirty="0">
                <a:latin typeface="+mj-lt"/>
              </a:rPr>
              <a:t>,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ORR</a:t>
            </a:r>
            <a:r>
              <a:rPr lang="en-US" sz="2800" dirty="0">
                <a:latin typeface="+mj-lt"/>
              </a:rPr>
              <a:t>, etc.)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Unconditional Branching (</a:t>
            </a:r>
            <a:r>
              <a:rPr lang="en-US" sz="44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B</a:t>
            </a:r>
            <a:r>
              <a:rPr lang="en-US" sz="4400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01097797"/>
      </p:ext>
    </p:extLst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25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385854" y="1257300"/>
            <a:ext cx="8681945" cy="4343400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US" b="1" dirty="0">
                <a:solidFill>
                  <a:srgbClr val="0070C0"/>
                </a:solidFill>
                <a:latin typeface="+mj-lt"/>
              </a:rPr>
              <a:t>ARM Assembly</a:t>
            </a:r>
            <a:endParaRPr lang="en-US" sz="2000" dirty="0">
              <a:solidFill>
                <a:srgbClr val="0070C0"/>
              </a:solidFill>
              <a:latin typeface="+mj-lt"/>
            </a:endParaRP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000" dirty="0">
                <a:latin typeface="Courier New" pitchFamily="49" charset="0"/>
              </a:rPr>
              <a:t>  MOV  R0, #4	    ; R0 = 4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000" dirty="0">
                <a:latin typeface="Courier New" pitchFamily="49" charset="0"/>
              </a:rPr>
              <a:t>  ADD	 R1, R0, R0     ; R1 = R0+R0 = 8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000" dirty="0">
                <a:latin typeface="Courier New" pitchFamily="49" charset="0"/>
              </a:rPr>
              <a:t>  CMP	 R0, R1	    ; sets flags with R0-R1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000" b="1" dirty="0">
                <a:latin typeface="Courier New" pitchFamily="49" charset="0"/>
              </a:rPr>
              <a:t>  BEQ	 THERE</a:t>
            </a:r>
            <a:r>
              <a:rPr lang="en-US" sz="2000" dirty="0">
                <a:latin typeface="Courier New" pitchFamily="49" charset="0"/>
              </a:rPr>
              <a:t>	    ; branch not taken (Z=0)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000" dirty="0">
                <a:latin typeface="Courier New" pitchFamily="49" charset="0"/>
              </a:rPr>
              <a:t>  ORR  R1, R1, #1     ; R1 = R1 OR R1 = 9</a:t>
            </a:r>
          </a:p>
          <a:p>
            <a:pPr marL="0" indent="0">
              <a:spcBef>
                <a:spcPts val="0"/>
              </a:spcBef>
              <a:buFontTx/>
              <a:buNone/>
            </a:pPr>
            <a:endParaRPr lang="en-US" sz="2000" dirty="0">
              <a:latin typeface="Courier New" pitchFamily="49" charset="0"/>
            </a:endParaRP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000" dirty="0">
                <a:latin typeface="Courier New" pitchFamily="49" charset="0"/>
              </a:rPr>
              <a:t>THERE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en-US" sz="2000" dirty="0">
                <a:latin typeface="Courier New" pitchFamily="49" charset="0"/>
              </a:rPr>
              <a:t>  ADD R1, R1, 78      ; R1 = R1 + 78 = 87</a:t>
            </a:r>
          </a:p>
        </p:txBody>
      </p:sp>
      <p:sp>
        <p:nvSpPr>
          <p:cNvPr id="105472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The Branch Not Taken</a:t>
            </a:r>
          </a:p>
        </p:txBody>
      </p:sp>
    </p:spTree>
    <p:extLst>
      <p:ext uri="{BB962C8B-B14F-4D97-AF65-F5344CB8AC3E}">
        <p14:creationId xmlns:p14="http://schemas.microsoft.com/office/powerpoint/2010/main" val="4073682943"/>
      </p:ext>
    </p:extLst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Programming Building Blocks</a:t>
            </a:r>
          </a:p>
        </p:txBody>
      </p:sp>
      <p:sp>
        <p:nvSpPr>
          <p:cNvPr id="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5" y="1143000"/>
            <a:ext cx="822474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Data-processing Instructions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Conditional Execution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Branches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High-level Constructs: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b="1" dirty="0">
                <a:solidFill>
                  <a:srgbClr val="0070C0"/>
                </a:solidFill>
                <a:latin typeface="+mj-lt"/>
                <a:cs typeface="Arial" charset="0"/>
              </a:rPr>
              <a:t>if/else statements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b="1" dirty="0">
                <a:solidFill>
                  <a:srgbClr val="0070C0"/>
                </a:solidFill>
                <a:latin typeface="+mj-lt"/>
                <a:cs typeface="Arial" charset="0"/>
              </a:rPr>
              <a:t>for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b="1" dirty="0">
                <a:solidFill>
                  <a:srgbClr val="0070C0"/>
                </a:solidFill>
                <a:latin typeface="+mj-lt"/>
                <a:cs typeface="Arial" charset="0"/>
              </a:rPr>
              <a:t>while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arrays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function calls</a:t>
            </a:r>
          </a:p>
        </p:txBody>
      </p:sp>
    </p:spTree>
    <p:extLst>
      <p:ext uri="{BB962C8B-B14F-4D97-AF65-F5344CB8AC3E}">
        <p14:creationId xmlns:p14="http://schemas.microsoft.com/office/powerpoint/2010/main" val="2924859647"/>
      </p:ext>
    </p:extLst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2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7200" y="1219200"/>
            <a:ext cx="3352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if (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2000" dirty="0">
                <a:latin typeface="Courier New" pitchFamily="49" charset="0"/>
                <a:cs typeface="Arial" charset="0"/>
              </a:rPr>
              <a:t> == j)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  f = g + h;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f = f –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20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if Statement</a:t>
            </a:r>
          </a:p>
        </p:txBody>
      </p:sp>
    </p:spTree>
    <p:extLst>
      <p:ext uri="{BB962C8B-B14F-4D97-AF65-F5344CB8AC3E}">
        <p14:creationId xmlns:p14="http://schemas.microsoft.com/office/powerpoint/2010/main" val="1715887206"/>
      </p:ext>
    </p:extLst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2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7200" y="1219200"/>
            <a:ext cx="3352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if (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2000" dirty="0">
                <a:latin typeface="Courier New" pitchFamily="49" charset="0"/>
                <a:cs typeface="Arial" charset="0"/>
              </a:rPr>
              <a:t> == j)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  f = g + h;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f = f –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20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1058823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590800" y="1219200"/>
            <a:ext cx="6477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;R0=f, R1=g, R2=h, R3=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2000" dirty="0">
                <a:latin typeface="Courier New" pitchFamily="49" charset="0"/>
                <a:cs typeface="Arial" charset="0"/>
              </a:rPr>
              <a:t>, R4=j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 CMP R3, R4      ; set flags with R3-R4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 BNE L1          ; if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2000" dirty="0">
                <a:latin typeface="Courier New" pitchFamily="49" charset="0"/>
                <a:cs typeface="Arial" charset="0"/>
              </a:rPr>
              <a:t>!=j, skip if block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 ADD R0, R1, R2  ; f = g + 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L1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 SUB R0, R0, R2  ; f = f -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i</a:t>
            </a: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if Statement</a:t>
            </a:r>
          </a:p>
        </p:txBody>
      </p:sp>
    </p:spTree>
    <p:extLst>
      <p:ext uri="{BB962C8B-B14F-4D97-AF65-F5344CB8AC3E}">
        <p14:creationId xmlns:p14="http://schemas.microsoft.com/office/powerpoint/2010/main" val="3881081168"/>
      </p:ext>
    </p:extLst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2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7200" y="1219200"/>
            <a:ext cx="3352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if (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2000" dirty="0">
                <a:latin typeface="Courier New" pitchFamily="49" charset="0"/>
                <a:cs typeface="Arial" charset="0"/>
              </a:rPr>
              <a:t> == j)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  f = g + h;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f = f –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20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1058823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590800" y="1219200"/>
            <a:ext cx="6477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;R0=f, R1=g, R2=h, R3=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2000" dirty="0">
                <a:latin typeface="Courier New" pitchFamily="49" charset="0"/>
                <a:cs typeface="Arial" charset="0"/>
              </a:rPr>
              <a:t>, R4=j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 CMP R3, R4      ; set flags with R3-R4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 BNE L1          ; if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2000" dirty="0">
                <a:latin typeface="Courier New" pitchFamily="49" charset="0"/>
                <a:cs typeface="Arial" charset="0"/>
              </a:rPr>
              <a:t>!=j, skip if block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 ADD R0, R1, R2  ; f = g + 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L1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 SUB R0, R0, R2  ; f = f - </a:t>
            </a:r>
            <a:r>
              <a:rPr lang="en-US" sz="2000" dirty="0" err="1">
                <a:latin typeface="Courier New" pitchFamily="49" charset="0"/>
                <a:cs typeface="Arial" charset="0"/>
              </a:rPr>
              <a:t>i</a:t>
            </a:r>
            <a:endParaRPr lang="en-US" sz="20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  <a:cs typeface="Arial" charset="0"/>
              </a:rPr>
              <a:t>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if Statement</a:t>
            </a:r>
          </a:p>
        </p:txBody>
      </p:sp>
      <p:sp>
        <p:nvSpPr>
          <p:cNvPr id="8" name="Text Box 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93095" y="4734770"/>
            <a:ext cx="7620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solidFill>
                  <a:srgbClr val="0070C0"/>
                </a:solidFill>
              </a:rPr>
              <a:t>Assembly tests opposite case (</a:t>
            </a:r>
            <a:r>
              <a:rPr lang="en-US" sz="2400" b="1" dirty="0" err="1">
                <a:solidFill>
                  <a:srgbClr val="0070C0"/>
                </a:solidFill>
                <a:latin typeface="Courier New" pitchFamily="49" charset="0"/>
              </a:rPr>
              <a:t>i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</a:rPr>
              <a:t> != j</a:t>
            </a:r>
            <a:r>
              <a:rPr lang="en-US" sz="2400" b="1" dirty="0">
                <a:solidFill>
                  <a:srgbClr val="0070C0"/>
                </a:solidFill>
              </a:rPr>
              <a:t>) of high-level code (</a:t>
            </a:r>
            <a:r>
              <a:rPr lang="en-US" sz="2400" b="1" dirty="0" err="1">
                <a:solidFill>
                  <a:srgbClr val="0070C0"/>
                </a:solidFill>
                <a:latin typeface="Courier New" pitchFamily="49" charset="0"/>
              </a:rPr>
              <a:t>i</a:t>
            </a: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</a:rPr>
              <a:t> == j</a:t>
            </a:r>
            <a:r>
              <a:rPr lang="en-US" sz="2400" b="1" dirty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9" name="Rectangle 8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33400" y="4648199"/>
            <a:ext cx="7924800" cy="917567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445258"/>
      </p:ext>
    </p:extLst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2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24260" y="1235060"/>
            <a:ext cx="3352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if (</a:t>
            </a:r>
            <a:r>
              <a:rPr lang="en-US" dirty="0" err="1">
                <a:latin typeface="Courier New" pitchFamily="49" charset="0"/>
                <a:cs typeface="Arial" charset="0"/>
              </a:rPr>
              <a:t>i</a:t>
            </a:r>
            <a:r>
              <a:rPr lang="en-US" dirty="0">
                <a:latin typeface="Courier New" pitchFamily="49" charset="0"/>
                <a:cs typeface="Arial" charset="0"/>
              </a:rPr>
              <a:t> == j)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 f = g + h;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f = f – </a:t>
            </a:r>
            <a:r>
              <a:rPr lang="en-US" dirty="0" err="1">
                <a:latin typeface="Courier New" pitchFamily="49" charset="0"/>
                <a:cs typeface="Arial" charset="0"/>
              </a:rPr>
              <a:t>i</a:t>
            </a:r>
            <a:r>
              <a:rPr lang="en-US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1058823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958990" y="1201510"/>
            <a:ext cx="5791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;R0=f, R1=g, R2=h, R3=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, R4=j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CMP   R3, R4</a:t>
            </a:r>
            <a:r>
              <a:rPr lang="en-US" dirty="0">
                <a:latin typeface="Courier New" pitchFamily="49" charset="0"/>
                <a:cs typeface="Arial" charset="0"/>
              </a:rPr>
              <a:t>      </a:t>
            </a:r>
            <a:r>
              <a:rPr lang="en-US" sz="1800" dirty="0">
                <a:latin typeface="Courier New" pitchFamily="49" charset="0"/>
                <a:cs typeface="Arial" charset="0"/>
              </a:rPr>
              <a:t>; set flags with R3-R4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ADDEQ R0, R1, R2  ; if 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dirty="0">
                <a:latin typeface="Courier New" pitchFamily="49" charset="0"/>
                <a:cs typeface="Arial" charset="0"/>
              </a:rPr>
              <a:t>==j) </a:t>
            </a:r>
            <a:r>
              <a:rPr lang="en-US" sz="1800" dirty="0">
                <a:latin typeface="Courier New" pitchFamily="49" charset="0"/>
                <a:cs typeface="Arial" charset="0"/>
              </a:rPr>
              <a:t>f = g + 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SUB   R0, R0, R2  ; f = f -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if Statement: Alternate Code</a:t>
            </a:r>
          </a:p>
        </p:txBody>
      </p:sp>
    </p:spTree>
    <p:extLst>
      <p:ext uri="{BB962C8B-B14F-4D97-AF65-F5344CB8AC3E}">
        <p14:creationId xmlns:p14="http://schemas.microsoft.com/office/powerpoint/2010/main" val="1076354725"/>
      </p:ext>
    </p:extLst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3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958990" y="1201510"/>
            <a:ext cx="606799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Alternate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;R0=f, R1=g, R2=h, R3=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, R4=j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CMP   R3, R4</a:t>
            </a:r>
            <a:r>
              <a:rPr lang="en-US" dirty="0">
                <a:latin typeface="Courier New" pitchFamily="49" charset="0"/>
                <a:cs typeface="Arial" charset="0"/>
              </a:rPr>
              <a:t>      </a:t>
            </a:r>
            <a:r>
              <a:rPr lang="en-US" sz="1800" dirty="0">
                <a:latin typeface="Courier New" pitchFamily="49" charset="0"/>
                <a:cs typeface="Arial" charset="0"/>
              </a:rPr>
              <a:t>; set flags with R3-R4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ADDEQ R0, R1, R2  ; if 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dirty="0">
                <a:latin typeface="Courier New" pitchFamily="49" charset="0"/>
                <a:cs typeface="Arial" charset="0"/>
              </a:rPr>
              <a:t>==j) </a:t>
            </a:r>
            <a:r>
              <a:rPr lang="en-US" sz="1800" dirty="0">
                <a:latin typeface="Courier New" pitchFamily="49" charset="0"/>
                <a:cs typeface="Arial" charset="0"/>
              </a:rPr>
              <a:t>f = g + 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SUB   R0, R0, R2  ; f = f -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if Statement: Alternate Code</a:t>
            </a:r>
          </a:p>
        </p:txBody>
      </p:sp>
      <p:sp>
        <p:nvSpPr>
          <p:cNvPr id="8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85855" y="1219200"/>
            <a:ext cx="6477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Original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CMP R3, R4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BNE L1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ADD R0, R1, R2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L1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SUB R0, R0, R2</a:t>
            </a:r>
          </a:p>
        </p:txBody>
      </p:sp>
    </p:spTree>
    <p:extLst>
      <p:ext uri="{BB962C8B-B14F-4D97-AF65-F5344CB8AC3E}">
        <p14:creationId xmlns:p14="http://schemas.microsoft.com/office/powerpoint/2010/main" val="635171389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3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958990" y="1201510"/>
            <a:ext cx="618501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Alternate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;R0=f, R1=g, R2=h, R3=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, R4=j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CMP   R3, R4</a:t>
            </a:r>
            <a:r>
              <a:rPr lang="en-US" dirty="0">
                <a:latin typeface="Courier New" pitchFamily="49" charset="0"/>
                <a:cs typeface="Arial" charset="0"/>
              </a:rPr>
              <a:t>      </a:t>
            </a:r>
            <a:r>
              <a:rPr lang="en-US" sz="1800" dirty="0">
                <a:latin typeface="Courier New" pitchFamily="49" charset="0"/>
                <a:cs typeface="Arial" charset="0"/>
              </a:rPr>
              <a:t>; set flags with R3-R4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ADDEQ R0, R1, R2  ; if 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dirty="0">
                <a:latin typeface="Courier New" pitchFamily="49" charset="0"/>
                <a:cs typeface="Arial" charset="0"/>
              </a:rPr>
              <a:t>==j) </a:t>
            </a:r>
            <a:r>
              <a:rPr lang="en-US" sz="1800" dirty="0">
                <a:latin typeface="Courier New" pitchFamily="49" charset="0"/>
                <a:cs typeface="Arial" charset="0"/>
              </a:rPr>
              <a:t>f = g + 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SUB   R0, R0, R2  ; f = f -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if Statement: Alternate Code</a:t>
            </a:r>
          </a:p>
        </p:txBody>
      </p:sp>
      <p:sp>
        <p:nvSpPr>
          <p:cNvPr id="8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85855" y="1219200"/>
            <a:ext cx="6477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Original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CMP R3, R4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BNE L1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ADD R0, R1, R2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L1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SUB R0, R0, R2</a:t>
            </a:r>
          </a:p>
        </p:txBody>
      </p:sp>
      <p:sp>
        <p:nvSpPr>
          <p:cNvPr id="9" name="Text Box 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95400" y="4271817"/>
            <a:ext cx="7620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0070C0"/>
                </a:solidFill>
              </a:rPr>
              <a:t>Useful for </a:t>
            </a:r>
            <a:r>
              <a:rPr lang="en-US" sz="2800" b="1" dirty="0">
                <a:solidFill>
                  <a:srgbClr val="0070C0"/>
                </a:solidFill>
              </a:rPr>
              <a:t>short </a:t>
            </a:r>
            <a:r>
              <a:rPr lang="en-US" sz="2800" dirty="0">
                <a:solidFill>
                  <a:srgbClr val="0070C0"/>
                </a:solidFill>
              </a:rPr>
              <a:t>conditional blocks of code</a:t>
            </a:r>
          </a:p>
        </p:txBody>
      </p:sp>
      <p:sp>
        <p:nvSpPr>
          <p:cNvPr id="10" name="Rectangle 8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143000" y="4038600"/>
            <a:ext cx="6629400" cy="9906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810690"/>
      </p:ext>
    </p:extLst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2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524000"/>
            <a:ext cx="3352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if 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 == j)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f = g + h;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else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f = f –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if/else Statement</a:t>
            </a:r>
          </a:p>
        </p:txBody>
      </p:sp>
      <p:sp>
        <p:nvSpPr>
          <p:cNvPr id="7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048000" y="1524000"/>
            <a:ext cx="5791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282755236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979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381000" y="1219200"/>
            <a:ext cx="7848600" cy="4953000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r>
              <a:rPr lang="en-US" dirty="0"/>
              <a:t>Underlying design principles, as articulated by Hennessy and Patterson:</a:t>
            </a:r>
          </a:p>
          <a:p>
            <a:pPr marL="1219200" lvl="2" indent="-304800">
              <a:lnSpc>
                <a:spcPct val="90000"/>
              </a:lnSpc>
              <a:buFontTx/>
              <a:buAutoNum type="arabicPeriod"/>
            </a:pPr>
            <a:r>
              <a:rPr lang="en-US" sz="2800" b="1" dirty="0">
                <a:solidFill>
                  <a:srgbClr val="0070C0"/>
                </a:solidFill>
              </a:rPr>
              <a:t>Regularity supports design simplicity</a:t>
            </a:r>
          </a:p>
          <a:p>
            <a:pPr marL="1219200" lvl="2" indent="-304800">
              <a:lnSpc>
                <a:spcPct val="90000"/>
              </a:lnSpc>
              <a:buFontTx/>
              <a:buAutoNum type="arabicPeriod"/>
            </a:pPr>
            <a:r>
              <a:rPr lang="en-US" sz="2800" b="1" dirty="0">
                <a:solidFill>
                  <a:srgbClr val="0070C0"/>
                </a:solidFill>
              </a:rPr>
              <a:t>Make the common case fast</a:t>
            </a:r>
          </a:p>
          <a:p>
            <a:pPr marL="1219200" lvl="2" indent="-304800">
              <a:lnSpc>
                <a:spcPct val="90000"/>
              </a:lnSpc>
              <a:buFontTx/>
              <a:buAutoNum type="arabicPeriod"/>
            </a:pPr>
            <a:r>
              <a:rPr lang="en-US" sz="2800" b="1" dirty="0">
                <a:solidFill>
                  <a:srgbClr val="0070C0"/>
                </a:solidFill>
              </a:rPr>
              <a:t>Smaller is faster</a:t>
            </a:r>
          </a:p>
          <a:p>
            <a:pPr marL="1219200" lvl="2" indent="-304800">
              <a:lnSpc>
                <a:spcPct val="90000"/>
              </a:lnSpc>
              <a:buFontTx/>
              <a:buAutoNum type="arabicPeriod"/>
            </a:pPr>
            <a:r>
              <a:rPr lang="en-US" sz="2800" b="1" dirty="0">
                <a:solidFill>
                  <a:srgbClr val="0070C0"/>
                </a:solidFill>
              </a:rPr>
              <a:t>Good design demands good compromises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68759"/>
            <a:ext cx="876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Architecture Design Principles</a:t>
            </a:r>
          </a:p>
        </p:txBody>
      </p:sp>
    </p:spTree>
    <p:extLst>
      <p:ext uri="{BB962C8B-B14F-4D97-AF65-F5344CB8AC3E}">
        <p14:creationId xmlns:p14="http://schemas.microsoft.com/office/powerpoint/2010/main" val="112897979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2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524000"/>
            <a:ext cx="3352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if 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 == j)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f = g + h;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else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f = f –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1058823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048000" y="1524000"/>
            <a:ext cx="6096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;R0=f, R1=g, R2=h, R3=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, R4=j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CMP R3, R4</a:t>
            </a:r>
            <a:r>
              <a:rPr lang="en-US" dirty="0">
                <a:latin typeface="Courier New" pitchFamily="49" charset="0"/>
                <a:cs typeface="Arial" charset="0"/>
              </a:rPr>
              <a:t>      </a:t>
            </a:r>
            <a:r>
              <a:rPr lang="en-US" sz="1800" dirty="0">
                <a:latin typeface="Courier New" pitchFamily="49" charset="0"/>
                <a:cs typeface="Arial" charset="0"/>
              </a:rPr>
              <a:t>; set flags with R3-R4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BNE L1          ; if </a:t>
            </a:r>
            <a:r>
              <a:rPr lang="en-US" dirty="0" err="1">
                <a:latin typeface="Courier New" pitchFamily="49" charset="0"/>
                <a:cs typeface="Arial" charset="0"/>
              </a:rPr>
              <a:t>i</a:t>
            </a:r>
            <a:r>
              <a:rPr lang="en-US" dirty="0">
                <a:latin typeface="Courier New" pitchFamily="49" charset="0"/>
                <a:cs typeface="Arial" charset="0"/>
              </a:rPr>
              <a:t>!=j, skip if block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ADD R0, R1, R2  ; f = g + 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B   L2          ; branch past else block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L1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SUB R0, R0, R2  ; f = f –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L2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if/else Statement</a:t>
            </a:r>
          </a:p>
        </p:txBody>
      </p:sp>
    </p:spTree>
    <p:extLst>
      <p:ext uri="{BB962C8B-B14F-4D97-AF65-F5344CB8AC3E}">
        <p14:creationId xmlns:p14="http://schemas.microsoft.com/office/powerpoint/2010/main" val="2479990750"/>
      </p:ext>
    </p:extLst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2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524000"/>
            <a:ext cx="3352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if 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 == j)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f = g + h;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else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	</a:t>
            </a:r>
            <a:r>
              <a:rPr lang="en-US" sz="1800" dirty="0">
                <a:latin typeface="Courier New" pitchFamily="49" charset="0"/>
                <a:cs typeface="Arial" charset="0"/>
              </a:rPr>
              <a:t>f = f –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1058823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048000" y="1524000"/>
            <a:ext cx="6096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;R0=f, R1=g, R2=h, R3=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, R4=j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CMP   R3, R4</a:t>
            </a:r>
            <a:r>
              <a:rPr lang="en-US" dirty="0">
                <a:latin typeface="Courier New" pitchFamily="49" charset="0"/>
                <a:cs typeface="Arial" charset="0"/>
              </a:rPr>
              <a:t>      </a:t>
            </a:r>
            <a:r>
              <a:rPr lang="en-US" sz="1800" dirty="0">
                <a:latin typeface="Courier New" pitchFamily="49" charset="0"/>
                <a:cs typeface="Arial" charset="0"/>
              </a:rPr>
              <a:t>; set flags with R3-R4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ADDEQ R0, R1, R2  ; if 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dirty="0">
                <a:latin typeface="Courier New" pitchFamily="49" charset="0"/>
                <a:cs typeface="Arial" charset="0"/>
              </a:rPr>
              <a:t>==j) </a:t>
            </a:r>
            <a:r>
              <a:rPr lang="en-US" sz="1800" dirty="0">
                <a:latin typeface="Courier New" pitchFamily="49" charset="0"/>
                <a:cs typeface="Arial" charset="0"/>
              </a:rPr>
              <a:t>f = g + 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</a:t>
            </a:r>
            <a:r>
              <a:rPr lang="en-US" sz="1800" dirty="0">
                <a:latin typeface="Courier New" pitchFamily="49" charset="0"/>
                <a:cs typeface="Arial" charset="0"/>
              </a:rPr>
              <a:t>SUBNE R0, R0, R2  ; else f = f -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if/else Statement: Alternate Code</a:t>
            </a:r>
          </a:p>
        </p:txBody>
      </p:sp>
    </p:spTree>
    <p:extLst>
      <p:ext uri="{BB962C8B-B14F-4D97-AF65-F5344CB8AC3E}">
        <p14:creationId xmlns:p14="http://schemas.microsoft.com/office/powerpoint/2010/main" val="2364425924"/>
      </p:ext>
    </p:extLst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8823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048000" y="1524000"/>
            <a:ext cx="6096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Alternate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;R0=f, R1=g, R2=h, R3=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, R4=j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CMP   R3, R4</a:t>
            </a:r>
            <a:r>
              <a:rPr lang="en-US" dirty="0">
                <a:latin typeface="Courier New" pitchFamily="49" charset="0"/>
                <a:cs typeface="Arial" charset="0"/>
              </a:rPr>
              <a:t>      </a:t>
            </a:r>
            <a:r>
              <a:rPr lang="en-US" sz="1800" dirty="0">
                <a:latin typeface="Courier New" pitchFamily="49" charset="0"/>
                <a:cs typeface="Arial" charset="0"/>
              </a:rPr>
              <a:t>; set flags with R3-R4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ADDEQ R0, R1, R2  ; if 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dirty="0">
                <a:latin typeface="Courier New" pitchFamily="49" charset="0"/>
                <a:cs typeface="Arial" charset="0"/>
              </a:rPr>
              <a:t>==j) </a:t>
            </a:r>
            <a:r>
              <a:rPr lang="en-US" sz="1800" dirty="0">
                <a:latin typeface="Courier New" pitchFamily="49" charset="0"/>
                <a:cs typeface="Arial" charset="0"/>
              </a:rPr>
              <a:t>f = g + h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</a:t>
            </a:r>
            <a:r>
              <a:rPr lang="en-US" sz="1800" dirty="0">
                <a:latin typeface="Courier New" pitchFamily="49" charset="0"/>
                <a:cs typeface="Arial" charset="0"/>
              </a:rPr>
              <a:t>SUBNE R0, R0, R2  ; else f = f -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if/else Statement: Alternate Code</a:t>
            </a:r>
          </a:p>
        </p:txBody>
      </p:sp>
      <p:sp>
        <p:nvSpPr>
          <p:cNvPr id="8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69905" y="1524000"/>
            <a:ext cx="5791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Original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CMP R3, R4</a:t>
            </a:r>
            <a:r>
              <a:rPr lang="en-US" dirty="0">
                <a:latin typeface="Courier New" pitchFamily="49" charset="0"/>
                <a:cs typeface="Arial" charset="0"/>
              </a:rPr>
              <a:t>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BNE L1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ADD R0, R1, R2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 B   L2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L1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SUB R0, R0, R2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L2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416246580"/>
      </p:ext>
    </p:extLst>
  </p:cSld>
  <p:clrMapOvr>
    <a:masterClrMapping/>
  </p:clrMapOvr>
  <p:transition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174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174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2665" y="97108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chemeClr val="accent1"/>
                </a:solidFill>
                <a:latin typeface="+mj-lt"/>
                <a:cs typeface="Arial" charset="0"/>
              </a:rPr>
              <a:t>C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determines the power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of x such that 2</a:t>
            </a:r>
            <a:r>
              <a:rPr lang="en-US" sz="1600" baseline="30000" dirty="0">
                <a:latin typeface="Courier New" pitchFamily="49" charset="0"/>
                <a:cs typeface="Arial" charset="0"/>
              </a:rPr>
              <a:t>x</a:t>
            </a:r>
            <a:r>
              <a:rPr lang="en-US" sz="1600" dirty="0">
                <a:latin typeface="Courier New" pitchFamily="49" charset="0"/>
                <a:cs typeface="Arial" charset="0"/>
              </a:rPr>
              <a:t> = 128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pow</a:t>
            </a:r>
            <a:r>
              <a:rPr lang="en-US" sz="1600" dirty="0">
                <a:latin typeface="Courier New" pitchFamily="49" charset="0"/>
                <a:cs typeface="Arial" charset="0"/>
              </a:rPr>
              <a:t> = 1;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x   = 0;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while (pow != 128)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pow = pow * 2;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x = x + 1;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131174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739265" y="971080"/>
            <a:ext cx="4953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while Loops</a:t>
            </a:r>
          </a:p>
        </p:txBody>
      </p:sp>
    </p:spTree>
    <p:extLst>
      <p:ext uri="{BB962C8B-B14F-4D97-AF65-F5344CB8AC3E}">
        <p14:creationId xmlns:p14="http://schemas.microsoft.com/office/powerpoint/2010/main" val="4276866191"/>
      </p:ext>
    </p:extLst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174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174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2665" y="97108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determines the power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of x such that 2</a:t>
            </a:r>
            <a:r>
              <a:rPr lang="en-US" sz="1600" baseline="30000" dirty="0">
                <a:latin typeface="Courier New" pitchFamily="49" charset="0"/>
                <a:cs typeface="Arial" charset="0"/>
              </a:rPr>
              <a:t>x</a:t>
            </a:r>
            <a:r>
              <a:rPr lang="en-US" sz="1600" dirty="0">
                <a:latin typeface="Courier New" pitchFamily="49" charset="0"/>
                <a:cs typeface="Arial" charset="0"/>
              </a:rPr>
              <a:t> = 128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pow</a:t>
            </a:r>
            <a:r>
              <a:rPr lang="en-US" sz="1600" dirty="0">
                <a:latin typeface="Courier New" pitchFamily="49" charset="0"/>
                <a:cs typeface="Arial" charset="0"/>
              </a:rPr>
              <a:t> = 1;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x   = 0;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while (pow != 128)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pow = pow * 2;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x = x + 1;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131174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739265" y="971080"/>
            <a:ext cx="4953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; R0 = pow, R1 = x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MOV	R0, #1		; pow = 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MOV	R1, #0		; x = 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WHILE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CMP R0, #128		; R0-128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BEQ DONE		; if (pow==128) 			; exit loop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LSL R0, R0, #1	; pow=pow*2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ADD R1, R1, #1	; x=x+1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B   WHILE		; repeat loop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DONE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while Loops</a:t>
            </a:r>
          </a:p>
        </p:txBody>
      </p:sp>
    </p:spTree>
    <p:extLst>
      <p:ext uri="{BB962C8B-B14F-4D97-AF65-F5344CB8AC3E}">
        <p14:creationId xmlns:p14="http://schemas.microsoft.com/office/powerpoint/2010/main" val="4149475039"/>
      </p:ext>
    </p:extLst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174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174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2665" y="97108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determines the power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of x such that 2</a:t>
            </a:r>
            <a:r>
              <a:rPr lang="en-US" sz="1600" baseline="30000" dirty="0">
                <a:latin typeface="Courier New" pitchFamily="49" charset="0"/>
                <a:cs typeface="Arial" charset="0"/>
              </a:rPr>
              <a:t>x</a:t>
            </a:r>
            <a:r>
              <a:rPr lang="en-US" sz="1600" dirty="0">
                <a:latin typeface="Courier New" pitchFamily="49" charset="0"/>
                <a:cs typeface="Arial" charset="0"/>
              </a:rPr>
              <a:t> = 128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pow</a:t>
            </a:r>
            <a:r>
              <a:rPr lang="en-US" sz="1600" dirty="0">
                <a:latin typeface="Courier New" pitchFamily="49" charset="0"/>
                <a:cs typeface="Arial" charset="0"/>
              </a:rPr>
              <a:t> = 1;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x   = 0;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while (pow != 128)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pow = pow * 2;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x = x + 1;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131174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739265" y="971080"/>
            <a:ext cx="4953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; R0 = pow, R1 = x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MOV	R0, #1		; pow = 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MOV	R1, #0		; x = 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WHILE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CMP R0, #128		; R0-128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BEQ DONE		; if (pow==128) 			; exit loop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LSL R0, R0, #1	; pow=pow*2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ADD R1, R1, #1	; x=x+1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B   WHILE		; repeat loop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DONE</a:t>
            </a:r>
          </a:p>
        </p:txBody>
      </p:sp>
      <p:sp>
        <p:nvSpPr>
          <p:cNvPr id="1311750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379220" y="5013325"/>
            <a:ext cx="7086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070C0"/>
                </a:solidFill>
              </a:rPr>
              <a:t>Assembly tests for the opposite case (</a:t>
            </a:r>
            <a:r>
              <a:rPr lang="en-US" sz="2000" b="1" dirty="0" err="1">
                <a:solidFill>
                  <a:srgbClr val="0070C0"/>
                </a:solidFill>
                <a:latin typeface="Courier New" pitchFamily="49" charset="0"/>
              </a:rPr>
              <a:t>pow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</a:rPr>
              <a:t> == 128</a:t>
            </a:r>
            <a:r>
              <a:rPr lang="en-US" sz="2000" b="1" dirty="0">
                <a:solidFill>
                  <a:srgbClr val="0070C0"/>
                </a:solidFill>
              </a:rPr>
              <a:t>) of the C code (</a:t>
            </a:r>
            <a:r>
              <a:rPr lang="en-US" sz="2000" b="1" dirty="0" err="1">
                <a:solidFill>
                  <a:srgbClr val="0070C0"/>
                </a:solidFill>
                <a:latin typeface="Courier New" pitchFamily="49" charset="0"/>
              </a:rPr>
              <a:t>pow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</a:rPr>
              <a:t> != 128</a:t>
            </a:r>
            <a:r>
              <a:rPr lang="en-US" sz="2000" b="1" dirty="0">
                <a:solidFill>
                  <a:srgbClr val="0070C0"/>
                </a:solidFill>
              </a:rPr>
              <a:t>).</a:t>
            </a:r>
          </a:p>
        </p:txBody>
      </p:sp>
      <p:sp>
        <p:nvSpPr>
          <p:cNvPr id="1311751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98220" y="4953000"/>
            <a:ext cx="7315200" cy="7620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while Loops</a:t>
            </a:r>
          </a:p>
        </p:txBody>
      </p:sp>
    </p:spTree>
    <p:extLst>
      <p:ext uri="{BB962C8B-B14F-4D97-AF65-F5344CB8AC3E}">
        <p14:creationId xmlns:p14="http://schemas.microsoft.com/office/powerpoint/2010/main" val="2602998539"/>
      </p:ext>
    </p:extLst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893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347449" y="1143000"/>
            <a:ext cx="8564315" cy="5181600"/>
          </a:xfrm>
        </p:spPr>
        <p:txBody>
          <a:bodyPr/>
          <a:lstStyle/>
          <a:p>
            <a:pPr>
              <a:spcBef>
                <a:spcPts val="0"/>
              </a:spcBef>
              <a:buFontTx/>
              <a:buNone/>
            </a:pPr>
            <a:r>
              <a:rPr lang="en-US" b="1" dirty="0">
                <a:latin typeface="+mj-lt"/>
              </a:rPr>
              <a:t> </a:t>
            </a:r>
            <a:r>
              <a:rPr lang="en-US" sz="2400" b="1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for (initialization; condition; loop operation)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2400" b="1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   statement</a:t>
            </a:r>
          </a:p>
          <a:p>
            <a:pPr>
              <a:buFontTx/>
              <a:buNone/>
            </a:pPr>
            <a:endParaRPr lang="en-US" sz="2000" dirty="0">
              <a:latin typeface="Courier New" pitchFamily="49" charset="0"/>
            </a:endParaRPr>
          </a:p>
          <a:p>
            <a:r>
              <a:rPr lang="en-US" sz="2400" b="1" dirty="0">
                <a:solidFill>
                  <a:srgbClr val="0070C0"/>
                </a:solidFill>
                <a:latin typeface="Courier New" pitchFamily="49" charset="0"/>
              </a:rPr>
              <a:t>initialization:</a:t>
            </a:r>
            <a:r>
              <a:rPr lang="en-US" sz="2400" dirty="0"/>
              <a:t> executes before the loop begins</a:t>
            </a:r>
          </a:p>
          <a:p>
            <a:r>
              <a:rPr lang="en-US" sz="2400" b="1" dirty="0">
                <a:solidFill>
                  <a:srgbClr val="0070C0"/>
                </a:solidFill>
                <a:latin typeface="Courier New" pitchFamily="49" charset="0"/>
              </a:rPr>
              <a:t>condition:</a:t>
            </a:r>
            <a:r>
              <a:rPr lang="en-US" sz="2400" dirty="0"/>
              <a:t> is tested at the beginning of each iteration</a:t>
            </a:r>
          </a:p>
          <a:p>
            <a:r>
              <a:rPr lang="en-US" sz="2400" b="1" dirty="0">
                <a:solidFill>
                  <a:srgbClr val="0070C0"/>
                </a:solidFill>
                <a:latin typeface="Courier New" pitchFamily="49" charset="0"/>
              </a:rPr>
              <a:t>loop operation:</a:t>
            </a:r>
            <a:r>
              <a:rPr lang="en-US" sz="2400" dirty="0"/>
              <a:t> executes at the end of each iteration</a:t>
            </a:r>
          </a:p>
          <a:p>
            <a:r>
              <a:rPr lang="en-US" sz="2400" b="1" dirty="0">
                <a:solidFill>
                  <a:srgbClr val="0070C0"/>
                </a:solidFill>
                <a:latin typeface="Courier New" pitchFamily="49" charset="0"/>
              </a:rPr>
              <a:t>statement:</a:t>
            </a:r>
            <a:r>
              <a:rPr lang="en-US" sz="2400" dirty="0"/>
              <a:t> executes each time the condition is met</a:t>
            </a:r>
          </a:p>
          <a:p>
            <a:pPr>
              <a:buFontTx/>
              <a:buNone/>
            </a:pPr>
            <a:endParaRPr lang="en-US" sz="2400" dirty="0"/>
          </a:p>
        </p:txBody>
      </p:sp>
      <p:sp>
        <p:nvSpPr>
          <p:cNvPr id="106189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for Loops</a:t>
            </a:r>
          </a:p>
        </p:txBody>
      </p:sp>
    </p:spTree>
    <p:extLst>
      <p:ext uri="{BB962C8B-B14F-4D97-AF65-F5344CB8AC3E}">
        <p14:creationId xmlns:p14="http://schemas.microsoft.com/office/powerpoint/2010/main" val="3870425243"/>
      </p:ext>
    </p:extLst>
  </p:cSld>
  <p:clrMapOvr>
    <a:masterClrMapping/>
  </p:clrMapOvr>
  <p:transition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24260" y="114300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adds numbers from 1-9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sum = 0;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for 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=1;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!=10;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=i+1)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	sum = sum +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6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700860" y="1143000"/>
            <a:ext cx="4953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for Loops</a:t>
            </a:r>
          </a:p>
        </p:txBody>
      </p:sp>
    </p:spTree>
    <p:extLst>
      <p:ext uri="{BB962C8B-B14F-4D97-AF65-F5344CB8AC3E}">
        <p14:creationId xmlns:p14="http://schemas.microsoft.com/office/powerpoint/2010/main" val="28161354"/>
      </p:ext>
    </p:extLst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24260" y="114300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adds numbers from 1-9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sum = 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for 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=1;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!=10;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=i+1)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	sum = sum +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6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700860" y="1143000"/>
            <a:ext cx="544314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; R0 =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, R1 = sum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MOV	R0, #1		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 = 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MOV	R1, #0		; sum = 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FOR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CMP R0, #10		; R0-10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BEQ DONE		; if 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==10) 				; exit loop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ADD R1, R1, R0	; sum=sum +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ADD R0, R0, #1	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 =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 + 1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B   FOR		; repeat loop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DONE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for Loops</a:t>
            </a:r>
          </a:p>
        </p:txBody>
      </p:sp>
    </p:spTree>
    <p:extLst>
      <p:ext uri="{BB962C8B-B14F-4D97-AF65-F5344CB8AC3E}">
        <p14:creationId xmlns:p14="http://schemas.microsoft.com/office/powerpoint/2010/main" val="3575504429"/>
      </p:ext>
    </p:extLst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525495" y="1014365"/>
            <a:ext cx="78486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600" b="1" dirty="0"/>
              <a:t>In ARM, decremented loop variables are more efficient</a:t>
            </a:r>
          </a:p>
          <a:p>
            <a:pPr lvl="2"/>
            <a:endParaRPr lang="en-US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for Loops: Decremented Loops</a:t>
            </a:r>
          </a:p>
        </p:txBody>
      </p:sp>
    </p:spTree>
    <p:extLst>
      <p:ext uri="{BB962C8B-B14F-4D97-AF65-F5344CB8AC3E}">
        <p14:creationId xmlns:p14="http://schemas.microsoft.com/office/powerpoint/2010/main" val="92510002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04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24007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19200"/>
            <a:ext cx="8077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ADD:</a:t>
            </a:r>
            <a:r>
              <a:rPr lang="en-US" sz="3200" dirty="0">
                <a:latin typeface="+mj-lt"/>
                <a:cs typeface="Arial" charset="0"/>
              </a:rPr>
              <a:t> 	mnemonic – indicates operation to 		perform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b, c:   	</a:t>
            </a:r>
            <a:r>
              <a:rPr lang="en-US" sz="3200" dirty="0">
                <a:latin typeface="+mj-lt"/>
                <a:cs typeface="Arial" charset="0"/>
              </a:rPr>
              <a:t>source operands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a:</a:t>
            </a:r>
            <a:r>
              <a:rPr lang="en-US" sz="3200" dirty="0">
                <a:solidFill>
                  <a:schemeClr val="accent2"/>
                </a:solidFill>
                <a:latin typeface="+mj-lt"/>
                <a:cs typeface="Arial" charset="0"/>
              </a:rPr>
              <a:t>	  	</a:t>
            </a:r>
            <a:r>
              <a:rPr lang="en-US" sz="3200" dirty="0">
                <a:latin typeface="+mj-lt"/>
                <a:cs typeface="Arial" charset="0"/>
              </a:rPr>
              <a:t>destination operand</a:t>
            </a:r>
          </a:p>
        </p:txBody>
      </p:sp>
      <p:sp>
        <p:nvSpPr>
          <p:cNvPr id="1024008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90600" y="1447800"/>
            <a:ext cx="3657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a = b + c;</a:t>
            </a:r>
          </a:p>
        </p:txBody>
      </p:sp>
      <p:sp>
        <p:nvSpPr>
          <p:cNvPr id="1024010" name="Rectangle 10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648200" y="1447800"/>
            <a:ext cx="41148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ADD a, b, 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1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Instruction: Addition</a:t>
            </a:r>
          </a:p>
        </p:txBody>
      </p:sp>
    </p:spTree>
    <p:extLst>
      <p:ext uri="{BB962C8B-B14F-4D97-AF65-F5344CB8AC3E}">
        <p14:creationId xmlns:p14="http://schemas.microsoft.com/office/powerpoint/2010/main" val="4123014388"/>
      </p:ext>
    </p:extLst>
  </p:cSld>
  <p:clrMapOvr>
    <a:masterClrMapping/>
  </p:clrMapOvr>
  <p:transition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28545" y="161911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adds numbers from 1-9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sum = 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for 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=9;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!=0;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=i-1)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	sum = sum +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6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05144" y="1619110"/>
            <a:ext cx="533885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; R0 =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, R1 = sum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MOV	R0, #9		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 = 9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MOV	R1, #0		; sum = 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FOR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ADD  R1, R1, R0	; sum=sum +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SUBS R0, R0, #1	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 =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 – 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				; and set flags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BNE  FOR		; if 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!=0) 				; repeat loop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</a:t>
            </a:r>
          </a:p>
        </p:txBody>
      </p:sp>
      <p:sp>
        <p:nvSpPr>
          <p:cNvPr id="8" name="Rectangle 5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525495" y="1014365"/>
            <a:ext cx="78486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600" b="1" dirty="0"/>
              <a:t>In ARM, decremented loop variables are more efficient</a:t>
            </a:r>
          </a:p>
          <a:p>
            <a:pPr lvl="2"/>
            <a:endParaRPr lang="en-US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for Loops: Decremented Loops</a:t>
            </a:r>
          </a:p>
        </p:txBody>
      </p:sp>
    </p:spTree>
    <p:extLst>
      <p:ext uri="{BB962C8B-B14F-4D97-AF65-F5344CB8AC3E}">
        <p14:creationId xmlns:p14="http://schemas.microsoft.com/office/powerpoint/2010/main" val="3413636559"/>
      </p:ext>
    </p:extLst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28545" y="1619110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// adds numbers from 1-9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sum = 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for 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=9;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!=0;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=i-1)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	sum = sum +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;</a:t>
            </a:r>
          </a:p>
        </p:txBody>
      </p:sp>
      <p:sp>
        <p:nvSpPr>
          <p:cNvPr id="6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05145" y="1619110"/>
            <a:ext cx="549067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; R0 =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, R1 = sum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MOV	R0, #9		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 = 9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MOV	R1, #0		; sum = 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FOR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ADD  R1, R1, R0	; sum=sum +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SUBS R0, R0, #1	;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 =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 – 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				; and set flags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BNE  FOR		; if 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600" dirty="0">
                <a:latin typeface="Courier New" pitchFamily="49" charset="0"/>
                <a:cs typeface="Arial" charset="0"/>
              </a:rPr>
              <a:t>!=0) 				; repeat loop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</a:t>
            </a:r>
          </a:p>
        </p:txBody>
      </p:sp>
      <p:sp>
        <p:nvSpPr>
          <p:cNvPr id="8" name="Rectangle 5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525495" y="1014365"/>
            <a:ext cx="78486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600" b="1" dirty="0"/>
              <a:t>In ARM, decremented loop variables are more efficient</a:t>
            </a:r>
          </a:p>
          <a:p>
            <a:pPr lvl="2"/>
            <a:endParaRPr lang="en-US" sz="2600" dirty="0"/>
          </a:p>
        </p:txBody>
      </p:sp>
      <p:sp>
        <p:nvSpPr>
          <p:cNvPr id="9" name="Rectangle 5"/>
          <p:cNvSpPr txBox="1">
            <a:spLocks noChangeArrowheads="1"/>
          </p:cNvSpPr>
          <p:nvPr>
            <p:custDataLst>
              <p:tags r:id="rId4"/>
            </p:custDataLst>
          </p:nvPr>
        </p:nvSpPr>
        <p:spPr>
          <a:xfrm>
            <a:off x="385855" y="4627316"/>
            <a:ext cx="8681945" cy="14516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2600" b="1" dirty="0">
                <a:solidFill>
                  <a:srgbClr val="0070C0"/>
                </a:solidFill>
              </a:rPr>
              <a:t>Saves 2 instructions per iteration:</a:t>
            </a:r>
          </a:p>
          <a:p>
            <a:pPr>
              <a:spcBef>
                <a:spcPts val="0"/>
              </a:spcBef>
              <a:buFont typeface="Arial" charset="0"/>
              <a:buChar char="•"/>
            </a:pPr>
            <a:r>
              <a:rPr lang="en-US" sz="2600" dirty="0">
                <a:solidFill>
                  <a:srgbClr val="0070C0"/>
                </a:solidFill>
              </a:rPr>
              <a:t>Decrement loop variable &amp; compare: </a:t>
            </a:r>
            <a:r>
              <a:rPr lang="en-US" sz="26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SUBS R0, R0, #1</a:t>
            </a:r>
          </a:p>
          <a:p>
            <a:pPr>
              <a:spcBef>
                <a:spcPts val="0"/>
              </a:spcBef>
              <a:buFont typeface="Arial" charset="0"/>
              <a:buChar char="•"/>
            </a:pPr>
            <a:r>
              <a:rPr lang="en-US" sz="2600" dirty="0">
                <a:solidFill>
                  <a:srgbClr val="0070C0"/>
                </a:solidFill>
              </a:rPr>
              <a:t>Only 1 branch – instead of 2</a:t>
            </a:r>
          </a:p>
          <a:p>
            <a:pPr lvl="2"/>
            <a:endParaRPr lang="en-US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for Loops: Decremented Loops</a:t>
            </a:r>
          </a:p>
        </p:txBody>
      </p:sp>
    </p:spTree>
    <p:extLst>
      <p:ext uri="{BB962C8B-B14F-4D97-AF65-F5344CB8AC3E}">
        <p14:creationId xmlns:p14="http://schemas.microsoft.com/office/powerpoint/2010/main" val="98386771"/>
      </p:ext>
    </p:extLst>
  </p:cSld>
  <p:clrMapOvr>
    <a:masterClrMapping/>
  </p:clrMapOvr>
  <p:transition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Programming Building Blocks</a:t>
            </a:r>
          </a:p>
        </p:txBody>
      </p:sp>
      <p:sp>
        <p:nvSpPr>
          <p:cNvPr id="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5" y="1143000"/>
            <a:ext cx="822474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Data-processing Instructions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Conditional Execution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Branches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High-level Constructs: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if/else statements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for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while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b="1" dirty="0">
                <a:solidFill>
                  <a:srgbClr val="0070C0"/>
                </a:solidFill>
                <a:latin typeface="+mj-lt"/>
                <a:cs typeface="Arial" charset="0"/>
              </a:rPr>
              <a:t>arrays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function calls</a:t>
            </a:r>
          </a:p>
        </p:txBody>
      </p:sp>
    </p:spTree>
    <p:extLst>
      <p:ext uri="{BB962C8B-B14F-4D97-AF65-F5344CB8AC3E}">
        <p14:creationId xmlns:p14="http://schemas.microsoft.com/office/powerpoint/2010/main" val="3541960149"/>
      </p:ext>
    </p:extLst>
  </p:cSld>
  <p:clrMapOvr>
    <a:masterClrMapping/>
  </p:clrMapOvr>
  <p:transition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572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1430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1800" dirty="0"/>
          </a:p>
          <a:p>
            <a:pPr>
              <a:buFontTx/>
              <a:buNone/>
            </a:pPr>
            <a:endParaRPr lang="en-US" sz="1800" dirty="0"/>
          </a:p>
        </p:txBody>
      </p:sp>
      <p:sp>
        <p:nvSpPr>
          <p:cNvPr id="113357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33575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24260" y="1204585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Access large amounts of similar data</a:t>
            </a:r>
          </a:p>
          <a:p>
            <a:pPr marL="914400" lvl="1" indent="-4572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Index:</a:t>
            </a:r>
            <a:r>
              <a:rPr lang="en-US" sz="3200" dirty="0">
                <a:latin typeface="+mj-lt"/>
                <a:cs typeface="Arial" charset="0"/>
              </a:rPr>
              <a:t> access to each element</a:t>
            </a:r>
          </a:p>
          <a:p>
            <a:pPr marL="914400" lvl="1" indent="-4572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Size:</a:t>
            </a:r>
            <a:r>
              <a:rPr lang="en-US" sz="3200" dirty="0">
                <a:latin typeface="+mj-lt"/>
                <a:cs typeface="Arial" charset="0"/>
              </a:rPr>
              <a:t> number of elements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Arrays</a:t>
            </a:r>
          </a:p>
        </p:txBody>
      </p:sp>
    </p:spTree>
    <p:extLst>
      <p:ext uri="{BB962C8B-B14F-4D97-AF65-F5344CB8AC3E}">
        <p14:creationId xmlns:p14="http://schemas.microsoft.com/office/powerpoint/2010/main" val="798841295"/>
      </p:ext>
    </p:extLst>
  </p:cSld>
  <p:clrMapOvr>
    <a:masterClrMapping/>
  </p:clrMapOvr>
  <p:transition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7668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1430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endParaRPr lang="en-US" sz="2400"/>
          </a:p>
          <a:p>
            <a:pPr>
              <a:buFontTx/>
              <a:buNone/>
            </a:pPr>
            <a:endParaRPr lang="en-US" sz="1800"/>
          </a:p>
          <a:p>
            <a:pPr>
              <a:buFontTx/>
              <a:buNone/>
            </a:pPr>
            <a:endParaRPr lang="en-US" sz="1800"/>
          </a:p>
        </p:txBody>
      </p:sp>
      <p:sp>
        <p:nvSpPr>
          <p:cNvPr id="113766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3766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37671" name="Rectangle 7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12110" y="1047890"/>
            <a:ext cx="835089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200-element array</a:t>
            </a:r>
          </a:p>
          <a:p>
            <a:pPr marL="914400" lvl="1" indent="-4572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b="1" dirty="0">
                <a:solidFill>
                  <a:srgbClr val="0070C0"/>
                </a:solidFill>
                <a:latin typeface="+mj-lt"/>
                <a:cs typeface="Arial" charset="0"/>
              </a:rPr>
              <a:t>Base address</a:t>
            </a:r>
            <a:r>
              <a:rPr lang="en-US" sz="2800" dirty="0">
                <a:latin typeface="+mj-lt"/>
                <a:cs typeface="Arial" charset="0"/>
              </a:rPr>
              <a:t> = 0x14000000 (address of first element, scores[0])</a:t>
            </a:r>
          </a:p>
          <a:p>
            <a:pPr marL="914400" lvl="1" indent="-4572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>
                <a:latin typeface="+mj-lt"/>
                <a:cs typeface="Arial" charset="0"/>
              </a:rPr>
              <a:t>Array elements accessed relative to base address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Arrays</a:t>
            </a:r>
          </a:p>
        </p:txBody>
      </p:sp>
      <p:pic>
        <p:nvPicPr>
          <p:cNvPr id="27136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3946" y="3083355"/>
            <a:ext cx="2816107" cy="2765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4547801"/>
      </p:ext>
    </p:extLst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7892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1430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endParaRPr lang="en-US" sz="2400"/>
          </a:p>
          <a:p>
            <a:pPr>
              <a:buFontTx/>
              <a:buNone/>
            </a:pPr>
            <a:endParaRPr lang="en-US" sz="1800"/>
          </a:p>
          <a:p>
            <a:pPr>
              <a:buFontTx/>
              <a:buNone/>
            </a:pPr>
            <a:endParaRPr lang="en-US" sz="1800"/>
          </a:p>
        </p:txBody>
      </p:sp>
      <p:sp>
        <p:nvSpPr>
          <p:cNvPr id="1317894" name="Rectangle 6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424260" y="974155"/>
            <a:ext cx="8915400" cy="5181600"/>
          </a:xfrm>
          <a:ln>
            <a:noFill/>
          </a:ln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US" b="1" dirty="0">
                <a:solidFill>
                  <a:srgbClr val="0070C0"/>
                </a:solidFill>
                <a:latin typeface="+mj-lt"/>
              </a:rPr>
              <a:t>C Code</a:t>
            </a:r>
          </a:p>
          <a:p>
            <a:pPr>
              <a:buFontTx/>
              <a:buNone/>
            </a:pPr>
            <a:r>
              <a:rPr lang="en-US" sz="1600" dirty="0">
                <a:latin typeface="Courier10 BT" pitchFamily="49" charset="0"/>
              </a:rPr>
              <a:t>	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array[200];</a:t>
            </a:r>
          </a:p>
          <a:p>
            <a:pPr>
              <a:buFontTx/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array[0] = array[0] * 8;</a:t>
            </a:r>
          </a:p>
          <a:p>
            <a:pPr>
              <a:buFontTx/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array[1] = array[1] * 8;</a:t>
            </a:r>
          </a:p>
          <a:p>
            <a:pPr>
              <a:buFontTx/>
              <a:buNone/>
            </a:pPr>
            <a:endParaRPr lang="en-US" sz="1000" dirty="0">
              <a:latin typeface="Courier10 BT" pitchFamily="49" charset="0"/>
            </a:endParaRPr>
          </a:p>
          <a:p>
            <a:pPr>
              <a:buFontTx/>
              <a:buNone/>
            </a:pPr>
            <a:r>
              <a:rPr lang="en-US" b="1" dirty="0">
                <a:solidFill>
                  <a:srgbClr val="0070C0"/>
                </a:solidFill>
                <a:latin typeface="+mj-lt"/>
              </a:rPr>
              <a:t>ARM Assembly Code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  <a:cs typeface="Courier New" panose="02070309020205020404" pitchFamily="49" charset="0"/>
              </a:rPr>
              <a:t>; R0 = array base address</a:t>
            </a:r>
          </a:p>
        </p:txBody>
      </p:sp>
      <p:sp>
        <p:nvSpPr>
          <p:cNvPr id="131789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7893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Accessing Arrays</a:t>
            </a:r>
          </a:p>
        </p:txBody>
      </p:sp>
    </p:spTree>
    <p:extLst>
      <p:ext uri="{BB962C8B-B14F-4D97-AF65-F5344CB8AC3E}">
        <p14:creationId xmlns:p14="http://schemas.microsoft.com/office/powerpoint/2010/main" val="1331166138"/>
      </p:ext>
    </p:extLst>
  </p:cSld>
  <p:clrMapOvr>
    <a:masterClrMapping/>
  </p:clrMapOvr>
  <p:transition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7892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1066800" y="1143000"/>
            <a:ext cx="8077200" cy="5181600"/>
          </a:xfrm>
        </p:spPr>
        <p:txBody>
          <a:bodyPr/>
          <a:lstStyle/>
          <a:p>
            <a:pPr>
              <a:buFontTx/>
              <a:buNone/>
            </a:pPr>
            <a:endParaRPr lang="en-US" sz="2400"/>
          </a:p>
          <a:p>
            <a:pPr>
              <a:buFontTx/>
              <a:buNone/>
            </a:pPr>
            <a:endParaRPr lang="en-US" sz="1800"/>
          </a:p>
          <a:p>
            <a:pPr>
              <a:buFontTx/>
              <a:buNone/>
            </a:pPr>
            <a:endParaRPr lang="en-US" sz="1800"/>
          </a:p>
        </p:txBody>
      </p:sp>
      <p:sp>
        <p:nvSpPr>
          <p:cNvPr id="1317894" name="Rectangle 6"/>
          <p:cNvSpPr>
            <a:spLocks noGrp="1" noChangeArrowheads="1"/>
          </p:cNvSpPr>
          <p:nvPr>
            <p:ph sz="half" idx="4294967295"/>
            <p:custDataLst>
              <p:tags r:id="rId2"/>
            </p:custDataLst>
          </p:nvPr>
        </p:nvSpPr>
        <p:spPr>
          <a:xfrm>
            <a:off x="424260" y="974155"/>
            <a:ext cx="8915400" cy="5181600"/>
          </a:xfrm>
          <a:ln>
            <a:noFill/>
          </a:ln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US" b="1" dirty="0">
                <a:solidFill>
                  <a:srgbClr val="0070C0"/>
                </a:solidFill>
                <a:latin typeface="+mj-lt"/>
              </a:rPr>
              <a:t>C Code</a:t>
            </a:r>
          </a:p>
          <a:p>
            <a:pPr>
              <a:buFontTx/>
              <a:buNone/>
            </a:pPr>
            <a:r>
              <a:rPr lang="en-US" sz="1600" dirty="0">
                <a:latin typeface="Courier10 BT" pitchFamily="49" charset="0"/>
              </a:rPr>
              <a:t>	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array[5];</a:t>
            </a:r>
          </a:p>
          <a:p>
            <a:pPr>
              <a:buFontTx/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array[0] = array[0] * 8;</a:t>
            </a:r>
          </a:p>
          <a:p>
            <a:pPr>
              <a:buFontTx/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array[1] = array[1] * 8;</a:t>
            </a:r>
          </a:p>
          <a:p>
            <a:pPr>
              <a:buFontTx/>
              <a:buNone/>
            </a:pPr>
            <a:endParaRPr lang="en-US" sz="1000" dirty="0">
              <a:latin typeface="Courier10 BT" pitchFamily="49" charset="0"/>
            </a:endParaRPr>
          </a:p>
          <a:p>
            <a:pPr>
              <a:buFontTx/>
              <a:buNone/>
            </a:pPr>
            <a:r>
              <a:rPr lang="en-US" b="1" dirty="0">
                <a:solidFill>
                  <a:srgbClr val="0070C0"/>
                </a:solidFill>
                <a:latin typeface="+mj-lt"/>
              </a:rPr>
              <a:t>ARM Assembly Code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  <a:cs typeface="Courier New" panose="02070309020205020404" pitchFamily="49" charset="0"/>
              </a:rPr>
              <a:t>; R0 = array base address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  <a:cs typeface="Courier New" panose="02070309020205020404" pitchFamily="49" charset="0"/>
              </a:rPr>
              <a:t>  MOV R0, #0x60000000        	; R0 = 0x60000000</a:t>
            </a:r>
          </a:p>
          <a:p>
            <a:pPr>
              <a:buFontTx/>
              <a:buNone/>
            </a:pPr>
            <a:endParaRPr lang="en-US" sz="500" dirty="0">
              <a:latin typeface="Courier New" pitchFamily="49" charset="0"/>
              <a:cs typeface="Courier New" panose="02070309020205020404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  <a:cs typeface="Courier New" panose="02070309020205020404" pitchFamily="49" charset="0"/>
              </a:rPr>
              <a:t>  LDR R1, [R0]			; R1 = array[0]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  <a:cs typeface="Courier New" panose="02070309020205020404" pitchFamily="49" charset="0"/>
              </a:rPr>
              <a:t>  LSL R1, R1, 3		; R1 = R1 &lt;&lt; 3 = R1*8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  <a:cs typeface="Courier New" panose="02070309020205020404" pitchFamily="49" charset="0"/>
              </a:rPr>
              <a:t>  STR R1, [R0]			; array[0] = R1</a:t>
            </a:r>
          </a:p>
          <a:p>
            <a:pPr>
              <a:buFontTx/>
              <a:buNone/>
            </a:pPr>
            <a:endParaRPr lang="en-US" sz="500" dirty="0">
              <a:latin typeface="Courier New" pitchFamily="49" charset="0"/>
              <a:cs typeface="Courier New" panose="02070309020205020404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  <a:cs typeface="Courier New" panose="02070309020205020404" pitchFamily="49" charset="0"/>
              </a:rPr>
              <a:t>  LDR R1, [R0, #4]		; R1 = array[1]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  <a:cs typeface="Courier New" panose="02070309020205020404" pitchFamily="49" charset="0"/>
              </a:rPr>
              <a:t>  LSL R1, R1, 3		; R1 = R1 &lt;&lt; 3 = R1*8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  <a:cs typeface="Courier New" panose="02070309020205020404" pitchFamily="49" charset="0"/>
              </a:rPr>
              <a:t>  STR R1, [R0, #4]		; array[1] = R1</a:t>
            </a:r>
          </a:p>
        </p:txBody>
      </p:sp>
      <p:sp>
        <p:nvSpPr>
          <p:cNvPr id="1317890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17893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Accessing Arrays</a:t>
            </a:r>
          </a:p>
        </p:txBody>
      </p:sp>
    </p:spTree>
    <p:extLst>
      <p:ext uri="{BB962C8B-B14F-4D97-AF65-F5344CB8AC3E}">
        <p14:creationId xmlns:p14="http://schemas.microsoft.com/office/powerpoint/2010/main" val="1567884500"/>
      </p:ext>
    </p:extLst>
  </p:cSld>
  <p:clrMapOvr>
    <a:masterClrMapping/>
  </p:clrMapOvr>
  <p:transition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620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48685" y="855865"/>
            <a:ext cx="7848600" cy="5181600"/>
          </a:xfrm>
          <a:noFill/>
          <a:ln/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US" b="1" dirty="0">
                <a:solidFill>
                  <a:srgbClr val="0070C0"/>
                </a:solidFill>
                <a:latin typeface="+mj-lt"/>
              </a:rPr>
              <a:t>C Code</a:t>
            </a:r>
          </a:p>
          <a:p>
            <a:pPr>
              <a:buFontTx/>
              <a:buNone/>
            </a:pPr>
            <a:r>
              <a:rPr lang="en-US" sz="1500" dirty="0">
                <a:latin typeface="Courier New" pitchFamily="49" charset="0"/>
              </a:rPr>
              <a:t>	</a:t>
            </a:r>
            <a:r>
              <a:rPr lang="en-US" sz="1500" dirty="0" err="1">
                <a:latin typeface="Courier New" pitchFamily="49" charset="0"/>
              </a:rPr>
              <a:t>int</a:t>
            </a:r>
            <a:r>
              <a:rPr lang="en-US" sz="1500" dirty="0">
                <a:latin typeface="Courier New" pitchFamily="49" charset="0"/>
              </a:rPr>
              <a:t> array[200];</a:t>
            </a:r>
          </a:p>
          <a:p>
            <a:pPr>
              <a:buFontTx/>
              <a:buNone/>
            </a:pPr>
            <a:r>
              <a:rPr lang="en-US" sz="1500" dirty="0">
                <a:latin typeface="Courier New" pitchFamily="49" charset="0"/>
              </a:rPr>
              <a:t>	</a:t>
            </a:r>
            <a:r>
              <a:rPr lang="en-US" sz="1500" dirty="0" err="1">
                <a:latin typeface="Courier New" pitchFamily="49" charset="0"/>
              </a:rPr>
              <a:t>int</a:t>
            </a:r>
            <a:r>
              <a:rPr lang="en-US" sz="1500" dirty="0">
                <a:latin typeface="Courier New" pitchFamily="49" charset="0"/>
              </a:rPr>
              <a:t> 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endParaRPr lang="en-US" sz="5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500" dirty="0">
                <a:latin typeface="Courier New" pitchFamily="49" charset="0"/>
              </a:rPr>
              <a:t>	for (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=199; 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 &gt;= 0; 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 = 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 - 1)</a:t>
            </a:r>
          </a:p>
          <a:p>
            <a:pPr>
              <a:buFontTx/>
              <a:buNone/>
            </a:pPr>
            <a:r>
              <a:rPr lang="en-US" sz="1500" dirty="0">
                <a:latin typeface="Courier New" pitchFamily="49" charset="0"/>
              </a:rPr>
              <a:t>  		array[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] = array[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] * 8;</a:t>
            </a:r>
          </a:p>
          <a:p>
            <a:pPr>
              <a:buFontTx/>
              <a:buNone/>
            </a:pPr>
            <a:endParaRPr lang="en-US" sz="100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b="1" dirty="0">
                <a:solidFill>
                  <a:srgbClr val="0070C0"/>
                </a:solidFill>
                <a:latin typeface="+mj-lt"/>
              </a:rPr>
              <a:t>ARM Assembly Code</a:t>
            </a:r>
          </a:p>
          <a:p>
            <a:pPr>
              <a:buFontTx/>
              <a:buNone/>
            </a:pPr>
            <a:r>
              <a:rPr lang="en-US" sz="1500" dirty="0">
                <a:latin typeface="Courier New" pitchFamily="49" charset="0"/>
              </a:rPr>
              <a:t>; R0 = array base address, R1 = </a:t>
            </a:r>
            <a:r>
              <a:rPr lang="en-US" sz="1500" dirty="0" err="1">
                <a:latin typeface="Courier New" pitchFamily="49" charset="0"/>
              </a:rPr>
              <a:t>i</a:t>
            </a:r>
            <a:endParaRPr lang="en-US" sz="15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500" dirty="0">
              <a:latin typeface="Courier New" pitchFamily="49" charset="0"/>
            </a:endParaRPr>
          </a:p>
          <a:p>
            <a:pPr marL="0" indent="0">
              <a:buNone/>
            </a:pPr>
            <a:endParaRPr lang="en-US" sz="15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500" dirty="0">
              <a:latin typeface="Courier New" pitchFamily="49" charset="0"/>
            </a:endParaRPr>
          </a:p>
        </p:txBody>
      </p:sp>
      <p:sp>
        <p:nvSpPr>
          <p:cNvPr id="11356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Arrays using for Loops</a:t>
            </a:r>
          </a:p>
        </p:txBody>
      </p:sp>
    </p:spTree>
    <p:extLst>
      <p:ext uri="{BB962C8B-B14F-4D97-AF65-F5344CB8AC3E}">
        <p14:creationId xmlns:p14="http://schemas.microsoft.com/office/powerpoint/2010/main" val="3893572348"/>
      </p:ext>
    </p:extLst>
  </p:cSld>
  <p:clrMapOvr>
    <a:masterClrMapping/>
  </p:clrMapOvr>
  <p:transition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620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48685" y="855865"/>
            <a:ext cx="7848600" cy="5181600"/>
          </a:xfrm>
          <a:noFill/>
          <a:ln/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US" b="1" dirty="0">
                <a:solidFill>
                  <a:srgbClr val="0070C0"/>
                </a:solidFill>
                <a:latin typeface="+mj-lt"/>
              </a:rPr>
              <a:t>C Code</a:t>
            </a:r>
          </a:p>
          <a:p>
            <a:pPr>
              <a:buFontTx/>
              <a:buNone/>
            </a:pPr>
            <a:r>
              <a:rPr lang="en-US" sz="1500" dirty="0">
                <a:latin typeface="Courier New" pitchFamily="49" charset="0"/>
              </a:rPr>
              <a:t>	</a:t>
            </a:r>
            <a:r>
              <a:rPr lang="en-US" sz="1500" dirty="0" err="1">
                <a:latin typeface="Courier New" pitchFamily="49" charset="0"/>
              </a:rPr>
              <a:t>int</a:t>
            </a:r>
            <a:r>
              <a:rPr lang="en-US" sz="1500" dirty="0">
                <a:latin typeface="Courier New" pitchFamily="49" charset="0"/>
              </a:rPr>
              <a:t> array[200];</a:t>
            </a:r>
          </a:p>
          <a:p>
            <a:pPr>
              <a:buFontTx/>
              <a:buNone/>
            </a:pPr>
            <a:r>
              <a:rPr lang="en-US" sz="1500" dirty="0">
                <a:latin typeface="Courier New" pitchFamily="49" charset="0"/>
              </a:rPr>
              <a:t>	</a:t>
            </a:r>
            <a:r>
              <a:rPr lang="en-US" sz="1500" dirty="0" err="1">
                <a:latin typeface="Courier New" pitchFamily="49" charset="0"/>
              </a:rPr>
              <a:t>int</a:t>
            </a:r>
            <a:r>
              <a:rPr lang="en-US" sz="1500" dirty="0">
                <a:latin typeface="Courier New" pitchFamily="49" charset="0"/>
              </a:rPr>
              <a:t> 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endParaRPr lang="en-US" sz="5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500" dirty="0">
                <a:latin typeface="Courier New" pitchFamily="49" charset="0"/>
              </a:rPr>
              <a:t>	for (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=199; 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 &gt;= 0; 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 = 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 - 1)</a:t>
            </a:r>
          </a:p>
          <a:p>
            <a:pPr>
              <a:buFontTx/>
              <a:buNone/>
            </a:pPr>
            <a:r>
              <a:rPr lang="en-US" sz="1500" dirty="0">
                <a:latin typeface="Courier New" pitchFamily="49" charset="0"/>
              </a:rPr>
              <a:t>  		array[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] = array[</a:t>
            </a:r>
            <a:r>
              <a:rPr lang="en-US" sz="1500" dirty="0" err="1">
                <a:latin typeface="Courier New" pitchFamily="49" charset="0"/>
              </a:rPr>
              <a:t>i</a:t>
            </a:r>
            <a:r>
              <a:rPr lang="en-US" sz="1500" dirty="0">
                <a:latin typeface="Courier New" pitchFamily="49" charset="0"/>
              </a:rPr>
              <a:t>] * 8;</a:t>
            </a:r>
          </a:p>
          <a:p>
            <a:pPr>
              <a:buFontTx/>
              <a:buNone/>
            </a:pPr>
            <a:endParaRPr lang="en-US" sz="100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b="1" dirty="0">
                <a:solidFill>
                  <a:srgbClr val="0070C0"/>
                </a:solidFill>
                <a:latin typeface="+mj-lt"/>
              </a:rPr>
              <a:t>ARM Assembly Code</a:t>
            </a:r>
          </a:p>
          <a:p>
            <a:pPr>
              <a:buFontTx/>
              <a:buNone/>
            </a:pPr>
            <a:r>
              <a:rPr lang="en-US" sz="1500" dirty="0">
                <a:latin typeface="Courier New" pitchFamily="49" charset="0"/>
              </a:rPr>
              <a:t>; R0 = array base address, R1 = </a:t>
            </a:r>
            <a:r>
              <a:rPr lang="en-US" sz="1500" dirty="0" err="1">
                <a:latin typeface="Courier New" pitchFamily="49" charset="0"/>
              </a:rPr>
              <a:t>i</a:t>
            </a:r>
            <a:endParaRPr lang="en-US" sz="15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500" dirty="0">
                <a:latin typeface="Courier New" pitchFamily="49" charset="0"/>
              </a:rPr>
              <a:t>  MOV R0, 0x60000000</a:t>
            </a:r>
          </a:p>
          <a:p>
            <a:pPr>
              <a:buFontTx/>
              <a:buNone/>
            </a:pPr>
            <a:r>
              <a:rPr lang="en-US" sz="1500" dirty="0">
                <a:latin typeface="Courier New" pitchFamily="49" charset="0"/>
              </a:rPr>
              <a:t>  MOV R1, #199</a:t>
            </a:r>
          </a:p>
          <a:p>
            <a:pPr marL="0" indent="0">
              <a:lnSpc>
                <a:spcPct val="90000"/>
              </a:lnSpc>
              <a:buNone/>
            </a:pPr>
            <a:endParaRPr lang="en-US" sz="500" dirty="0">
              <a:latin typeface="Courier New" pitchFamily="49" charset="0"/>
              <a:cs typeface="Arial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1500" dirty="0">
                <a:latin typeface="Courier New" pitchFamily="49" charset="0"/>
                <a:cs typeface="Arial" charset="0"/>
              </a:rPr>
              <a:t>FOR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500" dirty="0">
                <a:latin typeface="Courier New" pitchFamily="49" charset="0"/>
                <a:cs typeface="Arial" charset="0"/>
              </a:rPr>
              <a:t>  LDR  R2, [R0, R1, LSL #2]	; R2 = array(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500" dirty="0">
                <a:latin typeface="Courier New" pitchFamily="49" charset="0"/>
                <a:cs typeface="Arial" charset="0"/>
              </a:rPr>
              <a:t>)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500" dirty="0">
                <a:latin typeface="Courier New" pitchFamily="49" charset="0"/>
                <a:cs typeface="Arial" charset="0"/>
              </a:rPr>
              <a:t>  LSL  R2, R2, #3		; R2 = R2&lt;&lt;3 = R3*8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500" dirty="0">
                <a:latin typeface="Courier New" pitchFamily="49" charset="0"/>
                <a:cs typeface="Arial" charset="0"/>
              </a:rPr>
              <a:t>  STR  R2, [R0, R1, LSL #2]	; array(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500" dirty="0">
                <a:latin typeface="Courier New" pitchFamily="49" charset="0"/>
                <a:cs typeface="Arial" charset="0"/>
              </a:rPr>
              <a:t>) = R2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500" dirty="0">
                <a:latin typeface="Courier New" pitchFamily="49" charset="0"/>
                <a:cs typeface="Arial" charset="0"/>
              </a:rPr>
              <a:t>  SUBS R1, R1, #1		;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500" dirty="0">
                <a:latin typeface="Courier New" pitchFamily="49" charset="0"/>
                <a:cs typeface="Arial" charset="0"/>
              </a:rPr>
              <a:t> = 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500" dirty="0">
                <a:latin typeface="Courier New" pitchFamily="49" charset="0"/>
                <a:cs typeface="Arial" charset="0"/>
              </a:rPr>
              <a:t> – 1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500" dirty="0">
                <a:latin typeface="Courier New" pitchFamily="49" charset="0"/>
                <a:cs typeface="Arial" charset="0"/>
              </a:rPr>
              <a:t>				; and set flags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1500" dirty="0">
                <a:latin typeface="Courier New" pitchFamily="49" charset="0"/>
                <a:cs typeface="Arial" charset="0"/>
              </a:rPr>
              <a:t>  BPL  FOR			; if (</a:t>
            </a:r>
            <a:r>
              <a:rPr lang="en-US" sz="15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500" dirty="0">
                <a:latin typeface="Courier New" pitchFamily="49" charset="0"/>
                <a:cs typeface="Arial" charset="0"/>
              </a:rPr>
              <a:t>&gt;=0) repeat loop</a:t>
            </a:r>
          </a:p>
          <a:p>
            <a:pPr marL="0" indent="0">
              <a:buNone/>
            </a:pPr>
            <a:endParaRPr lang="en-US" sz="15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500" dirty="0">
              <a:latin typeface="Courier New" pitchFamily="49" charset="0"/>
            </a:endParaRPr>
          </a:p>
        </p:txBody>
      </p:sp>
      <p:sp>
        <p:nvSpPr>
          <p:cNvPr id="11356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Arrays using for Loops</a:t>
            </a:r>
          </a:p>
        </p:txBody>
      </p:sp>
    </p:spTree>
    <p:extLst>
      <p:ext uri="{BB962C8B-B14F-4D97-AF65-F5344CB8AC3E}">
        <p14:creationId xmlns:p14="http://schemas.microsoft.com/office/powerpoint/2010/main" val="3351931225"/>
      </p:ext>
    </p:extLst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6580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24260" y="1143000"/>
            <a:ext cx="7620000" cy="5181600"/>
          </a:xfrm>
          <a:noFill/>
          <a:ln/>
        </p:spPr>
        <p:txBody>
          <a:bodyPr>
            <a:normAutofit/>
          </a:bodyPr>
          <a:lstStyle/>
          <a:p>
            <a:r>
              <a:rPr lang="en-US" dirty="0"/>
              <a:t>American Standard Code for Information Interchange</a:t>
            </a:r>
          </a:p>
          <a:p>
            <a:r>
              <a:rPr lang="en-US" dirty="0"/>
              <a:t>Each text character has unique byte value</a:t>
            </a:r>
          </a:p>
          <a:p>
            <a:pPr lvl="1"/>
            <a:r>
              <a:rPr lang="en-US" dirty="0"/>
              <a:t>For example, S = 0x53, a = 0x61, A = 0x41</a:t>
            </a:r>
          </a:p>
          <a:p>
            <a:pPr lvl="1"/>
            <a:r>
              <a:rPr lang="en-US" dirty="0"/>
              <a:t>Lower-case and upper-case differ by 0x20 (32)</a:t>
            </a:r>
          </a:p>
        </p:txBody>
      </p:sp>
      <p:sp>
        <p:nvSpPr>
          <p:cNvPr id="117657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ASCII Code</a:t>
            </a:r>
          </a:p>
        </p:txBody>
      </p:sp>
    </p:spTree>
    <p:extLst>
      <p:ext uri="{BB962C8B-B14F-4D97-AF65-F5344CB8AC3E}">
        <p14:creationId xmlns:p14="http://schemas.microsoft.com/office/powerpoint/2010/main" val="4106775369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875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9875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7200" y="1219200"/>
            <a:ext cx="8077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Similar to addition - only mnemonic changes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SUB:</a:t>
            </a:r>
            <a:r>
              <a:rPr lang="en-US" sz="3200" dirty="0">
                <a:latin typeface="+mj-lt"/>
                <a:cs typeface="Arial" charset="0"/>
              </a:rPr>
              <a:t> 	mnemonic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b, c:  	</a:t>
            </a:r>
            <a:r>
              <a:rPr lang="en-US" sz="3200" dirty="0">
                <a:latin typeface="+mj-lt"/>
                <a:cs typeface="Arial" charset="0"/>
              </a:rPr>
              <a:t>source operands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a:</a:t>
            </a:r>
            <a:r>
              <a:rPr lang="en-US" sz="3200" dirty="0">
                <a:solidFill>
                  <a:srgbClr val="0070C0"/>
                </a:solidFill>
                <a:latin typeface="+mj-lt"/>
                <a:cs typeface="Arial" charset="0"/>
              </a:rPr>
              <a:t>	</a:t>
            </a:r>
            <a:r>
              <a:rPr lang="en-US" sz="3200" dirty="0">
                <a:solidFill>
                  <a:schemeClr val="accent2"/>
                </a:solidFill>
                <a:latin typeface="+mj-lt"/>
                <a:cs typeface="Arial" charset="0"/>
              </a:rPr>
              <a:t>   	</a:t>
            </a:r>
            <a:r>
              <a:rPr lang="en-US" sz="3200" dirty="0">
                <a:latin typeface="+mj-lt"/>
                <a:cs typeface="Arial" charset="0"/>
              </a:rPr>
              <a:t>destination operand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09875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90600" y="2286000"/>
            <a:ext cx="3657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a = b - c;</a:t>
            </a:r>
          </a:p>
        </p:txBody>
      </p:sp>
      <p:sp>
        <p:nvSpPr>
          <p:cNvPr id="1098758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648200" y="2286000"/>
            <a:ext cx="36576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Courier New" pitchFamily="49" charset="0"/>
                <a:cs typeface="Arial" charset="0"/>
              </a:rPr>
              <a:t>SUB a, b, 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10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Instruction: Subtraction</a:t>
            </a:r>
          </a:p>
        </p:txBody>
      </p:sp>
    </p:spTree>
    <p:extLst>
      <p:ext uri="{BB962C8B-B14F-4D97-AF65-F5344CB8AC3E}">
        <p14:creationId xmlns:p14="http://schemas.microsoft.com/office/powerpoint/2010/main" val="356278319"/>
      </p:ext>
    </p:extLst>
  </p:cSld>
  <p:clrMapOvr>
    <a:masterClrMapping/>
  </p:clrMapOvr>
  <p:transition/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Cast of Characters</a:t>
            </a:r>
          </a:p>
        </p:txBody>
      </p:sp>
      <p:pic>
        <p:nvPicPr>
          <p:cNvPr id="270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560" y="971080"/>
            <a:ext cx="5124955" cy="5183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78982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17112</TotalTime>
  <Words>3392</Words>
  <Application>Microsoft Macintosh PowerPoint</Application>
  <PresentationFormat>On-screen Show (4:3)</PresentationFormat>
  <Paragraphs>1018</Paragraphs>
  <Slides>90</Slides>
  <Notes>90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90</vt:i4>
      </vt:variant>
    </vt:vector>
  </HeadingPairs>
  <TitlesOfParts>
    <vt:vector size="100" baseType="lpstr">
      <vt:lpstr>ＭＳ Ｐゴシック</vt:lpstr>
      <vt:lpstr>Arial</vt:lpstr>
      <vt:lpstr>Arial Black</vt:lpstr>
      <vt:lpstr>Calibri</vt:lpstr>
      <vt:lpstr>Courier New</vt:lpstr>
      <vt:lpstr>Courier10 BT</vt:lpstr>
      <vt:lpstr>Times New Roman</vt:lpstr>
      <vt:lpstr>Wingdings</vt:lpstr>
      <vt:lpstr>Office Theme</vt:lpstr>
      <vt:lpstr>VISIO</vt:lpstr>
      <vt:lpstr>Lecture 17:  ARM Assembly  Language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Harvey Mudd College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Microsoft Office User</cp:lastModifiedBy>
  <cp:revision>113</cp:revision>
  <cp:lastPrinted>2018-01-16T16:40:17Z</cp:lastPrinted>
  <dcterms:created xsi:type="dcterms:W3CDTF">2012-08-07T04:56:47Z</dcterms:created>
  <dcterms:modified xsi:type="dcterms:W3CDTF">2019-11-09T13:45:45Z</dcterms:modified>
</cp:coreProperties>
</file>