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notesSlides/notesSlide22.xml" ContentType="application/vnd.openxmlformats-officedocument.presentationml.notesSlide+xml"/>
  <Override PartName="/ppt/tags/tag22.xml" ContentType="application/vnd.openxmlformats-officedocument.presentationml.tags+xml"/>
  <Override PartName="/ppt/notesSlides/notesSlide23.xml" ContentType="application/vnd.openxmlformats-officedocument.presentationml.notesSlide+xml"/>
  <Override PartName="/ppt/tags/tag23.xml" ContentType="application/vnd.openxmlformats-officedocument.presentationml.tags+xml"/>
  <Override PartName="/ppt/notesSlides/notesSlide24.xml" ContentType="application/vnd.openxmlformats-officedocument.presentationml.notesSlide+xml"/>
  <Override PartName="/ppt/tags/tag24.xml" ContentType="application/vnd.openxmlformats-officedocument.presentationml.tags+xml"/>
  <Override PartName="/ppt/notesSlides/notesSlide25.xml" ContentType="application/vnd.openxmlformats-officedocument.presentationml.notesSlide+xml"/>
  <Override PartName="/ppt/tags/tag25.xml" ContentType="application/vnd.openxmlformats-officedocument.presentationml.tags+xml"/>
  <Override PartName="/ppt/notesSlides/notesSlide26.xml" ContentType="application/vnd.openxmlformats-officedocument.presentationml.notesSlide+xml"/>
  <Override PartName="/ppt/tags/tag26.xml" ContentType="application/vnd.openxmlformats-officedocument.presentationml.tags+xml"/>
  <Override PartName="/ppt/notesSlides/notesSlide27.xml" ContentType="application/vnd.openxmlformats-officedocument.presentationml.notesSlide+xml"/>
  <Override PartName="/ppt/tags/tag27.xml" ContentType="application/vnd.openxmlformats-officedocument.presentationml.tags+xml"/>
  <Override PartName="/ppt/notesSlides/notesSlide28.xml" ContentType="application/vnd.openxmlformats-officedocument.presentationml.notesSlide+xml"/>
  <Override PartName="/ppt/tags/tag28.xml" ContentType="application/vnd.openxmlformats-officedocument.presentationml.tags+xml"/>
  <Override PartName="/ppt/notesSlides/notesSlide29.xml" ContentType="application/vnd.openxmlformats-officedocument.presentationml.notesSlide+xml"/>
  <Override PartName="/ppt/tags/tag29.xml" ContentType="application/vnd.openxmlformats-officedocument.presentationml.tags+xml"/>
  <Override PartName="/ppt/notesSlides/notesSlide30.xml" ContentType="application/vnd.openxmlformats-officedocument.presentationml.notesSlide+xml"/>
  <Override PartName="/ppt/tags/tag30.xml" ContentType="application/vnd.openxmlformats-officedocument.presentationml.tags+xml"/>
  <Override PartName="/ppt/notesSlides/notesSlide31.xml" ContentType="application/vnd.openxmlformats-officedocument.presentationml.notesSlide+xml"/>
  <Override PartName="/ppt/tags/tag31.xml" ContentType="application/vnd.openxmlformats-officedocument.presentationml.tags+xml"/>
  <Override PartName="/ppt/notesSlides/notesSlide32.xml" ContentType="application/vnd.openxmlformats-officedocument.presentationml.notesSlide+xml"/>
  <Override PartName="/ppt/tags/tag32.xml" ContentType="application/vnd.openxmlformats-officedocument.presentationml.tags+xml"/>
  <Override PartName="/ppt/notesSlides/notesSlide33.xml" ContentType="application/vnd.openxmlformats-officedocument.presentationml.notesSlide+xml"/>
  <Override PartName="/ppt/tags/tag33.xml" ContentType="application/vnd.openxmlformats-officedocument.presentationml.tags+xml"/>
  <Override PartName="/ppt/notesSlides/notesSlide34.xml" ContentType="application/vnd.openxmlformats-officedocument.presentationml.notesSlide+xml"/>
  <Override PartName="/ppt/tags/tag34.xml" ContentType="application/vnd.openxmlformats-officedocument.presentationml.tags+xml"/>
  <Override PartName="/ppt/notesSlides/notesSlide35.xml" ContentType="application/vnd.openxmlformats-officedocument.presentationml.notesSlide+xml"/>
  <Override PartName="/ppt/tags/tag35.xml" ContentType="application/vnd.openxmlformats-officedocument.presentationml.tags+xml"/>
  <Override PartName="/ppt/notesSlides/notesSlide36.xml" ContentType="application/vnd.openxmlformats-officedocument.presentationml.notesSlide+xml"/>
  <Override PartName="/ppt/tags/tag36.xml" ContentType="application/vnd.openxmlformats-officedocument.presentationml.tags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84" r:id="rId2"/>
    <p:sldId id="257" r:id="rId3"/>
    <p:sldId id="423" r:id="rId4"/>
    <p:sldId id="424" r:id="rId5"/>
    <p:sldId id="425" r:id="rId6"/>
    <p:sldId id="426" r:id="rId7"/>
    <p:sldId id="421" r:id="rId8"/>
    <p:sldId id="428" r:id="rId9"/>
    <p:sldId id="429" r:id="rId10"/>
    <p:sldId id="430" r:id="rId11"/>
    <p:sldId id="431" r:id="rId12"/>
    <p:sldId id="432" r:id="rId13"/>
    <p:sldId id="434" r:id="rId14"/>
    <p:sldId id="435" r:id="rId15"/>
    <p:sldId id="433" r:id="rId16"/>
    <p:sldId id="436" r:id="rId17"/>
    <p:sldId id="441" r:id="rId18"/>
    <p:sldId id="437" r:id="rId19"/>
    <p:sldId id="439" r:id="rId20"/>
    <p:sldId id="440" r:id="rId21"/>
    <p:sldId id="438" r:id="rId22"/>
    <p:sldId id="427" r:id="rId23"/>
    <p:sldId id="422" r:id="rId24"/>
    <p:sldId id="448" r:id="rId25"/>
    <p:sldId id="447" r:id="rId26"/>
    <p:sldId id="449" r:id="rId27"/>
    <p:sldId id="450" r:id="rId28"/>
    <p:sldId id="451" r:id="rId29"/>
    <p:sldId id="452" r:id="rId30"/>
    <p:sldId id="453" r:id="rId31"/>
    <p:sldId id="454" r:id="rId32"/>
    <p:sldId id="455" r:id="rId33"/>
    <p:sldId id="443" r:id="rId34"/>
    <p:sldId id="442" r:id="rId35"/>
    <p:sldId id="444" r:id="rId36"/>
    <p:sldId id="445" r:id="rId37"/>
    <p:sldId id="446" r:id="rId3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46" autoAdjust="0"/>
    <p:restoredTop sz="90877" autoAdjust="0"/>
  </p:normalViewPr>
  <p:slideViewPr>
    <p:cSldViewPr>
      <p:cViewPr>
        <p:scale>
          <a:sx n="84" d="100"/>
          <a:sy n="84" d="100"/>
        </p:scale>
        <p:origin x="1296" y="2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11/5/19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11/5/19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98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7718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73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193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38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048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150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94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866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14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160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027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944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021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238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659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967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97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921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034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28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143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2689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4746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0844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2316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271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241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4809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53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68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53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33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53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5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15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2016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16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2019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A4A46-44A4-FC4A-9F34-EF42A9EF8325}"/>
              </a:ext>
            </a:extLst>
          </p:cNvPr>
          <p:cNvSpPr/>
          <p:nvPr userDrawn="1"/>
        </p:nvSpPr>
        <p:spPr>
          <a:xfrm>
            <a:off x="152400" y="5924550"/>
            <a:ext cx="8839200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11/5/19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4" Type="http://schemas.openxmlformats.org/officeDocument/2006/relationships/image" Target="../media/image1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1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1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1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4" Type="http://schemas.openxmlformats.org/officeDocument/2006/relationships/image" Target="../media/image1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1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16: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Microcontrollers Libraries &amp; Examples</a:t>
            </a:r>
            <a:endParaRPr lang="en-US" altLang="en-US" sz="2400" b="1" dirty="0">
              <a:solidFill>
                <a:schemeClr val="tx1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+mj-lt"/>
              </a:rPr>
              <a:t>EasyNucleoIO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 Pin Numbering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  Arduino Pin 	STM32 Pin		Code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D0	PA10		10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         D1	PA9		9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D2	PA12   DO NOT USE	12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D3	PB0		16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D4	PB7     DO NOT USE	23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D5	PB6     DO NOT USE	22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D6	PB1		17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D7	PF0		32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D8	PF1		33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D9	PA8		8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D10	PA11		11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D11	PB5		21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D12	PB4		20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D13	PB3 (on-board green LED)	19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A0 (D14)	PA0		0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A1 (D15)	PA1		1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A2 (D16)	PA3		3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A3 (D17)	PA4		4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A4 (D18)	PA5		5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A5 (D19)	PA6		6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A6 (D20)	PA7		7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A7 (D21)	PA2		2</a:t>
            </a:r>
          </a:p>
          <a:p>
            <a:pPr marL="457200" lvl="1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85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+mj-lt"/>
              </a:rPr>
              <a:t>EasyNucleoIOInit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EasyNucleoIOInit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(void) {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//Clocks:	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//enable clock for GPIOA, B, F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RCC-&gt;AHBENR |= RCC_AHBENR_GPIOAEN |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RCC_AHBENR_GPIOBEN | 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               RCC_AHBENR_GPIOFEN;</a:t>
            </a:r>
          </a:p>
          <a:p>
            <a:pPr marL="5715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//enable clock to SPI1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RCC-&gt;APB2ENR |= RCC_APB2ENR_SPI1EN;	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70499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Pin Mapping Helper Functions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digitalPinMapping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[22] = {10, 9, 12, 16, 23, 22, 17,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			    32, 33, 8, 11, 21, 20, 19, 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0, 1, 3, 4, 5, 6, 7, 2};</a:t>
            </a:r>
          </a:p>
          <a:p>
            <a:pPr marL="5715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GPIO_TypeDef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pinToReg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pin) {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p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digitalPinMapping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[pin];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if (p &lt; 16) return GPIOA;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else if (p &lt; 32) return GPIOB;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else return GPIOF;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5715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pinToOffset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pin) {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p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digitalPinMapping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[pin];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return p % 16;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56990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+mj-lt"/>
              </a:rPr>
              <a:t>digitalRead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digitalRead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pin) {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GPIO_TypeDef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pinToReg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(pin);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offset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pinToOffset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(pin);</a:t>
            </a:r>
          </a:p>
          <a:p>
            <a:pPr marL="5715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return 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-&gt;IDR &gt;&gt; offset) &amp; 0x1;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175258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+mj-lt"/>
              </a:rPr>
              <a:t>digitalWrite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digitalWrite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pin,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GPIO_TypeDef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pinToReg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(pin);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offset =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pinToOffset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(pin);</a:t>
            </a:r>
          </a:p>
          <a:p>
            <a:pPr marL="5715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if (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-&gt;ODR |=  (1 &lt;&lt; offset);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else    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-&gt;ODR &amp;= ~(1 &lt;&lt; offset);</a:t>
            </a:r>
          </a:p>
          <a:p>
            <a:pPr marL="5715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81460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+mj-lt"/>
              </a:rPr>
              <a:t>pinMode</a:t>
            </a:r>
            <a:endParaRPr lang="en-US" sz="4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pinMode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pin,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function) {</a:t>
            </a:r>
          </a:p>
          <a:p>
            <a:pPr marL="5715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GPIO_TypeDef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pinToReg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(pin);</a:t>
            </a:r>
          </a:p>
          <a:p>
            <a:pPr marL="5715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offset =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pinToOffset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(pin)*2;	</a:t>
            </a:r>
          </a:p>
          <a:p>
            <a:pPr marL="5715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-&gt;MODER &amp;= ~((3 &amp; ~function) &lt;&lt; offset);</a:t>
            </a:r>
          </a:p>
          <a:p>
            <a:pPr marL="5715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-&gt;MODER |=  ((3 &amp;  function) &lt;&lt; offset);</a:t>
            </a:r>
          </a:p>
          <a:p>
            <a:pPr marL="5715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87296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Morse Code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Play a message in Morse code by blinking LEDs.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Demonstrate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EasyNucleoIO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Similarities to Lab 7</a:t>
            </a:r>
          </a:p>
        </p:txBody>
      </p:sp>
    </p:spTree>
    <p:extLst>
      <p:ext uri="{BB962C8B-B14F-4D97-AF65-F5344CB8AC3E}">
        <p14:creationId xmlns:p14="http://schemas.microsoft.com/office/powerpoint/2010/main" val="2026444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Morse Code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morse.c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David_Harris@hmc.edu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// Arduino-like library for IO functions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#include "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EasyNucleoIO.h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buNone/>
            </a:pP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DUR 100</a:t>
            </a:r>
          </a:p>
          <a:p>
            <a:pPr marL="0" indent="0">
              <a:buNone/>
            </a:pP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510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Morse Code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// Define Morse code for letters</a:t>
            </a:r>
          </a:p>
          <a:p>
            <a:pPr marL="0" indent="0">
              <a:buNone/>
            </a:pPr>
            <a:r>
              <a:rPr lang="en-US" sz="9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codes[26][5] = {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".-",   // A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"-...", // B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"-.-.", // C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"-..",  // D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".",    // E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"..-.", // F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"--.",  // G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"....", // H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"..",   // I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".---", // J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"-.-",  // K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".-..", // L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"--",   // M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"-.",   // N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"---",  // O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".--.", // P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"--.-", // Q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".-.",  // R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"...",  // S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"-",    // T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"..-",  // U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"...-", // V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".--",  // W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"-..-", // X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"-.--", // Y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 "--.."  // Z </a:t>
            </a:r>
          </a:p>
          <a:p>
            <a:pPr marL="0" indent="0">
              <a:buNone/>
            </a:pPr>
            <a:r>
              <a:rPr 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2096922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Morse Code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playChar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c) {</a:t>
            </a:r>
          </a:p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=0;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while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(codes[c-'A'][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])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digitalWrite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(13, 1); // turn on LED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(codes[c-'A'][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 == '.')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delayLoop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(DUR);   // dot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        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delayLoop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(3*DUR); // dash 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digitalWrite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(13, 0); // turn off LED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delayLoop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(DUR); // pause between elements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++;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delayLoop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(DUR*2); // extra pause between characters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306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solidFill>
                  <a:schemeClr val="bg1"/>
                </a:solidFill>
                <a:latin typeface="+mj-lt"/>
              </a:rPr>
              <a:t>Lecture 16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63374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Cortex Microcontroller Software Interface Standard (CMSIS)</a:t>
            </a:r>
          </a:p>
          <a:p>
            <a:r>
              <a:rPr lang="en-US" dirty="0" err="1"/>
              <a:t>EasyNucleoIO</a:t>
            </a:r>
            <a:r>
              <a:rPr lang="en-US" dirty="0"/>
              <a:t> Library</a:t>
            </a:r>
          </a:p>
          <a:p>
            <a:r>
              <a:rPr lang="en-US" dirty="0"/>
              <a:t>Morse Code GPIO Example</a:t>
            </a:r>
          </a:p>
          <a:p>
            <a:r>
              <a:rPr lang="en-US" dirty="0"/>
              <a:t>Accelerometer SPI Example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6A5FC2-0DA5-1D4A-A433-B39BBEB23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00" y="1142999"/>
            <a:ext cx="1676400" cy="448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0612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Morse Code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playStr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[]) {</a:t>
            </a:r>
          </a:p>
          <a:p>
            <a:pPr marL="0" indent="0"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=0;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</a:p>
          <a:p>
            <a:pPr marL="0" indent="0">
              <a:buNone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while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]) 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playChar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++]);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51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Morse Code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main(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EasyNucleoIOInit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pinMode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(13, OUTPUT); // Green LED   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 while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(1) {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playStr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("SOS");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// pause between words       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delayLoop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(DUR*4); 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 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1047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Example: SPI Interface to Accelerometer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LIS3DH 3-axis accelerometer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Measures X, Y, Z acceleration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2-8 G Full scale (configurable)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SPI interface with 16-bit transfers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~1 mg sensitivity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3x3 mm land grid array package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Hard to assemble without tooling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Available on a breakout board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$4.95 from Adafruit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B674E2-E672-0B46-92E8-5FDF995D6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400" y="1219200"/>
            <a:ext cx="1727200" cy="1600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72240E-5FE5-1F43-921E-EC5D54520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8512" y="3057955"/>
            <a:ext cx="2648976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6407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LIS3DH Internal Operation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MEMS cantilevers move based on acceleration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Changes capacitance, sensed by ADC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Temperature compensation for good accuracy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31A242-9397-2F4D-8E0C-8A78CA8F92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590800"/>
            <a:ext cx="6705600" cy="358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331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Microcontroller -&gt; Accel Interface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3.3V, GND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SPI interface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Optional Interrupt 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Indicates new sample ready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9DEB1A-03C2-714A-81E6-C7EDD4F79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000" y="1447800"/>
            <a:ext cx="2794000" cy="376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5087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SPI Data Packets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Communicate with SPI through internal registers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Each register has 6 bit address, 8 bits of data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Use a 16-bit SPI transaction</a:t>
            </a:r>
          </a:p>
          <a:p>
            <a:pPr lvl="1"/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RWbar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= 1 to read, 0 to write. 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MSbar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= 0 for single register accesses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D23DB6-D3EC-0B43-8551-C8151D3B8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192" y="2971800"/>
            <a:ext cx="7769808" cy="284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48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SPI Write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RWbar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= 0. 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MSbar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= 0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Send 6-bit address of register to write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Send 8 bit data value to write to register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Receive 8 bits of dummy data back (discard)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B9D034-60F4-434B-B3BE-AF70F4E86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3124199"/>
            <a:ext cx="7969377" cy="246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912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SPI Read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RWbar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= 1. 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MSbar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= 0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Send 6-bit address of register to read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Send 8 bit dummy data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Receive 8 bits of read data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24FA5A-6652-3247-9C1D-27559E6E52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46" y="3124200"/>
            <a:ext cx="7868545" cy="246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1668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LISD3H Registers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Read WHO_AM_I to check</a:t>
            </a: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	SPI interface working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Write CTRL_REG to </a:t>
            </a: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	configure accel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Read OUT_X/Y/Z registers</a:t>
            </a:r>
          </a:p>
          <a:p>
            <a:pPr marL="0" indent="0">
              <a:buNone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	to measure acceleration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16-bit 2’s complement values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Stored in 8-bit high and low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regs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34AC-7B25-BC4F-9DF8-AC18532A9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1129506"/>
            <a:ext cx="3601249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8097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LISD3H WHO_AM_I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WHO_AM_I register (0x0F) always reads 33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Easy way to check your SPI wiring is correct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9D0187-5FCB-184B-8D22-2E8D8B285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667000"/>
            <a:ext cx="7086600" cy="163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309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CMSIS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Gives names to all the I/O registers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Organized as structures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So you don’t have to look up and type in addresses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Please don’t use this in Lab 7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 want you to get comfortable looking up addresses once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But take advantage of it for Lab 8</a:t>
            </a:r>
          </a:p>
          <a:p>
            <a:pPr marL="0" indent="0">
              <a:buNone/>
            </a:pPr>
            <a:br>
              <a:rPr lang="en-US" sz="2800" dirty="0"/>
            </a:b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905476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LISD3H Control Registers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CTRL_REG1 (0x20)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Write 0x77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Enable X, Y, Z axis measurements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Normal mode 400 Hz sampling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9BB2D8-7E8C-0046-848E-ECFEBBEA4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3999" y="1219200"/>
            <a:ext cx="3605333" cy="22479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2DA664-96EF-604E-A98F-E76FBC0029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3999" y="3473510"/>
            <a:ext cx="3605333" cy="217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2393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LISD3H Control Registers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CTRL_REG4 (0x23)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Write 0x88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Update output after each reading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High resolution (16-bit) mode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E2749E-1685-1F47-B612-2068622E96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8386" y="1137831"/>
            <a:ext cx="4042619" cy="18339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FFE859-B604-994A-AB1A-07F4A21F9E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9632" y="2971800"/>
            <a:ext cx="4051883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4500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LISD3H Output Registers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Read X, Y, Z acceleration as 2 bytes each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Combine into 16-bit 2’s complement numbers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Accel = (Reading – Offset) * Scale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Must calibrate offset and scale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Measure reading at level, rotated +/- 90 degrees on each axis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Different offset and scale for each axis</a:t>
            </a:r>
          </a:p>
        </p:txBody>
      </p:sp>
    </p:spTree>
    <p:extLst>
      <p:ext uri="{BB962C8B-B14F-4D97-AF65-F5344CB8AC3E}">
        <p14:creationId xmlns:p14="http://schemas.microsoft.com/office/powerpoint/2010/main" val="33842207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Accelerometer Starter Code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E85 Lab 8: Digital Level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Cherie Ho and David Money Harris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Based on Bryce's SPI + GPIO STM32F0 CMSIS example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"stm32f0xx.h"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"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EasyNucleoIO.h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/////////////////////////////////////////////////////////////////////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SPI Functions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/////////////////////////////////////////////////////////////////////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#define ALT 2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489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Accelerometer Starter Code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spiInit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//set ALT function for SPI pins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pinMode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(17, ALT); // PA4/SPI1_NSS (A3)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pinMode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(18, ALT); // PA5/SPI1_SCK (A4)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pinMode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(19, ALT); // PA6/SPI1_MISO (A5)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pinMode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(20, ALT); // PA7/SPI1_MOSI (A6)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//configure SPI:		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//BR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fclk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/8, master mode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SPI1-&gt;CR1 |= SPI_CR1_BR_1 | SPI_CR1_MSTR;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// Enable NSS select signal, 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//pulse NSS between transfers, 16-bit data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SPI1-&gt;CR2 |= SPI_CR2_SSOE | SPI_CR2_NSSP | (0xF) &lt;&lt; 8;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//enable SPI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SPI1-&gt;CR1 |= SPI_CR1_SPE;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8006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Accelerometer Starter Code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//send a 16-bits (short) on SPI1 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unsigned short SPI1SendReceive16(unsigned short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outDat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SPI1-&gt;DR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outDat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while(!(SPI1-&gt;SR &amp; SPI_SR_RXNE)); // wait for response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SPI1-&gt;DR; 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spiWrite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(unsigned char address, unsigned char value)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SPI1SendReceive16(address &lt;&lt; 8 | value);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unsigned char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spiRead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(unsigned char address)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SPI1SendReceive16(address &lt;&lt; 8 | (1 &lt;&lt; 15)); 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6492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Accelerometer Starter Code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main(void) {		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volatile unsigned char debug;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volatile short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x,y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//setup clocks and hardware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EasyNucleoIOInit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spiInit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(); // Initialize SPI pins and clocks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//Setup the LIS3DH for use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spiWrite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(0x20, 0x77); // highest conversion rate, all axis on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spiWrite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(0x23, 0x88); // block update, and high resolution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// Check WHO_AM_I register. should return 0x33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debug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spiRead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(0x0F);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while(1) {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// Collect the X and Y values from the LIS3DH 	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x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spiRead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(0x28) | 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spiRead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(0x29) &lt;&lt; 8);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y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spiRead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(0x2A) | 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spiRead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(0x2B) &lt;&lt; 8);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// Small delay to reduce flicker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delayLoop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(100);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}	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07702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Lab 8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Goal of Lab 8 is to build a digital level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Accelerometer code on previous pages is provided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You move a dot around on</a:t>
            </a:r>
          </a:p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an LED matrix to indicate tilt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Use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digitalWrite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from </a:t>
            </a:r>
          </a:p>
          <a:p>
            <a:pPr marL="0" indent="0"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EasyNucleoIO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3640F0-56AC-834C-9DAB-E30E82E01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86000"/>
            <a:ext cx="2650648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874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Without and With CMSIS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Turn on </a:t>
            </a:r>
            <a:r>
              <a:rPr lang="en-U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Nucleo</a:t>
            </a: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 Board LED (PB3)</a:t>
            </a:r>
          </a:p>
          <a:p>
            <a:pPr marL="0" indent="0">
              <a:buNone/>
            </a:pP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Without CMSIS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volatile unsigned long *RCC_AHBENR = (unsigned long*)0x40021014;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volatile unsigned long *GPIOB_MODER = (unsigned long*)0x48000400;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volatile unsigned long *GPIOB_ODR = (unsigned long*)0x48000414;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*RCC_AHBENR |= (1 &lt;&lt; 18);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*GPIOB_MODER |= (1 &lt;&lt; 6);  // set PB3 mode to output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*GPIOB_ODR |= (1 &lt;&lt; 3);    // turn on PB3</a:t>
            </a: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With CMSIS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&lt;stm32f042x6.h&gt; 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RCC-&gt;AHBENR |= RCC_AHBENR_GPIOBEN;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GPIOB-&gt;MODER |= 1 &lt;&lt; 6;</a:t>
            </a:r>
          </a:p>
          <a:p>
            <a:pPr marL="0" indent="0">
              <a:buNone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GPIOB-&gt;ODR |= 1 &lt;&lt; 3;</a:t>
            </a:r>
            <a:br>
              <a:rPr lang="en-US" sz="2800" dirty="0"/>
            </a:b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6252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Peeking Inside CMSIS: Structures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872728" cy="48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typedef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struct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MODER;        /*!&lt; GPIO port mode register,               Address offset: 0x00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OTYPER;       /*!&lt; GPIO port output type register,        Address offset: 0x04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OSPEEDR;      /*!&lt; GPIO port output speed register,       Address offset: 0x08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PUPDR;        /*!&lt; GPIO port pull-up/pull-down register,  Address offset: 0x0C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IDR;          /*!&lt; GPIO port input data register,         Address offset: 0x10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ODR;          /*!&lt; GPIO port output data register,        Address offset: 0x14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BSRR;         /*!&lt; GPIO port bit set/reset register,      Address offset: 0x1A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LCKR;         /*!&lt; GPIO port configuration lock register, Address offset: 0x1C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AFR[2];       /*!&lt; GPIO alternate function low register,  Address offset: 0x20-0x24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 __IO uint32_t BRR;          /*!&lt; GPIO bit reset register,               Address offset: 0x28 */</a:t>
            </a:r>
          </a:p>
          <a:p>
            <a:pPr marL="0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GPIO_TypeDef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indent="0">
              <a:buNone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Notes:</a:t>
            </a:r>
          </a:p>
          <a:p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Uint32_t is a 32-bit unsigned integer data type (equivalent to unsigned long)</a:t>
            </a:r>
          </a:p>
          <a:p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__IO is equivalent to volatile</a:t>
            </a:r>
          </a:p>
          <a:p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Each element of the struct is 4 bytes past the previous</a:t>
            </a:r>
          </a:p>
          <a:p>
            <a:pPr marL="0" indent="0">
              <a:buNone/>
            </a:pPr>
            <a:endParaRPr lang="en-US" sz="3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520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Peeking Inside CMSIS: Addresses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PERIPH_BASE           ((uint32_t)0x40000000)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AHB2PERIPH_BASE       (PERIPH_BASE + 0x08000000)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GPIOA_BASE            (AHB2PERIPH_BASE + 0x00000000)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GPIOB_BASE            (AHB2PERIPH_BASE + 0x00000400)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GPIOF_BASE            (AHB2PERIPH_BASE + 0x00001400)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GPIOA               ((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GPIO_TypeDef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*) GPIOA_BASE)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GPIOB               ((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GPIO_TypeDef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*) GPIOB_BASE)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 GPIOF               ((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GPIO_TypeDef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*) GPIOF_BASE)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  RCC_AHBENR_GPIOAEN  ((uint32_t)0x00020000)      /*!&lt; GPIOA clock enable */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  RCC_AHBENR_GPIOBEN  ((uint32_t)0x00040000)      /*!&lt; GPIOB clock enable */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#define  RCC_AHBENR_GPIOFEN  ((uint32_t)0x00400000)      /*!&lt; GPIOF clock enable */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5000" dirty="0">
                <a:latin typeface="Calibri" panose="020F0502020204030204" pitchFamily="34" charset="0"/>
                <a:cs typeface="Calibri" panose="020F0502020204030204" pitchFamily="34" charset="0"/>
              </a:rPr>
              <a:t>Notes:</a:t>
            </a:r>
          </a:p>
          <a:p>
            <a:r>
              <a:rPr lang="en-US" sz="5000" dirty="0">
                <a:latin typeface="Calibri" panose="020F0502020204030204" pitchFamily="34" charset="0"/>
                <a:cs typeface="Calibri" panose="020F0502020204030204" pitchFamily="34" charset="0"/>
              </a:rPr>
              <a:t>RCC_AHBENR_GPIOBEN = 0x00040000 = (1 &lt;&lt; 18)</a:t>
            </a:r>
            <a:endParaRPr lang="en-US" sz="5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b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5000" dirty="0">
                <a:latin typeface="Calibri" panose="020F0502020204030204" pitchFamily="34" charset="0"/>
                <a:cs typeface="Calibri" panose="020F0502020204030204" pitchFamily="34" charset="0"/>
              </a:rPr>
              <a:t>GPIOB_BASE is 0x40000000+0x08000000+0x00000400 = 0x48000400</a:t>
            </a:r>
          </a:p>
          <a:p>
            <a:r>
              <a:rPr lang="en-US" sz="5000" dirty="0">
                <a:latin typeface="Calibri" panose="020F0502020204030204" pitchFamily="34" charset="0"/>
                <a:cs typeface="Calibri" panose="020F0502020204030204" pitchFamily="34" charset="0"/>
              </a:rPr>
              <a:t>GPIOA-&gt;ODR is at GPIOB_BASE + 0x14 = 0x48000414</a:t>
            </a:r>
          </a:p>
        </p:txBody>
      </p:sp>
    </p:spTree>
    <p:extLst>
      <p:ext uri="{BB962C8B-B14F-4D97-AF65-F5344CB8AC3E}">
        <p14:creationId xmlns:p14="http://schemas.microsoft.com/office/powerpoint/2010/main" val="3328345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+mj-lt"/>
              </a:rPr>
              <a:t>EasyNucleoIO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 Library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We have developed a library giving Arduino-style access to the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Nucleo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I/O.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Built on top of CMSIS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Tricky part is pin numbering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Library Functions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EasyNucleoIOInit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(void);         // call before others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pinMode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pin,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function); // 0 = input, 1 = output, 2 = ALT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digitalWrite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pin,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 // Set pin to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digitalRead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pin);           // return value of pin</a:t>
            </a:r>
          </a:p>
          <a:p>
            <a:pPr lvl="1"/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void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delayLoop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              // delay for given number of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Please do not use in Lab 7 but use in Lab 8</a:t>
            </a:r>
          </a:p>
          <a:p>
            <a:pPr lvl="1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617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  <a:latin typeface="+mj-lt"/>
              </a:rPr>
              <a:t>EasyNucleoIO</a:t>
            </a:r>
            <a:r>
              <a:rPr lang="en-US" sz="4000" dirty="0">
                <a:solidFill>
                  <a:schemeClr val="bg1"/>
                </a:solidFill>
                <a:latin typeface="+mj-lt"/>
              </a:rPr>
              <a:t> Pin Numbering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72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  Arduino Pin  	STM32 Pin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D0	PA10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         D1	PA9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D2	PA12	DO NOT USE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D3	PB0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D4	PB7	DO NOT USE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D5	PB6	DO NOT USE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D6	PB1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D7	PF0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D8	PF1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D9	PA8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D10	PA11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D11	PB5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D12	PB4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D13	PB3 (on-board green LED)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A0 (D14)	PA0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A1 (D15)	PA1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A2 (D16)	PA3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A3 (D17)	PA4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A4 (D18)	PA5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A5 (D19)	PA6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A6 (D20)	PA7</a:t>
            </a:r>
          </a:p>
          <a:p>
            <a:pPr marL="457200" lvl="1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//	A7 (D21)	PA2</a:t>
            </a:r>
          </a:p>
          <a:p>
            <a:pPr marL="457200" lvl="1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328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500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Internal Pin Numbering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23672" y="10668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Let us create a code for pins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Easily identify port and pin within the port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Not all codes are used (16 for Port A, 8 for Port B, 2 for Port F)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16 codes for each port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Port A: 0-15 (all used for PA15:0)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Port B: 16-31 (only 23-16 for PB7:0)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Port F: 32-47 (only 33-32 for PF1:0)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PF0 = 32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PF1 = 33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Find port based on code / 16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Find pin based on code % 16</a:t>
            </a:r>
          </a:p>
        </p:txBody>
      </p:sp>
    </p:spTree>
    <p:extLst>
      <p:ext uri="{BB962C8B-B14F-4D97-AF65-F5344CB8AC3E}">
        <p14:creationId xmlns:p14="http://schemas.microsoft.com/office/powerpoint/2010/main" val="39864291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21023</TotalTime>
  <Words>1177</Words>
  <Application>Microsoft Macintosh PowerPoint</Application>
  <PresentationFormat>On-screen Show (4:3)</PresentationFormat>
  <Paragraphs>447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ＭＳ Ｐゴシック</vt:lpstr>
      <vt:lpstr>Andale Mono</vt:lpstr>
      <vt:lpstr>Arial</vt:lpstr>
      <vt:lpstr>Arial Black</vt:lpstr>
      <vt:lpstr>Calibri</vt:lpstr>
      <vt:lpstr>Courier New</vt:lpstr>
      <vt:lpstr>Times New Roman</vt:lpstr>
      <vt:lpstr>Office Theme</vt:lpstr>
      <vt:lpstr>Lecture 16:  Microcontrollers Libraries &amp;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617</cp:revision>
  <cp:lastPrinted>2018-01-16T16:40:17Z</cp:lastPrinted>
  <dcterms:created xsi:type="dcterms:W3CDTF">2012-08-07T04:56:47Z</dcterms:created>
  <dcterms:modified xsi:type="dcterms:W3CDTF">2019-11-06T15:43:04Z</dcterms:modified>
</cp:coreProperties>
</file>