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tags/tag13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notesSlides/notesSlide15.xml" ContentType="application/vnd.openxmlformats-officedocument.presentationml.notesSlide+xml"/>
  <Override PartName="/ppt/tags/tag15.xml" ContentType="application/vnd.openxmlformats-officedocument.presentationml.tags+xml"/>
  <Override PartName="/ppt/notesSlides/notesSlide16.xml" ContentType="application/vnd.openxmlformats-officedocument.presentationml.notesSlide+xml"/>
  <Override PartName="/ppt/tags/tag16.xml" ContentType="application/vnd.openxmlformats-officedocument.presentationml.tags+xml"/>
  <Override PartName="/ppt/notesSlides/notesSlide17.xml" ContentType="application/vnd.openxmlformats-officedocument.presentationml.notesSlide+xml"/>
  <Override PartName="/ppt/tags/tag17.xml" ContentType="application/vnd.openxmlformats-officedocument.presentationml.tags+xml"/>
  <Override PartName="/ppt/notesSlides/notesSlide18.xml" ContentType="application/vnd.openxmlformats-officedocument.presentationml.notesSlide+xml"/>
  <Override PartName="/ppt/tags/tag18.xml" ContentType="application/vnd.openxmlformats-officedocument.presentationml.tags+xml"/>
  <Override PartName="/ppt/notesSlides/notesSlide19.xml" ContentType="application/vnd.openxmlformats-officedocument.presentationml.notesSlide+xml"/>
  <Override PartName="/ppt/tags/tag19.xml" ContentType="application/vnd.openxmlformats-officedocument.presentationml.tags+xml"/>
  <Override PartName="/ppt/notesSlides/notesSlide20.xml" ContentType="application/vnd.openxmlformats-officedocument.presentationml.notesSlide+xml"/>
  <Override PartName="/ppt/tags/tag20.xml" ContentType="application/vnd.openxmlformats-officedocument.presentationml.tags+xml"/>
  <Override PartName="/ppt/notesSlides/notesSlide21.xml" ContentType="application/vnd.openxmlformats-officedocument.presentationml.notesSlide+xml"/>
  <Override PartName="/ppt/tags/tag21.xml" ContentType="application/vnd.openxmlformats-officedocument.presentationml.tags+xml"/>
  <Override PartName="/ppt/notesSlides/notesSlide22.xml" ContentType="application/vnd.openxmlformats-officedocument.presentationml.notesSlide+xml"/>
  <Override PartName="/ppt/tags/tag22.xml" ContentType="application/vnd.openxmlformats-officedocument.presentationml.tags+xml"/>
  <Override PartName="/ppt/notesSlides/notesSlide23.xml" ContentType="application/vnd.openxmlformats-officedocument.presentationml.notesSlide+xml"/>
  <Override PartName="/ppt/tags/tag23.xml" ContentType="application/vnd.openxmlformats-officedocument.presentationml.tags+xml"/>
  <Override PartName="/ppt/notesSlides/notesSlide24.xml" ContentType="application/vnd.openxmlformats-officedocument.presentationml.notesSlide+xml"/>
  <Override PartName="/ppt/tags/tag24.xml" ContentType="application/vnd.openxmlformats-officedocument.presentationml.tags+xml"/>
  <Override PartName="/ppt/notesSlides/notesSlide25.xml" ContentType="application/vnd.openxmlformats-officedocument.presentationml.notesSlide+xml"/>
  <Override PartName="/ppt/tags/tag25.xml" ContentType="application/vnd.openxmlformats-officedocument.presentationml.tags+xml"/>
  <Override PartName="/ppt/notesSlides/notesSlide26.xml" ContentType="application/vnd.openxmlformats-officedocument.presentationml.notesSlide+xml"/>
  <Override PartName="/ppt/tags/tag26.xml" ContentType="application/vnd.openxmlformats-officedocument.presentationml.tags+xml"/>
  <Override PartName="/ppt/notesSlides/notesSlide27.xml" ContentType="application/vnd.openxmlformats-officedocument.presentationml.notesSlide+xml"/>
  <Override PartName="/ppt/tags/tag27.xml" ContentType="application/vnd.openxmlformats-officedocument.presentationml.tags+xml"/>
  <Override PartName="/ppt/notesSlides/notesSlide28.xml" ContentType="application/vnd.openxmlformats-officedocument.presentationml.notesSlide+xml"/>
  <Override PartName="/ppt/tags/tag28.xml" ContentType="application/vnd.openxmlformats-officedocument.presentationml.tags+xml"/>
  <Override PartName="/ppt/notesSlides/notesSlide29.xml" ContentType="application/vnd.openxmlformats-officedocument.presentationml.notesSlide+xml"/>
  <Override PartName="/ppt/tags/tag29.xml" ContentType="application/vnd.openxmlformats-officedocument.presentationml.tags+xml"/>
  <Override PartName="/ppt/notesSlides/notesSlide30.xml" ContentType="application/vnd.openxmlformats-officedocument.presentationml.notesSlide+xml"/>
  <Override PartName="/ppt/tags/tag30.xml" ContentType="application/vnd.openxmlformats-officedocument.presentationml.tags+xml"/>
  <Override PartName="/ppt/notesSlides/notesSlide31.xml" ContentType="application/vnd.openxmlformats-officedocument.presentationml.notesSlide+xml"/>
  <Override PartName="/ppt/tags/tag31.xml" ContentType="application/vnd.openxmlformats-officedocument.presentationml.tags+xml"/>
  <Override PartName="/ppt/notesSlides/notesSlide32.xml" ContentType="application/vnd.openxmlformats-officedocument.presentationml.notesSlide+xml"/>
  <Override PartName="/ppt/tags/tag32.xml" ContentType="application/vnd.openxmlformats-officedocument.presentationml.tags+xml"/>
  <Override PartName="/ppt/notesSlides/notesSlide33.xml" ContentType="application/vnd.openxmlformats-officedocument.presentationml.notesSlide+xml"/>
  <Override PartName="/ppt/tags/tag33.xml" ContentType="application/vnd.openxmlformats-officedocument.presentationml.tags+xml"/>
  <Override PartName="/ppt/notesSlides/notesSlide34.xml" ContentType="application/vnd.openxmlformats-officedocument.presentationml.notesSlide+xml"/>
  <Override PartName="/ppt/tags/tag34.xml" ContentType="application/vnd.openxmlformats-officedocument.presentationml.tags+xml"/>
  <Override PartName="/ppt/notesSlides/notesSlide35.xml" ContentType="application/vnd.openxmlformats-officedocument.presentationml.notesSlide+xml"/>
  <Override PartName="/ppt/tags/tag35.xml" ContentType="application/vnd.openxmlformats-officedocument.presentationml.tags+xml"/>
  <Override PartName="/ppt/notesSlides/notesSlide36.xml" ContentType="application/vnd.openxmlformats-officedocument.presentationml.notesSlide+xml"/>
  <Override PartName="/ppt/tags/tag36.xml" ContentType="application/vnd.openxmlformats-officedocument.presentationml.tags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9"/>
  </p:notesMasterIdLst>
  <p:sldIdLst>
    <p:sldId id="384" r:id="rId2"/>
    <p:sldId id="257" r:id="rId3"/>
    <p:sldId id="406" r:id="rId4"/>
    <p:sldId id="409" r:id="rId5"/>
    <p:sldId id="407" r:id="rId6"/>
    <p:sldId id="410" r:id="rId7"/>
    <p:sldId id="411" r:id="rId8"/>
    <p:sldId id="408" r:id="rId9"/>
    <p:sldId id="413" r:id="rId10"/>
    <p:sldId id="441" r:id="rId11"/>
    <p:sldId id="414" r:id="rId12"/>
    <p:sldId id="415" r:id="rId13"/>
    <p:sldId id="416" r:id="rId14"/>
    <p:sldId id="419" r:id="rId15"/>
    <p:sldId id="420" r:id="rId16"/>
    <p:sldId id="421" r:id="rId17"/>
    <p:sldId id="422" r:id="rId18"/>
    <p:sldId id="423" r:id="rId19"/>
    <p:sldId id="424" r:id="rId20"/>
    <p:sldId id="425" r:id="rId21"/>
    <p:sldId id="426" r:id="rId22"/>
    <p:sldId id="427" r:id="rId23"/>
    <p:sldId id="428" r:id="rId24"/>
    <p:sldId id="429" r:id="rId25"/>
    <p:sldId id="430" r:id="rId26"/>
    <p:sldId id="431" r:id="rId27"/>
    <p:sldId id="432" r:id="rId28"/>
    <p:sldId id="434" r:id="rId29"/>
    <p:sldId id="435" r:id="rId30"/>
    <p:sldId id="436" r:id="rId31"/>
    <p:sldId id="437" r:id="rId32"/>
    <p:sldId id="440" r:id="rId33"/>
    <p:sldId id="442" r:id="rId34"/>
    <p:sldId id="439" r:id="rId35"/>
    <p:sldId id="438" r:id="rId36"/>
    <p:sldId id="417" r:id="rId37"/>
    <p:sldId id="418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8"/>
    <p:restoredTop sz="94633"/>
  </p:normalViewPr>
  <p:slideViewPr>
    <p:cSldViewPr snapToGrid="0" snapToObjects="1">
      <p:cViewPr varScale="1">
        <p:scale>
          <a:sx n="96" d="100"/>
          <a:sy n="96" d="100"/>
        </p:scale>
        <p:origin x="76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CA74F1-C292-9E4F-8BAD-164919852817}" type="datetimeFigureOut">
              <a:rPr lang="en-US" smtClean="0"/>
              <a:t>10/23/19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5D105-7E14-0840-B693-FFB59843D3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644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>
            <a:extLst>
              <a:ext uri="{FF2B5EF4-FFF2-40B4-BE49-F238E27FC236}">
                <a16:creationId xmlns:a16="http://schemas.microsoft.com/office/drawing/2014/main" id="{D2E1503E-EACF-3142-AD1F-7CBD8573E1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DB4F368-4724-3841-AF0B-812A139452A8}" type="slidenum">
              <a:rPr lang="en-US" altLang="en-US" sz="1200"/>
              <a:pPr eaLnBrk="1" hangingPunct="1"/>
              <a:t>1</a:t>
            </a:fld>
            <a:endParaRPr lang="en-US" altLang="en-US" sz="1200"/>
          </a:p>
        </p:txBody>
      </p:sp>
      <p:sp>
        <p:nvSpPr>
          <p:cNvPr id="16386" name="Rectangle 2">
            <a:extLst>
              <a:ext uri="{FF2B5EF4-FFF2-40B4-BE49-F238E27FC236}">
                <a16:creationId xmlns:a16="http://schemas.microsoft.com/office/drawing/2014/main" id="{3F3080A3-914E-214E-94F9-BAD243FFF5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265B9C15-9878-DC40-B9B9-8BA996DE78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362864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1531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0759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8513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4469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9028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2430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217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2134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7849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1635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6088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7038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6592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6475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1607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3730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5233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311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9749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4507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3579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57792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30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1107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31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94774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32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31903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33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80826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34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06414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35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77143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36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34313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37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567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078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4963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344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1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0955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163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BE9D7-A37C-344B-BA67-3F0B557FBE87}" type="datetimeFigureOut">
              <a:rPr lang="en-US" smtClean="0"/>
              <a:t>10/23/19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8B590-0F13-B844-9B83-BED90FD06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446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BE9D7-A37C-344B-BA67-3F0B557FBE87}" type="datetimeFigureOut">
              <a:rPr lang="en-US" smtClean="0"/>
              <a:t>10/23/19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8B590-0F13-B844-9B83-BED90FD06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748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BE9D7-A37C-344B-BA67-3F0B557FBE87}" type="datetimeFigureOut">
              <a:rPr lang="en-US" smtClean="0"/>
              <a:t>10/23/19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8B590-0F13-B844-9B83-BED90FD06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9189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5928846"/>
            <a:ext cx="9144000" cy="929154"/>
          </a:xfrm>
          <a:prstGeom prst="rect">
            <a:avLst/>
          </a:prstGeom>
          <a:solidFill>
            <a:srgbClr val="231F20"/>
          </a:solidFill>
          <a:ln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919089"/>
          </a:xfrm>
          <a:prstGeom prst="rect">
            <a:avLst/>
          </a:prstGeom>
          <a:solidFill>
            <a:srgbClr val="231F20"/>
          </a:solidFill>
          <a:ln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72064"/>
            <a:ext cx="990600" cy="88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5943600"/>
            <a:ext cx="773569" cy="864310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6477000" y="6248400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>
                <a:solidFill>
                  <a:schemeClr val="bg1"/>
                </a:solidFill>
              </a:rPr>
              <a:t>Lecture 13 &lt;</a:t>
            </a:r>
            <a:fld id="{D1B2EFE9-D440-4A3B-858C-5FEDF5DD0E10}" type="slidenum">
              <a:rPr lang="en-US" sz="1400" smtClean="0">
                <a:solidFill>
                  <a:schemeClr val="bg1"/>
                </a:solidFill>
              </a:rPr>
              <a:pPr/>
              <a:t>‹#›</a:t>
            </a:fld>
            <a:r>
              <a:rPr lang="en-US" sz="1400" dirty="0">
                <a:solidFill>
                  <a:schemeClr val="bg1"/>
                </a:solidFill>
              </a:rPr>
              <a:t>&gt; 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1295400" y="6248400"/>
            <a:ext cx="525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Digital Design and Computer Architecture:</a:t>
            </a:r>
            <a:r>
              <a:rPr lang="en-US" sz="1400" baseline="0" dirty="0">
                <a:solidFill>
                  <a:schemeClr val="bg1"/>
                </a:solidFill>
              </a:rPr>
              <a:t> ARM® Edition </a:t>
            </a:r>
            <a:r>
              <a:rPr lang="en-US" sz="1400" baseline="0">
                <a:solidFill>
                  <a:schemeClr val="bg1"/>
                </a:solidFill>
              </a:rPr>
              <a:t>© 2019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1282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BE9D7-A37C-344B-BA67-3F0B557FBE87}" type="datetimeFigureOut">
              <a:rPr lang="en-US" smtClean="0"/>
              <a:t>10/23/19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8B590-0F13-B844-9B83-BED90FD06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425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BE9D7-A37C-344B-BA67-3F0B557FBE87}" type="datetimeFigureOut">
              <a:rPr lang="en-US" smtClean="0"/>
              <a:t>10/23/19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8B590-0F13-B844-9B83-BED90FD06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496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BE9D7-A37C-344B-BA67-3F0B557FBE87}" type="datetimeFigureOut">
              <a:rPr lang="en-US" smtClean="0"/>
              <a:t>10/23/19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8B590-0F13-B844-9B83-BED90FD06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283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BE9D7-A37C-344B-BA67-3F0B557FBE87}" type="datetimeFigureOut">
              <a:rPr lang="en-US" smtClean="0"/>
              <a:t>10/23/19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8B590-0F13-B844-9B83-BED90FD06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2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BE9D7-A37C-344B-BA67-3F0B557FBE87}" type="datetimeFigureOut">
              <a:rPr lang="en-US" smtClean="0"/>
              <a:t>10/23/19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8B590-0F13-B844-9B83-BED90FD06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127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BE9D7-A37C-344B-BA67-3F0B557FBE87}" type="datetimeFigureOut">
              <a:rPr lang="en-US" smtClean="0"/>
              <a:t>10/23/19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8B590-0F13-B844-9B83-BED90FD06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068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BE9D7-A37C-344B-BA67-3F0B557FBE87}" type="datetimeFigureOut">
              <a:rPr lang="en-US" smtClean="0"/>
              <a:t>10/23/19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8B590-0F13-B844-9B83-BED90FD06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024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BE9D7-A37C-344B-BA67-3F0B557FBE87}" type="datetimeFigureOut">
              <a:rPr lang="en-US" smtClean="0"/>
              <a:t>10/23/19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8B590-0F13-B844-9B83-BED90FD06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849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DBE9D7-A37C-344B-BA67-3F0B557FBE87}" type="datetimeFigureOut">
              <a:rPr lang="en-US" smtClean="0"/>
              <a:t>10/23/19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8B590-0F13-B844-9B83-BED90FD06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509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4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.x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.xm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5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6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>
            <a:extLst>
              <a:ext uri="{FF2B5EF4-FFF2-40B4-BE49-F238E27FC236}">
                <a16:creationId xmlns:a16="http://schemas.microsoft.com/office/drawing/2014/main" id="{DA1E0682-7980-454F-944D-3280DDBF539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953000" y="2743200"/>
            <a:ext cx="4191000" cy="1600200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altLang="en-US" sz="4000" b="1" dirty="0">
                <a:solidFill>
                  <a:schemeClr val="tx1"/>
                </a:solidFill>
                <a:latin typeface="Arial Black" panose="020B0604020202020204" pitchFamily="34" charset="0"/>
                <a:ea typeface="ＭＳ Ｐゴシック" panose="020B0600070205080204" pitchFamily="34" charset="-128"/>
                <a:cs typeface="Arial Black" panose="020B0604020202020204" pitchFamily="34" charset="0"/>
              </a:rPr>
              <a:t>Lecture 13: </a:t>
            </a:r>
            <a:br>
              <a:rPr lang="en-US" altLang="en-US" sz="4000" b="1" dirty="0">
                <a:solidFill>
                  <a:schemeClr val="tx1"/>
                </a:solidFill>
                <a:latin typeface="Arial Black" panose="020B0604020202020204" pitchFamily="34" charset="0"/>
                <a:ea typeface="ＭＳ Ｐゴシック" panose="020B0600070205080204" pitchFamily="34" charset="-128"/>
                <a:cs typeface="Arial Black" panose="020B0604020202020204" pitchFamily="34" charset="0"/>
              </a:rPr>
            </a:br>
            <a:r>
              <a:rPr lang="en-US" altLang="en-US" sz="2400" b="1" dirty="0">
                <a:latin typeface="Arial Black" panose="020B0604020202020204" pitchFamily="34" charset="0"/>
                <a:ea typeface="ＭＳ Ｐゴシック" panose="020B0600070205080204" pitchFamily="34" charset="-128"/>
                <a:cs typeface="Arial Black" panose="020B0604020202020204" pitchFamily="34" charset="0"/>
              </a:rPr>
              <a:t>M</a:t>
            </a:r>
            <a:r>
              <a:rPr lang="en-US" altLang="en-US" sz="2400" b="1" dirty="0">
                <a:solidFill>
                  <a:schemeClr val="tx1"/>
                </a:solidFill>
                <a:latin typeface="Arial Black" panose="020B0604020202020204" pitchFamily="34" charset="0"/>
                <a:ea typeface="ＭＳ Ｐゴシック" panose="020B0600070205080204" pitchFamily="34" charset="-128"/>
                <a:cs typeface="Arial Black" panose="020B0604020202020204" pitchFamily="34" charset="0"/>
              </a:rPr>
              <a:t>ore C Programming</a:t>
            </a:r>
          </a:p>
        </p:txBody>
      </p:sp>
      <p:sp>
        <p:nvSpPr>
          <p:cNvPr id="15362" name="Line 4">
            <a:extLst>
              <a:ext uri="{FF2B5EF4-FFF2-40B4-BE49-F238E27FC236}">
                <a16:creationId xmlns:a16="http://schemas.microsoft.com/office/drawing/2014/main" id="{27BFFB2D-1369-824C-8077-7F4215AD1F7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457200"/>
            <a:ext cx="0" cy="6172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3" name="Line 5">
            <a:extLst>
              <a:ext uri="{FF2B5EF4-FFF2-40B4-BE49-F238E27FC236}">
                <a16:creationId xmlns:a16="http://schemas.microsoft.com/office/drawing/2014/main" id="{00A5256B-DC5F-F743-9B70-2FEBC0BE80B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457200"/>
            <a:ext cx="83058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4" name="Line 6">
            <a:extLst>
              <a:ext uri="{FF2B5EF4-FFF2-40B4-BE49-F238E27FC236}">
                <a16:creationId xmlns:a16="http://schemas.microsoft.com/office/drawing/2014/main" id="{09C03B16-F696-DD4B-A3C9-E4EED7E1FB49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457200"/>
            <a:ext cx="0" cy="6172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5" name="Line 7">
            <a:extLst>
              <a:ext uri="{FF2B5EF4-FFF2-40B4-BE49-F238E27FC236}">
                <a16:creationId xmlns:a16="http://schemas.microsoft.com/office/drawing/2014/main" id="{4AC4167B-AAA7-AB42-91B4-957EBBDC276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6629400"/>
            <a:ext cx="83058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5366" name="Picture 1" descr="ddcacover.jpg">
            <a:extLst>
              <a:ext uri="{FF2B5EF4-FFF2-40B4-BE49-F238E27FC236}">
                <a16:creationId xmlns:a16="http://schemas.microsoft.com/office/drawing/2014/main" id="{6A47BA2A-8CE9-8946-BF46-969BB12C9D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8" y="1447800"/>
            <a:ext cx="4538662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Rectangle 2">
            <a:extLst>
              <a:ext uri="{FF2B5EF4-FFF2-40B4-BE49-F238E27FC236}">
                <a16:creationId xmlns:a16="http://schemas.microsoft.com/office/drawing/2014/main" id="{5FD2FB04-88C7-144F-9589-7AA8323E78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533400"/>
            <a:ext cx="8153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3600" dirty="0">
                <a:latin typeface="Arial Black" panose="020B0604020202020204" pitchFamily="34" charset="0"/>
              </a:rPr>
              <a:t>E85</a:t>
            </a:r>
            <a:r>
              <a:rPr lang="en-US" altLang="en-US" dirty="0">
                <a:latin typeface="Arial Black" panose="020B0604020202020204" pitchFamily="34" charset="0"/>
              </a:rPr>
              <a:t> Digital Design &amp; Computer Engineering</a:t>
            </a:r>
            <a:endParaRPr lang="en-US" alt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337CC95-1740-C743-B13C-82C1C606A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4400" y="5168900"/>
            <a:ext cx="1422400" cy="142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153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00"/>
    </mc:Choice>
    <mc:Fallback>
      <p:transition spd="slow" advTm="7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chemeClr val="bg1"/>
                </a:solidFill>
                <a:latin typeface="+mj-lt"/>
              </a:rPr>
              <a:t>Sizeof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Sizeof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operator returns size of a datatype</a:t>
            </a:r>
          </a:p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char c;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double d;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point p;</a:t>
            </a:r>
          </a:p>
          <a:p>
            <a:pPr marL="0" indent="0">
              <a:buNone/>
            </a:pP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rect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r;</a:t>
            </a:r>
          </a:p>
          <a:p>
            <a:pPr marL="0" indent="0">
              <a:buNone/>
            </a:pP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s1 =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sizeof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c;  // s1 = 1</a:t>
            </a:r>
          </a:p>
          <a:p>
            <a:pPr marL="0" indent="0">
              <a:buNone/>
            </a:pP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s2 =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sizeof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(d); // s2 = 8</a:t>
            </a:r>
          </a:p>
          <a:p>
            <a:pPr marL="0" indent="0">
              <a:buNone/>
            </a:pP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s3 =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sizeof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(p); // s3 = 4 + 4 = 8</a:t>
            </a:r>
          </a:p>
          <a:p>
            <a:pPr marL="0" indent="0">
              <a:buNone/>
            </a:pP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s4 =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sizeof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(r); // s4 = 8 + 8 + 4 = 20</a:t>
            </a:r>
          </a:p>
        </p:txBody>
      </p:sp>
    </p:spTree>
    <p:extLst>
      <p:ext uri="{BB962C8B-B14F-4D97-AF65-F5344CB8AC3E}">
        <p14:creationId xmlns:p14="http://schemas.microsoft.com/office/powerpoint/2010/main" val="42464686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A pointer is an address in memory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Pointer variables are declared with * and a data type to which the pointer points</a:t>
            </a:r>
          </a:p>
          <a:p>
            <a:pPr marL="457200" lvl="1" indent="0">
              <a:buNone/>
            </a:pP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salary1, salary2; 	</a:t>
            </a:r>
          </a:p>
          <a:p>
            <a:pPr marL="457200" lvl="1" indent="0">
              <a:buNone/>
            </a:pP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*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ptr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; 	// a pointer to an integer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&amp; returns address of a variable</a:t>
            </a:r>
          </a:p>
          <a:p>
            <a:pPr marL="457200" lvl="1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salary1 = 98500;	// suppose this is at address 100 in memory</a:t>
            </a:r>
          </a:p>
          <a:p>
            <a:pPr marL="457200" lvl="1" indent="0">
              <a:buNone/>
            </a:pP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ptr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= &amp;salary1;	//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ptr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contains 100 (the address of salary1)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* dereferences a pointer (finds value it points to)</a:t>
            </a: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lvl="1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salary2 = *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ptr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+ 1000; // salary2 gets 99500</a:t>
            </a:r>
            <a:endParaRPr lang="en-US" sz="2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40860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Arrays and Pointers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An array in C is viewed as the address of the zeroth element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Equivalent to a pointer to the beginning of the array</a:t>
            </a:r>
          </a:p>
        </p:txBody>
      </p:sp>
    </p:spTree>
    <p:extLst>
      <p:ext uri="{BB962C8B-B14F-4D97-AF65-F5344CB8AC3E}">
        <p14:creationId xmlns:p14="http://schemas.microsoft.com/office/powerpoint/2010/main" val="16806221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0632F4-D867-3940-9354-DA54BBB76F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28505"/>
            <a:ext cx="9144000" cy="420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7865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D0653DD-22D7-D04B-96CA-0EBA17F2CE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28505"/>
            <a:ext cx="9144000" cy="420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9798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81B6424-D1EF-7449-9294-1D5D3314B1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28505"/>
            <a:ext cx="9144000" cy="420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5623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65CB100-DD9A-594F-8884-EC96B8E6BA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28505"/>
            <a:ext cx="9144000" cy="420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2976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FC53529-27EB-6441-9557-BE8EC1F5D5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28505"/>
            <a:ext cx="9144000" cy="420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1263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4763A13-BBEE-0F4F-B744-0E2695E6A9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28505"/>
            <a:ext cx="9144000" cy="420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3305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102675C-18D8-4947-9FFC-8C7CF998E3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28505"/>
            <a:ext cx="9144000" cy="420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204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Lecture 13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977705" y="1295400"/>
            <a:ext cx="633749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Structures</a:t>
            </a:r>
          </a:p>
          <a:p>
            <a:r>
              <a:rPr lang="en-US" dirty="0"/>
              <a:t>Memory</a:t>
            </a:r>
          </a:p>
          <a:p>
            <a:r>
              <a:rPr lang="en-US" dirty="0"/>
              <a:t>Pointers</a:t>
            </a:r>
          </a:p>
          <a:p>
            <a:r>
              <a:rPr lang="en-US" dirty="0"/>
              <a:t>Memory Allocation</a:t>
            </a:r>
          </a:p>
          <a:p>
            <a:r>
              <a:rPr lang="en-US" dirty="0"/>
              <a:t>Example: Variable Size Matrices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106C12-173A-4C40-8FA5-A43995836A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1800" y="1296649"/>
            <a:ext cx="1600200" cy="429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9239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DB26C0E-C3A1-7649-9ED4-A884B327CE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28505"/>
            <a:ext cx="9144000" cy="420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1429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D1B3C7-C83C-CF40-87DE-C3A93DA909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28505"/>
            <a:ext cx="9144000" cy="420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2905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8FDBAD-2D6E-894A-85D8-48D0379845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28505"/>
            <a:ext cx="9144000" cy="420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7620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81D5EB0-74AC-5D43-B355-13AB335E1B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28505"/>
            <a:ext cx="9144000" cy="420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1432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9CAF49-E2AE-3344-877F-0789FAA3CB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28505"/>
            <a:ext cx="9144000" cy="420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1096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7F3CB2-EE5E-4F43-B936-53AD429AC1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28505"/>
            <a:ext cx="9144000" cy="420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754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34BC808-AEDD-7D45-8806-8BF923DFF4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28505"/>
            <a:ext cx="9144000" cy="420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4007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73863E4-C2DE-7342-8704-AAF2B21F77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28505"/>
            <a:ext cx="9144000" cy="420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9142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Pointers and Structures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19D698D-2D9C-824E-8F39-7805F834E0F8}"/>
              </a:ext>
            </a:extLst>
          </p:cNvPr>
          <p:cNvSpPr/>
          <p:nvPr/>
        </p:nvSpPr>
        <p:spPr>
          <a:xfrm>
            <a:off x="304799" y="1443841"/>
            <a:ext cx="845820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rect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*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rptr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; // Let 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rptr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know it’s pointing to a 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rect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	</a:t>
            </a:r>
          </a:p>
          <a:p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rptr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= &amp;r1; // Have 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rptr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point at r1</a:t>
            </a:r>
          </a:p>
          <a:p>
            <a:endParaRPr lang="en-US" dirty="0">
              <a:latin typeface="Andale Mono" charset="0"/>
              <a:ea typeface="Andale Mono" charset="0"/>
              <a:cs typeface="Andale Mono" charset="0"/>
            </a:endParaRPr>
          </a:p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(*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rptr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).color = 3;  // Change r1.color to 3</a:t>
            </a:r>
          </a:p>
          <a:p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rptr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-&gt;color = 4;    // Change r1.color to 4</a:t>
            </a:r>
          </a:p>
          <a:p>
            <a:endParaRPr lang="en-US" dirty="0">
              <a:latin typeface="Andale Mono" charset="0"/>
              <a:ea typeface="Andale Mono" charset="0"/>
              <a:cs typeface="Andale Mono" charset="0"/>
            </a:endParaRPr>
          </a:p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// Use dot “.” when you are using the structure name.</a:t>
            </a:r>
          </a:p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// Arrow “-&gt;” is preferred when you are using the pointer.</a:t>
            </a:r>
          </a:p>
          <a:p>
            <a:endParaRPr lang="en-US" dirty="0">
              <a:latin typeface="Andale Mono" charset="0"/>
              <a:ea typeface="Andale Mono" charset="0"/>
              <a:cs typeface="Andale Mon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9348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Passing Structures to Functions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35E311D-3D4E-EF4D-B68B-E99A36C0C97A}"/>
              </a:ext>
            </a:extLst>
          </p:cNvPr>
          <p:cNvSpPr txBox="1">
            <a:spLocks/>
          </p:cNvSpPr>
          <p:nvPr/>
        </p:nvSpPr>
        <p:spPr>
          <a:xfrm>
            <a:off x="228600" y="1143000"/>
            <a:ext cx="8417300" cy="89747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400"/>
              <a:t>Complex data structures and arrays are normally passed to C programs by address rather than copied; it’s more efficient.</a:t>
            </a:r>
            <a:endParaRPr lang="en-US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4D67A9-7C35-8743-8777-5E43F4B3020D}"/>
              </a:ext>
            </a:extLst>
          </p:cNvPr>
          <p:cNvSpPr txBox="1"/>
          <p:nvPr/>
        </p:nvSpPr>
        <p:spPr>
          <a:xfrm>
            <a:off x="228600" y="2372074"/>
            <a:ext cx="8534401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void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createRect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(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xl,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yl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,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width,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height,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color,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rect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*r) {</a:t>
            </a:r>
          </a:p>
          <a:p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r-&gt;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ll.x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= x1; r-&gt;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ll.y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=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yl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; </a:t>
            </a:r>
          </a:p>
          <a:p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r-&gt;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ur.x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= xl + width; r-&gt;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ur.y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=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yl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+ height;</a:t>
            </a:r>
          </a:p>
          <a:p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r-&gt;color = color;</a:t>
            </a:r>
          </a:p>
          <a:p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}</a:t>
            </a:r>
          </a:p>
          <a:p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 </a:t>
            </a:r>
          </a:p>
          <a:p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main(void) {</a:t>
            </a:r>
          </a:p>
          <a:p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rect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r1;</a:t>
            </a:r>
          </a:p>
          <a:p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createRect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(3, 5, 10, 20, 1, &amp;r1);</a:t>
            </a:r>
          </a:p>
          <a:p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}</a:t>
            </a:r>
          </a:p>
          <a:p>
            <a:endParaRPr lang="en-US" sz="1400" dirty="0">
              <a:latin typeface="Andale Mono" charset="0"/>
              <a:ea typeface="Andale Mono" charset="0"/>
              <a:cs typeface="Andale Mon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408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Structures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Store a collection of related information</a:t>
            </a:r>
          </a:p>
          <a:p>
            <a:r>
              <a:rPr lang="en-US" dirty="0"/>
              <a:t>General format:</a:t>
            </a:r>
          </a:p>
          <a:p>
            <a:pPr marL="457200" lvl="1" indent="0">
              <a:buNone/>
            </a:pP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struct name {</a:t>
            </a:r>
          </a:p>
          <a:p>
            <a:pPr marL="457200" lvl="1" indent="0">
              <a:buNone/>
            </a:pP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 type1 element1;</a:t>
            </a:r>
          </a:p>
          <a:p>
            <a:pPr marL="457200" lvl="1" indent="0">
              <a:buNone/>
            </a:pP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 type2 element2;</a:t>
            </a:r>
          </a:p>
          <a:p>
            <a:pPr marL="457200" lvl="1" indent="0">
              <a:buNone/>
            </a:pP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 ... </a:t>
            </a:r>
          </a:p>
          <a:p>
            <a:pPr marL="457200" lvl="1" indent="0">
              <a:buNone/>
            </a:pP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}; </a:t>
            </a:r>
          </a:p>
          <a:p>
            <a:endParaRPr lang="en-US" dirty="0"/>
          </a:p>
          <a:p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952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Local Variable Hazard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37321C2-E702-9A40-B33A-3BE23E5A1C14}"/>
              </a:ext>
            </a:extLst>
          </p:cNvPr>
          <p:cNvSpPr/>
          <p:nvPr/>
        </p:nvSpPr>
        <p:spPr>
          <a:xfrm>
            <a:off x="457200" y="1720840"/>
            <a:ext cx="80772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void 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doubleWidthRect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(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rect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*r1, 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rect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*r2) {</a:t>
            </a:r>
          </a:p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 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rect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s;</a:t>
            </a:r>
          </a:p>
          <a:p>
            <a:endParaRPr lang="en-US" dirty="0">
              <a:latin typeface="Andale Mono" charset="0"/>
              <a:ea typeface="Andale Mono" charset="0"/>
              <a:cs typeface="Andale Mono" charset="0"/>
            </a:endParaRPr>
          </a:p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 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s.ll.x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= r1.ll.x;</a:t>
            </a:r>
          </a:p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 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s.ll.y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= r1.ll.y;</a:t>
            </a:r>
          </a:p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 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s.ur.x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= (r1.ur.x – r1.ll.x) * 2 + r1.ll.x;</a:t>
            </a:r>
          </a:p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 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s.ur.y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= r1.ll.y;</a:t>
            </a:r>
          </a:p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 r2 = &amp;s; // bad; s is a local variable and is lost</a:t>
            </a:r>
          </a:p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}</a:t>
            </a:r>
          </a:p>
          <a:p>
            <a:endParaRPr lang="en-US" dirty="0">
              <a:latin typeface="Andale Mono" charset="0"/>
              <a:ea typeface="Andale Mono" charset="0"/>
              <a:cs typeface="Andale Mon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9217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Solution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8C62A9-58C2-0C48-A15E-79E46F415BF2}"/>
              </a:ext>
            </a:extLst>
          </p:cNvPr>
          <p:cNvSpPr txBox="1"/>
          <p:nvPr/>
        </p:nvSpPr>
        <p:spPr>
          <a:xfrm>
            <a:off x="368300" y="2481163"/>
            <a:ext cx="8664551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ndale Mono" charset="0"/>
                <a:ea typeface="Andale Mono" charset="0"/>
                <a:cs typeface="Andale Mono" charset="0"/>
              </a:rPr>
              <a:t>void </a:t>
            </a:r>
            <a:r>
              <a:rPr lang="en-US" sz="2400" dirty="0" err="1">
                <a:latin typeface="Andale Mono" charset="0"/>
                <a:ea typeface="Andale Mono" charset="0"/>
                <a:cs typeface="Andale Mono" charset="0"/>
              </a:rPr>
              <a:t>doubleWidthRect</a:t>
            </a:r>
            <a:r>
              <a:rPr lang="en-US" sz="2400" dirty="0">
                <a:latin typeface="Andale Mono" charset="0"/>
                <a:ea typeface="Andale Mono" charset="0"/>
                <a:cs typeface="Andale Mono" charset="0"/>
              </a:rPr>
              <a:t>(</a:t>
            </a:r>
            <a:r>
              <a:rPr lang="en-US" sz="2400" dirty="0" err="1">
                <a:latin typeface="Andale Mono" charset="0"/>
                <a:ea typeface="Andale Mono" charset="0"/>
                <a:cs typeface="Andale Mono" charset="0"/>
              </a:rPr>
              <a:t>rect</a:t>
            </a:r>
            <a:r>
              <a:rPr lang="en-US" sz="2400" dirty="0">
                <a:latin typeface="Andale Mono" charset="0"/>
                <a:ea typeface="Andale Mono" charset="0"/>
                <a:cs typeface="Andale Mono" charset="0"/>
              </a:rPr>
              <a:t> *r1, </a:t>
            </a:r>
            <a:r>
              <a:rPr lang="en-US" sz="2400" dirty="0" err="1">
                <a:latin typeface="Andale Mono" charset="0"/>
                <a:ea typeface="Andale Mono" charset="0"/>
                <a:cs typeface="Andale Mono" charset="0"/>
              </a:rPr>
              <a:t>rect</a:t>
            </a:r>
            <a:r>
              <a:rPr lang="en-US" sz="2400" dirty="0">
                <a:latin typeface="Andale Mono" charset="0"/>
                <a:ea typeface="Andale Mono" charset="0"/>
                <a:cs typeface="Andale Mono" charset="0"/>
              </a:rPr>
              <a:t> *r2) {</a:t>
            </a:r>
          </a:p>
          <a:p>
            <a:r>
              <a:rPr lang="en-US" sz="2400" dirty="0">
                <a:latin typeface="Andale Mono" charset="0"/>
                <a:ea typeface="Andale Mono" charset="0"/>
                <a:cs typeface="Andale Mono" charset="0"/>
              </a:rPr>
              <a:t>  r2.ll.x = r1.ll.x;</a:t>
            </a:r>
          </a:p>
          <a:p>
            <a:r>
              <a:rPr lang="en-US" sz="2400" dirty="0">
                <a:latin typeface="Andale Mono" charset="0"/>
                <a:ea typeface="Andale Mono" charset="0"/>
                <a:cs typeface="Andale Mono" charset="0"/>
              </a:rPr>
              <a:t>  r2.ll.y = r1.ll.y;</a:t>
            </a:r>
          </a:p>
          <a:p>
            <a:r>
              <a:rPr lang="en-US" sz="2400" dirty="0">
                <a:latin typeface="Andale Mono" charset="0"/>
                <a:ea typeface="Andale Mono" charset="0"/>
                <a:cs typeface="Andale Mono" charset="0"/>
              </a:rPr>
              <a:t>  r2.ur.x = (r1.ur.x – r1.ll.x) * 2 + r1.ll.x;</a:t>
            </a:r>
          </a:p>
          <a:p>
            <a:r>
              <a:rPr lang="en-US" sz="2400" dirty="0">
                <a:latin typeface="Andale Mono" charset="0"/>
                <a:ea typeface="Andale Mono" charset="0"/>
                <a:cs typeface="Andale Mono" charset="0"/>
              </a:rPr>
              <a:t>  r2.ur.y = r1.ll.y;</a:t>
            </a:r>
          </a:p>
          <a:p>
            <a:r>
              <a:rPr lang="en-US" sz="2400" dirty="0">
                <a:latin typeface="Andale Mono" charset="0"/>
                <a:ea typeface="Andale Mono" charset="0"/>
                <a:cs typeface="Andale Mono" charset="0"/>
              </a:rPr>
              <a:t>}</a:t>
            </a:r>
          </a:p>
          <a:p>
            <a:endParaRPr lang="en-US" sz="2400" dirty="0">
              <a:latin typeface="Andale Mono" charset="0"/>
              <a:ea typeface="Andale Mono" charset="0"/>
              <a:cs typeface="Andale Mono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C7D772-FEAD-5D49-8C39-C695DCCD8513}"/>
              </a:ext>
            </a:extLst>
          </p:cNvPr>
          <p:cNvSpPr txBox="1"/>
          <p:nvPr/>
        </p:nvSpPr>
        <p:spPr>
          <a:xfrm>
            <a:off x="381000" y="1295400"/>
            <a:ext cx="84166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Be sure to declare rectangle </a:t>
            </a:r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r2</a:t>
            </a:r>
            <a:r>
              <a:rPr lang="en-US" sz="2800" dirty="0"/>
              <a:t> in calling function. Then:</a:t>
            </a:r>
          </a:p>
        </p:txBody>
      </p:sp>
    </p:spTree>
    <p:extLst>
      <p:ext uri="{BB962C8B-B14F-4D97-AF65-F5344CB8AC3E}">
        <p14:creationId xmlns:p14="http://schemas.microsoft.com/office/powerpoint/2010/main" val="41948628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Multidimensional Arrays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53339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Stored in consecutive addresses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last dimension first</a:t>
            </a:r>
          </a:p>
          <a:p>
            <a:pPr marL="0" indent="0">
              <a:buNone/>
            </a:pP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double field[2][3][3];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54DFF11-85FA-634A-A878-E7924F6E11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417536"/>
              </p:ext>
            </p:extLst>
          </p:nvPr>
        </p:nvGraphicFramePr>
        <p:xfrm>
          <a:off x="6146482" y="990600"/>
          <a:ext cx="2387918" cy="492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9618">
                  <a:extLst>
                    <a:ext uri="{9D8B030D-6E8A-4147-A177-3AD203B41FA5}">
                      <a16:colId xmlns:a16="http://schemas.microsoft.com/office/drawing/2014/main" val="1109667276"/>
                    </a:ext>
                  </a:extLst>
                </a:gridCol>
                <a:gridCol w="1638300">
                  <a:extLst>
                    <a:ext uri="{9D8B030D-6E8A-4147-A177-3AD203B41FA5}">
                      <a16:colId xmlns:a16="http://schemas.microsoft.com/office/drawing/2014/main" val="107810722"/>
                    </a:ext>
                  </a:extLst>
                </a:gridCol>
              </a:tblGrid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Address0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Entry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8525765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field[1][2][2]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3641918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field[1][2][1]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6272973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field[1][2][0]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7028992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field[1][1][2]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1433935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field[1][1][1]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3974454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field[1][1][0]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3191147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field[1][0][2]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1319277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field[1][0][1]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932880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field[1][0][0]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4416868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field[0][2][2]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8119176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field[0][2][1]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1158393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field[0][2][0]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8605159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field[0][1][2]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7126046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field[0][1][1]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7225868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field[0][1][0]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835989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field[0][0][2]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8449085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field[0][0][1]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8184694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field[0][0][0]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15922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46615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Complex Structures in Memory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53339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typedef struct foo {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 double d[4][5];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 unsigned short s[16];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} foo;</a:t>
            </a:r>
          </a:p>
          <a:p>
            <a:pPr marL="0" indent="0">
              <a:buNone/>
            </a:pPr>
            <a:endParaRPr lang="en-US" sz="2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foo z[10];</a:t>
            </a:r>
          </a:p>
          <a:p>
            <a:pPr marL="0" indent="0">
              <a:buNone/>
            </a:pP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s5 =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sizeof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(z[0]);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// 8*4*5 + 2*12 = 192 = 0xC0</a:t>
            </a:r>
          </a:p>
          <a:p>
            <a:pPr marL="0" indent="0">
              <a:buNone/>
            </a:pP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s5 =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sizeof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(z); 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// 10*192 = 1920 = 0x780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54DFF11-85FA-634A-A878-E7924F6E11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6723142"/>
              </p:ext>
            </p:extLst>
          </p:nvPr>
        </p:nvGraphicFramePr>
        <p:xfrm>
          <a:off x="6146482" y="990600"/>
          <a:ext cx="2387918" cy="42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3918">
                  <a:extLst>
                    <a:ext uri="{9D8B030D-6E8A-4147-A177-3AD203B41FA5}">
                      <a16:colId xmlns:a16="http://schemas.microsoft.com/office/drawing/2014/main" val="1109667276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07810722"/>
                    </a:ext>
                  </a:extLst>
                </a:gridCol>
              </a:tblGrid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Address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Entry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8525765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0x277E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z[9].s[15]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3641918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1319277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0x217E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z[1][s[15]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932880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4416868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0x20C0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z[1].d[0][0]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8119176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0x20BE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z[0].s[15]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1158393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8605159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0x20A2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z[0].s[1]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7126046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0x20A0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z[0].s[0]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7225868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0x2098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z[0].d[3][4]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835989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8449085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0x2008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z[0].d[0][1]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8184694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0x2000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z[0].d[0][0]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15922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32780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Allocation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malloc</a:t>
            </a:r>
            <a:r>
              <a:rPr lang="en-US" sz="2800" dirty="0"/>
              <a:t> returns a pointer to allocated memory of a certain number of bytes.</a:t>
            </a:r>
          </a:p>
          <a:p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free</a:t>
            </a:r>
            <a:r>
              <a:rPr lang="en-US" sz="2800" dirty="0"/>
              <a:t> frees this memory.</a:t>
            </a:r>
          </a:p>
          <a:p>
            <a:r>
              <a:rPr lang="en-US" sz="2800" dirty="0"/>
              <a:t>These functions are declared in </a:t>
            </a:r>
            <a:r>
              <a:rPr lang="en-US" sz="2800" dirty="0" err="1"/>
              <a:t>stdlib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86785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Variable Sized Arrays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In standard C, multidimensional array sizes must be declared at compile time.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Treat variable-sized M row x N column array as 1-dimensional array of M x N entries</a:t>
            </a:r>
          </a:p>
        </p:txBody>
      </p:sp>
    </p:spTree>
    <p:extLst>
      <p:ext uri="{BB962C8B-B14F-4D97-AF65-F5344CB8AC3E}">
        <p14:creationId xmlns:p14="http://schemas.microsoft.com/office/powerpoint/2010/main" val="2283496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Variable Dimension Matrix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656614-E2BC-894E-AE49-3DD2DE14FA3F}"/>
              </a:ext>
            </a:extLst>
          </p:cNvPr>
          <p:cNvSpPr/>
          <p:nvPr/>
        </p:nvSpPr>
        <p:spPr>
          <a:xfrm>
            <a:off x="228600" y="885885"/>
            <a:ext cx="9144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#include &lt;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stdlib.h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&gt; // for malloc</a:t>
            </a:r>
          </a:p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 </a:t>
            </a:r>
          </a:p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double* 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newMatrix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(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m, 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n) {</a:t>
            </a:r>
          </a:p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 double *mat;</a:t>
            </a:r>
          </a:p>
          <a:p>
            <a:endParaRPr lang="en-US" dirty="0">
              <a:latin typeface="Andale Mono" charset="0"/>
              <a:ea typeface="Andale Mono" charset="0"/>
              <a:cs typeface="Andale Mono" charset="0"/>
            </a:endParaRPr>
          </a:p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 mat = (double*)malloc(m*n*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sizeof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(double));</a:t>
            </a:r>
          </a:p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 return mat;</a:t>
            </a:r>
          </a:p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}</a:t>
            </a:r>
          </a:p>
          <a:p>
            <a:r>
              <a:rPr lang="en-US" dirty="0"/>
              <a:t> </a:t>
            </a:r>
            <a:endParaRPr lang="en-US" dirty="0">
              <a:latin typeface="Andale Mono" charset="0"/>
              <a:ea typeface="Andale Mono" charset="0"/>
              <a:cs typeface="Andale Mono" charset="0"/>
            </a:endParaRPr>
          </a:p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double* 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newIdentityMatrix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(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n) {</a:t>
            </a:r>
          </a:p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 double *mat = 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newMatrix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(n, n);</a:t>
            </a:r>
          </a:p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 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i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, j;</a:t>
            </a:r>
          </a:p>
          <a:p>
            <a:endParaRPr lang="en-US" dirty="0">
              <a:latin typeface="Andale Mono" charset="0"/>
              <a:ea typeface="Andale Mono" charset="0"/>
              <a:cs typeface="Andale Mono" charset="0"/>
            </a:endParaRPr>
          </a:p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 for (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i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=0; 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i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&lt;n; 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i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++) </a:t>
            </a:r>
          </a:p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   for (j=0; j&lt;n; 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j++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)</a:t>
            </a:r>
          </a:p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     mat[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j+i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*n] = (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i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==j);</a:t>
            </a:r>
          </a:p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 return mat;</a:t>
            </a:r>
          </a:p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73932863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199" y="68759"/>
            <a:ext cx="83058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Variable Dimension Matrix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void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scaleMatrix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(double *mat, double *scaled,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m,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n, double c) {</a:t>
            </a:r>
          </a:p>
          <a:p>
            <a:pPr marL="0" indent="0">
              <a:buNone/>
            </a:pP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, j;</a:t>
            </a:r>
          </a:p>
          <a:p>
            <a:pPr marL="0" indent="0">
              <a:buNone/>
            </a:pPr>
            <a:endParaRPr lang="en-US" sz="1400" dirty="0">
              <a:latin typeface="Andale Mono" charset="0"/>
              <a:ea typeface="Andale Mono" charset="0"/>
              <a:cs typeface="Andale Mono" charset="0"/>
            </a:endParaRPr>
          </a:p>
          <a:p>
            <a:pPr marL="0" indent="0">
              <a:buNone/>
            </a:pP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for (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=0;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&lt;m;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++) </a:t>
            </a:r>
          </a:p>
          <a:p>
            <a:pPr marL="0" indent="0">
              <a:buNone/>
            </a:pP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  for (j=0; j&lt;n;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j++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)</a:t>
            </a:r>
          </a:p>
          <a:p>
            <a:pPr marL="0" indent="0">
              <a:buNone/>
            </a:pP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    scaled[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j+i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*n] = mat[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j+i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*n]*c;</a:t>
            </a:r>
          </a:p>
          <a:p>
            <a:pPr marL="0" indent="0">
              <a:buNone/>
            </a:pP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}</a:t>
            </a:r>
          </a:p>
          <a:p>
            <a:pPr marL="0" indent="0">
              <a:buNone/>
            </a:pPr>
            <a:endParaRPr lang="en-US" sz="1400" dirty="0">
              <a:latin typeface="Andale Mono" charset="0"/>
              <a:ea typeface="Andale Mono" charset="0"/>
              <a:cs typeface="Andale Mono" charset="0"/>
            </a:endParaRPr>
          </a:p>
          <a:p>
            <a:pPr marL="0" indent="0">
              <a:buNone/>
            </a:pP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main(void) {</a:t>
            </a:r>
          </a:p>
          <a:p>
            <a:pPr marL="0" indent="0">
              <a:buNone/>
            </a:pP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double *m1, *m2;</a:t>
            </a:r>
          </a:p>
          <a:p>
            <a:pPr marL="0" indent="0">
              <a:buNone/>
            </a:pPr>
            <a:endParaRPr lang="en-US" sz="1400" dirty="0">
              <a:latin typeface="Andale Mono" charset="0"/>
              <a:ea typeface="Andale Mono" charset="0"/>
              <a:cs typeface="Andale Mono" charset="0"/>
            </a:endParaRPr>
          </a:p>
          <a:p>
            <a:pPr marL="0" indent="0">
              <a:buNone/>
            </a:pP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m1 =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newIdentityMatrix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(3);</a:t>
            </a:r>
          </a:p>
          <a:p>
            <a:pPr marL="0" indent="0">
              <a:buNone/>
            </a:pP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m2 =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newMatrix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(3, 3);</a:t>
            </a:r>
          </a:p>
          <a:p>
            <a:pPr marL="0" indent="0">
              <a:buNone/>
            </a:pP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scaleMatrix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(m1, m2, 3, 3, 10);</a:t>
            </a:r>
          </a:p>
          <a:p>
            <a:pPr marL="0" indent="0">
              <a:buNone/>
            </a:pP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free(m1);</a:t>
            </a:r>
          </a:p>
          <a:p>
            <a:pPr marL="0" indent="0">
              <a:buNone/>
            </a:pP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426985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Structures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7C320D9-63DC-094F-B2F4-6710C70490A0}"/>
              </a:ext>
            </a:extLst>
          </p:cNvPr>
          <p:cNvSpPr/>
          <p:nvPr/>
        </p:nvSpPr>
        <p:spPr>
          <a:xfrm>
            <a:off x="533400" y="1066800"/>
            <a:ext cx="78486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struct contact {</a:t>
            </a:r>
            <a:br>
              <a:rPr lang="en-US" sz="2800" dirty="0">
                <a:latin typeface="Andale Mono" charset="0"/>
                <a:ea typeface="Andale Mono" charset="0"/>
                <a:cs typeface="Andale Mono" charset="0"/>
              </a:rPr>
            </a:br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  char name[30];</a:t>
            </a:r>
            <a:br>
              <a:rPr lang="en-US" sz="2800" dirty="0">
                <a:latin typeface="Andale Mono" charset="0"/>
                <a:ea typeface="Andale Mono" charset="0"/>
                <a:cs typeface="Andale Mono" charset="0"/>
              </a:rPr>
            </a:br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  </a:t>
            </a:r>
            <a:r>
              <a:rPr lang="en-US" sz="28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 phone;</a:t>
            </a:r>
            <a:br>
              <a:rPr lang="en-US" sz="2800" dirty="0">
                <a:latin typeface="Andale Mono" charset="0"/>
                <a:ea typeface="Andale Mono" charset="0"/>
                <a:cs typeface="Andale Mono" charset="0"/>
              </a:rPr>
            </a:br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  float height; // in meters</a:t>
            </a:r>
          </a:p>
          <a:p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};</a:t>
            </a:r>
          </a:p>
          <a:p>
            <a:endParaRPr lang="en-US" sz="2800" dirty="0">
              <a:latin typeface="Andale Mono" charset="0"/>
              <a:ea typeface="Andale Mono" charset="0"/>
              <a:cs typeface="Andale Mono" charset="0"/>
            </a:endParaRPr>
          </a:p>
          <a:p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struct contact c1;</a:t>
            </a:r>
          </a:p>
          <a:p>
            <a:r>
              <a:rPr lang="en-US" sz="2800" dirty="0" err="1">
                <a:latin typeface="Andale Mono" charset="0"/>
                <a:ea typeface="Andale Mono" charset="0"/>
                <a:cs typeface="Andale Mono" charset="0"/>
              </a:rPr>
              <a:t>strcpy</a:t>
            </a:r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("Ben </a:t>
            </a:r>
            <a:r>
              <a:rPr lang="en-US" sz="2800" dirty="0" err="1">
                <a:latin typeface="Andale Mono" charset="0"/>
                <a:ea typeface="Andale Mono" charset="0"/>
                <a:cs typeface="Andale Mono" charset="0"/>
              </a:rPr>
              <a:t>Bitdiddle</a:t>
            </a:r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”, c1.name);</a:t>
            </a:r>
          </a:p>
          <a:p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c1.phone = 7226993;</a:t>
            </a:r>
          </a:p>
          <a:p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c1.height = 1.82; </a:t>
            </a:r>
          </a:p>
        </p:txBody>
      </p:sp>
    </p:spTree>
    <p:extLst>
      <p:ext uri="{BB962C8B-B14F-4D97-AF65-F5344CB8AC3E}">
        <p14:creationId xmlns:p14="http://schemas.microsoft.com/office/powerpoint/2010/main" val="1114455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Variables are stored in memory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Each data type has a size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char		1 byte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short		2 bytes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long		4 bytes</a:t>
            </a:r>
          </a:p>
          <a:p>
            <a:pPr lvl="1"/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int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		native word size of machine </a:t>
            </a:r>
          </a:p>
          <a:p>
            <a:pPr marL="457200" lvl="1" indent="0">
              <a:buNone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			(4 bytes on 32-bit computer)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float		4 bytes</a:t>
            </a:r>
          </a:p>
          <a:p>
            <a:pPr lvl="1"/>
            <a:r>
              <a:rPr lang="en-US" sz="2400">
                <a:latin typeface="Calibri" panose="020F0502020204030204" pitchFamily="34" charset="0"/>
                <a:cs typeface="Calibri" panose="020F0502020204030204" pitchFamily="34" charset="0"/>
              </a:rPr>
              <a:t>double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		8 bytes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Arrays stored in multiple consecutive locations</a:t>
            </a:r>
          </a:p>
        </p:txBody>
      </p:sp>
    </p:spTree>
    <p:extLst>
      <p:ext uri="{BB962C8B-B14F-4D97-AF65-F5344CB8AC3E}">
        <p14:creationId xmlns:p14="http://schemas.microsoft.com/office/powerpoint/2010/main" val="510486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Typedef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If you’re using lots of the same structure, you can shorten your typing by using </a:t>
            </a:r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typedef</a:t>
            </a:r>
            <a:r>
              <a:rPr lang="en-US" sz="2800" dirty="0"/>
              <a:t>.</a:t>
            </a:r>
          </a:p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typedef </a:t>
            </a:r>
            <a:r>
              <a:rPr lang="en-US" i="1" dirty="0">
                <a:latin typeface="Andale Mono" charset="0"/>
                <a:ea typeface="Andale Mono" charset="0"/>
                <a:cs typeface="Andale Mono" charset="0"/>
              </a:rPr>
              <a:t>type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</a:t>
            </a:r>
            <a:r>
              <a:rPr lang="en-US" i="1" dirty="0">
                <a:latin typeface="Andale Mono" charset="0"/>
                <a:ea typeface="Andale Mono" charset="0"/>
                <a:cs typeface="Andale Mono" charset="0"/>
              </a:rPr>
              <a:t>name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;</a:t>
            </a:r>
          </a:p>
          <a:p>
            <a:pPr marL="0" indent="0">
              <a:buNone/>
            </a:pPr>
            <a:endParaRPr lang="en-US" sz="2800" dirty="0">
              <a:latin typeface="Andale Mono" charset="0"/>
              <a:ea typeface="Andale Mono" charset="0"/>
              <a:cs typeface="Andale Mono" charset="0"/>
            </a:endParaRPr>
          </a:p>
          <a:p>
            <a:pPr marL="0" indent="0">
              <a:buNone/>
            </a:pP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typedef struct contact { </a:t>
            </a:r>
          </a:p>
          <a:p>
            <a:pPr marL="0" indent="0">
              <a:buNone/>
            </a:pP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 char name[30];</a:t>
            </a:r>
          </a:p>
          <a:p>
            <a:pPr marL="0" indent="0">
              <a:buNone/>
            </a:pP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 </a:t>
            </a:r>
            <a:r>
              <a:rPr lang="en-US" sz="16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phone;</a:t>
            </a:r>
          </a:p>
          <a:p>
            <a:pPr marL="0" indent="0">
              <a:buNone/>
            </a:pP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 float height; // in meters </a:t>
            </a:r>
          </a:p>
          <a:p>
            <a:pPr marL="0" indent="0">
              <a:buNone/>
            </a:pP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} contact; // defines contact as shorthand for "struct contact”</a:t>
            </a:r>
          </a:p>
          <a:p>
            <a:pPr marL="0" indent="0">
              <a:buNone/>
            </a:pPr>
            <a:endParaRPr lang="en-US" sz="1600" dirty="0">
              <a:latin typeface="Andale Mono" charset="0"/>
              <a:ea typeface="Andale Mono" charset="0"/>
              <a:cs typeface="Andale Mono" charset="0"/>
            </a:endParaRPr>
          </a:p>
          <a:p>
            <a:pPr marL="0" indent="0">
              <a:buNone/>
            </a:pP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contact c1; // now we can declare the variable as type contact </a:t>
            </a:r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942058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Structure Examples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0CC9A9-91D2-784D-994C-346D942F4FF9}"/>
              </a:ext>
            </a:extLst>
          </p:cNvPr>
          <p:cNvSpPr txBox="1"/>
          <p:nvPr/>
        </p:nvSpPr>
        <p:spPr>
          <a:xfrm>
            <a:off x="217437" y="1219200"/>
            <a:ext cx="3570208" cy="25545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dirty="0" err="1">
                <a:latin typeface="Andale Mono" charset="0"/>
                <a:ea typeface="Andale Mono" charset="0"/>
                <a:cs typeface="Andale Mono" charset="0"/>
              </a:rPr>
              <a:t>typedef</a:t>
            </a: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</a:t>
            </a:r>
            <a:r>
              <a:rPr lang="en-US" sz="2000" dirty="0" err="1">
                <a:latin typeface="Andale Mono" charset="0"/>
                <a:ea typeface="Andale Mono" charset="0"/>
                <a:cs typeface="Andale Mono" charset="0"/>
              </a:rPr>
              <a:t>struct</a:t>
            </a: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point {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 </a:t>
            </a:r>
            <a:r>
              <a:rPr lang="en-US" sz="20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x;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 </a:t>
            </a:r>
            <a:r>
              <a:rPr lang="en-US" sz="20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y;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} point;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 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point p1;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p1.x = 42; p1.y = 9;</a:t>
            </a:r>
          </a:p>
          <a:p>
            <a:endParaRPr lang="en-US" sz="2000" dirty="0">
              <a:latin typeface="Andale Mono" charset="0"/>
              <a:ea typeface="Andale Mono" charset="0"/>
              <a:cs typeface="Andale Mono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90392E-68BF-1745-A665-1AD14525109C}"/>
              </a:ext>
            </a:extLst>
          </p:cNvPr>
          <p:cNvSpPr txBox="1"/>
          <p:nvPr/>
        </p:nvSpPr>
        <p:spPr>
          <a:xfrm>
            <a:off x="4267200" y="1219200"/>
            <a:ext cx="4339650" cy="37856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dirty="0" err="1">
                <a:latin typeface="Andale Mono" charset="0"/>
                <a:ea typeface="Andale Mono" charset="0"/>
                <a:cs typeface="Andale Mono" charset="0"/>
              </a:rPr>
              <a:t>typedef</a:t>
            </a: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</a:t>
            </a:r>
            <a:r>
              <a:rPr lang="en-US" sz="2000" dirty="0" err="1">
                <a:latin typeface="Andale Mono" charset="0"/>
                <a:ea typeface="Andale Mono" charset="0"/>
                <a:cs typeface="Andale Mono" charset="0"/>
              </a:rPr>
              <a:t>struct</a:t>
            </a: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</a:t>
            </a:r>
            <a:r>
              <a:rPr lang="en-US" sz="2000" dirty="0" err="1">
                <a:latin typeface="Andale Mono" charset="0"/>
                <a:ea typeface="Andale Mono" charset="0"/>
                <a:cs typeface="Andale Mono" charset="0"/>
              </a:rPr>
              <a:t>rect</a:t>
            </a: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{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 point </a:t>
            </a:r>
            <a:r>
              <a:rPr lang="en-US" sz="2000" dirty="0" err="1">
                <a:latin typeface="Andale Mono" charset="0"/>
                <a:ea typeface="Andale Mono" charset="0"/>
                <a:cs typeface="Andale Mono" charset="0"/>
              </a:rPr>
              <a:t>ll</a:t>
            </a: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;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 point </a:t>
            </a:r>
            <a:r>
              <a:rPr lang="en-US" sz="2000" dirty="0" err="1">
                <a:latin typeface="Andale Mono" charset="0"/>
                <a:ea typeface="Andale Mono" charset="0"/>
                <a:cs typeface="Andale Mono" charset="0"/>
              </a:rPr>
              <a:t>ur</a:t>
            </a: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;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 </a:t>
            </a:r>
            <a:r>
              <a:rPr lang="en-US" sz="20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color;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} </a:t>
            </a:r>
            <a:r>
              <a:rPr lang="en-US" sz="2000" dirty="0" err="1">
                <a:latin typeface="Andale Mono" charset="0"/>
                <a:ea typeface="Andale Mono" charset="0"/>
                <a:cs typeface="Andale Mono" charset="0"/>
              </a:rPr>
              <a:t>rect</a:t>
            </a: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;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 </a:t>
            </a:r>
          </a:p>
          <a:p>
            <a:r>
              <a:rPr lang="en-US" sz="2000" dirty="0" err="1">
                <a:latin typeface="Andale Mono" charset="0"/>
                <a:ea typeface="Andale Mono" charset="0"/>
                <a:cs typeface="Andale Mono" charset="0"/>
              </a:rPr>
              <a:t>rect</a:t>
            </a: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r1;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r1.color = 1;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r1.ll = p1;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r1.ur.x = r1.ll.x + width;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r1.ur.y = r1.ll.y + height;</a:t>
            </a:r>
          </a:p>
          <a:p>
            <a:endParaRPr lang="en-US" sz="2000" dirty="0">
              <a:latin typeface="Andale Mono" charset="0"/>
              <a:ea typeface="Andale Mono" charset="0"/>
              <a:cs typeface="Andale Mon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66919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Example: Array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B818B3-354E-234E-809B-100CBB91FD5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0" t="57817" r="11459" b="10206"/>
          <a:stretch/>
        </p:blipFill>
        <p:spPr>
          <a:xfrm>
            <a:off x="221852" y="1175987"/>
            <a:ext cx="8776498" cy="4645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8501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Example: Structure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FA09FE0-E84A-5C4E-9777-08106370C9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1039479"/>
            <a:ext cx="7467600" cy="4781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50767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1222</Words>
  <Application>Microsoft Macintosh PowerPoint</Application>
  <PresentationFormat>On-screen Show (4:3)</PresentationFormat>
  <Paragraphs>308</Paragraphs>
  <Slides>37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6" baseType="lpstr">
      <vt:lpstr>ＭＳ Ｐゴシック</vt:lpstr>
      <vt:lpstr>Andale Mono</vt:lpstr>
      <vt:lpstr>Arial</vt:lpstr>
      <vt:lpstr>Arial Black</vt:lpstr>
      <vt:lpstr>Calibri</vt:lpstr>
      <vt:lpstr>Calibri Light</vt:lpstr>
      <vt:lpstr>Courier New</vt:lpstr>
      <vt:lpstr>Times New Roman</vt:lpstr>
      <vt:lpstr>Office Theme</vt:lpstr>
      <vt:lpstr>Lecture 13:  More C Programming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13:  More C Programming</dc:title>
  <dc:creator>Microsoft Office User</dc:creator>
  <cp:lastModifiedBy>Microsoft Office User</cp:lastModifiedBy>
  <cp:revision>1</cp:revision>
  <dcterms:created xsi:type="dcterms:W3CDTF">2019-10-23T14:20:27Z</dcterms:created>
  <dcterms:modified xsi:type="dcterms:W3CDTF">2019-10-23T14:21:23Z</dcterms:modified>
</cp:coreProperties>
</file>