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notesSlides/notesSlide22.xml" ContentType="application/vnd.openxmlformats-officedocument.presentationml.notesSlide+xml"/>
  <Override PartName="/ppt/tags/tag22.xml" ContentType="application/vnd.openxmlformats-officedocument.presentationml.tags+xml"/>
  <Override PartName="/ppt/notesSlides/notesSlide23.xml" ContentType="application/vnd.openxmlformats-officedocument.presentationml.notesSlide+xml"/>
  <Override PartName="/ppt/tags/tag23.xml" ContentType="application/vnd.openxmlformats-officedocument.presentationml.tags+xml"/>
  <Override PartName="/ppt/notesSlides/notesSlide24.xml" ContentType="application/vnd.openxmlformats-officedocument.presentationml.notesSlide+xml"/>
  <Override PartName="/ppt/tags/tag24.xml" ContentType="application/vnd.openxmlformats-officedocument.presentationml.tags+xml"/>
  <Override PartName="/ppt/notesSlides/notesSlide25.xml" ContentType="application/vnd.openxmlformats-officedocument.presentationml.notesSlide+xml"/>
  <Override PartName="/ppt/tags/tag25.xml" ContentType="application/vnd.openxmlformats-officedocument.presentationml.tags+xml"/>
  <Override PartName="/ppt/notesSlides/notesSlide26.xml" ContentType="application/vnd.openxmlformats-officedocument.presentationml.notesSlide+xml"/>
  <Override PartName="/ppt/tags/tag26.xml" ContentType="application/vnd.openxmlformats-officedocument.presentationml.tags+xml"/>
  <Override PartName="/ppt/notesSlides/notesSlide27.xml" ContentType="application/vnd.openxmlformats-officedocument.presentationml.notesSlide+xml"/>
  <Override PartName="/ppt/tags/tag27.xml" ContentType="application/vnd.openxmlformats-officedocument.presentationml.tags+xml"/>
  <Override PartName="/ppt/notesSlides/notesSlide28.xml" ContentType="application/vnd.openxmlformats-officedocument.presentationml.notesSlide+xml"/>
  <Override PartName="/ppt/tags/tag28.xml" ContentType="application/vnd.openxmlformats-officedocument.presentationml.tags+xml"/>
  <Override PartName="/ppt/notesSlides/notesSlide29.xml" ContentType="application/vnd.openxmlformats-officedocument.presentationml.notesSlide+xml"/>
  <Override PartName="/ppt/tags/tag29.xml" ContentType="application/vnd.openxmlformats-officedocument.presentationml.tags+xml"/>
  <Override PartName="/ppt/notesSlides/notesSlide30.xml" ContentType="application/vnd.openxmlformats-officedocument.presentationml.notesSlide+xml"/>
  <Override PartName="/ppt/tags/tag30.xml" ContentType="application/vnd.openxmlformats-officedocument.presentationml.tags+xml"/>
  <Override PartName="/ppt/notesSlides/notesSlide31.xml" ContentType="application/vnd.openxmlformats-officedocument.presentationml.notesSlide+xml"/>
  <Override PartName="/ppt/tags/tag31.xml" ContentType="application/vnd.openxmlformats-officedocument.presentationml.tags+xml"/>
  <Override PartName="/ppt/notesSlides/notesSlide32.xml" ContentType="application/vnd.openxmlformats-officedocument.presentationml.notesSlide+xml"/>
  <Override PartName="/ppt/tags/tag32.xml" ContentType="application/vnd.openxmlformats-officedocument.presentationml.tags+xml"/>
  <Override PartName="/ppt/notesSlides/notesSlide33.xml" ContentType="application/vnd.openxmlformats-officedocument.presentationml.notesSlide+xml"/>
  <Override PartName="/ppt/tags/tag33.xml" ContentType="application/vnd.openxmlformats-officedocument.presentationml.tags+xml"/>
  <Override PartName="/ppt/notesSlides/notesSlide34.xml" ContentType="application/vnd.openxmlformats-officedocument.presentationml.notesSlide+xml"/>
  <Override PartName="/ppt/tags/tag34.xml" ContentType="application/vnd.openxmlformats-officedocument.presentationml.tags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7"/>
  </p:notesMasterIdLst>
  <p:sldIdLst>
    <p:sldId id="384" r:id="rId2"/>
    <p:sldId id="257" r:id="rId3"/>
    <p:sldId id="385" r:id="rId4"/>
    <p:sldId id="387" r:id="rId5"/>
    <p:sldId id="386" r:id="rId6"/>
    <p:sldId id="388" r:id="rId7"/>
    <p:sldId id="389" r:id="rId8"/>
    <p:sldId id="390" r:id="rId9"/>
    <p:sldId id="391" r:id="rId10"/>
    <p:sldId id="392" r:id="rId11"/>
    <p:sldId id="393" r:id="rId12"/>
    <p:sldId id="394" r:id="rId13"/>
    <p:sldId id="395" r:id="rId14"/>
    <p:sldId id="396" r:id="rId15"/>
    <p:sldId id="397" r:id="rId16"/>
    <p:sldId id="398" r:id="rId17"/>
    <p:sldId id="399" r:id="rId18"/>
    <p:sldId id="400" r:id="rId19"/>
    <p:sldId id="401" r:id="rId20"/>
    <p:sldId id="402" r:id="rId21"/>
    <p:sldId id="403" r:id="rId22"/>
    <p:sldId id="404" r:id="rId23"/>
    <p:sldId id="409" r:id="rId24"/>
    <p:sldId id="414" r:id="rId25"/>
    <p:sldId id="410" r:id="rId26"/>
    <p:sldId id="411" r:id="rId27"/>
    <p:sldId id="405" r:id="rId28"/>
    <p:sldId id="412" r:id="rId29"/>
    <p:sldId id="413" r:id="rId30"/>
    <p:sldId id="415" r:id="rId31"/>
    <p:sldId id="406" r:id="rId32"/>
    <p:sldId id="416" r:id="rId33"/>
    <p:sldId id="407" r:id="rId34"/>
    <p:sldId id="408" r:id="rId35"/>
    <p:sldId id="417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8"/>
    <p:restoredTop sz="94633"/>
  </p:normalViewPr>
  <p:slideViewPr>
    <p:cSldViewPr snapToGrid="0" snapToObjects="1">
      <p:cViewPr varScale="1">
        <p:scale>
          <a:sx n="96" d="100"/>
          <a:sy n="96" d="100"/>
        </p:scale>
        <p:origin x="76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2D153-BCCB-934A-9568-F643F3F6F0BD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5959E-9518-964F-84CE-390CC4E86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42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5719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714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29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06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93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70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85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3871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2278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7325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05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54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551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139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5498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5602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1730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501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077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8636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316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16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885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3771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653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134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7090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66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37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0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10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33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16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62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76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685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82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55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12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2019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8339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120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239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673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47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63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4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71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63B35-55D0-AE47-90B8-E2A161A80010}" type="datetimeFigureOut">
              <a:rPr lang="en-US" smtClean="0"/>
              <a:t>10/23/19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DC021-F9C9-314B-AC84-EE91F0EEED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7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4" Type="http://schemas.openxmlformats.org/officeDocument/2006/relationships/hyperlink" Target="mailto:David_Harris@hmc.edu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4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image" Target="../media/image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hyperlink" Target="mailto:David_Harris@hmc.ed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12: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C Programming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06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Primitive Data Types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8F8A0F-71B8-D94C-9239-0419068F412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41232"/>
            <a:ext cx="8458201" cy="4673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8225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989F00-861D-F141-8DA5-625D500376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33400"/>
            <a:ext cx="6511837" cy="52879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ASCII Table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D4A070-27BF-F04B-8902-C6835B8D62E5}"/>
              </a:ext>
            </a:extLst>
          </p:cNvPr>
          <p:cNvSpPr/>
          <p:nvPr/>
        </p:nvSpPr>
        <p:spPr>
          <a:xfrm>
            <a:off x="5105400" y="54102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commons.wikimedia.org</a:t>
            </a:r>
            <a:r>
              <a:rPr lang="en-US" sz="1200" dirty="0"/>
              <a:t>/wiki/</a:t>
            </a:r>
            <a:r>
              <a:rPr lang="en-US" sz="1200" dirty="0" err="1"/>
              <a:t>File:ASCII-Table.svg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90737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Functions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Curly braces {} enclose the body of the function, which may contain zero or more statements</a:t>
            </a:r>
          </a:p>
          <a:p>
            <a:r>
              <a:rPr lang="en-US" dirty="0"/>
              <a:t>A function can return (or output) at most one value</a:t>
            </a:r>
          </a:p>
          <a:p>
            <a:r>
              <a:rPr lang="en-US" dirty="0"/>
              <a:t>The type of returned value is declared in the function declaration</a:t>
            </a:r>
          </a:p>
          <a:p>
            <a:r>
              <a:rPr lang="en-US" dirty="0"/>
              <a:t>The return statement indicates the value that the function should return to its caller</a:t>
            </a:r>
          </a:p>
          <a:p>
            <a:r>
              <a:rPr lang="en-US" dirty="0"/>
              <a:t>A function can receive inputs</a:t>
            </a:r>
          </a:p>
          <a:p>
            <a:r>
              <a:rPr lang="en-US" dirty="0"/>
              <a:t>The type of the inputs is declared in the function declaration</a:t>
            </a:r>
          </a:p>
          <a:p>
            <a:r>
              <a:rPr lang="en-US" dirty="0"/>
              <a:t>Functions pass variables by </a:t>
            </a:r>
            <a:r>
              <a:rPr lang="en-US" i="1" dirty="0"/>
              <a:t>value</a:t>
            </a:r>
            <a:r>
              <a:rPr lang="en-US" dirty="0"/>
              <a:t> not </a:t>
            </a:r>
            <a:r>
              <a:rPr lang="en-US" i="1" dirty="0"/>
              <a:t>reference</a:t>
            </a:r>
            <a:endParaRPr lang="en-US" dirty="0"/>
          </a:p>
          <a:p>
            <a:r>
              <a:rPr lang="en-US" dirty="0"/>
              <a:t>A function must be either declared BEFORE it is used or a function prototype declared BEFORE it is used</a:t>
            </a:r>
          </a:p>
        </p:txBody>
      </p:sp>
    </p:spTree>
    <p:extLst>
      <p:ext uri="{BB962C8B-B14F-4D97-AF65-F5344CB8AC3E}">
        <p14:creationId xmlns:p14="http://schemas.microsoft.com/office/powerpoint/2010/main" val="4015360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Function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// Return the sum of the three input variables</a:t>
            </a:r>
          </a:p>
          <a:p>
            <a:pPr marL="0" indent="0">
              <a:buNone/>
            </a:pPr>
            <a:endParaRPr lang="en-US" sz="2000" dirty="0"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000" dirty="0" err="1">
                <a:latin typeface="Andale Mono" charset="0"/>
                <a:ea typeface="Andale Mono" charset="0"/>
                <a:cs typeface="Andale Mono" charset="0"/>
              </a:rPr>
              <a:t>int</a:t>
            </a: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 sum3(</a:t>
            </a:r>
            <a:r>
              <a:rPr lang="en-US" sz="2000" dirty="0" err="1">
                <a:latin typeface="Andale Mono" charset="0"/>
                <a:ea typeface="Andale Mono" charset="0"/>
                <a:cs typeface="Andale Mono" charset="0"/>
              </a:rPr>
              <a:t>int</a:t>
            </a: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 a, </a:t>
            </a:r>
            <a:r>
              <a:rPr lang="en-US" sz="2000" dirty="0" err="1">
                <a:latin typeface="Andale Mono" charset="0"/>
                <a:ea typeface="Andale Mono" charset="0"/>
                <a:cs typeface="Andale Mono" charset="0"/>
              </a:rPr>
              <a:t>int</a:t>
            </a: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 b, </a:t>
            </a:r>
            <a:r>
              <a:rPr lang="en-US" sz="2000" dirty="0" err="1">
                <a:latin typeface="Andale Mono" charset="0"/>
                <a:ea typeface="Andale Mono" charset="0"/>
                <a:cs typeface="Andale Mono" charset="0"/>
              </a:rPr>
              <a:t>int</a:t>
            </a: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 c) { </a:t>
            </a:r>
          </a:p>
          <a:p>
            <a:pPr marL="0" indent="0">
              <a:buNone/>
            </a:pP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  </a:t>
            </a:r>
            <a:r>
              <a:rPr lang="en-US" sz="2000" dirty="0" err="1">
                <a:latin typeface="Andale Mono" charset="0"/>
                <a:ea typeface="Andale Mono" charset="0"/>
                <a:cs typeface="Andale Mono" charset="0"/>
              </a:rPr>
              <a:t>int</a:t>
            </a: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 result = a + b + c; </a:t>
            </a:r>
          </a:p>
          <a:p>
            <a:pPr marL="0" indent="0">
              <a:buNone/>
            </a:pP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  return result;</a:t>
            </a:r>
          </a:p>
          <a:p>
            <a:pPr marL="0" indent="0">
              <a:buNone/>
            </a:pPr>
            <a:r>
              <a:rPr lang="en-US" sz="2000" dirty="0">
                <a:latin typeface="Andale Mono" charset="0"/>
                <a:ea typeface="Andale Mono" charset="0"/>
                <a:cs typeface="Andale Mono" charset="0"/>
              </a:rPr>
              <a:t>}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33885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Function Prototypes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 sum3example.c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David_Harris@hmc.edu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22 October 2019</a:t>
            </a:r>
          </a:p>
          <a:p>
            <a:pPr marL="0" indent="0">
              <a:buNone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////////////////////////////////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 Prototypes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////////////////////////////////</a:t>
            </a:r>
          </a:p>
          <a:p>
            <a:pPr marL="0" indent="0">
              <a:buNone/>
            </a:pP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sum3(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); // needed because sum3 is called before declared</a:t>
            </a:r>
          </a:p>
          <a:p>
            <a:pPr marL="0" indent="0">
              <a:buNone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////////////////////////////////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 main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////////////////////////////////</a:t>
            </a:r>
          </a:p>
          <a:p>
            <a:pPr marL="0" indent="0">
              <a:buNone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void main(void) {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answer;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answer = sum3(6, 7, 8);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////////////////////////////////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 other functions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 prototype not needed if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thsse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were moved before main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////////////////////////////////</a:t>
            </a:r>
          </a:p>
          <a:p>
            <a:pPr marL="0" indent="0">
              <a:buNone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sum3(</a:t>
            </a:r>
            <a:r>
              <a:rPr lang="en-US" sz="1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a, </a:t>
            </a:r>
            <a:r>
              <a:rPr lang="en-US" sz="1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b, </a:t>
            </a:r>
            <a:r>
              <a:rPr lang="en-US" sz="1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c) {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</a:t>
            </a:r>
            <a:r>
              <a:rPr lang="en-US" sz="1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int</a:t>
            </a:r>
            <a:r>
              <a:rPr lang="en-US" sz="1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result = a + b + c; 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return result;</a:t>
            </a:r>
          </a:p>
          <a:p>
            <a:pPr marL="0" indent="0">
              <a:buNone/>
            </a:pPr>
            <a:r>
              <a:rPr lang="en-US" sz="1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93945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Prototypes are Sometimes Unavoidable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// Prototypes needed for f1 and/or f2 because they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// can’t both be declared before each other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f1(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f2(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f1(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n)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f2(n-1) + 1;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f2(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n)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f1(n-1)*2;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void main(void)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answer;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answer = f1(5);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29237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Includes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function prototypes for the standard libraries are included at the top of a file with the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#include </a:t>
            </a:r>
            <a:r>
              <a:rPr lang="en-US" dirty="0"/>
              <a:t>directive:</a:t>
            </a:r>
          </a:p>
          <a:p>
            <a:pPr marL="457200" lvl="1" indent="0">
              <a:buNone/>
            </a:pPr>
            <a:r>
              <a:rPr lang="en-US" dirty="0"/>
              <a:t>e.g.,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#include &lt;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stdio.h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&gt;  </a:t>
            </a:r>
            <a:r>
              <a:rPr lang="en-US" dirty="0"/>
              <a:t>or   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#include &lt;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math.h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&gt; </a:t>
            </a:r>
          </a:p>
          <a:p>
            <a:endParaRPr lang="en-US" dirty="0"/>
          </a:p>
          <a:p>
            <a:r>
              <a:rPr lang="en-US" dirty="0"/>
              <a:t>Your own function prototypes (or anything else you want to include) is done with quotes instead of brackets for relative or absolute path:</a:t>
            </a:r>
          </a:p>
          <a:p>
            <a:pPr marL="457200" lvl="1" indent="0">
              <a:buNone/>
            </a:pPr>
            <a:r>
              <a:rPr lang="en-US" dirty="0"/>
              <a:t>e.g.,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#include "other/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myFuncs.h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"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570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(True/False) in C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A variable or expression is considered FALSE if its value is 0</a:t>
            </a:r>
          </a:p>
          <a:p>
            <a:r>
              <a:rPr lang="en-US" sz="2800" dirty="0"/>
              <a:t>A variable is considered TRUE if it has any other value</a:t>
            </a:r>
          </a:p>
          <a:p>
            <a:pPr lvl="1"/>
            <a:r>
              <a:rPr lang="en-US" sz="2400" dirty="0"/>
              <a:t>1, 42, and -1 are all TRUE for C</a:t>
            </a:r>
          </a:p>
          <a:p>
            <a:r>
              <a:rPr lang="en-US" sz="2800" dirty="0"/>
              <a:t>Logical operators assign FALSE as 0 and TRUE as 1</a:t>
            </a:r>
          </a:p>
        </p:txBody>
      </p:sp>
    </p:spTree>
    <p:extLst>
      <p:ext uri="{BB962C8B-B14F-4D97-AF65-F5344CB8AC3E}">
        <p14:creationId xmlns:p14="http://schemas.microsoft.com/office/powerpoint/2010/main" val="1283072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Operators and Precedence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41110B-9D0E-304D-994D-B77B65F2B353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58" b="50536"/>
          <a:stretch/>
        </p:blipFill>
        <p:spPr bwMode="auto">
          <a:xfrm>
            <a:off x="43125" y="1070854"/>
            <a:ext cx="9133952" cy="4750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1773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Operators Continued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CA157C-447F-2E48-B5AC-FF350DED5F4D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" t="49464"/>
          <a:stretch/>
        </p:blipFill>
        <p:spPr bwMode="auto">
          <a:xfrm>
            <a:off x="48300" y="1124474"/>
            <a:ext cx="9123601" cy="4867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199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12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63374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Overview</a:t>
            </a:r>
          </a:p>
          <a:p>
            <a:r>
              <a:rPr lang="en-US" dirty="0"/>
              <a:t>Programming Constructs</a:t>
            </a:r>
          </a:p>
          <a:p>
            <a:pPr lvl="1"/>
            <a:r>
              <a:rPr lang="en-US" dirty="0"/>
              <a:t>Comments</a:t>
            </a:r>
          </a:p>
          <a:p>
            <a:pPr lvl="1"/>
            <a:r>
              <a:rPr lang="en-US" dirty="0"/>
              <a:t>Constants</a:t>
            </a:r>
          </a:p>
          <a:p>
            <a:pPr lvl="1"/>
            <a:r>
              <a:rPr lang="en-US" dirty="0"/>
              <a:t>Variables</a:t>
            </a:r>
          </a:p>
          <a:p>
            <a:pPr lvl="1"/>
            <a:r>
              <a:rPr lang="en-US" dirty="0"/>
              <a:t>Primitive Data Types</a:t>
            </a:r>
          </a:p>
          <a:p>
            <a:pPr lvl="1"/>
            <a:r>
              <a:rPr lang="en-US" dirty="0"/>
              <a:t>Function Calls</a:t>
            </a:r>
          </a:p>
          <a:p>
            <a:pPr lvl="1"/>
            <a:r>
              <a:rPr lang="en-US" dirty="0"/>
              <a:t>Operators</a:t>
            </a:r>
          </a:p>
          <a:p>
            <a:pPr lvl="1"/>
            <a:r>
              <a:rPr lang="en-US" dirty="0"/>
              <a:t>Control Flow</a:t>
            </a:r>
          </a:p>
          <a:p>
            <a:pPr lvl="1"/>
            <a:r>
              <a:rPr lang="en-US" dirty="0"/>
              <a:t>Loops</a:t>
            </a:r>
          </a:p>
          <a:p>
            <a:pPr lvl="1"/>
            <a:r>
              <a:rPr lang="en-US" dirty="0"/>
              <a:t>Arrays and Strings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106C12-173A-4C40-8FA5-A4399583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1296649"/>
            <a:ext cx="1600200" cy="429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256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Operators Continued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1B1B8F-F3B7-4C4C-B110-1BF0C360D9D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1" t="13583" r="7089" b="64439"/>
          <a:stretch/>
        </p:blipFill>
        <p:spPr>
          <a:xfrm>
            <a:off x="-228600" y="1066800"/>
            <a:ext cx="9372600" cy="318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6039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Operators Continued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A9A7A8-6F3F-E643-8EA0-D1D3333F09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6" t="35561" r="7689" b="35574"/>
          <a:stretch/>
        </p:blipFill>
        <p:spPr>
          <a:xfrm>
            <a:off x="304800" y="1143000"/>
            <a:ext cx="877421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54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Control Flow Statements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62BE63-ADBB-BE44-8834-1193B87EE2FD}"/>
              </a:ext>
            </a:extLst>
          </p:cNvPr>
          <p:cNvSpPr/>
          <p:nvPr/>
        </p:nvSpPr>
        <p:spPr>
          <a:xfrm>
            <a:off x="457200" y="914400"/>
            <a:ext cx="8299555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if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if (expression)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statement; </a:t>
            </a:r>
          </a:p>
          <a:p>
            <a:endParaRPr lang="en-US" sz="2000" dirty="0"/>
          </a:p>
          <a:p>
            <a:r>
              <a:rPr lang="en-US" sz="2000" dirty="0"/>
              <a:t>if/else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if (expression)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statement1; 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else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statement2;</a:t>
            </a:r>
          </a:p>
          <a:p>
            <a:pPr lvl="1"/>
            <a:endParaRPr lang="en-US" sz="1600" dirty="0">
              <a:latin typeface="Andale Mono" charset="0"/>
              <a:ea typeface="Andale Mono" charset="0"/>
              <a:cs typeface="Andale Mono" charset="0"/>
            </a:endParaRPr>
          </a:p>
          <a:p>
            <a:r>
              <a:rPr lang="en-US" sz="2000" dirty="0"/>
              <a:t>switch/case</a:t>
            </a:r>
            <a:endParaRPr lang="en-US" sz="1400" dirty="0"/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switch (variable) {</a:t>
            </a:r>
            <a:br>
              <a:rPr lang="en-US" sz="1600" dirty="0"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case (expression1): statement1; break;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case (expression2): statement2; break;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case (expression3): statement3; break;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  default: statement4;</a:t>
            </a:r>
          </a:p>
          <a:p>
            <a:pPr lvl="1"/>
            <a:r>
              <a:rPr lang="en-US" sz="1600" dirty="0">
                <a:latin typeface="Andale Mono" charset="0"/>
                <a:ea typeface="Andale Mono" charset="0"/>
                <a:cs typeface="Andale Mono" charset="0"/>
              </a:rPr>
              <a:t>} </a:t>
            </a:r>
          </a:p>
          <a:p>
            <a:endParaRPr lang="en-US" sz="1400" dirty="0"/>
          </a:p>
          <a:p>
            <a:r>
              <a:rPr lang="en-US" sz="2000" dirty="0"/>
              <a:t>Don’t forget “break” or “default”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87475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If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62BE63-ADBB-BE44-8834-1193B87EE2FD}"/>
              </a:ext>
            </a:extLst>
          </p:cNvPr>
          <p:cNvSpPr/>
          <p:nvPr/>
        </p:nvSpPr>
        <p:spPr>
          <a:xfrm>
            <a:off x="457200" y="1095345"/>
            <a:ext cx="82995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 (n &lt;= 1) return 1;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819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Compound Statements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62BE63-ADBB-BE44-8834-1193B87EE2FD}"/>
              </a:ext>
            </a:extLst>
          </p:cNvPr>
          <p:cNvSpPr/>
          <p:nvPr/>
        </p:nvSpPr>
        <p:spPr>
          <a:xfrm>
            <a:off x="457200" y="1095345"/>
            <a:ext cx="8299555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When a statement has more than one line, enclose it in {}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 (answer == 42)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ultimateQuesiton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1;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hitchhikersGuide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1;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6931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If/else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62BE63-ADBB-BE44-8834-1193B87EE2FD}"/>
              </a:ext>
            </a:extLst>
          </p:cNvPr>
          <p:cNvSpPr/>
          <p:nvPr/>
        </p:nvSpPr>
        <p:spPr>
          <a:xfrm>
            <a:off x="457200" y="1095345"/>
            <a:ext cx="8299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if (n &lt;= 1) return 1;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else        return fact(n-1);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91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Case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62BE63-ADBB-BE44-8834-1193B87EE2FD}"/>
              </a:ext>
            </a:extLst>
          </p:cNvPr>
          <p:cNvSpPr/>
          <p:nvPr/>
        </p:nvSpPr>
        <p:spPr>
          <a:xfrm>
            <a:off x="457200" y="1095345"/>
            <a:ext cx="829955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switch (state) {</a:t>
            </a:r>
            <a:br>
              <a:rPr lang="en-US" sz="16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case (0): if (ta) state = 0; else state = 1; break;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case (1): state = 2; break;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case (2): if (</a:t>
            </a:r>
            <a:r>
              <a:rPr lang="en-US" sz="16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tb</a:t>
            </a:r>
            <a:r>
              <a:rPr lang="en-US" sz="16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) state = 2; else state = 3; break;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case (3): state = 0; break;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default:  state = 0;</a:t>
            </a:r>
          </a:p>
          <a:p>
            <a:pPr lvl="1"/>
            <a:r>
              <a:rPr lang="en-US" sz="16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1491623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Loops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A809891-678F-3C4E-9C76-BFA2625BD561}"/>
              </a:ext>
            </a:extLst>
          </p:cNvPr>
          <p:cNvSpPr/>
          <p:nvPr/>
        </p:nvSpPr>
        <p:spPr>
          <a:xfrm>
            <a:off x="457200" y="1143000"/>
            <a:ext cx="7696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while</a:t>
            </a:r>
          </a:p>
          <a:p>
            <a:pPr lvl="1"/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while (condition)</a:t>
            </a:r>
          </a:p>
          <a:p>
            <a:pPr lvl="1"/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statement;</a:t>
            </a:r>
          </a:p>
          <a:p>
            <a:endParaRPr lang="en-US" dirty="0"/>
          </a:p>
          <a:p>
            <a:r>
              <a:rPr lang="en-US" dirty="0"/>
              <a:t>do/while</a:t>
            </a:r>
          </a:p>
          <a:p>
            <a:pPr lvl="1"/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do {</a:t>
            </a:r>
          </a:p>
          <a:p>
            <a:pPr lvl="1"/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statement;</a:t>
            </a:r>
          </a:p>
          <a:p>
            <a:pPr lvl="1"/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} while (condition); </a:t>
            </a:r>
          </a:p>
          <a:p>
            <a:pPr lvl="1"/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r>
              <a:rPr lang="en-US" dirty="0"/>
              <a:t>for</a:t>
            </a:r>
          </a:p>
          <a:p>
            <a:pPr lvl="1"/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for (initialization; condition; loop operation)</a:t>
            </a:r>
          </a:p>
          <a:p>
            <a:pPr lvl="1"/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statement;</a:t>
            </a:r>
          </a:p>
          <a:p>
            <a:pPr lvl="1"/>
            <a:endParaRPr lang="en-US" dirty="0">
              <a:latin typeface="Andale Mono" charset="0"/>
              <a:ea typeface="Andale Mono" charset="0"/>
              <a:cs typeface="Andale Mo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9709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While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62BE63-ADBB-BE44-8834-1193B87EE2FD}"/>
              </a:ext>
            </a:extLst>
          </p:cNvPr>
          <p:cNvSpPr/>
          <p:nvPr/>
        </p:nvSpPr>
        <p:spPr>
          <a:xfrm>
            <a:off x="457200" y="1095345"/>
            <a:ext cx="82995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fact(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result = 1;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while (n &gt; 1)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result = result * n; // or write result *= n;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n = n – 1;           // or write n—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result;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// Alternative code is shorter but less clear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while (n &gt; 1) result *= n--;</a:t>
            </a:r>
          </a:p>
        </p:txBody>
      </p:sp>
    </p:spTree>
    <p:extLst>
      <p:ext uri="{BB962C8B-B14F-4D97-AF65-F5344CB8AC3E}">
        <p14:creationId xmlns:p14="http://schemas.microsoft.com/office/powerpoint/2010/main" val="1611813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Do/while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62BE63-ADBB-BE44-8834-1193B87EE2FD}"/>
              </a:ext>
            </a:extLst>
          </p:cNvPr>
          <p:cNvSpPr/>
          <p:nvPr/>
        </p:nvSpPr>
        <p:spPr>
          <a:xfrm>
            <a:off x="457200" y="1095345"/>
            <a:ext cx="82995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fact(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result = 1;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do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result *= n;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} while (n-- &gt; 1);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result;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Do always executes the statement at least once.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Longer and not preferred for this example</a:t>
            </a:r>
          </a:p>
        </p:txBody>
      </p:sp>
    </p:spTree>
    <p:extLst>
      <p:ext uri="{BB962C8B-B14F-4D97-AF65-F5344CB8AC3E}">
        <p14:creationId xmlns:p14="http://schemas.microsoft.com/office/powerpoint/2010/main" val="1229690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Overview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77852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 programming language developed at Bell Labs around 1973</a:t>
            </a:r>
          </a:p>
          <a:p>
            <a:r>
              <a:rPr lang="en-US" dirty="0"/>
              <a:t>Capable of controlling a computer to do nearly anything, including directly interacting with the hardware</a:t>
            </a:r>
          </a:p>
          <a:p>
            <a:r>
              <a:rPr lang="en-US" dirty="0"/>
              <a:t>Suitable for generating high performance code</a:t>
            </a:r>
          </a:p>
          <a:p>
            <a:r>
              <a:rPr lang="en-US" dirty="0"/>
              <a:t>Relatively easy to use</a:t>
            </a:r>
          </a:p>
          <a:p>
            <a:r>
              <a:rPr lang="en-US" dirty="0"/>
              <a:t>Available from supercomputers to microcontrollers</a:t>
            </a:r>
          </a:p>
          <a:p>
            <a:r>
              <a:rPr lang="en-US" dirty="0"/>
              <a:t>Closely related to other important languages including C++, C#, Objective C, Java, Arduino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671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For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B62BE63-ADBB-BE44-8834-1193B87EE2FD}"/>
              </a:ext>
            </a:extLst>
          </p:cNvPr>
          <p:cNvSpPr/>
          <p:nvPr/>
        </p:nvSpPr>
        <p:spPr>
          <a:xfrm>
            <a:off x="457200" y="1066800"/>
            <a:ext cx="829955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fact(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n)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result = 1;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for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=1;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&lt;= n;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++) 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result *= I;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result;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First do initialization (I = 1)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Then check condition (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&lt;=n)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If satisfied, do body (result *=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Then do loop operation (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++)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Then repeat from checking condition</a:t>
            </a:r>
          </a:p>
        </p:txBody>
      </p:sp>
    </p:spTree>
    <p:extLst>
      <p:ext uri="{BB962C8B-B14F-4D97-AF65-F5344CB8AC3E}">
        <p14:creationId xmlns:p14="http://schemas.microsoft.com/office/powerpoint/2010/main" val="9223292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 Types: Arrays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Array contains multiple elements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	float accel[3];</a:t>
            </a:r>
          </a:p>
          <a:p>
            <a:r>
              <a:rPr lang="en-US" dirty="0"/>
              <a:t>The elements are numbered from 0 to N−1, where N is the length of the array</a:t>
            </a:r>
          </a:p>
          <a:p>
            <a:r>
              <a:rPr lang="en-US" dirty="0"/>
              <a:t>Initialize your arrays. </a:t>
            </a:r>
          </a:p>
          <a:p>
            <a:pPr lvl="1"/>
            <a:r>
              <a:rPr lang="en-US" dirty="0"/>
              <a:t>An uninitialized array can contain anything</a:t>
            </a:r>
          </a:p>
          <a:p>
            <a:r>
              <a:rPr lang="en-US" dirty="0"/>
              <a:t>Arrays can be multidimensional</a:t>
            </a:r>
          </a:p>
          <a:p>
            <a:pPr marL="457200" lvl="1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#define NUMSTUDENTS 120</a:t>
            </a:r>
          </a:p>
          <a:p>
            <a:pPr marL="457200" lvl="1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#define NUMLABS 11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grades[NUMSTUDENTS][NUMLABS];</a:t>
            </a:r>
          </a:p>
        </p:txBody>
      </p:sp>
    </p:spTree>
    <p:extLst>
      <p:ext uri="{BB962C8B-B14F-4D97-AF65-F5344CB8AC3E}">
        <p14:creationId xmlns:p14="http://schemas.microsoft.com/office/powerpoint/2010/main" val="21220352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Array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math.h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double mag(double v[3]) {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sqrt(v[0]*v[0] + v[1]*v[1] + v[2]*v[2]);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8670435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 Types: Strings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A string is an array of characters</a:t>
            </a:r>
          </a:p>
          <a:p>
            <a:r>
              <a:rPr lang="en-US" sz="2800" dirty="0"/>
              <a:t>Last entry is zero to indicate end (”NULL terminated”)</a:t>
            </a:r>
            <a:endParaRPr lang="en-US" sz="2400" dirty="0"/>
          </a:p>
          <a:p>
            <a:pPr marL="457200" lvl="1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char name[20] = "BOB";</a:t>
            </a:r>
            <a:endParaRPr lang="en-US" sz="2800" dirty="0"/>
          </a:p>
          <a:p>
            <a:pPr marL="514350" indent="-457200"/>
            <a:r>
              <a:rPr lang="en-US" sz="2800" dirty="0"/>
              <a:t>Stored as:</a:t>
            </a:r>
          </a:p>
          <a:p>
            <a:pPr marL="57150" indent="0">
              <a:buNone/>
            </a:pPr>
            <a:r>
              <a:rPr lang="en-US" sz="2800" dirty="0"/>
              <a:t>	</a:t>
            </a:r>
            <a:r>
              <a:rPr lang="en-US" sz="2400" dirty="0"/>
              <a:t>name[0] = 66; // ASCII value for B</a:t>
            </a:r>
          </a:p>
          <a:p>
            <a:pPr marL="57150" indent="0">
              <a:buNone/>
            </a:pPr>
            <a:r>
              <a:rPr lang="en-US" sz="2400" dirty="0"/>
              <a:t>	name[1] = 79; // ASCII value for O</a:t>
            </a:r>
          </a:p>
          <a:p>
            <a:pPr marL="57150" indent="0">
              <a:buNone/>
            </a:pPr>
            <a:r>
              <a:rPr lang="en-US" sz="2400" dirty="0"/>
              <a:t>	name[2] = 66; // ASCII value for B</a:t>
            </a:r>
          </a:p>
          <a:p>
            <a:pPr marL="57150" indent="0">
              <a:buNone/>
            </a:pPr>
            <a:r>
              <a:rPr lang="en-US" sz="2400" dirty="0"/>
              <a:t>	name[3] = 0;   // NULL termination</a:t>
            </a:r>
          </a:p>
          <a:p>
            <a:pPr marL="57150" indent="0">
              <a:buNone/>
            </a:pPr>
            <a:r>
              <a:rPr lang="en-US" sz="2400" dirty="0"/>
              <a:t>	other entries are junk, ignored</a:t>
            </a:r>
          </a:p>
          <a:p>
            <a:pPr marL="5715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671329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Examples: String Handling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MAXLEN 80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(char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[])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=0;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while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 &amp;&amp;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&lt; MAXLEN)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++;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return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strcpy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(char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[], char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[])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0;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do {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 while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++] &amp;&amp; </a:t>
            </a:r>
            <a:r>
              <a:rPr lang="en-US"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 MAXLEN);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4456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Examples: Using Strings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152400" y="1295400"/>
            <a:ext cx="89915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string.h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MAXLEN 80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void main(void)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char name[80];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char c;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strcpy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(name, "BOB"); // copy BOB into name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(name);  //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3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c = name[1];         // c = 'O' (79)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920622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 is Libertarian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77852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Lets you do just about anything</a:t>
            </a:r>
          </a:p>
          <a:p>
            <a:r>
              <a:rPr lang="en-US" dirty="0"/>
              <a:t>Interacts directly with the hardware</a:t>
            </a:r>
          </a:p>
          <a:p>
            <a:r>
              <a:rPr lang="en-US" dirty="0"/>
              <a:t>Does NOT protect you from your own stupidity</a:t>
            </a:r>
          </a:p>
          <a:p>
            <a:r>
              <a:rPr lang="en-US" dirty="0"/>
              <a:t>Assumes YOU know the size of arrays and variables</a:t>
            </a:r>
          </a:p>
          <a:p>
            <a:r>
              <a:rPr lang="en-US" dirty="0"/>
              <a:t>Unless sandboxed will write ANYWHERE in memory</a:t>
            </a:r>
          </a:p>
        </p:txBody>
      </p:sp>
    </p:spTree>
    <p:extLst>
      <p:ext uri="{BB962C8B-B14F-4D97-AF65-F5344CB8AC3E}">
        <p14:creationId xmlns:p14="http://schemas.microsoft.com/office/powerpoint/2010/main" val="2330079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74042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factorial.c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  <a:hlinkClick r:id="rId4"/>
              </a:rPr>
              <a:t>David_Harris@hmc.edu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22 October 2019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fact(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n)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if (n &lt;= 1) return 1;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else return n*fact(n-1);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void main(void)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result;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result = fact(4);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GB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309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Steps to C Programming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77852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Write code</a:t>
            </a:r>
          </a:p>
          <a:p>
            <a:r>
              <a:rPr lang="en-US" dirty="0"/>
              <a:t>Compile code</a:t>
            </a:r>
          </a:p>
          <a:p>
            <a:r>
              <a:rPr lang="en-US" dirty="0"/>
              <a:t>Execute code</a:t>
            </a:r>
          </a:p>
          <a:p>
            <a:r>
              <a:rPr lang="en-US" dirty="0"/>
              <a:t>Debug code</a:t>
            </a:r>
          </a:p>
        </p:txBody>
      </p:sp>
    </p:spTree>
    <p:extLst>
      <p:ext uri="{BB962C8B-B14F-4D97-AF65-F5344CB8AC3E}">
        <p14:creationId xmlns:p14="http://schemas.microsoft.com/office/powerpoint/2010/main" val="3888789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Comments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Single-line comments begin with “//” and continue to the end of the line.</a:t>
            </a:r>
          </a:p>
          <a:p>
            <a:pPr marL="457200" lvl="1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x += 2; //This is a single-line comment.</a:t>
            </a:r>
          </a:p>
          <a:p>
            <a:endParaRPr lang="en-US" dirty="0"/>
          </a:p>
          <a:p>
            <a:r>
              <a:rPr lang="en-US" dirty="0"/>
              <a:t>Multi-line comments begin with “/*” end with “*/”.</a:t>
            </a:r>
          </a:p>
          <a:p>
            <a:pPr marL="457200" lvl="1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/* You can hide or disable a section of code such as this block with a multi-line comment </a:t>
            </a:r>
          </a:p>
          <a:p>
            <a:pPr marL="457200" lvl="1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	x = bob ? x : y;</a:t>
            </a:r>
          </a:p>
          <a:p>
            <a:pPr marL="457200" lvl="1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	y -= 5;</a:t>
            </a:r>
          </a:p>
          <a:p>
            <a:pPr marL="457200" lvl="1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*/</a:t>
            </a:r>
          </a:p>
        </p:txBody>
      </p:sp>
    </p:spTree>
    <p:extLst>
      <p:ext uri="{BB962C8B-B14F-4D97-AF65-F5344CB8AC3E}">
        <p14:creationId xmlns:p14="http://schemas.microsoft.com/office/powerpoint/2010/main" val="3429401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Constants, Defines, or Macros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Constants are named using the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#define</a:t>
            </a:r>
            <a:r>
              <a:rPr lang="en-US" dirty="0"/>
              <a:t> directive</a:t>
            </a:r>
          </a:p>
          <a:p>
            <a:pPr marL="457200" lvl="1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#define MAXGUESSES 5 </a:t>
            </a:r>
          </a:p>
          <a:p>
            <a:pPr marL="457200" lvl="1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#define PI 3.14159</a:t>
            </a:r>
          </a:p>
          <a:p>
            <a:r>
              <a:rPr lang="en-US" dirty="0"/>
              <a:t>The # indicates that this line in the program will be handled by the preprocessor.</a:t>
            </a:r>
          </a:p>
          <a:p>
            <a:r>
              <a:rPr lang="en-US" dirty="0"/>
              <a:t>Before compilation, the preprocessor replaces each occurrence of the identifier MAXGUESSES in the program with 5.</a:t>
            </a:r>
          </a:p>
          <a:p>
            <a:r>
              <a:rPr lang="en-US" dirty="0"/>
              <a:t>By convention, 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#define </a:t>
            </a:r>
            <a:r>
              <a:rPr lang="en-US" dirty="0"/>
              <a:t>lines are located at the top of the file and identifiers are written in all capital letters. </a:t>
            </a:r>
          </a:p>
        </p:txBody>
      </p:sp>
    </p:spTree>
    <p:extLst>
      <p:ext uri="{BB962C8B-B14F-4D97-AF65-F5344CB8AC3E}">
        <p14:creationId xmlns:p14="http://schemas.microsoft.com/office/powerpoint/2010/main" val="891527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Global and Local Variables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Global variables often lead to hard-to-debug code and should be avoided</a:t>
            </a:r>
          </a:p>
          <a:p>
            <a:r>
              <a:rPr lang="en-US" dirty="0"/>
              <a:t>Global variables are declared outside of any function</a:t>
            </a:r>
          </a:p>
          <a:p>
            <a:r>
              <a:rPr lang="en-US" dirty="0"/>
              <a:t>Local variables are declared inside a function</a:t>
            </a:r>
          </a:p>
          <a:p>
            <a:r>
              <a:rPr lang="en-US" dirty="0"/>
              <a:t>Local variables should be your go-to type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6270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1370</Words>
  <Application>Microsoft Macintosh PowerPoint</Application>
  <PresentationFormat>On-screen Show (4:3)</PresentationFormat>
  <Paragraphs>330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ＭＳ Ｐゴシック</vt:lpstr>
      <vt:lpstr>Andale Mono</vt:lpstr>
      <vt:lpstr>Arial</vt:lpstr>
      <vt:lpstr>Arial Black</vt:lpstr>
      <vt:lpstr>Calibri</vt:lpstr>
      <vt:lpstr>Calibri Light</vt:lpstr>
      <vt:lpstr>Courier New</vt:lpstr>
      <vt:lpstr>Times New Roman</vt:lpstr>
      <vt:lpstr>Office Theme</vt:lpstr>
      <vt:lpstr>Lecture 12:  C Programming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12:  C Programming</dc:title>
  <dc:creator>Microsoft Office User</dc:creator>
  <cp:lastModifiedBy>Microsoft Office User</cp:lastModifiedBy>
  <cp:revision>8</cp:revision>
  <dcterms:created xsi:type="dcterms:W3CDTF">2019-10-23T14:16:14Z</dcterms:created>
  <dcterms:modified xsi:type="dcterms:W3CDTF">2019-10-23T14:31:30Z</dcterms:modified>
</cp:coreProperties>
</file>