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1.xml" ContentType="application/vnd.openxmlformats-officedocument.presentationml.notesSlide+xml"/>
  <Override PartName="/ppt/tags/tag21.xml" ContentType="application/vnd.openxmlformats-officedocument.presentationml.tags+xml"/>
  <Override PartName="/ppt/notesSlides/notesSlide12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3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4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5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6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7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8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9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0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1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22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23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4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25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26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7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8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29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30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31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32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33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34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35.xml" ContentType="application/vnd.openxmlformats-officedocument.presentationml.notesSlide+xml"/>
  <Override PartName="/ppt/tags/tag98.xml" ContentType="application/vnd.openxmlformats-officedocument.presentationml.tags+xml"/>
  <Override PartName="/ppt/notesSlides/notesSlide36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37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8.xml" ContentType="application/vnd.openxmlformats-officedocument.presentationml.notesSlide+xml"/>
  <Override PartName="/ppt/tags/tag103.xml" ContentType="application/vnd.openxmlformats-officedocument.presentationml.tags+xml"/>
  <Override PartName="/ppt/notesSlides/notesSlide39.xml" ContentType="application/vnd.openxmlformats-officedocument.presentationml.notesSlide+xml"/>
  <Override PartName="/ppt/tags/tag104.xml" ContentType="application/vnd.openxmlformats-officedocument.presentationml.tags+xml"/>
  <Override PartName="/ppt/notesSlides/notesSlide40.xml" ContentType="application/vnd.openxmlformats-officedocument.presentationml.notesSlide+xml"/>
  <Override PartName="/ppt/tags/tag105.xml" ContentType="application/vnd.openxmlformats-officedocument.presentationml.tags+xml"/>
  <Override PartName="/ppt/notesSlides/notesSlide41.xml" ContentType="application/vnd.openxmlformats-officedocument.presentationml.notesSlide+xml"/>
  <Override PartName="/ppt/tags/tag106.xml" ContentType="application/vnd.openxmlformats-officedocument.presentationml.tags+xml"/>
  <Override PartName="/ppt/notesSlides/notesSlide42.xml" ContentType="application/vnd.openxmlformats-officedocument.presentationml.notesSlide+xml"/>
  <Override PartName="/ppt/tags/tag107.xml" ContentType="application/vnd.openxmlformats-officedocument.presentationml.tags+xml"/>
  <Override PartName="/ppt/notesSlides/notesSlide43.xml" ContentType="application/vnd.openxmlformats-officedocument.presentationml.notesSlide+xml"/>
  <Override PartName="/ppt/tags/tag108.xml" ContentType="application/vnd.openxmlformats-officedocument.presentationml.tags+xml"/>
  <Override PartName="/ppt/notesSlides/notesSlide44.xml" ContentType="application/vnd.openxmlformats-officedocument.presentationml.notesSlide+xml"/>
  <Override PartName="/ppt/tags/tag109.xml" ContentType="application/vnd.openxmlformats-officedocument.presentationml.tags+xml"/>
  <Override PartName="/ppt/notesSlides/notesSlide45.xml" ContentType="application/vnd.openxmlformats-officedocument.presentationml.notesSlide+xml"/>
  <Override PartName="/ppt/tags/tag110.xml" ContentType="application/vnd.openxmlformats-officedocument.presentationml.tags+xml"/>
  <Override PartName="/ppt/notesSlides/notesSlide46.xml" ContentType="application/vnd.openxmlformats-officedocument.presentationml.notesSlide+xml"/>
  <Override PartName="/ppt/tags/tag111.xml" ContentType="application/vnd.openxmlformats-officedocument.presentationml.tags+xml"/>
  <Override PartName="/ppt/notesSlides/notesSlide47.xml" ContentType="application/vnd.openxmlformats-officedocument.presentationml.notesSlide+xml"/>
  <Override PartName="/ppt/tags/tag112.xml" ContentType="application/vnd.openxmlformats-officedocument.presentationml.tags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84" r:id="rId2"/>
    <p:sldId id="385" r:id="rId3"/>
    <p:sldId id="308" r:id="rId4"/>
    <p:sldId id="355" r:id="rId5"/>
    <p:sldId id="356" r:id="rId6"/>
    <p:sldId id="357" r:id="rId7"/>
    <p:sldId id="316" r:id="rId8"/>
    <p:sldId id="383" r:id="rId9"/>
    <p:sldId id="317" r:id="rId10"/>
    <p:sldId id="318" r:id="rId11"/>
    <p:sldId id="320" r:id="rId12"/>
    <p:sldId id="321" r:id="rId13"/>
    <p:sldId id="323" r:id="rId14"/>
    <p:sldId id="370" r:id="rId15"/>
    <p:sldId id="324" r:id="rId16"/>
    <p:sldId id="325" r:id="rId17"/>
    <p:sldId id="326" r:id="rId18"/>
    <p:sldId id="372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59" r:id="rId29"/>
    <p:sldId id="371" r:id="rId30"/>
    <p:sldId id="340" r:id="rId31"/>
    <p:sldId id="342" r:id="rId32"/>
    <p:sldId id="344" r:id="rId33"/>
    <p:sldId id="345" r:id="rId34"/>
    <p:sldId id="348" r:id="rId35"/>
    <p:sldId id="349" r:id="rId36"/>
    <p:sldId id="350" r:id="rId37"/>
    <p:sldId id="351" r:id="rId38"/>
    <p:sldId id="352" r:id="rId39"/>
    <p:sldId id="354" r:id="rId40"/>
    <p:sldId id="386" r:id="rId41"/>
    <p:sldId id="388" r:id="rId42"/>
    <p:sldId id="389" r:id="rId43"/>
    <p:sldId id="390" r:id="rId44"/>
    <p:sldId id="391" r:id="rId45"/>
    <p:sldId id="394" r:id="rId46"/>
    <p:sldId id="392" r:id="rId47"/>
    <p:sldId id="396" r:id="rId48"/>
    <p:sldId id="397" r:id="rId4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0877" autoAdjust="0"/>
  </p:normalViewPr>
  <p:slideViewPr>
    <p:cSldViewPr>
      <p:cViewPr varScale="1">
        <p:scale>
          <a:sx n="86" d="100"/>
          <a:sy n="86" d="100"/>
        </p:scale>
        <p:origin x="1136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71A05CD-CDDC-4A64-9050-62428A336E5E}" type="slidenum">
              <a:rPr lang="en-US" sz="1200">
                <a:latin typeface="Times New Roman" pitchFamily="18" charset="0"/>
              </a:rPr>
              <a:pPr eaLnBrk="1" hangingPunct="1"/>
              <a:t>10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7C137A5-8623-4AB4-B21D-6D793B97EA62}" type="slidenum">
              <a:rPr lang="en-US" sz="1200">
                <a:latin typeface="Times New Roman" pitchFamily="18" charset="0"/>
              </a:rPr>
              <a:pPr eaLnBrk="1" hangingPunct="1"/>
              <a:t>11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DAA42D-9E72-45B1-8B1A-E7E8CFA0AABC}" type="slidenum">
              <a:rPr lang="en-US" sz="1200">
                <a:latin typeface="Times New Roman" pitchFamily="18" charset="0"/>
              </a:rPr>
              <a:pPr eaLnBrk="1" hangingPunct="1"/>
              <a:t>12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13E2BE-5D51-45C5-A5EF-A78FC474626B}" type="slidenum">
              <a:rPr lang="en-US" sz="1200">
                <a:latin typeface="Times New Roman" pitchFamily="18" charset="0"/>
              </a:rPr>
              <a:pPr eaLnBrk="1" hangingPunct="1"/>
              <a:t>13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13E2BE-5D51-45C5-A5EF-A78FC474626B}" type="slidenum">
              <a:rPr lang="en-US" sz="1200">
                <a:latin typeface="Times New Roman" pitchFamily="18" charset="0"/>
              </a:rPr>
              <a:pPr eaLnBrk="1" hangingPunct="1"/>
              <a:t>14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EC7D34-458C-4EBB-871D-041F048DB2F0}" type="slidenum">
              <a:rPr lang="en-US" sz="1200">
                <a:latin typeface="Times New Roman" pitchFamily="18" charset="0"/>
              </a:rPr>
              <a:pPr eaLnBrk="1" hangingPunct="1"/>
              <a:t>15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29BD32D-C3B9-4824-9A86-0317BA4011AA}" type="slidenum">
              <a:rPr lang="en-US" sz="1200">
                <a:latin typeface="Times New Roman" pitchFamily="18" charset="0"/>
              </a:rPr>
              <a:pPr eaLnBrk="1" hangingPunct="1"/>
              <a:t>16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5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935BDC-FA2B-414F-B3D2-A6D8B7AC8E54}" type="slidenum">
              <a:rPr lang="en-US" sz="1200">
                <a:latin typeface="Times New Roman" pitchFamily="18" charset="0"/>
              </a:rPr>
              <a:pPr eaLnBrk="1" hangingPunct="1"/>
              <a:t>17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935BDC-FA2B-414F-B3D2-A6D8B7AC8E54}" type="slidenum">
              <a:rPr lang="en-US" sz="1200">
                <a:latin typeface="Times New Roman" pitchFamily="18" charset="0"/>
              </a:rPr>
              <a:pPr eaLnBrk="1" hangingPunct="1"/>
              <a:t>18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D6D8F9-6D6D-4E15-96F3-4707350B2089}" type="slidenum">
              <a:rPr lang="en-US" sz="1200">
                <a:latin typeface="Times New Roman" pitchFamily="18" charset="0"/>
              </a:rPr>
              <a:pPr eaLnBrk="1" hangingPunct="1"/>
              <a:t>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62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E068FC-6F3C-48FC-BE47-1E7015EE6C30}" type="slidenum">
              <a:rPr lang="en-US" sz="1200">
                <a:latin typeface="Times New Roman" pitchFamily="18" charset="0"/>
              </a:rPr>
              <a:pPr eaLnBrk="1" hangingPunct="1"/>
              <a:t>20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75256CB-B654-4454-8520-E1C278F4F4FF}" type="slidenum">
              <a:rPr lang="en-US" sz="1200">
                <a:latin typeface="Times New Roman" pitchFamily="18" charset="0"/>
              </a:rPr>
              <a:pPr eaLnBrk="1" hangingPunct="1"/>
              <a:t>21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5D868C7-EB3D-4BD8-BE98-DE15BBB3312C}" type="slidenum">
              <a:rPr lang="en-US" sz="1200">
                <a:latin typeface="Times New Roman" pitchFamily="18" charset="0"/>
              </a:rPr>
              <a:pPr eaLnBrk="1" hangingPunct="1"/>
              <a:t>22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0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F1576B7-6CAC-4A2C-8184-345092644C2F}" type="slidenum">
              <a:rPr lang="en-US" sz="1200">
                <a:latin typeface="Times New Roman" pitchFamily="18" charset="0"/>
              </a:rPr>
              <a:pPr eaLnBrk="1" hangingPunct="1"/>
              <a:t>23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5018A-654D-4038-8D2C-194BC930AB34}" type="slidenum">
              <a:rPr lang="en-US" sz="1200">
                <a:latin typeface="Times New Roman" pitchFamily="18" charset="0"/>
              </a:rPr>
              <a:pPr eaLnBrk="1" hangingPunct="1"/>
              <a:t>24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2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F8F795-E1DC-4906-9F9A-27660F8590ED}" type="slidenum">
              <a:rPr lang="en-US" sz="1200">
                <a:latin typeface="Times New Roman" pitchFamily="18" charset="0"/>
              </a:rPr>
              <a:pPr eaLnBrk="1" hangingPunct="1"/>
              <a:t>25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3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686970-16F1-4FDB-8660-55AAC5791302}" type="slidenum">
              <a:rPr lang="en-US" sz="1200">
                <a:latin typeface="Times New Roman" pitchFamily="18" charset="0"/>
              </a:rPr>
              <a:pPr eaLnBrk="1" hangingPunct="1"/>
              <a:t>26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4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872AEE-AEC8-460B-BDA8-68C02E8C5CA7}" type="slidenum">
              <a:rPr lang="en-US" sz="1200">
                <a:latin typeface="Times New Roman" pitchFamily="18" charset="0"/>
              </a:rPr>
              <a:pPr eaLnBrk="1" hangingPunct="1"/>
              <a:t>27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5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C65B18B-0E44-461A-9811-85C7AD414D3E}" type="slidenum">
              <a:rPr lang="en-US" sz="1200">
                <a:latin typeface="Times New Roman" pitchFamily="18" charset="0"/>
              </a:rPr>
              <a:pPr eaLnBrk="1" hangingPunct="1"/>
              <a:t>28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3FFD030-A0B1-446E-B499-F35380CC3C38}" type="slidenum">
              <a:rPr lang="en-US" sz="1200">
                <a:latin typeface="Times New Roman" pitchFamily="18" charset="0"/>
              </a:rPr>
              <a:pPr eaLnBrk="1" hangingPunct="1"/>
              <a:t>29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9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D70FC9-A22A-407D-B969-78AC1F11984F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698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354E480-4E67-474A-BF3E-D012FFEEF7B8}" type="slidenum">
              <a:rPr lang="en-US" sz="1200">
                <a:latin typeface="Times New Roman" pitchFamily="18" charset="0"/>
              </a:rPr>
              <a:pPr eaLnBrk="1" hangingPunct="1"/>
              <a:t>30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0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1F2023E-AC73-4F97-B898-9F5D904D8792}" type="slidenum">
              <a:rPr lang="en-US" sz="1200">
                <a:latin typeface="Times New Roman" pitchFamily="18" charset="0"/>
              </a:rPr>
              <a:pPr eaLnBrk="1" hangingPunct="1"/>
              <a:t>31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2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7A05FF-4A23-492C-8145-7162E0DE3366}" type="slidenum">
              <a:rPr lang="en-US" sz="1200">
                <a:latin typeface="Times New Roman" pitchFamily="18" charset="0"/>
              </a:rPr>
              <a:pPr eaLnBrk="1" hangingPunct="1"/>
              <a:t>32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5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17AC6A7-5EB7-4146-84C7-7625646C11FA}" type="slidenum">
              <a:rPr lang="en-US" sz="1200">
                <a:latin typeface="Times New Roman" pitchFamily="18" charset="0"/>
              </a:rPr>
              <a:pPr eaLnBrk="1" hangingPunct="1"/>
              <a:t>33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6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C8FFBA-F205-41E2-9B9F-64A28369384A}" type="slidenum">
              <a:rPr lang="en-US" sz="1200">
                <a:latin typeface="Times New Roman" pitchFamily="18" charset="0"/>
              </a:rPr>
              <a:pPr eaLnBrk="1" hangingPunct="1"/>
              <a:t>34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9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2FE142-970F-46F7-998C-E2B1FA9AB1CF}" type="slidenum">
              <a:rPr lang="en-US" sz="1200">
                <a:latin typeface="Times New Roman" pitchFamily="18" charset="0"/>
              </a:rPr>
              <a:pPr eaLnBrk="1" hangingPunct="1"/>
              <a:t>35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1CA65E-DE54-490A-BEF6-3A928E6212C8}" type="slidenum">
              <a:rPr lang="en-US" sz="1200">
                <a:latin typeface="Times New Roman" pitchFamily="18" charset="0"/>
              </a:rPr>
              <a:pPr eaLnBrk="1" hangingPunct="1"/>
              <a:t>36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1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AFFB50-450D-46D2-A078-F9C1C15BEEBF}" type="slidenum">
              <a:rPr lang="en-US" sz="1200">
                <a:latin typeface="Times New Roman" pitchFamily="18" charset="0"/>
              </a:rPr>
              <a:pPr eaLnBrk="1" hangingPunct="1"/>
              <a:t>37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2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793B22B-66AB-4904-AA7E-6596F69FC24E}" type="slidenum">
              <a:rPr lang="en-US" sz="1200">
                <a:latin typeface="Times New Roman" pitchFamily="18" charset="0"/>
              </a:rPr>
              <a:pPr eaLnBrk="1" hangingPunct="1"/>
              <a:t>38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3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39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844B878-D8C0-4972-9E07-115C052BC283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1929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40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48675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41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3149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42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5789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43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963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44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46457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45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8910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46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8074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AFFB50-450D-46D2-A078-F9C1C15BEEBF}" type="slidenum">
              <a:rPr lang="en-US" sz="1200">
                <a:latin typeface="Times New Roman" pitchFamily="18" charset="0"/>
              </a:rPr>
              <a:pPr eaLnBrk="1" hangingPunct="1"/>
              <a:t>47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2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7366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AFFB50-450D-46D2-A078-F9C1C15BEEBF}" type="slidenum">
              <a:rPr lang="en-US" sz="1200">
                <a:latin typeface="Times New Roman" pitchFamily="18" charset="0"/>
              </a:rPr>
              <a:pPr eaLnBrk="1" hangingPunct="1"/>
              <a:t>48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2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87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03468C-CA1C-4B48-85A9-1B6877AA5843}" type="slidenum">
              <a:rPr lang="en-US" sz="1200">
                <a:latin typeface="Times New Roman" pitchFamily="18" charset="0"/>
              </a:rPr>
              <a:pPr eaLnBrk="1" hangingPunct="1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2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04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F1CEF1B-20D7-451B-9708-678FAE7257D1}" type="slidenum">
              <a:rPr lang="en-US" sz="1200">
                <a:latin typeface="Times New Roman" pitchFamily="18" charset="0"/>
              </a:rPr>
              <a:pPr eaLnBrk="1" hangingPunct="1"/>
              <a:t>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35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54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487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DE2C106-5550-49C0-B9AF-0E2635E1E763}" type="slidenum">
              <a:rPr lang="en-US" sz="1200">
                <a:latin typeface="Times New Roman" pitchFamily="18" charset="0"/>
              </a:rPr>
              <a:pPr eaLnBrk="1" hangingPunct="1"/>
              <a:t>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7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2A4A46-44A4-FC4A-9F34-EF42A9EF8325}"/>
              </a:ext>
            </a:extLst>
          </p:cNvPr>
          <p:cNvSpPr/>
          <p:nvPr userDrawn="1"/>
        </p:nvSpPr>
        <p:spPr>
          <a:xfrm>
            <a:off x="152400" y="5924550"/>
            <a:ext cx="8839200" cy="93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13.wmf"/><Relationship Id="rId2" Type="http://schemas.openxmlformats.org/officeDocument/2006/relationships/tags" Target="../tags/tag1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23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22.xml"/><Relationship Id="rId1" Type="http://schemas.openxmlformats.org/officeDocument/2006/relationships/vmlDrawing" Target="../drawings/vmlDrawing6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wmf"/><Relationship Id="rId5" Type="http://schemas.openxmlformats.org/officeDocument/2006/relationships/tags" Target="../tags/tag25.xml"/><Relationship Id="rId10" Type="http://schemas.openxmlformats.org/officeDocument/2006/relationships/oleObject" Target="../embeddings/oleObject10.bin"/><Relationship Id="rId4" Type="http://schemas.openxmlformats.org/officeDocument/2006/relationships/tags" Target="../tags/tag24.xml"/><Relationship Id="rId9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5.wmf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oleObject" Target="../embeddings/oleObject12.bin"/><Relationship Id="rId2" Type="http://schemas.openxmlformats.org/officeDocument/2006/relationships/tags" Target="../tags/tag26.xml"/><Relationship Id="rId1" Type="http://schemas.openxmlformats.org/officeDocument/2006/relationships/vmlDrawing" Target="../drawings/vmlDrawing7.vml"/><Relationship Id="rId6" Type="http://schemas.openxmlformats.org/officeDocument/2006/relationships/tags" Target="../tags/tag30.xml"/><Relationship Id="rId11" Type="http://schemas.openxmlformats.org/officeDocument/2006/relationships/image" Target="../media/image14.wmf"/><Relationship Id="rId5" Type="http://schemas.openxmlformats.org/officeDocument/2006/relationships/tags" Target="../tags/tag29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28.xml"/><Relationship Id="rId9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image" Target="../media/image16.wmf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oleObject" Target="../embeddings/oleObject13.bin"/><Relationship Id="rId2" Type="http://schemas.openxmlformats.org/officeDocument/2006/relationships/tags" Target="../tags/tag32.xml"/><Relationship Id="rId1" Type="http://schemas.openxmlformats.org/officeDocument/2006/relationships/vmlDrawing" Target="../drawings/vmlDrawing8.vml"/><Relationship Id="rId6" Type="http://schemas.openxmlformats.org/officeDocument/2006/relationships/tags" Target="../tags/tag36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35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13" Type="http://schemas.openxmlformats.org/officeDocument/2006/relationships/oleObject" Target="../embeddings/oleObject16.bin"/><Relationship Id="rId3" Type="http://schemas.openxmlformats.org/officeDocument/2006/relationships/tags" Target="../tags/tag4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8.wmf"/><Relationship Id="rId2" Type="http://schemas.openxmlformats.org/officeDocument/2006/relationships/tags" Target="../tags/tag40.xml"/><Relationship Id="rId1" Type="http://schemas.openxmlformats.org/officeDocument/2006/relationships/vmlDrawing" Target="../drawings/vmlDrawing9.vml"/><Relationship Id="rId6" Type="http://schemas.openxmlformats.org/officeDocument/2006/relationships/tags" Target="../tags/tag44.xml"/><Relationship Id="rId11" Type="http://schemas.openxmlformats.org/officeDocument/2006/relationships/oleObject" Target="../embeddings/oleObject15.bin"/><Relationship Id="rId5" Type="http://schemas.openxmlformats.org/officeDocument/2006/relationships/tags" Target="../tags/tag43.xml"/><Relationship Id="rId10" Type="http://schemas.openxmlformats.org/officeDocument/2006/relationships/image" Target="../media/image17.wmf"/><Relationship Id="rId4" Type="http://schemas.openxmlformats.org/officeDocument/2006/relationships/tags" Target="../tags/tag42.xml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tags" Target="../tags/tag48.xml"/><Relationship Id="rId7" Type="http://schemas.openxmlformats.org/officeDocument/2006/relationships/oleObject" Target="../embeddings/oleObject17.bin"/><Relationship Id="rId2" Type="http://schemas.openxmlformats.org/officeDocument/2006/relationships/tags" Target="../tags/tag47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image" Target="../media/image21.wmf"/><Relationship Id="rId2" Type="http://schemas.openxmlformats.org/officeDocument/2006/relationships/tags" Target="../tags/tag5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22.png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59.xml"/><Relationship Id="rId7" Type="http://schemas.openxmlformats.org/officeDocument/2006/relationships/oleObject" Target="../embeddings/oleObject19.bin"/><Relationship Id="rId2" Type="http://schemas.openxmlformats.org/officeDocument/2006/relationships/tags" Target="../tags/tag58.xml"/><Relationship Id="rId1" Type="http://schemas.openxmlformats.org/officeDocument/2006/relationships/vmlDrawing" Target="../drawings/vmlDrawing12.v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62.xml"/><Relationship Id="rId7" Type="http://schemas.openxmlformats.org/officeDocument/2006/relationships/oleObject" Target="../embeddings/oleObject20.bin"/><Relationship Id="rId2" Type="http://schemas.openxmlformats.org/officeDocument/2006/relationships/tags" Target="../tags/tag61.xml"/><Relationship Id="rId1" Type="http://schemas.openxmlformats.org/officeDocument/2006/relationships/vmlDrawing" Target="../drawings/vmlDrawing13.v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tags" Target="../tags/tag65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64.xml"/><Relationship Id="rId1" Type="http://schemas.openxmlformats.org/officeDocument/2006/relationships/vmlDrawing" Target="../drawings/vmlDrawing1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9" Type="http://schemas.openxmlformats.org/officeDocument/2006/relationships/image" Target="../media/image2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image" Target="../media/image26.emf"/><Relationship Id="rId2" Type="http://schemas.openxmlformats.org/officeDocument/2006/relationships/tags" Target="../tags/tag68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2.bin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7" Type="http://schemas.openxmlformats.org/officeDocument/2006/relationships/image" Target="../media/image27.wmf"/><Relationship Id="rId2" Type="http://schemas.openxmlformats.org/officeDocument/2006/relationships/tags" Target="../tags/tag70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3.bin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tags" Target="../tags/tag73.xml"/><Relationship Id="rId7" Type="http://schemas.openxmlformats.org/officeDocument/2006/relationships/oleObject" Target="../embeddings/oleObject24.bin"/><Relationship Id="rId2" Type="http://schemas.openxmlformats.org/officeDocument/2006/relationships/tags" Target="../tags/tag72.xml"/><Relationship Id="rId1" Type="http://schemas.openxmlformats.org/officeDocument/2006/relationships/vmlDrawing" Target="../drawings/vmlDrawing17.v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tags" Target="../tags/tag76.xml"/><Relationship Id="rId7" Type="http://schemas.openxmlformats.org/officeDocument/2006/relationships/notesSlide" Target="../notesSlides/notesSlide28.xml"/><Relationship Id="rId2" Type="http://schemas.openxmlformats.org/officeDocument/2006/relationships/tags" Target="../tags/tag75.xml"/><Relationship Id="rId1" Type="http://schemas.openxmlformats.org/officeDocument/2006/relationships/vmlDrawing" Target="../drawings/vmlDrawing18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0.wmf"/><Relationship Id="rId5" Type="http://schemas.openxmlformats.org/officeDocument/2006/relationships/tags" Target="../tags/tag78.xml"/><Relationship Id="rId10" Type="http://schemas.openxmlformats.org/officeDocument/2006/relationships/oleObject" Target="../embeddings/oleObject26.bin"/><Relationship Id="rId4" Type="http://schemas.openxmlformats.org/officeDocument/2006/relationships/tags" Target="../tags/tag77.xml"/><Relationship Id="rId9" Type="http://schemas.openxmlformats.org/officeDocument/2006/relationships/image" Target="../media/image29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tags" Target="../tags/tag80.xml"/><Relationship Id="rId7" Type="http://schemas.openxmlformats.org/officeDocument/2006/relationships/notesSlide" Target="../notesSlides/notesSlide29.xml"/><Relationship Id="rId2" Type="http://schemas.openxmlformats.org/officeDocument/2006/relationships/tags" Target="../tags/tag79.xml"/><Relationship Id="rId1" Type="http://schemas.openxmlformats.org/officeDocument/2006/relationships/vmlDrawing" Target="../drawings/vmlDrawing19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2.wmf"/><Relationship Id="rId5" Type="http://schemas.openxmlformats.org/officeDocument/2006/relationships/tags" Target="../tags/tag82.xml"/><Relationship Id="rId10" Type="http://schemas.openxmlformats.org/officeDocument/2006/relationships/oleObject" Target="../embeddings/oleObject28.bin"/><Relationship Id="rId4" Type="http://schemas.openxmlformats.org/officeDocument/2006/relationships/tags" Target="../tags/tag81.xml"/><Relationship Id="rId9" Type="http://schemas.openxmlformats.org/officeDocument/2006/relationships/image" Target="../media/image3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28.wmf"/><Relationship Id="rId2" Type="http://schemas.openxmlformats.org/officeDocument/2006/relationships/tags" Target="../tags/tag83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9.bin"/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tags" Target="../tags/tag86.xml"/><Relationship Id="rId7" Type="http://schemas.openxmlformats.org/officeDocument/2006/relationships/oleObject" Target="../embeddings/oleObject30.bin"/><Relationship Id="rId2" Type="http://schemas.openxmlformats.org/officeDocument/2006/relationships/tags" Target="../tags/tag85.xml"/><Relationship Id="rId1" Type="http://schemas.openxmlformats.org/officeDocument/2006/relationships/vmlDrawing" Target="../drawings/vmlDrawing21.vml"/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tags" Target="../tags/tag89.xml"/><Relationship Id="rId7" Type="http://schemas.openxmlformats.org/officeDocument/2006/relationships/oleObject" Target="../embeddings/oleObject31.bin"/><Relationship Id="rId2" Type="http://schemas.openxmlformats.org/officeDocument/2006/relationships/tags" Target="../tags/tag88.xml"/><Relationship Id="rId1" Type="http://schemas.openxmlformats.org/officeDocument/2006/relationships/vmlDrawing" Target="../drawings/vmlDrawing22.vml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35.wmf"/><Relationship Id="rId2" Type="http://schemas.openxmlformats.org/officeDocument/2006/relationships/tags" Target="../tags/tag91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32.bin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image" Target="../media/image36.png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5" Type="http://schemas.openxmlformats.org/officeDocument/2006/relationships/image" Target="../media/image37.png"/><Relationship Id="rId4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4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4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tags" Target="../tags/tag4.xml"/><Relationship Id="rId7" Type="http://schemas.openxmlformats.org/officeDocument/2006/relationships/oleObject" Target="../embeddings/oleObject1.bin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.emf"/><Relationship Id="rId4" Type="http://schemas.openxmlformats.org/officeDocument/2006/relationships/tags" Target="../tags/tag5.xml"/><Relationship Id="rId9" Type="http://schemas.openxmlformats.org/officeDocument/2006/relationships/oleObject" Target="../embeddings/oleObject2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4.xml"/><Relationship Id="rId4" Type="http://schemas.openxmlformats.org/officeDocument/2006/relationships/image" Target="../media/image38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5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6.xml"/><Relationship Id="rId4" Type="http://schemas.openxmlformats.org/officeDocument/2006/relationships/image" Target="../media/image41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7.xml"/><Relationship Id="rId4" Type="http://schemas.openxmlformats.org/officeDocument/2006/relationships/image" Target="../media/image42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8.xml"/><Relationship Id="rId4" Type="http://schemas.openxmlformats.org/officeDocument/2006/relationships/image" Target="../media/image43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9.xml"/><Relationship Id="rId4" Type="http://schemas.openxmlformats.org/officeDocument/2006/relationships/image" Target="../media/image44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0.xml"/><Relationship Id="rId4" Type="http://schemas.openxmlformats.org/officeDocument/2006/relationships/image" Target="../media/image45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1.xml"/><Relationship Id="rId4" Type="http://schemas.openxmlformats.org/officeDocument/2006/relationships/image" Target="../media/image4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tags" Target="../tags/tag7.xml"/><Relationship Id="rId7" Type="http://schemas.openxmlformats.org/officeDocument/2006/relationships/oleObject" Target="../embeddings/oleObject3.bin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9.emf"/><Relationship Id="rId4" Type="http://schemas.openxmlformats.org/officeDocument/2006/relationships/tags" Target="../tags/tag8.xml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0.w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tags" Target="../tags/tag12.xml"/><Relationship Id="rId7" Type="http://schemas.openxmlformats.org/officeDocument/2006/relationships/oleObject" Target="../embeddings/oleObject6.bin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2.emf"/><Relationship Id="rId4" Type="http://schemas.openxmlformats.org/officeDocument/2006/relationships/tags" Target="../tags/tag13.xml"/><Relationship Id="rId9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6002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1: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</a:t>
            </a:r>
            <a: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ogic Gates &amp; </a:t>
            </a:r>
            <a:b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Analog Behavior of</a:t>
            </a:r>
            <a:b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Digital Systems</a:t>
            </a:r>
            <a:endParaRPr lang="en-US" altLang="en-US" sz="2400" b="1" dirty="0">
              <a:solidFill>
                <a:schemeClr val="tx1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37CC95-1740-C743-B13C-82C1C606A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219200"/>
            <a:ext cx="7467600" cy="4953000"/>
          </a:xfrm>
        </p:spPr>
        <p:txBody>
          <a:bodyPr/>
          <a:lstStyle/>
          <a:p>
            <a:pPr eaLnBrk="1" hangingPunct="1"/>
            <a:r>
              <a:rPr lang="en-US" i="1" dirty="0"/>
              <a:t>Range</a:t>
            </a:r>
            <a:r>
              <a:rPr lang="en-US" dirty="0"/>
              <a:t> of voltages for 1 and 0</a:t>
            </a:r>
          </a:p>
          <a:p>
            <a:pPr eaLnBrk="1" hangingPunct="1"/>
            <a:r>
              <a:rPr lang="en-US" dirty="0"/>
              <a:t>Different ranges for inputs and outputs to allow for </a:t>
            </a:r>
            <a:r>
              <a:rPr lang="en-US" i="1" dirty="0"/>
              <a:t>noise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Levels</a:t>
            </a:r>
          </a:p>
        </p:txBody>
      </p:sp>
    </p:spTree>
    <p:extLst>
      <p:ext uri="{BB962C8B-B14F-4D97-AF65-F5344CB8AC3E}">
        <p14:creationId xmlns:p14="http://schemas.microsoft.com/office/powerpoint/2010/main" val="3480850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066800"/>
            <a:ext cx="7467600" cy="4953000"/>
          </a:xfrm>
        </p:spPr>
        <p:txBody>
          <a:bodyPr/>
          <a:lstStyle/>
          <a:p>
            <a:pPr eaLnBrk="1" hangingPunct="1"/>
            <a:r>
              <a:rPr lang="en-US" b="1" dirty="0"/>
              <a:t>Anything that degrades the signal</a:t>
            </a:r>
          </a:p>
          <a:p>
            <a:pPr lvl="1" eaLnBrk="1" hangingPunct="1"/>
            <a:r>
              <a:rPr lang="en-US" dirty="0"/>
              <a:t>E.g., resistance, power supply noise, coupling to neighboring wires, etc.</a:t>
            </a:r>
          </a:p>
          <a:p>
            <a:pPr eaLnBrk="1" hangingPunct="1"/>
            <a:r>
              <a:rPr lang="en-US" b="1" dirty="0"/>
              <a:t>Example:</a:t>
            </a:r>
            <a:r>
              <a:rPr lang="en-US" dirty="0"/>
              <a:t> a gate (driver) outputs 5 V but, because of resistance in a long wire, receiver gets 4.5 V</a:t>
            </a:r>
          </a:p>
        </p:txBody>
      </p:sp>
      <p:graphicFrame>
        <p:nvGraphicFramePr>
          <p:cNvPr id="8909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69053979"/>
              </p:ext>
            </p:extLst>
          </p:nvPr>
        </p:nvGraphicFramePr>
        <p:xfrm>
          <a:off x="1828800" y="4227512"/>
          <a:ext cx="5029200" cy="17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7" name="VISIO" r:id="rId6" imgW="1978401" imgH="705263" progId="Visio.Drawing.6">
                  <p:embed/>
                </p:oleObj>
              </mc:Choice>
              <mc:Fallback>
                <p:oleObj name="VISIO" r:id="rId6" imgW="1978401" imgH="70526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227512"/>
                        <a:ext cx="5029200" cy="179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What is Noise?</a:t>
            </a:r>
          </a:p>
        </p:txBody>
      </p:sp>
    </p:spTree>
    <p:extLst>
      <p:ext uri="{BB962C8B-B14F-4D97-AF65-F5344CB8AC3E}">
        <p14:creationId xmlns:p14="http://schemas.microsoft.com/office/powerpoint/2010/main" val="342772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143000"/>
            <a:ext cx="7467600" cy="4953000"/>
          </a:xfrm>
        </p:spPr>
        <p:txBody>
          <a:bodyPr/>
          <a:lstStyle/>
          <a:p>
            <a:pPr eaLnBrk="1" hangingPunct="1"/>
            <a:r>
              <a:rPr lang="en-US" dirty="0"/>
              <a:t>With logically valid inputs, every circuit element must produce logically valid outputs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Use limited ranges of voltages to represent discrete values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The Static Discipline</a:t>
            </a:r>
          </a:p>
        </p:txBody>
      </p:sp>
    </p:spTree>
    <p:extLst>
      <p:ext uri="{BB962C8B-B14F-4D97-AF65-F5344CB8AC3E}">
        <p14:creationId xmlns:p14="http://schemas.microsoft.com/office/powerpoint/2010/main" val="825013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99362869"/>
              </p:ext>
            </p:extLst>
          </p:nvPr>
        </p:nvGraphicFramePr>
        <p:xfrm>
          <a:off x="2590800" y="731838"/>
          <a:ext cx="41910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65" name="VISIO" r:id="rId8" imgW="1978401" imgH="517498" progId="Visio.Drawing.6">
                  <p:embed/>
                </p:oleObj>
              </mc:Choice>
              <mc:Fallback>
                <p:oleObj name="VISIO" r:id="rId8" imgW="1978401" imgH="51749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731838"/>
                        <a:ext cx="41910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8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87020571"/>
              </p:ext>
            </p:extLst>
          </p:nvPr>
        </p:nvGraphicFramePr>
        <p:xfrm>
          <a:off x="1312985" y="1752600"/>
          <a:ext cx="7221415" cy="302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66" name="VISIO" r:id="rId10" imgW="4030077" imgH="1686831" progId="Visio.Drawing.6">
                  <p:embed/>
                </p:oleObj>
              </mc:Choice>
              <mc:Fallback>
                <p:oleObj name="VISIO" r:id="rId10" imgW="4030077" imgH="16868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2985" y="1752600"/>
                        <a:ext cx="7221415" cy="302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6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Noise Margins</a:t>
            </a:r>
          </a:p>
        </p:txBody>
      </p:sp>
    </p:spTree>
    <p:extLst>
      <p:ext uri="{BB962C8B-B14F-4D97-AF65-F5344CB8AC3E}">
        <p14:creationId xmlns:p14="http://schemas.microsoft.com/office/powerpoint/2010/main" val="88355680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29203663"/>
              </p:ext>
            </p:extLst>
          </p:nvPr>
        </p:nvGraphicFramePr>
        <p:xfrm>
          <a:off x="2590800" y="731838"/>
          <a:ext cx="41910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53" name="VISIO" r:id="rId10" imgW="1978401" imgH="517498" progId="Visio.Drawing.6">
                  <p:embed/>
                </p:oleObj>
              </mc:Choice>
              <mc:Fallback>
                <p:oleObj name="VISIO" r:id="rId10" imgW="1978401" imgH="51749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731838"/>
                        <a:ext cx="41910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8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65555783"/>
              </p:ext>
            </p:extLst>
          </p:nvPr>
        </p:nvGraphicFramePr>
        <p:xfrm>
          <a:off x="1312985" y="1752600"/>
          <a:ext cx="7221415" cy="302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54" name="VISIO" r:id="rId12" imgW="4030077" imgH="1686831" progId="Visio.Drawing.6">
                  <p:embed/>
                </p:oleObj>
              </mc:Choice>
              <mc:Fallback>
                <p:oleObj name="VISIO" r:id="rId12" imgW="4030077" imgH="16868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2985" y="1752600"/>
                        <a:ext cx="7221415" cy="302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6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9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905000" y="4800600"/>
            <a:ext cx="6629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/>
              <a:t>High Noise Margin: </a:t>
            </a:r>
            <a:r>
              <a:rPr lang="en-US" sz="2400" b="1" i="1" dirty="0">
                <a:solidFill>
                  <a:srgbClr val="0070C0"/>
                </a:solidFill>
              </a:rPr>
              <a:t>NM</a:t>
            </a:r>
            <a:r>
              <a:rPr lang="en-US" sz="2400" b="1" i="1" baseline="-25000" dirty="0">
                <a:solidFill>
                  <a:srgbClr val="0070C0"/>
                </a:solidFill>
              </a:rPr>
              <a:t>H</a:t>
            </a:r>
            <a:r>
              <a:rPr lang="en-US" sz="2400" b="1" dirty="0">
                <a:solidFill>
                  <a:srgbClr val="0070C0"/>
                </a:solidFill>
              </a:rPr>
              <a:t> =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OH</a:t>
            </a:r>
            <a:r>
              <a:rPr lang="en-US" sz="2400" b="1" dirty="0">
                <a:solidFill>
                  <a:srgbClr val="0070C0"/>
                </a:solidFill>
              </a:rPr>
              <a:t> –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IH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b="1" dirty="0"/>
              <a:t>Low Noise Margin:  </a:t>
            </a:r>
            <a:r>
              <a:rPr lang="en-US" sz="2400" b="1" i="1" dirty="0">
                <a:solidFill>
                  <a:srgbClr val="0070C0"/>
                </a:solidFill>
              </a:rPr>
              <a:t>NM</a:t>
            </a:r>
            <a:r>
              <a:rPr lang="en-US" sz="2400" b="1" i="1" baseline="-25000" dirty="0">
                <a:solidFill>
                  <a:srgbClr val="0070C0"/>
                </a:solidFill>
              </a:rPr>
              <a:t>L</a:t>
            </a:r>
            <a:r>
              <a:rPr lang="en-US" sz="2400" b="1" dirty="0">
                <a:solidFill>
                  <a:srgbClr val="0070C0"/>
                </a:solidFill>
              </a:rPr>
              <a:t> = 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IL</a:t>
            </a:r>
            <a:r>
              <a:rPr lang="en-US" sz="2400" b="1" dirty="0">
                <a:solidFill>
                  <a:srgbClr val="0070C0"/>
                </a:solidFill>
              </a:rPr>
              <a:t>  –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OL</a:t>
            </a:r>
          </a:p>
        </p:txBody>
      </p:sp>
      <p:sp>
        <p:nvSpPr>
          <p:cNvPr id="92170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828800" y="4851737"/>
            <a:ext cx="5562600" cy="101566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Noise Margins</a:t>
            </a:r>
          </a:p>
        </p:txBody>
      </p:sp>
      <p:sp>
        <p:nvSpPr>
          <p:cNvPr id="9" name="Rectangle 8"/>
          <p:cNvSpPr/>
          <p:nvPr/>
        </p:nvSpPr>
        <p:spPr>
          <a:xfrm>
            <a:off x="5791200" y="4876800"/>
            <a:ext cx="1447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91200" y="5410200"/>
            <a:ext cx="1447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13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9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14453256"/>
              </p:ext>
            </p:extLst>
          </p:nvPr>
        </p:nvGraphicFramePr>
        <p:xfrm>
          <a:off x="533400" y="1524000"/>
          <a:ext cx="7848600" cy="3503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59" name="VISIO" r:id="rId12" imgW="5458922" imgH="2437891" progId="Visio.Drawing.6">
                  <p:embed/>
                </p:oleObj>
              </mc:Choice>
              <mc:Fallback>
                <p:oleObj name="VISIO" r:id="rId12" imgW="5458922" imgH="243789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524000"/>
                        <a:ext cx="7848600" cy="35038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8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319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3192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52600" y="1143000"/>
            <a:ext cx="815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Ideal Buffer:                     Real Buffer:</a:t>
            </a:r>
          </a:p>
        </p:txBody>
      </p:sp>
      <p:sp>
        <p:nvSpPr>
          <p:cNvPr id="93193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66800" y="5119688"/>
            <a:ext cx="3733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70C0"/>
                </a:solidFill>
              </a:rPr>
              <a:t>NM</a:t>
            </a:r>
            <a:r>
              <a:rPr lang="en-US" b="1" i="1" baseline="-25000">
                <a:solidFill>
                  <a:srgbClr val="0070C0"/>
                </a:solidFill>
              </a:rPr>
              <a:t>H</a:t>
            </a:r>
            <a:r>
              <a:rPr lang="en-US" b="1">
                <a:solidFill>
                  <a:srgbClr val="0070C0"/>
                </a:solidFill>
              </a:rPr>
              <a:t> = </a:t>
            </a:r>
            <a:r>
              <a:rPr lang="en-US" b="1" i="1">
                <a:solidFill>
                  <a:srgbClr val="0070C0"/>
                </a:solidFill>
              </a:rPr>
              <a:t>NM</a:t>
            </a:r>
            <a:r>
              <a:rPr lang="en-US" b="1" i="1" baseline="-25000">
                <a:solidFill>
                  <a:srgbClr val="0070C0"/>
                </a:solidFill>
              </a:rPr>
              <a:t>L</a:t>
            </a:r>
            <a:r>
              <a:rPr lang="en-US" b="1">
                <a:solidFill>
                  <a:srgbClr val="0070C0"/>
                </a:solidFill>
              </a:rPr>
              <a:t> = </a:t>
            </a:r>
            <a:r>
              <a:rPr lang="en-US" b="1" i="1">
                <a:solidFill>
                  <a:srgbClr val="0070C0"/>
                </a:solidFill>
              </a:rPr>
              <a:t>V</a:t>
            </a:r>
            <a:r>
              <a:rPr lang="en-US" b="1" i="1" baseline="-25000">
                <a:solidFill>
                  <a:srgbClr val="0070C0"/>
                </a:solidFill>
              </a:rPr>
              <a:t>DD</a:t>
            </a:r>
            <a:r>
              <a:rPr lang="en-US" b="1">
                <a:solidFill>
                  <a:srgbClr val="0070C0"/>
                </a:solidFill>
              </a:rPr>
              <a:t>/2</a:t>
            </a:r>
            <a:endParaRPr lang="en-US" b="1" i="1" baseline="-25000">
              <a:solidFill>
                <a:srgbClr val="0070C0"/>
              </a:solidFill>
            </a:endParaRPr>
          </a:p>
        </p:txBody>
      </p:sp>
      <p:sp>
        <p:nvSpPr>
          <p:cNvPr id="93194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90600" y="5105400"/>
            <a:ext cx="3581400" cy="6096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DC Transfer Characteristics</a:t>
            </a:r>
          </a:p>
        </p:txBody>
      </p:sp>
      <p:sp>
        <p:nvSpPr>
          <p:cNvPr id="12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05400" y="5119688"/>
            <a:ext cx="3733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 dirty="0">
                <a:solidFill>
                  <a:srgbClr val="0070C0"/>
                </a:solidFill>
              </a:rPr>
              <a:t>NM</a:t>
            </a:r>
            <a:r>
              <a:rPr lang="en-US" b="1" i="1" baseline="-25000" dirty="0">
                <a:solidFill>
                  <a:srgbClr val="0070C0"/>
                </a:solidFill>
              </a:rPr>
              <a:t>H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NM</a:t>
            </a:r>
            <a:r>
              <a:rPr lang="en-US" b="1" i="1" baseline="-25000" dirty="0">
                <a:solidFill>
                  <a:srgbClr val="0070C0"/>
                </a:solidFill>
              </a:rPr>
              <a:t>L</a:t>
            </a:r>
            <a:r>
              <a:rPr lang="en-US" b="1" dirty="0">
                <a:solidFill>
                  <a:srgbClr val="0070C0"/>
                </a:solidFill>
              </a:rPr>
              <a:t> &lt; </a:t>
            </a:r>
            <a:r>
              <a:rPr lang="en-US" b="1" i="1" dirty="0">
                <a:solidFill>
                  <a:srgbClr val="0070C0"/>
                </a:solidFill>
              </a:rPr>
              <a:t>V</a:t>
            </a:r>
            <a:r>
              <a:rPr lang="en-US" b="1" i="1" baseline="-25000" dirty="0">
                <a:solidFill>
                  <a:srgbClr val="0070C0"/>
                </a:solidFill>
              </a:rPr>
              <a:t>DD</a:t>
            </a:r>
            <a:r>
              <a:rPr lang="en-US" b="1" dirty="0">
                <a:solidFill>
                  <a:srgbClr val="0070C0"/>
                </a:solidFill>
              </a:rPr>
              <a:t>/2</a:t>
            </a:r>
            <a:endParaRPr lang="en-US" b="1" i="1" baseline="-25000" dirty="0">
              <a:solidFill>
                <a:srgbClr val="0070C0"/>
              </a:solidFill>
            </a:endParaRPr>
          </a:p>
        </p:txBody>
      </p:sp>
      <p:sp>
        <p:nvSpPr>
          <p:cNvPr id="13" name="Rectangle 8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029200" y="5105400"/>
            <a:ext cx="3581400" cy="6096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4013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8966" name="Object 6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07331186"/>
              </p:ext>
            </p:extLst>
          </p:nvPr>
        </p:nvGraphicFramePr>
        <p:xfrm>
          <a:off x="4038600" y="2286000"/>
          <a:ext cx="4953000" cy="3142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40" name="VISIO" r:id="rId9" imgW="2654955" imgH="1685782" progId="Visio.Drawing.6">
                  <p:embed/>
                </p:oleObj>
              </mc:Choice>
              <mc:Fallback>
                <p:oleObj name="VISIO" r:id="rId9" imgW="2654955" imgH="168578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286000"/>
                        <a:ext cx="4953000" cy="3142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6" name="Object 7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89366942"/>
              </p:ext>
            </p:extLst>
          </p:nvPr>
        </p:nvGraphicFramePr>
        <p:xfrm>
          <a:off x="3352800" y="1203325"/>
          <a:ext cx="205740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41" name="VISIO" r:id="rId11" imgW="772431" imgH="262566" progId="Visio.Drawing.6">
                  <p:embed/>
                </p:oleObj>
              </mc:Choice>
              <mc:Fallback>
                <p:oleObj name="VISIO" r:id="rId11" imgW="772431" imgH="26256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203325"/>
                        <a:ext cx="2057400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7" name="Object 9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626847194"/>
              </p:ext>
            </p:extLst>
          </p:nvPr>
        </p:nvGraphicFramePr>
        <p:xfrm>
          <a:off x="762000" y="2380272"/>
          <a:ext cx="365760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42" name="VISIO" r:id="rId13" imgW="2601231" imgH="2294396" progId="Visio.Drawing.6">
                  <p:embed/>
                </p:oleObj>
              </mc:Choice>
              <mc:Fallback>
                <p:oleObj name="VISIO" r:id="rId13" imgW="2601231" imgH="2294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380272"/>
                        <a:ext cx="3657600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12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4215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DC Transfer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3941453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990600"/>
            <a:ext cx="7848600" cy="49530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In 1970’s and 1980’s, V</a:t>
            </a:r>
            <a:r>
              <a:rPr lang="en-US" baseline="-25000" dirty="0"/>
              <a:t>DD</a:t>
            </a:r>
            <a:r>
              <a:rPr lang="en-US" dirty="0"/>
              <a:t> = 5 V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V</a:t>
            </a:r>
            <a:r>
              <a:rPr lang="en-US" baseline="-25000" dirty="0"/>
              <a:t>DD</a:t>
            </a:r>
            <a:r>
              <a:rPr lang="en-US" dirty="0"/>
              <a:t> has dropped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Avoid frying tiny transistors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Save power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3.3 V, 2.5 V, 1.8 V, 1.5 V, 1.2 V, 1.0 V, …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Be careful connecting chips with different supply voltages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500" b="1" dirty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	</a:t>
            </a:r>
            <a:endParaRPr lang="en-US" sz="2400" dirty="0"/>
          </a:p>
        </p:txBody>
      </p:sp>
      <p:sp>
        <p:nvSpPr>
          <p:cNvPr id="95239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0" y="16002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V</a:t>
            </a:r>
            <a:r>
              <a:rPr lang="en-US" sz="4400" baseline="-25000" dirty="0">
                <a:solidFill>
                  <a:schemeClr val="bg1"/>
                </a:solidFill>
                <a:latin typeface="+mj-lt"/>
              </a:rPr>
              <a:t>DD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Scaling</a:t>
            </a:r>
          </a:p>
        </p:txBody>
      </p:sp>
    </p:spTree>
    <p:extLst>
      <p:ext uri="{BB962C8B-B14F-4D97-AF65-F5344CB8AC3E}">
        <p14:creationId xmlns:p14="http://schemas.microsoft.com/office/powerpoint/2010/main" val="3112697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8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13769676"/>
              </p:ext>
            </p:extLst>
          </p:nvPr>
        </p:nvGraphicFramePr>
        <p:xfrm>
          <a:off x="7010400" y="990600"/>
          <a:ext cx="2173287" cy="381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91" r:id="rId7" imgW="1123950" imgH="1971675" progId="">
                  <p:embed/>
                </p:oleObj>
              </mc:Choice>
              <mc:Fallback>
                <p:oleObj r:id="rId7" imgW="1123950" imgH="197167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990600"/>
                        <a:ext cx="2173287" cy="3813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237" name="Rectangle 3"/>
          <p:cNvSpPr>
            <a:spLocks noGrp="1" noChangeArrowheads="1"/>
          </p:cNvSpPr>
          <p:nvPr>
            <p:ph type="body" sz="half" idx="4294967295"/>
            <p:custDataLst>
              <p:tags r:id="rId3"/>
            </p:custDataLst>
          </p:nvPr>
        </p:nvSpPr>
        <p:spPr>
          <a:xfrm>
            <a:off x="533400" y="990600"/>
            <a:ext cx="7848600" cy="49530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In 1970’s and 1980’s, V</a:t>
            </a:r>
            <a:r>
              <a:rPr lang="en-US" baseline="-25000" dirty="0"/>
              <a:t>DD</a:t>
            </a:r>
            <a:r>
              <a:rPr lang="en-US" dirty="0"/>
              <a:t> = 5 V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V</a:t>
            </a:r>
            <a:r>
              <a:rPr lang="en-US" baseline="-25000" dirty="0"/>
              <a:t>DD</a:t>
            </a:r>
            <a:r>
              <a:rPr lang="en-US" dirty="0"/>
              <a:t> has dropped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Avoid frying tiny transistors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Save power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3.3 V, 2.5 V, 1.8 V, 1.5 V, 1.2 V, 1.0 V, …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Be careful connecting chips with different supply voltages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500" b="1" dirty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	Chips operate because they contain magic smoke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/>
              <a:t>Proof: </a:t>
            </a:r>
            <a:r>
              <a:rPr lang="en-US" sz="2400" dirty="0"/>
              <a:t>if the magic smoke is let out, the chip stops working</a:t>
            </a:r>
          </a:p>
        </p:txBody>
      </p:sp>
      <p:sp>
        <p:nvSpPr>
          <p:cNvPr id="95239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0" y="16002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V</a:t>
            </a:r>
            <a:r>
              <a:rPr lang="en-US" sz="4400" baseline="-25000" dirty="0">
                <a:solidFill>
                  <a:schemeClr val="bg1"/>
                </a:solidFill>
                <a:latin typeface="+mj-lt"/>
              </a:rPr>
              <a:t>DD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Scaling</a:t>
            </a:r>
          </a:p>
        </p:txBody>
      </p:sp>
    </p:spTree>
    <p:extLst>
      <p:ext uri="{BB962C8B-B14F-4D97-AF65-F5344CB8AC3E}">
        <p14:creationId xmlns:p14="http://schemas.microsoft.com/office/powerpoint/2010/main" val="3243974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0041" name="Group 57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97696318"/>
              </p:ext>
            </p:extLst>
          </p:nvPr>
        </p:nvGraphicFramePr>
        <p:xfrm>
          <a:off x="685800" y="1524000"/>
          <a:ext cx="7772400" cy="3200402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Logic Family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IH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OH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TTL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 (4.75 - 5.25)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CMOS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 (4.5 - 6)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LVTTL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3.3 (3 - 3.6)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LVCMOS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3.3 (3 - 3.6)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626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626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Family Examples</a:t>
            </a:r>
          </a:p>
        </p:txBody>
      </p:sp>
    </p:spTree>
    <p:extLst>
      <p:ext uri="{BB962C8B-B14F-4D97-AF65-F5344CB8AC3E}">
        <p14:creationId xmlns:p14="http://schemas.microsoft.com/office/powerpoint/2010/main" val="41631998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Logic Gates</a:t>
            </a:r>
            <a:endParaRPr lang="en-US" dirty="0"/>
          </a:p>
          <a:p>
            <a:r>
              <a:rPr lang="en-US" b="1" dirty="0"/>
              <a:t>Verilog</a:t>
            </a:r>
            <a:endParaRPr lang="en-US" dirty="0"/>
          </a:p>
          <a:p>
            <a:pPr eaLnBrk="1" hangingPunct="1"/>
            <a:r>
              <a:rPr lang="en-US" b="1" dirty="0"/>
              <a:t>Logic Levels</a:t>
            </a:r>
          </a:p>
          <a:p>
            <a:pPr eaLnBrk="1" hangingPunct="1"/>
            <a:r>
              <a:rPr lang="en-US" b="1" dirty="0"/>
              <a:t>CMOS Transistors</a:t>
            </a:r>
          </a:p>
          <a:p>
            <a:pPr eaLnBrk="1" hangingPunct="1"/>
            <a:r>
              <a:rPr lang="en-US" b="1" dirty="0"/>
              <a:t>Power Consumption</a:t>
            </a:r>
          </a:p>
          <a:p>
            <a:pPr eaLnBrk="1" hangingPunct="1"/>
            <a:r>
              <a:rPr lang="en-US" b="1"/>
              <a:t>Datasheets</a:t>
            </a:r>
            <a:endParaRPr lang="en-US" dirty="0"/>
          </a:p>
          <a:p>
            <a:pPr eaLnBrk="1" hangingPunct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Lecture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31983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7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08180142"/>
              </p:ext>
            </p:extLst>
          </p:nvPr>
        </p:nvGraphicFramePr>
        <p:xfrm>
          <a:off x="2362200" y="3581400"/>
          <a:ext cx="4419600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30" name="VISIO" r:id="rId6" imgW="1616610" imgH="772431" progId="Visio.Drawing.6">
                  <p:embed/>
                </p:oleObj>
              </mc:Choice>
              <mc:Fallback>
                <p:oleObj name="VISIO" r:id="rId6" imgW="1616610" imgH="7724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581400"/>
                        <a:ext cx="4419600" cy="211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286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800" dirty="0">
                <a:latin typeface="+mj-lt"/>
              </a:rPr>
              <a:t>Logic gates built from transistors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800" dirty="0">
                <a:latin typeface="+mj-lt"/>
              </a:rPr>
              <a:t>3-ported voltage-controlled switch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2 ports connected depending on voltage of 3rd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d and s are connected (ON) when g is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Transistors</a:t>
            </a:r>
          </a:p>
        </p:txBody>
      </p:sp>
    </p:spTree>
    <p:extLst>
      <p:ext uri="{BB962C8B-B14F-4D97-AF65-F5344CB8AC3E}">
        <p14:creationId xmlns:p14="http://schemas.microsoft.com/office/powerpoint/2010/main" val="180576564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8310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480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Nicknamed “Mayor of Silicon Valley”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Cofounded Fairchild Semiconductor in 1957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Cofounded Intel in 1968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Co-invented the integrated circuit</a:t>
            </a:r>
          </a:p>
        </p:txBody>
      </p:sp>
      <p:pic>
        <p:nvPicPr>
          <p:cNvPr id="98311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295400"/>
            <a:ext cx="2819400" cy="419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Robert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Noyce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, 1927-1990</a:t>
            </a:r>
          </a:p>
        </p:txBody>
      </p:sp>
    </p:spTree>
    <p:extLst>
      <p:ext uri="{BB962C8B-B14F-4D97-AF65-F5344CB8AC3E}">
        <p14:creationId xmlns:p14="http://schemas.microsoft.com/office/powerpoint/2010/main" val="404015760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14472170"/>
              </p:ext>
            </p:extLst>
          </p:nvPr>
        </p:nvGraphicFramePr>
        <p:xfrm>
          <a:off x="1219200" y="3352800"/>
          <a:ext cx="6858000" cy="2489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4" name="VISIO" r:id="rId7" imgW="4053840" imgH="1467612" progId="Visio.Drawing.6">
                  <p:embed/>
                </p:oleObj>
              </mc:Choice>
              <mc:Fallback>
                <p:oleObj name="VISIO" r:id="rId7" imgW="4053840" imgH="14676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352800"/>
                        <a:ext cx="6858000" cy="2489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933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906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Transistors built from silicon, a semiconductor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Pure silicon is a poor conductor (no free charges)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Doped silicon is a good conductor (free charges)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n-type (free </a:t>
            </a:r>
            <a:r>
              <a:rPr lang="en-US" sz="2400" b="1" i="1" dirty="0">
                <a:solidFill>
                  <a:srgbClr val="0070C0"/>
                </a:solidFill>
                <a:latin typeface="+mj-lt"/>
              </a:rPr>
              <a:t>n</a:t>
            </a:r>
            <a:r>
              <a:rPr lang="en-US" sz="2400" dirty="0">
                <a:latin typeface="+mj-lt"/>
              </a:rPr>
              <a:t>egative charges, electrons)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p-type (free </a:t>
            </a:r>
            <a:r>
              <a:rPr lang="en-US" sz="2400" b="1" i="1" dirty="0">
                <a:solidFill>
                  <a:srgbClr val="0070C0"/>
                </a:solidFill>
                <a:latin typeface="+mj-lt"/>
              </a:rPr>
              <a:t>p</a:t>
            </a:r>
            <a:r>
              <a:rPr lang="en-US" sz="2400" dirty="0">
                <a:latin typeface="+mj-lt"/>
              </a:rPr>
              <a:t>ositive charges, holes)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Silicon</a:t>
            </a:r>
          </a:p>
        </p:txBody>
      </p:sp>
    </p:spTree>
    <p:extLst>
      <p:ext uri="{BB962C8B-B14F-4D97-AF65-F5344CB8AC3E}">
        <p14:creationId xmlns:p14="http://schemas.microsoft.com/office/powerpoint/2010/main" val="279988975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58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4782409"/>
              </p:ext>
            </p:extLst>
          </p:nvPr>
        </p:nvGraphicFramePr>
        <p:xfrm>
          <a:off x="4267200" y="2858194"/>
          <a:ext cx="5943600" cy="3009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7" name="VISIO" r:id="rId7" imgW="3813048" imgH="1929384" progId="Visio.Drawing.6">
                  <p:embed/>
                </p:oleObj>
              </mc:Choice>
              <mc:Fallback>
                <p:oleObj name="VISIO" r:id="rId7" imgW="3813048" imgH="192938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2858194"/>
                        <a:ext cx="5943600" cy="30092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35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035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1430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Metal oxide silicon (MOS) transistors: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err="1">
                <a:latin typeface="+mj-lt"/>
              </a:rPr>
              <a:t>Polysilicon</a:t>
            </a:r>
            <a:r>
              <a:rPr lang="en-US" sz="2800" dirty="0">
                <a:latin typeface="+mj-lt"/>
              </a:rPr>
              <a:t> (used to be </a:t>
            </a:r>
            <a:r>
              <a:rPr lang="en-US" sz="2800" b="1" dirty="0">
                <a:latin typeface="+mj-lt"/>
              </a:rPr>
              <a:t>metal</a:t>
            </a:r>
            <a:r>
              <a:rPr lang="en-US" sz="2800" dirty="0">
                <a:latin typeface="+mj-lt"/>
              </a:rPr>
              <a:t>) gate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b="1" dirty="0">
                <a:latin typeface="+mj-lt"/>
              </a:rPr>
              <a:t>Oxide</a:t>
            </a:r>
            <a:r>
              <a:rPr lang="en-US" sz="2800" dirty="0">
                <a:latin typeface="+mj-lt"/>
              </a:rPr>
              <a:t> (silicon dioxide) insulator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Doped </a:t>
            </a:r>
            <a:r>
              <a:rPr lang="en-US" sz="2800" b="1" dirty="0">
                <a:latin typeface="+mj-lt"/>
              </a:rPr>
              <a:t>silicon</a:t>
            </a:r>
            <a:endParaRPr lang="en-US" sz="28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MOS Transistors</a:t>
            </a:r>
          </a:p>
        </p:txBody>
      </p:sp>
    </p:spTree>
    <p:extLst>
      <p:ext uri="{BB962C8B-B14F-4D97-AF65-F5344CB8AC3E}">
        <p14:creationId xmlns:p14="http://schemas.microsoft.com/office/powerpoint/2010/main" val="399871929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382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8529280"/>
              </p:ext>
            </p:extLst>
          </p:nvPr>
        </p:nvGraphicFramePr>
        <p:xfrm>
          <a:off x="685800" y="3130550"/>
          <a:ext cx="7772400" cy="288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2" name="VISIO" r:id="rId8" imgW="3921692" imgH="1457850" progId="Visio.Drawing.6">
                  <p:embed/>
                </p:oleObj>
              </mc:Choice>
              <mc:Fallback>
                <p:oleObj name="VISIO" r:id="rId8" imgW="3921692" imgH="145785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130550"/>
                        <a:ext cx="7772400" cy="288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1383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66800"/>
            <a:ext cx="358140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Gate = 0  </a:t>
            </a:r>
          </a:p>
          <a:p>
            <a:pPr eaLnBrk="1" hangingPunct="1">
              <a:spcBef>
                <a:spcPct val="50000"/>
              </a:spcBef>
            </a:pPr>
            <a:r>
              <a:rPr lang="en-US" b="1" dirty="0">
                <a:latin typeface="+mj-lt"/>
              </a:rPr>
              <a:t>OFF</a:t>
            </a:r>
            <a:r>
              <a:rPr lang="en-US" dirty="0">
                <a:latin typeface="+mj-lt"/>
              </a:rPr>
              <a:t> (no connection between source and drain)</a:t>
            </a:r>
          </a:p>
        </p:txBody>
      </p:sp>
      <p:sp>
        <p:nvSpPr>
          <p:cNvPr id="101384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00600" y="1066800"/>
            <a:ext cx="4038600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Gate = 1 </a:t>
            </a:r>
          </a:p>
          <a:p>
            <a:pPr eaLnBrk="1" hangingPunct="1">
              <a:spcBef>
                <a:spcPct val="50000"/>
              </a:spcBef>
            </a:pPr>
            <a:r>
              <a:rPr lang="en-US" b="1" dirty="0">
                <a:latin typeface="+mj-lt"/>
              </a:rPr>
              <a:t>ON</a:t>
            </a:r>
            <a:r>
              <a:rPr lang="en-US" dirty="0">
                <a:latin typeface="+mj-lt"/>
              </a:rPr>
              <a:t>  (channel between source and drain)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Transistors: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nMOS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837433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6172200" cy="4953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b="1" dirty="0" err="1"/>
              <a:t>pMOS</a:t>
            </a:r>
            <a:r>
              <a:rPr lang="en-US" b="1" dirty="0"/>
              <a:t> transistor is opposite</a:t>
            </a:r>
          </a:p>
          <a:p>
            <a:pPr lvl="1" eaLnBrk="1" hangingPunct="1"/>
            <a:r>
              <a:rPr lang="en-US" sz="2400" b="1" dirty="0"/>
              <a:t>ON</a:t>
            </a:r>
            <a:r>
              <a:rPr lang="en-US" sz="2400" dirty="0"/>
              <a:t> when </a:t>
            </a:r>
            <a:r>
              <a:rPr lang="en-US" sz="2400" b="1" dirty="0"/>
              <a:t>Gate = 0</a:t>
            </a:r>
          </a:p>
          <a:p>
            <a:pPr lvl="1" eaLnBrk="1" hangingPunct="1"/>
            <a:r>
              <a:rPr lang="en-US" sz="2400" b="1" dirty="0"/>
              <a:t>OFF</a:t>
            </a:r>
            <a:r>
              <a:rPr lang="en-US" sz="2400" dirty="0"/>
              <a:t> when </a:t>
            </a:r>
            <a:r>
              <a:rPr lang="en-US" sz="2400" b="1" dirty="0"/>
              <a:t>Gate = 1</a:t>
            </a:r>
          </a:p>
        </p:txBody>
      </p:sp>
      <p:graphicFrame>
        <p:nvGraphicFramePr>
          <p:cNvPr id="10240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929586"/>
              </p:ext>
            </p:extLst>
          </p:nvPr>
        </p:nvGraphicFramePr>
        <p:xfrm>
          <a:off x="3886200" y="2376487"/>
          <a:ext cx="4191000" cy="356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26" name="VISIO" r:id="rId6" imgW="2006640" imgH="1708560" progId="Visio.Drawing.6">
                  <p:embed/>
                </p:oleObj>
              </mc:Choice>
              <mc:Fallback>
                <p:oleObj name="VISIO" r:id="rId6" imgW="2006640" imgH="1708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2376487"/>
                        <a:ext cx="4191000" cy="3567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Transistors: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pMOS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57063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430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8461037"/>
              </p:ext>
            </p:extLst>
          </p:nvPr>
        </p:nvGraphicFramePr>
        <p:xfrm>
          <a:off x="990600" y="1524000"/>
          <a:ext cx="7772400" cy="354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50" name="VISIO" r:id="rId6" imgW="3170632" imgH="1444111" progId="Visio.Drawing.6">
                  <p:embed/>
                </p:oleObj>
              </mc:Choice>
              <mc:Fallback>
                <p:oleObj name="VISIO" r:id="rId6" imgW="3170632" imgH="144411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524000"/>
                        <a:ext cx="7772400" cy="354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2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Transistor Function</a:t>
            </a:r>
          </a:p>
        </p:txBody>
      </p:sp>
    </p:spTree>
    <p:extLst>
      <p:ext uri="{BB962C8B-B14F-4D97-AF65-F5344CB8AC3E}">
        <p14:creationId xmlns:p14="http://schemas.microsoft.com/office/powerpoint/2010/main" val="77331541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4" name="Rectangle 5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57200" y="1143000"/>
            <a:ext cx="8534400" cy="4953000"/>
          </a:xfrm>
        </p:spPr>
        <p:txBody>
          <a:bodyPr/>
          <a:lstStyle/>
          <a:p>
            <a:pPr eaLnBrk="1" hangingPunct="1"/>
            <a:r>
              <a:rPr lang="en-US" b="1" dirty="0" err="1">
                <a:solidFill>
                  <a:srgbClr val="0070C0"/>
                </a:solidFill>
              </a:rPr>
              <a:t>nMOS</a:t>
            </a:r>
            <a:r>
              <a:rPr lang="en-US" b="1" dirty="0"/>
              <a:t>: </a:t>
            </a:r>
            <a:r>
              <a:rPr lang="en-US" dirty="0"/>
              <a:t>pass good </a:t>
            </a:r>
            <a:r>
              <a:rPr lang="en-US" b="1" dirty="0">
                <a:solidFill>
                  <a:srgbClr val="0070C0"/>
                </a:solidFill>
              </a:rPr>
              <a:t>0</a:t>
            </a:r>
            <a:r>
              <a:rPr lang="en-US" dirty="0"/>
              <a:t>’s, so connect source to GND</a:t>
            </a:r>
          </a:p>
          <a:p>
            <a:pPr eaLnBrk="1" hangingPunct="1"/>
            <a:r>
              <a:rPr lang="en-US" b="1" dirty="0" err="1">
                <a:solidFill>
                  <a:srgbClr val="0070C0"/>
                </a:solidFill>
              </a:rPr>
              <a:t>pMOS</a:t>
            </a:r>
            <a:r>
              <a:rPr lang="en-US" b="1" dirty="0"/>
              <a:t>: </a:t>
            </a:r>
            <a:r>
              <a:rPr lang="en-US" dirty="0"/>
              <a:t>pass good </a:t>
            </a:r>
            <a:r>
              <a:rPr lang="en-US" b="1" dirty="0">
                <a:solidFill>
                  <a:srgbClr val="0070C0"/>
                </a:solidFill>
              </a:rPr>
              <a:t>1</a:t>
            </a:r>
            <a:r>
              <a:rPr lang="en-US" dirty="0"/>
              <a:t>’s, so connect source to </a:t>
            </a:r>
            <a:r>
              <a:rPr lang="en-US" i="1" dirty="0"/>
              <a:t>V</a:t>
            </a:r>
            <a:r>
              <a:rPr lang="en-US" i="1" baseline="-25000" dirty="0"/>
              <a:t>DD</a:t>
            </a:r>
          </a:p>
        </p:txBody>
      </p:sp>
      <p:graphicFrame>
        <p:nvGraphicFramePr>
          <p:cNvPr id="104455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51931742"/>
              </p:ext>
            </p:extLst>
          </p:nvPr>
        </p:nvGraphicFramePr>
        <p:xfrm>
          <a:off x="2540794" y="2362200"/>
          <a:ext cx="4062412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4" name="VISIO" r:id="rId7" imgW="1572768" imgH="1347216" progId="Visio.Drawing.6">
                  <p:embed/>
                </p:oleObj>
              </mc:Choice>
              <mc:Fallback>
                <p:oleObj name="VISIO" r:id="rId7" imgW="1572768" imgH="134721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794" y="2362200"/>
                        <a:ext cx="4062412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Transistor Function</a:t>
            </a:r>
          </a:p>
        </p:txBody>
      </p:sp>
    </p:spTree>
    <p:extLst>
      <p:ext uri="{BB962C8B-B14F-4D97-AF65-F5344CB8AC3E}">
        <p14:creationId xmlns:p14="http://schemas.microsoft.com/office/powerpoint/2010/main" val="72610418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CMOS Gates: NOT Gate</a:t>
            </a: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41644306"/>
              </p:ext>
            </p:extLst>
          </p:nvPr>
        </p:nvGraphicFramePr>
        <p:xfrm>
          <a:off x="1801813" y="990600"/>
          <a:ext cx="2143125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3" name="VISIO" r:id="rId8" imgW="886968" imgH="1226820" progId="Visio.Drawing.11">
                  <p:embed/>
                </p:oleObj>
              </mc:Choice>
              <mc:Fallback>
                <p:oleObj name="VISIO" r:id="rId8" imgW="886968" imgH="1226820" progId="Visio.Drawing.11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1813" y="990600"/>
                        <a:ext cx="2143125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48984802"/>
              </p:ext>
            </p:extLst>
          </p:nvPr>
        </p:nvGraphicFramePr>
        <p:xfrm>
          <a:off x="4706938" y="1066800"/>
          <a:ext cx="2151062" cy="283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4" name="VISIO" r:id="rId10" imgW="771144" imgH="1010412" progId="Visio.Drawing.11">
                  <p:embed/>
                </p:oleObj>
              </mc:Choice>
              <mc:Fallback>
                <p:oleObj name="VISIO" r:id="rId10" imgW="771144" imgH="1010412" progId="Visio.Drawing.11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6938" y="1066800"/>
                        <a:ext cx="2151062" cy="283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34"/>
          <p:cNvGraphicFramePr>
            <a:graphicFrameLocks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27382097"/>
              </p:ext>
            </p:extLst>
          </p:nvPr>
        </p:nvGraphicFramePr>
        <p:xfrm>
          <a:off x="2667000" y="4114800"/>
          <a:ext cx="3810000" cy="1581150"/>
        </p:xfrm>
        <a:graphic>
          <a:graphicData uri="http://schemas.openxmlformats.org/drawingml/2006/table">
            <a:tbl>
              <a:tblPr/>
              <a:tblGrid>
                <a:gridCol w="95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657600" y="4724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48200" y="4724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62600" y="4724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52578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48200" y="52578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562600" y="52578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435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00368113"/>
              </p:ext>
            </p:extLst>
          </p:nvPr>
        </p:nvGraphicFramePr>
        <p:xfrm>
          <a:off x="4343400" y="1143000"/>
          <a:ext cx="2604231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73" name="VISIO" r:id="rId8" imgW="944880" imgH="745236" progId="Visio.Drawing.6">
                  <p:embed/>
                </p:oleObj>
              </mc:Choice>
              <mc:Fallback>
                <p:oleObj name="VISIO" r:id="rId8" imgW="944880" imgH="74523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143000"/>
                        <a:ext cx="2604231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1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7125845"/>
              </p:ext>
            </p:extLst>
          </p:nvPr>
        </p:nvGraphicFramePr>
        <p:xfrm>
          <a:off x="2147147" y="924498"/>
          <a:ext cx="1586654" cy="2580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74" name="VISIO" r:id="rId10" imgW="896112" imgH="1455420" progId="Visio.Drawing.6">
                  <p:embed/>
                </p:oleObj>
              </mc:Choice>
              <mc:Fallback>
                <p:oleObj name="VISIO" r:id="rId10" imgW="896112" imgH="14554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147" y="924498"/>
                        <a:ext cx="1586654" cy="25807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9430" name="Group 6"/>
          <p:cNvGraphicFramePr>
            <a:graphicFrameLocks noGrp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448910568"/>
              </p:ext>
            </p:extLst>
          </p:nvPr>
        </p:nvGraphicFramePr>
        <p:xfrm>
          <a:off x="2209800" y="3505200"/>
          <a:ext cx="4800600" cy="228600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8548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CMOS Gates: NAND Gate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0" y="3962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886200" y="3962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24400" y="3962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562600" y="39624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00800" y="39624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048000" y="44196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86200" y="44196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24400" y="44196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562600" y="44196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00800" y="44196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048000" y="4953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886200" y="4953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724400" y="4953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562600" y="49530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400800" y="4953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048000" y="5334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886200" y="5334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724400" y="5334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562600" y="53340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400800" y="5334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559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pPr eaLnBrk="1" hangingPunct="1"/>
            <a:r>
              <a:rPr lang="en-US" b="1" dirty="0"/>
              <a:t>Perform logic functions: </a:t>
            </a:r>
          </a:p>
          <a:p>
            <a:pPr lvl="1" eaLnBrk="1" hangingPunct="1"/>
            <a:r>
              <a:rPr lang="en-US" dirty="0"/>
              <a:t>inversion (NOT), AND, OR, NAND, NOR, etc.</a:t>
            </a:r>
          </a:p>
          <a:p>
            <a:pPr eaLnBrk="1" hangingPunct="1"/>
            <a:r>
              <a:rPr lang="en-US" b="1" dirty="0"/>
              <a:t>Single-input: </a:t>
            </a:r>
          </a:p>
          <a:p>
            <a:pPr lvl="1" eaLnBrk="1" hangingPunct="1"/>
            <a:r>
              <a:rPr lang="en-US" dirty="0"/>
              <a:t>NOT gate, buffer</a:t>
            </a:r>
          </a:p>
          <a:p>
            <a:pPr eaLnBrk="1" hangingPunct="1"/>
            <a:r>
              <a:rPr lang="en-US" b="1" dirty="0"/>
              <a:t>Two-input: </a:t>
            </a:r>
          </a:p>
          <a:p>
            <a:pPr lvl="1" eaLnBrk="1" hangingPunct="1"/>
            <a:r>
              <a:rPr lang="en-US" dirty="0"/>
              <a:t>AND, OR, XOR, NAND, NOR, XNOR</a:t>
            </a:r>
          </a:p>
          <a:p>
            <a:pPr eaLnBrk="1" hangingPunct="1"/>
            <a:r>
              <a:rPr lang="en-US" b="1" dirty="0"/>
              <a:t>Multiple-input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Gates</a:t>
            </a:r>
          </a:p>
        </p:txBody>
      </p:sp>
    </p:spTree>
    <p:extLst>
      <p:ext uri="{BB962C8B-B14F-4D97-AF65-F5344CB8AC3E}">
        <p14:creationId xmlns:p14="http://schemas.microsoft.com/office/powerpoint/2010/main" val="17808106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57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815291"/>
              </p:ext>
            </p:extLst>
          </p:nvPr>
        </p:nvGraphicFramePr>
        <p:xfrm>
          <a:off x="1905000" y="1295400"/>
          <a:ext cx="5380038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3" name="VISIO" r:id="rId6" imgW="1572768" imgH="1347216" progId="Visio.Drawing.6">
                  <p:embed/>
                </p:oleObj>
              </mc:Choice>
              <mc:Fallback>
                <p:oleObj name="VISIO" r:id="rId6" imgW="1572768" imgH="134721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295400"/>
                        <a:ext cx="5380038" cy="441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7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CMOS Gate Structure</a:t>
            </a:r>
          </a:p>
        </p:txBody>
      </p:sp>
    </p:spTree>
    <p:extLst>
      <p:ext uri="{BB962C8B-B14F-4D97-AF65-F5344CB8AC3E}">
        <p14:creationId xmlns:p14="http://schemas.microsoft.com/office/powerpoint/2010/main" val="3475376205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23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57558890"/>
              </p:ext>
            </p:extLst>
          </p:nvPr>
        </p:nvGraphicFramePr>
        <p:xfrm>
          <a:off x="2045780" y="1828800"/>
          <a:ext cx="505244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7" name="VISIO" r:id="rId7" imgW="1256729" imgH="949394" progId="Visio.Drawing.6">
                  <p:embed/>
                </p:oleObj>
              </mc:Choice>
              <mc:Fallback>
                <p:oleObj name="VISIO" r:id="rId7" imgW="1256729" imgH="94939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5780" y="1828800"/>
                        <a:ext cx="5052440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NOR3 Gate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How do you build a three-input NOR gate?</a:t>
            </a:r>
          </a:p>
        </p:txBody>
      </p:sp>
      <p:sp>
        <p:nvSpPr>
          <p:cNvPr id="7" name="Rectangle 6"/>
          <p:cNvSpPr/>
          <p:nvPr/>
        </p:nvSpPr>
        <p:spPr>
          <a:xfrm>
            <a:off x="1828800" y="1828800"/>
            <a:ext cx="53340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402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67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05216771"/>
              </p:ext>
            </p:extLst>
          </p:nvPr>
        </p:nvGraphicFramePr>
        <p:xfrm>
          <a:off x="2207418" y="1905000"/>
          <a:ext cx="4729163" cy="143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40" name="VISIO" r:id="rId7" imgW="1228868" imgH="370950" progId="Visio.Drawing.6">
                  <p:embed/>
                </p:oleObj>
              </mc:Choice>
              <mc:Fallback>
                <p:oleObj name="VISIO" r:id="rId7" imgW="1228868" imgH="37095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7418" y="1905000"/>
                        <a:ext cx="4729163" cy="1430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6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AND2 Gate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How do you build a two-input AND gate?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28800" y="1828800"/>
            <a:ext cx="53340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03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09600" y="1143000"/>
            <a:ext cx="7772400" cy="4953000"/>
          </a:xfrm>
        </p:spPr>
        <p:txBody>
          <a:bodyPr/>
          <a:lstStyle/>
          <a:p>
            <a:pPr eaLnBrk="1" hangingPunct="1"/>
            <a:r>
              <a:rPr lang="en-US" dirty="0" err="1"/>
              <a:t>nMOS</a:t>
            </a:r>
            <a:r>
              <a:rPr lang="en-US" dirty="0"/>
              <a:t> pass 1’s poorly</a:t>
            </a:r>
          </a:p>
          <a:p>
            <a:pPr eaLnBrk="1" hangingPunct="1"/>
            <a:r>
              <a:rPr lang="en-US" dirty="0" err="1"/>
              <a:t>pMOS</a:t>
            </a:r>
            <a:r>
              <a:rPr lang="en-US" dirty="0"/>
              <a:t> pass 0’s poorly</a:t>
            </a:r>
          </a:p>
          <a:p>
            <a:pPr eaLnBrk="1" hangingPunct="1"/>
            <a:r>
              <a:rPr lang="en-US" dirty="0"/>
              <a:t>Transmission gate is a better switch</a:t>
            </a:r>
          </a:p>
          <a:p>
            <a:pPr lvl="1" eaLnBrk="1" hangingPunct="1"/>
            <a:r>
              <a:rPr lang="en-US" dirty="0"/>
              <a:t>passes both 0 and 1 well</a:t>
            </a:r>
          </a:p>
          <a:p>
            <a:pPr eaLnBrk="1" hangingPunct="1"/>
            <a:r>
              <a:rPr lang="en-US" dirty="0"/>
              <a:t>When </a:t>
            </a:r>
            <a:r>
              <a:rPr lang="en-US" i="1" dirty="0"/>
              <a:t>EN</a:t>
            </a:r>
            <a:r>
              <a:rPr lang="en-US" dirty="0"/>
              <a:t> = 1, the switch is ON:</a:t>
            </a:r>
          </a:p>
          <a:p>
            <a:pPr lvl="1" eaLnBrk="1" hangingPunct="1"/>
            <a:r>
              <a:rPr lang="en-US" i="1" dirty="0"/>
              <a:t>EN</a:t>
            </a:r>
            <a:r>
              <a:rPr lang="en-US" dirty="0"/>
              <a:t> = 0 and </a:t>
            </a:r>
            <a:r>
              <a:rPr lang="en-US" i="1" dirty="0"/>
              <a:t>A</a:t>
            </a:r>
            <a:r>
              <a:rPr lang="en-US" dirty="0"/>
              <a:t> is connected to </a:t>
            </a:r>
            <a:r>
              <a:rPr lang="en-US" i="1" dirty="0"/>
              <a:t>B</a:t>
            </a:r>
          </a:p>
          <a:p>
            <a:pPr eaLnBrk="1" hangingPunct="1"/>
            <a:r>
              <a:rPr lang="en-US" dirty="0"/>
              <a:t>When </a:t>
            </a:r>
            <a:r>
              <a:rPr lang="en-US" i="1" dirty="0"/>
              <a:t>EN</a:t>
            </a:r>
            <a:r>
              <a:rPr lang="en-US" dirty="0"/>
              <a:t> = 0, the switch is OFF:</a:t>
            </a:r>
          </a:p>
          <a:p>
            <a:pPr lvl="1" eaLnBrk="1" hangingPunct="1"/>
            <a:r>
              <a:rPr lang="en-US" i="1" dirty="0"/>
              <a:t>A</a:t>
            </a:r>
            <a:r>
              <a:rPr lang="en-US" dirty="0"/>
              <a:t> is not connected to </a:t>
            </a:r>
            <a:r>
              <a:rPr lang="en-US" i="1" dirty="0"/>
              <a:t>B</a:t>
            </a:r>
          </a:p>
        </p:txBody>
      </p:sp>
      <p:graphicFrame>
        <p:nvGraphicFramePr>
          <p:cNvPr id="11469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7138988" y="1295400"/>
          <a:ext cx="2005012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64" name="VISIO" r:id="rId6" imgW="543450" imgH="743427" progId="Visio.Drawing.6">
                  <p:embed/>
                </p:oleObj>
              </mc:Choice>
              <mc:Fallback>
                <p:oleObj name="VISIO" r:id="rId6" imgW="543450" imgH="743427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8988" y="1295400"/>
                        <a:ext cx="2005012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Transmission Gates</a:t>
            </a:r>
          </a:p>
        </p:txBody>
      </p:sp>
    </p:spTree>
    <p:extLst>
      <p:ext uri="{BB962C8B-B14F-4D97-AF65-F5344CB8AC3E}">
        <p14:creationId xmlns:p14="http://schemas.microsoft.com/office/powerpoint/2010/main" val="26085547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1776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4724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+mj-lt"/>
              </a:rPr>
              <a:t>Cofounded Intel in 1968 with Robert </a:t>
            </a:r>
            <a:r>
              <a:rPr lang="en-US" sz="3000" dirty="0" err="1">
                <a:latin typeface="+mj-lt"/>
              </a:rPr>
              <a:t>Noyce</a:t>
            </a:r>
            <a:r>
              <a:rPr lang="en-US" sz="3000" dirty="0">
                <a:latin typeface="+mj-lt"/>
              </a:rPr>
              <a:t>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+mj-lt"/>
              </a:rPr>
              <a:t>Moore’s Law:</a:t>
            </a:r>
            <a:r>
              <a:rPr lang="en-US" sz="3000" dirty="0">
                <a:latin typeface="+mj-lt"/>
              </a:rPr>
              <a:t> number of transistors on a computer chip doubles every year (observed in 1965)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+mj-lt"/>
              </a:rPr>
              <a:t>Since 1975, transistor counts have doubled every two years.</a:t>
            </a:r>
          </a:p>
        </p:txBody>
      </p:sp>
      <p:pic>
        <p:nvPicPr>
          <p:cNvPr id="117767" name="Picture 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95400"/>
            <a:ext cx="301625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Gordon Moore, 1929-</a:t>
            </a:r>
          </a:p>
        </p:txBody>
      </p:sp>
    </p:spTree>
    <p:extLst>
      <p:ext uri="{BB962C8B-B14F-4D97-AF65-F5344CB8AC3E}">
        <p14:creationId xmlns:p14="http://schemas.microsoft.com/office/powerpoint/2010/main" val="1757430761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9" name="Rectangle 4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838200" y="1570037"/>
            <a:ext cx="8229600" cy="4525963"/>
          </a:xfrm>
        </p:spPr>
        <p:txBody>
          <a:bodyPr>
            <a:noAutofit/>
          </a:bodyPr>
          <a:lstStyle/>
          <a:p>
            <a:pPr eaLnBrk="1" hangingPunct="1"/>
            <a:endParaRPr lang="en-US" sz="2200" dirty="0"/>
          </a:p>
          <a:p>
            <a:pPr eaLnBrk="1" hangingPunct="1"/>
            <a:endParaRPr lang="en-US" sz="2200" dirty="0"/>
          </a:p>
          <a:p>
            <a:pPr eaLnBrk="1" hangingPunct="1"/>
            <a:endParaRPr lang="en-US" sz="2200" dirty="0"/>
          </a:p>
          <a:p>
            <a:pPr eaLnBrk="1" hangingPunct="1"/>
            <a:endParaRPr lang="en-US" sz="2200" dirty="0"/>
          </a:p>
          <a:p>
            <a:pPr eaLnBrk="1" hangingPunct="1"/>
            <a:endParaRPr lang="en-US" sz="2200" dirty="0"/>
          </a:p>
          <a:p>
            <a:pPr eaLnBrk="1" hangingPunct="1"/>
            <a:endParaRPr lang="en-US" sz="2200" dirty="0"/>
          </a:p>
          <a:p>
            <a:pPr eaLnBrk="1" hangingPunct="1"/>
            <a:endParaRPr lang="en-US" sz="2200" dirty="0"/>
          </a:p>
          <a:p>
            <a:pPr eaLnBrk="1" hangingPunct="1"/>
            <a:endParaRPr lang="en-US" sz="2200" dirty="0"/>
          </a:p>
          <a:p>
            <a:pPr marL="0" indent="0" eaLnBrk="1" hangingPunct="1">
              <a:buNone/>
            </a:pPr>
            <a:r>
              <a:rPr lang="en-US" sz="2200" i="1" dirty="0"/>
              <a:t>“If the automobile had followed the same development cycle as the computer, a Rolls-Royce would today cost $100, get one million miles to the gallon, and explode once a year . . .”  (Robert </a:t>
            </a:r>
            <a:r>
              <a:rPr lang="en-US" sz="2200" i="1" dirty="0" err="1"/>
              <a:t>Cringely</a:t>
            </a:r>
            <a:r>
              <a:rPr lang="en-US" sz="2200" i="1" dirty="0"/>
              <a:t>, </a:t>
            </a:r>
            <a:r>
              <a:rPr lang="en-US" sz="2200" i="1" dirty="0" err="1"/>
              <a:t>Infoworld</a:t>
            </a:r>
            <a:r>
              <a:rPr lang="en-US" sz="2200" i="1" dirty="0"/>
              <a:t>)</a:t>
            </a:r>
          </a:p>
          <a:p>
            <a:pPr eaLnBrk="1" hangingPunct="1">
              <a:buFontTx/>
              <a:buNone/>
            </a:pPr>
            <a:r>
              <a:rPr lang="en-US" sz="2200" i="1" dirty="0"/>
              <a:t>					– Robert </a:t>
            </a:r>
            <a:r>
              <a:rPr lang="en-US" sz="2200" i="1" dirty="0" err="1"/>
              <a:t>Cringley</a:t>
            </a:r>
            <a:endParaRPr lang="en-US" sz="2200" dirty="0"/>
          </a:p>
        </p:txBody>
      </p:sp>
      <p:pic>
        <p:nvPicPr>
          <p:cNvPr id="118790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6536107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Moore’s Law</a:t>
            </a:r>
          </a:p>
        </p:txBody>
      </p:sp>
    </p:spTree>
    <p:extLst>
      <p:ext uri="{BB962C8B-B14F-4D97-AF65-F5344CB8AC3E}">
        <p14:creationId xmlns:p14="http://schemas.microsoft.com/office/powerpoint/2010/main" val="2413260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430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b="1" dirty="0"/>
              <a:t>Power = Energy consumed per unit time</a:t>
            </a:r>
          </a:p>
          <a:p>
            <a:r>
              <a:rPr lang="en-US" dirty="0"/>
              <a:t>Dynamic power consumption</a:t>
            </a:r>
          </a:p>
          <a:p>
            <a:r>
              <a:rPr lang="en-US" dirty="0"/>
              <a:t>Static power consumption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Power Consumption</a:t>
            </a:r>
          </a:p>
        </p:txBody>
      </p:sp>
    </p:spTree>
    <p:extLst>
      <p:ext uri="{BB962C8B-B14F-4D97-AF65-F5344CB8AC3E}">
        <p14:creationId xmlns:p14="http://schemas.microsoft.com/office/powerpoint/2010/main" val="35670479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990600"/>
            <a:ext cx="83058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/>
              <a:t>Power to charge transistor gate capacitances</a:t>
            </a:r>
          </a:p>
          <a:p>
            <a:pPr lvl="1" eaLnBrk="1" hangingPunct="1"/>
            <a:r>
              <a:rPr lang="en-US" dirty="0"/>
              <a:t>Energy required to charge a capacitance, </a:t>
            </a:r>
            <a:r>
              <a:rPr lang="en-US" i="1" dirty="0"/>
              <a:t>C</a:t>
            </a:r>
            <a:r>
              <a:rPr lang="en-US" dirty="0"/>
              <a:t>, to </a:t>
            </a:r>
            <a:r>
              <a:rPr lang="en-US" i="1" dirty="0"/>
              <a:t>V</a:t>
            </a:r>
            <a:r>
              <a:rPr lang="en-US" i="1" baseline="-25000" dirty="0"/>
              <a:t>DD</a:t>
            </a:r>
            <a:r>
              <a:rPr lang="en-US" dirty="0"/>
              <a:t>  is </a:t>
            </a:r>
            <a:r>
              <a:rPr lang="en-US" i="1" dirty="0"/>
              <a:t>CV</a:t>
            </a:r>
            <a:r>
              <a:rPr lang="en-US" i="1" baseline="-25000" dirty="0"/>
              <a:t>DD</a:t>
            </a:r>
            <a:r>
              <a:rPr lang="en-US" baseline="30000" dirty="0"/>
              <a:t>2</a:t>
            </a:r>
            <a:endParaRPr lang="en-US" dirty="0"/>
          </a:p>
          <a:p>
            <a:pPr lvl="1" eaLnBrk="1" hangingPunct="1"/>
            <a:r>
              <a:rPr lang="en-US" dirty="0"/>
              <a:t>Circuit running at frequency </a:t>
            </a:r>
            <a:r>
              <a:rPr lang="en-US" i="1" dirty="0"/>
              <a:t>f</a:t>
            </a:r>
            <a:r>
              <a:rPr lang="en-US" dirty="0"/>
              <a:t>: transistors switch (from 1 to 0 or vice versa) at that frequency</a:t>
            </a:r>
          </a:p>
          <a:p>
            <a:pPr lvl="1" eaLnBrk="1" hangingPunct="1"/>
            <a:r>
              <a:rPr lang="en-US" dirty="0"/>
              <a:t>Capacitor is charged </a:t>
            </a:r>
            <a:r>
              <a:rPr lang="en-US" i="1" dirty="0"/>
              <a:t>f</a:t>
            </a:r>
            <a:r>
              <a:rPr lang="en-US" dirty="0"/>
              <a:t>/2 times per second (discharging from 1 to 0 is free)</a:t>
            </a:r>
          </a:p>
          <a:p>
            <a:pPr eaLnBrk="1" hangingPunct="1"/>
            <a:r>
              <a:rPr lang="en-US" b="1" dirty="0"/>
              <a:t>Dynamic power consumption:</a:t>
            </a:r>
          </a:p>
          <a:p>
            <a:pPr eaLnBrk="1" hangingPunct="1"/>
            <a:endParaRPr lang="en-US" sz="1200" dirty="0"/>
          </a:p>
          <a:p>
            <a:pPr eaLnBrk="1" hangingPunct="1">
              <a:buFontTx/>
              <a:buNone/>
            </a:pPr>
            <a:r>
              <a:rPr lang="en-US" b="1" i="1" dirty="0">
                <a:solidFill>
                  <a:schemeClr val="accent2"/>
                </a:solidFill>
              </a:rPr>
              <a:t>                      </a:t>
            </a:r>
            <a:r>
              <a:rPr lang="en-US" b="1" i="1" dirty="0">
                <a:solidFill>
                  <a:srgbClr val="0070C0"/>
                </a:solidFill>
              </a:rPr>
              <a:t> </a:t>
            </a:r>
            <a:r>
              <a:rPr lang="en-US" b="1" i="1" dirty="0" err="1">
                <a:solidFill>
                  <a:srgbClr val="0070C0"/>
                </a:solidFill>
              </a:rPr>
              <a:t>P</a:t>
            </a:r>
            <a:r>
              <a:rPr lang="en-US" b="1" i="1" baseline="-25000" dirty="0" err="1">
                <a:solidFill>
                  <a:srgbClr val="0070C0"/>
                </a:solidFill>
              </a:rPr>
              <a:t>dynamic</a:t>
            </a:r>
            <a:r>
              <a:rPr lang="en-US" b="1" dirty="0">
                <a:solidFill>
                  <a:srgbClr val="0070C0"/>
                </a:solidFill>
              </a:rPr>
              <a:t> = ½</a:t>
            </a:r>
            <a:r>
              <a:rPr lang="en-US" b="1" i="1" dirty="0">
                <a:solidFill>
                  <a:srgbClr val="0070C0"/>
                </a:solidFill>
              </a:rPr>
              <a:t>CV</a:t>
            </a:r>
            <a:r>
              <a:rPr lang="en-US" b="1" i="1" baseline="-25000" dirty="0">
                <a:solidFill>
                  <a:srgbClr val="0070C0"/>
                </a:solidFill>
              </a:rPr>
              <a:t>DD</a:t>
            </a:r>
            <a:r>
              <a:rPr lang="en-US" b="1" baseline="30000" dirty="0">
                <a:solidFill>
                  <a:srgbClr val="0070C0"/>
                </a:solidFill>
              </a:rPr>
              <a:t>2</a:t>
            </a:r>
            <a:r>
              <a:rPr lang="en-US" b="1" i="1" dirty="0">
                <a:solidFill>
                  <a:srgbClr val="0070C0"/>
                </a:solidFill>
              </a:rPr>
              <a:t>f</a:t>
            </a:r>
          </a:p>
          <a:p>
            <a:pPr eaLnBrk="1" hangingPunct="1">
              <a:buFontTx/>
              <a:buNone/>
            </a:pPr>
            <a:endParaRPr lang="en-US" sz="2400" b="1" dirty="0"/>
          </a:p>
        </p:txBody>
      </p:sp>
      <p:sp>
        <p:nvSpPr>
          <p:cNvPr id="12083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590800" y="5181600"/>
            <a:ext cx="3276600" cy="609600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Dynamic Power Consumption</a:t>
            </a:r>
          </a:p>
        </p:txBody>
      </p:sp>
    </p:spTree>
    <p:extLst>
      <p:ext uri="{BB962C8B-B14F-4D97-AF65-F5344CB8AC3E}">
        <p14:creationId xmlns:p14="http://schemas.microsoft.com/office/powerpoint/2010/main" val="29380087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772400" cy="5257800"/>
          </a:xfrm>
        </p:spPr>
        <p:txBody>
          <a:bodyPr/>
          <a:lstStyle/>
          <a:p>
            <a:pPr eaLnBrk="1" hangingPunct="1"/>
            <a:r>
              <a:rPr lang="en-US" dirty="0"/>
              <a:t>Power consumed when no gates are switching</a:t>
            </a:r>
          </a:p>
          <a:p>
            <a:pPr eaLnBrk="1" hangingPunct="1"/>
            <a:r>
              <a:rPr lang="en-US" dirty="0"/>
              <a:t>Caused by the </a:t>
            </a:r>
            <a:r>
              <a:rPr lang="en-US" i="1" dirty="0"/>
              <a:t>quiescent supply current</a:t>
            </a:r>
            <a:r>
              <a:rPr lang="en-US" dirty="0"/>
              <a:t>, </a:t>
            </a:r>
            <a:r>
              <a:rPr lang="en-US" i="1" dirty="0"/>
              <a:t>I</a:t>
            </a:r>
            <a:r>
              <a:rPr lang="en-US" i="1" baseline="-25000" dirty="0"/>
              <a:t>DD</a:t>
            </a:r>
            <a:r>
              <a:rPr lang="en-US" dirty="0"/>
              <a:t> (also called the </a:t>
            </a:r>
            <a:r>
              <a:rPr lang="en-US" i="1" dirty="0"/>
              <a:t>leakage current</a:t>
            </a:r>
            <a:r>
              <a:rPr lang="en-US" dirty="0"/>
              <a:t>)</a:t>
            </a:r>
          </a:p>
          <a:p>
            <a:pPr eaLnBrk="1" hangingPunct="1"/>
            <a:r>
              <a:rPr lang="en-US" dirty="0"/>
              <a:t>Static power consumption:</a:t>
            </a:r>
          </a:p>
          <a:p>
            <a:pPr eaLnBrk="1" hangingPunct="1"/>
            <a:endParaRPr lang="en-US" sz="1200" dirty="0"/>
          </a:p>
          <a:p>
            <a:pPr eaLnBrk="1" hangingPunct="1">
              <a:buFontTx/>
              <a:buNone/>
            </a:pPr>
            <a:r>
              <a:rPr lang="en-US" i="1" dirty="0">
                <a:solidFill>
                  <a:srgbClr val="0070C0"/>
                </a:solidFill>
              </a:rPr>
              <a:t>                           </a:t>
            </a:r>
            <a:r>
              <a:rPr lang="en-US" b="1" i="1" dirty="0" err="1">
                <a:solidFill>
                  <a:srgbClr val="0070C0"/>
                </a:solidFill>
              </a:rPr>
              <a:t>P</a:t>
            </a:r>
            <a:r>
              <a:rPr lang="en-US" b="1" i="1" baseline="-25000" dirty="0" err="1">
                <a:solidFill>
                  <a:srgbClr val="0070C0"/>
                </a:solidFill>
              </a:rPr>
              <a:t>static</a:t>
            </a:r>
            <a:r>
              <a:rPr lang="en-US" b="1" dirty="0">
                <a:solidFill>
                  <a:srgbClr val="0070C0"/>
                </a:solidFill>
              </a:rPr>
              <a:t> = </a:t>
            </a:r>
            <a:r>
              <a:rPr lang="en-US" b="1" i="1" dirty="0">
                <a:solidFill>
                  <a:srgbClr val="0070C0"/>
                </a:solidFill>
              </a:rPr>
              <a:t>I</a:t>
            </a:r>
            <a:r>
              <a:rPr lang="en-US" b="1" i="1" baseline="-25000" dirty="0">
                <a:solidFill>
                  <a:srgbClr val="0070C0"/>
                </a:solidFill>
              </a:rPr>
              <a:t>DD</a:t>
            </a:r>
            <a:r>
              <a:rPr lang="en-US" b="1" i="1" dirty="0">
                <a:solidFill>
                  <a:srgbClr val="0070C0"/>
                </a:solidFill>
              </a:rPr>
              <a:t>V</a:t>
            </a:r>
            <a:r>
              <a:rPr lang="en-US" b="1" i="1" baseline="-25000" dirty="0">
                <a:solidFill>
                  <a:srgbClr val="0070C0"/>
                </a:solidFill>
              </a:rPr>
              <a:t>DD</a:t>
            </a:r>
            <a:endParaRPr lang="en-US" b="1" i="1" dirty="0">
              <a:solidFill>
                <a:srgbClr val="0070C0"/>
              </a:solidFill>
            </a:endParaRPr>
          </a:p>
          <a:p>
            <a:pPr eaLnBrk="1" hangingPunct="1">
              <a:buFontTx/>
              <a:buNone/>
            </a:pP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12186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0" y="4191000"/>
            <a:ext cx="3048000" cy="609600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Static Power Consumption</a:t>
            </a:r>
          </a:p>
        </p:txBody>
      </p:sp>
    </p:spTree>
    <p:extLst>
      <p:ext uri="{BB962C8B-B14F-4D97-AF65-F5344CB8AC3E}">
        <p14:creationId xmlns:p14="http://schemas.microsoft.com/office/powerpoint/2010/main" val="11927623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82296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/>
              <a:t>Estimate the power consumption of a mobile phone running Angry Birds</a:t>
            </a:r>
          </a:p>
          <a:p>
            <a:pPr lvl="1" eaLnBrk="1" hangingPunct="1"/>
            <a:r>
              <a:rPr lang="en-US" sz="2400" i="1" dirty="0"/>
              <a:t>V</a:t>
            </a:r>
            <a:r>
              <a:rPr lang="en-US" sz="2400" i="1" baseline="-25000" dirty="0"/>
              <a:t>DD</a:t>
            </a:r>
            <a:r>
              <a:rPr lang="en-US" sz="2400" dirty="0"/>
              <a:t> = 0.8 V</a:t>
            </a:r>
          </a:p>
          <a:p>
            <a:pPr lvl="1" eaLnBrk="1" hangingPunct="1"/>
            <a:r>
              <a:rPr lang="en-US" sz="2400" i="1" dirty="0"/>
              <a:t>C</a:t>
            </a:r>
            <a:r>
              <a:rPr lang="en-US" sz="2400" dirty="0"/>
              <a:t> = 5 </a:t>
            </a:r>
            <a:r>
              <a:rPr lang="en-US" sz="2400" dirty="0" err="1"/>
              <a:t>nF</a:t>
            </a:r>
            <a:endParaRPr lang="en-US" sz="2400" dirty="0"/>
          </a:p>
          <a:p>
            <a:pPr lvl="1" eaLnBrk="1" hangingPunct="1"/>
            <a:r>
              <a:rPr lang="en-US" sz="2400" i="1" dirty="0"/>
              <a:t>f </a:t>
            </a:r>
            <a:r>
              <a:rPr lang="en-US" sz="2400" dirty="0"/>
              <a:t>= 2 GHz</a:t>
            </a:r>
          </a:p>
          <a:p>
            <a:pPr lvl="1" eaLnBrk="1" hangingPunct="1"/>
            <a:r>
              <a:rPr lang="en-US" sz="2400" i="1" dirty="0"/>
              <a:t>I</a:t>
            </a:r>
            <a:r>
              <a:rPr lang="en-US" sz="2400" i="1" baseline="-25000" dirty="0"/>
              <a:t>DD</a:t>
            </a:r>
            <a:r>
              <a:rPr lang="en-US" sz="2400" dirty="0"/>
              <a:t> = 10 mA</a:t>
            </a:r>
          </a:p>
          <a:p>
            <a:pPr eaLnBrk="1" hangingPunct="1">
              <a:buFontTx/>
              <a:buNone/>
            </a:pPr>
            <a:endParaRPr lang="en-US" sz="1200" dirty="0"/>
          </a:p>
          <a:p>
            <a:pPr eaLnBrk="1" hangingPunct="1">
              <a:buFontTx/>
              <a:buNone/>
            </a:pPr>
            <a:r>
              <a:rPr lang="en-US" b="1" i="1" dirty="0">
                <a:solidFill>
                  <a:srgbClr val="0070C0"/>
                </a:solidFill>
              </a:rPr>
              <a:t>	P</a:t>
            </a:r>
            <a:r>
              <a:rPr lang="en-US" b="1" dirty="0">
                <a:solidFill>
                  <a:srgbClr val="0070C0"/>
                </a:solidFill>
              </a:rPr>
              <a:t> 	= ½</a:t>
            </a:r>
            <a:r>
              <a:rPr lang="en-US" b="1" i="1" dirty="0">
                <a:solidFill>
                  <a:srgbClr val="0070C0"/>
                </a:solidFill>
              </a:rPr>
              <a:t>CV</a:t>
            </a:r>
            <a:r>
              <a:rPr lang="en-US" b="1" i="1" baseline="-25000" dirty="0">
                <a:solidFill>
                  <a:srgbClr val="0070C0"/>
                </a:solidFill>
              </a:rPr>
              <a:t>DD</a:t>
            </a:r>
            <a:r>
              <a:rPr lang="en-US" b="1" baseline="30000" dirty="0">
                <a:solidFill>
                  <a:srgbClr val="0070C0"/>
                </a:solidFill>
              </a:rPr>
              <a:t>2</a:t>
            </a:r>
            <a:r>
              <a:rPr lang="en-US" b="1" i="1" dirty="0">
                <a:solidFill>
                  <a:srgbClr val="0070C0"/>
                </a:solidFill>
              </a:rPr>
              <a:t>f</a:t>
            </a:r>
            <a:r>
              <a:rPr lang="en-US" b="1" dirty="0">
                <a:solidFill>
                  <a:srgbClr val="0070C0"/>
                </a:solidFill>
              </a:rPr>
              <a:t>  + I</a:t>
            </a:r>
            <a:r>
              <a:rPr lang="en-US" b="1" i="1" baseline="-25000" dirty="0">
                <a:solidFill>
                  <a:srgbClr val="0070C0"/>
                </a:solidFill>
              </a:rPr>
              <a:t>DD</a:t>
            </a:r>
            <a:r>
              <a:rPr lang="en-US" b="1" i="1" dirty="0">
                <a:solidFill>
                  <a:srgbClr val="0070C0"/>
                </a:solidFill>
              </a:rPr>
              <a:t>V</a:t>
            </a:r>
            <a:r>
              <a:rPr lang="en-US" b="1" i="1" baseline="-25000" dirty="0">
                <a:solidFill>
                  <a:srgbClr val="0070C0"/>
                </a:solidFill>
              </a:rPr>
              <a:t>DD</a:t>
            </a:r>
            <a:endParaRPr lang="en-US" b="1" i="1" dirty="0">
              <a:solidFill>
                <a:srgbClr val="0070C0"/>
              </a:solidFill>
            </a:endParaRPr>
          </a:p>
          <a:p>
            <a:pPr eaLnBrk="1" hangingPunct="1">
              <a:buFontTx/>
              <a:buNone/>
            </a:pPr>
            <a:r>
              <a:rPr lang="en-US" sz="2400" dirty="0"/>
              <a:t>    		= ½(5 </a:t>
            </a:r>
            <a:r>
              <a:rPr lang="en-US" sz="2400" dirty="0" err="1"/>
              <a:t>nF</a:t>
            </a:r>
            <a:r>
              <a:rPr lang="en-US" sz="2400" dirty="0"/>
              <a:t>)(0.8 V)</a:t>
            </a:r>
            <a:r>
              <a:rPr lang="en-US" sz="2400" baseline="30000" dirty="0"/>
              <a:t>2</a:t>
            </a:r>
            <a:r>
              <a:rPr lang="en-US" sz="2400" dirty="0"/>
              <a:t>(2 GHz)  +   (10 mA)(0.8 V)</a:t>
            </a:r>
          </a:p>
          <a:p>
            <a:pPr eaLnBrk="1" hangingPunct="1">
              <a:buFontTx/>
              <a:buNone/>
            </a:pPr>
            <a:r>
              <a:rPr lang="en-US" sz="2400" dirty="0">
                <a:solidFill>
                  <a:srgbClr val="0070C0"/>
                </a:solidFill>
              </a:rPr>
              <a:t>   		</a:t>
            </a:r>
            <a:r>
              <a:rPr lang="en-US" sz="2400" b="1" dirty="0">
                <a:solidFill>
                  <a:srgbClr val="0070C0"/>
                </a:solidFill>
              </a:rPr>
              <a:t>= (3.2 + 0.008) W </a:t>
            </a:r>
            <a:r>
              <a:rPr lang="en-US" sz="2400" b="1">
                <a:solidFill>
                  <a:srgbClr val="0070C0"/>
                </a:solidFill>
              </a:rPr>
              <a:t>≈ 3.2 </a:t>
            </a:r>
            <a:r>
              <a:rPr lang="en-US" sz="2400" b="1" dirty="0">
                <a:solidFill>
                  <a:srgbClr val="0070C0"/>
                </a:solidFill>
              </a:rPr>
              <a:t>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Power Consumption Example</a:t>
            </a:r>
          </a:p>
        </p:txBody>
      </p:sp>
    </p:spTree>
    <p:extLst>
      <p:ext uri="{BB962C8B-B14F-4D97-AF65-F5344CB8AC3E}">
        <p14:creationId xmlns:p14="http://schemas.microsoft.com/office/powerpoint/2010/main" val="281476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4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1943100" y="1365250"/>
          <a:ext cx="26416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5" name="VISIO" r:id="rId7" imgW="885960" imgH="1228680" progId="Visio.Drawing.6">
                  <p:embed/>
                </p:oleObj>
              </mc:Choice>
              <mc:Fallback>
                <p:oleObj name="VISIO" r:id="rId7" imgW="885960" imgH="1228680" progId="Visio.Drawing.6">
                  <p:embed/>
                  <p:pic>
                    <p:nvPicPr>
                      <p:cNvPr id="7885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1365250"/>
                        <a:ext cx="2641600" cy="366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5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5316538" y="1447800"/>
          <a:ext cx="2535237" cy="351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6" name="VISIO" r:id="rId9" imgW="885960" imgH="1228680" progId="Visio.Drawing.6">
                  <p:embed/>
                </p:oleObj>
              </mc:Choice>
              <mc:Fallback>
                <p:oleObj name="VISIO" r:id="rId9" imgW="885960" imgH="1228680" progId="Visio.Drawing.6">
                  <p:embed/>
                  <p:pic>
                    <p:nvPicPr>
                      <p:cNvPr id="7885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6538" y="1447800"/>
                        <a:ext cx="2535237" cy="351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Single-Input Logic Gates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4191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52800" y="4419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6294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294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36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86B3850-C701-FD49-BDFD-8FC756B2B0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927779"/>
            <a:ext cx="3392348" cy="4939621"/>
          </a:xfrm>
          <a:prstGeom prst="rect">
            <a:avLst/>
          </a:prstGeom>
        </p:spPr>
      </p:pic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41148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Datasheets are a contract between the </a:t>
            </a:r>
            <a:r>
              <a:rPr lang="en-US" sz="2400" b="1" dirty="0" err="1">
                <a:solidFill>
                  <a:srgbClr val="0070C0"/>
                </a:solidFill>
              </a:rPr>
              <a:t>manufactuer</a:t>
            </a:r>
            <a:r>
              <a:rPr lang="en-US" sz="2400" b="1" dirty="0">
                <a:solidFill>
                  <a:srgbClr val="0070C0"/>
                </a:solidFill>
              </a:rPr>
              <a:t> and the user.</a:t>
            </a:r>
          </a:p>
          <a:p>
            <a:pPr eaLnBrk="1" hangingPunct="1"/>
            <a:endParaRPr lang="en-US" sz="2400" b="1" dirty="0">
              <a:solidFill>
                <a:srgbClr val="0070C0"/>
              </a:solidFill>
            </a:endParaRP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74LS04 has six NOT gates</a:t>
            </a: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Pinout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Input A, output Y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Also hook up VCC and GND</a:t>
            </a: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rgbClr val="0070C0"/>
                </a:solidFill>
              </a:rPr>
              <a:t>74-series are logic gates</a:t>
            </a: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rgbClr val="0070C0"/>
                </a:solidFill>
              </a:rPr>
              <a:t>LS: Low power </a:t>
            </a:r>
            <a:r>
              <a:rPr lang="en-US" sz="2400" b="1" dirty="0" err="1">
                <a:solidFill>
                  <a:srgbClr val="0070C0"/>
                </a:solidFill>
              </a:rPr>
              <a:t>Shottky</a:t>
            </a:r>
            <a:endParaRPr lang="en-US" sz="2400" b="1" dirty="0">
              <a:solidFill>
                <a:srgbClr val="0070C0"/>
              </a:solidFill>
            </a:endParaRP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rgbClr val="0070C0"/>
                </a:solidFill>
              </a:rPr>
              <a:t>HC: High speed CMOS</a:t>
            </a: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rgbClr val="0070C0"/>
                </a:solidFill>
              </a:rPr>
              <a:t>04: six NOT gates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Datasheets</a:t>
            </a:r>
          </a:p>
        </p:txBody>
      </p:sp>
    </p:spTree>
    <p:extLst>
      <p:ext uri="{BB962C8B-B14F-4D97-AF65-F5344CB8AC3E}">
        <p14:creationId xmlns:p14="http://schemas.microsoft.com/office/powerpoint/2010/main" val="38505551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41148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Chips are available in plastic or ceramic packages with different temperature ratings.</a:t>
            </a: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Dual Inline Package (DIP)</a:t>
            </a: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Small Outline IC (SOIC)</a:t>
            </a: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Small Outline Package (SOP)</a:t>
            </a: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Leadless Chip Carrier (LCC)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Datasheets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1E3CEE-F7B4-1543-82F6-8BE771B222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990600"/>
            <a:ext cx="3263431" cy="48790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0CE310-400C-604D-87E3-18A4CD992B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676" y="4191000"/>
            <a:ext cx="4127500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6840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41148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Six NOT gates</a:t>
            </a: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Input A, output 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Datasheets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2CA30A-D358-F449-BD6E-883A81A3A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990600"/>
            <a:ext cx="3352800" cy="496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5577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41148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Internal structure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Not too important for you.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NPN transistor at middle and resistors above and below comprise the inverter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NPN transistors on right form an output stage for driving more current</a:t>
            </a:r>
          </a:p>
          <a:p>
            <a:pPr lvl="1"/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Datasheets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C5DC6C-7DA3-F543-90C2-47B5D466A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1143000"/>
            <a:ext cx="3142129" cy="469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6011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51054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Absolute Maximums specify when the chip will catch on fire or suffer permanent damage.  It is not guaranteed to function correctly near these levels.  Don’t use for design purposes.</a:t>
            </a: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Recommended Operating Conditions say how it should be used.</a:t>
            </a: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Different vendors have different names for conditions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Use some common sense to interpret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Datasheets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92ABB0-246E-2C4A-B817-69AE3C2A8A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0800" y="990600"/>
            <a:ext cx="3250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3126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48768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Note 74LS vs. 74</a:t>
            </a:r>
          </a:p>
          <a:p>
            <a:pPr eaLnBrk="1" hangingPunct="1"/>
            <a:endParaRPr lang="en-US" sz="2400" b="1" dirty="0">
              <a:solidFill>
                <a:srgbClr val="0070C0"/>
              </a:solidFill>
            </a:endParaRP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Supply voltage (V</a:t>
            </a:r>
            <a:r>
              <a:rPr lang="en-US" sz="2400" b="1" baseline="-25000" dirty="0">
                <a:solidFill>
                  <a:srgbClr val="0070C0"/>
                </a:solidFill>
              </a:rPr>
              <a:t>CC</a:t>
            </a:r>
            <a:r>
              <a:rPr lang="en-US" sz="2400" b="1" dirty="0">
                <a:solidFill>
                  <a:srgbClr val="0070C0"/>
                </a:solidFill>
              </a:rPr>
              <a:t>)</a:t>
            </a: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Logic levels (V</a:t>
            </a:r>
            <a:r>
              <a:rPr lang="en-US" sz="2400" b="1" baseline="-25000" dirty="0">
                <a:solidFill>
                  <a:srgbClr val="0070C0"/>
                </a:solidFill>
              </a:rPr>
              <a:t>IH</a:t>
            </a:r>
            <a:r>
              <a:rPr lang="en-US" sz="2400" b="1" dirty="0">
                <a:solidFill>
                  <a:srgbClr val="0070C0"/>
                </a:solidFill>
              </a:rPr>
              <a:t>, V</a:t>
            </a:r>
            <a:r>
              <a:rPr lang="en-US" sz="2400" b="1" baseline="-25000" dirty="0">
                <a:solidFill>
                  <a:srgbClr val="0070C0"/>
                </a:solidFill>
              </a:rPr>
              <a:t>IL</a:t>
            </a:r>
            <a:r>
              <a:rPr lang="en-US" sz="2400" b="1" dirty="0">
                <a:solidFill>
                  <a:srgbClr val="0070C0"/>
                </a:solidFill>
              </a:rPr>
              <a:t>, V</a:t>
            </a:r>
            <a:r>
              <a:rPr lang="en-US" sz="2400" b="1" baseline="-25000" dirty="0">
                <a:solidFill>
                  <a:srgbClr val="0070C0"/>
                </a:solidFill>
              </a:rPr>
              <a:t>OH</a:t>
            </a:r>
            <a:r>
              <a:rPr lang="en-US" sz="2400" b="1" dirty="0">
                <a:solidFill>
                  <a:srgbClr val="0070C0"/>
                </a:solidFill>
              </a:rPr>
              <a:t>, V</a:t>
            </a:r>
            <a:r>
              <a:rPr lang="en-US" sz="2400" b="1" baseline="-25000" dirty="0">
                <a:solidFill>
                  <a:srgbClr val="0070C0"/>
                </a:solidFill>
              </a:rPr>
              <a:t>OL</a:t>
            </a:r>
            <a:r>
              <a:rPr lang="en-US" sz="2400" b="1" dirty="0">
                <a:solidFill>
                  <a:srgbClr val="0070C0"/>
                </a:solidFill>
              </a:rPr>
              <a:t>)</a:t>
            </a: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Currents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Output (I</a:t>
            </a:r>
            <a:r>
              <a:rPr lang="en-US" sz="2000" b="1" baseline="-25000" dirty="0">
                <a:solidFill>
                  <a:srgbClr val="0070C0"/>
                </a:solidFill>
              </a:rPr>
              <a:t>OH</a:t>
            </a:r>
            <a:r>
              <a:rPr lang="en-US" sz="2000" b="1" dirty="0">
                <a:solidFill>
                  <a:srgbClr val="0070C0"/>
                </a:solidFill>
              </a:rPr>
              <a:t>, I</a:t>
            </a:r>
            <a:r>
              <a:rPr lang="en-US" sz="2000" b="1" baseline="-25000" dirty="0">
                <a:solidFill>
                  <a:srgbClr val="0070C0"/>
                </a:solidFill>
              </a:rPr>
              <a:t>OL</a:t>
            </a:r>
            <a:r>
              <a:rPr lang="en-US" sz="2000" b="1" dirty="0">
                <a:solidFill>
                  <a:srgbClr val="0070C0"/>
                </a:solidFill>
              </a:rPr>
              <a:t>, I</a:t>
            </a:r>
            <a:r>
              <a:rPr lang="en-US" sz="2000" b="1" baseline="-25000" dirty="0">
                <a:solidFill>
                  <a:srgbClr val="0070C0"/>
                </a:solidFill>
              </a:rPr>
              <a:t>OS</a:t>
            </a:r>
            <a:r>
              <a:rPr lang="en-US" sz="2000" b="1" dirty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Input (I</a:t>
            </a:r>
            <a:r>
              <a:rPr lang="en-US" sz="2000" b="1" baseline="-25000" dirty="0">
                <a:solidFill>
                  <a:srgbClr val="0070C0"/>
                </a:solidFill>
              </a:rPr>
              <a:t>I</a:t>
            </a:r>
            <a:r>
              <a:rPr lang="en-US" sz="2000" b="1" dirty="0">
                <a:solidFill>
                  <a:srgbClr val="0070C0"/>
                </a:solidFill>
              </a:rPr>
              <a:t>, I</a:t>
            </a:r>
            <a:r>
              <a:rPr lang="en-US" sz="2000" b="1" baseline="-25000" dirty="0">
                <a:solidFill>
                  <a:srgbClr val="0070C0"/>
                </a:solidFill>
              </a:rPr>
              <a:t>H</a:t>
            </a:r>
            <a:r>
              <a:rPr lang="en-US" sz="2000" b="1" dirty="0">
                <a:solidFill>
                  <a:srgbClr val="0070C0"/>
                </a:solidFill>
              </a:rPr>
              <a:t>, I</a:t>
            </a:r>
            <a:r>
              <a:rPr lang="en-US" sz="2000" b="1" baseline="-25000" dirty="0">
                <a:solidFill>
                  <a:srgbClr val="0070C0"/>
                </a:solidFill>
              </a:rPr>
              <a:t>L</a:t>
            </a:r>
            <a:r>
              <a:rPr lang="en-US" sz="2000" b="1" dirty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</a:rPr>
              <a:t>Supply (I</a:t>
            </a:r>
            <a:r>
              <a:rPr lang="en-US" sz="2000" b="1" baseline="-25000" dirty="0">
                <a:solidFill>
                  <a:srgbClr val="0070C0"/>
                </a:solidFill>
              </a:rPr>
              <a:t>CCH</a:t>
            </a:r>
            <a:r>
              <a:rPr lang="en-US" sz="2000" b="1" dirty="0">
                <a:solidFill>
                  <a:srgbClr val="0070C0"/>
                </a:solidFill>
              </a:rPr>
              <a:t>, I</a:t>
            </a:r>
            <a:r>
              <a:rPr lang="en-US" sz="2000" b="1" baseline="-25000" dirty="0">
                <a:solidFill>
                  <a:srgbClr val="0070C0"/>
                </a:solidFill>
              </a:rPr>
              <a:t>CCL</a:t>
            </a:r>
            <a:r>
              <a:rPr lang="en-US" sz="2000" b="1" dirty="0">
                <a:solidFill>
                  <a:srgbClr val="0070C0"/>
                </a:solidFill>
              </a:rPr>
              <a:t>)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Propagation Delay</a:t>
            </a:r>
            <a:r>
              <a:rPr lang="en-US" sz="2000" b="1" dirty="0">
                <a:solidFill>
                  <a:srgbClr val="0070C0"/>
                </a:solidFill>
              </a:rPr>
              <a:t> (</a:t>
            </a:r>
            <a:r>
              <a:rPr lang="en-US" sz="2000" b="1" dirty="0" err="1">
                <a:solidFill>
                  <a:srgbClr val="0070C0"/>
                </a:solidFill>
              </a:rPr>
              <a:t>t</a:t>
            </a:r>
            <a:r>
              <a:rPr lang="en-US" sz="2000" b="1" baseline="-25000" dirty="0" err="1">
                <a:solidFill>
                  <a:srgbClr val="0070C0"/>
                </a:solidFill>
              </a:rPr>
              <a:t>PLH</a:t>
            </a:r>
            <a:r>
              <a:rPr lang="en-US" sz="2000" b="1" dirty="0">
                <a:solidFill>
                  <a:srgbClr val="0070C0"/>
                </a:solidFill>
              </a:rPr>
              <a:t>, </a:t>
            </a:r>
            <a:r>
              <a:rPr lang="en-US" sz="2000" b="1" dirty="0" err="1">
                <a:solidFill>
                  <a:srgbClr val="0070C0"/>
                </a:solidFill>
              </a:rPr>
              <a:t>t</a:t>
            </a:r>
            <a:r>
              <a:rPr lang="en-US" sz="2000" b="1" baseline="-25000" dirty="0" err="1">
                <a:solidFill>
                  <a:srgbClr val="0070C0"/>
                </a:solidFill>
              </a:rPr>
              <a:t>PHL</a:t>
            </a:r>
            <a:r>
              <a:rPr lang="en-US" sz="2000" b="1" dirty="0">
                <a:solidFill>
                  <a:srgbClr val="0070C0"/>
                </a:solidFill>
              </a:rPr>
              <a:t>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Datasheets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969305-AD94-5044-8FFE-E98A095459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990600"/>
            <a:ext cx="3221372" cy="480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4226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41148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Mechanical data important when you are designing a printed circuit board.</a:t>
            </a:r>
          </a:p>
          <a:p>
            <a:pPr eaLnBrk="1" hangingPunct="1"/>
            <a:r>
              <a:rPr lang="en-US" sz="2400" b="1" dirty="0">
                <a:solidFill>
                  <a:srgbClr val="0070C0"/>
                </a:solidFill>
              </a:rPr>
              <a:t>Make sure the pins fit your board!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Datasheets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76B3D3-DDD8-EF45-9FEC-F602B2D90B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1022498"/>
            <a:ext cx="3373639" cy="479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4238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990600"/>
            <a:ext cx="8305800" cy="5257800"/>
          </a:xfrm>
        </p:spPr>
        <p:txBody>
          <a:bodyPr>
            <a:noAutofit/>
          </a:bodyPr>
          <a:lstStyle/>
          <a:p>
            <a:pPr marL="0" indent="0" eaLnBrk="1" hangingPunct="1">
              <a:buNone/>
            </a:pPr>
            <a:r>
              <a:rPr lang="en-US" b="1" dirty="0"/>
              <a:t>What is the maximum fanout for a 74LS04 NOT gate?</a:t>
            </a:r>
          </a:p>
          <a:p>
            <a:pPr marL="0" indent="0" eaLnBrk="1" hangingPunct="1">
              <a:buNone/>
            </a:pPr>
            <a:endParaRPr lang="en-US" b="1" dirty="0"/>
          </a:p>
          <a:p>
            <a:pPr marL="0" indent="0" eaLnBrk="1" hangingPunct="1">
              <a:buNone/>
            </a:pPr>
            <a:endParaRPr lang="en-US" b="1" dirty="0"/>
          </a:p>
          <a:p>
            <a:pPr eaLnBrk="1" hangingPunct="1">
              <a:buFontTx/>
              <a:buNone/>
            </a:pPr>
            <a:endParaRPr lang="en-US" sz="2400" b="1" dirty="0"/>
          </a:p>
          <a:p>
            <a:pPr eaLnBrk="1" hangingPunct="1">
              <a:buFontTx/>
              <a:buNone/>
            </a:pPr>
            <a:r>
              <a:rPr lang="en-US" sz="2400" b="1" dirty="0"/>
              <a:t>Solution:</a:t>
            </a:r>
          </a:p>
          <a:p>
            <a:pPr eaLnBrk="1" hangingPunct="1">
              <a:buFontTx/>
              <a:buNone/>
            </a:pPr>
            <a:r>
              <a:rPr lang="en-US" sz="2400" b="1" dirty="0"/>
              <a:t>	Maximum current into a 74LS04 is I</a:t>
            </a:r>
            <a:r>
              <a:rPr lang="en-US" sz="2400" b="1" baseline="-25000" dirty="0"/>
              <a:t>IL</a:t>
            </a:r>
            <a:r>
              <a:rPr lang="en-US" sz="2400" b="1" dirty="0"/>
              <a:t> = 0.4 mA.</a:t>
            </a:r>
            <a:br>
              <a:rPr lang="en-US" sz="2400" b="1" dirty="0"/>
            </a:br>
            <a:r>
              <a:rPr lang="en-US" sz="2400" b="1" dirty="0"/>
              <a:t>Output voltage V</a:t>
            </a:r>
            <a:r>
              <a:rPr lang="en-US" sz="2400" b="1" baseline="-25000" dirty="0"/>
              <a:t>OL</a:t>
            </a:r>
            <a:r>
              <a:rPr lang="en-US" sz="2400" b="1" dirty="0"/>
              <a:t> is guaranteed at I</a:t>
            </a:r>
            <a:r>
              <a:rPr lang="en-US" sz="2400" b="1" baseline="-25000" dirty="0"/>
              <a:t>OL</a:t>
            </a:r>
            <a:r>
              <a:rPr lang="en-US" sz="2400" b="1" dirty="0"/>
              <a:t> = 8 mA</a:t>
            </a:r>
          </a:p>
          <a:p>
            <a:pPr eaLnBrk="1" hangingPunct="1">
              <a:buFontTx/>
              <a:buNone/>
            </a:pPr>
            <a:r>
              <a:rPr lang="en-US" sz="2400" b="1" dirty="0"/>
              <a:t>	Hence, maximum fanout is I</a:t>
            </a:r>
            <a:r>
              <a:rPr lang="en-US" sz="2400" b="1" baseline="-25000" dirty="0"/>
              <a:t>OL</a:t>
            </a:r>
            <a:r>
              <a:rPr lang="en-US" sz="2400" b="1" dirty="0"/>
              <a:t> / I</a:t>
            </a:r>
            <a:r>
              <a:rPr lang="en-US" sz="2400" b="1" baseline="-25000" dirty="0"/>
              <a:t>IL</a:t>
            </a:r>
            <a:r>
              <a:rPr lang="en-US" sz="2400" b="1" dirty="0"/>
              <a:t> = 20.</a:t>
            </a:r>
          </a:p>
          <a:p>
            <a:pPr eaLnBrk="1" hangingPunct="1">
              <a:buFontTx/>
              <a:buNone/>
            </a:pP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Fanout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AD13CD-45A0-E44D-BA86-6750D74469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981200"/>
            <a:ext cx="1016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467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990600"/>
            <a:ext cx="8305800" cy="5257800"/>
          </a:xfrm>
        </p:spPr>
        <p:txBody>
          <a:bodyPr>
            <a:noAutofit/>
          </a:bodyPr>
          <a:lstStyle/>
          <a:p>
            <a:pPr marL="0" indent="0" eaLnBrk="1" hangingPunct="1">
              <a:buNone/>
            </a:pPr>
            <a:r>
              <a:rPr lang="en-US" sz="2400" b="1" dirty="0"/>
              <a:t>One 74LS04 NOT gate drives 20 identical gates.  V</a:t>
            </a:r>
            <a:r>
              <a:rPr lang="en-US" sz="2400" b="1" baseline="-25000" dirty="0"/>
              <a:t>CC</a:t>
            </a:r>
            <a:r>
              <a:rPr lang="en-US" sz="2400" b="1" dirty="0"/>
              <a:t> = 5V. What is the power consumption of the entire system if the input to the first gate switches at 1 MHz?</a:t>
            </a:r>
          </a:p>
          <a:p>
            <a:pPr marL="0" indent="0" eaLnBrk="1" hangingPunct="1">
              <a:buNone/>
            </a:pPr>
            <a:endParaRPr lang="en-US" sz="2400" b="1" dirty="0"/>
          </a:p>
          <a:p>
            <a:pPr marL="0" indent="0" eaLnBrk="1" hangingPunct="1">
              <a:buNone/>
            </a:pPr>
            <a:r>
              <a:rPr lang="en-US" sz="2400" b="1" dirty="0"/>
              <a:t>Static Power:</a:t>
            </a:r>
          </a:p>
          <a:p>
            <a:pPr marL="400050" lvl="1" indent="0">
              <a:buNone/>
            </a:pPr>
            <a:r>
              <a:rPr lang="en-US" sz="1600" b="1" dirty="0"/>
              <a:t>Each gate draws I</a:t>
            </a:r>
            <a:r>
              <a:rPr lang="en-US" sz="1600" b="1" baseline="-25000" dirty="0"/>
              <a:t>CC</a:t>
            </a:r>
            <a:r>
              <a:rPr lang="en-US" sz="1600" b="1" dirty="0"/>
              <a:t> = (I</a:t>
            </a:r>
            <a:r>
              <a:rPr lang="en-US" sz="1600" b="1" baseline="-25000" dirty="0"/>
              <a:t>CCL</a:t>
            </a:r>
            <a:r>
              <a:rPr lang="en-US" sz="1600" b="1" dirty="0"/>
              <a:t> + I</a:t>
            </a:r>
            <a:r>
              <a:rPr lang="en-US" sz="1600" b="1" baseline="-25000" dirty="0"/>
              <a:t>CCH</a:t>
            </a:r>
            <a:r>
              <a:rPr lang="en-US" sz="1600" b="1" dirty="0"/>
              <a:t>)/2 = (6.6 + 2.4 mA)/2 = 4.5 mA</a:t>
            </a:r>
          </a:p>
          <a:p>
            <a:pPr marL="400050" lvl="1" indent="0">
              <a:buNone/>
            </a:pPr>
            <a:r>
              <a:rPr lang="en-US" sz="1600" b="1" dirty="0" err="1"/>
              <a:t>I</a:t>
            </a:r>
            <a:r>
              <a:rPr lang="en-US" sz="1400" b="1" baseline="-25000" dirty="0" err="1"/>
              <a:t>static</a:t>
            </a:r>
            <a:r>
              <a:rPr lang="en-US" sz="1600" b="1" dirty="0"/>
              <a:t> = (21 gates)(4.5 mA/gate) = 94.5 mA</a:t>
            </a:r>
          </a:p>
          <a:p>
            <a:pPr marL="400050" lvl="1" indent="0">
              <a:buNone/>
            </a:pPr>
            <a:r>
              <a:rPr lang="en-US" sz="1600" b="1" dirty="0" err="1"/>
              <a:t>P</a:t>
            </a:r>
            <a:r>
              <a:rPr lang="en-US" sz="1600" b="1" baseline="-25000" dirty="0" err="1"/>
              <a:t>static</a:t>
            </a:r>
            <a:r>
              <a:rPr lang="en-US" sz="1600" b="1" dirty="0"/>
              <a:t> = 94.5 mA * 5 V = 472.5 </a:t>
            </a:r>
            <a:r>
              <a:rPr lang="en-US" sz="1600" b="1" dirty="0" err="1"/>
              <a:t>mW</a:t>
            </a:r>
            <a:endParaRPr lang="en-US" sz="1600" b="1" dirty="0"/>
          </a:p>
          <a:p>
            <a:pPr marL="0" indent="0" eaLnBrk="1" hangingPunct="1">
              <a:buNone/>
            </a:pPr>
            <a:r>
              <a:rPr lang="en-US" sz="2400" b="1" dirty="0"/>
              <a:t>Dynamic Power</a:t>
            </a:r>
          </a:p>
          <a:p>
            <a:pPr marL="400050" lvl="1" indent="0">
              <a:buNone/>
            </a:pPr>
            <a:r>
              <a:rPr lang="en-US" sz="1600" b="1" dirty="0" err="1"/>
              <a:t>C</a:t>
            </a:r>
            <a:r>
              <a:rPr lang="en-US" sz="1600" b="1" baseline="-25000" dirty="0" err="1"/>
              <a:t>in</a:t>
            </a:r>
            <a:r>
              <a:rPr lang="en-US" sz="1600" b="1" dirty="0"/>
              <a:t> is not specified.  Assume 15 pF/gate * 20 gates = 300 </a:t>
            </a:r>
            <a:r>
              <a:rPr lang="en-US" sz="1600" b="1" dirty="0" err="1"/>
              <a:t>pF.</a:t>
            </a:r>
            <a:endParaRPr lang="en-US" sz="1600" b="1" dirty="0"/>
          </a:p>
          <a:p>
            <a:pPr marL="400050" lvl="1" indent="0">
              <a:buNone/>
            </a:pPr>
            <a:r>
              <a:rPr lang="en-US" sz="1600" b="1" dirty="0"/>
              <a:t>P = CV</a:t>
            </a:r>
            <a:r>
              <a:rPr lang="en-US" sz="1600" b="1" baseline="-25000" dirty="0"/>
              <a:t>DD</a:t>
            </a:r>
            <a:r>
              <a:rPr lang="en-US" sz="1600" b="1" dirty="0"/>
              <a:t>2f = (300x10-12)(52)(1x106) = 7.5 </a:t>
            </a:r>
            <a:r>
              <a:rPr lang="en-US" sz="1600" b="1" dirty="0" err="1"/>
              <a:t>mW</a:t>
            </a:r>
            <a:endParaRPr lang="en-US" sz="1600" b="1" dirty="0"/>
          </a:p>
          <a:p>
            <a:pPr marL="0" indent="0" eaLnBrk="1" hangingPunct="1">
              <a:buNone/>
            </a:pPr>
            <a:r>
              <a:rPr lang="en-US" sz="2400" b="1" dirty="0" err="1"/>
              <a:t>P</a:t>
            </a:r>
            <a:r>
              <a:rPr lang="en-US" sz="2400" b="1" baseline="-25000" dirty="0" err="1"/>
              <a:t>total</a:t>
            </a:r>
            <a:r>
              <a:rPr lang="en-US" sz="2400" b="1" dirty="0"/>
              <a:t> = </a:t>
            </a:r>
            <a:r>
              <a:rPr lang="en-US" sz="2400" b="1" dirty="0" err="1"/>
              <a:t>P</a:t>
            </a:r>
            <a:r>
              <a:rPr lang="en-US" sz="2400" b="1" baseline="-25000" dirty="0" err="1"/>
              <a:t>static</a:t>
            </a:r>
            <a:r>
              <a:rPr lang="en-US" sz="2400" b="1" dirty="0"/>
              <a:t> + </a:t>
            </a:r>
            <a:r>
              <a:rPr lang="en-US" sz="2400" b="1" dirty="0" err="1"/>
              <a:t>P</a:t>
            </a:r>
            <a:r>
              <a:rPr lang="en-US" sz="2400" b="1" baseline="-25000" dirty="0" err="1"/>
              <a:t>dynamic</a:t>
            </a:r>
            <a:r>
              <a:rPr lang="en-US" sz="2400" b="1" dirty="0"/>
              <a:t> = 480 </a:t>
            </a:r>
            <a:r>
              <a:rPr lang="en-US" sz="2400" b="1" dirty="0" err="1"/>
              <a:t>mW</a:t>
            </a:r>
            <a:endParaRPr lang="en-US" sz="2400" b="1" dirty="0"/>
          </a:p>
          <a:p>
            <a:pPr marL="400050" lvl="1" indent="0">
              <a:buNone/>
            </a:pPr>
            <a:r>
              <a:rPr lang="en-US" sz="2400" b="1" dirty="0"/>
              <a:t>TTL power is primarily static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Power Consumption</a:t>
            </a:r>
          </a:p>
        </p:txBody>
      </p:sp>
    </p:spTree>
    <p:extLst>
      <p:ext uri="{BB962C8B-B14F-4D97-AF65-F5344CB8AC3E}">
        <p14:creationId xmlns:p14="http://schemas.microsoft.com/office/powerpoint/2010/main" val="3697176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90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1682750" y="1438275"/>
          <a:ext cx="2301875" cy="378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79" name="VISIO" r:id="rId7" imgW="885960" imgH="1457280" progId="Visio.Drawing.6">
                  <p:embed/>
                </p:oleObj>
              </mc:Choice>
              <mc:Fallback>
                <p:oleObj name="VISIO" r:id="rId7" imgW="885960" imgH="1457280" progId="Visio.Drawing.6">
                  <p:embed/>
                  <p:pic>
                    <p:nvPicPr>
                      <p:cNvPr id="8090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1438275"/>
                        <a:ext cx="2301875" cy="378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3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5005388" y="1447800"/>
          <a:ext cx="2332037" cy="383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80" name="VISIO" r:id="rId9" imgW="885960" imgH="1457280" progId="Visio.Drawing.6">
                  <p:embed/>
                </p:oleObj>
              </mc:Choice>
              <mc:Fallback>
                <p:oleObj name="VISIO" r:id="rId9" imgW="885960" imgH="1457280" progId="Visio.Drawing.6">
                  <p:embed/>
                  <p:pic>
                    <p:nvPicPr>
                      <p:cNvPr id="8090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1447800"/>
                        <a:ext cx="2332037" cy="383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Two-Input Logic Gates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3886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24200" y="4114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24200" y="4419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24200" y="4648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53200" y="3886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553200" y="4114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53200" y="4419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53200" y="4648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9206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914400" y="1466850"/>
          <a:ext cx="8001000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6" name="VISIO" r:id="rId6" imgW="3584448" imgH="1456944" progId="Visio.Drawing.6">
                  <p:embed/>
                </p:oleObj>
              </mc:Choice>
              <mc:Fallback>
                <p:oleObj name="VISIO" r:id="rId6" imgW="3584448" imgH="1456944" progId="Visio.Drawing.6">
                  <p:embed/>
                  <p:pic>
                    <p:nvPicPr>
                      <p:cNvPr id="8295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466850"/>
                        <a:ext cx="8001000" cy="325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More Two-Input Logic Gates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24384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4384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384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384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958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958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4958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958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532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5532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5532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32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5344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5344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5344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5344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0640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1477962" y="1066800"/>
          <a:ext cx="2484438" cy="473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27" name="VISIO" r:id="rId7" imgW="961644" imgH="1914144" progId="Visio.Drawing.6">
                  <p:embed/>
                </p:oleObj>
              </mc:Choice>
              <mc:Fallback>
                <p:oleObj name="VISIO" r:id="rId7" imgW="961644" imgH="1914144" progId="Visio.Drawing.6">
                  <p:embed/>
                  <p:pic>
                    <p:nvPicPr>
                      <p:cNvPr id="8499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7962" y="1066800"/>
                        <a:ext cx="2484438" cy="473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499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62200" y="5576887"/>
            <a:ext cx="66433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dirty="0"/>
              <a:t> Multi-input XOR: Odd parity (true if odd number of inputs are true)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Multiple-Input Logic Gates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5126038" y="1066800"/>
          <a:ext cx="2341562" cy="466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28" name="VISIO" r:id="rId9" imgW="961200" imgH="1914480" progId="Visio.Drawing.6">
                  <p:embed/>
                </p:oleObj>
              </mc:Choice>
              <mc:Fallback>
                <p:oleObj name="VISIO" r:id="rId9" imgW="961200" imgH="1914480" progId="Visio.Drawing.6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6038" y="1066800"/>
                        <a:ext cx="2341562" cy="466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3429000" y="3429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3657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29000" y="3962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29000" y="4191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29000" y="4495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4724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29000" y="5029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429000" y="5257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10400" y="3352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10400" y="3581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10400" y="3886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10400" y="4114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10400" y="4419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010400" y="4648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4953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010400" y="5181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1066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499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362200" y="5943600"/>
            <a:ext cx="4759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 Multi-input XOR: Odd parity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Description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34290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290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290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29000" y="4648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4876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29000" y="5181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429000" y="5410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10400" y="3505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10400" y="3733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10400" y="4038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10400" y="4267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10400" y="4572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010400" y="4800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5105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010400" y="5334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33400" y="1219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module gates(input  logic a, b, c,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		   output logic y1, y2, y3, y4, y5);</a:t>
            </a:r>
          </a:p>
          <a:p>
            <a:pPr marL="0" indent="0">
              <a:buNone/>
            </a:pPr>
            <a:endParaRPr lang="en-US" sz="2000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not  g1(y1, a);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and  g2(y2, a, b);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or   g3(y3, a, b, c);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</a:t>
            </a:r>
            <a:r>
              <a:rPr lang="en-US" sz="2000" dirty="0" err="1">
                <a:latin typeface="Courier New"/>
                <a:cs typeface="Courier New"/>
              </a:rPr>
              <a:t>nand</a:t>
            </a:r>
            <a:r>
              <a:rPr lang="en-US" sz="2000" dirty="0">
                <a:latin typeface="Courier New"/>
                <a:cs typeface="Courier New"/>
              </a:rPr>
              <a:t> g4(y4, b, c);</a:t>
            </a:r>
          </a:p>
          <a:p>
            <a:pPr marL="0" indent="0">
              <a:buNone/>
            </a:pPr>
            <a:r>
              <a:rPr lang="en-US" sz="2000" dirty="0">
                <a:latin typeface="Courier New"/>
                <a:cs typeface="Courier New"/>
              </a:rPr>
              <a:t>  </a:t>
            </a:r>
            <a:r>
              <a:rPr lang="en-US" sz="2000" dirty="0" err="1">
                <a:latin typeface="Courier New"/>
                <a:cs typeface="Courier New"/>
              </a:rPr>
              <a:t>xor</a:t>
            </a:r>
            <a:r>
              <a:rPr lang="en-US" sz="2000" dirty="0">
                <a:latin typeface="Courier New"/>
                <a:cs typeface="Courier New"/>
              </a:rPr>
              <a:t>  g5(y5, a, c);</a:t>
            </a:r>
          </a:p>
          <a:p>
            <a:pPr marL="0" indent="0">
              <a:buNone/>
            </a:pPr>
            <a:r>
              <a:rPr lang="en-US" sz="2000" dirty="0" err="1">
                <a:latin typeface="Courier New"/>
                <a:cs typeface="Courier New"/>
              </a:rPr>
              <a:t>endmodule</a:t>
            </a:r>
            <a:endParaRPr lang="en-US" sz="2000" dirty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2000" dirty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770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/>
              <a:t>Discrete voltages represent 1 and 0</a:t>
            </a:r>
          </a:p>
          <a:p>
            <a:pPr eaLnBrk="1" hangingPunct="1"/>
            <a:r>
              <a:rPr lang="en-US" dirty="0"/>
              <a:t>For example: </a:t>
            </a:r>
          </a:p>
          <a:p>
            <a:pPr lvl="1" eaLnBrk="1" hangingPunct="1"/>
            <a:r>
              <a:rPr lang="en-US" dirty="0"/>
              <a:t>0 = </a:t>
            </a:r>
            <a:r>
              <a:rPr lang="en-US" i="1" dirty="0"/>
              <a:t>ground</a:t>
            </a:r>
            <a:r>
              <a:rPr lang="en-US" dirty="0"/>
              <a:t> (GND) or 0 volts</a:t>
            </a:r>
          </a:p>
          <a:p>
            <a:pPr lvl="1" eaLnBrk="1" hangingPunct="1"/>
            <a:r>
              <a:rPr lang="en-US" dirty="0"/>
              <a:t>1 = </a:t>
            </a:r>
            <a:r>
              <a:rPr lang="en-US" i="1" dirty="0"/>
              <a:t>V</a:t>
            </a:r>
            <a:r>
              <a:rPr lang="en-US" i="1" baseline="-25000" dirty="0"/>
              <a:t>DD</a:t>
            </a:r>
            <a:r>
              <a:rPr lang="en-US" dirty="0"/>
              <a:t> or 5 volts</a:t>
            </a:r>
          </a:p>
          <a:p>
            <a:pPr eaLnBrk="1" hangingPunct="1"/>
            <a:r>
              <a:rPr lang="en-US" dirty="0"/>
              <a:t>What about 4.99 volts?  Is that a 0 or a 1?</a:t>
            </a:r>
          </a:p>
          <a:p>
            <a:pPr eaLnBrk="1" hangingPunct="1"/>
            <a:r>
              <a:rPr lang="en-US" dirty="0"/>
              <a:t>What about 3.2 volts?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Levels</a:t>
            </a:r>
          </a:p>
        </p:txBody>
      </p:sp>
    </p:spTree>
    <p:extLst>
      <p:ext uri="{BB962C8B-B14F-4D97-AF65-F5344CB8AC3E}">
        <p14:creationId xmlns:p14="http://schemas.microsoft.com/office/powerpoint/2010/main" val="11844388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17195</TotalTime>
  <Words>1463</Words>
  <Application>Microsoft Macintosh PowerPoint</Application>
  <PresentationFormat>On-screen Show (4:3)</PresentationFormat>
  <Paragraphs>383</Paragraphs>
  <Slides>48</Slides>
  <Notes>48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ＭＳ Ｐゴシック</vt:lpstr>
      <vt:lpstr>Arial</vt:lpstr>
      <vt:lpstr>Arial Black</vt:lpstr>
      <vt:lpstr>Calibri</vt:lpstr>
      <vt:lpstr>Courier New</vt:lpstr>
      <vt:lpstr>Times New Roman</vt:lpstr>
      <vt:lpstr>Office Theme</vt:lpstr>
      <vt:lpstr>VISIO</vt:lpstr>
      <vt:lpstr>Lecture 1:  Logic Gates &amp;  Analog Behavior of Digital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131</cp:revision>
  <cp:lastPrinted>2018-01-16T16:40:17Z</cp:lastPrinted>
  <dcterms:created xsi:type="dcterms:W3CDTF">2012-08-07T04:56:47Z</dcterms:created>
  <dcterms:modified xsi:type="dcterms:W3CDTF">2019-09-16T13:25:17Z</dcterms:modified>
</cp:coreProperties>
</file>