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5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6.xml" ContentType="application/vnd.openxmlformats-officedocument.presentationml.notesSlide+xml"/>
  <Override PartName="/ppt/tags/tag24.xml" ContentType="application/vnd.openxmlformats-officedocument.presentationml.tags+xml"/>
  <Override PartName="/ppt/notesSlides/notesSlide1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8.xml" ContentType="application/vnd.openxmlformats-officedocument.presentationml.notesSlide+xml"/>
  <Override PartName="/ppt/tags/tag28.xml" ContentType="application/vnd.openxmlformats-officedocument.presentationml.tags+xml"/>
  <Override PartName="/ppt/notesSlides/notesSlide19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20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21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22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23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24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25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26.xml" ContentType="application/vnd.openxmlformats-officedocument.presentationml.notesSlide+xml"/>
  <Override PartName="/ppt/tags/tag47.xml" ContentType="application/vnd.openxmlformats-officedocument.presentationml.tags+xml"/>
  <Override PartName="/ppt/notesSlides/notesSlide27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28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29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30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31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32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33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34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35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36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37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38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39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40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41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42.xml" ContentType="application/vnd.openxmlformats-officedocument.presentationml.notesSlide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43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44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45.xml" ContentType="application/vnd.openxmlformats-officedocument.presentationml.notesSl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46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47.xml" ContentType="application/vnd.openxmlformats-officedocument.presentationml.notesSl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notesSlides/notesSlide48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384" r:id="rId2"/>
    <p:sldId id="385" r:id="rId3"/>
    <p:sldId id="386" r:id="rId4"/>
    <p:sldId id="387" r:id="rId5"/>
    <p:sldId id="388" r:id="rId6"/>
    <p:sldId id="389" r:id="rId7"/>
    <p:sldId id="390" r:id="rId8"/>
    <p:sldId id="391" r:id="rId9"/>
    <p:sldId id="392" r:id="rId10"/>
    <p:sldId id="258" r:id="rId11"/>
    <p:sldId id="260" r:id="rId12"/>
    <p:sldId id="261" r:id="rId13"/>
    <p:sldId id="262" r:id="rId14"/>
    <p:sldId id="361" r:id="rId15"/>
    <p:sldId id="264" r:id="rId16"/>
    <p:sldId id="265" r:id="rId17"/>
    <p:sldId id="266" r:id="rId18"/>
    <p:sldId id="267" r:id="rId19"/>
    <p:sldId id="268" r:id="rId20"/>
    <p:sldId id="269" r:id="rId21"/>
    <p:sldId id="271" r:id="rId22"/>
    <p:sldId id="273" r:id="rId23"/>
    <p:sldId id="378" r:id="rId24"/>
    <p:sldId id="274" r:id="rId25"/>
    <p:sldId id="376" r:id="rId26"/>
    <p:sldId id="381" r:id="rId27"/>
    <p:sldId id="277" r:id="rId28"/>
    <p:sldId id="363" r:id="rId29"/>
    <p:sldId id="280" r:id="rId30"/>
    <p:sldId id="282" r:id="rId31"/>
    <p:sldId id="283" r:id="rId32"/>
    <p:sldId id="284" r:id="rId33"/>
    <p:sldId id="286" r:id="rId34"/>
    <p:sldId id="362" r:id="rId35"/>
    <p:sldId id="289" r:id="rId36"/>
    <p:sldId id="290" r:id="rId37"/>
    <p:sldId id="291" r:id="rId38"/>
    <p:sldId id="365" r:id="rId39"/>
    <p:sldId id="294" r:id="rId40"/>
    <p:sldId id="295" r:id="rId41"/>
    <p:sldId id="367" r:id="rId42"/>
    <p:sldId id="368" r:id="rId43"/>
    <p:sldId id="369" r:id="rId44"/>
    <p:sldId id="302" r:id="rId45"/>
    <p:sldId id="303" r:id="rId46"/>
    <p:sldId id="304" r:id="rId47"/>
    <p:sldId id="305" r:id="rId48"/>
    <p:sldId id="306" r:id="rId49"/>
    <p:sldId id="307" r:id="rId50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94" autoAdjust="0"/>
    <p:restoredTop sz="90787" autoAdjust="0"/>
  </p:normalViewPr>
  <p:slideViewPr>
    <p:cSldViewPr>
      <p:cViewPr varScale="1">
        <p:scale>
          <a:sx n="86" d="100"/>
          <a:sy n="86" d="100"/>
        </p:scale>
        <p:origin x="76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58DC7-2DB0-F743-B206-666BD2CB356D}" type="datetimeFigureOut">
              <a:rPr lang="en-US" smtClean="0"/>
              <a:t>9/16/19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B4F19-52D0-CA4D-A6ED-ADA89533F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36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9/16/19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D2E1503E-EACF-3142-AD1F-7CBD8573E1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B4F368-4724-3841-AF0B-812A139452A8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3F3080A3-914E-214E-94F9-BAD243FFF5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65B9C15-9878-DC40-B9B9-8BA996DE78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145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9B557E0-04ED-4DD6-BE7E-549CE9FF4F43}" type="slidenum">
              <a:rPr lang="en-US" sz="1200">
                <a:latin typeface="Times New Roman" pitchFamily="18" charset="0"/>
              </a:rPr>
              <a:pPr eaLnBrk="1" hangingPunct="1"/>
              <a:t>10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6A05548-152E-4744-A3EA-B22B905FD732}" type="slidenum">
              <a:rPr lang="en-US" sz="1200">
                <a:latin typeface="Times New Roman" pitchFamily="18" charset="0"/>
              </a:rPr>
              <a:pPr eaLnBrk="1" hangingPunct="1"/>
              <a:t>11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409BFF7-25AE-4F28-9571-4D1575142BE4}" type="slidenum">
              <a:rPr lang="en-US" sz="1200">
                <a:latin typeface="Times New Roman" pitchFamily="18" charset="0"/>
              </a:rPr>
              <a:pPr eaLnBrk="1" hangingPunct="1"/>
              <a:t>12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B21376A-9235-459F-9EEF-E435CD3F2A62}" type="slidenum">
              <a:rPr lang="en-US" sz="1200">
                <a:latin typeface="Times New Roman" pitchFamily="18" charset="0"/>
              </a:rPr>
              <a:pPr eaLnBrk="1" hangingPunct="1"/>
              <a:t>13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2239DFA-09D8-45AE-AF3C-A417B5C075BE}" type="slidenum">
              <a:rPr lang="en-US" sz="1200">
                <a:latin typeface="Times New Roman" pitchFamily="18" charset="0"/>
              </a:rPr>
              <a:pPr eaLnBrk="1" hangingPunct="1"/>
              <a:t>14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CBF49D-D58F-40B2-8D65-6660682D97F2}" type="slidenum">
              <a:rPr lang="en-US" sz="1200">
                <a:latin typeface="Times New Roman" pitchFamily="18" charset="0"/>
              </a:rPr>
              <a:pPr eaLnBrk="1" hangingPunct="1"/>
              <a:t>15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26A480A-1991-415C-9DC8-0C9A82E0FC6B}" type="slidenum">
              <a:rPr lang="en-US" sz="1200">
                <a:latin typeface="Times New Roman" pitchFamily="18" charset="0"/>
              </a:rPr>
              <a:pPr eaLnBrk="1" hangingPunct="1"/>
              <a:t>16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17A317-E611-48B8-864E-A7147738E169}" type="slidenum">
              <a:rPr lang="en-US" sz="1200">
                <a:latin typeface="Times New Roman" pitchFamily="18" charset="0"/>
              </a:rPr>
              <a:pPr eaLnBrk="1" hangingPunct="1"/>
              <a:t>17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077FF55-6D47-485E-A169-7AA98629BC0F}" type="slidenum">
              <a:rPr lang="en-US" sz="1200">
                <a:latin typeface="Times New Roman" pitchFamily="18" charset="0"/>
              </a:rPr>
              <a:pPr eaLnBrk="1" hangingPunct="1"/>
              <a:t>18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A7079C1-9890-4ABE-84A9-0DF2CD4C7F8A}" type="slidenum">
              <a:rPr lang="en-US" sz="1200">
                <a:latin typeface="Times New Roman" pitchFamily="18" charset="0"/>
              </a:rPr>
              <a:pPr eaLnBrk="1" hangingPunct="1"/>
              <a:t>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623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0A1951D-89A3-4897-955C-54C22CCA78F1}" type="slidenum">
              <a:rPr lang="en-US" sz="1200">
                <a:latin typeface="Times New Roman" pitchFamily="18" charset="0"/>
              </a:rPr>
              <a:pPr eaLnBrk="1" hangingPunct="1"/>
              <a:t>20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C31AEFE-CFFB-4813-BD81-B8BE1CA6C693}" type="slidenum">
              <a:rPr lang="en-US" sz="1200">
                <a:latin typeface="Times New Roman" pitchFamily="18" charset="0"/>
              </a:rPr>
              <a:pPr eaLnBrk="1" hangingPunct="1"/>
              <a:t>21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08F31FC-A4B5-4841-A68E-31207F3929AD}" type="slidenum">
              <a:rPr lang="en-US" sz="1200">
                <a:latin typeface="Times New Roman" pitchFamily="18" charset="0"/>
              </a:rPr>
              <a:pPr eaLnBrk="1" hangingPunct="1"/>
              <a:t>22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EBD8F3F-F50B-4D2D-9088-20983DC5CDB3}" type="slidenum">
              <a:rPr lang="en-US" sz="1200">
                <a:latin typeface="Times New Roman" pitchFamily="18" charset="0"/>
              </a:rPr>
              <a:pPr eaLnBrk="1" hangingPunct="1"/>
              <a:t>23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77A3AC-D42F-4D0B-9EF9-E4E1B354D284}" type="slidenum">
              <a:rPr lang="en-US" sz="1200">
                <a:latin typeface="Times New Roman" pitchFamily="18" charset="0"/>
              </a:rPr>
              <a:pPr eaLnBrk="1" hangingPunct="1"/>
              <a:t>24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77A3AC-D42F-4D0B-9EF9-E4E1B354D284}" type="slidenum">
              <a:rPr lang="en-US" sz="1200">
                <a:latin typeface="Times New Roman" pitchFamily="18" charset="0"/>
              </a:rPr>
              <a:pPr eaLnBrk="1" hangingPunct="1"/>
              <a:t>25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77A3AC-D42F-4D0B-9EF9-E4E1B354D284}" type="slidenum">
              <a:rPr lang="en-US" sz="1200">
                <a:latin typeface="Times New Roman" pitchFamily="18" charset="0"/>
              </a:rPr>
              <a:pPr eaLnBrk="1" hangingPunct="1"/>
              <a:t>26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A30C677-1DE6-4DC4-8C19-8E725DEB7533}" type="slidenum">
              <a:rPr lang="en-US" sz="1200">
                <a:latin typeface="Times New Roman" pitchFamily="18" charset="0"/>
              </a:rPr>
              <a:pPr eaLnBrk="1" hangingPunct="1"/>
              <a:t>27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FF139FA-840F-4B42-8A3A-EA6EEE9A30BF}" type="slidenum">
              <a:rPr lang="en-US" sz="1200">
                <a:latin typeface="Times New Roman" pitchFamily="18" charset="0"/>
              </a:rPr>
              <a:pPr eaLnBrk="1" hangingPunct="1"/>
              <a:t>28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6ED039-A1F1-44BE-8E16-1A39D5826A03}" type="slidenum">
              <a:rPr lang="en-US" sz="1200">
                <a:latin typeface="Times New Roman" pitchFamily="18" charset="0"/>
              </a:rPr>
              <a:pPr eaLnBrk="1" hangingPunct="1"/>
              <a:t>29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3B0B37-60B7-4955-9467-637411B21646}" type="slidenum">
              <a:rPr lang="en-US" sz="1200">
                <a:latin typeface="Times New Roman" pitchFamily="18" charset="0"/>
              </a:rPr>
              <a:pPr eaLnBrk="1" hangingPunct="1"/>
              <a:t>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5257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D1E3FB6-9A85-4B1C-9E09-1A180F2215D9}" type="slidenum">
              <a:rPr lang="en-US" sz="1200">
                <a:latin typeface="Times New Roman" pitchFamily="18" charset="0"/>
              </a:rPr>
              <a:pPr eaLnBrk="1" hangingPunct="1"/>
              <a:t>30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A5088C4-3084-40AD-9F6F-70700F29887E}" type="slidenum">
              <a:rPr lang="en-US" sz="1200">
                <a:latin typeface="Times New Roman" pitchFamily="18" charset="0"/>
              </a:rPr>
              <a:pPr eaLnBrk="1" hangingPunct="1"/>
              <a:t>31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7938063-1D29-4B05-9212-3D783BAEE8ED}" type="slidenum">
              <a:rPr lang="en-US" sz="1200">
                <a:latin typeface="Times New Roman" pitchFamily="18" charset="0"/>
              </a:rPr>
              <a:pPr eaLnBrk="1" hangingPunct="1"/>
              <a:t>32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8447544-2DD3-4828-8D05-3DC499B78283}" type="slidenum">
              <a:rPr lang="en-US" sz="1200">
                <a:latin typeface="Times New Roman" pitchFamily="18" charset="0"/>
              </a:rPr>
              <a:pPr eaLnBrk="1" hangingPunct="1"/>
              <a:t>33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0AA32E3-F1F4-48E7-9A2C-16548E9979D3}" type="slidenum">
              <a:rPr lang="en-US" sz="1200">
                <a:latin typeface="Times New Roman" pitchFamily="18" charset="0"/>
              </a:rPr>
              <a:pPr eaLnBrk="1" hangingPunct="1"/>
              <a:t>34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E1435A7-99F8-4630-901C-D04F7ADA3649}" type="slidenum">
              <a:rPr lang="en-US" sz="1200">
                <a:latin typeface="Times New Roman" pitchFamily="18" charset="0"/>
              </a:rPr>
              <a:pPr eaLnBrk="1" hangingPunct="1"/>
              <a:t>35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5035135-D519-44EB-8BBC-75CDFE0DE662}" type="slidenum">
              <a:rPr lang="en-US" sz="1200">
                <a:latin typeface="Times New Roman" pitchFamily="18" charset="0"/>
              </a:rPr>
              <a:pPr eaLnBrk="1" hangingPunct="1"/>
              <a:t>36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9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339334B-667E-4594-8258-137D32A046CA}" type="slidenum">
              <a:rPr lang="en-US" sz="1200">
                <a:latin typeface="Times New Roman" pitchFamily="18" charset="0"/>
              </a:rPr>
              <a:pPr eaLnBrk="1" hangingPunct="1"/>
              <a:t>37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0635FA3-67BB-4B04-A76B-39A6E620BF9C}" type="slidenum">
              <a:rPr lang="en-US" sz="1200">
                <a:latin typeface="Times New Roman" pitchFamily="18" charset="0"/>
              </a:rPr>
              <a:pPr eaLnBrk="1" hangingPunct="1"/>
              <a:t>38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2F91A6F-0A81-42D9-BBC6-DD8E71355CC8}" type="slidenum">
              <a:rPr lang="en-US" sz="1200">
                <a:latin typeface="Times New Roman" pitchFamily="18" charset="0"/>
              </a:rPr>
              <a:pPr eaLnBrk="1" hangingPunct="1"/>
              <a:t>39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3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3B0B37-60B7-4955-9467-637411B21646}" type="slidenum">
              <a:rPr lang="en-US" sz="1200">
                <a:latin typeface="Times New Roman" pitchFamily="18" charset="0"/>
              </a:rPr>
              <a:pPr eaLnBrk="1" hangingPunct="1"/>
              <a:t>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05926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F53544F-2C95-4111-865C-3BBF9FCAE9AF}" type="slidenum">
              <a:rPr lang="en-US" sz="1200">
                <a:latin typeface="Times New Roman" pitchFamily="18" charset="0"/>
              </a:rPr>
              <a:pPr eaLnBrk="1" hangingPunct="1"/>
              <a:t>40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44E06FF-C554-4B41-BA7D-66095FF1D435}" type="slidenum">
              <a:rPr lang="en-US" sz="1200">
                <a:latin typeface="Times New Roman" pitchFamily="18" charset="0"/>
              </a:rPr>
              <a:pPr eaLnBrk="1" hangingPunct="1"/>
              <a:t>41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5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5E3A068-D972-43A1-84DA-2F21E1A7801D}" type="slidenum">
              <a:rPr lang="en-US" sz="1200">
                <a:latin typeface="Times New Roman" pitchFamily="18" charset="0"/>
              </a:rPr>
              <a:pPr eaLnBrk="1" hangingPunct="1"/>
              <a:t>42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8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8393523-AE5F-4CC2-8C01-8DB325F3D588}" type="slidenum">
              <a:rPr lang="en-US" sz="1200">
                <a:latin typeface="Times New Roman" pitchFamily="18" charset="0"/>
              </a:rPr>
              <a:pPr eaLnBrk="1" hangingPunct="1"/>
              <a:t>43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1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CDDCE0E-3B5F-4D31-9115-C75D58EBF9C3}" type="slidenum">
              <a:rPr lang="en-US" sz="1200">
                <a:latin typeface="Times New Roman" pitchFamily="18" charset="0"/>
              </a:rPr>
              <a:pPr eaLnBrk="1" hangingPunct="1"/>
              <a:t>44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2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78DB572-2D98-4747-8FB9-A71BF1000741}" type="slidenum">
              <a:rPr lang="en-US" sz="1200">
                <a:latin typeface="Times New Roman" pitchFamily="18" charset="0"/>
              </a:rPr>
              <a:pPr eaLnBrk="1" hangingPunct="1"/>
              <a:t>45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8023A50-BFCC-4310-9FD0-57FA7B27842B}" type="slidenum">
              <a:rPr lang="en-US" sz="1200">
                <a:latin typeface="Times New Roman" pitchFamily="18" charset="0"/>
              </a:rPr>
              <a:pPr eaLnBrk="1" hangingPunct="1"/>
              <a:t>46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4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5210D49-1C52-4C6E-9816-42C6EC609C7F}" type="slidenum">
              <a:rPr lang="en-US" sz="1200">
                <a:latin typeface="Times New Roman" pitchFamily="18" charset="0"/>
              </a:rPr>
              <a:pPr eaLnBrk="1" hangingPunct="1"/>
              <a:t>47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5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40B6C57-ECBA-4633-8A56-B9E37246B3C4}" type="slidenum">
              <a:rPr lang="en-US" sz="1200">
                <a:latin typeface="Times New Roman" pitchFamily="18" charset="0"/>
              </a:rPr>
              <a:pPr eaLnBrk="1" hangingPunct="1"/>
              <a:t>48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6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80E4FC-1DE9-40A3-B263-D26044C04868}" type="slidenum">
              <a:rPr lang="en-US" sz="1200">
                <a:latin typeface="Times New Roman" pitchFamily="18" charset="0"/>
              </a:rPr>
              <a:pPr eaLnBrk="1" hangingPunct="1"/>
              <a:t>49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7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3B0B37-60B7-4955-9467-637411B21646}" type="slidenum">
              <a:rPr lang="en-US" sz="1200">
                <a:latin typeface="Times New Roman" pitchFamily="18" charset="0"/>
              </a:rPr>
              <a:pPr eaLnBrk="1" hangingPunct="1"/>
              <a:t>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757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3B0B37-60B7-4955-9467-637411B21646}" type="slidenum">
              <a:rPr lang="en-US" sz="1200">
                <a:latin typeface="Times New Roman" pitchFamily="18" charset="0"/>
              </a:rPr>
              <a:pPr eaLnBrk="1" hangingPunct="1"/>
              <a:t>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0186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3B0B37-60B7-4955-9467-637411B21646}" type="slidenum">
              <a:rPr lang="en-US" sz="1200">
                <a:latin typeface="Times New Roman" pitchFamily="18" charset="0"/>
              </a:rPr>
              <a:pPr eaLnBrk="1" hangingPunct="1"/>
              <a:t>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6489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3B0B37-60B7-4955-9467-637411B21646}" type="slidenum">
              <a:rPr lang="en-US" sz="1200">
                <a:latin typeface="Times New Roman" pitchFamily="18" charset="0"/>
              </a:rPr>
              <a:pPr eaLnBrk="1" hangingPunct="1"/>
              <a:t>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8253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3B0B37-60B7-4955-9467-637411B21646}" type="slidenum">
              <a:rPr lang="en-US" sz="1200">
                <a:latin typeface="Times New Roman" pitchFamily="18" charset="0"/>
              </a:rPr>
              <a:pPr eaLnBrk="1" hangingPunct="1"/>
              <a:t>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564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1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>
                <a:solidFill>
                  <a:schemeClr val="bg1"/>
                </a:solidFill>
              </a:rPr>
              <a:t>Lecture 0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E0959C-64E3-5747-B117-D63FEC92B5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" y="6248400"/>
            <a:ext cx="7772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C230745-C281-EA47-9BE8-AF4FC50421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1BE0502-0B5A-424E-B7C7-93BA69F8CC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85E0733-E7CE-8A4B-993C-38564D01BA3B}"/>
              </a:ext>
            </a:extLst>
          </p:cNvPr>
          <p:cNvSpPr/>
          <p:nvPr userDrawn="1"/>
        </p:nvSpPr>
        <p:spPr>
          <a:xfrm>
            <a:off x="0" y="5791200"/>
            <a:ext cx="91440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47636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9/16/19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10.xml"/><Relationship Id="rId7" Type="http://schemas.openxmlformats.org/officeDocument/2006/relationships/image" Target="../media/image9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8.jpe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11.emf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14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33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32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7.wmf"/><Relationship Id="rId5" Type="http://schemas.openxmlformats.org/officeDocument/2006/relationships/tags" Target="../tags/tag35.xml"/><Relationship Id="rId10" Type="http://schemas.openxmlformats.org/officeDocument/2006/relationships/oleObject" Target="../embeddings/oleObject2.bin"/><Relationship Id="rId4" Type="http://schemas.openxmlformats.org/officeDocument/2006/relationships/tags" Target="../tags/tag34.xml"/><Relationship Id="rId9" Type="http://schemas.openxmlformats.org/officeDocument/2006/relationships/image" Target="../media/image1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4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4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4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1.xml"/><Relationship Id="rId13" Type="http://schemas.openxmlformats.org/officeDocument/2006/relationships/oleObject" Target="../embeddings/oleObject5.bin"/><Relationship Id="rId3" Type="http://schemas.openxmlformats.org/officeDocument/2006/relationships/tags" Target="../tags/tag55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9.wmf"/><Relationship Id="rId2" Type="http://schemas.openxmlformats.org/officeDocument/2006/relationships/tags" Target="../tags/tag54.xml"/><Relationship Id="rId1" Type="http://schemas.openxmlformats.org/officeDocument/2006/relationships/vmlDrawing" Target="../drawings/vmlDrawing2.vml"/><Relationship Id="rId6" Type="http://schemas.openxmlformats.org/officeDocument/2006/relationships/tags" Target="../tags/tag58.xml"/><Relationship Id="rId11" Type="http://schemas.openxmlformats.org/officeDocument/2006/relationships/oleObject" Target="../embeddings/oleObject4.bin"/><Relationship Id="rId5" Type="http://schemas.openxmlformats.org/officeDocument/2006/relationships/tags" Target="../tags/tag57.xml"/><Relationship Id="rId10" Type="http://schemas.openxmlformats.org/officeDocument/2006/relationships/image" Target="../media/image18.wmf"/><Relationship Id="rId4" Type="http://schemas.openxmlformats.org/officeDocument/2006/relationships/tags" Target="../tags/tag56.xml"/><Relationship Id="rId9" Type="http://schemas.openxmlformats.org/officeDocument/2006/relationships/oleObject" Target="../embeddings/oleObject3.bin"/><Relationship Id="rId14" Type="http://schemas.openxmlformats.org/officeDocument/2006/relationships/image" Target="../media/image20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4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4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tags" Target="../tags/tag64.xml"/><Relationship Id="rId7" Type="http://schemas.openxmlformats.org/officeDocument/2006/relationships/notesSlide" Target="../notesSlides/notesSlide34.xml"/><Relationship Id="rId2" Type="http://schemas.openxmlformats.org/officeDocument/2006/relationships/tags" Target="../tags/tag63.xml"/><Relationship Id="rId1" Type="http://schemas.openxmlformats.org/officeDocument/2006/relationships/vmlDrawing" Target="../drawings/vmlDrawing3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22.wmf"/><Relationship Id="rId5" Type="http://schemas.openxmlformats.org/officeDocument/2006/relationships/tags" Target="../tags/tag66.xml"/><Relationship Id="rId10" Type="http://schemas.openxmlformats.org/officeDocument/2006/relationships/oleObject" Target="../embeddings/oleObject7.bin"/><Relationship Id="rId4" Type="http://schemas.openxmlformats.org/officeDocument/2006/relationships/tags" Target="../tags/tag65.xml"/><Relationship Id="rId9" Type="http://schemas.openxmlformats.org/officeDocument/2006/relationships/image" Target="../media/image21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tags" Target="../tags/tag68.xml"/><Relationship Id="rId7" Type="http://schemas.openxmlformats.org/officeDocument/2006/relationships/notesSlide" Target="../notesSlides/notesSlide35.xml"/><Relationship Id="rId2" Type="http://schemas.openxmlformats.org/officeDocument/2006/relationships/tags" Target="../tags/tag67.xml"/><Relationship Id="rId1" Type="http://schemas.openxmlformats.org/officeDocument/2006/relationships/vmlDrawing" Target="../drawings/vmlDrawing4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24.emf"/><Relationship Id="rId5" Type="http://schemas.openxmlformats.org/officeDocument/2006/relationships/tags" Target="../tags/tag70.xml"/><Relationship Id="rId10" Type="http://schemas.openxmlformats.org/officeDocument/2006/relationships/oleObject" Target="../embeddings/oleObject9.bin"/><Relationship Id="rId4" Type="http://schemas.openxmlformats.org/officeDocument/2006/relationships/tags" Target="../tags/tag69.xml"/><Relationship Id="rId9" Type="http://schemas.openxmlformats.org/officeDocument/2006/relationships/image" Target="../media/image23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4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4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5" Type="http://schemas.openxmlformats.org/officeDocument/2006/relationships/image" Target="../media/image25.png"/><Relationship Id="rId4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5" Type="http://schemas.openxmlformats.org/officeDocument/2006/relationships/notesSlide" Target="../notesSlides/notesSlide39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4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5" Type="http://schemas.openxmlformats.org/officeDocument/2006/relationships/notesSlide" Target="../notesSlides/notesSlide42.xml"/><Relationship Id="rId4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6" Type="http://schemas.openxmlformats.org/officeDocument/2006/relationships/notesSlide" Target="../notesSlides/notesSlide4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0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tags" Target="../tags/tag92.xml"/><Relationship Id="rId7" Type="http://schemas.openxmlformats.org/officeDocument/2006/relationships/oleObject" Target="../embeddings/oleObject10.bin"/><Relationship Id="rId2" Type="http://schemas.openxmlformats.org/officeDocument/2006/relationships/tags" Target="../tags/tag91.xml"/><Relationship Id="rId1" Type="http://schemas.openxmlformats.org/officeDocument/2006/relationships/vmlDrawing" Target="../drawings/vmlDrawing5.vml"/><Relationship Id="rId6" Type="http://schemas.openxmlformats.org/officeDocument/2006/relationships/notesSlide" Target="../notesSlides/notesSlide44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8.wmf"/><Relationship Id="rId4" Type="http://schemas.openxmlformats.org/officeDocument/2006/relationships/tags" Target="../tags/tag93.xml"/><Relationship Id="rId9" Type="http://schemas.openxmlformats.org/officeDocument/2006/relationships/oleObject" Target="../embeddings/oleObject11.bin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tags" Target="../tags/tag95.xml"/><Relationship Id="rId7" Type="http://schemas.openxmlformats.org/officeDocument/2006/relationships/oleObject" Target="../embeddings/oleObject12.bin"/><Relationship Id="rId2" Type="http://schemas.openxmlformats.org/officeDocument/2006/relationships/tags" Target="../tags/tag94.xml"/><Relationship Id="rId1" Type="http://schemas.openxmlformats.org/officeDocument/2006/relationships/vmlDrawing" Target="../drawings/vmlDrawing6.vml"/><Relationship Id="rId6" Type="http://schemas.openxmlformats.org/officeDocument/2006/relationships/notesSlide" Target="../notesSlides/notesSlide45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0.wmf"/><Relationship Id="rId4" Type="http://schemas.openxmlformats.org/officeDocument/2006/relationships/tags" Target="../tags/tag96.xml"/><Relationship Id="rId9" Type="http://schemas.openxmlformats.org/officeDocument/2006/relationships/oleObject" Target="../embeddings/oleObject13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4" Type="http://schemas.openxmlformats.org/officeDocument/2006/relationships/notesSlide" Target="../notesSlides/notesSlide4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4" Type="http://schemas.openxmlformats.org/officeDocument/2006/relationships/notesSlide" Target="../notesSlides/notesSlide4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4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tags" Target="../tags/tag104.xml"/><Relationship Id="rId7" Type="http://schemas.openxmlformats.org/officeDocument/2006/relationships/notesSlide" Target="../notesSlides/notesSlide49.xml"/><Relationship Id="rId2" Type="http://schemas.openxmlformats.org/officeDocument/2006/relationships/tags" Target="../tags/tag103.xml"/><Relationship Id="rId1" Type="http://schemas.openxmlformats.org/officeDocument/2006/relationships/vmlDrawing" Target="../drawings/vmlDrawing7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6.xml"/><Relationship Id="rId4" Type="http://schemas.openxmlformats.org/officeDocument/2006/relationships/tags" Target="../tags/tag105.xml"/><Relationship Id="rId9" Type="http://schemas.openxmlformats.org/officeDocument/2006/relationships/image" Target="../media/image3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DA1E0682-7980-454F-944D-3280DDBF53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953000" y="2743200"/>
            <a:ext cx="4191000" cy="1143000"/>
          </a:xfrm>
        </p:spPr>
        <p:txBody>
          <a:bodyPr/>
          <a:lstStyle/>
          <a:p>
            <a:pPr algn="l" eaLnBrk="1" hangingPunct="1"/>
            <a: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Lecture 0: </a:t>
            </a:r>
            <a:b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Introduction</a:t>
            </a:r>
          </a:p>
        </p:txBody>
      </p:sp>
      <p:sp>
        <p:nvSpPr>
          <p:cNvPr id="15362" name="Line 4">
            <a:extLst>
              <a:ext uri="{FF2B5EF4-FFF2-40B4-BE49-F238E27FC236}">
                <a16:creationId xmlns:a16="http://schemas.microsoft.com/office/drawing/2014/main" id="{27BFFB2D-1369-824C-8077-7F4215AD1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Line 5">
            <a:extLst>
              <a:ext uri="{FF2B5EF4-FFF2-40B4-BE49-F238E27FC236}">
                <a16:creationId xmlns:a16="http://schemas.microsoft.com/office/drawing/2014/main" id="{00A5256B-DC5F-F743-9B70-2FEBC0BE8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Line 6">
            <a:extLst>
              <a:ext uri="{FF2B5EF4-FFF2-40B4-BE49-F238E27FC236}">
                <a16:creationId xmlns:a16="http://schemas.microsoft.com/office/drawing/2014/main" id="{09C03B16-F696-DD4B-A3C9-E4EED7E1F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30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Line 7">
            <a:extLst>
              <a:ext uri="{FF2B5EF4-FFF2-40B4-BE49-F238E27FC236}">
                <a16:creationId xmlns:a16="http://schemas.microsoft.com/office/drawing/2014/main" id="{4AC4167B-AAA7-AB42-91B4-957EBBDC2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6294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6" name="Picture 1" descr="ddcacover.jpg">
            <a:extLst>
              <a:ext uri="{FF2B5EF4-FFF2-40B4-BE49-F238E27FC236}">
                <a16:creationId xmlns:a16="http://schemas.microsoft.com/office/drawing/2014/main" id="{6A47BA2A-8CE9-8946-BF46-969BB12C9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447800"/>
            <a:ext cx="453866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2">
            <a:extLst>
              <a:ext uri="{FF2B5EF4-FFF2-40B4-BE49-F238E27FC236}">
                <a16:creationId xmlns:a16="http://schemas.microsoft.com/office/drawing/2014/main" id="{5FD2FB04-88C7-144F-9589-7AA8323E7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33400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dirty="0">
                <a:latin typeface="Arial Black" panose="020B0604020202020204" pitchFamily="34" charset="0"/>
              </a:rPr>
              <a:t>E85</a:t>
            </a:r>
            <a:r>
              <a:rPr lang="en-US" altLang="en-US" dirty="0">
                <a:latin typeface="Arial Black" panose="020B0604020202020204" pitchFamily="34" charset="0"/>
              </a:rPr>
              <a:t> Digital Design &amp; Computer Engineering</a:t>
            </a:r>
            <a:endParaRPr lang="en-US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57818D-043C-5041-8E5C-3EE514FA69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400" y="5168900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89948"/>
      </p:ext>
    </p:extLst>
  </p:cSld>
  <p:clrMapOvr>
    <a:masterClrMapping/>
  </p:clrMapOvr>
  <p:transition advTm="7000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encrypted-tbn0.gstatic.com/images?q=tbn:ANd9GcSzT8e8hJI1F1NrpqvsckecSRkhEwaoV1Oy6HFbiTjh3_4ztjr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744" y="2882462"/>
            <a:ext cx="3569056" cy="20240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30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066800"/>
            <a:ext cx="7772400" cy="495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600" dirty="0"/>
              <a:t>Microprocessors have revolutionized our world</a:t>
            </a:r>
          </a:p>
          <a:p>
            <a:pPr lvl="1" eaLnBrk="1" hangingPunct="1"/>
            <a:r>
              <a:rPr lang="en-US" sz="2200" dirty="0"/>
              <a:t>Cell phones, Internet, rapid advances in medicine, etc.</a:t>
            </a:r>
          </a:p>
          <a:p>
            <a:pPr eaLnBrk="1" hangingPunct="1"/>
            <a:r>
              <a:rPr lang="en-US" sz="2600" dirty="0"/>
              <a:t>The semiconductor industry has grown from $21 billion in 1985 to $412 billion in 2017</a:t>
            </a:r>
          </a:p>
        </p:txBody>
      </p:sp>
      <p:pic>
        <p:nvPicPr>
          <p:cNvPr id="26631" name="Picture 11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649" y="3353622"/>
            <a:ext cx="2439495" cy="2459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Background</a:t>
            </a:r>
          </a:p>
        </p:txBody>
      </p:sp>
      <p:pic>
        <p:nvPicPr>
          <p:cNvPr id="26632" name="Picture 4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144" y="2819400"/>
            <a:ext cx="1864450" cy="28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8970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1430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/>
              <a:t>Abstraction</a:t>
            </a:r>
          </a:p>
          <a:p>
            <a:pPr eaLnBrk="1" hangingPunct="1"/>
            <a:r>
              <a:rPr lang="en-US" dirty="0"/>
              <a:t>Discipline</a:t>
            </a:r>
          </a:p>
          <a:p>
            <a:pPr eaLnBrk="1" hangingPunct="1"/>
            <a:r>
              <a:rPr lang="en-US" dirty="0"/>
              <a:t>The Three –y’s</a:t>
            </a:r>
          </a:p>
          <a:p>
            <a:pPr lvl="1" eaLnBrk="1" hangingPunct="1"/>
            <a:r>
              <a:rPr lang="en-US" dirty="0"/>
              <a:t>Hierarch</a:t>
            </a:r>
            <a:r>
              <a:rPr lang="en-US" b="1" dirty="0">
                <a:solidFill>
                  <a:srgbClr val="0070C0"/>
                </a:solidFill>
              </a:rPr>
              <a:t>y</a:t>
            </a:r>
          </a:p>
          <a:p>
            <a:pPr lvl="1" eaLnBrk="1" hangingPunct="1"/>
            <a:r>
              <a:rPr lang="en-US" dirty="0"/>
              <a:t>Modularit</a:t>
            </a:r>
            <a:r>
              <a:rPr lang="en-US" b="1" dirty="0">
                <a:solidFill>
                  <a:srgbClr val="0070C0"/>
                </a:solidFill>
              </a:rPr>
              <a:t>y</a:t>
            </a:r>
          </a:p>
          <a:p>
            <a:pPr lvl="1" eaLnBrk="1" hangingPunct="1"/>
            <a:r>
              <a:rPr lang="en-US" dirty="0"/>
              <a:t>Regularit</a:t>
            </a:r>
            <a:r>
              <a:rPr lang="en-US" b="1" dirty="0">
                <a:solidFill>
                  <a:srgbClr val="0070C0"/>
                </a:solidFill>
              </a:rPr>
              <a:t>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The Art of Managing Complexity</a:t>
            </a:r>
          </a:p>
        </p:txBody>
      </p:sp>
    </p:spTree>
    <p:extLst>
      <p:ext uri="{BB962C8B-B14F-4D97-AF65-F5344CB8AC3E}">
        <p14:creationId xmlns:p14="http://schemas.microsoft.com/office/powerpoint/2010/main" val="9576418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2970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1181100"/>
            <a:ext cx="4419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</a:rPr>
              <a:t>Hiding details when they aren’t important</a:t>
            </a:r>
          </a:p>
        </p:txBody>
      </p:sp>
      <p:pic>
        <p:nvPicPr>
          <p:cNvPr id="29707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369" y="998227"/>
            <a:ext cx="3528431" cy="4869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Abstraction</a:t>
            </a:r>
          </a:p>
        </p:txBody>
      </p:sp>
    </p:spTree>
    <p:extLst>
      <p:ext uri="{BB962C8B-B14F-4D97-AF65-F5344CB8AC3E}">
        <p14:creationId xmlns:p14="http://schemas.microsoft.com/office/powerpoint/2010/main" val="84305512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072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219200"/>
            <a:ext cx="78867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Intentionally restrict design choices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Example: Digital discipline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Discrete voltages instead of continuous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Simpler to design than analog circuits – can build more sophisticated systems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Digital systems replacing analog predecessors: i.e., digital cameras, digital television, cell phones, CDs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Discipline</a:t>
            </a:r>
          </a:p>
        </p:txBody>
      </p:sp>
    </p:spTree>
    <p:extLst>
      <p:ext uri="{BB962C8B-B14F-4D97-AF65-F5344CB8AC3E}">
        <p14:creationId xmlns:p14="http://schemas.microsoft.com/office/powerpoint/2010/main" val="66676615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175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219200"/>
            <a:ext cx="8305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Hierarchy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A system divided into modules and </a:t>
            </a:r>
            <a:r>
              <a:rPr lang="en-US" sz="2800" dirty="0" err="1">
                <a:latin typeface="+mj-lt"/>
              </a:rPr>
              <a:t>submodules</a:t>
            </a:r>
            <a:endParaRPr lang="en-US" sz="28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Modularity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Having well-defined functions and interfaces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Regularity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Encouraging uniformity, so modules can be easily reused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The Three -y’s</a:t>
            </a:r>
          </a:p>
        </p:txBody>
      </p:sp>
      <p:sp>
        <p:nvSpPr>
          <p:cNvPr id="2" name="Rectangle 1"/>
          <p:cNvSpPr/>
          <p:nvPr/>
        </p:nvSpPr>
        <p:spPr>
          <a:xfrm>
            <a:off x="1447800" y="4114800"/>
            <a:ext cx="7162800" cy="838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47800" y="2971800"/>
            <a:ext cx="7162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47800" y="1828800"/>
            <a:ext cx="7162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5195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277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219200"/>
            <a:ext cx="3810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Hierarchy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3200" b="1" dirty="0">
                <a:latin typeface="+mj-lt"/>
              </a:rPr>
              <a:t>Three main modules: </a:t>
            </a:r>
            <a:r>
              <a:rPr lang="en-US" sz="3200" dirty="0">
                <a:latin typeface="+mj-lt"/>
              </a:rPr>
              <a:t>lock, stock, and barrel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3200" b="1" dirty="0" err="1">
                <a:latin typeface="+mj-lt"/>
              </a:rPr>
              <a:t>Submodules</a:t>
            </a:r>
            <a:r>
              <a:rPr lang="en-US" sz="3200" b="1" dirty="0">
                <a:latin typeface="+mj-lt"/>
              </a:rPr>
              <a:t> of lock: </a:t>
            </a:r>
            <a:r>
              <a:rPr lang="en-US" sz="3200" dirty="0">
                <a:latin typeface="+mj-lt"/>
              </a:rPr>
              <a:t>hammer, flint, </a:t>
            </a:r>
            <a:r>
              <a:rPr lang="en-US" sz="3200" dirty="0" err="1">
                <a:latin typeface="+mj-lt"/>
              </a:rPr>
              <a:t>frizzen</a:t>
            </a:r>
            <a:r>
              <a:rPr lang="en-US" sz="3200" dirty="0">
                <a:latin typeface="+mj-lt"/>
              </a:rPr>
              <a:t>, etc. </a:t>
            </a:r>
          </a:p>
        </p:txBody>
      </p:sp>
      <p:pic>
        <p:nvPicPr>
          <p:cNvPr id="32775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0"/>
            <a:ext cx="4495800" cy="379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Example: The Flintlock Rifle</a:t>
            </a:r>
          </a:p>
        </p:txBody>
      </p:sp>
    </p:spTree>
    <p:extLst>
      <p:ext uri="{BB962C8B-B14F-4D97-AF65-F5344CB8AC3E}">
        <p14:creationId xmlns:p14="http://schemas.microsoft.com/office/powerpoint/2010/main" val="994299569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379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3886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Modularity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b="1" dirty="0">
                <a:latin typeface="+mj-lt"/>
              </a:rPr>
              <a:t>Function of stock: </a:t>
            </a:r>
            <a:r>
              <a:rPr lang="en-US" sz="2800" dirty="0">
                <a:latin typeface="+mj-lt"/>
              </a:rPr>
              <a:t>mount barrel and lock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b="1" dirty="0">
                <a:latin typeface="+mj-lt"/>
              </a:rPr>
              <a:t>Interface of stock: </a:t>
            </a:r>
            <a:r>
              <a:rPr lang="en-US" sz="2800" dirty="0">
                <a:latin typeface="+mj-lt"/>
              </a:rPr>
              <a:t>length and location of mounting pins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Regularity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Interchangeable parts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 dirty="0">
              <a:latin typeface="+mj-lt"/>
            </a:endParaRPr>
          </a:p>
        </p:txBody>
      </p:sp>
      <p:pic>
        <p:nvPicPr>
          <p:cNvPr id="33799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0"/>
            <a:ext cx="4495800" cy="379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Example: The Flintlock Rifle</a:t>
            </a:r>
          </a:p>
        </p:txBody>
      </p:sp>
    </p:spTree>
    <p:extLst>
      <p:ext uri="{BB962C8B-B14F-4D97-AF65-F5344CB8AC3E}">
        <p14:creationId xmlns:p14="http://schemas.microsoft.com/office/powerpoint/2010/main" val="180372471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219200"/>
            <a:ext cx="7488115" cy="4525963"/>
          </a:xfrm>
        </p:spPr>
        <p:txBody>
          <a:bodyPr/>
          <a:lstStyle/>
          <a:p>
            <a:pPr eaLnBrk="1" hangingPunct="1"/>
            <a:r>
              <a:rPr lang="en-US" dirty="0"/>
              <a:t>Most physical variables are </a:t>
            </a:r>
            <a:r>
              <a:rPr lang="en-US" b="1" dirty="0"/>
              <a:t>continuous</a:t>
            </a:r>
          </a:p>
          <a:p>
            <a:pPr lvl="1" eaLnBrk="1" hangingPunct="1"/>
            <a:r>
              <a:rPr lang="en-US" dirty="0"/>
              <a:t>Voltage on a wire</a:t>
            </a:r>
          </a:p>
          <a:p>
            <a:pPr lvl="1" eaLnBrk="1" hangingPunct="1"/>
            <a:r>
              <a:rPr lang="en-US" dirty="0"/>
              <a:t>Frequency of an oscillation</a:t>
            </a:r>
          </a:p>
          <a:p>
            <a:pPr lvl="1" eaLnBrk="1" hangingPunct="1"/>
            <a:r>
              <a:rPr lang="en-US" dirty="0"/>
              <a:t>Position of a mass</a:t>
            </a:r>
          </a:p>
          <a:p>
            <a:pPr eaLnBrk="1" hangingPunct="1"/>
            <a:r>
              <a:rPr lang="en-US" dirty="0"/>
              <a:t>Digital abstraction considers </a:t>
            </a:r>
            <a:r>
              <a:rPr lang="en-US" b="1" dirty="0"/>
              <a:t>discrete subset</a:t>
            </a:r>
            <a:r>
              <a:rPr lang="en-US" dirty="0"/>
              <a:t> of values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The Digital Abstraction</a:t>
            </a:r>
          </a:p>
        </p:txBody>
      </p:sp>
    </p:spTree>
    <p:extLst>
      <p:ext uri="{BB962C8B-B14F-4D97-AF65-F5344CB8AC3E}">
        <p14:creationId xmlns:p14="http://schemas.microsoft.com/office/powerpoint/2010/main" val="21026518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066800"/>
            <a:ext cx="4953000" cy="495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000" dirty="0"/>
              <a:t>Designed by Charles Babbage from 1834 – 1871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/>
              <a:t>Considered to be the first digital computer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/>
              <a:t>Built from mechanical gears, where each gear represented a discrete value (0-9)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/>
              <a:t>Babbage died before it was finished</a:t>
            </a:r>
          </a:p>
        </p:txBody>
      </p:sp>
      <p:pic>
        <p:nvPicPr>
          <p:cNvPr id="35846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307" y="990600"/>
            <a:ext cx="2711768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7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991" y="3823459"/>
            <a:ext cx="1676400" cy="1972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The Analytical Engine</a:t>
            </a:r>
          </a:p>
        </p:txBody>
      </p:sp>
    </p:spTree>
    <p:extLst>
      <p:ext uri="{BB962C8B-B14F-4D97-AF65-F5344CB8AC3E}">
        <p14:creationId xmlns:p14="http://schemas.microsoft.com/office/powerpoint/2010/main" val="41921179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143000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b="1" dirty="0"/>
              <a:t>Two discrete values:</a:t>
            </a:r>
          </a:p>
          <a:p>
            <a:pPr lvl="1" eaLnBrk="1" hangingPunct="1"/>
            <a:r>
              <a:rPr lang="en-US" dirty="0"/>
              <a:t>1’s and 0’s</a:t>
            </a:r>
          </a:p>
          <a:p>
            <a:pPr lvl="1" eaLnBrk="1" hangingPunct="1"/>
            <a:r>
              <a:rPr lang="en-US" dirty="0"/>
              <a:t>1, TRUE, HIGH</a:t>
            </a:r>
          </a:p>
          <a:p>
            <a:pPr lvl="1" eaLnBrk="1" hangingPunct="1"/>
            <a:r>
              <a:rPr lang="en-US" dirty="0"/>
              <a:t>0, FALSE, LOW</a:t>
            </a:r>
          </a:p>
          <a:p>
            <a:pPr eaLnBrk="1" hangingPunct="1"/>
            <a:r>
              <a:rPr lang="en-US" b="1" dirty="0"/>
              <a:t>1 and 0: </a:t>
            </a:r>
            <a:r>
              <a:rPr lang="en-US" dirty="0"/>
              <a:t>voltage levels, rotating gears, fluid levels, etc. </a:t>
            </a:r>
          </a:p>
          <a:p>
            <a:pPr eaLnBrk="1" hangingPunct="1"/>
            <a:r>
              <a:rPr lang="en-US" dirty="0"/>
              <a:t>Digital circuits use </a:t>
            </a:r>
            <a:r>
              <a:rPr lang="en-US" b="1" dirty="0"/>
              <a:t>voltage</a:t>
            </a:r>
            <a:r>
              <a:rPr lang="en-US" dirty="0"/>
              <a:t> levels to represent 1 and 0</a:t>
            </a:r>
            <a:endParaRPr lang="en-US" i="1" dirty="0"/>
          </a:p>
          <a:p>
            <a:pPr eaLnBrk="1" hangingPunct="1"/>
            <a:r>
              <a:rPr lang="en-US" b="1" i="1" dirty="0"/>
              <a:t>Bit</a:t>
            </a:r>
            <a:r>
              <a:rPr lang="en-US" b="1" dirty="0"/>
              <a:t>:</a:t>
            </a:r>
            <a:r>
              <a:rPr lang="en-US" dirty="0"/>
              <a:t> </a:t>
            </a:r>
            <a:r>
              <a:rPr lang="en-US" i="1" dirty="0"/>
              <a:t>B</a:t>
            </a:r>
            <a:r>
              <a:rPr lang="en-US" dirty="0"/>
              <a:t>inary dig</a:t>
            </a:r>
            <a:r>
              <a:rPr lang="en-US" i="1" dirty="0"/>
              <a:t>it</a:t>
            </a:r>
            <a:endParaRPr lang="en-US" dirty="0"/>
          </a:p>
          <a:p>
            <a:pPr eaLnBrk="1" hangingPunct="1">
              <a:buFontTx/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Digital Discipline: Binary Values</a:t>
            </a:r>
          </a:p>
        </p:txBody>
      </p:sp>
    </p:spTree>
    <p:extLst>
      <p:ext uri="{BB962C8B-B14F-4D97-AF65-F5344CB8AC3E}">
        <p14:creationId xmlns:p14="http://schemas.microsoft.com/office/powerpoint/2010/main" val="3457452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/>
              <a:t>Course Overview</a:t>
            </a:r>
          </a:p>
          <a:p>
            <a:pPr lvl="1" eaLnBrk="1" hangingPunct="1"/>
            <a:r>
              <a:rPr lang="en-US" b="1" dirty="0"/>
              <a:t>Learning Objectives</a:t>
            </a:r>
          </a:p>
          <a:p>
            <a:pPr lvl="1" eaLnBrk="1" hangingPunct="1"/>
            <a:r>
              <a:rPr lang="en-US" b="1" dirty="0"/>
              <a:t>Schedule</a:t>
            </a:r>
          </a:p>
          <a:p>
            <a:pPr lvl="1" eaLnBrk="1" hangingPunct="1"/>
            <a:r>
              <a:rPr lang="en-US" b="1" dirty="0"/>
              <a:t>Assignments</a:t>
            </a:r>
          </a:p>
          <a:p>
            <a:pPr eaLnBrk="1" hangingPunct="1"/>
            <a:r>
              <a:rPr lang="en-US" b="1" dirty="0"/>
              <a:t>The Game Plan</a:t>
            </a:r>
            <a:endParaRPr lang="en-US" dirty="0"/>
          </a:p>
          <a:p>
            <a:pPr eaLnBrk="1" hangingPunct="1"/>
            <a:r>
              <a:rPr lang="en-US" b="1" dirty="0"/>
              <a:t>The Art of Managing Complexity</a:t>
            </a:r>
            <a:endParaRPr lang="en-US" dirty="0"/>
          </a:p>
          <a:p>
            <a:pPr eaLnBrk="1" hangingPunct="1"/>
            <a:r>
              <a:rPr lang="en-US" b="1" dirty="0"/>
              <a:t>The Digital Abstraction</a:t>
            </a:r>
            <a:endParaRPr lang="en-US" dirty="0"/>
          </a:p>
          <a:p>
            <a:pPr eaLnBrk="1" hangingPunct="1"/>
            <a:r>
              <a:rPr lang="en-US" b="1" dirty="0"/>
              <a:t>Number Systems</a:t>
            </a:r>
            <a:endParaRPr lang="en-US" dirty="0"/>
          </a:p>
          <a:p>
            <a:pPr eaLnBrk="1" hangingPunct="1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Lecture 0</a:t>
            </a:r>
          </a:p>
        </p:txBody>
      </p:sp>
    </p:spTree>
    <p:extLst>
      <p:ext uri="{BB962C8B-B14F-4D97-AF65-F5344CB8AC3E}">
        <p14:creationId xmlns:p14="http://schemas.microsoft.com/office/powerpoint/2010/main" val="6319832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04800" y="1143000"/>
            <a:ext cx="555307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Born to working class parents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Taught himself mathematics and joined the faculty of Queen’s College in Ireland 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Wrote </a:t>
            </a:r>
            <a:r>
              <a:rPr lang="en-US" sz="2800" i="1" dirty="0">
                <a:latin typeface="+mj-lt"/>
              </a:rPr>
              <a:t>An Investigation of the Laws of Thought</a:t>
            </a:r>
            <a:r>
              <a:rPr lang="en-US" sz="2800" dirty="0">
                <a:latin typeface="+mj-lt"/>
              </a:rPr>
              <a:t> (1854)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Introduced binary variables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Introduced the three fundamental logic operations: AND, OR, and NOT</a:t>
            </a:r>
          </a:p>
        </p:txBody>
      </p:sp>
      <p:sp>
        <p:nvSpPr>
          <p:cNvPr id="3789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pic>
        <p:nvPicPr>
          <p:cNvPr id="37895" name="Picture 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475" y="1676400"/>
            <a:ext cx="257175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George Boole, 1815-1864</a:t>
            </a:r>
          </a:p>
        </p:txBody>
      </p:sp>
    </p:spTree>
    <p:extLst>
      <p:ext uri="{BB962C8B-B14F-4D97-AF65-F5344CB8AC3E}">
        <p14:creationId xmlns:p14="http://schemas.microsoft.com/office/powerpoint/2010/main" val="3870646790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43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94602515"/>
              </p:ext>
            </p:extLst>
          </p:nvPr>
        </p:nvGraphicFramePr>
        <p:xfrm>
          <a:off x="971550" y="1614488"/>
          <a:ext cx="7562850" cy="2271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" name="VISIO" r:id="rId8" imgW="3546348" imgH="1112520" progId="Visio.Drawing.6">
                  <p:embed/>
                </p:oleObj>
              </mc:Choice>
              <mc:Fallback>
                <p:oleObj name="VISIO" r:id="rId8" imgW="3546348" imgH="1112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1614488"/>
                        <a:ext cx="7562850" cy="2271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4" name="Object 6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1990317"/>
              </p:ext>
            </p:extLst>
          </p:nvPr>
        </p:nvGraphicFramePr>
        <p:xfrm>
          <a:off x="914400" y="4203700"/>
          <a:ext cx="7620000" cy="196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" name="VISIO" r:id="rId10" imgW="3546348" imgH="955548" progId="Visio.Drawing.6">
                  <p:embed/>
                </p:oleObj>
              </mc:Choice>
              <mc:Fallback>
                <p:oleObj name="VISIO" r:id="rId10" imgW="3546348" imgH="95554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203700"/>
                        <a:ext cx="7620000" cy="196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1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Decimal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0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Binary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Number Systems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0" y="4800600"/>
            <a:ext cx="5715000" cy="1066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2175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906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0</a:t>
            </a:r>
            <a:r>
              <a:rPr lang="en-US" sz="3200" dirty="0">
                <a:latin typeface="+mj-lt"/>
              </a:rPr>
              <a:t> = 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1</a:t>
            </a:r>
            <a:r>
              <a:rPr lang="en-US" sz="3200" dirty="0">
                <a:latin typeface="+mj-lt"/>
              </a:rPr>
              <a:t> = 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2</a:t>
            </a:r>
            <a:r>
              <a:rPr lang="en-US" sz="3200" dirty="0">
                <a:latin typeface="+mj-lt"/>
              </a:rPr>
              <a:t> = 4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3</a:t>
            </a:r>
            <a:r>
              <a:rPr lang="en-US" sz="3200" dirty="0">
                <a:latin typeface="+mj-lt"/>
              </a:rPr>
              <a:t> = 8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4</a:t>
            </a:r>
            <a:r>
              <a:rPr lang="en-US" sz="3200" dirty="0">
                <a:latin typeface="+mj-lt"/>
              </a:rPr>
              <a:t> = 16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5</a:t>
            </a:r>
            <a:r>
              <a:rPr lang="en-US" sz="3200" dirty="0">
                <a:latin typeface="+mj-lt"/>
              </a:rPr>
              <a:t> = 32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6</a:t>
            </a:r>
            <a:r>
              <a:rPr lang="en-US" sz="3200" dirty="0">
                <a:latin typeface="+mj-lt"/>
              </a:rPr>
              <a:t> = 64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7</a:t>
            </a:r>
            <a:r>
              <a:rPr lang="en-US" sz="3200" dirty="0">
                <a:latin typeface="+mj-lt"/>
              </a:rPr>
              <a:t> = 128</a:t>
            </a:r>
          </a:p>
        </p:txBody>
      </p:sp>
      <p:sp>
        <p:nvSpPr>
          <p:cNvPr id="41989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41991" name="Rectangle 1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386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8  </a:t>
            </a:r>
            <a:r>
              <a:rPr lang="en-US" sz="3200" dirty="0">
                <a:latin typeface="+mj-lt"/>
              </a:rPr>
              <a:t> = 256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9 </a:t>
            </a:r>
            <a:r>
              <a:rPr lang="en-US" sz="3200" dirty="0">
                <a:latin typeface="+mj-lt"/>
              </a:rPr>
              <a:t>  = 512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10</a:t>
            </a:r>
            <a:r>
              <a:rPr lang="en-US" sz="3200" dirty="0">
                <a:latin typeface="+mj-lt"/>
              </a:rPr>
              <a:t> = 1024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11</a:t>
            </a:r>
            <a:r>
              <a:rPr lang="en-US" sz="3200" dirty="0">
                <a:latin typeface="+mj-lt"/>
              </a:rPr>
              <a:t> = 2048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12</a:t>
            </a:r>
            <a:r>
              <a:rPr lang="en-US" sz="3200" dirty="0">
                <a:latin typeface="+mj-lt"/>
              </a:rPr>
              <a:t> = 4096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13</a:t>
            </a:r>
            <a:r>
              <a:rPr lang="en-US" sz="3200" dirty="0">
                <a:latin typeface="+mj-lt"/>
              </a:rPr>
              <a:t> = 8192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14</a:t>
            </a:r>
            <a:r>
              <a:rPr lang="en-US" sz="3200" dirty="0">
                <a:latin typeface="+mj-lt"/>
              </a:rPr>
              <a:t> = 16384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15</a:t>
            </a:r>
            <a:r>
              <a:rPr lang="en-US" sz="3200" dirty="0">
                <a:latin typeface="+mj-lt"/>
              </a:rPr>
              <a:t> = 32768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Powers of Two</a:t>
            </a:r>
          </a:p>
        </p:txBody>
      </p:sp>
      <p:sp>
        <p:nvSpPr>
          <p:cNvPr id="2" name="Rectangle 1"/>
          <p:cNvSpPr/>
          <p:nvPr/>
        </p:nvSpPr>
        <p:spPr>
          <a:xfrm>
            <a:off x="7239000" y="2286000"/>
            <a:ext cx="23323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Handy to memorize</a:t>
            </a:r>
            <a:endParaRPr lang="en-US" sz="3200" b="1" baseline="300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33600" y="12192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133600" y="17526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133600" y="22098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133600" y="28194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133600" y="34290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133600" y="39624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133600" y="45720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133600" y="51054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34000" y="12192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334000" y="17526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334000" y="22098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334000" y="28194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334000" y="34290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334000" y="39624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334000" y="45720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334000" y="51054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6385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219200"/>
            <a:ext cx="8305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Binary to decimal conversion: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Convert 10011</a:t>
            </a:r>
            <a:r>
              <a:rPr lang="en-US" sz="2400" baseline="-25000" dirty="0">
                <a:latin typeface="+mj-lt"/>
              </a:rPr>
              <a:t>2</a:t>
            </a:r>
            <a:r>
              <a:rPr lang="en-US" sz="2400" dirty="0">
                <a:latin typeface="+mj-lt"/>
              </a:rPr>
              <a:t> to decimal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16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 + 8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0 + 4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0 + 2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 + 1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 = 19</a:t>
            </a:r>
            <a:r>
              <a:rPr lang="en-US" sz="2400" baseline="-25000" dirty="0">
                <a:latin typeface="+mj-lt"/>
              </a:rPr>
              <a:t>10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baseline="-250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Decimal to binary conversion: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Convert 47</a:t>
            </a:r>
            <a:r>
              <a:rPr lang="en-US" sz="2400" baseline="-25000" dirty="0">
                <a:latin typeface="+mj-lt"/>
              </a:rPr>
              <a:t>10</a:t>
            </a:r>
            <a:r>
              <a:rPr lang="en-US" sz="2400" dirty="0">
                <a:latin typeface="+mj-lt"/>
              </a:rPr>
              <a:t> to binary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32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 + 16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0 + 8</a:t>
            </a:r>
            <a:r>
              <a:rPr lang="en-US" sz="2400" dirty="0">
                <a:latin typeface="+mj-lt"/>
                <a:cs typeface="Times New Roman" pitchFamily="18" charset="0"/>
              </a:rPr>
              <a:t>×1</a:t>
            </a:r>
            <a:r>
              <a:rPr lang="en-US" sz="2400" dirty="0">
                <a:latin typeface="+mj-lt"/>
              </a:rPr>
              <a:t> + 4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 + 2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 + 1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 = 101111</a:t>
            </a:r>
            <a:r>
              <a:rPr lang="en-US" sz="2400" baseline="-25000" dirty="0">
                <a:latin typeface="+mj-lt"/>
              </a:rPr>
              <a:t>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4403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Number Conversion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295400" y="2209800"/>
            <a:ext cx="73914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371600" y="4572000"/>
            <a:ext cx="73914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433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Two methods:</a:t>
            </a:r>
          </a:p>
          <a:p>
            <a:pPr marL="914400" lvl="1" indent="-457200">
              <a:spcBef>
                <a:spcPct val="20000"/>
              </a:spcBef>
              <a:buFont typeface="Courier New" panose="02070309020205020404" pitchFamily="49" charset="0"/>
              <a:buChar char="o"/>
            </a:pPr>
            <a:r>
              <a:rPr lang="en-US" sz="2600" b="1" dirty="0">
                <a:latin typeface="+mj-lt"/>
              </a:rPr>
              <a:t>Method 1: </a:t>
            </a:r>
            <a:r>
              <a:rPr lang="en-US" sz="2600" dirty="0">
                <a:latin typeface="+mj-lt"/>
              </a:rPr>
              <a:t>Find the largest power of 2 that fits, subtract and repeat</a:t>
            </a:r>
          </a:p>
          <a:p>
            <a:pPr marL="914400" lvl="1" indent="-457200">
              <a:spcBef>
                <a:spcPct val="20000"/>
              </a:spcBef>
              <a:buFont typeface="Courier New" panose="02070309020205020404" pitchFamily="49" charset="0"/>
              <a:buChar char="o"/>
            </a:pPr>
            <a:r>
              <a:rPr lang="en-US" sz="2600" b="1" dirty="0">
                <a:latin typeface="+mj-lt"/>
              </a:rPr>
              <a:t>Method 2: </a:t>
            </a:r>
            <a:r>
              <a:rPr lang="en-US" sz="2600" dirty="0">
                <a:latin typeface="+mj-lt"/>
              </a:rPr>
              <a:t>Repeatedly divide by 2, remainder goes in next most significant bit</a:t>
            </a:r>
          </a:p>
        </p:txBody>
      </p:sp>
      <p:sp>
        <p:nvSpPr>
          <p:cNvPr id="4301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Decimal to Binary Conversion</a:t>
            </a:r>
          </a:p>
        </p:txBody>
      </p:sp>
    </p:spTree>
    <p:extLst>
      <p:ext uri="{BB962C8B-B14F-4D97-AF65-F5344CB8AC3E}">
        <p14:creationId xmlns:p14="http://schemas.microsoft.com/office/powerpoint/2010/main" val="1425216174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458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>
              <a:spcBef>
                <a:spcPct val="20000"/>
              </a:spcBef>
            </a:pPr>
            <a:r>
              <a:rPr lang="en-US" sz="2000" dirty="0"/>
              <a:t>53</a:t>
            </a:r>
            <a:r>
              <a:rPr lang="en-US" sz="2000" baseline="-25000" dirty="0"/>
              <a:t>10</a:t>
            </a:r>
            <a:r>
              <a:rPr lang="en-US" sz="2000" dirty="0"/>
              <a:t> </a:t>
            </a:r>
            <a:endParaRPr lang="en-US" sz="2000" b="1" dirty="0">
              <a:latin typeface="+mj-lt"/>
            </a:endParaRPr>
          </a:p>
          <a:p>
            <a:pPr marL="0" lvl="1">
              <a:spcBef>
                <a:spcPct val="20000"/>
              </a:spcBef>
            </a:pPr>
            <a:r>
              <a:rPr lang="en-US" sz="2000" b="1" dirty="0">
                <a:latin typeface="+mj-lt"/>
              </a:rPr>
              <a:t>Method 1: </a:t>
            </a:r>
            <a:r>
              <a:rPr lang="en-US" sz="2000" dirty="0">
                <a:latin typeface="+mj-lt"/>
              </a:rPr>
              <a:t>Find the largest power of 2 that fits, subtract and repeat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53</a:t>
            </a:r>
            <a:r>
              <a:rPr lang="en-US" sz="2000" baseline="-25000" dirty="0">
                <a:latin typeface="+mj-lt"/>
              </a:rPr>
              <a:t>10</a:t>
            </a:r>
            <a:r>
              <a:rPr lang="en-US" sz="2000" dirty="0">
                <a:latin typeface="+mj-lt"/>
              </a:rPr>
              <a:t> 		 32×1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53-32 = 21 		 16×1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21-16 = 5 		 4×1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5-4 = 1 		 1×1                         </a:t>
            </a:r>
            <a:r>
              <a:rPr lang="en-US" sz="2000" b="1" dirty="0">
                <a:latin typeface="+mj-lt"/>
              </a:rPr>
              <a:t>= 110101</a:t>
            </a:r>
            <a:r>
              <a:rPr lang="en-US" sz="2000" b="1" baseline="-25000" dirty="0">
                <a:latin typeface="+mj-lt"/>
              </a:rPr>
              <a:t>2</a:t>
            </a:r>
          </a:p>
          <a:p>
            <a:pPr>
              <a:spcBef>
                <a:spcPct val="20000"/>
              </a:spcBef>
            </a:pPr>
            <a:r>
              <a:rPr lang="en-US" sz="2000" b="1" dirty="0">
                <a:latin typeface="+mj-lt"/>
              </a:rPr>
              <a:t>Method 2: </a:t>
            </a:r>
            <a:r>
              <a:rPr lang="en-US" sz="2000" dirty="0">
                <a:latin typeface="+mj-lt"/>
              </a:rPr>
              <a:t>Repeatedly divide by 2, remainder goes in next most significant bit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53</a:t>
            </a:r>
            <a:r>
              <a:rPr lang="en-US" sz="2000" baseline="-25000" dirty="0">
                <a:latin typeface="+mj-lt"/>
              </a:rPr>
              <a:t>10</a:t>
            </a:r>
            <a:r>
              <a:rPr lang="en-US" sz="2000" dirty="0">
                <a:latin typeface="+mj-lt"/>
              </a:rPr>
              <a:t> = 	53/2 = 26 R1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 		26/2 = 13 R0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		13/2 = 6   R1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		6/2   = 3   R0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		3/2   = 1   R1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		1/2   = 0   R1		</a:t>
            </a:r>
            <a:r>
              <a:rPr lang="en-US" sz="2000" b="1" dirty="0">
                <a:latin typeface="+mj-lt"/>
              </a:rPr>
              <a:t>= 110101</a:t>
            </a:r>
            <a:r>
              <a:rPr lang="en-US" sz="2000" b="1" baseline="-25000" dirty="0">
                <a:latin typeface="+mj-lt"/>
              </a:rPr>
              <a:t>2</a:t>
            </a:r>
          </a:p>
          <a:p>
            <a:pPr lvl="1">
              <a:spcBef>
                <a:spcPct val="20000"/>
              </a:spcBef>
            </a:pPr>
            <a:endParaRPr lang="en-US" sz="2000" dirty="0">
              <a:latin typeface="+mj-lt"/>
            </a:endParaRPr>
          </a:p>
          <a:p>
            <a:pPr>
              <a:spcBef>
                <a:spcPct val="20000"/>
              </a:spcBef>
            </a:pPr>
            <a:endParaRPr lang="en-US" sz="2600" dirty="0">
              <a:latin typeface="+mj-lt"/>
            </a:endParaRPr>
          </a:p>
        </p:txBody>
      </p:sp>
      <p:sp>
        <p:nvSpPr>
          <p:cNvPr id="4301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Decimal to Binary Conversion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838200" y="1828800"/>
            <a:ext cx="7391400" cy="1524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38200" y="3733800"/>
            <a:ext cx="7391400" cy="213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4438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458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/>
            <a:r>
              <a:rPr lang="en-US" sz="3200" b="1" dirty="0">
                <a:latin typeface="+mj-lt"/>
              </a:rPr>
              <a:t>Another example: </a:t>
            </a:r>
            <a:r>
              <a:rPr lang="en-US" sz="3200" dirty="0">
                <a:latin typeface="+mj-lt"/>
              </a:rPr>
              <a:t>Convert 75</a:t>
            </a:r>
            <a:r>
              <a:rPr lang="en-US" sz="3200" baseline="-25000" dirty="0">
                <a:latin typeface="+mj-lt"/>
              </a:rPr>
              <a:t>10</a:t>
            </a:r>
            <a:r>
              <a:rPr lang="en-US" sz="3200" dirty="0">
                <a:latin typeface="+mj-lt"/>
              </a:rPr>
              <a:t> to binary.</a:t>
            </a:r>
          </a:p>
          <a:p>
            <a:pPr marL="0" lvl="1"/>
            <a:endParaRPr lang="en-US" sz="2000" dirty="0">
              <a:latin typeface="+mj-lt"/>
            </a:endParaRPr>
          </a:p>
          <a:p>
            <a:pPr marL="0" lvl="1"/>
            <a:r>
              <a:rPr lang="en-US" sz="2400" dirty="0">
                <a:latin typeface="+mj-lt"/>
              </a:rPr>
              <a:t>75</a:t>
            </a:r>
            <a:r>
              <a:rPr lang="en-US" sz="2400" baseline="-25000" dirty="0">
                <a:latin typeface="+mj-lt"/>
              </a:rPr>
              <a:t>10</a:t>
            </a:r>
            <a:r>
              <a:rPr lang="en-US" sz="2400" dirty="0">
                <a:latin typeface="+mj-lt"/>
              </a:rPr>
              <a:t>= 64 + 8 + 2 + 1 = 1001011</a:t>
            </a:r>
            <a:r>
              <a:rPr lang="en-US" sz="2400" baseline="-25000" dirty="0">
                <a:latin typeface="+mj-lt"/>
              </a:rPr>
              <a:t>2</a:t>
            </a:r>
          </a:p>
          <a:p>
            <a:endParaRPr lang="en-US" sz="1000" b="1" dirty="0">
              <a:latin typeface="+mj-lt"/>
            </a:endParaRPr>
          </a:p>
          <a:p>
            <a:r>
              <a:rPr lang="en-US" sz="2400" b="1" dirty="0">
                <a:latin typeface="+mj-lt"/>
              </a:rPr>
              <a:t>or</a:t>
            </a:r>
          </a:p>
          <a:p>
            <a:endParaRPr lang="en-US" sz="1000" dirty="0">
              <a:latin typeface="+mj-lt"/>
            </a:endParaRPr>
          </a:p>
          <a:p>
            <a:r>
              <a:rPr lang="en-US" sz="2400" dirty="0">
                <a:latin typeface="+mj-lt"/>
              </a:rPr>
              <a:t>75/2 	= 37 	R1</a:t>
            </a:r>
          </a:p>
          <a:p>
            <a:r>
              <a:rPr lang="en-US" sz="2400" dirty="0">
                <a:latin typeface="+mj-lt"/>
              </a:rPr>
              <a:t>37/2 	= 18	R1</a:t>
            </a:r>
          </a:p>
          <a:p>
            <a:r>
              <a:rPr lang="en-US" sz="2400" dirty="0">
                <a:latin typeface="+mj-lt"/>
              </a:rPr>
              <a:t>18/2 	= 9	R0</a:t>
            </a:r>
          </a:p>
          <a:p>
            <a:r>
              <a:rPr lang="en-US" sz="2400" dirty="0">
                <a:latin typeface="+mj-lt"/>
              </a:rPr>
              <a:t>9/2	= 4	R1</a:t>
            </a:r>
          </a:p>
          <a:p>
            <a:r>
              <a:rPr lang="en-US" sz="2400" dirty="0">
                <a:latin typeface="+mj-lt"/>
              </a:rPr>
              <a:t>4/2	= 2	R0</a:t>
            </a:r>
          </a:p>
          <a:p>
            <a:r>
              <a:rPr lang="en-US" sz="2400" dirty="0">
                <a:latin typeface="+mj-lt"/>
              </a:rPr>
              <a:t>2/2	= 1	R0</a:t>
            </a:r>
          </a:p>
          <a:p>
            <a:r>
              <a:rPr lang="en-US" sz="2400" dirty="0">
                <a:latin typeface="+mj-lt"/>
              </a:rPr>
              <a:t>1/2	= 0	R1</a:t>
            </a:r>
          </a:p>
          <a:p>
            <a:endParaRPr lang="en-US" sz="2000" b="1" dirty="0">
              <a:latin typeface="+mj-lt"/>
            </a:endParaRPr>
          </a:p>
        </p:txBody>
      </p:sp>
      <p:sp>
        <p:nvSpPr>
          <p:cNvPr id="4301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Decimal to Binary Conversion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1828800"/>
            <a:ext cx="7391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3400" y="2819400"/>
            <a:ext cx="7391400" cy="2819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443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2954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b="1" i="1" dirty="0"/>
              <a:t>N</a:t>
            </a:r>
            <a:r>
              <a:rPr lang="en-US" b="1" dirty="0"/>
              <a:t>-digit decimal number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How many values? </a:t>
            </a:r>
            <a:r>
              <a:rPr lang="en-US" b="1" dirty="0">
                <a:solidFill>
                  <a:schemeClr val="accent1"/>
                </a:solidFill>
              </a:rPr>
              <a:t>10</a:t>
            </a:r>
            <a:r>
              <a:rPr lang="en-US" b="1" i="1" baseline="30000" dirty="0">
                <a:solidFill>
                  <a:schemeClr val="accent1"/>
                </a:solidFill>
              </a:rPr>
              <a:t>N</a:t>
            </a:r>
            <a:endParaRPr lang="en-US" b="1" dirty="0">
              <a:solidFill>
                <a:schemeClr val="accent1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Range?  </a:t>
            </a:r>
            <a:r>
              <a:rPr lang="en-US" b="1" dirty="0">
                <a:solidFill>
                  <a:schemeClr val="accent1"/>
                </a:solidFill>
              </a:rPr>
              <a:t>[0, 10</a:t>
            </a:r>
            <a:r>
              <a:rPr lang="en-US" b="1" i="1" baseline="30000" dirty="0">
                <a:solidFill>
                  <a:schemeClr val="accent1"/>
                </a:solidFill>
              </a:rPr>
              <a:t>N</a:t>
            </a:r>
            <a:r>
              <a:rPr lang="en-US" b="1" dirty="0">
                <a:solidFill>
                  <a:schemeClr val="accent1"/>
                </a:solidFill>
              </a:rPr>
              <a:t> - 1]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Example: 3-digit decimal number: </a:t>
            </a:r>
          </a:p>
          <a:p>
            <a:pPr lvl="2" eaLnBrk="1" hangingPunct="1">
              <a:lnSpc>
                <a:spcPct val="90000"/>
              </a:lnSpc>
            </a:pPr>
            <a:r>
              <a:rPr lang="en-US" b="1" dirty="0">
                <a:solidFill>
                  <a:schemeClr val="accent1"/>
                </a:solidFill>
              </a:rPr>
              <a:t>10</a:t>
            </a:r>
            <a:r>
              <a:rPr lang="en-US" b="1" baseline="30000" dirty="0">
                <a:solidFill>
                  <a:schemeClr val="accent1"/>
                </a:solidFill>
              </a:rPr>
              <a:t>3</a:t>
            </a:r>
            <a:r>
              <a:rPr lang="en-US" b="1" dirty="0">
                <a:solidFill>
                  <a:schemeClr val="accent1"/>
                </a:solidFill>
              </a:rPr>
              <a:t> = 1000 possible values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b="1" dirty="0">
                <a:solidFill>
                  <a:schemeClr val="accent1"/>
                </a:solidFill>
              </a:rPr>
              <a:t>Range: [0, 999]</a:t>
            </a:r>
          </a:p>
          <a:p>
            <a:pPr lvl="2" eaLnBrk="1" hangingPunct="1">
              <a:lnSpc>
                <a:spcPct val="90000"/>
              </a:lnSpc>
            </a:pPr>
            <a:endParaRPr lang="en-US" b="1" dirty="0">
              <a:solidFill>
                <a:schemeClr val="accent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b="1" i="1" dirty="0"/>
              <a:t>N</a:t>
            </a:r>
            <a:r>
              <a:rPr lang="en-US" b="1" dirty="0"/>
              <a:t>-bit binary number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How many values? </a:t>
            </a:r>
            <a:r>
              <a:rPr lang="en-US" b="1" dirty="0">
                <a:solidFill>
                  <a:schemeClr val="accent1"/>
                </a:solidFill>
              </a:rPr>
              <a:t>2</a:t>
            </a:r>
            <a:r>
              <a:rPr lang="en-US" b="1" i="1" baseline="30000" dirty="0">
                <a:solidFill>
                  <a:schemeClr val="accent1"/>
                </a:solidFill>
              </a:rPr>
              <a:t>N</a:t>
            </a:r>
            <a:endParaRPr lang="en-US" b="1" dirty="0">
              <a:solidFill>
                <a:schemeClr val="accent1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Range: </a:t>
            </a:r>
            <a:r>
              <a:rPr lang="en-US" b="1" dirty="0">
                <a:solidFill>
                  <a:schemeClr val="accent1"/>
                </a:solidFill>
              </a:rPr>
              <a:t>[0, 2</a:t>
            </a:r>
            <a:r>
              <a:rPr lang="en-US" b="1" i="1" baseline="30000" dirty="0">
                <a:solidFill>
                  <a:schemeClr val="accent1"/>
                </a:solidFill>
              </a:rPr>
              <a:t>N</a:t>
            </a:r>
            <a:r>
              <a:rPr lang="en-US" b="1" dirty="0">
                <a:solidFill>
                  <a:schemeClr val="accent1"/>
                </a:solidFill>
              </a:rPr>
              <a:t> - 1]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Example: 3-digit binary number:</a:t>
            </a:r>
          </a:p>
          <a:p>
            <a:pPr lvl="2" eaLnBrk="1" hangingPunct="1">
              <a:lnSpc>
                <a:spcPct val="90000"/>
              </a:lnSpc>
            </a:pPr>
            <a:r>
              <a:rPr lang="en-US" b="1" dirty="0">
                <a:solidFill>
                  <a:schemeClr val="accent1"/>
                </a:solidFill>
              </a:rPr>
              <a:t>2</a:t>
            </a:r>
            <a:r>
              <a:rPr lang="en-US" b="1" baseline="30000" dirty="0">
                <a:solidFill>
                  <a:schemeClr val="accent1"/>
                </a:solidFill>
              </a:rPr>
              <a:t>3</a:t>
            </a:r>
            <a:r>
              <a:rPr lang="en-US" b="1" dirty="0">
                <a:solidFill>
                  <a:schemeClr val="accent1"/>
                </a:solidFill>
              </a:rPr>
              <a:t> = 8 possible values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b="1" dirty="0">
                <a:solidFill>
                  <a:schemeClr val="accent1"/>
                </a:solidFill>
              </a:rPr>
              <a:t>Range: [0, 7] = [000</a:t>
            </a:r>
            <a:r>
              <a:rPr lang="en-US" b="1" baseline="-25000" dirty="0">
                <a:solidFill>
                  <a:schemeClr val="accent1"/>
                </a:solidFill>
              </a:rPr>
              <a:t>2</a:t>
            </a:r>
            <a:r>
              <a:rPr lang="en-US" b="1" dirty="0">
                <a:solidFill>
                  <a:schemeClr val="accent1"/>
                </a:solidFill>
              </a:rPr>
              <a:t> to 111</a:t>
            </a:r>
            <a:r>
              <a:rPr lang="en-US" b="1" baseline="-25000" dirty="0">
                <a:solidFill>
                  <a:schemeClr val="accent1"/>
                </a:solidFill>
              </a:rPr>
              <a:t>2</a:t>
            </a:r>
            <a:r>
              <a:rPr lang="en-US" b="1" dirty="0">
                <a:solidFill>
                  <a:schemeClr val="accent1"/>
                </a:solidFill>
              </a:rPr>
              <a:t>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Binary Values and Range</a:t>
            </a:r>
          </a:p>
        </p:txBody>
      </p:sp>
      <p:sp>
        <p:nvSpPr>
          <p:cNvPr id="4" name="Rectangle 3"/>
          <p:cNvSpPr/>
          <p:nvPr/>
        </p:nvSpPr>
        <p:spPr>
          <a:xfrm>
            <a:off x="3962400" y="1676400"/>
            <a:ext cx="419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514600" y="2057400"/>
            <a:ext cx="419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76400" y="2743200"/>
            <a:ext cx="41910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962400" y="4038600"/>
            <a:ext cx="419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362200" y="4419600"/>
            <a:ext cx="419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676400" y="5105400"/>
            <a:ext cx="41910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88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Hexadecimal Numbers</a:t>
            </a:r>
          </a:p>
        </p:txBody>
      </p:sp>
      <p:graphicFrame>
        <p:nvGraphicFramePr>
          <p:cNvPr id="5" name="Group 4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23147849"/>
              </p:ext>
            </p:extLst>
          </p:nvPr>
        </p:nvGraphicFramePr>
        <p:xfrm>
          <a:off x="1752600" y="1082040"/>
          <a:ext cx="5562600" cy="4754880"/>
        </p:xfrm>
        <a:graphic>
          <a:graphicData uri="http://schemas.openxmlformats.org/drawingml/2006/table">
            <a:tbl>
              <a:tblPr/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Hex Digit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Decimal Equivalent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Binary Equivalent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4186592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48134" name="Rectangle 7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33854"/>
            <a:ext cx="7772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Base 16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Shorthand for binary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Hexadecimal Numbers</a:t>
            </a:r>
          </a:p>
        </p:txBody>
      </p:sp>
    </p:spTree>
    <p:extLst>
      <p:ext uri="{BB962C8B-B14F-4D97-AF65-F5344CB8AC3E}">
        <p14:creationId xmlns:p14="http://schemas.microsoft.com/office/powerpoint/2010/main" val="61144616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189037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Build digital systems at all levels of abstraction from transistors through circuits, logic, microarchitecture, architecture, and C culminating with implementing and programming a microprocessor soft core on a field programable gate array.</a:t>
            </a:r>
          </a:p>
          <a:p>
            <a:pPr lvl="0"/>
            <a:r>
              <a:rPr lang="en-US" dirty="0"/>
              <a:t>Manage complexity using the digital abstraction, data types, static and dynamic disciplines, and hierarchical design.</a:t>
            </a:r>
          </a:p>
          <a:p>
            <a:pPr lvl="0"/>
            <a:r>
              <a:rPr lang="en-US" dirty="0"/>
              <a:t>Design and implement combinational and sequential digital circuits using schematics and hardware description languages.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34328713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Hexadecimal to binary conversion: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Convert 4AF</a:t>
            </a:r>
            <a:r>
              <a:rPr lang="en-US" sz="2400" baseline="-25000" dirty="0">
                <a:latin typeface="+mj-lt"/>
              </a:rPr>
              <a:t>16</a:t>
            </a:r>
            <a:r>
              <a:rPr lang="en-US" sz="2400" dirty="0">
                <a:latin typeface="+mj-lt"/>
              </a:rPr>
              <a:t> (also written 0x4AF) to binary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0100 1010 1111</a:t>
            </a:r>
            <a:r>
              <a:rPr lang="en-US" sz="2400" baseline="-25000" dirty="0">
                <a:latin typeface="+mj-lt"/>
              </a:rPr>
              <a:t>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Hexadecimal to decimal conversion: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Convert 4AF</a:t>
            </a:r>
            <a:r>
              <a:rPr lang="en-US" sz="2400" baseline="-25000" dirty="0">
                <a:latin typeface="+mj-lt"/>
              </a:rPr>
              <a:t>16</a:t>
            </a:r>
            <a:r>
              <a:rPr lang="en-US" sz="2400" dirty="0">
                <a:latin typeface="+mj-lt"/>
              </a:rPr>
              <a:t> to decimal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16</a:t>
            </a:r>
            <a:r>
              <a:rPr lang="en-US" sz="2400" baseline="30000" dirty="0">
                <a:latin typeface="+mj-lt"/>
              </a:rPr>
              <a:t>2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4 + 16</a:t>
            </a:r>
            <a:r>
              <a:rPr lang="en-US" sz="2400" baseline="30000" dirty="0">
                <a:latin typeface="+mj-lt"/>
              </a:rPr>
              <a:t>1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10 + 16</a:t>
            </a:r>
            <a:r>
              <a:rPr lang="en-US" sz="2400" baseline="30000" dirty="0">
                <a:latin typeface="+mj-lt"/>
              </a:rPr>
              <a:t>0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15 = 1199</a:t>
            </a:r>
            <a:r>
              <a:rPr lang="en-US" sz="2400" baseline="-25000" dirty="0">
                <a:latin typeface="+mj-lt"/>
              </a:rPr>
              <a:t>10</a:t>
            </a:r>
            <a:endParaRPr lang="en-US" sz="24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50181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Hexadecimal to Binary Conversion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1371600" y="2209800"/>
            <a:ext cx="419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71600" y="4267200"/>
            <a:ext cx="4343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6475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6" name="Rectangle 4"/>
          <p:cNvSpPr>
            <a:spLocks noGrp="1" noChangeArrowheads="1"/>
          </p:cNvSpPr>
          <p:nvPr>
            <p:ph sz="quarter" idx="4294967295"/>
            <p:custDataLst>
              <p:tags r:id="rId2"/>
            </p:custDataLst>
          </p:nvPr>
        </p:nvSpPr>
        <p:spPr>
          <a:xfrm>
            <a:off x="609600" y="1066800"/>
            <a:ext cx="8077200" cy="4648200"/>
          </a:xfrm>
        </p:spPr>
        <p:txBody>
          <a:bodyPr/>
          <a:lstStyle/>
          <a:p>
            <a:pPr eaLnBrk="1" hangingPunct="1"/>
            <a:r>
              <a:rPr lang="en-US" sz="3200" dirty="0"/>
              <a:t>Bits</a:t>
            </a:r>
          </a:p>
          <a:p>
            <a:pPr marL="0" indent="0" eaLnBrk="1" hangingPunct="1">
              <a:buNone/>
            </a:pPr>
            <a:endParaRPr lang="en-US" sz="3000" dirty="0"/>
          </a:p>
          <a:p>
            <a:pPr marL="0" indent="0" eaLnBrk="1" hangingPunct="1">
              <a:buNone/>
            </a:pPr>
            <a:endParaRPr lang="en-US" sz="3000" dirty="0"/>
          </a:p>
          <a:p>
            <a:pPr eaLnBrk="1" hangingPunct="1"/>
            <a:r>
              <a:rPr lang="en-US" sz="3200" dirty="0"/>
              <a:t>Bytes &amp; Nibbles</a:t>
            </a:r>
          </a:p>
          <a:p>
            <a:pPr marL="0" indent="0" eaLnBrk="1" hangingPunct="1">
              <a:buNone/>
            </a:pPr>
            <a:endParaRPr lang="en-US" sz="3000" dirty="0"/>
          </a:p>
          <a:p>
            <a:pPr marL="0" indent="0" eaLnBrk="1" hangingPunct="1">
              <a:buNone/>
            </a:pPr>
            <a:endParaRPr lang="en-US" sz="3000" dirty="0"/>
          </a:p>
          <a:p>
            <a:pPr eaLnBrk="1" hangingPunct="1"/>
            <a:r>
              <a:rPr lang="en-US" sz="3200" dirty="0"/>
              <a:t>Bytes</a:t>
            </a:r>
          </a:p>
        </p:txBody>
      </p:sp>
      <p:graphicFrame>
        <p:nvGraphicFramePr>
          <p:cNvPr id="51207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93693161"/>
              </p:ext>
            </p:extLst>
          </p:nvPr>
        </p:nvGraphicFramePr>
        <p:xfrm>
          <a:off x="4800600" y="2362200"/>
          <a:ext cx="2590800" cy="169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" name="VISIO" r:id="rId9" imgW="937260" imgH="638556" progId="Visio.Drawing.6">
                  <p:embed/>
                </p:oleObj>
              </mc:Choice>
              <mc:Fallback>
                <p:oleObj name="VISIO" r:id="rId9" imgW="937260" imgH="63855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2362200"/>
                        <a:ext cx="2590800" cy="169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8" name="Object 6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934436170"/>
              </p:ext>
            </p:extLst>
          </p:nvPr>
        </p:nvGraphicFramePr>
        <p:xfrm>
          <a:off x="4267200" y="4364037"/>
          <a:ext cx="3657600" cy="157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" name="VISIO" r:id="rId11" imgW="1301496" imgH="560832" progId="Visio.Drawing.6">
                  <p:embed/>
                </p:oleObj>
              </mc:Choice>
              <mc:Fallback>
                <p:oleObj name="VISIO" r:id="rId11" imgW="1301496" imgH="56083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4364037"/>
                        <a:ext cx="3657600" cy="1579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9" name="Object 7"/>
          <p:cNvGraphicFramePr>
            <a:graphicFrameLocks noGrp="1" noChangeAspect="1"/>
          </p:cNvGraphicFramePr>
          <p:nvPr>
            <p:ph sz="quarter" idx="4294967295"/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555756685"/>
              </p:ext>
            </p:extLst>
          </p:nvPr>
        </p:nvGraphicFramePr>
        <p:xfrm>
          <a:off x="4191000" y="1017587"/>
          <a:ext cx="3581400" cy="1497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" name="VISIO" r:id="rId13" imgW="1286256" imgH="562356" progId="Visio.Drawing.6">
                  <p:embed/>
                </p:oleObj>
              </mc:Choice>
              <mc:Fallback>
                <p:oleObj name="VISIO" r:id="rId13" imgW="1286256" imgH="56235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1017587"/>
                        <a:ext cx="3581400" cy="1497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04" name="Rectangle 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Bits, Bytes, Nibbles…</a:t>
            </a:r>
          </a:p>
        </p:txBody>
      </p:sp>
    </p:spTree>
    <p:extLst>
      <p:ext uri="{BB962C8B-B14F-4D97-AF65-F5344CB8AC3E}">
        <p14:creationId xmlns:p14="http://schemas.microsoft.com/office/powerpoint/2010/main" val="3379351694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0" name="Rectangle 4"/>
          <p:cNvSpPr>
            <a:spLocks noGrp="1" noChangeArrowheads="1"/>
          </p:cNvSpPr>
          <p:nvPr>
            <p:ph sz="quarter" idx="4294967295"/>
            <p:custDataLst>
              <p:tags r:id="rId1"/>
            </p:custDataLst>
          </p:nvPr>
        </p:nvSpPr>
        <p:spPr>
          <a:xfrm>
            <a:off x="533400" y="1143000"/>
            <a:ext cx="8077200" cy="4648200"/>
          </a:xfrm>
        </p:spPr>
        <p:txBody>
          <a:bodyPr/>
          <a:lstStyle/>
          <a:p>
            <a:pPr eaLnBrk="1" hangingPunct="1"/>
            <a:r>
              <a:rPr lang="en-US" sz="3200" dirty="0"/>
              <a:t>2</a:t>
            </a:r>
            <a:r>
              <a:rPr lang="en-US" sz="3200" baseline="30000" dirty="0"/>
              <a:t>10</a:t>
            </a:r>
            <a:r>
              <a:rPr lang="en-US" sz="3200" dirty="0"/>
              <a:t> = 1 kilo 	</a:t>
            </a:r>
            <a:r>
              <a:rPr lang="en-US" sz="2000" dirty="0"/>
              <a:t>≈</a:t>
            </a:r>
            <a:r>
              <a:rPr lang="en-US" sz="3200" dirty="0"/>
              <a:t> 1000  (1024)</a:t>
            </a:r>
          </a:p>
          <a:p>
            <a:pPr eaLnBrk="1" hangingPunct="1"/>
            <a:r>
              <a:rPr lang="en-US" sz="3200" dirty="0"/>
              <a:t>2</a:t>
            </a:r>
            <a:r>
              <a:rPr lang="en-US" sz="3200" baseline="30000" dirty="0"/>
              <a:t>20</a:t>
            </a:r>
            <a:r>
              <a:rPr lang="en-US" sz="3200" dirty="0"/>
              <a:t> = 1 mega 	</a:t>
            </a:r>
            <a:r>
              <a:rPr lang="en-US" sz="2000" dirty="0"/>
              <a:t>≈</a:t>
            </a:r>
            <a:r>
              <a:rPr lang="en-US" sz="3200" dirty="0"/>
              <a:t> 1 million  (1,048,576)</a:t>
            </a:r>
          </a:p>
          <a:p>
            <a:pPr eaLnBrk="1" hangingPunct="1"/>
            <a:r>
              <a:rPr lang="en-US" sz="3200" dirty="0"/>
              <a:t>2</a:t>
            </a:r>
            <a:r>
              <a:rPr lang="en-US" sz="3200" baseline="30000" dirty="0"/>
              <a:t>30</a:t>
            </a:r>
            <a:r>
              <a:rPr lang="en-US" sz="3200" dirty="0"/>
              <a:t> = 1 </a:t>
            </a:r>
            <a:r>
              <a:rPr lang="en-US" sz="3200" dirty="0" err="1"/>
              <a:t>giga</a:t>
            </a:r>
            <a:r>
              <a:rPr lang="en-US" sz="3200" dirty="0"/>
              <a:t> 	</a:t>
            </a:r>
            <a:r>
              <a:rPr lang="en-US" sz="2000" dirty="0"/>
              <a:t>≈</a:t>
            </a:r>
            <a:r>
              <a:rPr lang="en-US" sz="3200" dirty="0"/>
              <a:t> 1 billion (1,073,741,824)</a:t>
            </a:r>
          </a:p>
          <a:p>
            <a:r>
              <a:rPr lang="en-US" dirty="0"/>
              <a:t>2</a:t>
            </a:r>
            <a:r>
              <a:rPr lang="en-US" baseline="30000" dirty="0"/>
              <a:t>40</a:t>
            </a:r>
            <a:r>
              <a:rPr lang="en-US" dirty="0"/>
              <a:t> = 1 tera 	</a:t>
            </a:r>
            <a:r>
              <a:rPr lang="en-US" sz="2000" dirty="0"/>
              <a:t>≈</a:t>
            </a:r>
            <a:r>
              <a:rPr lang="en-US" dirty="0"/>
              <a:t> 1 trillion </a:t>
            </a:r>
          </a:p>
          <a:p>
            <a:r>
              <a:rPr lang="en-US" dirty="0"/>
              <a:t>2</a:t>
            </a:r>
            <a:r>
              <a:rPr lang="en-US" baseline="30000" dirty="0"/>
              <a:t>50</a:t>
            </a:r>
            <a:r>
              <a:rPr lang="en-US" dirty="0"/>
              <a:t> = 1 peta 	</a:t>
            </a:r>
            <a:r>
              <a:rPr lang="en-US" sz="2000" dirty="0"/>
              <a:t>≈</a:t>
            </a:r>
            <a:r>
              <a:rPr lang="en-US" dirty="0"/>
              <a:t> 1 quadrillion </a:t>
            </a:r>
          </a:p>
          <a:p>
            <a:r>
              <a:rPr lang="en-US" dirty="0"/>
              <a:t>2</a:t>
            </a:r>
            <a:r>
              <a:rPr lang="en-US" baseline="30000" dirty="0"/>
              <a:t>60</a:t>
            </a:r>
            <a:r>
              <a:rPr lang="en-US" dirty="0"/>
              <a:t> = 1 </a:t>
            </a:r>
            <a:r>
              <a:rPr lang="en-US" dirty="0" err="1"/>
              <a:t>exa</a:t>
            </a:r>
            <a:r>
              <a:rPr lang="en-US" dirty="0"/>
              <a:t> 	</a:t>
            </a:r>
            <a:r>
              <a:rPr lang="en-US" sz="2000" dirty="0"/>
              <a:t>≈</a:t>
            </a:r>
            <a:r>
              <a:rPr lang="en-US" dirty="0"/>
              <a:t> 1 quintillion</a:t>
            </a:r>
            <a:endParaRPr lang="en-US" sz="3200" dirty="0"/>
          </a:p>
          <a:p>
            <a:pPr eaLnBrk="1" hangingPunct="1"/>
            <a:endParaRPr lang="en-US" sz="3200" dirty="0"/>
          </a:p>
        </p:txBody>
      </p:sp>
      <p:sp>
        <p:nvSpPr>
          <p:cNvPr id="5222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Large Powers of Two</a:t>
            </a:r>
          </a:p>
        </p:txBody>
      </p:sp>
    </p:spTree>
    <p:extLst>
      <p:ext uri="{BB962C8B-B14F-4D97-AF65-F5344CB8AC3E}">
        <p14:creationId xmlns:p14="http://schemas.microsoft.com/office/powerpoint/2010/main" val="2461692320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8" name="Rectangle 4"/>
          <p:cNvSpPr>
            <a:spLocks noGrp="1" noChangeArrowheads="1"/>
          </p:cNvSpPr>
          <p:nvPr>
            <p:ph sz="quarter" idx="4294967295"/>
            <p:custDataLst>
              <p:tags r:id="rId1"/>
            </p:custDataLst>
          </p:nvPr>
        </p:nvSpPr>
        <p:spPr>
          <a:xfrm>
            <a:off x="533400" y="1143000"/>
            <a:ext cx="8077200" cy="4648200"/>
          </a:xfrm>
        </p:spPr>
        <p:txBody>
          <a:bodyPr/>
          <a:lstStyle/>
          <a:p>
            <a:pPr eaLnBrk="1" hangingPunct="1"/>
            <a:r>
              <a:rPr lang="en-US" sz="3200" dirty="0"/>
              <a:t>What is the value of 2</a:t>
            </a:r>
            <a:r>
              <a:rPr lang="en-US" sz="3200" baseline="30000" dirty="0"/>
              <a:t>24</a:t>
            </a:r>
            <a:r>
              <a:rPr lang="en-US" sz="3200" dirty="0"/>
              <a:t>?</a:t>
            </a:r>
          </a:p>
          <a:p>
            <a:pPr eaLnBrk="1" hangingPunct="1">
              <a:buFontTx/>
              <a:buNone/>
            </a:pPr>
            <a:r>
              <a:rPr lang="en-US" sz="3200" dirty="0">
                <a:solidFill>
                  <a:schemeClr val="accent2"/>
                </a:solidFill>
              </a:rPr>
              <a:t>	</a:t>
            </a:r>
            <a:r>
              <a:rPr lang="en-US" sz="3200" dirty="0"/>
              <a:t> </a:t>
            </a:r>
            <a:r>
              <a:rPr lang="en-US" sz="3200" b="1" dirty="0">
                <a:solidFill>
                  <a:schemeClr val="accent1"/>
                </a:solidFill>
              </a:rPr>
              <a:t>2</a:t>
            </a:r>
            <a:r>
              <a:rPr lang="en-US" sz="3200" b="1" baseline="30000" dirty="0">
                <a:solidFill>
                  <a:schemeClr val="accent1"/>
                </a:solidFill>
              </a:rPr>
              <a:t>4</a:t>
            </a:r>
            <a:r>
              <a:rPr lang="en-US" sz="3200" b="1" dirty="0">
                <a:solidFill>
                  <a:schemeClr val="accent1"/>
                </a:solidFill>
              </a:rPr>
              <a:t> </a:t>
            </a:r>
            <a:r>
              <a:rPr lang="en-US" sz="3200" b="1" dirty="0">
                <a:solidFill>
                  <a:schemeClr val="accent1"/>
                </a:solidFill>
                <a:cs typeface="Times New Roman" pitchFamily="18" charset="0"/>
              </a:rPr>
              <a:t>×</a:t>
            </a:r>
            <a:r>
              <a:rPr lang="en-US" sz="3200" b="1" dirty="0">
                <a:solidFill>
                  <a:schemeClr val="accent1"/>
                </a:solidFill>
              </a:rPr>
              <a:t> 2</a:t>
            </a:r>
            <a:r>
              <a:rPr lang="en-US" sz="3200" b="1" baseline="30000" dirty="0">
                <a:solidFill>
                  <a:schemeClr val="accent1"/>
                </a:solidFill>
              </a:rPr>
              <a:t>20</a:t>
            </a:r>
            <a:r>
              <a:rPr lang="en-US" sz="3200" b="1" dirty="0">
                <a:solidFill>
                  <a:schemeClr val="accent1"/>
                </a:solidFill>
              </a:rPr>
              <a:t> ≈ 16 million</a:t>
            </a:r>
          </a:p>
          <a:p>
            <a:pPr eaLnBrk="1" hangingPunct="1">
              <a:buFontTx/>
              <a:buNone/>
            </a:pPr>
            <a:endParaRPr lang="en-US" sz="3200" b="1" dirty="0">
              <a:solidFill>
                <a:schemeClr val="accent2"/>
              </a:solidFill>
            </a:endParaRPr>
          </a:p>
          <a:p>
            <a:pPr eaLnBrk="1" hangingPunct="1"/>
            <a:r>
              <a:rPr lang="en-US" sz="3200" dirty="0"/>
              <a:t>How many values can a 32-bit variable represent?</a:t>
            </a:r>
          </a:p>
          <a:p>
            <a:pPr eaLnBrk="1" hangingPunct="1">
              <a:buFontTx/>
              <a:buNone/>
            </a:pPr>
            <a:r>
              <a:rPr lang="en-US" sz="3200" dirty="0">
                <a:solidFill>
                  <a:schemeClr val="accent1"/>
                </a:solidFill>
              </a:rPr>
              <a:t>	</a:t>
            </a:r>
            <a:r>
              <a:rPr lang="en-US" sz="3200" b="1" dirty="0">
                <a:solidFill>
                  <a:schemeClr val="accent1"/>
                </a:solidFill>
              </a:rPr>
              <a:t>2</a:t>
            </a:r>
            <a:r>
              <a:rPr lang="en-US" sz="3200" b="1" baseline="30000" dirty="0">
                <a:solidFill>
                  <a:schemeClr val="accent1"/>
                </a:solidFill>
              </a:rPr>
              <a:t>2</a:t>
            </a:r>
            <a:r>
              <a:rPr lang="en-US" sz="3200" b="1" dirty="0">
                <a:solidFill>
                  <a:schemeClr val="accent1"/>
                </a:solidFill>
              </a:rPr>
              <a:t> </a:t>
            </a:r>
            <a:r>
              <a:rPr lang="en-US" sz="3200" b="1" dirty="0">
                <a:solidFill>
                  <a:schemeClr val="accent1"/>
                </a:solidFill>
                <a:cs typeface="Times New Roman" pitchFamily="18" charset="0"/>
              </a:rPr>
              <a:t>×</a:t>
            </a:r>
            <a:r>
              <a:rPr lang="en-US" sz="3200" b="1" dirty="0">
                <a:solidFill>
                  <a:schemeClr val="accent1"/>
                </a:solidFill>
              </a:rPr>
              <a:t> 2</a:t>
            </a:r>
            <a:r>
              <a:rPr lang="en-US" sz="3200" b="1" baseline="30000" dirty="0">
                <a:solidFill>
                  <a:schemeClr val="accent1"/>
                </a:solidFill>
              </a:rPr>
              <a:t>30</a:t>
            </a:r>
            <a:r>
              <a:rPr lang="en-US" sz="3200" b="1" dirty="0">
                <a:solidFill>
                  <a:schemeClr val="accent1"/>
                </a:solidFill>
              </a:rPr>
              <a:t> ≈ 4 billion</a:t>
            </a:r>
          </a:p>
          <a:p>
            <a:pPr eaLnBrk="1" hangingPunct="1">
              <a:buFontTx/>
              <a:buNone/>
            </a:pPr>
            <a:endParaRPr lang="en-US" sz="3200" dirty="0"/>
          </a:p>
        </p:txBody>
      </p:sp>
      <p:sp>
        <p:nvSpPr>
          <p:cNvPr id="5427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Estimating Powers of Two</a:t>
            </a:r>
          </a:p>
        </p:txBody>
      </p:sp>
      <p:sp>
        <p:nvSpPr>
          <p:cNvPr id="5" name="Rectangle 4"/>
          <p:cNvSpPr/>
          <p:nvPr/>
        </p:nvSpPr>
        <p:spPr>
          <a:xfrm>
            <a:off x="990600" y="1828800"/>
            <a:ext cx="4191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3962400"/>
            <a:ext cx="4191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3739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303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85445869"/>
              </p:ext>
            </p:extLst>
          </p:nvPr>
        </p:nvGraphicFramePr>
        <p:xfrm>
          <a:off x="2925763" y="1365250"/>
          <a:ext cx="3246437" cy="192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09" name="VISIO" r:id="rId8" imgW="854964" imgH="527304" progId="Visio.Drawing.6">
                  <p:embed/>
                </p:oleObj>
              </mc:Choice>
              <mc:Fallback>
                <p:oleObj name="VISIO" r:id="rId8" imgW="854964" imgH="52730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5763" y="1365250"/>
                        <a:ext cx="3246437" cy="192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4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70400450"/>
              </p:ext>
            </p:extLst>
          </p:nvPr>
        </p:nvGraphicFramePr>
        <p:xfrm>
          <a:off x="3048000" y="3713163"/>
          <a:ext cx="3124200" cy="187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10" name="VISIO" r:id="rId10" imgW="858012" imgH="536448" progId="Visio.Drawing.6">
                  <p:embed/>
                </p:oleObj>
              </mc:Choice>
              <mc:Fallback>
                <p:oleObj name="VISIO" r:id="rId10" imgW="858012" imgH="53644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713163"/>
                        <a:ext cx="3124200" cy="1878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0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Decimal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Binary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55301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Addition</a:t>
            </a:r>
          </a:p>
        </p:txBody>
      </p:sp>
    </p:spTree>
    <p:extLst>
      <p:ext uri="{BB962C8B-B14F-4D97-AF65-F5344CB8AC3E}">
        <p14:creationId xmlns:p14="http://schemas.microsoft.com/office/powerpoint/2010/main" val="1212756759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351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40317479"/>
              </p:ext>
            </p:extLst>
          </p:nvPr>
        </p:nvGraphicFramePr>
        <p:xfrm>
          <a:off x="5486401" y="1023938"/>
          <a:ext cx="2133600" cy="2401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7" name="VISIO" r:id="rId8" imgW="503605" imgH="590328" progId="Visio.Drawing.6">
                  <p:embed/>
                </p:oleObj>
              </mc:Choice>
              <mc:Fallback>
                <p:oleObj name="VISIO" r:id="rId8" imgW="503605" imgH="59032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1" y="1023938"/>
                        <a:ext cx="2133600" cy="2401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2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3800566"/>
              </p:ext>
            </p:extLst>
          </p:nvPr>
        </p:nvGraphicFramePr>
        <p:xfrm>
          <a:off x="5334000" y="3429000"/>
          <a:ext cx="2236788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8" name="VISIO" r:id="rId10" imgW="503640" imgH="514080" progId="Visio.Drawing.6">
                  <p:embed/>
                </p:oleObj>
              </mc:Choice>
              <mc:Fallback>
                <p:oleObj name="VISIO" r:id="rId10" imgW="503640" imgH="51408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429000"/>
                        <a:ext cx="2236788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4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219200"/>
            <a:ext cx="3810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Add the following 4-bit binary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Add the following 4-bit binary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57349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Binary Addition Examples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096000" y="1066800"/>
            <a:ext cx="1524000" cy="2057400"/>
            <a:chOff x="6096000" y="1066800"/>
            <a:chExt cx="1524000" cy="2057400"/>
          </a:xfrm>
        </p:grpSpPr>
        <p:sp>
          <p:nvSpPr>
            <p:cNvPr id="7" name="Rectangle 6"/>
            <p:cNvSpPr/>
            <p:nvPr/>
          </p:nvSpPr>
          <p:spPr>
            <a:xfrm>
              <a:off x="6096000" y="2590800"/>
              <a:ext cx="15240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096000" y="1066800"/>
              <a:ext cx="15240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867400" y="3505200"/>
            <a:ext cx="1524000" cy="2057400"/>
            <a:chOff x="5867400" y="3505200"/>
            <a:chExt cx="1524000" cy="2057400"/>
          </a:xfrm>
        </p:grpSpPr>
        <p:sp>
          <p:nvSpPr>
            <p:cNvPr id="11" name="Rectangle 10"/>
            <p:cNvSpPr/>
            <p:nvPr/>
          </p:nvSpPr>
          <p:spPr>
            <a:xfrm>
              <a:off x="5867400" y="5029200"/>
              <a:ext cx="15240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867400" y="3505200"/>
              <a:ext cx="15240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41364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837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Digital systems operate on a </a:t>
            </a:r>
            <a:r>
              <a:rPr lang="en-US" sz="3200" b="1" dirty="0">
                <a:latin typeface="+mj-lt"/>
              </a:rPr>
              <a:t>fixed number of bits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Overflow: when result is too big to fit in the available number of bits</a:t>
            </a:r>
            <a:endParaRPr lang="en-US" sz="16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See previous example of 11 + 6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Overflow</a:t>
            </a:r>
          </a:p>
        </p:txBody>
      </p:sp>
    </p:spTree>
    <p:extLst>
      <p:ext uri="{BB962C8B-B14F-4D97-AF65-F5344CB8AC3E}">
        <p14:creationId xmlns:p14="http://schemas.microsoft.com/office/powerpoint/2010/main" val="1076768013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939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Sign/Magnitude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Two’s Complement Numbers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Signed Binary Numbers</a:t>
            </a:r>
          </a:p>
        </p:txBody>
      </p:sp>
    </p:spTree>
    <p:extLst>
      <p:ext uri="{BB962C8B-B14F-4D97-AF65-F5344CB8AC3E}">
        <p14:creationId xmlns:p14="http://schemas.microsoft.com/office/powerpoint/2010/main" val="3070960590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144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1 sign bit, </a:t>
            </a:r>
            <a:r>
              <a:rPr lang="en-US" sz="2800" i="1" dirty="0">
                <a:latin typeface="+mj-lt"/>
              </a:rPr>
              <a:t>N</a:t>
            </a:r>
            <a:r>
              <a:rPr lang="en-US" sz="2800" b="1" dirty="0">
                <a:latin typeface="+mj-lt"/>
              </a:rPr>
              <a:t>-</a:t>
            </a:r>
            <a:r>
              <a:rPr lang="en-US" sz="2800" dirty="0">
                <a:latin typeface="+mj-lt"/>
              </a:rPr>
              <a:t>1 magnitude bits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Sign bit is the most significant (left-most) bit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Positive number: sign bit = 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Negative number: sign bit = 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Example, 4</a:t>
            </a:r>
            <a:r>
              <a:rPr lang="en-US" sz="2800" b="1" dirty="0">
                <a:latin typeface="+mj-lt"/>
              </a:rPr>
              <a:t>-</a:t>
            </a:r>
            <a:r>
              <a:rPr lang="en-US" sz="2800" dirty="0">
                <a:latin typeface="+mj-lt"/>
              </a:rPr>
              <a:t>bit sign/mag representations of ± 6: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+mj-lt"/>
              </a:rPr>
              <a:t>	    +6 = 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0110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+mj-lt"/>
              </a:rPr>
              <a:t>          </a:t>
            </a:r>
            <a:r>
              <a:rPr lang="en-US" b="1" dirty="0">
                <a:latin typeface="+mj-lt"/>
              </a:rPr>
              <a:t>- </a:t>
            </a:r>
            <a:r>
              <a:rPr lang="en-US" dirty="0">
                <a:latin typeface="+mj-lt"/>
              </a:rPr>
              <a:t>6 = 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1110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Range of an </a:t>
            </a:r>
            <a:r>
              <a:rPr lang="en-US" sz="2800" i="1" dirty="0">
                <a:latin typeface="+mj-lt"/>
              </a:rPr>
              <a:t>N</a:t>
            </a:r>
            <a:r>
              <a:rPr lang="en-US" sz="2800" dirty="0">
                <a:latin typeface="+mj-lt"/>
              </a:rPr>
              <a:t>-bit sign/magnitude number: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+mj-lt"/>
              </a:rPr>
              <a:t>		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[-(2</a:t>
            </a:r>
            <a:r>
              <a:rPr lang="en-US" b="1" baseline="30000" dirty="0">
                <a:solidFill>
                  <a:schemeClr val="accent1"/>
                </a:solidFill>
                <a:latin typeface="+mj-lt"/>
              </a:rPr>
              <a:t>N-1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-1), 2</a:t>
            </a:r>
            <a:r>
              <a:rPr lang="en-US" b="1" baseline="30000" dirty="0">
                <a:solidFill>
                  <a:schemeClr val="accent1"/>
                </a:solidFill>
                <a:latin typeface="+mj-lt"/>
              </a:rPr>
              <a:t>N-1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-1]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Sign/Magnitude Numbers</a:t>
            </a:r>
          </a:p>
        </p:txBody>
      </p:sp>
      <p:sp>
        <p:nvSpPr>
          <p:cNvPr id="5" name="Rectangle 4"/>
          <p:cNvSpPr/>
          <p:nvPr/>
        </p:nvSpPr>
        <p:spPr>
          <a:xfrm>
            <a:off x="1600200" y="4114800"/>
            <a:ext cx="1524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00200" y="4495800"/>
            <a:ext cx="1524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24000" y="5257800"/>
            <a:ext cx="28956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1" y="2057400"/>
            <a:ext cx="3124200" cy="1600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43840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+mj-lt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+mj-lt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+mj-lt"/>
            </a:endParaRPr>
          </a:p>
        </p:txBody>
      </p:sp>
      <p:sp>
        <p:nvSpPr>
          <p:cNvPr id="6247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Problems: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Addition doesn’t work, for example -6 + 6: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+mj-lt"/>
              </a:rPr>
              <a:t>              1110                   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+mj-lt"/>
              </a:rPr>
              <a:t>           + 0110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+mj-lt"/>
              </a:rPr>
              <a:t>            10100 </a:t>
            </a:r>
            <a:r>
              <a:rPr lang="en-US" sz="3200" dirty="0">
                <a:solidFill>
                  <a:schemeClr val="accent2"/>
                </a:solidFill>
                <a:latin typeface="+mj-lt"/>
              </a:rPr>
              <a:t>(wrong!)</a:t>
            </a:r>
          </a:p>
          <a:p>
            <a:pPr marL="342900" indent="-342900">
              <a:spcBef>
                <a:spcPct val="20000"/>
              </a:spcBef>
            </a:pPr>
            <a:endParaRPr lang="en-US" sz="1600" dirty="0">
              <a:solidFill>
                <a:schemeClr val="accent2"/>
              </a:solidFill>
              <a:latin typeface="+mj-lt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Two representations of 0 (± 0):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+mj-lt"/>
              </a:rPr>
              <a:t>              1000                   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+mj-lt"/>
              </a:rPr>
              <a:t>              0000</a:t>
            </a: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+mj-lt"/>
            </a:endParaRPr>
          </a:p>
        </p:txBody>
      </p:sp>
      <p:sp>
        <p:nvSpPr>
          <p:cNvPr id="6247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1447800" y="3276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Sign/Magnitude Numbers</a:t>
            </a:r>
          </a:p>
        </p:txBody>
      </p:sp>
    </p:spTree>
    <p:extLst>
      <p:ext uri="{BB962C8B-B14F-4D97-AF65-F5344CB8AC3E}">
        <p14:creationId xmlns:p14="http://schemas.microsoft.com/office/powerpoint/2010/main" val="51800510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189037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Program a commercial microcontroller in C and assembly language and use it in a physical system.</a:t>
            </a:r>
          </a:p>
          <a:p>
            <a:pPr lvl="0"/>
            <a:r>
              <a:rPr lang="en-US" dirty="0"/>
              <a:t>Begin the practice of implementing and debugging digital systems with appropriate lab techniques including breadboarding, interpreting datasheets, and using field-programmable gate arrays and microcontroller boards, simulators, debuggers, and test-and-measurement equipment.  </a:t>
            </a:r>
          </a:p>
          <a:p>
            <a:pPr lvl="0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830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Learning Objectives Cont.</a:t>
            </a:r>
          </a:p>
        </p:txBody>
      </p:sp>
    </p:spTree>
    <p:extLst>
      <p:ext uri="{BB962C8B-B14F-4D97-AF65-F5344CB8AC3E}">
        <p14:creationId xmlns:p14="http://schemas.microsoft.com/office/powerpoint/2010/main" val="27310916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349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066800"/>
            <a:ext cx="8534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Don’t have same problems as sign/magnitude numbers: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3200" b="1" dirty="0">
                <a:latin typeface="+mj-lt"/>
              </a:rPr>
              <a:t>Addition works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3200" b="1" dirty="0">
                <a:latin typeface="+mj-lt"/>
              </a:rPr>
              <a:t>Single representation for 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Two’s Complement Numbers</a:t>
            </a:r>
          </a:p>
        </p:txBody>
      </p:sp>
    </p:spTree>
    <p:extLst>
      <p:ext uri="{BB962C8B-B14F-4D97-AF65-F5344CB8AC3E}">
        <p14:creationId xmlns:p14="http://schemas.microsoft.com/office/powerpoint/2010/main" val="1188206998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451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914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100" dirty="0" err="1">
                <a:latin typeface="+mj-lt"/>
              </a:rPr>
              <a:t>msb</a:t>
            </a:r>
            <a:r>
              <a:rPr lang="en-US" sz="3100" dirty="0">
                <a:latin typeface="+mj-lt"/>
              </a:rPr>
              <a:t> has value of </a:t>
            </a:r>
            <a:r>
              <a:rPr lang="en-US" sz="3100" b="1" dirty="0">
                <a:latin typeface="+mj-lt"/>
              </a:rPr>
              <a:t>-</a:t>
            </a:r>
            <a:r>
              <a:rPr lang="en-US" sz="3100" dirty="0">
                <a:latin typeface="+mj-lt"/>
              </a:rPr>
              <a:t>2</a:t>
            </a:r>
            <a:r>
              <a:rPr lang="en-US" sz="3100" i="1" baseline="30000" dirty="0">
                <a:latin typeface="+mj-lt"/>
              </a:rPr>
              <a:t>N</a:t>
            </a:r>
            <a:r>
              <a:rPr lang="en-US" sz="3100" baseline="30000" dirty="0">
                <a:latin typeface="+mj-lt"/>
              </a:rPr>
              <a:t>-1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1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1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100" dirty="0">
                <a:latin typeface="+mj-lt"/>
              </a:rPr>
              <a:t>Most positive 4-bit number: </a:t>
            </a:r>
            <a:r>
              <a:rPr lang="en-US" sz="3100" b="1" dirty="0">
                <a:solidFill>
                  <a:schemeClr val="accent1"/>
                </a:solidFill>
                <a:latin typeface="+mj-lt"/>
              </a:rPr>
              <a:t>0111</a:t>
            </a:r>
            <a:endParaRPr lang="en-US" sz="3100" dirty="0">
              <a:solidFill>
                <a:schemeClr val="accent1"/>
              </a:solidFill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100" dirty="0">
                <a:latin typeface="+mj-lt"/>
              </a:rPr>
              <a:t>Most negative 4-bit number: </a:t>
            </a:r>
            <a:r>
              <a:rPr lang="en-US" sz="3100" b="1" dirty="0">
                <a:solidFill>
                  <a:schemeClr val="accent1"/>
                </a:solidFill>
                <a:latin typeface="+mj-lt"/>
              </a:rPr>
              <a:t>1000</a:t>
            </a:r>
            <a:endParaRPr lang="en-US" sz="3100" dirty="0">
              <a:solidFill>
                <a:schemeClr val="accent1"/>
              </a:solidFill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100" dirty="0">
                <a:latin typeface="+mj-lt"/>
              </a:rPr>
              <a:t>The most significant bit still indicates the sign (1 = negative, 0 = positive)</a:t>
            </a:r>
          </a:p>
          <a:p>
            <a:pPr marL="342900" lvl="1" indent="-342900">
              <a:spcBef>
                <a:spcPct val="20000"/>
              </a:spcBef>
              <a:buFontTx/>
              <a:buChar char="•"/>
            </a:pPr>
            <a:r>
              <a:rPr lang="en-US" sz="3100" dirty="0">
                <a:latin typeface="+mj-lt"/>
              </a:rPr>
              <a:t>Range of an </a:t>
            </a:r>
            <a:r>
              <a:rPr lang="en-US" sz="3100" i="1" dirty="0">
                <a:latin typeface="+mj-lt"/>
              </a:rPr>
              <a:t>N</a:t>
            </a:r>
            <a:r>
              <a:rPr lang="en-US" sz="3100" dirty="0">
                <a:latin typeface="+mj-lt"/>
              </a:rPr>
              <a:t>-bit two’s complement number:</a:t>
            </a:r>
          </a:p>
          <a:p>
            <a:pPr marL="0" lvl="1">
              <a:spcBef>
                <a:spcPct val="20000"/>
              </a:spcBef>
            </a:pPr>
            <a:r>
              <a:rPr lang="en-US" sz="3100" b="1" dirty="0">
                <a:solidFill>
                  <a:schemeClr val="accent1"/>
                </a:solidFill>
                <a:latin typeface="+mj-lt"/>
              </a:rPr>
              <a:t>                        [-(2</a:t>
            </a:r>
            <a:r>
              <a:rPr lang="en-US" sz="3100" b="1" baseline="30000" dirty="0">
                <a:solidFill>
                  <a:schemeClr val="accent1"/>
                </a:solidFill>
                <a:latin typeface="+mj-lt"/>
              </a:rPr>
              <a:t>N-1</a:t>
            </a:r>
            <a:r>
              <a:rPr lang="en-US" sz="3100" b="1" dirty="0">
                <a:solidFill>
                  <a:schemeClr val="accent1"/>
                </a:solidFill>
                <a:latin typeface="+mj-lt"/>
              </a:rPr>
              <a:t>), 2</a:t>
            </a:r>
            <a:r>
              <a:rPr lang="en-US" sz="3100" b="1" baseline="30000" dirty="0">
                <a:solidFill>
                  <a:schemeClr val="accent1"/>
                </a:solidFill>
                <a:latin typeface="+mj-lt"/>
              </a:rPr>
              <a:t>N-1</a:t>
            </a:r>
            <a:r>
              <a:rPr lang="en-US" sz="3100" b="1" dirty="0">
                <a:solidFill>
                  <a:schemeClr val="accent1"/>
                </a:solidFill>
                <a:latin typeface="+mj-lt"/>
              </a:rPr>
              <a:t>-1]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1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Two’s Complement Numbers</a:t>
            </a:r>
          </a:p>
        </p:txBody>
      </p:sp>
      <p:pic>
        <p:nvPicPr>
          <p:cNvPr id="6" name="Picture 4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71600"/>
            <a:ext cx="4657726" cy="1400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57800" y="1794606"/>
            <a:ext cx="609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5562600" y="2743200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5000" y="3276600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19400" y="5334000"/>
            <a:ext cx="23622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1573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759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“Taking the Two’s complement” </a:t>
            </a:r>
            <a:r>
              <a:rPr lang="en-US" sz="3200" b="1" dirty="0">
                <a:latin typeface="+mj-lt"/>
              </a:rPr>
              <a:t>flips the sign</a:t>
            </a:r>
            <a:r>
              <a:rPr lang="en-US" sz="3200" dirty="0">
                <a:latin typeface="+mj-lt"/>
              </a:rPr>
              <a:t> of a two’s complement number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Method: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latin typeface="+mj-lt"/>
              </a:rPr>
              <a:t>Invert the bits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latin typeface="+mj-lt"/>
              </a:rPr>
              <a:t>Add 1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Example:</a:t>
            </a:r>
            <a:r>
              <a:rPr lang="en-US" sz="3200" dirty="0">
                <a:latin typeface="+mj-lt"/>
              </a:rPr>
              <a:t> Flip the sign of 3</a:t>
            </a:r>
            <a:r>
              <a:rPr lang="en-US" sz="3200" baseline="-25000" dirty="0">
                <a:latin typeface="+mj-lt"/>
              </a:rPr>
              <a:t>10</a:t>
            </a:r>
            <a:r>
              <a:rPr lang="en-US" sz="3200" dirty="0">
                <a:latin typeface="+mj-lt"/>
              </a:rPr>
              <a:t> = 0011</a:t>
            </a:r>
            <a:r>
              <a:rPr lang="en-US" sz="3200" baseline="-25000" dirty="0">
                <a:latin typeface="+mj-lt"/>
              </a:rPr>
              <a:t>2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1100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+    1</a:t>
            </a:r>
          </a:p>
          <a:p>
            <a:pPr marL="1371600" lvl="2" indent="-457200"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      </a:t>
            </a:r>
            <a:r>
              <a:rPr lang="en-US" sz="10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1101 = -3</a:t>
            </a:r>
            <a:r>
              <a:rPr lang="en-US" sz="2400" b="1" baseline="-25000" dirty="0">
                <a:solidFill>
                  <a:srgbClr val="0070C0"/>
                </a:solidFill>
                <a:latin typeface="+mj-lt"/>
              </a:rPr>
              <a:t>10</a:t>
            </a:r>
          </a:p>
        </p:txBody>
      </p:sp>
      <p:sp>
        <p:nvSpPr>
          <p:cNvPr id="6759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1981200" y="5029200"/>
            <a:ext cx="914400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“Taking the Two’s Complement”</a:t>
            </a:r>
          </a:p>
        </p:txBody>
      </p:sp>
      <p:sp>
        <p:nvSpPr>
          <p:cNvPr id="6" name="Rectangle 5"/>
          <p:cNvSpPr/>
          <p:nvPr/>
        </p:nvSpPr>
        <p:spPr>
          <a:xfrm>
            <a:off x="1905000" y="4191000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05000" y="4724400"/>
            <a:ext cx="1524000" cy="838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0219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963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Take the two’s complement of 6</a:t>
            </a:r>
            <a:r>
              <a:rPr lang="en-US" sz="3200" baseline="-25000" dirty="0">
                <a:latin typeface="+mj-lt"/>
              </a:rPr>
              <a:t>10</a:t>
            </a:r>
            <a:r>
              <a:rPr lang="en-US" sz="3200" dirty="0">
                <a:latin typeface="+mj-lt"/>
              </a:rPr>
              <a:t> = 0110</a:t>
            </a:r>
            <a:r>
              <a:rPr lang="en-US" sz="3200" baseline="-25000" dirty="0">
                <a:latin typeface="+mj-lt"/>
              </a:rPr>
              <a:t>2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solidFill>
                  <a:srgbClr val="0070C0"/>
                </a:solidFill>
                <a:latin typeface="+mj-lt"/>
              </a:rPr>
              <a:t>1001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solidFill>
                  <a:srgbClr val="0070C0"/>
                </a:solidFill>
                <a:latin typeface="+mj-lt"/>
              </a:rPr>
              <a:t>+    1</a:t>
            </a:r>
          </a:p>
          <a:p>
            <a:pPr marL="1371600" lvl="2" indent="-457200">
              <a:spcBef>
                <a:spcPct val="20000"/>
              </a:spcBef>
            </a:pPr>
            <a:r>
              <a:rPr lang="en-US" sz="2400" dirty="0">
                <a:solidFill>
                  <a:srgbClr val="0070C0"/>
                </a:solidFill>
                <a:latin typeface="+mj-lt"/>
              </a:rPr>
              <a:t>      </a:t>
            </a:r>
            <a:r>
              <a:rPr lang="en-US" sz="10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+mj-lt"/>
              </a:rPr>
              <a:t>1010</a:t>
            </a:r>
            <a:r>
              <a:rPr lang="en-US" sz="2400" baseline="-25000" dirty="0">
                <a:solidFill>
                  <a:srgbClr val="0070C0"/>
                </a:solidFill>
                <a:latin typeface="+mj-lt"/>
              </a:rPr>
              <a:t>2</a:t>
            </a:r>
            <a:r>
              <a:rPr lang="en-US" sz="2400" dirty="0">
                <a:solidFill>
                  <a:srgbClr val="0070C0"/>
                </a:solidFill>
                <a:latin typeface="+mj-lt"/>
              </a:rPr>
              <a:t> = -6</a:t>
            </a:r>
            <a:r>
              <a:rPr lang="en-US" sz="2400" baseline="-25000" dirty="0">
                <a:solidFill>
                  <a:srgbClr val="0070C0"/>
                </a:solidFill>
                <a:latin typeface="+mj-lt"/>
              </a:rPr>
              <a:t>10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What is the decimal value of the two’s complement number 1001</a:t>
            </a:r>
            <a:r>
              <a:rPr lang="en-US" sz="3200" baseline="-25000" dirty="0">
                <a:latin typeface="+mj-lt"/>
              </a:rPr>
              <a:t>2</a:t>
            </a:r>
            <a:r>
              <a:rPr lang="en-US" sz="3200" dirty="0">
                <a:latin typeface="+mj-lt"/>
              </a:rPr>
              <a:t>?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solidFill>
                  <a:srgbClr val="0070C0"/>
                </a:solidFill>
                <a:latin typeface="+mj-lt"/>
              </a:rPr>
              <a:t>0110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solidFill>
                  <a:srgbClr val="0070C0"/>
                </a:solidFill>
                <a:latin typeface="+mj-lt"/>
              </a:rPr>
              <a:t>+    1</a:t>
            </a:r>
          </a:p>
          <a:p>
            <a:pPr marL="1371600" lvl="2" indent="-457200">
              <a:spcBef>
                <a:spcPct val="20000"/>
              </a:spcBef>
            </a:pPr>
            <a:r>
              <a:rPr lang="en-US" sz="2400" dirty="0">
                <a:solidFill>
                  <a:srgbClr val="0070C0"/>
                </a:solidFill>
                <a:latin typeface="+mj-lt"/>
              </a:rPr>
              <a:t>      </a:t>
            </a:r>
            <a:r>
              <a:rPr lang="en-US" sz="10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+mj-lt"/>
              </a:rPr>
              <a:t>0111</a:t>
            </a:r>
            <a:r>
              <a:rPr lang="en-US" sz="2400" baseline="-25000" dirty="0">
                <a:solidFill>
                  <a:srgbClr val="0070C0"/>
                </a:solidFill>
                <a:latin typeface="+mj-lt"/>
              </a:rPr>
              <a:t>2</a:t>
            </a:r>
            <a:r>
              <a:rPr lang="en-US" sz="2400" dirty="0">
                <a:solidFill>
                  <a:srgbClr val="0070C0"/>
                </a:solidFill>
                <a:latin typeface="+mj-lt"/>
              </a:rPr>
              <a:t> = 7</a:t>
            </a:r>
            <a:r>
              <a:rPr lang="en-US" sz="2400" baseline="-25000" dirty="0">
                <a:solidFill>
                  <a:srgbClr val="0070C0"/>
                </a:solidFill>
                <a:latin typeface="+mj-lt"/>
              </a:rPr>
              <a:t>10</a:t>
            </a:r>
            <a:r>
              <a:rPr lang="en-US" sz="2400" dirty="0">
                <a:solidFill>
                  <a:srgbClr val="0070C0"/>
                </a:solidFill>
                <a:latin typeface="+mj-lt"/>
              </a:rPr>
              <a:t>, so 1001</a:t>
            </a:r>
            <a:r>
              <a:rPr lang="en-US" sz="2400" baseline="-25000" dirty="0">
                <a:solidFill>
                  <a:srgbClr val="0070C0"/>
                </a:solidFill>
                <a:latin typeface="+mj-lt"/>
              </a:rPr>
              <a:t>2</a:t>
            </a:r>
            <a:r>
              <a:rPr lang="en-US" sz="2400" dirty="0">
                <a:solidFill>
                  <a:srgbClr val="0070C0"/>
                </a:solidFill>
                <a:latin typeface="+mj-lt"/>
              </a:rPr>
              <a:t> = -7</a:t>
            </a:r>
            <a:r>
              <a:rPr lang="en-US" sz="2400" baseline="-25000" dirty="0">
                <a:solidFill>
                  <a:srgbClr val="0070C0"/>
                </a:solidFill>
                <a:latin typeface="+mj-lt"/>
              </a:rPr>
              <a:t>10</a:t>
            </a:r>
          </a:p>
        </p:txBody>
      </p:sp>
      <p:sp>
        <p:nvSpPr>
          <p:cNvPr id="69639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1905000" y="5410200"/>
            <a:ext cx="914400" cy="0"/>
          </a:xfrm>
          <a:prstGeom prst="line">
            <a:avLst/>
          </a:prstGeom>
          <a:noFill/>
          <a:ln w="952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40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H="1">
            <a:off x="1905000" y="2438400"/>
            <a:ext cx="914400" cy="0"/>
          </a:xfrm>
          <a:prstGeom prst="line">
            <a:avLst/>
          </a:prstGeom>
          <a:noFill/>
          <a:ln w="952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Two’s Complement Examples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1905000" y="1676400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905000" y="2057400"/>
            <a:ext cx="1524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905000" y="4572000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05000" y="4953000"/>
            <a:ext cx="3429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1030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662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56504950"/>
              </p:ext>
            </p:extLst>
          </p:nvPr>
        </p:nvGraphicFramePr>
        <p:xfrm>
          <a:off x="2971800" y="1538287"/>
          <a:ext cx="2333625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7" name="VISIO" r:id="rId7" imgW="550770" imgH="502083" progId="Visio.Drawing.6">
                  <p:embed/>
                </p:oleObj>
              </mc:Choice>
              <mc:Fallback>
                <p:oleObj name="VISIO" r:id="rId7" imgW="550770" imgH="502083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538287"/>
                        <a:ext cx="2333625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3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28265381"/>
              </p:ext>
            </p:extLst>
          </p:nvPr>
        </p:nvGraphicFramePr>
        <p:xfrm>
          <a:off x="2895600" y="3832225"/>
          <a:ext cx="2409825" cy="218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8" name="VISIO" r:id="rId9" imgW="550770" imgH="502083" progId="Visio.Drawing.6">
                  <p:embed/>
                </p:oleObj>
              </mc:Choice>
              <mc:Fallback>
                <p:oleObj name="VISIO" r:id="rId9" imgW="550770" imgH="502083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832225"/>
                        <a:ext cx="2409825" cy="218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Two’s Complement Addition</a:t>
            </a:r>
          </a:p>
        </p:txBody>
      </p:sp>
      <p:sp>
        <p:nvSpPr>
          <p:cNvPr id="6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1066800"/>
            <a:ext cx="8458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Add 6 + (-6) using two’s complement numbers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18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18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Add </a:t>
            </a:r>
            <a:r>
              <a:rPr lang="en-US" sz="3200" b="1" dirty="0">
                <a:latin typeface="+mj-lt"/>
              </a:rPr>
              <a:t>-</a:t>
            </a:r>
            <a:r>
              <a:rPr lang="en-US" sz="3200" dirty="0">
                <a:latin typeface="+mj-lt"/>
              </a:rPr>
              <a:t>2 + 3 using two’s complement numbers</a:t>
            </a:r>
          </a:p>
        </p:txBody>
      </p:sp>
    </p:spTree>
    <p:extLst>
      <p:ext uri="{BB962C8B-B14F-4D97-AF65-F5344CB8AC3E}">
        <p14:creationId xmlns:p14="http://schemas.microsoft.com/office/powerpoint/2010/main" val="824917509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86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93949985"/>
              </p:ext>
            </p:extLst>
          </p:nvPr>
        </p:nvGraphicFramePr>
        <p:xfrm>
          <a:off x="2971800" y="1538287"/>
          <a:ext cx="2333625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1" name="VISIO" r:id="rId7" imgW="551688" imgH="501396" progId="Visio.Drawing.6">
                  <p:embed/>
                </p:oleObj>
              </mc:Choice>
              <mc:Fallback>
                <p:oleObj name="VISIO" r:id="rId7" imgW="551688" imgH="50139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538287"/>
                        <a:ext cx="2333625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7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44464298"/>
              </p:ext>
            </p:extLst>
          </p:nvPr>
        </p:nvGraphicFramePr>
        <p:xfrm>
          <a:off x="2895600" y="3832225"/>
          <a:ext cx="2409825" cy="218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2" name="VISIO" r:id="rId9" imgW="551688" imgH="501396" progId="Visio.Drawing.6">
                  <p:embed/>
                </p:oleObj>
              </mc:Choice>
              <mc:Fallback>
                <p:oleObj name="VISIO" r:id="rId9" imgW="551688" imgH="50139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832225"/>
                        <a:ext cx="2409825" cy="218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84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1066800"/>
            <a:ext cx="8458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Add 6 + (-6) using two’s complement numbers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18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18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Add </a:t>
            </a:r>
            <a:r>
              <a:rPr lang="en-US" sz="3200" b="1" dirty="0">
                <a:latin typeface="+mj-lt"/>
              </a:rPr>
              <a:t>-</a:t>
            </a:r>
            <a:r>
              <a:rPr lang="en-US" sz="3200" dirty="0">
                <a:latin typeface="+mj-lt"/>
              </a:rPr>
              <a:t>2 + 3 using two’s complement numbers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Two’s Complement Addition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657600" y="1676400"/>
            <a:ext cx="1600200" cy="1905000"/>
            <a:chOff x="3657600" y="1676400"/>
            <a:chExt cx="1600200" cy="1905000"/>
          </a:xfrm>
        </p:grpSpPr>
        <p:sp>
          <p:nvSpPr>
            <p:cNvPr id="6" name="Rectangle 5"/>
            <p:cNvSpPr/>
            <p:nvPr/>
          </p:nvSpPr>
          <p:spPr>
            <a:xfrm>
              <a:off x="3657600" y="1676400"/>
              <a:ext cx="1524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733800" y="3124200"/>
              <a:ext cx="15240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581400" y="4038600"/>
            <a:ext cx="1600200" cy="1828800"/>
            <a:chOff x="3657600" y="1676400"/>
            <a:chExt cx="1600200" cy="1828800"/>
          </a:xfrm>
        </p:grpSpPr>
        <p:sp>
          <p:nvSpPr>
            <p:cNvPr id="12" name="Rectangle 11"/>
            <p:cNvSpPr/>
            <p:nvPr/>
          </p:nvSpPr>
          <p:spPr>
            <a:xfrm>
              <a:off x="3657600" y="1676400"/>
              <a:ext cx="1524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733800" y="3124200"/>
              <a:ext cx="1524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8838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/>
              <a:t>Copyright © 2012  Elsevier</a:t>
            </a:r>
            <a:endParaRPr lang="en-GB" sz="1000"/>
          </a:p>
        </p:txBody>
      </p:sp>
      <p:sp>
        <p:nvSpPr>
          <p:cNvPr id="7270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271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Bef>
                <a:spcPct val="20000"/>
              </a:spcBef>
            </a:pPr>
            <a:r>
              <a:rPr lang="en-US" sz="3200" b="1" dirty="0">
                <a:latin typeface="+mj-lt"/>
              </a:rPr>
              <a:t>Extend number from </a:t>
            </a:r>
            <a:r>
              <a:rPr lang="en-US" sz="3200" b="1" i="1" dirty="0">
                <a:latin typeface="+mj-lt"/>
              </a:rPr>
              <a:t>N</a:t>
            </a:r>
            <a:r>
              <a:rPr lang="en-US" sz="3200" b="1" dirty="0">
                <a:latin typeface="+mj-lt"/>
              </a:rPr>
              <a:t> to </a:t>
            </a:r>
            <a:r>
              <a:rPr lang="en-US" sz="3200" b="1" i="1" dirty="0">
                <a:latin typeface="+mj-lt"/>
              </a:rPr>
              <a:t>M</a:t>
            </a:r>
            <a:r>
              <a:rPr lang="en-US" sz="3200" b="1" dirty="0">
                <a:latin typeface="+mj-lt"/>
              </a:rPr>
              <a:t> bits (</a:t>
            </a:r>
            <a:r>
              <a:rPr lang="en-US" sz="3200" b="1" i="1" dirty="0">
                <a:latin typeface="+mj-lt"/>
              </a:rPr>
              <a:t>M</a:t>
            </a:r>
            <a:r>
              <a:rPr lang="en-US" sz="3200" b="1" dirty="0">
                <a:latin typeface="+mj-lt"/>
              </a:rPr>
              <a:t> &gt; </a:t>
            </a:r>
            <a:r>
              <a:rPr lang="en-US" sz="3200" b="1" i="1" dirty="0">
                <a:latin typeface="+mj-lt"/>
              </a:rPr>
              <a:t>N</a:t>
            </a:r>
            <a:r>
              <a:rPr lang="en-US" sz="3200" b="1" dirty="0">
                <a:latin typeface="+mj-lt"/>
              </a:rPr>
              <a:t>) :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</a:rPr>
              <a:t>Sign-extension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</a:rPr>
              <a:t>Zero-extension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Increasing Bit Width</a:t>
            </a:r>
          </a:p>
        </p:txBody>
      </p:sp>
    </p:spTree>
    <p:extLst>
      <p:ext uri="{BB962C8B-B14F-4D97-AF65-F5344CB8AC3E}">
        <p14:creationId xmlns:p14="http://schemas.microsoft.com/office/powerpoint/2010/main" val="4224192840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373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Sign bit copied to </a:t>
            </a:r>
            <a:r>
              <a:rPr lang="en-US" sz="3200" dirty="0" err="1">
                <a:latin typeface="+mj-lt"/>
              </a:rPr>
              <a:t>msb’s</a:t>
            </a:r>
            <a:endParaRPr lang="en-US" sz="3200" dirty="0">
              <a:latin typeface="+mj-lt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Number value is same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en-US" sz="500" dirty="0">
              <a:latin typeface="+mj-lt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Example 1: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4-bit representation of 3 =          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0</a:t>
            </a:r>
            <a:r>
              <a:rPr lang="en-US" sz="2400" dirty="0">
                <a:latin typeface="+mj-lt"/>
              </a:rPr>
              <a:t>011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8-bit sign-extended value: 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0000</a:t>
            </a:r>
            <a:r>
              <a:rPr lang="en-US" sz="2400" dirty="0">
                <a:latin typeface="+mj-lt"/>
              </a:rPr>
              <a:t>0011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Example 2: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4-bit representation of -5 =         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1</a:t>
            </a:r>
            <a:r>
              <a:rPr lang="en-US" sz="2400" dirty="0">
                <a:latin typeface="+mj-lt"/>
              </a:rPr>
              <a:t>011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8-bit sign-extended value:  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1111</a:t>
            </a:r>
            <a:r>
              <a:rPr lang="en-US" sz="2400" dirty="0">
                <a:latin typeface="+mj-lt"/>
              </a:rPr>
              <a:t>1011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Sign-Extension</a:t>
            </a:r>
          </a:p>
        </p:txBody>
      </p:sp>
    </p:spTree>
    <p:extLst>
      <p:ext uri="{BB962C8B-B14F-4D97-AF65-F5344CB8AC3E}">
        <p14:creationId xmlns:p14="http://schemas.microsoft.com/office/powerpoint/2010/main" val="4160044859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475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Zeros copied to </a:t>
            </a:r>
            <a:r>
              <a:rPr lang="en-US" sz="3200" dirty="0" err="1">
                <a:latin typeface="+mj-lt"/>
              </a:rPr>
              <a:t>msb’s</a:t>
            </a:r>
            <a:endParaRPr lang="en-US" sz="3200" dirty="0">
              <a:latin typeface="+mj-lt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Value changes for negative numbers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en-US" sz="500" dirty="0">
              <a:latin typeface="+mj-lt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Example 1: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4-bit value =                                   0011 = 3</a:t>
            </a:r>
            <a:r>
              <a:rPr lang="en-US" sz="2400" baseline="-25000" dirty="0">
                <a:latin typeface="+mj-lt"/>
              </a:rPr>
              <a:t>10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8-bit zero-extended value: 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0000</a:t>
            </a:r>
            <a:r>
              <a:rPr lang="en-US" sz="2400" dirty="0">
                <a:latin typeface="+mj-lt"/>
              </a:rPr>
              <a:t>0011 = 3</a:t>
            </a:r>
            <a:r>
              <a:rPr lang="en-US" sz="2400" baseline="-25000" dirty="0">
                <a:latin typeface="+mj-lt"/>
              </a:rPr>
              <a:t>10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Example 2: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4-bit value =                                   1011 = -5</a:t>
            </a:r>
            <a:r>
              <a:rPr lang="en-US" sz="2400" baseline="-25000" dirty="0">
                <a:latin typeface="+mj-lt"/>
              </a:rPr>
              <a:t>10</a:t>
            </a:r>
            <a:endParaRPr lang="en-US" sz="2400" dirty="0">
              <a:latin typeface="+mj-lt"/>
            </a:endParaRP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8-bit zero-extended value: 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0000</a:t>
            </a:r>
            <a:r>
              <a:rPr lang="en-US" sz="2400" dirty="0">
                <a:latin typeface="+mj-lt"/>
              </a:rPr>
              <a:t>1011 = 11</a:t>
            </a:r>
            <a:r>
              <a:rPr lang="en-US" sz="2400" baseline="-25000" dirty="0">
                <a:latin typeface="+mj-lt"/>
              </a:rPr>
              <a:t>10</a:t>
            </a:r>
            <a:endParaRPr lang="en-US" sz="2400" dirty="0">
              <a:latin typeface="+mj-lt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Zero-Extension</a:t>
            </a:r>
          </a:p>
        </p:txBody>
      </p:sp>
    </p:spTree>
    <p:extLst>
      <p:ext uri="{BB962C8B-B14F-4D97-AF65-F5344CB8AC3E}">
        <p14:creationId xmlns:p14="http://schemas.microsoft.com/office/powerpoint/2010/main" val="1958698572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782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82983078"/>
              </p:ext>
            </p:extLst>
          </p:nvPr>
        </p:nvGraphicFramePr>
        <p:xfrm>
          <a:off x="-152400" y="3581400"/>
          <a:ext cx="9412611" cy="220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4" name="VISIO" r:id="rId8" imgW="5744386" imgH="1346412" progId="Visio.Drawing.6">
                  <p:embed/>
                </p:oleObj>
              </mc:Choice>
              <mc:Fallback>
                <p:oleObj name="VISIO" r:id="rId8" imgW="5744386" imgH="134641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581400"/>
                        <a:ext cx="9412611" cy="2208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1894" name="Group 102"/>
          <p:cNvGraphicFramePr>
            <a:graphicFrameLocks noGrp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384983086"/>
              </p:ext>
            </p:extLst>
          </p:nvPr>
        </p:nvGraphicFramePr>
        <p:xfrm>
          <a:off x="1981200" y="1096961"/>
          <a:ext cx="4876800" cy="1646239"/>
        </p:xfrm>
        <a:graphic>
          <a:graphicData uri="http://schemas.openxmlformats.org/drawingml/2006/table">
            <a:tbl>
              <a:tblPr/>
              <a:tblGrid>
                <a:gridCol w="251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Number System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Range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3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Unsigned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[0, 2</a:t>
                      </a:r>
                      <a:r>
                        <a:rPr kumimoji="0" lang="en-US" sz="2000" b="0" i="1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1]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3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Sign/Magnitude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[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(2</a:t>
                      </a:r>
                      <a:r>
                        <a:rPr kumimoji="0" lang="en-US" sz="2000" b="0" i="1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-1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1), 2</a:t>
                      </a:r>
                      <a:r>
                        <a:rPr kumimoji="0" lang="en-US" sz="2000" b="0" i="1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-1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1]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3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Two’s Complement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[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1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-1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, 2</a:t>
                      </a:r>
                      <a:r>
                        <a:rPr kumimoji="0" lang="en-US" sz="2000" b="0" i="1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-1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1]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578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5800" name="Text Box 100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752600" y="2971800"/>
            <a:ext cx="624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For example, 4-bit representation: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Number System Comparison</a:t>
            </a:r>
          </a:p>
        </p:txBody>
      </p:sp>
    </p:spTree>
    <p:extLst>
      <p:ext uri="{BB962C8B-B14F-4D97-AF65-F5344CB8AC3E}">
        <p14:creationId xmlns:p14="http://schemas.microsoft.com/office/powerpoint/2010/main" val="28251541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189037"/>
            <a:ext cx="8229600" cy="4525963"/>
          </a:xfrm>
        </p:spPr>
        <p:txBody>
          <a:bodyPr/>
          <a:lstStyle/>
          <a:p>
            <a:pPr lvl="0"/>
            <a:r>
              <a:rPr lang="en-US" sz="2000" dirty="0"/>
              <a:t>Start from the fundamentals so you understand why, not just how.</a:t>
            </a:r>
          </a:p>
          <a:p>
            <a:pPr lvl="1"/>
            <a:r>
              <a:rPr lang="en-US" sz="2000" dirty="0"/>
              <a:t>What makes the system tick on the inside?</a:t>
            </a:r>
          </a:p>
          <a:p>
            <a:pPr lvl="0"/>
            <a:r>
              <a:rPr lang="en-US" sz="2000" dirty="0"/>
              <a:t>Some of you will become computer engineers.</a:t>
            </a:r>
          </a:p>
          <a:p>
            <a:pPr lvl="1"/>
            <a:r>
              <a:rPr lang="en-US" sz="2000" dirty="0"/>
              <a:t>This material is the foundation of your career.</a:t>
            </a:r>
          </a:p>
          <a:p>
            <a:r>
              <a:rPr lang="en-US" sz="2000" dirty="0"/>
              <a:t>Most of you will pursue other paths.</a:t>
            </a:r>
          </a:p>
          <a:p>
            <a:pPr lvl="1"/>
            <a:r>
              <a:rPr lang="en-US" sz="2000" dirty="0"/>
              <a:t>Digital systems are a tremendously valuable tool in your toolbox.</a:t>
            </a:r>
          </a:p>
          <a:p>
            <a:pPr lvl="1"/>
            <a:r>
              <a:rPr lang="en-US" sz="2000" dirty="0"/>
              <a:t>This course will get you to the point you can be dangerous!</a:t>
            </a:r>
          </a:p>
          <a:p>
            <a:pPr lvl="1"/>
            <a:r>
              <a:rPr lang="en-US" sz="2000" dirty="0"/>
              <a:t>Skills about managing complexity, designing nontrivial systems, debugging carry over to other fields.</a:t>
            </a:r>
          </a:p>
          <a:p>
            <a:pPr lvl="1"/>
            <a:r>
              <a:rPr lang="en-US" sz="2000" dirty="0"/>
              <a:t>Programmable microprocessors are one of humanities great ideas.</a:t>
            </a:r>
          </a:p>
          <a:p>
            <a:pPr lvl="1"/>
            <a:r>
              <a:rPr lang="en-US" sz="2000" dirty="0"/>
              <a:t>Computing has fundamentally changed the world we live in.</a:t>
            </a:r>
          </a:p>
          <a:p>
            <a:r>
              <a:rPr lang="en-US" sz="2000" dirty="0"/>
              <a:t>If you like this course, take E155 next Fall.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830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Big Picture</a:t>
            </a:r>
          </a:p>
        </p:txBody>
      </p:sp>
    </p:spTree>
    <p:extLst>
      <p:ext uri="{BB962C8B-B14F-4D97-AF65-F5344CB8AC3E}">
        <p14:creationId xmlns:p14="http://schemas.microsoft.com/office/powerpoint/2010/main" val="2484470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D1C2AA8-86AE-6846-8438-E824A8C762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6725" y="1066800"/>
            <a:ext cx="5365750" cy="47192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Schedule</a:t>
            </a:r>
          </a:p>
        </p:txBody>
      </p:sp>
    </p:spTree>
    <p:extLst>
      <p:ext uri="{BB962C8B-B14F-4D97-AF65-F5344CB8AC3E}">
        <p14:creationId xmlns:p14="http://schemas.microsoft.com/office/powerpoint/2010/main" val="3403514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189037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Mondays: Labs (30%) </a:t>
            </a:r>
          </a:p>
          <a:p>
            <a:pPr lvl="1"/>
            <a:r>
              <a:rPr lang="en-US" dirty="0"/>
              <a:t>Must complete Lab 11 to pass the class</a:t>
            </a:r>
          </a:p>
          <a:p>
            <a:pPr lvl="1"/>
            <a:r>
              <a:rPr lang="en-US" dirty="0"/>
              <a:t>Digital Lab Tutoring Sat 12-2, Sun 12-6</a:t>
            </a:r>
          </a:p>
          <a:p>
            <a:pPr lvl="0"/>
            <a:r>
              <a:rPr lang="en-US" dirty="0"/>
              <a:t>Wednesdays: Problem Sets (20%)</a:t>
            </a:r>
          </a:p>
          <a:p>
            <a:pPr lvl="1"/>
            <a:r>
              <a:rPr lang="en-US" dirty="0"/>
              <a:t>TBP Tutoring Sunday 8-9, Monday 7-9 Platt</a:t>
            </a:r>
          </a:p>
          <a:p>
            <a:pPr lvl="0"/>
            <a:r>
              <a:rPr lang="en-US" dirty="0"/>
              <a:t>Midterm &amp; Final (50%)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You can have a 1-week extension on one assignment</a:t>
            </a:r>
          </a:p>
          <a:p>
            <a:pPr lvl="1"/>
            <a:r>
              <a:rPr lang="en-US" dirty="0"/>
              <a:t>Just turn it in with your assignment next week</a:t>
            </a:r>
          </a:p>
          <a:p>
            <a:r>
              <a:rPr lang="en-US" dirty="0"/>
              <a:t>Your lowest lab and problem set score will be dropped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830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Assignments</a:t>
            </a:r>
          </a:p>
        </p:txBody>
      </p:sp>
    </p:spTree>
    <p:extLst>
      <p:ext uri="{BB962C8B-B14F-4D97-AF65-F5344CB8AC3E}">
        <p14:creationId xmlns:p14="http://schemas.microsoft.com/office/powerpoint/2010/main" val="3099272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189037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Speak with other students, instructor, tutors AFTER you have made an effort by yourself.</a:t>
            </a:r>
          </a:p>
          <a:p>
            <a:pPr lvl="1"/>
            <a:r>
              <a:rPr lang="en-US" dirty="0"/>
              <a:t>Ask about tool issues in the lab!</a:t>
            </a:r>
          </a:p>
          <a:p>
            <a:pPr lvl="0"/>
            <a:r>
              <a:rPr lang="en-US" dirty="0"/>
              <a:t>Turn in your own work.  Not identical to others.</a:t>
            </a:r>
          </a:p>
          <a:p>
            <a:pPr lvl="1"/>
            <a:r>
              <a:rPr lang="en-US" dirty="0"/>
              <a:t>Don’t sit at adjacent computers and work in lockstep.</a:t>
            </a:r>
          </a:p>
          <a:p>
            <a:pPr lvl="1"/>
            <a:r>
              <a:rPr lang="en-US" dirty="0"/>
              <a:t>Pair programming prohibited.</a:t>
            </a:r>
          </a:p>
          <a:p>
            <a:r>
              <a:rPr lang="en-US" dirty="0"/>
              <a:t>Credit classmates with whom you discussed ideas.</a:t>
            </a:r>
          </a:p>
          <a:p>
            <a:r>
              <a:rPr lang="en-US" dirty="0"/>
              <a:t>Don’t refer to old solutions!</a:t>
            </a:r>
          </a:p>
          <a:p>
            <a:pPr lvl="1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830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Collaboration Policy</a:t>
            </a:r>
          </a:p>
        </p:txBody>
      </p:sp>
    </p:spTree>
    <p:extLst>
      <p:ext uri="{BB962C8B-B14F-4D97-AF65-F5344CB8AC3E}">
        <p14:creationId xmlns:p14="http://schemas.microsoft.com/office/powerpoint/2010/main" val="3763567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189037"/>
            <a:ext cx="4419600" cy="4525963"/>
          </a:xfrm>
        </p:spPr>
        <p:txBody>
          <a:bodyPr/>
          <a:lstStyle/>
          <a:p>
            <a:pPr lvl="0"/>
            <a:r>
              <a:rPr lang="en-US" sz="2000" dirty="0"/>
              <a:t>Many students have found it enjoyable and useful</a:t>
            </a:r>
          </a:p>
          <a:p>
            <a:pPr lvl="1"/>
            <a:r>
              <a:rPr lang="en-US" sz="2000" dirty="0"/>
              <a:t>Suggest reading before class, come with questions</a:t>
            </a:r>
          </a:p>
          <a:p>
            <a:pPr lvl="1"/>
            <a:r>
              <a:rPr lang="en-US" sz="2000" dirty="0"/>
              <a:t>Reread key parts as you are doing the assignments</a:t>
            </a:r>
          </a:p>
          <a:p>
            <a:pPr lvl="0"/>
            <a:r>
              <a:rPr lang="en-US" sz="2000" dirty="0"/>
              <a:t>Not everything in the assignments is covered in lecture.</a:t>
            </a:r>
          </a:p>
          <a:p>
            <a:pPr lvl="0"/>
            <a:r>
              <a:rPr lang="en-US" sz="2000" dirty="0"/>
              <a:t>Copies available in the Eng. Lounge and Digital Lab.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830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Textbook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222B0C9-D928-9F45-8343-7C24587169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5712" y="1189037"/>
            <a:ext cx="3626813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7768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17108</TotalTime>
  <Words>1746</Words>
  <Application>Microsoft Macintosh PowerPoint</Application>
  <PresentationFormat>On-screen Show (4:3)</PresentationFormat>
  <Paragraphs>484</Paragraphs>
  <Slides>49</Slides>
  <Notes>49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7" baseType="lpstr">
      <vt:lpstr>ＭＳ Ｐゴシック</vt:lpstr>
      <vt:lpstr>Arial</vt:lpstr>
      <vt:lpstr>Arial Black</vt:lpstr>
      <vt:lpstr>Calibri</vt:lpstr>
      <vt:lpstr>Courier New</vt:lpstr>
      <vt:lpstr>Times New Roman</vt:lpstr>
      <vt:lpstr>Office Theme</vt:lpstr>
      <vt:lpstr>VISIO</vt:lpstr>
      <vt:lpstr>Lecture 0:  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Microsoft Office User</cp:lastModifiedBy>
  <cp:revision>108</cp:revision>
  <cp:lastPrinted>2018-01-16T16:40:17Z</cp:lastPrinted>
  <dcterms:created xsi:type="dcterms:W3CDTF">2012-08-07T04:56:47Z</dcterms:created>
  <dcterms:modified xsi:type="dcterms:W3CDTF">2019-09-16T14:55:43Z</dcterms:modified>
</cp:coreProperties>
</file>