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1" r:id="rId3"/>
    <p:sldId id="262" r:id="rId4"/>
    <p:sldId id="260" r:id="rId5"/>
    <p:sldId id="257" r:id="rId6"/>
    <p:sldId id="266" r:id="rId7"/>
    <p:sldId id="258" r:id="rId8"/>
    <p:sldId id="259" r:id="rId9"/>
    <p:sldId id="264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0" autoAdjust="0"/>
    <p:restoredTop sz="96586" autoAdjust="0"/>
  </p:normalViewPr>
  <p:slideViewPr>
    <p:cSldViewPr snapToGrid="0">
      <p:cViewPr varScale="1">
        <p:scale>
          <a:sx n="56" d="100"/>
          <a:sy n="56" d="100"/>
        </p:scale>
        <p:origin x="102" y="1428"/>
      </p:cViewPr>
      <p:guideLst/>
    </p:cSldViewPr>
  </p:slideViewPr>
  <p:outlineViewPr>
    <p:cViewPr>
      <p:scale>
        <a:sx n="33" d="100"/>
        <a:sy n="33" d="100"/>
      </p:scale>
      <p:origin x="0" y="-432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4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82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31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71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75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38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1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4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8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9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8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9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E479BEC-9A4F-4A84-B552-3B9C9B8B707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46A603-951D-47A5-A425-9129A50D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0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bay.com/itm/CY7C68013A-56-EZ-USB-FX2LP-USB-2-0-Develope-Board-Module-Logic-Analyzer-EEPROM-/400330480196?pt=LH_DefaultDomain_0&amp;hash=item5d358e5a4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unbizhosting.co.uk/~spiral/blog/?p=117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 Analyzer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“Because I had to”</a:t>
            </a:r>
          </a:p>
          <a:p>
            <a:r>
              <a:rPr lang="en-US" dirty="0" smtClean="0"/>
              <a:t>Ivan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8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ARM A-Series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Nvidia</a:t>
            </a:r>
            <a:r>
              <a:rPr lang="en-US" dirty="0" smtClean="0"/>
              <a:t> </a:t>
            </a:r>
            <a:r>
              <a:rPr lang="en-US" dirty="0" err="1" smtClean="0"/>
              <a:t>Tegra</a:t>
            </a:r>
            <a:r>
              <a:rPr lang="en-US" dirty="0" smtClean="0"/>
              <a:t> 3: Quad Core ARM Cortex A9-CPU with 5</a:t>
            </a:r>
            <a:r>
              <a:rPr lang="en-US" baseline="30000" dirty="0" smtClean="0"/>
              <a:t>th</a:t>
            </a:r>
            <a:r>
              <a:rPr lang="en-US" dirty="0" smtClean="0"/>
              <a:t> A9 LP Core.</a:t>
            </a:r>
          </a:p>
          <a:p>
            <a:r>
              <a:rPr lang="en-US" dirty="0" smtClean="0"/>
              <a:t>ARMv7 (32bit) Instruction set</a:t>
            </a:r>
          </a:p>
          <a:p>
            <a:r>
              <a:rPr lang="en-US" dirty="0" smtClean="0"/>
              <a:t>40nm LPG semiconductor technology (TSMC)</a:t>
            </a:r>
          </a:p>
          <a:p>
            <a:r>
              <a:rPr lang="en-US" dirty="0" smtClean="0"/>
              <a:t>CPU Cache: L1: 32KB Instruction, 32KB Data, L2: 1MB</a:t>
            </a:r>
          </a:p>
          <a:p>
            <a:r>
              <a:rPr lang="en-US" dirty="0" smtClean="0"/>
              <a:t>Up to 2Ghz</a:t>
            </a:r>
          </a:p>
          <a:p>
            <a:endParaRPr lang="en-US" dirty="0"/>
          </a:p>
          <a:p>
            <a:r>
              <a:rPr lang="en-US" dirty="0" smtClean="0"/>
              <a:t>Used in Tesla Model S</a:t>
            </a:r>
          </a:p>
          <a:p>
            <a:r>
              <a:rPr lang="en-US" dirty="0" smtClean="0"/>
              <a:t>Altera FPGA + Processor for </a:t>
            </a:r>
            <a:r>
              <a:rPr lang="en-US" dirty="0" err="1" smtClean="0"/>
              <a:t>SoC</a:t>
            </a:r>
            <a:endParaRPr lang="en-US" dirty="0"/>
          </a:p>
          <a:p>
            <a:r>
              <a:rPr lang="en-US" dirty="0" smtClean="0"/>
              <a:t>Apple A7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3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61513"/>
            <a:ext cx="10018713" cy="1752599"/>
          </a:xfrm>
        </p:spPr>
        <p:txBody>
          <a:bodyPr/>
          <a:lstStyle/>
          <a:p>
            <a:r>
              <a:rPr lang="en-US" dirty="0" smtClean="0"/>
              <a:t>ARM Cortex A53/A57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459301"/>
            <a:ext cx="10018713" cy="3124201"/>
          </a:xfrm>
        </p:spPr>
        <p:txBody>
          <a:bodyPr/>
          <a:lstStyle/>
          <a:p>
            <a:r>
              <a:rPr lang="en-US" dirty="0" smtClean="0"/>
              <a:t>AMD Announce Opteron A1100 for servers</a:t>
            </a:r>
          </a:p>
          <a:p>
            <a:r>
              <a:rPr lang="en-US" dirty="0" smtClean="0"/>
              <a:t>4 or 8 Cortex A-57 cores</a:t>
            </a:r>
          </a:p>
          <a:p>
            <a:r>
              <a:rPr lang="en-US" dirty="0" smtClean="0"/>
              <a:t>Compare to x86 architecture server parts: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147984"/>
              </p:ext>
            </p:extLst>
          </p:nvPr>
        </p:nvGraphicFramePr>
        <p:xfrm>
          <a:off x="2185727" y="3659420"/>
          <a:ext cx="8279998" cy="2610788"/>
        </p:xfrm>
        <a:graphic>
          <a:graphicData uri="http://schemas.openxmlformats.org/drawingml/2006/table">
            <a:tbl>
              <a:tblPr/>
              <a:tblGrid>
                <a:gridCol w="1823118"/>
                <a:gridCol w="1291376"/>
                <a:gridCol w="1291376"/>
                <a:gridCol w="1291376"/>
                <a:gridCol w="1291376"/>
                <a:gridCol w="1291376"/>
              </a:tblGrid>
              <a:tr h="9307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Rokkitt"/>
                        </a:rPr>
                        <a:t> 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5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Rokkitt"/>
                        </a:rPr>
                        <a:t>CPU Core Configuration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5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Rokkitt"/>
                        </a:rPr>
                        <a:t>CPU Frequency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5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Rokkitt"/>
                        </a:rPr>
                        <a:t>SPECint_rate Estimate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5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Rokkitt"/>
                        </a:rPr>
                        <a:t>SPECint per Core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5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FFFFFF"/>
                          </a:solidFill>
                          <a:effectLst/>
                          <a:latin typeface="Rokkitt"/>
                        </a:rPr>
                        <a:t>Estimated TDP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95AB"/>
                    </a:solidFill>
                  </a:tcPr>
                </a:tc>
              </a:tr>
              <a:tr h="9453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AMD Opteron A1100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8 x ARM Cortex A57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&gt;= 2GHz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80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10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25W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7346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AMD Opteron X2150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4 x AMD Jaguar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1.9GHz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28.1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7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solidFill>
                            <a:srgbClr val="444444"/>
                          </a:solidFill>
                          <a:effectLst/>
                          <a:latin typeface="inherit"/>
                        </a:rPr>
                        <a:t>22W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668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 smtClean="0"/>
              <a:t>Comparison to x86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45565"/>
            <a:ext cx="10018713" cy="3124201"/>
          </a:xfrm>
        </p:spPr>
        <p:txBody>
          <a:bodyPr/>
          <a:lstStyle/>
          <a:p>
            <a:r>
              <a:rPr lang="en-US" dirty="0" smtClean="0"/>
              <a:t>RISC vs CISC wars in 190s when Processor Design complexity was primary constraint </a:t>
            </a:r>
            <a:r>
              <a:rPr lang="en-US" dirty="0" smtClean="0">
                <a:sym typeface="Wingdings" panose="05000000000000000000" pitchFamily="2" charset="2"/>
              </a:rPr>
              <a:t> Power consumption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263323"/>
              </p:ext>
            </p:extLst>
          </p:nvPr>
        </p:nvGraphicFramePr>
        <p:xfrm>
          <a:off x="1945737" y="3117809"/>
          <a:ext cx="8127999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 Length Instructions</a:t>
                      </a:r>
                    </a:p>
                    <a:p>
                      <a:r>
                        <a:rPr lang="en-US" dirty="0" smtClean="0"/>
                        <a:t>THUMB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Allows for special instructions, slower decoder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</a:t>
                      </a:r>
                      <a:r>
                        <a:rPr lang="en-US" baseline="0" dirty="0" smtClean="0"/>
                        <a:t>, Single Cycle, single function 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Multi-cycle instructions, string manipulation, encryption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Registers, </a:t>
                      </a:r>
                      <a:r>
                        <a:rPr lang="en-US" dirty="0" err="1" smtClean="0"/>
                        <a:t>Immediates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16 GP registers in 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Memory,</a:t>
                      </a:r>
                      <a:r>
                        <a:rPr lang="en-US" baseline="0" dirty="0" smtClean="0"/>
                        <a:t> registers, </a:t>
                      </a:r>
                      <a:r>
                        <a:rPr lang="en-US" baseline="0" dirty="0" err="1" smtClean="0"/>
                        <a:t>immediates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26566" y="6038463"/>
            <a:ext cx="5578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[1] http://research.cs.wisc.edu/vertical/papers/2013/isa-power-struggles-tr.pdf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855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564" y="30480"/>
            <a:ext cx="10018713" cy="1752599"/>
          </a:xfrm>
        </p:spPr>
        <p:txBody>
          <a:bodyPr/>
          <a:lstStyle/>
          <a:p>
            <a:r>
              <a:rPr lang="en-US" dirty="0" smtClean="0"/>
              <a:t>Comparison to x86 (continued) </a:t>
            </a:r>
            <a:r>
              <a:rPr lang="en-US" sz="1400" dirty="0" smtClean="0"/>
              <a:t>[1]</a:t>
            </a:r>
            <a:endParaRPr lang="en-US" sz="1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525817"/>
              </p:ext>
            </p:extLst>
          </p:nvPr>
        </p:nvGraphicFramePr>
        <p:xfrm>
          <a:off x="1501564" y="1580359"/>
          <a:ext cx="986805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610"/>
                <a:gridCol w="1973610"/>
                <a:gridCol w="1973610"/>
                <a:gridCol w="1973610"/>
                <a:gridCol w="1973610"/>
              </a:tblGrid>
              <a:tr h="4461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Sandy Bridge Core i7</a:t>
                      </a:r>
                      <a:r>
                        <a:rPr lang="en-US" baseline="0" dirty="0" smtClean="0"/>
                        <a:t> 2720QM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 N450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Cortex</a:t>
                      </a:r>
                      <a:r>
                        <a:rPr lang="en-US" baseline="0" dirty="0" smtClean="0"/>
                        <a:t> A9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Cortex</a:t>
                      </a:r>
                      <a:r>
                        <a:rPr lang="en-US" baseline="0" dirty="0" smtClean="0"/>
                        <a:t> A8</a:t>
                      </a:r>
                      <a:endParaRPr lang="en-US" dirty="0"/>
                    </a:p>
                  </a:txBody>
                  <a:tcPr marL="87120" marR="87120"/>
                </a:tc>
              </a:tr>
              <a:tr h="258459">
                <a:tc>
                  <a:txBody>
                    <a:bodyPr/>
                    <a:lstStyle/>
                    <a:p>
                      <a:r>
                        <a:rPr lang="en-US" dirty="0" smtClean="0"/>
                        <a:t>Where?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Lenovo</a:t>
                      </a:r>
                      <a:r>
                        <a:rPr lang="en-US" baseline="0" dirty="0" smtClean="0"/>
                        <a:t> W520 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Netbook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Galaxy</a:t>
                      </a:r>
                      <a:r>
                        <a:rPr lang="en-US" baseline="0" dirty="0" smtClean="0"/>
                        <a:t> S3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Iphone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 marL="87120" marR="87120"/>
                </a:tc>
              </a:tr>
              <a:tr h="258459">
                <a:tc>
                  <a:txBody>
                    <a:bodyPr/>
                    <a:lstStyle/>
                    <a:p>
                      <a:r>
                        <a:rPr lang="en-US" dirty="0" smtClean="0"/>
                        <a:t>Cores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7120" marR="87120"/>
                </a:tc>
              </a:tr>
              <a:tr h="258459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3.3/3.2/3.0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Ghz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1.66Ghz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1Ghz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0.6Ghz</a:t>
                      </a:r>
                      <a:endParaRPr lang="en-US" dirty="0"/>
                    </a:p>
                  </a:txBody>
                  <a:tcPr marL="87120" marR="87120"/>
                </a:tc>
              </a:tr>
              <a:tr h="258459">
                <a:tc>
                  <a:txBody>
                    <a:bodyPr/>
                    <a:lstStyle/>
                    <a:p>
                      <a:r>
                        <a:rPr lang="en-US" dirty="0" smtClean="0"/>
                        <a:t>Width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way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way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way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2way</a:t>
                      </a:r>
                      <a:endParaRPr lang="en-US" dirty="0"/>
                    </a:p>
                  </a:txBody>
                  <a:tcPr marL="87120" marR="87120"/>
                </a:tc>
              </a:tr>
              <a:tr h="258459">
                <a:tc>
                  <a:txBody>
                    <a:bodyPr/>
                    <a:lstStyle/>
                    <a:p>
                      <a:r>
                        <a:rPr lang="en-US" dirty="0" smtClean="0"/>
                        <a:t>Issue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OOO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Order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OOO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Order</a:t>
                      </a:r>
                      <a:endParaRPr lang="en-US" dirty="0"/>
                    </a:p>
                  </a:txBody>
                  <a:tcPr marL="87120" marR="87120"/>
                </a:tc>
              </a:tr>
              <a:tr h="446108">
                <a:tc>
                  <a:txBody>
                    <a:bodyPr/>
                    <a:lstStyle/>
                    <a:p>
                      <a:r>
                        <a:rPr lang="en-US" dirty="0" smtClean="0"/>
                        <a:t>Supported Memory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16GB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1GB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1GB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256MB</a:t>
                      </a:r>
                      <a:endParaRPr lang="en-US" dirty="0"/>
                    </a:p>
                  </a:txBody>
                  <a:tcPr marL="87120" marR="87120"/>
                </a:tc>
              </a:tr>
              <a:tr h="446108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Cache (L1+L2+L3)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~10MB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~600kB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1MB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~300kB</a:t>
                      </a:r>
                      <a:endParaRPr lang="en-US" dirty="0"/>
                    </a:p>
                  </a:txBody>
                  <a:tcPr marL="87120" marR="87120"/>
                </a:tc>
              </a:tr>
              <a:tr h="258459"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r>
                        <a:rPr lang="en-US" baseline="0" dirty="0" smtClean="0"/>
                        <a:t> Area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216mm2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66mm2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70mm2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60mm2</a:t>
                      </a:r>
                      <a:endParaRPr lang="en-US" dirty="0"/>
                    </a:p>
                  </a:txBody>
                  <a:tcPr marL="87120" marR="87120"/>
                </a:tc>
              </a:tr>
              <a:tr h="258459">
                <a:tc>
                  <a:txBody>
                    <a:bodyPr/>
                    <a:lstStyle/>
                    <a:p>
                      <a:r>
                        <a:rPr lang="en-US" dirty="0" smtClean="0"/>
                        <a:t>Tech</a:t>
                      </a:r>
                      <a:r>
                        <a:rPr lang="en-US" baseline="0" dirty="0" smtClean="0"/>
                        <a:t> Node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32nm HKMG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45nm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45nm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65nm</a:t>
                      </a:r>
                      <a:endParaRPr lang="en-US" dirty="0"/>
                    </a:p>
                  </a:txBody>
                  <a:tcPr marL="87120" marR="87120"/>
                </a:tc>
              </a:tr>
              <a:tr h="25845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Power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45W TDP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5.5W TDP 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2.5W TDP</a:t>
                      </a:r>
                      <a:endParaRPr lang="en-US" dirty="0"/>
                    </a:p>
                  </a:txBody>
                  <a:tcPr marL="87120" marR="8712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2.5W TDP</a:t>
                      </a:r>
                      <a:endParaRPr lang="en-US" dirty="0"/>
                    </a:p>
                  </a:txBody>
                  <a:tcPr marL="87120" marR="871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7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:)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own logic analyzer: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32" y="2252931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Saleae</a:t>
            </a:r>
            <a:endParaRPr lang="en-US" dirty="0" smtClean="0"/>
          </a:p>
          <a:p>
            <a:r>
              <a:rPr lang="en-US" dirty="0" smtClean="0"/>
              <a:t>17 protocol analyzers (I2C, SPI, </a:t>
            </a:r>
            <a:r>
              <a:rPr lang="en-US" dirty="0" err="1" smtClean="0"/>
              <a:t>Async</a:t>
            </a:r>
            <a:r>
              <a:rPr lang="en-US" dirty="0" smtClean="0"/>
              <a:t> Serial)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24 MHz, 8 channels, 10B </a:t>
            </a:r>
            <a:r>
              <a:rPr lang="en-US" dirty="0" err="1" smtClean="0"/>
              <a:t>sampleas</a:t>
            </a:r>
            <a:r>
              <a:rPr lang="en-US" dirty="0" smtClean="0"/>
              <a:t> max.</a:t>
            </a:r>
          </a:p>
          <a:p>
            <a:r>
              <a:rPr lang="en-US" dirty="0" smtClean="0"/>
              <a:t>Voltages from -0.5V to 5.25V and CMS thresholds for 0.8V for low and 2.0V for high.</a:t>
            </a:r>
          </a:p>
          <a:p>
            <a:r>
              <a:rPr lang="en-US" dirty="0" smtClean="0"/>
              <a:t>75mA sampling power requirement</a:t>
            </a:r>
          </a:p>
          <a:p>
            <a:r>
              <a:rPr lang="en-US" dirty="0" err="1" smtClean="0"/>
              <a:t>Aluminium</a:t>
            </a:r>
            <a:r>
              <a:rPr lang="en-US" dirty="0" smtClean="0"/>
              <a:t> Enclosure</a:t>
            </a:r>
          </a:p>
          <a:p>
            <a:r>
              <a:rPr lang="en-US" dirty="0" smtClean="0"/>
              <a:t>Software: </a:t>
            </a:r>
            <a:r>
              <a:rPr lang="en-US" dirty="0" err="1" smtClean="0"/>
              <a:t>Saleae</a:t>
            </a:r>
            <a:r>
              <a:rPr lang="en-US" dirty="0" smtClean="0"/>
              <a:t> Logic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7302" y="3997325"/>
            <a:ext cx="28765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0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672" y="340600"/>
            <a:ext cx="10018713" cy="1752599"/>
          </a:xfrm>
        </p:spPr>
        <p:txBody>
          <a:bodyPr/>
          <a:lstStyle/>
          <a:p>
            <a:r>
              <a:rPr lang="en-US" dirty="0" smtClean="0"/>
              <a:t>Now… lets go to this link.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1945" y="2093199"/>
            <a:ext cx="10018713" cy="3124201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http://www.ebay.com/itm/CY7C68013A-56-EZ-USB-FX2LP-USB-2-0-Develope-Board-Module-Logic-Analyzer-EEPROM-/400330480196?pt=LH_DefaultDomain_0&amp;hash=item5d358e5a44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3200" dirty="0" smtClean="0"/>
              <a:t>Some others have changed to </a:t>
            </a:r>
            <a:br>
              <a:rPr lang="en-US" sz="3200" dirty="0" smtClean="0"/>
            </a:br>
            <a:r>
              <a:rPr lang="en-US" sz="3200" dirty="0" smtClean="0"/>
              <a:t>faster EEPROM for better </a:t>
            </a:r>
            <a:br>
              <a:rPr lang="en-US" sz="3200" dirty="0" smtClean="0"/>
            </a:br>
            <a:r>
              <a:rPr lang="en-US" sz="3200" dirty="0" smtClean="0"/>
              <a:t>performance</a:t>
            </a:r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1026" name="Picture 2" descr="http://i.ebayimg.com/00/s/NTYwWDcwMA==/z/Lw0AAOxyhSBR9ef6/$(KGrHqF,!p8FHkrQULKDBR9ef6B4w!~~60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68" y="2770488"/>
            <a:ext cx="4675217" cy="374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3877" y="4872200"/>
            <a:ext cx="2257425" cy="981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52930" y="5967820"/>
            <a:ext cx="46622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http://sunbizhosting.co.uk/~spiral/blog/?p=117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3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the mobile platform</a:t>
            </a:r>
          </a:p>
          <a:p>
            <a:r>
              <a:rPr lang="en-US" dirty="0" smtClean="0"/>
              <a:t>Ivan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9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Reduced Instruction Set Computing (RISC) architecture.</a:t>
            </a:r>
          </a:p>
          <a:p>
            <a:pPr>
              <a:buFontTx/>
              <a:buChar char="-"/>
            </a:pPr>
            <a:r>
              <a:rPr lang="en-US" dirty="0" smtClean="0"/>
              <a:t>Low power</a:t>
            </a:r>
          </a:p>
          <a:p>
            <a:pPr>
              <a:buFontTx/>
              <a:buChar char="-"/>
            </a:pPr>
            <a:r>
              <a:rPr lang="en-US" dirty="0" smtClean="0"/>
              <a:t>Most are 32-bit processors (address space and arithmetic)</a:t>
            </a:r>
          </a:p>
          <a:p>
            <a:pPr>
              <a:buFontTx/>
              <a:buChar char="-"/>
            </a:pPr>
            <a:r>
              <a:rPr lang="en-US" dirty="0" smtClean="0"/>
              <a:t>License chip designs and ARM instruction set to </a:t>
            </a:r>
            <a:r>
              <a:rPr lang="en-US" dirty="0" err="1" smtClean="0"/>
              <a:t>SoC</a:t>
            </a:r>
            <a:r>
              <a:rPr lang="en-US" dirty="0" smtClean="0"/>
              <a:t> builders</a:t>
            </a: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78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ARM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!=j){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&gt;j)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-=j;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j-=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68" y="2464529"/>
            <a:ext cx="7230601" cy="152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Cortex-M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Intended for Microcontroller use</a:t>
            </a:r>
          </a:p>
          <a:p>
            <a:r>
              <a:rPr lang="en-US" dirty="0" smtClean="0"/>
              <a:t>Thumb instruction set</a:t>
            </a:r>
          </a:p>
          <a:p>
            <a:pPr lvl="1"/>
            <a:r>
              <a:rPr lang="en-US" dirty="0" smtClean="0"/>
              <a:t>16 bit instruction that is a shorthand </a:t>
            </a:r>
            <a:br>
              <a:rPr lang="en-US" dirty="0" smtClean="0"/>
            </a:br>
            <a:r>
              <a:rPr lang="en-US" dirty="0" smtClean="0"/>
              <a:t>for 32 bit instruction</a:t>
            </a:r>
          </a:p>
          <a:p>
            <a:pPr lvl="1"/>
            <a:r>
              <a:rPr lang="en-US" dirty="0" smtClean="0"/>
              <a:t>Different set of registers as normal ARM </a:t>
            </a:r>
            <a:br>
              <a:rPr lang="en-US" dirty="0" smtClean="0"/>
            </a:br>
            <a:r>
              <a:rPr lang="en-US" dirty="0" smtClean="0"/>
              <a:t>mode.</a:t>
            </a:r>
          </a:p>
          <a:p>
            <a:pPr lvl="1"/>
            <a:r>
              <a:rPr lang="en-US" dirty="0" smtClean="0"/>
              <a:t>Reduce memory requirements</a:t>
            </a:r>
          </a:p>
          <a:p>
            <a:r>
              <a:rPr lang="en-US" dirty="0" smtClean="0"/>
              <a:t>Low power with pre-loaded apps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2351" y="2121513"/>
            <a:ext cx="4986649" cy="421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945" y="525894"/>
            <a:ext cx="10018713" cy="1752599"/>
          </a:xfrm>
        </p:spPr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STM32L-Discovery</a:t>
            </a:r>
          </a:p>
          <a:p>
            <a:r>
              <a:rPr lang="en-US" dirty="0" smtClean="0"/>
              <a:t>128KB flash</a:t>
            </a:r>
          </a:p>
          <a:p>
            <a:r>
              <a:rPr lang="en-US" dirty="0" smtClean="0"/>
              <a:t>LCD</a:t>
            </a:r>
          </a:p>
          <a:p>
            <a:r>
              <a:rPr lang="en-US" dirty="0" smtClean="0"/>
              <a:t>4 LEDs</a:t>
            </a:r>
          </a:p>
          <a:p>
            <a:r>
              <a:rPr lang="en-US" dirty="0" smtClean="0"/>
              <a:t>2 Pushbuttons</a:t>
            </a:r>
          </a:p>
          <a:p>
            <a:r>
              <a:rPr lang="en-US" dirty="0" smtClean="0"/>
              <a:t>Touch sensor</a:t>
            </a:r>
          </a:p>
          <a:p>
            <a:endParaRPr lang="en-US" dirty="0"/>
          </a:p>
        </p:txBody>
      </p:sp>
      <p:pic>
        <p:nvPicPr>
          <p:cNvPr id="2052" name="Picture 4" descr="http://rusticengineering.files.wordpress.com/2012/01/stm32l-discovery-pinnout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048" y="1100537"/>
            <a:ext cx="3709359" cy="507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95049" y="656821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http://rusticengineering.files.wordpress.com/2012/01/stm32l-discovery-pinnout_web.jpg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037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Cortex A Series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execute complex instructions and operating systems</a:t>
            </a:r>
          </a:p>
          <a:p>
            <a:r>
              <a:rPr lang="en-US" dirty="0" smtClean="0"/>
              <a:t>Integrates a memory management Unit (MMU)</a:t>
            </a:r>
          </a:p>
          <a:p>
            <a:r>
              <a:rPr lang="en-US" dirty="0" err="1" smtClean="0"/>
              <a:t>Big.LITTLE</a:t>
            </a:r>
            <a:r>
              <a:rPr lang="en-US" dirty="0" smtClean="0"/>
              <a:t> technology</a:t>
            </a:r>
          </a:p>
          <a:p>
            <a:pPr lvl="1"/>
            <a:r>
              <a:rPr lang="en-US" dirty="0" smtClean="0"/>
              <a:t>Pairing: Cortex-A7 with Cortex A15</a:t>
            </a:r>
          </a:p>
          <a:p>
            <a:r>
              <a:rPr lang="en-US" dirty="0" smtClean="0"/>
              <a:t>Most widely used mobile architecture.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47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1467</TotalTime>
  <Words>493</Words>
  <Application>Microsoft Office PowerPoint</Application>
  <PresentationFormat>Widescreen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Corbel</vt:lpstr>
      <vt:lpstr>inherit</vt:lpstr>
      <vt:lpstr>Rokkitt</vt:lpstr>
      <vt:lpstr>Times New Roman</vt:lpstr>
      <vt:lpstr>Wingdings</vt:lpstr>
      <vt:lpstr>Parallax</vt:lpstr>
      <vt:lpstr>Logic Analyzer</vt:lpstr>
      <vt:lpstr>My own logic analyzer: </vt:lpstr>
      <vt:lpstr>Now… lets go to this link.</vt:lpstr>
      <vt:lpstr>CPUs</vt:lpstr>
      <vt:lpstr>ARM  </vt:lpstr>
      <vt:lpstr>Example of ARM Assembly</vt:lpstr>
      <vt:lpstr>ARM Cortex-M</vt:lpstr>
      <vt:lpstr>Application</vt:lpstr>
      <vt:lpstr>ARM Cortex A Series </vt:lpstr>
      <vt:lpstr>Application of ARM A-Series</vt:lpstr>
      <vt:lpstr>ARM Cortex A53/A57</vt:lpstr>
      <vt:lpstr>Comparison to x86</vt:lpstr>
      <vt:lpstr>Comparison to x86 (continued) [1]</vt:lpstr>
      <vt:lpstr>Thanks :)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</dc:title>
  <dc:creator>Ivan</dc:creator>
  <cp:lastModifiedBy>Ivan</cp:lastModifiedBy>
  <cp:revision>22</cp:revision>
  <dcterms:created xsi:type="dcterms:W3CDTF">2014-03-09T08:33:20Z</dcterms:created>
  <dcterms:modified xsi:type="dcterms:W3CDTF">2014-03-10T09:00:56Z</dcterms:modified>
</cp:coreProperties>
</file>