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60" r:id="rId6"/>
    <p:sldId id="261" r:id="rId7"/>
    <p:sldId id="258" r:id="rId8"/>
    <p:sldId id="259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213" autoAdjust="0"/>
  </p:normalViewPr>
  <p:slideViewPr>
    <p:cSldViewPr snapToGrid="0">
      <p:cViewPr varScale="1">
        <p:scale>
          <a:sx n="74" d="100"/>
          <a:sy n="74" d="100"/>
        </p:scale>
        <p:origin x="10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FF58F-7B09-401A-BE10-D1C8873DBFC4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E3B7-7062-466E-BC05-2DF2B2394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2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4E3B7-7062-466E-BC05-2DF2B23947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4E3B7-7062-466E-BC05-2DF2B23947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4E3B7-7062-466E-BC05-2DF2B23947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1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6421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0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057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5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5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4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AD39089-F274-4BEC-81AE-036FC80CCF8D}" type="datetimeFigureOut">
              <a:rPr lang="en-US" smtClean="0"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E5CB6AA-7C13-47CE-8590-8B7EB60D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6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Wearable Electronics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Jackie Ong</a:t>
            </a:r>
          </a:p>
          <a:p>
            <a:r>
              <a:rPr lang="en-US" dirty="0" smtClean="0"/>
              <a:t>E190P: Spring 2014</a:t>
            </a:r>
          </a:p>
        </p:txBody>
      </p:sp>
      <p:pic>
        <p:nvPicPr>
          <p:cNvPr id="8194" name="Picture 2" descr="https://encrypted-tbn0.gstatic.com/images?q=tbn:ANd9GcTJnWqfikzIurE0QyTgBWyhf9nq5FchHamJYPVOLMzctESWD2FH_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62"/>
          <a:stretch/>
        </p:blipFill>
        <p:spPr bwMode="auto">
          <a:xfrm>
            <a:off x="9656045" y="621689"/>
            <a:ext cx="1844294" cy="286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ED-lit Tron v2.0 s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867" y="1052878"/>
            <a:ext cx="29146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40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 smtClean="0"/>
              <a:t>Relevant Boards</a:t>
            </a:r>
          </a:p>
          <a:p>
            <a:r>
              <a:rPr lang="en-US" dirty="0" err="1" smtClean="0"/>
              <a:t>LilyPad</a:t>
            </a:r>
            <a:r>
              <a:rPr lang="en-US" dirty="0" smtClean="0"/>
              <a:t> </a:t>
            </a:r>
            <a:r>
              <a:rPr lang="en-US" dirty="0"/>
              <a:t>Arduino Board</a:t>
            </a:r>
          </a:p>
          <a:p>
            <a:r>
              <a:rPr lang="en-US" dirty="0"/>
              <a:t>FLORA Board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u="sng" dirty="0" smtClean="0"/>
              <a:t>Potentially useful depending on project goals:</a:t>
            </a:r>
          </a:p>
          <a:p>
            <a:r>
              <a:rPr lang="en-US" dirty="0" smtClean="0"/>
              <a:t>Bare Conductive Pen</a:t>
            </a:r>
          </a:p>
          <a:p>
            <a:r>
              <a:rPr lang="en-US" dirty="0" err="1" smtClean="0"/>
              <a:t>Velostat</a:t>
            </a:r>
            <a:r>
              <a:rPr lang="en-US" dirty="0" smtClean="0"/>
              <a:t> Sheet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0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LilyPad</a:t>
            </a:r>
            <a:r>
              <a:rPr lang="en-US" dirty="0" smtClean="0"/>
              <a:t>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 out in 2007</a:t>
            </a:r>
          </a:p>
          <a:p>
            <a:r>
              <a:rPr lang="en-US" dirty="0" smtClean="0"/>
              <a:t>Different models on the market</a:t>
            </a:r>
          </a:p>
          <a:p>
            <a:r>
              <a:rPr lang="en-US" dirty="0" smtClean="0"/>
              <a:t>Board Dimensions: 2” by 2”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73104" y="5875869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Board</a:t>
            </a:r>
            <a:endParaRPr lang="en-US" dirty="0"/>
          </a:p>
        </p:txBody>
      </p:sp>
      <p:pic>
        <p:nvPicPr>
          <p:cNvPr id="4100" name="Picture 4" descr="https://cdn.sparkfun.com/assets/parts/2/7/6/2/09266-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" t="5555" r="4278" b="4445"/>
          <a:stretch/>
        </p:blipFill>
        <p:spPr bwMode="auto">
          <a:xfrm>
            <a:off x="3300148" y="3761303"/>
            <a:ext cx="2135452" cy="211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59032" y="5875869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Atmega</a:t>
            </a:r>
            <a:r>
              <a:rPr lang="en-US" dirty="0" smtClean="0"/>
              <a:t> 168/328 Board</a:t>
            </a:r>
            <a:endParaRPr lang="en-US" dirty="0"/>
          </a:p>
        </p:txBody>
      </p:sp>
      <p:pic>
        <p:nvPicPr>
          <p:cNvPr id="4102" name="Picture 6" descr="https://cdn.sparkfun.com/assets/parts/4/6/6/3/10274-04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3" t="3333" r="2944" b="4222"/>
          <a:stretch/>
        </p:blipFill>
        <p:spPr bwMode="auto">
          <a:xfrm>
            <a:off x="7462365" y="3761303"/>
            <a:ext cx="2134898" cy="21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71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LilyPad</a:t>
            </a:r>
            <a:r>
              <a:rPr lang="en-US" dirty="0" smtClean="0"/>
              <a:t> Arduino </a:t>
            </a:r>
            <a:r>
              <a:rPr lang="en-US" dirty="0" err="1" smtClean="0"/>
              <a:t>Atmega</a:t>
            </a:r>
            <a:r>
              <a:rPr lang="en-US" dirty="0" smtClean="0"/>
              <a:t> 168/328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https://cdn.sparkfun.com/assets/parts/2/7/6/2/09266-0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" t="5555" r="4278" b="4445"/>
          <a:stretch/>
        </p:blipFill>
        <p:spPr bwMode="auto">
          <a:xfrm>
            <a:off x="9155723" y="4808528"/>
            <a:ext cx="1942121" cy="192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49011"/>
              </p:ext>
            </p:extLst>
          </p:nvPr>
        </p:nvGraphicFramePr>
        <p:xfrm>
          <a:off x="1460384" y="1828800"/>
          <a:ext cx="6605093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739"/>
                <a:gridCol w="4091354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Microcontroller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>
                          <a:effectLst/>
                        </a:rPr>
                        <a:t>ATmega168V or ATmega328V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Operating Voltage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>
                          <a:effectLst/>
                        </a:rPr>
                        <a:t>2.7-5.5 V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Input Voltage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2.7-5.5 V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Digital I/O Pins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14 </a:t>
                      </a:r>
                      <a:r>
                        <a:rPr lang="en-US" sz="1800" dirty="0" smtClean="0">
                          <a:effectLst/>
                        </a:rPr>
                        <a:t>(6 provide PWM </a:t>
                      </a:r>
                      <a:r>
                        <a:rPr lang="en-US" sz="1800" dirty="0">
                          <a:effectLst/>
                        </a:rPr>
                        <a:t>output)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Analog Input Pins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>
                          <a:effectLst/>
                        </a:rPr>
                        <a:t>6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it-IT" sz="1800">
                          <a:effectLst/>
                        </a:rPr>
                        <a:t>DC Current per I/O Pin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40 mA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>
                          <a:effectLst/>
                        </a:rPr>
                        <a:t>Flash Memory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16 KB </a:t>
                      </a:r>
                      <a:r>
                        <a:rPr lang="en-US" sz="1800" dirty="0" smtClean="0">
                          <a:effectLst/>
                        </a:rPr>
                        <a:t>(2 </a:t>
                      </a:r>
                      <a:r>
                        <a:rPr lang="en-US" sz="1800" dirty="0">
                          <a:effectLst/>
                        </a:rPr>
                        <a:t>KB used by </a:t>
                      </a:r>
                      <a:r>
                        <a:rPr lang="en-US" sz="1800" dirty="0" err="1">
                          <a:effectLst/>
                        </a:rPr>
                        <a:t>bootloader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>
                          <a:effectLst/>
                        </a:rPr>
                        <a:t>SRAM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1 KB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>
                          <a:effectLst/>
                        </a:rPr>
                        <a:t>EEPROM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512 bytes</a:t>
                      </a:r>
                    </a:p>
                  </a:txBody>
                  <a:tcPr marL="15240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Clock Speed</a:t>
                      </a:r>
                    </a:p>
                  </a:txBody>
                  <a:tcPr marR="152400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>
                          <a:effectLst/>
                        </a:rPr>
                        <a:t>8 MHz</a:t>
                      </a:r>
                    </a:p>
                  </a:txBody>
                  <a:tcPr marL="1524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89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$24</a:t>
            </a:r>
          </a:p>
          <a:p>
            <a:r>
              <a:rPr lang="en-US" dirty="0" smtClean="0"/>
              <a:t>Came out in 2012</a:t>
            </a:r>
            <a:endParaRPr lang="en-US" dirty="0"/>
          </a:p>
          <a:p>
            <a:r>
              <a:rPr lang="en-US" dirty="0"/>
              <a:t>1.75” Diameter </a:t>
            </a:r>
            <a:endParaRPr lang="en-US" dirty="0" smtClean="0"/>
          </a:p>
          <a:p>
            <a:r>
              <a:rPr lang="en-US" dirty="0" smtClean="0"/>
              <a:t>USB-compatible and</a:t>
            </a:r>
            <a:r>
              <a:rPr lang="en-US" dirty="0"/>
              <a:t> </a:t>
            </a:r>
            <a:r>
              <a:rPr lang="en-US" dirty="0" smtClean="0"/>
              <a:t>Arduino-Compatible(?)</a:t>
            </a:r>
          </a:p>
          <a:p>
            <a:r>
              <a:rPr lang="en-US" dirty="0" smtClean="0"/>
              <a:t>Input Voltage: 3.5V – 16V DC</a:t>
            </a:r>
          </a:p>
          <a:p>
            <a:r>
              <a:rPr lang="en-US" dirty="0"/>
              <a:t>14 sewing tap pads for attachment and electrical connections </a:t>
            </a:r>
            <a:endParaRPr lang="en-US" dirty="0" smtClean="0"/>
          </a:p>
          <a:p>
            <a:r>
              <a:rPr lang="en-US" dirty="0" smtClean="0"/>
              <a:t>Modules: </a:t>
            </a:r>
            <a:r>
              <a:rPr lang="en-US" dirty="0"/>
              <a:t>Bluetooth, GPS, 3-axis accelerometer, compass module, flex sensor, </a:t>
            </a:r>
            <a:r>
              <a:rPr lang="en-US" dirty="0" err="1"/>
              <a:t>piezo</a:t>
            </a:r>
            <a:r>
              <a:rPr lang="en-US" dirty="0"/>
              <a:t>, IR LED, push button, embroidered + capacitive keypad, </a:t>
            </a:r>
            <a:r>
              <a:rPr lang="en-US" dirty="0" smtClean="0"/>
              <a:t>OLED</a:t>
            </a:r>
            <a:endParaRPr lang="en-US" dirty="0"/>
          </a:p>
          <a:p>
            <a:r>
              <a:rPr lang="en-US" dirty="0" smtClean="0"/>
              <a:t>4 </a:t>
            </a:r>
            <a:r>
              <a:rPr lang="en-US" dirty="0"/>
              <a:t>indicator LEDs: power good, digital signal LED for </a:t>
            </a:r>
            <a:r>
              <a:rPr lang="en-US" dirty="0" err="1"/>
              <a:t>bootloader</a:t>
            </a:r>
            <a:r>
              <a:rPr lang="en-US" dirty="0"/>
              <a:t> feedback, data </a:t>
            </a:r>
            <a:r>
              <a:rPr lang="en-US" dirty="0" smtClean="0"/>
              <a:t>RX/TX</a:t>
            </a:r>
            <a:endParaRPr lang="en-US" dirty="0"/>
          </a:p>
        </p:txBody>
      </p:sp>
      <p:pic>
        <p:nvPicPr>
          <p:cNvPr id="3074" name="Picture 2" descr="http://hackadaycom.files.wordpress.com/2012/01/flora.jpg?w=711&amp;h=37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52" t="12619" r="11147" b="14897"/>
          <a:stretch/>
        </p:blipFill>
        <p:spPr bwMode="auto">
          <a:xfrm>
            <a:off x="7655170" y="586155"/>
            <a:ext cx="2649416" cy="277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4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Built-in </a:t>
            </a:r>
            <a:r>
              <a:rPr lang="en-US" dirty="0"/>
              <a:t>USB support (via mini B connector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USB HID support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can act like a mouse, keyboard, MIDI, etc. </a:t>
            </a:r>
          </a:p>
          <a:p>
            <a:r>
              <a:rPr lang="en-US" dirty="0"/>
              <a:t>Twice as much flash memory and SRAM than the </a:t>
            </a:r>
            <a:r>
              <a:rPr lang="en-US" dirty="0" err="1"/>
              <a:t>LilyPad</a:t>
            </a:r>
            <a:r>
              <a:rPr lang="en-US" dirty="0"/>
              <a:t> Arduino</a:t>
            </a:r>
          </a:p>
          <a:p>
            <a:r>
              <a:rPr lang="en-US" dirty="0" smtClean="0"/>
              <a:t>Easy control and power of a large quantity of digital RGB LED pixels</a:t>
            </a:r>
          </a:p>
          <a:p>
            <a:r>
              <a:rPr lang="en-US" dirty="0" smtClean="0"/>
              <a:t>*</a:t>
            </a:r>
            <a:r>
              <a:rPr lang="en-US" dirty="0"/>
              <a:t>Difficult to destroy the </a:t>
            </a:r>
            <a:r>
              <a:rPr lang="en-US" dirty="0" smtClean="0"/>
              <a:t>FLORA…</a:t>
            </a:r>
          </a:p>
          <a:p>
            <a:endParaRPr lang="en-US" dirty="0"/>
          </a:p>
        </p:txBody>
      </p:sp>
      <p:pic>
        <p:nvPicPr>
          <p:cNvPr id="4" name="Picture 2" descr="http://hackadaycom.files.wordpress.com/2012/01/flora.jpg?w=711&amp;h=37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5" t="1" r="5345" b="-1077"/>
          <a:stretch/>
        </p:blipFill>
        <p:spPr bwMode="auto">
          <a:xfrm>
            <a:off x="8487508" y="4111798"/>
            <a:ext cx="2467004" cy="2463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Img 190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93"/>
          <a:stretch/>
        </p:blipFill>
        <p:spPr bwMode="auto">
          <a:xfrm>
            <a:off x="2547083" y="4123521"/>
            <a:ext cx="2341440" cy="22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6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Bare Conductive 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Electrically </a:t>
            </a:r>
            <a:r>
              <a:rPr lang="en-US" dirty="0"/>
              <a:t>conductive </a:t>
            </a:r>
            <a:r>
              <a:rPr lang="en-US" dirty="0" smtClean="0"/>
              <a:t>paint</a:t>
            </a:r>
          </a:p>
          <a:p>
            <a:r>
              <a:rPr lang="en-US" dirty="0" smtClean="0"/>
              <a:t>Non-toxic, water-soluble and dries at room temperature  </a:t>
            </a:r>
          </a:p>
          <a:p>
            <a:r>
              <a:rPr lang="en-US" dirty="0" smtClean="0"/>
              <a:t>Applicable Materials: Almost </a:t>
            </a:r>
            <a:r>
              <a:rPr lang="en-US" dirty="0"/>
              <a:t>any </a:t>
            </a:r>
            <a:r>
              <a:rPr lang="en-US" dirty="0" smtClean="0"/>
              <a:t>surface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Great Electronics prototyping tool</a:t>
            </a:r>
          </a:p>
          <a:p>
            <a:pPr lvl="1"/>
            <a:r>
              <a:rPr lang="en-US" dirty="0" smtClean="0"/>
              <a:t>Replaces conventional </a:t>
            </a:r>
            <a:r>
              <a:rPr lang="en-US" dirty="0"/>
              <a:t>acid </a:t>
            </a:r>
            <a:r>
              <a:rPr lang="en-US" dirty="0" smtClean="0"/>
              <a:t>etching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*Disclaimer: Pen is not meant for use on “bare” skin. 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Bare Conductive Paint Pen - 10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92" y="3844797"/>
            <a:ext cx="3287620" cy="253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61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Velostat</a:t>
            </a:r>
            <a:r>
              <a:rPr lang="en-US" dirty="0" smtClean="0"/>
              <a:t>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42032"/>
            <a:ext cx="4718304" cy="3310128"/>
          </a:xfrm>
        </p:spPr>
        <p:txBody>
          <a:bodyPr>
            <a:normAutofit/>
          </a:bodyPr>
          <a:lstStyle/>
          <a:p>
            <a:r>
              <a:rPr lang="en-US" dirty="0" smtClean="0"/>
              <a:t>Pressure-sensitive conductive sheet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queezing </a:t>
            </a:r>
            <a:r>
              <a:rPr lang="en-US" dirty="0"/>
              <a:t>it will reduce the </a:t>
            </a:r>
            <a:r>
              <a:rPr lang="en-US" dirty="0" smtClean="0"/>
              <a:t>resistance </a:t>
            </a:r>
          </a:p>
          <a:p>
            <a:endParaRPr lang="en-US" sz="400" dirty="0" smtClean="0"/>
          </a:p>
          <a:p>
            <a:r>
              <a:rPr lang="en-US" dirty="0" smtClean="0"/>
              <a:t>Useful for making flexible sensors</a:t>
            </a:r>
          </a:p>
          <a:p>
            <a:endParaRPr lang="en-US" sz="400" dirty="0" smtClean="0"/>
          </a:p>
          <a:p>
            <a:r>
              <a:rPr lang="en-US" dirty="0" smtClean="0"/>
              <a:t>Easy </a:t>
            </a:r>
            <a:r>
              <a:rPr lang="en-US" dirty="0"/>
              <a:t>to remove hard creases if any.</a:t>
            </a:r>
          </a:p>
          <a:p>
            <a:endParaRPr lang="en-US" sz="400" dirty="0" smtClean="0"/>
          </a:p>
          <a:p>
            <a:r>
              <a:rPr lang="en-US" dirty="0" smtClean="0"/>
              <a:t>Price: $3.95 per one 11”x11” sheet </a:t>
            </a:r>
          </a:p>
          <a:p>
            <a:endParaRPr lang="en-US" dirty="0"/>
          </a:p>
        </p:txBody>
      </p:sp>
      <p:pic>
        <p:nvPicPr>
          <p:cNvPr id="2050" name="Picture 2" descr="Pressure-Sensitive Conductive Sheet (Velostat/Linqstat)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6" t="2905" r="15171" b="4156"/>
          <a:stretch/>
        </p:blipFill>
        <p:spPr bwMode="auto">
          <a:xfrm>
            <a:off x="9057738" y="698739"/>
            <a:ext cx="1751162" cy="165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26940"/>
              </p:ext>
            </p:extLst>
          </p:nvPr>
        </p:nvGraphicFramePr>
        <p:xfrm>
          <a:off x="5788063" y="2661138"/>
          <a:ext cx="4868213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476"/>
                <a:gridCol w="2508737"/>
              </a:tblGrid>
              <a:tr h="34036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Tech Spec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Thickness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0.2mm</a:t>
                      </a:r>
                      <a:r>
                        <a:rPr lang="en-US" baseline="0" dirty="0" smtClean="0"/>
                        <a:t> (~0.8in)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18.66g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-50°F to 150°F  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(-45°C to 65°C)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 Sealable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 Resistivity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&lt;500 ohm-cm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Surface Resistivity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&lt;31,000</a:t>
                      </a:r>
                      <a:r>
                        <a:rPr lang="en-US" baseline="0" dirty="0" smtClean="0"/>
                        <a:t> ohms/sq</a:t>
                      </a:r>
                      <a:r>
                        <a:rPr lang="en-US" dirty="0" smtClean="0"/>
                        <a:t>.cm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4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Datasheets:</a:t>
            </a:r>
          </a:p>
          <a:p>
            <a:r>
              <a:rPr lang="en-US" sz="2000" dirty="0" smtClean="0"/>
              <a:t>Bare Conductive Pen </a:t>
            </a:r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smtClean="0"/>
              <a:t>www.adafruit.com/datasheets/TechnicalDataSheet_BareConductivePaint.pdf</a:t>
            </a:r>
          </a:p>
          <a:p>
            <a:r>
              <a:rPr lang="en-US" sz="2000" dirty="0" smtClean="0"/>
              <a:t>FLORA </a:t>
            </a:r>
            <a:br>
              <a:rPr lang="en-US" sz="2000" dirty="0" smtClean="0"/>
            </a:br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smtClean="0"/>
              <a:t>www.farnell.com/datasheets/1701054.pdf</a:t>
            </a:r>
          </a:p>
          <a:p>
            <a:r>
              <a:rPr lang="en-US" sz="2000" dirty="0" err="1" smtClean="0"/>
              <a:t>LilyPad</a:t>
            </a:r>
            <a:r>
              <a:rPr lang="en-US" sz="2000" dirty="0" smtClean="0"/>
              <a:t> Arduino Atmega168/328</a:t>
            </a:r>
            <a:br>
              <a:rPr lang="en-US" sz="2000" dirty="0" smtClean="0"/>
            </a:br>
            <a:r>
              <a:rPr lang="en-US" sz="1400" dirty="0" smtClean="0"/>
              <a:t>http</a:t>
            </a:r>
            <a:r>
              <a:rPr lang="en-US" sz="1400" dirty="0"/>
              <a:t>://www.atmel.com/Images/doc8025.pdf</a:t>
            </a:r>
            <a:endParaRPr lang="en-US" sz="1400" dirty="0" smtClean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Extra Information on FLORA and </a:t>
            </a:r>
            <a:r>
              <a:rPr lang="en-US" sz="2000" dirty="0" err="1" smtClean="0"/>
              <a:t>LilyPad</a:t>
            </a:r>
            <a:r>
              <a:rPr lang="en-US" sz="2000" dirty="0" smtClean="0"/>
              <a:t>:</a:t>
            </a:r>
          </a:p>
          <a:p>
            <a:r>
              <a:rPr lang="en-US" sz="1500" dirty="0" smtClean="0"/>
              <a:t>http</a:t>
            </a:r>
            <a:r>
              <a:rPr lang="en-US" sz="1500" dirty="0"/>
              <a:t>://</a:t>
            </a:r>
            <a:r>
              <a:rPr lang="en-US" sz="1500" dirty="0" smtClean="0"/>
              <a:t>www.adafruit.com/products/659</a:t>
            </a:r>
          </a:p>
          <a:p>
            <a:r>
              <a:rPr lang="en-US" sz="1500" dirty="0" smtClean="0"/>
              <a:t>http</a:t>
            </a:r>
            <a:r>
              <a:rPr lang="en-US" sz="1500" dirty="0"/>
              <a:t>://hackaday.com/2012/01/21/flora-a-better-arduino-lilypad/</a:t>
            </a:r>
            <a:endParaRPr lang="en-US" sz="15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21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905</TotalTime>
  <Words>337</Words>
  <Application>Microsoft Office PowerPoint</Application>
  <PresentationFormat>Widescreen</PresentationFormat>
  <Paragraphs>106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View</vt:lpstr>
      <vt:lpstr>Wearable Electronics</vt:lpstr>
      <vt:lpstr>Overview of Products</vt:lpstr>
      <vt:lpstr>LilyPad Arduino</vt:lpstr>
      <vt:lpstr>LilyPad Arduino Atmega 168/328</vt:lpstr>
      <vt:lpstr>FLORA</vt:lpstr>
      <vt:lpstr>FLORA</vt:lpstr>
      <vt:lpstr>Bare Conductive Pen</vt:lpstr>
      <vt:lpstr>Velostat Sheet</vt:lpstr>
      <vt:lpstr>Helpful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24</cp:revision>
  <dcterms:created xsi:type="dcterms:W3CDTF">2014-03-10T05:53:29Z</dcterms:created>
  <dcterms:modified xsi:type="dcterms:W3CDTF">2014-03-10T21:02:01Z</dcterms:modified>
</cp:coreProperties>
</file>