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7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FF9900"/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1" autoAdjust="0"/>
    <p:restoredTop sz="93053" autoAdjust="0"/>
  </p:normalViewPr>
  <p:slideViewPr>
    <p:cSldViewPr snapToGrid="0">
      <p:cViewPr>
        <p:scale>
          <a:sx n="90" d="100"/>
          <a:sy n="90" d="100"/>
        </p:scale>
        <p:origin x="-13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1D5C8-5FA2-EB43-BC03-8B6F0EDF617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83CE-74E4-9148-837B-8EBA95C91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11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12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13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14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15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16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17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18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19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20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3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21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22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4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5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6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7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8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9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10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System Design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/>
              <a:t>Through-hole components</a:t>
            </a:r>
          </a:p>
          <a:p>
            <a:endParaRPr lang="en-US" sz="3500" b="1" dirty="0"/>
          </a:p>
          <a:p>
            <a:endParaRPr lang="en-US" sz="3500" b="1" dirty="0" smtClean="0"/>
          </a:p>
          <a:p>
            <a:r>
              <a:rPr lang="en-US" sz="3500" b="1" dirty="0" smtClean="0"/>
              <a:t>SMT </a:t>
            </a:r>
            <a:r>
              <a:rPr lang="en-US" sz="3500" b="1" dirty="0" smtClean="0"/>
              <a:t>Passive </a:t>
            </a:r>
            <a:r>
              <a:rPr lang="en-US" sz="3500" b="1" dirty="0" smtClean="0"/>
              <a:t>Components</a:t>
            </a:r>
          </a:p>
          <a:p>
            <a:pPr lvl="1"/>
            <a:r>
              <a:rPr lang="en-US" sz="3100" b="1" dirty="0" smtClean="0"/>
              <a:t>Package dimensions in mils</a:t>
            </a:r>
          </a:p>
          <a:p>
            <a:pPr lvl="1"/>
            <a:r>
              <a:rPr lang="en-US" sz="2700" b="1" dirty="0" smtClean="0"/>
              <a:t>0805 easiest for soldering</a:t>
            </a:r>
          </a:p>
          <a:p>
            <a:pPr lvl="1"/>
            <a:r>
              <a:rPr lang="en-US" sz="2700" b="1" dirty="0" smtClean="0"/>
              <a:t>0603 doable with skill</a:t>
            </a:r>
          </a:p>
          <a:p>
            <a:pPr lvl="1"/>
            <a:r>
              <a:rPr lang="en-US" sz="2700" b="1" dirty="0" smtClean="0"/>
              <a:t>0402 doable with much skill</a:t>
            </a:r>
          </a:p>
          <a:p>
            <a:pPr lvl="1"/>
            <a:r>
              <a:rPr lang="en-US" sz="2700" b="1" dirty="0" smtClean="0"/>
              <a:t>0201 for robots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packages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1" y="1594555"/>
            <a:ext cx="874890" cy="874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10" y="1580445"/>
            <a:ext cx="1086557" cy="1086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444" y="1580445"/>
            <a:ext cx="1199444" cy="1199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554" y="3491492"/>
            <a:ext cx="2935111" cy="2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Some popular SMT components available on breakout boards.  </a:t>
            </a:r>
          </a:p>
          <a:p>
            <a:pPr lvl="1"/>
            <a:r>
              <a:rPr lang="en-US" sz="3100" b="1" dirty="0" smtClean="0"/>
              <a:t>E.g. </a:t>
            </a:r>
            <a:r>
              <a:rPr lang="en-US" sz="3100" b="1" dirty="0" err="1" smtClean="0"/>
              <a:t>adafruit.com</a:t>
            </a:r>
            <a:r>
              <a:rPr lang="en-US" sz="3100" b="1" dirty="0" smtClean="0"/>
              <a:t>, </a:t>
            </a:r>
            <a:r>
              <a:rPr lang="en-US" sz="3100" b="1" dirty="0" err="1" smtClean="0"/>
              <a:t>sparkfun.com</a:t>
            </a:r>
            <a:endParaRPr lang="en-US" sz="3100" b="1" dirty="0" smtClean="0"/>
          </a:p>
          <a:p>
            <a:pPr lvl="1"/>
            <a:endParaRPr lang="en-US" sz="31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Breakout Boards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585" y="2864555"/>
            <a:ext cx="2976815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199" y="990600"/>
            <a:ext cx="8348133" cy="495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100" b="1" dirty="0" smtClean="0"/>
              <a:t>Internet of Things device </a:t>
            </a:r>
          </a:p>
          <a:p>
            <a:pPr marL="457200" lvl="1" indent="0">
              <a:buNone/>
            </a:pPr>
            <a:r>
              <a:rPr lang="en-US" sz="3100" b="1" dirty="0"/>
              <a:t>	</a:t>
            </a:r>
            <a:r>
              <a:rPr lang="en-US" sz="3100" b="1" dirty="0" smtClean="0"/>
              <a:t>3.7 V 300 mA-h Li-ion rechargeable battery</a:t>
            </a:r>
          </a:p>
          <a:p>
            <a:pPr marL="457200" lvl="1" indent="0">
              <a:buNone/>
            </a:pPr>
            <a:r>
              <a:rPr lang="en-US" sz="3100" b="1" dirty="0"/>
              <a:t>	</a:t>
            </a:r>
            <a:r>
              <a:rPr lang="en-US" sz="3100" b="1" dirty="0" smtClean="0"/>
              <a:t>20 mA in active mode (1% of the time)</a:t>
            </a:r>
          </a:p>
          <a:p>
            <a:pPr marL="457200" lvl="1" indent="0">
              <a:buNone/>
            </a:pPr>
            <a:r>
              <a:rPr lang="en-US" sz="3100" b="1" dirty="0"/>
              <a:t>	</a:t>
            </a:r>
            <a:r>
              <a:rPr lang="en-US" sz="3100" b="1" dirty="0" smtClean="0"/>
              <a:t>0.1 mA in idle mode (99% of the time)</a:t>
            </a:r>
          </a:p>
          <a:p>
            <a:pPr marL="457200" lvl="1" indent="0">
              <a:buNone/>
            </a:pPr>
            <a:endParaRPr lang="en-US" sz="3100" b="1" dirty="0"/>
          </a:p>
          <a:p>
            <a:pPr marL="457200" lvl="1" indent="0">
              <a:buNone/>
            </a:pPr>
            <a:r>
              <a:rPr lang="en-US" sz="3100" b="1" dirty="0" smtClean="0"/>
              <a:t>Average power: 20 * 1% + 0.1 % 99% = 0.3 mA</a:t>
            </a:r>
          </a:p>
          <a:p>
            <a:pPr marL="457200" lvl="1" indent="0">
              <a:buNone/>
            </a:pPr>
            <a:r>
              <a:rPr lang="en-US" sz="3100" b="1" dirty="0" smtClean="0"/>
              <a:t>Battery life: 300 mA-h / 0.3 mA = 100 </a:t>
            </a:r>
            <a:r>
              <a:rPr lang="en-US" sz="3100" b="1" dirty="0" err="1" smtClean="0"/>
              <a:t>hrs</a:t>
            </a:r>
            <a:endParaRPr lang="en-US" sz="3100" b="1" dirty="0" smtClean="0"/>
          </a:p>
          <a:p>
            <a:pPr marL="457200" lvl="1" indent="0">
              <a:buNone/>
            </a:pPr>
            <a:r>
              <a:rPr lang="en-US" sz="3100" b="1" dirty="0"/>
              <a:t>		</a:t>
            </a:r>
            <a:r>
              <a:rPr lang="en-US" sz="3100" b="1" dirty="0" smtClean="0"/>
              <a:t>				(6 weeks)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Budget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36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Bill of Materials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" y="1365955"/>
            <a:ext cx="7957256" cy="37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4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Software</a:t>
            </a:r>
          </a:p>
          <a:p>
            <a:r>
              <a:rPr lang="en-US" sz="3500" b="1" dirty="0" smtClean="0"/>
              <a:t>BoM</a:t>
            </a:r>
          </a:p>
          <a:p>
            <a:r>
              <a:rPr lang="en-US" sz="3500" b="1" dirty="0" smtClean="0"/>
              <a:t>Layer Stack &amp; Trace Widths</a:t>
            </a:r>
          </a:p>
          <a:p>
            <a:r>
              <a:rPr lang="en-US" sz="3500" b="1" dirty="0" smtClean="0"/>
              <a:t>Symbols &amp; Footprints</a:t>
            </a:r>
          </a:p>
          <a:p>
            <a:r>
              <a:rPr lang="en-US" sz="3500" b="1" dirty="0" smtClean="0"/>
              <a:t>Schematic</a:t>
            </a:r>
          </a:p>
          <a:p>
            <a:r>
              <a:rPr lang="en-US" sz="3500" b="1" dirty="0" smtClean="0"/>
              <a:t>Layout</a:t>
            </a:r>
          </a:p>
          <a:p>
            <a:r>
              <a:rPr lang="en-US" sz="3500" b="1" dirty="0" smtClean="0"/>
              <a:t>Routing</a:t>
            </a:r>
          </a:p>
          <a:p>
            <a:r>
              <a:rPr lang="en-US" sz="3500" b="1" dirty="0" smtClean="0"/>
              <a:t>Design Rule Checks</a:t>
            </a:r>
          </a:p>
          <a:p>
            <a:r>
              <a:rPr lang="en-US" sz="3500" b="1" dirty="0" smtClean="0"/>
              <a:t>Fabrication</a:t>
            </a:r>
          </a:p>
          <a:p>
            <a:r>
              <a:rPr lang="en-US" sz="3500" b="1" dirty="0" smtClean="0"/>
              <a:t>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PCB Design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Software: Mentor Graphics PADS</a:t>
            </a:r>
          </a:p>
          <a:p>
            <a:r>
              <a:rPr lang="en-US" sz="3500" b="1" dirty="0" smtClean="0"/>
              <a:t>BoM: Components from </a:t>
            </a:r>
            <a:r>
              <a:rPr lang="en-US" sz="3500" b="1" dirty="0" err="1" smtClean="0"/>
              <a:t>DigiKey</a:t>
            </a:r>
            <a:r>
              <a:rPr lang="en-US" sz="3500" b="1" dirty="0" smtClean="0"/>
              <a:t> if possible</a:t>
            </a:r>
            <a:endParaRPr lang="en-US" sz="3500" b="1" dirty="0"/>
          </a:p>
          <a:p>
            <a:r>
              <a:rPr lang="en-US" sz="3500" b="1" dirty="0" smtClean="0"/>
              <a:t>Layer </a:t>
            </a:r>
            <a:r>
              <a:rPr lang="en-US" sz="3500" b="1" dirty="0"/>
              <a:t>Stack &amp; Trace </a:t>
            </a:r>
            <a:r>
              <a:rPr lang="en-US" sz="3500" b="1" dirty="0" smtClean="0"/>
              <a:t>Widths</a:t>
            </a:r>
          </a:p>
          <a:p>
            <a:pPr lvl="1"/>
            <a:r>
              <a:rPr lang="en-US" sz="3100" b="1" dirty="0" smtClean="0"/>
              <a:t>2 layers for quick hacks</a:t>
            </a:r>
          </a:p>
          <a:p>
            <a:pPr lvl="1"/>
            <a:r>
              <a:rPr lang="en-US" sz="3100" b="1" dirty="0" smtClean="0"/>
              <a:t>4 layers for most Clinic prototypes</a:t>
            </a:r>
          </a:p>
          <a:p>
            <a:pPr lvl="1"/>
            <a:r>
              <a:rPr lang="en-US" sz="3100" b="1" dirty="0" smtClean="0"/>
              <a:t>6 mil minimum trace width + spacing</a:t>
            </a:r>
            <a:endParaRPr lang="en-US" sz="3100" b="1" dirty="0"/>
          </a:p>
          <a:p>
            <a:r>
              <a:rPr lang="en-US" sz="3500" b="1" dirty="0" smtClean="0"/>
              <a:t>Fabrication: Advanced Circuits</a:t>
            </a:r>
          </a:p>
          <a:p>
            <a:pPr lvl="1"/>
            <a:r>
              <a:rPr lang="en-US" sz="3100" b="1" dirty="0" smtClean="0"/>
              <a:t>$33 / $66 student 2/4 layer specials</a:t>
            </a:r>
          </a:p>
          <a:p>
            <a:pPr lvl="1"/>
            <a:r>
              <a:rPr lang="en-US" sz="3100" b="1" dirty="0" smtClean="0"/>
              <a:t>Beyond 5 units, standard pricing is better</a:t>
            </a:r>
          </a:p>
          <a:p>
            <a:r>
              <a:rPr lang="en-US" sz="3500" b="1" dirty="0" smtClean="0"/>
              <a:t>Assembly: You or Action 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PCB Design at HMC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86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Convert battery or wall wart to stable lower voltage</a:t>
            </a:r>
          </a:p>
          <a:p>
            <a:r>
              <a:rPr lang="en-US" sz="3500" b="1" dirty="0" smtClean="0"/>
              <a:t>Regulator types</a:t>
            </a:r>
          </a:p>
          <a:p>
            <a:pPr lvl="1"/>
            <a:r>
              <a:rPr lang="en-US" sz="3100" b="1" dirty="0" smtClean="0"/>
              <a:t>DC regulators</a:t>
            </a:r>
          </a:p>
          <a:p>
            <a:pPr lvl="2"/>
            <a:r>
              <a:rPr lang="en-US" sz="2700" b="1" dirty="0" smtClean="0"/>
              <a:t>7805 drops &gt;8 to exactly 5</a:t>
            </a:r>
          </a:p>
          <a:p>
            <a:pPr lvl="2"/>
            <a:r>
              <a:rPr lang="en-US" sz="2700" b="1" dirty="0" smtClean="0"/>
              <a:t>Low Dropout Regulators need less headroom</a:t>
            </a:r>
          </a:p>
          <a:p>
            <a:pPr lvl="1"/>
            <a:r>
              <a:rPr lang="en-US" sz="3100" b="1" dirty="0" smtClean="0"/>
              <a:t>Switching regulators</a:t>
            </a:r>
          </a:p>
          <a:p>
            <a:pPr lvl="2"/>
            <a:r>
              <a:rPr lang="en-US" sz="2700" b="1" dirty="0" smtClean="0"/>
              <a:t>Greater efficiency (often &gt; 80%)</a:t>
            </a:r>
          </a:p>
          <a:p>
            <a:pPr lvl="2"/>
            <a:r>
              <a:rPr lang="en-US" sz="2700" b="1" dirty="0" smtClean="0"/>
              <a:t>Require external inductor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Voltage Regulators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32" y="1920522"/>
            <a:ext cx="2015067" cy="18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All physical systems have inductance between the voltage regulator and circuits being powered</a:t>
            </a:r>
          </a:p>
          <a:p>
            <a:r>
              <a:rPr lang="en-US" sz="3500" b="1" dirty="0" smtClean="0"/>
              <a:t>Changing current draw causes voltage drop across inductor, malfunctions</a:t>
            </a:r>
          </a:p>
          <a:p>
            <a:r>
              <a:rPr lang="en-US" sz="3500" b="1" dirty="0" smtClean="0"/>
              <a:t>Use bypass capacitors to stabilize power supply</a:t>
            </a:r>
          </a:p>
          <a:p>
            <a:pPr lvl="1"/>
            <a:r>
              <a:rPr lang="en-US" sz="3100" b="1" dirty="0" smtClean="0"/>
              <a:t>10 </a:t>
            </a:r>
            <a:r>
              <a:rPr lang="en-US" sz="3100" b="1" dirty="0" err="1">
                <a:latin typeface="Symbol" charset="2"/>
                <a:cs typeface="Symbol" charset="2"/>
              </a:rPr>
              <a:t>μ</a:t>
            </a:r>
            <a:r>
              <a:rPr lang="en-US" sz="3100" b="1" dirty="0" err="1" smtClean="0"/>
              <a:t>F</a:t>
            </a:r>
            <a:r>
              <a:rPr lang="en-US" sz="3100" b="1" dirty="0" smtClean="0"/>
              <a:t> near voltage regulator</a:t>
            </a:r>
          </a:p>
          <a:p>
            <a:pPr lvl="1"/>
            <a:r>
              <a:rPr lang="en-US" sz="3100" b="1" dirty="0" smtClean="0"/>
              <a:t>0.1 </a:t>
            </a:r>
            <a:r>
              <a:rPr lang="en-US" sz="3100" b="1" dirty="0" err="1" smtClean="0">
                <a:latin typeface="Symbol" charset="2"/>
                <a:cs typeface="Symbol" charset="2"/>
              </a:rPr>
              <a:t>μ</a:t>
            </a:r>
            <a:r>
              <a:rPr lang="en-US" sz="3100" b="1" dirty="0" err="1" smtClean="0"/>
              <a:t>F</a:t>
            </a:r>
            <a:r>
              <a:rPr lang="en-US" sz="3100" b="1" dirty="0" smtClean="0"/>
              <a:t> near each component</a:t>
            </a:r>
          </a:p>
          <a:p>
            <a:pPr lvl="1"/>
            <a:r>
              <a:rPr lang="en-US" sz="3100" b="1" dirty="0" smtClean="0"/>
              <a:t>High-performance components need more</a:t>
            </a:r>
          </a:p>
          <a:p>
            <a:pPr lvl="2"/>
            <a:r>
              <a:rPr lang="en-US" sz="2700" b="1" dirty="0" smtClean="0"/>
              <a:t>See datasheet for guidance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Supply Integrity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6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Learn standard terms for specs</a:t>
            </a:r>
          </a:p>
          <a:p>
            <a:r>
              <a:rPr lang="en-US" sz="3500" b="1" dirty="0"/>
              <a:t>Fully understand the datasheet before you use a </a:t>
            </a:r>
            <a:r>
              <a:rPr lang="en-US" sz="3500" b="1" dirty="0" smtClean="0"/>
              <a:t>component</a:t>
            </a:r>
          </a:p>
          <a:p>
            <a:r>
              <a:rPr lang="en-US" sz="3500" b="1" dirty="0" smtClean="0"/>
              <a:t>Skimming is better than searching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Interpreting Datasheets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04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 smtClean="0"/>
              <a:t>What is the power supply voltage</a:t>
            </a:r>
          </a:p>
          <a:p>
            <a:pPr lvl="1"/>
            <a:r>
              <a:rPr lang="en-US" sz="3100" b="1" dirty="0" smtClean="0"/>
              <a:t>How much supply current does it draw?</a:t>
            </a:r>
          </a:p>
          <a:p>
            <a:r>
              <a:rPr lang="en-US" sz="3500" b="1" dirty="0" smtClean="0"/>
              <a:t>What are the logic levels?</a:t>
            </a:r>
          </a:p>
          <a:p>
            <a:pPr lvl="1"/>
            <a:r>
              <a:rPr lang="en-US" sz="3100" b="1" dirty="0" smtClean="0"/>
              <a:t>Can it read an input from 3.3V logic?</a:t>
            </a:r>
          </a:p>
          <a:p>
            <a:r>
              <a:rPr lang="en-US" sz="3500" b="1" dirty="0" smtClean="0"/>
              <a:t>How much output current could it drive?</a:t>
            </a:r>
          </a:p>
          <a:p>
            <a:pPr lvl="1"/>
            <a:r>
              <a:rPr lang="en-US" sz="3100" b="1" dirty="0" smtClean="0"/>
              <a:t>How to hook up an LED?</a:t>
            </a:r>
          </a:p>
          <a:p>
            <a:r>
              <a:rPr lang="en-US" sz="3500" b="1" dirty="0" smtClean="0"/>
              <a:t>How much input current does it draw?</a:t>
            </a:r>
          </a:p>
          <a:p>
            <a:pPr lvl="1"/>
            <a:r>
              <a:rPr lang="en-US" sz="3100" b="1" dirty="0" smtClean="0"/>
              <a:t>How to hook up to a switch?</a:t>
            </a:r>
          </a:p>
          <a:p>
            <a:r>
              <a:rPr lang="en-US" sz="3500" b="1" dirty="0" smtClean="0"/>
              <a:t>What packages are available?</a:t>
            </a:r>
          </a:p>
          <a:p>
            <a:r>
              <a:rPr lang="en-US" sz="3500" b="1" dirty="0" smtClean="0"/>
              <a:t>What temperature range can it operate over?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Datasheet Examples: 74HC08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7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System Design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Component Selection</a:t>
            </a:r>
          </a:p>
          <a:p>
            <a:pPr lvl="1"/>
            <a:r>
              <a:rPr lang="en-US" b="1" dirty="0" smtClean="0"/>
              <a:t>Bill of Materials (BoM)</a:t>
            </a:r>
            <a:endParaRPr lang="en-GB" dirty="0"/>
          </a:p>
          <a:p>
            <a:r>
              <a:rPr lang="en-GB" b="1" dirty="0" smtClean="0"/>
              <a:t>Circuit Implementation</a:t>
            </a:r>
          </a:p>
          <a:p>
            <a:pPr lvl="1"/>
            <a:r>
              <a:rPr lang="en-GB" b="1" dirty="0" err="1" smtClean="0"/>
              <a:t>Breadboarding</a:t>
            </a:r>
            <a:endParaRPr lang="en-GB" b="1" dirty="0" smtClean="0"/>
          </a:p>
          <a:p>
            <a:pPr lvl="1"/>
            <a:r>
              <a:rPr lang="en-GB" b="1" dirty="0" smtClean="0"/>
              <a:t>Printed Circuit Board (PCB)</a:t>
            </a:r>
          </a:p>
          <a:p>
            <a:r>
              <a:rPr lang="en-GB" b="1" dirty="0" smtClean="0"/>
              <a:t>Interpreting Datasheets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/>
          </a:bodyPr>
          <a:lstStyle/>
          <a:p>
            <a:r>
              <a:rPr lang="en-US" sz="3600" b="1" dirty="0"/>
              <a:t>Cyclone II </a:t>
            </a:r>
            <a:r>
              <a:rPr lang="en-US" sz="3600" b="1" dirty="0" smtClean="0"/>
              <a:t>EP2C35F672</a:t>
            </a:r>
          </a:p>
          <a:p>
            <a:pPr lvl="1"/>
            <a:r>
              <a:rPr lang="en-US" b="1" dirty="0" smtClean="0"/>
              <a:t>From DE2 board</a:t>
            </a:r>
          </a:p>
          <a:p>
            <a:pPr lvl="1"/>
            <a:r>
              <a:rPr lang="en-US" b="1" dirty="0" smtClean="0"/>
              <a:t>Representative FPGA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Datasheet Examples: Cyclone II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7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LIS3DH</a:t>
            </a:r>
          </a:p>
          <a:p>
            <a:pPr lvl="1"/>
            <a:r>
              <a:rPr lang="en-US" b="1" dirty="0" smtClean="0"/>
              <a:t>Representative peripheral</a:t>
            </a:r>
          </a:p>
          <a:p>
            <a:pPr lvl="1"/>
            <a:r>
              <a:rPr lang="en-US" b="1" dirty="0" smtClean="0"/>
              <a:t>SPI 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Datasheet Examples: LIS3DH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Accel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125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981244" cy="495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Microcontroller</a:t>
            </a:r>
          </a:p>
          <a:p>
            <a:pPr lvl="1"/>
            <a:r>
              <a:rPr lang="en-US" sz="3100" b="1" dirty="0" smtClean="0"/>
              <a:t>Challenge of big datasheet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Datasheet Examples: STM32F042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125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How to build a digital system?</a:t>
            </a:r>
          </a:p>
          <a:p>
            <a:pPr lvl="1"/>
            <a:r>
              <a:rPr lang="en-US" sz="3100" b="1" dirty="0" smtClean="0"/>
              <a:t>Requirements</a:t>
            </a:r>
          </a:p>
          <a:p>
            <a:pPr lvl="1"/>
            <a:r>
              <a:rPr lang="en-US" sz="3100" b="1" dirty="0" smtClean="0"/>
              <a:t>Component selection</a:t>
            </a:r>
          </a:p>
          <a:p>
            <a:pPr lvl="1"/>
            <a:r>
              <a:rPr lang="en-US" sz="3100" b="1" dirty="0" smtClean="0"/>
              <a:t>Implementation</a:t>
            </a:r>
          </a:p>
          <a:p>
            <a:pPr lvl="1"/>
            <a:r>
              <a:rPr lang="en-US" sz="3100" b="1" dirty="0" smtClean="0"/>
              <a:t>Debug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56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8249356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What is your purpose?</a:t>
            </a:r>
          </a:p>
          <a:p>
            <a:pPr lvl="1"/>
            <a:r>
              <a:rPr lang="en-US" sz="3100" b="1" dirty="0" smtClean="0"/>
              <a:t>Rapid prototyping / </a:t>
            </a:r>
            <a:r>
              <a:rPr lang="en-US" sz="3100" b="1" dirty="0" err="1" smtClean="0"/>
              <a:t>hackathon</a:t>
            </a:r>
            <a:r>
              <a:rPr lang="en-US" sz="3100" b="1" dirty="0" smtClean="0"/>
              <a:t>?</a:t>
            </a:r>
          </a:p>
          <a:p>
            <a:pPr lvl="2"/>
            <a:r>
              <a:rPr lang="en-US" sz="2700" b="1" dirty="0" smtClean="0"/>
              <a:t>Ease of design </a:t>
            </a:r>
            <a:r>
              <a:rPr lang="mr-IN" sz="2700" b="1" dirty="0" smtClean="0"/>
              <a:t>–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breadboarding</a:t>
            </a:r>
            <a:r>
              <a:rPr lang="en-US" sz="2700" b="1" dirty="0" smtClean="0"/>
              <a:t> is great if possible</a:t>
            </a:r>
          </a:p>
          <a:p>
            <a:pPr lvl="1"/>
            <a:r>
              <a:rPr lang="en-US" sz="3100" b="1" dirty="0" smtClean="0"/>
              <a:t>Low volume prototype / production?</a:t>
            </a:r>
          </a:p>
          <a:p>
            <a:pPr lvl="2"/>
            <a:r>
              <a:rPr lang="en-US" sz="2700" b="1" dirty="0" smtClean="0"/>
              <a:t>PCB, focus on features &amp; schedule over cost</a:t>
            </a:r>
          </a:p>
          <a:p>
            <a:pPr lvl="1"/>
            <a:r>
              <a:rPr lang="en-US" sz="3100" b="1" dirty="0" smtClean="0"/>
              <a:t>Mass production?</a:t>
            </a:r>
          </a:p>
          <a:p>
            <a:pPr lvl="2"/>
            <a:r>
              <a:rPr lang="en-US" sz="2700" b="1" dirty="0" smtClean="0"/>
              <a:t>PCB, spend more time to drive down cost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Context Matters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93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Function</a:t>
            </a:r>
          </a:p>
          <a:p>
            <a:r>
              <a:rPr lang="en-US" sz="3500" b="1" dirty="0" smtClean="0"/>
              <a:t>Power Consumption</a:t>
            </a:r>
          </a:p>
          <a:p>
            <a:r>
              <a:rPr lang="en-US" sz="3500" b="1" dirty="0" smtClean="0"/>
              <a:t>Form Factor</a:t>
            </a:r>
            <a:endParaRPr lang="en-US" sz="3500" b="1" dirty="0" smtClean="0"/>
          </a:p>
          <a:p>
            <a:r>
              <a:rPr lang="en-US" sz="3500" b="1" dirty="0" smtClean="0"/>
              <a:t>Cost</a:t>
            </a:r>
          </a:p>
          <a:p>
            <a:r>
              <a:rPr lang="en-US" sz="3500" b="1" dirty="0" smtClean="0"/>
              <a:t>Schedule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Requirements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93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Find parts to meet function</a:t>
            </a:r>
          </a:p>
          <a:p>
            <a:pPr lvl="1"/>
            <a:r>
              <a:rPr lang="en-US" sz="2700" b="1" dirty="0" smtClean="0"/>
              <a:t>Capabilities / performance</a:t>
            </a:r>
          </a:p>
          <a:p>
            <a:pPr lvl="1"/>
            <a:r>
              <a:rPr lang="en-US" sz="2700" b="1" dirty="0" smtClean="0"/>
              <a:t>Supply voltage</a:t>
            </a:r>
          </a:p>
          <a:p>
            <a:pPr lvl="1"/>
            <a:r>
              <a:rPr lang="en-US" sz="2700" b="1" dirty="0" smtClean="0"/>
              <a:t>Package</a:t>
            </a:r>
          </a:p>
          <a:p>
            <a:pPr lvl="1"/>
            <a:r>
              <a:rPr lang="en-US" sz="2700" b="1" dirty="0" smtClean="0"/>
              <a:t>Interfaces</a:t>
            </a:r>
          </a:p>
          <a:p>
            <a:pPr lvl="1"/>
            <a:r>
              <a:rPr lang="en-US" sz="2700" b="1" dirty="0" smtClean="0"/>
              <a:t>Power consumption</a:t>
            </a:r>
          </a:p>
          <a:p>
            <a:pPr lvl="1"/>
            <a:r>
              <a:rPr lang="en-US" sz="2700" b="1" dirty="0" smtClean="0"/>
              <a:t>Environmental qualification </a:t>
            </a:r>
          </a:p>
          <a:p>
            <a:pPr lvl="2"/>
            <a:r>
              <a:rPr lang="en-US" sz="2300" b="1" dirty="0" smtClean="0"/>
              <a:t>Temperature / vibration / radiation / etc.</a:t>
            </a:r>
          </a:p>
          <a:p>
            <a:r>
              <a:rPr lang="en-US" sz="3100" b="1" dirty="0" smtClean="0"/>
              <a:t>Geek out and follow components you like</a:t>
            </a:r>
          </a:p>
          <a:p>
            <a:pPr lvl="1"/>
            <a:r>
              <a:rPr lang="en-US" sz="2700" b="1" dirty="0" smtClean="0"/>
              <a:t>Art of Electronics</a:t>
            </a:r>
          </a:p>
          <a:p>
            <a:pPr lvl="1"/>
            <a:r>
              <a:rPr lang="en-US" sz="2700" b="1" dirty="0" err="1" smtClean="0"/>
              <a:t>electronicdesign.com</a:t>
            </a:r>
            <a:endParaRPr lang="en-US" sz="27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Component Selection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88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Pick parts with compatible logic levels</a:t>
            </a:r>
            <a:endParaRPr lang="en-US" sz="3500" b="1" dirty="0" smtClean="0"/>
          </a:p>
          <a:p>
            <a:pPr lvl="1"/>
            <a:r>
              <a:rPr lang="en-US" sz="3100" b="1" dirty="0" smtClean="0"/>
              <a:t>5 V will cook most parts today</a:t>
            </a:r>
          </a:p>
          <a:p>
            <a:pPr lvl="1"/>
            <a:r>
              <a:rPr lang="en-US" sz="3100" b="1" dirty="0" smtClean="0"/>
              <a:t>Many have 3.3 V interfaces</a:t>
            </a:r>
          </a:p>
          <a:p>
            <a:pPr lvl="1"/>
            <a:r>
              <a:rPr lang="en-US" sz="3100" b="1" dirty="0" smtClean="0"/>
              <a:t>Some only run at 1.8 V or lower</a:t>
            </a:r>
          </a:p>
          <a:p>
            <a:r>
              <a:rPr lang="en-US" sz="3500" b="1" dirty="0" smtClean="0"/>
              <a:t>If not possible, use level shifters</a:t>
            </a:r>
          </a:p>
          <a:p>
            <a:r>
              <a:rPr lang="en-US" sz="3500" b="1" dirty="0" smtClean="0"/>
              <a:t>Core voltage may be lower than I/O</a:t>
            </a:r>
          </a:p>
          <a:p>
            <a:pPr lvl="1"/>
            <a:r>
              <a:rPr lang="en-US" sz="3100" b="1" dirty="0" smtClean="0"/>
              <a:t>Multiple power supplies required</a:t>
            </a:r>
            <a:endParaRPr lang="en-US" sz="31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Supply Voltage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0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/>
              <a:t>Through-hole</a:t>
            </a:r>
          </a:p>
          <a:p>
            <a:pPr lvl="1"/>
            <a:r>
              <a:rPr lang="en-US" sz="3100" b="1" dirty="0" smtClean="0"/>
              <a:t>Convenient for </a:t>
            </a:r>
            <a:r>
              <a:rPr lang="en-US" sz="3100" b="1" dirty="0" err="1" smtClean="0"/>
              <a:t>breadboarding</a:t>
            </a:r>
            <a:endParaRPr lang="en-US" sz="3100" b="1" dirty="0" smtClean="0"/>
          </a:p>
          <a:p>
            <a:pPr lvl="1"/>
            <a:r>
              <a:rPr lang="en-US" sz="3100" b="1" dirty="0" smtClean="0"/>
              <a:t>Consumes lots of board area</a:t>
            </a:r>
          </a:p>
          <a:p>
            <a:pPr lvl="1"/>
            <a:r>
              <a:rPr lang="en-US" sz="3100" b="1" dirty="0" smtClean="0"/>
              <a:t>Unavailable for modern parts</a:t>
            </a:r>
          </a:p>
          <a:p>
            <a:r>
              <a:rPr lang="en-US" sz="3500" b="1" dirty="0" smtClean="0"/>
              <a:t>Surface mount with pins on edges</a:t>
            </a:r>
          </a:p>
          <a:p>
            <a:pPr lvl="1"/>
            <a:r>
              <a:rPr lang="en-US" sz="3100" b="1" dirty="0" smtClean="0"/>
              <a:t>Good choice for low volume PCBs</a:t>
            </a:r>
          </a:p>
          <a:p>
            <a:r>
              <a:rPr lang="en-US" sz="3500" b="1" dirty="0" smtClean="0"/>
              <a:t>Surface mount with pads underneath</a:t>
            </a:r>
          </a:p>
          <a:p>
            <a:pPr lvl="1"/>
            <a:r>
              <a:rPr lang="en-US" sz="2700" b="1" dirty="0" smtClean="0"/>
              <a:t>Only option for some advanced components</a:t>
            </a:r>
          </a:p>
          <a:p>
            <a:pPr lvl="1"/>
            <a:r>
              <a:rPr lang="en-US" sz="2700" b="1" dirty="0" smtClean="0"/>
              <a:t>Difficult and costly to assemble</a:t>
            </a:r>
            <a:endParaRPr lang="en-US" sz="27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Package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13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b="1" dirty="0" smtClean="0"/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Integrated Circuit Packages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1111" y="2257778"/>
            <a:ext cx="225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digikey.com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22" y="1484489"/>
            <a:ext cx="8203728" cy="36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3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19140</TotalTime>
  <Words>637</Words>
  <Application>Microsoft Macintosh PowerPoint</Application>
  <PresentationFormat>On-screen Show (4:3)</PresentationFormat>
  <Paragraphs>172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242</cp:revision>
  <cp:lastPrinted>2017-02-15T16:01:50Z</cp:lastPrinted>
  <dcterms:created xsi:type="dcterms:W3CDTF">2012-08-07T04:56:47Z</dcterms:created>
  <dcterms:modified xsi:type="dcterms:W3CDTF">2017-03-01T23:08:05Z</dcterms:modified>
</cp:coreProperties>
</file>