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5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6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7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8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9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0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21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22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23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24.xml" ContentType="application/vnd.openxmlformats-officedocument.presentationml.notesSlide+xml"/>
  <Override PartName="/ppt/tags/tag86.xml" ContentType="application/vnd.openxmlformats-officedocument.presentationml.tags+xml"/>
  <Override PartName="/ppt/notesSlides/notesSlide25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26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27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28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29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30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31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32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33.xml" ContentType="application/vnd.openxmlformats-officedocument.presentationml.notesSlide+xml"/>
  <Override PartName="/ppt/tags/tag115.xml" ContentType="application/vnd.openxmlformats-officedocument.presentationml.tags+xml"/>
  <Override PartName="/ppt/notesSlides/notesSlide34.xml" ContentType="application/vnd.openxmlformats-officedocument.presentationml.notesSlide+xml"/>
  <Override PartName="/ppt/tags/tag116.xml" ContentType="application/vnd.openxmlformats-officedocument.presentationml.tags+xml"/>
  <Override PartName="/ppt/notesSlides/notesSlide35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36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37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38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39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40.xml" ContentType="application/vnd.openxmlformats-officedocument.presentationml.notesSlide+xml"/>
  <Override PartName="/ppt/tags/tag136.xml" ContentType="application/vnd.openxmlformats-officedocument.presentationml.tags+xml"/>
  <Override PartName="/ppt/notesSlides/notesSlide41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42.xml" ContentType="application/vnd.openxmlformats-officedocument.presentationml.notesSlide+xml"/>
  <Override PartName="/ppt/tags/tag141.xml" ContentType="application/vnd.openxmlformats-officedocument.presentationml.tags+xml"/>
  <Override PartName="/ppt/notesSlides/notesSlide43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44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45.xml" ContentType="application/vnd.openxmlformats-officedocument.presentationml.notesSlide+xml"/>
  <Override PartName="/ppt/tags/tag151.xml" ContentType="application/vnd.openxmlformats-officedocument.presentationml.tags+xml"/>
  <Override PartName="/ppt/notesSlides/notesSlide46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47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48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49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50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51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52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53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54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55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56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57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58.xml" ContentType="application/vnd.openxmlformats-officedocument.presentationml.notesSl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59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60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61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62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63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64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notesSlides/notesSlide65.xml" ContentType="application/vnd.openxmlformats-officedocument.presentationml.notesSlid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66.xml" ContentType="application/vnd.openxmlformats-officedocument.presentationml.notes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343" r:id="rId10"/>
    <p:sldId id="266" r:id="rId11"/>
    <p:sldId id="344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345" r:id="rId20"/>
    <p:sldId id="275" r:id="rId21"/>
    <p:sldId id="276" r:id="rId22"/>
    <p:sldId id="365" r:id="rId23"/>
    <p:sldId id="346" r:id="rId24"/>
    <p:sldId id="347" r:id="rId25"/>
    <p:sldId id="366" r:id="rId26"/>
    <p:sldId id="281" r:id="rId27"/>
    <p:sldId id="348" r:id="rId28"/>
    <p:sldId id="283" r:id="rId29"/>
    <p:sldId id="284" r:id="rId30"/>
    <p:sldId id="285" r:id="rId31"/>
    <p:sldId id="286" r:id="rId32"/>
    <p:sldId id="349" r:id="rId33"/>
    <p:sldId id="367" r:id="rId34"/>
    <p:sldId id="289" r:id="rId35"/>
    <p:sldId id="290" r:id="rId36"/>
    <p:sldId id="291" r:id="rId37"/>
    <p:sldId id="293" r:id="rId38"/>
    <p:sldId id="350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8" r:id="rId53"/>
    <p:sldId id="368" r:id="rId54"/>
    <p:sldId id="309" r:id="rId55"/>
    <p:sldId id="310" r:id="rId56"/>
    <p:sldId id="311" r:id="rId57"/>
    <p:sldId id="312" r:id="rId58"/>
    <p:sldId id="313" r:id="rId59"/>
    <p:sldId id="351" r:id="rId60"/>
    <p:sldId id="315" r:id="rId61"/>
    <p:sldId id="352" r:id="rId62"/>
    <p:sldId id="317" r:id="rId63"/>
    <p:sldId id="318" r:id="rId64"/>
    <p:sldId id="319" r:id="rId65"/>
    <p:sldId id="320" r:id="rId66"/>
    <p:sldId id="321" r:id="rId67"/>
    <p:sldId id="322" r:id="rId68"/>
    <p:sldId id="323" r:id="rId6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3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0EF"/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2" autoAdjust="0"/>
    <p:restoredTop sz="94141" autoAdjust="0"/>
  </p:normalViewPr>
  <p:slideViewPr>
    <p:cSldViewPr>
      <p:cViewPr varScale="1">
        <p:scale>
          <a:sx n="123" d="100"/>
          <a:sy n="123" d="100"/>
        </p:scale>
        <p:origin x="1800" y="184"/>
      </p:cViewPr>
      <p:guideLst>
        <p:guide orient="horz" pos="2160"/>
        <p:guide pos="53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0F1BBF-A838-D447-B7C6-DF2E99B83D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6DB96-BBEA-D54C-9840-81AC35B62F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5EAA3-0CB3-8B48-B340-647158CE7FDD}" type="datetimeFigureOut">
              <a:rPr lang="en-US" smtClean="0"/>
              <a:t>1/21/18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15719-2723-BF43-9BD8-2CA5D7009C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B5107-2059-1448-9FAF-0EC2B863C2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19814-E886-EB43-A920-9BE26698E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21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1/21/18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C13270-7FFC-454A-B13B-D0F9A890F430}" type="slidenum">
              <a:rPr lang="en-US"/>
              <a:pPr/>
              <a:t>11</a:t>
            </a:fld>
            <a:endParaRPr lang="en-US"/>
          </a:p>
        </p:txBody>
      </p:sp>
      <p:sp>
        <p:nvSpPr>
          <p:cNvPr id="148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C13270-7FFC-454A-B13B-D0F9A890F430}" type="slidenum">
              <a:rPr lang="en-US"/>
              <a:pPr/>
              <a:t>12</a:t>
            </a:fld>
            <a:endParaRPr lang="en-US"/>
          </a:p>
        </p:txBody>
      </p:sp>
      <p:sp>
        <p:nvSpPr>
          <p:cNvPr id="148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99402F-D915-4021-8A6D-6962ADC6A88B}" type="slidenum">
              <a:rPr lang="en-US"/>
              <a:pPr/>
              <a:t>13</a:t>
            </a:fld>
            <a:endParaRPr lang="en-US"/>
          </a:p>
        </p:txBody>
      </p:sp>
      <p:sp>
        <p:nvSpPr>
          <p:cNvPr id="148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DF197B-BD27-4C94-96FD-C7EC81FA9ACC}" type="slidenum">
              <a:rPr lang="en-US"/>
              <a:pPr/>
              <a:t>14</a:t>
            </a:fld>
            <a:endParaRPr lang="en-US"/>
          </a:p>
        </p:txBody>
      </p:sp>
      <p:sp>
        <p:nvSpPr>
          <p:cNvPr id="149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066728-677F-4B49-9A19-8862DFBD4E1E}" type="slidenum">
              <a:rPr lang="en-US"/>
              <a:pPr/>
              <a:t>15</a:t>
            </a:fld>
            <a:endParaRPr lang="en-US"/>
          </a:p>
        </p:txBody>
      </p:sp>
      <p:sp>
        <p:nvSpPr>
          <p:cNvPr id="149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DB0317-06E7-4325-A48A-4EED6B524141}" type="slidenum">
              <a:rPr lang="en-US"/>
              <a:pPr/>
              <a:t>16</a:t>
            </a:fld>
            <a:endParaRPr lang="en-US"/>
          </a:p>
        </p:txBody>
      </p:sp>
      <p:sp>
        <p:nvSpPr>
          <p:cNvPr id="149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702AF6-A57C-4929-B585-941BE5CE8FE0}" type="slidenum">
              <a:rPr lang="en-US"/>
              <a:pPr/>
              <a:t>17</a:t>
            </a:fld>
            <a:endParaRPr lang="en-US"/>
          </a:p>
        </p:txBody>
      </p:sp>
      <p:sp>
        <p:nvSpPr>
          <p:cNvPr id="149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2F690-9E4D-45F5-B7BF-A18A46CF0636}" type="slidenum">
              <a:rPr lang="en-US"/>
              <a:pPr/>
              <a:t>18</a:t>
            </a:fld>
            <a:endParaRPr lang="en-US"/>
          </a:p>
        </p:txBody>
      </p:sp>
      <p:sp>
        <p:nvSpPr>
          <p:cNvPr id="149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2F690-9E4D-45F5-B7BF-A18A46CF0636}" type="slidenum">
              <a:rPr lang="en-US"/>
              <a:pPr/>
              <a:t>19</a:t>
            </a:fld>
            <a:endParaRPr lang="en-US"/>
          </a:p>
        </p:txBody>
      </p:sp>
      <p:sp>
        <p:nvSpPr>
          <p:cNvPr id="149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79F8EE-0263-4E15-AD78-9B0E4A3A4EEB}" type="slidenum">
              <a:rPr lang="en-US"/>
              <a:pPr/>
              <a:t>20</a:t>
            </a:fld>
            <a:endParaRPr lang="en-US"/>
          </a:p>
        </p:txBody>
      </p:sp>
      <p:sp>
        <p:nvSpPr>
          <p:cNvPr id="149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6834D-0219-444B-8AE3-96CAB9F083C2}" type="slidenum">
              <a:rPr lang="en-US"/>
              <a:pPr/>
              <a:t>3</a:t>
            </a:fld>
            <a:endParaRPr lang="en-US"/>
          </a:p>
        </p:txBody>
      </p:sp>
      <p:sp>
        <p:nvSpPr>
          <p:cNvPr id="147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40560D-45E3-4694-9BE5-288731808D41}" type="slidenum">
              <a:rPr lang="en-US"/>
              <a:pPr/>
              <a:t>21</a:t>
            </a:fld>
            <a:endParaRPr lang="en-US"/>
          </a:p>
        </p:txBody>
      </p:sp>
      <p:sp>
        <p:nvSpPr>
          <p:cNvPr id="149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A374CB-EBF7-4700-8782-608C038C2E20}" type="slidenum">
              <a:rPr lang="en-US"/>
              <a:pPr/>
              <a:t>22</a:t>
            </a:fld>
            <a:endParaRPr lang="en-US"/>
          </a:p>
        </p:txBody>
      </p:sp>
      <p:sp>
        <p:nvSpPr>
          <p:cNvPr id="150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A374CB-EBF7-4700-8782-608C038C2E20}" type="slidenum">
              <a:rPr lang="en-US"/>
              <a:pPr/>
              <a:t>23</a:t>
            </a:fld>
            <a:endParaRPr lang="en-US"/>
          </a:p>
        </p:txBody>
      </p:sp>
      <p:sp>
        <p:nvSpPr>
          <p:cNvPr id="150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CA474-2ADE-4409-900B-A244D18F8BAD}" type="slidenum">
              <a:rPr lang="en-US"/>
              <a:pPr/>
              <a:t>24</a:t>
            </a:fld>
            <a:endParaRPr lang="en-US"/>
          </a:p>
        </p:txBody>
      </p:sp>
      <p:sp>
        <p:nvSpPr>
          <p:cNvPr id="150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CA474-2ADE-4409-900B-A244D18F8BAD}" type="slidenum">
              <a:rPr lang="en-US"/>
              <a:pPr/>
              <a:t>25</a:t>
            </a:fld>
            <a:endParaRPr lang="en-US"/>
          </a:p>
        </p:txBody>
      </p:sp>
      <p:sp>
        <p:nvSpPr>
          <p:cNvPr id="150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0BCDB9-BF07-47F4-8A9A-93299EDD2A81}" type="slidenum">
              <a:rPr lang="en-US"/>
              <a:pPr/>
              <a:t>26</a:t>
            </a:fld>
            <a:endParaRPr lang="en-US"/>
          </a:p>
        </p:txBody>
      </p:sp>
      <p:sp>
        <p:nvSpPr>
          <p:cNvPr id="150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7AE043-FFF7-4E69-A20E-7B03065A2C2A}" type="slidenum">
              <a:rPr lang="en-US"/>
              <a:pPr/>
              <a:t>27</a:t>
            </a:fld>
            <a:endParaRPr lang="en-US"/>
          </a:p>
        </p:txBody>
      </p:sp>
      <p:sp>
        <p:nvSpPr>
          <p:cNvPr id="150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7AE043-FFF7-4E69-A20E-7B03065A2C2A}" type="slidenum">
              <a:rPr lang="en-US"/>
              <a:pPr/>
              <a:t>28</a:t>
            </a:fld>
            <a:endParaRPr lang="en-US"/>
          </a:p>
        </p:txBody>
      </p:sp>
      <p:sp>
        <p:nvSpPr>
          <p:cNvPr id="150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0F3E6-49DA-4118-BE4F-4E958575068D}" type="slidenum">
              <a:rPr lang="en-US"/>
              <a:pPr/>
              <a:t>29</a:t>
            </a:fld>
            <a:endParaRPr lang="en-US"/>
          </a:p>
        </p:txBody>
      </p:sp>
      <p:sp>
        <p:nvSpPr>
          <p:cNvPr id="150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95D4CC-211B-4B54-89AA-83A866F09AF7}" type="slidenum">
              <a:rPr lang="en-US"/>
              <a:pPr/>
              <a:t>30</a:t>
            </a:fld>
            <a:endParaRPr lang="en-US"/>
          </a:p>
        </p:txBody>
      </p:sp>
      <p:sp>
        <p:nvSpPr>
          <p:cNvPr id="150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11E842-FD55-497D-A9CF-12B15990143A}" type="slidenum">
              <a:rPr lang="en-US"/>
              <a:pPr/>
              <a:t>4</a:t>
            </a:fld>
            <a:endParaRPr lang="en-US"/>
          </a:p>
        </p:txBody>
      </p:sp>
      <p:sp>
        <p:nvSpPr>
          <p:cNvPr id="148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C01C3B-F050-444D-B65E-90185CE0B387}" type="slidenum">
              <a:rPr lang="en-US"/>
              <a:pPr/>
              <a:t>31</a:t>
            </a:fld>
            <a:endParaRPr lang="en-US"/>
          </a:p>
        </p:txBody>
      </p:sp>
      <p:sp>
        <p:nvSpPr>
          <p:cNvPr id="150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49F17-59EA-478D-97B1-A8EA5C859BDD}" type="slidenum">
              <a:rPr lang="en-US"/>
              <a:pPr/>
              <a:t>32</a:t>
            </a:fld>
            <a:endParaRPr lang="en-US"/>
          </a:p>
        </p:txBody>
      </p:sp>
      <p:sp>
        <p:nvSpPr>
          <p:cNvPr id="151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49F17-59EA-478D-97B1-A8EA5C859BDD}" type="slidenum">
              <a:rPr lang="en-US"/>
              <a:pPr/>
              <a:t>33</a:t>
            </a:fld>
            <a:endParaRPr lang="en-US"/>
          </a:p>
        </p:txBody>
      </p:sp>
      <p:sp>
        <p:nvSpPr>
          <p:cNvPr id="151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43B40D-2A82-4382-8276-CA14884AD033}" type="slidenum">
              <a:rPr lang="en-US"/>
              <a:pPr/>
              <a:t>34</a:t>
            </a:fld>
            <a:endParaRPr lang="en-US"/>
          </a:p>
        </p:txBody>
      </p:sp>
      <p:sp>
        <p:nvSpPr>
          <p:cNvPr id="151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4592E-10FF-4204-86DC-FC7C62678F4A}" type="slidenum">
              <a:rPr lang="en-US"/>
              <a:pPr/>
              <a:t>35</a:t>
            </a:fld>
            <a:endParaRPr lang="en-US"/>
          </a:p>
        </p:txBody>
      </p:sp>
      <p:sp>
        <p:nvSpPr>
          <p:cNvPr id="156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A05FF8-E890-490B-BE47-D051C4B7B7A8}" type="slidenum">
              <a:rPr lang="en-US"/>
              <a:pPr/>
              <a:t>36</a:t>
            </a:fld>
            <a:endParaRPr lang="en-US"/>
          </a:p>
        </p:txBody>
      </p:sp>
      <p:sp>
        <p:nvSpPr>
          <p:cNvPr id="157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5AC06-930C-4178-BF36-58D07F8ACAB4}" type="slidenum">
              <a:rPr lang="en-US"/>
              <a:pPr/>
              <a:t>37</a:t>
            </a:fld>
            <a:endParaRPr lang="en-US"/>
          </a:p>
        </p:txBody>
      </p:sp>
      <p:sp>
        <p:nvSpPr>
          <p:cNvPr id="151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5AC06-930C-4178-BF36-58D07F8ACAB4}" type="slidenum">
              <a:rPr lang="en-US"/>
              <a:pPr/>
              <a:t>38</a:t>
            </a:fld>
            <a:endParaRPr lang="en-US"/>
          </a:p>
        </p:txBody>
      </p:sp>
      <p:sp>
        <p:nvSpPr>
          <p:cNvPr id="151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454F75-4C2C-48EB-8AB7-06FE31BE75A7}" type="slidenum">
              <a:rPr lang="en-US"/>
              <a:pPr/>
              <a:t>39</a:t>
            </a:fld>
            <a:endParaRPr lang="en-US"/>
          </a:p>
        </p:txBody>
      </p:sp>
      <p:sp>
        <p:nvSpPr>
          <p:cNvPr id="151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021258-FA56-40CD-A34B-21CFAB63655E}" type="slidenum">
              <a:rPr lang="en-US"/>
              <a:pPr/>
              <a:t>40</a:t>
            </a:fld>
            <a:endParaRPr lang="en-US"/>
          </a:p>
        </p:txBody>
      </p:sp>
      <p:sp>
        <p:nvSpPr>
          <p:cNvPr id="156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BB9EF4-AF97-46FF-989F-B8CF20B58A0D}" type="slidenum">
              <a:rPr lang="en-US"/>
              <a:pPr/>
              <a:t>5</a:t>
            </a:fld>
            <a:endParaRPr lang="en-US"/>
          </a:p>
        </p:txBody>
      </p:sp>
      <p:sp>
        <p:nvSpPr>
          <p:cNvPr id="148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F4F731-B1ED-48A0-AF9E-DA1B91E9D693}" type="slidenum">
              <a:rPr lang="en-US"/>
              <a:pPr/>
              <a:t>41</a:t>
            </a:fld>
            <a:endParaRPr lang="en-US"/>
          </a:p>
        </p:txBody>
      </p:sp>
      <p:sp>
        <p:nvSpPr>
          <p:cNvPr id="156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BD5D66-7812-41A9-8165-02555900B57F}" type="slidenum">
              <a:rPr lang="en-US"/>
              <a:pPr/>
              <a:t>42</a:t>
            </a:fld>
            <a:endParaRPr lang="en-US"/>
          </a:p>
        </p:txBody>
      </p:sp>
      <p:sp>
        <p:nvSpPr>
          <p:cNvPr id="156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80AFC9-EA28-4025-92B9-0E32083492A0}" type="slidenum">
              <a:rPr lang="en-US"/>
              <a:pPr/>
              <a:t>43</a:t>
            </a:fld>
            <a:endParaRPr lang="en-US"/>
          </a:p>
        </p:txBody>
      </p:sp>
      <p:sp>
        <p:nvSpPr>
          <p:cNvPr id="151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1497D4-5642-44A4-A4F8-502F7EE7D11F}" type="slidenum">
              <a:rPr lang="en-US"/>
              <a:pPr/>
              <a:t>44</a:t>
            </a:fld>
            <a:endParaRPr lang="en-US"/>
          </a:p>
        </p:txBody>
      </p:sp>
      <p:sp>
        <p:nvSpPr>
          <p:cNvPr id="157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1EA219-6797-424F-A3D5-920FB637447C}" type="slidenum">
              <a:rPr lang="en-US"/>
              <a:pPr/>
              <a:t>45</a:t>
            </a:fld>
            <a:endParaRPr lang="en-US"/>
          </a:p>
        </p:txBody>
      </p:sp>
      <p:sp>
        <p:nvSpPr>
          <p:cNvPr id="151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0BA072-4CEB-427A-A1D4-36CA45475637}" type="slidenum">
              <a:rPr lang="en-US"/>
              <a:pPr/>
              <a:t>46</a:t>
            </a:fld>
            <a:endParaRPr lang="en-US"/>
          </a:p>
        </p:txBody>
      </p:sp>
      <p:sp>
        <p:nvSpPr>
          <p:cNvPr id="151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0F9C48-C172-456A-BA88-085DFD0A271D}" type="slidenum">
              <a:rPr lang="en-US"/>
              <a:pPr/>
              <a:t>47</a:t>
            </a:fld>
            <a:endParaRPr lang="en-US"/>
          </a:p>
        </p:txBody>
      </p:sp>
      <p:sp>
        <p:nvSpPr>
          <p:cNvPr id="157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464B83-D3B5-4752-9CDD-0D463F64FA18}" type="slidenum">
              <a:rPr lang="en-US"/>
              <a:pPr/>
              <a:t>48</a:t>
            </a:fld>
            <a:endParaRPr lang="en-US"/>
          </a:p>
        </p:txBody>
      </p:sp>
      <p:sp>
        <p:nvSpPr>
          <p:cNvPr id="152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295BE6-1D2A-4B26-8740-B3AF85EDF8E3}" type="slidenum">
              <a:rPr lang="en-US"/>
              <a:pPr/>
              <a:t>49</a:t>
            </a:fld>
            <a:endParaRPr lang="en-US"/>
          </a:p>
        </p:txBody>
      </p:sp>
      <p:sp>
        <p:nvSpPr>
          <p:cNvPr id="152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B62DB1-2FE4-40FF-98AF-961A25A33D35}" type="slidenum">
              <a:rPr lang="en-US"/>
              <a:pPr/>
              <a:t>50</a:t>
            </a:fld>
            <a:endParaRPr lang="en-US"/>
          </a:p>
        </p:txBody>
      </p:sp>
      <p:sp>
        <p:nvSpPr>
          <p:cNvPr id="152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00EBA-65DD-49CB-92E1-C9AA5B361DB3}" type="slidenum">
              <a:rPr lang="en-US"/>
              <a:pPr/>
              <a:t>6</a:t>
            </a:fld>
            <a:endParaRPr lang="en-US"/>
          </a:p>
        </p:txBody>
      </p:sp>
      <p:sp>
        <p:nvSpPr>
          <p:cNvPr id="148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4FA37-C81F-4BD7-842A-036B6EA1D8F2}" type="slidenum">
              <a:rPr lang="en-US"/>
              <a:pPr/>
              <a:t>51</a:t>
            </a:fld>
            <a:endParaRPr lang="en-US"/>
          </a:p>
        </p:txBody>
      </p:sp>
      <p:sp>
        <p:nvSpPr>
          <p:cNvPr id="152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CBD1C-FB3F-4649-8F1C-6DC1F0A74909}" type="slidenum">
              <a:rPr lang="en-US"/>
              <a:pPr/>
              <a:t>52</a:t>
            </a:fld>
            <a:endParaRPr lang="en-US"/>
          </a:p>
        </p:txBody>
      </p:sp>
      <p:sp>
        <p:nvSpPr>
          <p:cNvPr id="158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CBD1C-FB3F-4649-8F1C-6DC1F0A74909}" type="slidenum">
              <a:rPr lang="en-US"/>
              <a:pPr/>
              <a:t>53</a:t>
            </a:fld>
            <a:endParaRPr lang="en-US"/>
          </a:p>
        </p:txBody>
      </p:sp>
      <p:sp>
        <p:nvSpPr>
          <p:cNvPr id="158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3988A9-1A20-4DFA-859F-DE71DE9D7867}" type="slidenum">
              <a:rPr lang="en-US"/>
              <a:pPr/>
              <a:t>54</a:t>
            </a:fld>
            <a:endParaRPr lang="en-US"/>
          </a:p>
        </p:txBody>
      </p:sp>
      <p:sp>
        <p:nvSpPr>
          <p:cNvPr id="152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94163-54B9-47A3-9941-74B98EE61825}" type="slidenum">
              <a:rPr lang="en-US"/>
              <a:pPr/>
              <a:t>55</a:t>
            </a:fld>
            <a:endParaRPr lang="en-US"/>
          </a:p>
        </p:txBody>
      </p:sp>
      <p:sp>
        <p:nvSpPr>
          <p:cNvPr id="152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F26334-0CF8-4407-B514-AEB4277EBB9E}" type="slidenum">
              <a:rPr lang="en-US"/>
              <a:pPr/>
              <a:t>56</a:t>
            </a:fld>
            <a:endParaRPr lang="en-US"/>
          </a:p>
        </p:txBody>
      </p:sp>
      <p:sp>
        <p:nvSpPr>
          <p:cNvPr id="152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8E0E0B-96B4-434F-8AC6-DD6F5D88B05E}" type="slidenum">
              <a:rPr lang="en-US"/>
              <a:pPr/>
              <a:t>57</a:t>
            </a:fld>
            <a:endParaRPr lang="en-US"/>
          </a:p>
        </p:txBody>
      </p:sp>
      <p:sp>
        <p:nvSpPr>
          <p:cNvPr id="152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BE15D3-16EC-4452-8545-1E15BAC7D894}" type="slidenum">
              <a:rPr lang="en-US"/>
              <a:pPr/>
              <a:t>58</a:t>
            </a:fld>
            <a:endParaRPr lang="en-US"/>
          </a:p>
        </p:txBody>
      </p:sp>
      <p:sp>
        <p:nvSpPr>
          <p:cNvPr id="152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A71F86-95F6-4D5E-9381-301543BFDB3B}" type="slidenum">
              <a:rPr lang="en-US"/>
              <a:pPr/>
              <a:t>59</a:t>
            </a:fld>
            <a:endParaRPr lang="en-US"/>
          </a:p>
        </p:txBody>
      </p:sp>
      <p:sp>
        <p:nvSpPr>
          <p:cNvPr id="153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A71F86-95F6-4D5E-9381-301543BFDB3B}" type="slidenum">
              <a:rPr lang="en-US"/>
              <a:pPr/>
              <a:t>60</a:t>
            </a:fld>
            <a:endParaRPr lang="en-US"/>
          </a:p>
        </p:txBody>
      </p:sp>
      <p:sp>
        <p:nvSpPr>
          <p:cNvPr id="153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147E44-0709-46C3-84C0-5D25DDFEF731}" type="slidenum">
              <a:rPr lang="en-US"/>
              <a:pPr/>
              <a:t>7</a:t>
            </a:fld>
            <a:endParaRPr lang="en-US"/>
          </a:p>
        </p:txBody>
      </p:sp>
      <p:sp>
        <p:nvSpPr>
          <p:cNvPr id="148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DA95D9-5E87-4EEE-9833-BE3F7AA66D27}" type="slidenum">
              <a:rPr lang="en-US"/>
              <a:pPr/>
              <a:t>61</a:t>
            </a:fld>
            <a:endParaRPr lang="en-US"/>
          </a:p>
        </p:txBody>
      </p:sp>
      <p:sp>
        <p:nvSpPr>
          <p:cNvPr id="153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DA95D9-5E87-4EEE-9833-BE3F7AA66D27}" type="slidenum">
              <a:rPr lang="en-US"/>
              <a:pPr/>
              <a:t>62</a:t>
            </a:fld>
            <a:endParaRPr lang="en-US"/>
          </a:p>
        </p:txBody>
      </p:sp>
      <p:sp>
        <p:nvSpPr>
          <p:cNvPr id="153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801190-6163-4DEA-A199-ED7342F82D9F}" type="slidenum">
              <a:rPr lang="en-US"/>
              <a:pPr/>
              <a:t>63</a:t>
            </a:fld>
            <a:endParaRPr lang="en-US"/>
          </a:p>
        </p:txBody>
      </p:sp>
      <p:sp>
        <p:nvSpPr>
          <p:cNvPr id="153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C9081-6232-4B04-BB14-F465B013870E}" type="slidenum">
              <a:rPr lang="en-US"/>
              <a:pPr/>
              <a:t>64</a:t>
            </a:fld>
            <a:endParaRPr lang="en-US"/>
          </a:p>
        </p:txBody>
      </p:sp>
      <p:sp>
        <p:nvSpPr>
          <p:cNvPr id="153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B23A1F-7748-4A77-9F52-FA8C8DFC92AD}" type="slidenum">
              <a:rPr lang="en-US"/>
              <a:pPr/>
              <a:t>65</a:t>
            </a:fld>
            <a:endParaRPr lang="en-US"/>
          </a:p>
        </p:txBody>
      </p:sp>
      <p:sp>
        <p:nvSpPr>
          <p:cNvPr id="153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D981D2-584F-47D2-9FEF-845A38A2EE4F}" type="slidenum">
              <a:rPr lang="en-US"/>
              <a:pPr/>
              <a:t>66</a:t>
            </a:fld>
            <a:endParaRPr lang="en-US"/>
          </a:p>
        </p:txBody>
      </p:sp>
      <p:sp>
        <p:nvSpPr>
          <p:cNvPr id="153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BF1BE7-55B3-46C3-B2F6-40588548BEC4}" type="slidenum">
              <a:rPr lang="en-US"/>
              <a:pPr/>
              <a:t>67</a:t>
            </a:fld>
            <a:endParaRPr lang="en-US"/>
          </a:p>
        </p:txBody>
      </p:sp>
      <p:sp>
        <p:nvSpPr>
          <p:cNvPr id="154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43F302-140B-4F48-A22C-5C25803DDE46}" type="slidenum">
              <a:rPr lang="en-US"/>
              <a:pPr/>
              <a:t>68</a:t>
            </a:fld>
            <a:endParaRPr lang="en-US"/>
          </a:p>
        </p:txBody>
      </p:sp>
      <p:sp>
        <p:nvSpPr>
          <p:cNvPr id="154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E0740B-8578-4382-833D-478C1D4E6BDA}" type="slidenum">
              <a:rPr lang="en-US"/>
              <a:pPr/>
              <a:t>8</a:t>
            </a:fld>
            <a:endParaRPr lang="en-US"/>
          </a:p>
        </p:txBody>
      </p:sp>
      <p:sp>
        <p:nvSpPr>
          <p:cNvPr id="148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63FDA-0999-4C7C-BFB5-5F02F678E143}" type="slidenum">
              <a:rPr lang="en-US"/>
              <a:pPr/>
              <a:t>9</a:t>
            </a:fld>
            <a:endParaRPr lang="en-US"/>
          </a:p>
        </p:txBody>
      </p:sp>
      <p:sp>
        <p:nvSpPr>
          <p:cNvPr id="148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63FDA-0999-4C7C-BFB5-5F02F678E143}" type="slidenum">
              <a:rPr lang="en-US"/>
              <a:pPr/>
              <a:t>10</a:t>
            </a:fld>
            <a:endParaRPr lang="en-US"/>
          </a:p>
        </p:txBody>
      </p:sp>
      <p:sp>
        <p:nvSpPr>
          <p:cNvPr id="148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Chapter 8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Chapter 8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34.xml"/><Relationship Id="rId7" Type="http://schemas.openxmlformats.org/officeDocument/2006/relationships/oleObject" Target="../embeddings/oleObject3.bin"/><Relationship Id="rId2" Type="http://schemas.openxmlformats.org/officeDocument/2006/relationships/tags" Target="../tags/tag33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57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56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9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61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60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9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3" Type="http://schemas.openxmlformats.org/officeDocument/2006/relationships/tags" Target="../tags/tag6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.v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image" Target="../media/image12.wmf"/><Relationship Id="rId4" Type="http://schemas.openxmlformats.org/officeDocument/2006/relationships/tags" Target="../tags/tag66.xml"/><Relationship Id="rId9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vmlDrawing" Target="../drawings/vmlDrawing7.vml"/><Relationship Id="rId6" Type="http://schemas.openxmlformats.org/officeDocument/2006/relationships/tags" Target="../tags/tag73.xml"/><Relationship Id="rId11" Type="http://schemas.openxmlformats.org/officeDocument/2006/relationships/image" Target="../media/image12.wmf"/><Relationship Id="rId5" Type="http://schemas.openxmlformats.org/officeDocument/2006/relationships/tags" Target="../tags/tag72.xml"/><Relationship Id="rId10" Type="http://schemas.openxmlformats.org/officeDocument/2006/relationships/oleObject" Target="../embeddings/oleObject7.bin"/><Relationship Id="rId4" Type="http://schemas.openxmlformats.org/officeDocument/2006/relationships/tags" Target="../tags/tag71.xml"/><Relationship Id="rId9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3" Type="http://schemas.openxmlformats.org/officeDocument/2006/relationships/tags" Target="../tags/tag7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vmlDrawing" Target="../drawings/vmlDrawing8.v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10" Type="http://schemas.openxmlformats.org/officeDocument/2006/relationships/image" Target="../media/image13.wmf"/><Relationship Id="rId4" Type="http://schemas.openxmlformats.org/officeDocument/2006/relationships/tags" Target="../tags/tag77.xml"/><Relationship Id="rId9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2" Type="http://schemas.openxmlformats.org/officeDocument/2006/relationships/tags" Target="../tags/tag80.xml"/><Relationship Id="rId1" Type="http://schemas.openxmlformats.org/officeDocument/2006/relationships/vmlDrawing" Target="../drawings/vmlDrawing9.vml"/><Relationship Id="rId6" Type="http://schemas.openxmlformats.org/officeDocument/2006/relationships/tags" Target="../tags/tag84.xml"/><Relationship Id="rId11" Type="http://schemas.openxmlformats.org/officeDocument/2006/relationships/image" Target="../media/image13.wmf"/><Relationship Id="rId5" Type="http://schemas.openxmlformats.org/officeDocument/2006/relationships/tags" Target="../tags/tag83.xml"/><Relationship Id="rId10" Type="http://schemas.openxmlformats.org/officeDocument/2006/relationships/oleObject" Target="../embeddings/oleObject9.bin"/><Relationship Id="rId4" Type="http://schemas.openxmlformats.org/officeDocument/2006/relationships/tags" Target="../tags/tag82.xml"/><Relationship Id="rId9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3" Type="http://schemas.openxmlformats.org/officeDocument/2006/relationships/tags" Target="../tags/tag8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vmlDrawing" Target="../drawings/vmlDrawing11.v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10" Type="http://schemas.openxmlformats.org/officeDocument/2006/relationships/image" Target="../media/image15.emf"/><Relationship Id="rId4" Type="http://schemas.openxmlformats.org/officeDocument/2006/relationships/tags" Target="../tags/tag89.xml"/><Relationship Id="rId9" Type="http://schemas.openxmlformats.org/officeDocument/2006/relationships/oleObject" Target="../embeddings/oleObject11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vmlDrawing" Target="../drawings/vmlDrawing12.vml"/><Relationship Id="rId6" Type="http://schemas.openxmlformats.org/officeDocument/2006/relationships/tags" Target="../tags/tag96.xml"/><Relationship Id="rId11" Type="http://schemas.openxmlformats.org/officeDocument/2006/relationships/image" Target="../media/image16.wmf"/><Relationship Id="rId5" Type="http://schemas.openxmlformats.org/officeDocument/2006/relationships/tags" Target="../tags/tag95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94.xml"/><Relationship Id="rId9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7" Type="http://schemas.openxmlformats.org/officeDocument/2006/relationships/image" Target="../media/image17.wmf"/><Relationship Id="rId2" Type="http://schemas.openxmlformats.org/officeDocument/2006/relationships/tags" Target="../tags/tag98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3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7" Type="http://schemas.openxmlformats.org/officeDocument/2006/relationships/image" Target="../media/image18.wmf"/><Relationship Id="rId2" Type="http://schemas.openxmlformats.org/officeDocument/2006/relationships/tags" Target="../tags/tag100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103.xml"/><Relationship Id="rId7" Type="http://schemas.openxmlformats.org/officeDocument/2006/relationships/image" Target="../media/image19.wmf"/><Relationship Id="rId2" Type="http://schemas.openxmlformats.org/officeDocument/2006/relationships/tags" Target="../tags/tag10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4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tags" Target="../tags/tag107.xml"/><Relationship Id="rId7" Type="http://schemas.openxmlformats.org/officeDocument/2006/relationships/notesSlide" Target="../notesSlides/notesSlide32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16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9" Type="http://schemas.openxmlformats.org/officeDocument/2006/relationships/image" Target="../media/image2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7" Type="http://schemas.openxmlformats.org/officeDocument/2006/relationships/notesSlide" Target="../notesSlides/notesSlide33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6.xml"/><Relationship Id="rId3" Type="http://schemas.openxmlformats.org/officeDocument/2006/relationships/tags" Target="../tags/tag11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7.xml"/><Relationship Id="rId1" Type="http://schemas.openxmlformats.org/officeDocument/2006/relationships/vmlDrawing" Target="../drawings/vmlDrawing17.v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10" Type="http://schemas.openxmlformats.org/officeDocument/2006/relationships/image" Target="../media/image22.emf"/><Relationship Id="rId4" Type="http://schemas.openxmlformats.org/officeDocument/2006/relationships/tags" Target="../tags/tag119.xml"/><Relationship Id="rId9" Type="http://schemas.openxmlformats.org/officeDocument/2006/relationships/oleObject" Target="../embeddings/oleObject17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7.xml"/><Relationship Id="rId3" Type="http://schemas.openxmlformats.org/officeDocument/2006/relationships/tags" Target="../tags/tag12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18.v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10" Type="http://schemas.openxmlformats.org/officeDocument/2006/relationships/image" Target="../media/image23.wmf"/><Relationship Id="rId4" Type="http://schemas.openxmlformats.org/officeDocument/2006/relationships/tags" Target="../tags/tag124.xml"/><Relationship Id="rId9" Type="http://schemas.openxmlformats.org/officeDocument/2006/relationships/oleObject" Target="../embeddings/oleObject1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notesSlide" Target="../notesSlides/notesSlide3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tags" Target="../tags/tag138.xml"/><Relationship Id="rId7" Type="http://schemas.openxmlformats.org/officeDocument/2006/relationships/notesSlide" Target="../notesSlides/notesSlide42.xml"/><Relationship Id="rId2" Type="http://schemas.openxmlformats.org/officeDocument/2006/relationships/tags" Target="../tags/tag137.xml"/><Relationship Id="rId1" Type="http://schemas.openxmlformats.org/officeDocument/2006/relationships/vmlDrawing" Target="../drawings/vmlDrawing19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9" Type="http://schemas.openxmlformats.org/officeDocument/2006/relationships/image" Target="../media/image2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tags" Target="../tags/tag143.xml"/><Relationship Id="rId7" Type="http://schemas.openxmlformats.org/officeDocument/2006/relationships/notesSlide" Target="../notesSlides/notesSlide44.xml"/><Relationship Id="rId2" Type="http://schemas.openxmlformats.org/officeDocument/2006/relationships/tags" Target="../tags/tag142.xml"/><Relationship Id="rId1" Type="http://schemas.openxmlformats.org/officeDocument/2006/relationships/vmlDrawing" Target="../drawings/vmlDrawing20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9" Type="http://schemas.openxmlformats.org/officeDocument/2006/relationships/image" Target="../media/image8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5.xml"/><Relationship Id="rId3" Type="http://schemas.openxmlformats.org/officeDocument/2006/relationships/tags" Target="../tags/tag14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6.xml"/><Relationship Id="rId1" Type="http://schemas.openxmlformats.org/officeDocument/2006/relationships/vmlDrawing" Target="../drawings/vmlDrawing21.v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10" Type="http://schemas.openxmlformats.org/officeDocument/2006/relationships/image" Target="../media/image27.wmf"/><Relationship Id="rId4" Type="http://schemas.openxmlformats.org/officeDocument/2006/relationships/tags" Target="../tags/tag148.xml"/><Relationship Id="rId9" Type="http://schemas.openxmlformats.org/officeDocument/2006/relationships/oleObject" Target="../embeddings/oleObject21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7" Type="http://schemas.openxmlformats.org/officeDocument/2006/relationships/notesSlide" Target="../notesSlides/notesSlide47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6.xml"/><Relationship Id="rId4" Type="http://schemas.openxmlformats.org/officeDocument/2006/relationships/tags" Target="../tags/tag15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notesSlide" Target="../notesSlides/notesSlide4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tags" Target="../tags/tag163.xml"/><Relationship Id="rId7" Type="http://schemas.openxmlformats.org/officeDocument/2006/relationships/notesSlide" Target="../notesSlides/notesSlide49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5.xml"/><Relationship Id="rId4" Type="http://schemas.openxmlformats.org/officeDocument/2006/relationships/tags" Target="../tags/tag16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image" Target="../media/image29.jpeg"/><Relationship Id="rId5" Type="http://schemas.openxmlformats.org/officeDocument/2006/relationships/notesSlide" Target="../notesSlides/notesSlide50.xml"/><Relationship Id="rId4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5" Type="http://schemas.openxmlformats.org/officeDocument/2006/relationships/notesSlide" Target="../notesSlides/notesSlide51.xml"/><Relationship Id="rId4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5" Type="http://schemas.openxmlformats.org/officeDocument/2006/relationships/notesSlide" Target="../notesSlides/notesSlide52.xml"/><Relationship Id="rId4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tags" Target="../tags/tag177.xml"/><Relationship Id="rId7" Type="http://schemas.openxmlformats.org/officeDocument/2006/relationships/notesSlide" Target="../notesSlides/notesSlide53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9.xml"/><Relationship Id="rId4" Type="http://schemas.openxmlformats.org/officeDocument/2006/relationships/tags" Target="../tags/tag178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tags" Target="../tags/tag182.xml"/><Relationship Id="rId7" Type="http://schemas.openxmlformats.org/officeDocument/2006/relationships/notesSlide" Target="../notesSlides/notesSlide54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4.xml"/><Relationship Id="rId4" Type="http://schemas.openxmlformats.org/officeDocument/2006/relationships/tags" Target="../tags/tag183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tags" Target="../tags/tag187.xml"/><Relationship Id="rId7" Type="http://schemas.openxmlformats.org/officeDocument/2006/relationships/notesSlide" Target="../notesSlides/notesSlide55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9.xml"/><Relationship Id="rId4" Type="http://schemas.openxmlformats.org/officeDocument/2006/relationships/tags" Target="../tags/tag18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5" Type="http://schemas.openxmlformats.org/officeDocument/2006/relationships/notesSlide" Target="../notesSlides/notesSlide56.xml"/><Relationship Id="rId4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7.xml"/><Relationship Id="rId3" Type="http://schemas.openxmlformats.org/officeDocument/2006/relationships/tags" Target="../tags/tag19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93.xml"/><Relationship Id="rId1" Type="http://schemas.openxmlformats.org/officeDocument/2006/relationships/vmlDrawing" Target="../drawings/vmlDrawing22.vml"/><Relationship Id="rId6" Type="http://schemas.openxmlformats.org/officeDocument/2006/relationships/tags" Target="../tags/tag197.xml"/><Relationship Id="rId5" Type="http://schemas.openxmlformats.org/officeDocument/2006/relationships/tags" Target="../tags/tag196.xml"/><Relationship Id="rId10" Type="http://schemas.openxmlformats.org/officeDocument/2006/relationships/image" Target="../media/image31.wmf"/><Relationship Id="rId4" Type="http://schemas.openxmlformats.org/officeDocument/2006/relationships/tags" Target="../tags/tag195.xml"/><Relationship Id="rId9" Type="http://schemas.openxmlformats.org/officeDocument/2006/relationships/oleObject" Target="../embeddings/oleObject22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tags" Target="../tags/tag199.xml"/><Relationship Id="rId7" Type="http://schemas.openxmlformats.org/officeDocument/2006/relationships/notesSlide" Target="../notesSlides/notesSlide58.xml"/><Relationship Id="rId2" Type="http://schemas.openxmlformats.org/officeDocument/2006/relationships/tags" Target="../tags/tag198.xml"/><Relationship Id="rId1" Type="http://schemas.openxmlformats.org/officeDocument/2006/relationships/vmlDrawing" Target="../drawings/vmlDrawing23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9" Type="http://schemas.openxmlformats.org/officeDocument/2006/relationships/image" Target="../media/image3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14.xml"/><Relationship Id="rId7" Type="http://schemas.openxmlformats.org/officeDocument/2006/relationships/oleObject" Target="../embeddings/oleObject2.bin"/><Relationship Id="rId2" Type="http://schemas.openxmlformats.org/officeDocument/2006/relationships/tags" Target="../tags/tag13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tags" Target="../tags/tag203.xml"/><Relationship Id="rId7" Type="http://schemas.openxmlformats.org/officeDocument/2006/relationships/notesSlide" Target="../notesSlides/notesSlide59.xml"/><Relationship Id="rId2" Type="http://schemas.openxmlformats.org/officeDocument/2006/relationships/tags" Target="../tags/tag202.xml"/><Relationship Id="rId1" Type="http://schemas.openxmlformats.org/officeDocument/2006/relationships/vmlDrawing" Target="../drawings/vmlDrawing2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5.xml"/><Relationship Id="rId4" Type="http://schemas.openxmlformats.org/officeDocument/2006/relationships/tags" Target="../tags/tag204.xml"/><Relationship Id="rId9" Type="http://schemas.openxmlformats.org/officeDocument/2006/relationships/image" Target="../media/image33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tags" Target="../tags/tag207.xml"/><Relationship Id="rId7" Type="http://schemas.openxmlformats.org/officeDocument/2006/relationships/notesSlide" Target="../notesSlides/notesSlide60.xml"/><Relationship Id="rId2" Type="http://schemas.openxmlformats.org/officeDocument/2006/relationships/tags" Target="../tags/tag206.xml"/><Relationship Id="rId1" Type="http://schemas.openxmlformats.org/officeDocument/2006/relationships/vmlDrawing" Target="../drawings/vmlDrawing25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9.xml"/><Relationship Id="rId4" Type="http://schemas.openxmlformats.org/officeDocument/2006/relationships/tags" Target="../tags/tag208.xml"/><Relationship Id="rId9" Type="http://schemas.openxmlformats.org/officeDocument/2006/relationships/image" Target="../media/image34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tags" Target="../tags/tag211.xml"/><Relationship Id="rId7" Type="http://schemas.openxmlformats.org/officeDocument/2006/relationships/notesSlide" Target="../notesSlides/notesSlide61.xml"/><Relationship Id="rId2" Type="http://schemas.openxmlformats.org/officeDocument/2006/relationships/tags" Target="../tags/tag210.xml"/><Relationship Id="rId1" Type="http://schemas.openxmlformats.org/officeDocument/2006/relationships/vmlDrawing" Target="../drawings/vmlDrawing26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3.xml"/><Relationship Id="rId4" Type="http://schemas.openxmlformats.org/officeDocument/2006/relationships/tags" Target="../tags/tag212.xml"/><Relationship Id="rId9" Type="http://schemas.openxmlformats.org/officeDocument/2006/relationships/image" Target="../media/image34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notesSlide" Target="../notesSlides/notesSlide6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notesSlide" Target="../notesSlides/notesSlide6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notesSlide" Target="../notesSlides/notesSlide6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5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tags" Target="../tags/tag227.xml"/><Relationship Id="rId7" Type="http://schemas.openxmlformats.org/officeDocument/2006/relationships/notesSlide" Target="../notesSlides/notesSlide65.xml"/><Relationship Id="rId2" Type="http://schemas.openxmlformats.org/officeDocument/2006/relationships/tags" Target="../tags/tag226.xml"/><Relationship Id="rId1" Type="http://schemas.openxmlformats.org/officeDocument/2006/relationships/vmlDrawing" Target="../drawings/vmlDrawing27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9.xml"/><Relationship Id="rId4" Type="http://schemas.openxmlformats.org/officeDocument/2006/relationships/tags" Target="../tags/tag228.xml"/><Relationship Id="rId9" Type="http://schemas.openxmlformats.org/officeDocument/2006/relationships/image" Target="../media/image35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notesSlide" Target="../notesSlides/notesSlide6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notesSlide" Target="../notesSlides/notesSlide6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Chapter 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743200"/>
            <a:ext cx="807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/>
              <a:t>Digital Design and Computer Architecture</a:t>
            </a:r>
            <a:r>
              <a:rPr lang="en-US" sz="2600" b="1" dirty="0"/>
              <a:t>: ARM® Edition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3226713"/>
            <a:ext cx="8077200" cy="893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91000" y="3226713"/>
            <a:ext cx="472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Sarah L. Harris and David Money Harris</a:t>
            </a:r>
          </a:p>
        </p:txBody>
      </p:sp>
    </p:spTree>
    <p:extLst>
      <p:ext uri="{BB962C8B-B14F-4D97-AF65-F5344CB8AC3E}">
        <p14:creationId xmlns:p14="http://schemas.microsoft.com/office/powerpoint/2010/main" val="53468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7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957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571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571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3000" dirty="0">
                <a:latin typeface="+mj-lt"/>
                <a:cs typeface="Arial" charset="0"/>
              </a:rPr>
              <a:t>A program has 2,000 loads and stores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3000" dirty="0">
                <a:latin typeface="+mj-lt"/>
                <a:cs typeface="Arial" charset="0"/>
              </a:rPr>
              <a:t>1,250 of these data values in cache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3000" dirty="0">
                <a:latin typeface="+mj-lt"/>
                <a:cs typeface="Arial" charset="0"/>
              </a:rPr>
              <a:t>Rest supplied by other levels of memory hierarchy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3000" b="1" dirty="0">
                <a:latin typeface="+mj-lt"/>
                <a:cs typeface="Arial" charset="0"/>
              </a:rPr>
              <a:t> What are the hit and miss rates for the cache?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sz="1000" b="1" dirty="0">
              <a:solidFill>
                <a:schemeClr val="accent2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+mj-lt"/>
                <a:cs typeface="Arial" charset="0"/>
              </a:rPr>
              <a:t>		</a:t>
            </a:r>
            <a:r>
              <a:rPr lang="en-US" sz="2600" b="1" dirty="0">
                <a:latin typeface="+mj-lt"/>
                <a:cs typeface="Arial" charset="0"/>
              </a:rPr>
              <a:t>Hit Rate</a:t>
            </a:r>
            <a:r>
              <a:rPr lang="en-US" sz="2600" dirty="0">
                <a:latin typeface="+mj-lt"/>
                <a:cs typeface="Arial" charset="0"/>
              </a:rPr>
              <a:t> = 1250/2000 </a:t>
            </a:r>
            <a:r>
              <a:rPr lang="en-US" sz="2600" b="1" dirty="0">
                <a:latin typeface="+mj-lt"/>
                <a:cs typeface="Arial" charset="0"/>
              </a:rPr>
              <a:t>= 0.625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accent2"/>
                </a:solidFill>
                <a:latin typeface="+mj-lt"/>
                <a:cs typeface="Arial" charset="0"/>
              </a:rPr>
              <a:t>		</a:t>
            </a:r>
            <a:r>
              <a:rPr lang="en-US" sz="2600" b="1" dirty="0">
                <a:latin typeface="+mj-lt"/>
                <a:cs typeface="Arial" charset="0"/>
              </a:rPr>
              <a:t>Miss Rate</a:t>
            </a:r>
            <a:r>
              <a:rPr lang="en-US" sz="2600" dirty="0">
                <a:latin typeface="+mj-lt"/>
                <a:cs typeface="Arial" charset="0"/>
              </a:rPr>
              <a:t> = 750/2000 = </a:t>
            </a:r>
            <a:r>
              <a:rPr lang="en-US" sz="2600" b="1" dirty="0">
                <a:latin typeface="+mj-lt"/>
                <a:cs typeface="Arial" charset="0"/>
              </a:rPr>
              <a:t>0.375</a:t>
            </a:r>
            <a:r>
              <a:rPr lang="en-US" sz="2600" dirty="0">
                <a:latin typeface="+mj-lt"/>
                <a:cs typeface="Arial" charset="0"/>
              </a:rPr>
              <a:t> = 1 – Hit Rate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Memory Performance Example 1</a:t>
            </a:r>
          </a:p>
        </p:txBody>
      </p:sp>
    </p:spTree>
    <p:extLst>
      <p:ext uri="{BB962C8B-B14F-4D97-AF65-F5344CB8AC3E}">
        <p14:creationId xmlns:p14="http://schemas.microsoft.com/office/powerpoint/2010/main" val="59562550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87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3000" dirty="0">
                <a:latin typeface="+mj-lt"/>
                <a:cs typeface="Arial" charset="0"/>
              </a:rPr>
              <a:t>Suppose processor has 2 levels of hierarchy: cache and main memory</a:t>
            </a: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3000" i="1" dirty="0" err="1">
                <a:latin typeface="+mj-lt"/>
                <a:cs typeface="Arial" charset="0"/>
              </a:rPr>
              <a:t>t</a:t>
            </a:r>
            <a:r>
              <a:rPr lang="en-US" sz="3000" baseline="-25000" dirty="0" err="1">
                <a:latin typeface="+mj-lt"/>
                <a:cs typeface="Arial" charset="0"/>
              </a:rPr>
              <a:t>cache</a:t>
            </a:r>
            <a:r>
              <a:rPr lang="en-US" sz="3000" dirty="0">
                <a:latin typeface="+mj-lt"/>
                <a:cs typeface="Arial" charset="0"/>
              </a:rPr>
              <a:t> = 1 cycle, </a:t>
            </a:r>
            <a:r>
              <a:rPr lang="en-US" sz="3000" i="1" dirty="0" err="1">
                <a:latin typeface="+mj-lt"/>
                <a:cs typeface="Arial" charset="0"/>
              </a:rPr>
              <a:t>t</a:t>
            </a:r>
            <a:r>
              <a:rPr lang="en-US" sz="3000" i="1" baseline="-25000" dirty="0" err="1">
                <a:latin typeface="+mj-lt"/>
                <a:cs typeface="Arial" charset="0"/>
              </a:rPr>
              <a:t>MM</a:t>
            </a:r>
            <a:r>
              <a:rPr lang="en-US" sz="3000" dirty="0">
                <a:latin typeface="+mj-lt"/>
                <a:cs typeface="Arial" charset="0"/>
              </a:rPr>
              <a:t> = 100 cycles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3000" b="1" dirty="0">
                <a:latin typeface="+mj-lt"/>
                <a:cs typeface="Arial" charset="0"/>
              </a:rPr>
              <a:t>What is the AMAT of the program from Example 1?</a:t>
            </a: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sz="1000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	</a:t>
            </a:r>
            <a:endParaRPr lang="en-US" sz="26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Memory Performance Example 2</a:t>
            </a:r>
          </a:p>
        </p:txBody>
      </p:sp>
    </p:spTree>
    <p:extLst>
      <p:ext uri="{BB962C8B-B14F-4D97-AF65-F5344CB8AC3E}">
        <p14:creationId xmlns:p14="http://schemas.microsoft.com/office/powerpoint/2010/main" val="268378789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87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3000" dirty="0">
                <a:latin typeface="+mj-lt"/>
                <a:cs typeface="Arial" charset="0"/>
              </a:rPr>
              <a:t>Suppose processor has 2 levels of hierarchy: cache and main memory</a:t>
            </a: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3000" i="1" dirty="0" err="1">
                <a:latin typeface="+mj-lt"/>
                <a:cs typeface="Arial" charset="0"/>
              </a:rPr>
              <a:t>t</a:t>
            </a:r>
            <a:r>
              <a:rPr lang="en-US" sz="3000" baseline="-25000" dirty="0" err="1">
                <a:latin typeface="+mj-lt"/>
                <a:cs typeface="Arial" charset="0"/>
              </a:rPr>
              <a:t>cache</a:t>
            </a:r>
            <a:r>
              <a:rPr lang="en-US" sz="3000" dirty="0">
                <a:latin typeface="+mj-lt"/>
                <a:cs typeface="Arial" charset="0"/>
              </a:rPr>
              <a:t> = 1 cycle, </a:t>
            </a:r>
            <a:r>
              <a:rPr lang="en-US" sz="3000" i="1" dirty="0" err="1">
                <a:latin typeface="+mj-lt"/>
                <a:cs typeface="Arial" charset="0"/>
              </a:rPr>
              <a:t>t</a:t>
            </a:r>
            <a:r>
              <a:rPr lang="en-US" sz="3000" i="1" baseline="-25000" dirty="0" err="1">
                <a:latin typeface="+mj-lt"/>
                <a:cs typeface="Arial" charset="0"/>
              </a:rPr>
              <a:t>MM</a:t>
            </a:r>
            <a:r>
              <a:rPr lang="en-US" sz="3000" dirty="0">
                <a:latin typeface="+mj-lt"/>
                <a:cs typeface="Arial" charset="0"/>
              </a:rPr>
              <a:t> = 100 cycles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3000" b="1" dirty="0">
                <a:latin typeface="+mj-lt"/>
                <a:cs typeface="Arial" charset="0"/>
              </a:rPr>
              <a:t>What is the AMAT of the program from Example 1?</a:t>
            </a: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sz="1000" dirty="0">
              <a:solidFill>
                <a:schemeClr val="accent2"/>
              </a:solidFill>
              <a:latin typeface="+mj-lt"/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chemeClr val="accent2"/>
                </a:solidFill>
                <a:latin typeface="+mj-lt"/>
                <a:cs typeface="Arial" charset="0"/>
              </a:rPr>
              <a:t>		</a:t>
            </a:r>
            <a:r>
              <a:rPr lang="en-US" sz="2600" b="1" dirty="0">
                <a:latin typeface="+mj-lt"/>
                <a:cs typeface="Arial" charset="0"/>
              </a:rPr>
              <a:t>AMAT</a:t>
            </a:r>
            <a:r>
              <a:rPr lang="en-US" sz="2600" dirty="0">
                <a:latin typeface="+mj-lt"/>
                <a:cs typeface="Arial" charset="0"/>
              </a:rPr>
              <a:t> </a:t>
            </a:r>
            <a:r>
              <a:rPr lang="en-US" sz="2600" dirty="0">
                <a:solidFill>
                  <a:schemeClr val="accent2"/>
                </a:solidFill>
                <a:latin typeface="+mj-lt"/>
                <a:cs typeface="Arial" charset="0"/>
              </a:rPr>
              <a:t>	</a:t>
            </a:r>
            <a:r>
              <a:rPr lang="en-US" sz="2600" dirty="0">
                <a:latin typeface="+mj-lt"/>
                <a:cs typeface="Arial" charset="0"/>
              </a:rPr>
              <a:t>= </a:t>
            </a:r>
            <a:r>
              <a:rPr lang="en-US" sz="2600" i="1" dirty="0" err="1">
                <a:latin typeface="+mj-lt"/>
                <a:cs typeface="Arial" charset="0"/>
              </a:rPr>
              <a:t>t</a:t>
            </a:r>
            <a:r>
              <a:rPr lang="en-US" sz="2600" baseline="-25000" dirty="0" err="1">
                <a:latin typeface="+mj-lt"/>
                <a:cs typeface="Arial" charset="0"/>
              </a:rPr>
              <a:t>cache</a:t>
            </a:r>
            <a:r>
              <a:rPr lang="en-US" sz="2600" dirty="0">
                <a:latin typeface="+mj-lt"/>
                <a:cs typeface="Arial" charset="0"/>
              </a:rPr>
              <a:t> + </a:t>
            </a:r>
            <a:r>
              <a:rPr lang="en-US" sz="2600" i="1" dirty="0" err="1">
                <a:latin typeface="+mj-lt"/>
                <a:cs typeface="Arial" charset="0"/>
              </a:rPr>
              <a:t>MR</a:t>
            </a:r>
            <a:r>
              <a:rPr lang="en-US" sz="2600" baseline="-25000" dirty="0" err="1">
                <a:latin typeface="+mj-lt"/>
                <a:cs typeface="Arial" charset="0"/>
              </a:rPr>
              <a:t>cache</a:t>
            </a:r>
            <a:r>
              <a:rPr lang="en-US" sz="2600" dirty="0">
                <a:latin typeface="+mj-lt"/>
                <a:cs typeface="Arial" charset="0"/>
              </a:rPr>
              <a:t>(</a:t>
            </a:r>
            <a:r>
              <a:rPr lang="en-US" sz="2600" i="1" dirty="0" err="1">
                <a:latin typeface="+mj-lt"/>
                <a:cs typeface="Arial" charset="0"/>
              </a:rPr>
              <a:t>t</a:t>
            </a:r>
            <a:r>
              <a:rPr lang="en-US" sz="2600" i="1" baseline="-25000" dirty="0" err="1">
                <a:latin typeface="+mj-lt"/>
                <a:cs typeface="Arial" charset="0"/>
              </a:rPr>
              <a:t>MM</a:t>
            </a:r>
            <a:r>
              <a:rPr lang="en-US" sz="2600" dirty="0">
                <a:latin typeface="+mj-lt"/>
                <a:cs typeface="Arial" charset="0"/>
              </a:rPr>
              <a:t>)</a:t>
            </a: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+mj-lt"/>
                <a:cs typeface="Arial" charset="0"/>
              </a:rPr>
              <a:t>			= [1 + 0.375(100)] cycles</a:t>
            </a: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+mj-lt"/>
                <a:cs typeface="Arial" charset="0"/>
              </a:rPr>
              <a:t>			= </a:t>
            </a:r>
            <a:r>
              <a:rPr lang="en-US" sz="2600" b="1" dirty="0">
                <a:latin typeface="+mj-lt"/>
                <a:cs typeface="Arial" charset="0"/>
              </a:rPr>
              <a:t>38.5 cycles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Memory Performance Example 2</a:t>
            </a:r>
          </a:p>
        </p:txBody>
      </p:sp>
    </p:spTree>
    <p:extLst>
      <p:ext uri="{BB962C8B-B14F-4D97-AF65-F5344CB8AC3E}">
        <p14:creationId xmlns:p14="http://schemas.microsoft.com/office/powerpoint/2010/main" val="300393693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282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6484195"/>
              </p:ext>
            </p:extLst>
          </p:nvPr>
        </p:nvGraphicFramePr>
        <p:xfrm>
          <a:off x="5410200" y="1524000"/>
          <a:ext cx="3620655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26" name="VISIO" r:id="rId7" imgW="1209675" imgH="1247775" progId="Visio.Drawing.6">
                  <p:embed/>
                </p:oleObj>
              </mc:Choice>
              <mc:Fallback>
                <p:oleObj name="VISIO" r:id="rId7" imgW="1209675" imgH="124777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524000"/>
                        <a:ext cx="3620655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2819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282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1143000"/>
            <a:ext cx="4876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3000" b="1" dirty="0">
                <a:solidFill>
                  <a:srgbClr val="0070C0"/>
                </a:solidFill>
                <a:latin typeface="+mj-lt"/>
                <a:cs typeface="Arial" charset="0"/>
              </a:rPr>
              <a:t>Amdahl’s Law:</a:t>
            </a:r>
            <a:r>
              <a:rPr lang="en-US" sz="30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sz="3000" dirty="0">
                <a:latin typeface="+mj-lt"/>
                <a:cs typeface="Arial" charset="0"/>
              </a:rPr>
              <a:t>the effort spent increasing the performance of a subsystem is wasted unless the subsystem affects a large percentage of overall performance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3000" dirty="0">
                <a:latin typeface="+mj-lt"/>
                <a:cs typeface="Arial" charset="0"/>
              </a:rPr>
              <a:t>Co-founded 3 companies, including one called Amdahl Corporation in 1970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Gene Amdahl, 1922-</a:t>
            </a:r>
          </a:p>
        </p:txBody>
      </p:sp>
    </p:spTree>
    <p:extLst>
      <p:ext uri="{BB962C8B-B14F-4D97-AF65-F5344CB8AC3E}">
        <p14:creationId xmlns:p14="http://schemas.microsoft.com/office/powerpoint/2010/main" val="395957466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910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685800" y="1143000"/>
            <a:ext cx="7620000" cy="4419600"/>
          </a:xfrm>
        </p:spPr>
        <p:txBody>
          <a:bodyPr/>
          <a:lstStyle/>
          <a:p>
            <a:r>
              <a:rPr lang="en-US" dirty="0"/>
              <a:t>Highest level in memory hierarchy</a:t>
            </a:r>
          </a:p>
          <a:p>
            <a:r>
              <a:rPr lang="en-US" dirty="0"/>
              <a:t>Fast (typically ~ 1 cycle access time)</a:t>
            </a:r>
          </a:p>
          <a:p>
            <a:r>
              <a:rPr lang="en-US" dirty="0"/>
              <a:t>Ideally supplies most data to processor</a:t>
            </a:r>
          </a:p>
          <a:p>
            <a:r>
              <a:rPr lang="en-US" dirty="0"/>
              <a:t>Usually holds most recently accessed data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140390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0390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90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Cache</a:t>
            </a:r>
          </a:p>
        </p:txBody>
      </p:sp>
    </p:spTree>
    <p:extLst>
      <p:ext uri="{BB962C8B-B14F-4D97-AF65-F5344CB8AC3E}">
        <p14:creationId xmlns:p14="http://schemas.microsoft.com/office/powerpoint/2010/main" val="341751596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838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685800" y="1219200"/>
            <a:ext cx="7620000" cy="4419600"/>
          </a:xfrm>
        </p:spPr>
        <p:txBody>
          <a:bodyPr/>
          <a:lstStyle/>
          <a:p>
            <a:r>
              <a:rPr lang="en-US" dirty="0"/>
              <a:t>What data is held in the cache?</a:t>
            </a:r>
          </a:p>
          <a:p>
            <a:r>
              <a:rPr lang="en-US" dirty="0"/>
              <a:t>How is data found?</a:t>
            </a:r>
          </a:p>
          <a:p>
            <a:r>
              <a:rPr lang="en-US" dirty="0"/>
              <a:t>What data is replaced?</a:t>
            </a:r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sz="2400" b="1" dirty="0">
                <a:solidFill>
                  <a:srgbClr val="0070C0"/>
                </a:solidFill>
              </a:rPr>
              <a:t>Focus on data loads, but stores follow same principles</a:t>
            </a:r>
          </a:p>
        </p:txBody>
      </p:sp>
      <p:sp>
        <p:nvSpPr>
          <p:cNvPr id="140083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Cache Design Questions</a:t>
            </a:r>
          </a:p>
        </p:txBody>
      </p:sp>
    </p:spTree>
    <p:extLst>
      <p:ext uri="{BB962C8B-B14F-4D97-AF65-F5344CB8AC3E}">
        <p14:creationId xmlns:p14="http://schemas.microsoft.com/office/powerpoint/2010/main" val="295080914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50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685800" y="1219200"/>
            <a:ext cx="7620000" cy="4419600"/>
          </a:xfrm>
          <a:noFill/>
          <a:ln/>
        </p:spPr>
        <p:txBody>
          <a:bodyPr>
            <a:normAutofit lnSpcReduction="10000"/>
          </a:bodyPr>
          <a:lstStyle/>
          <a:p>
            <a:r>
              <a:rPr lang="en-US" dirty="0"/>
              <a:t>Ideally, cache anticipates needed data and puts it in cache</a:t>
            </a:r>
          </a:p>
          <a:p>
            <a:r>
              <a:rPr lang="en-US" dirty="0"/>
              <a:t>But impossible to predict future</a:t>
            </a:r>
          </a:p>
          <a:p>
            <a:r>
              <a:rPr lang="en-US" dirty="0"/>
              <a:t>Use past to predict future – temporal and spatial locality: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Temporal locality:</a:t>
            </a:r>
            <a:r>
              <a:rPr lang="en-US" dirty="0"/>
              <a:t> copy newly accessed data into cache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Spatial locality: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copy neighboring data into cache too</a:t>
            </a:r>
          </a:p>
        </p:txBody>
      </p:sp>
      <p:sp>
        <p:nvSpPr>
          <p:cNvPr id="136294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6294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6294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What data is held in the cache?</a:t>
            </a:r>
          </a:p>
        </p:txBody>
      </p:sp>
    </p:spTree>
    <p:extLst>
      <p:ext uri="{BB962C8B-B14F-4D97-AF65-F5344CB8AC3E}">
        <p14:creationId xmlns:p14="http://schemas.microsoft.com/office/powerpoint/2010/main" val="227361467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2" name="Rectangle 4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685800" y="1219200"/>
            <a:ext cx="7620000" cy="44196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Capacity (</a:t>
            </a:r>
            <a:r>
              <a:rPr lang="en-US" b="1" i="1" dirty="0">
                <a:solidFill>
                  <a:srgbClr val="0070C0"/>
                </a:solidFill>
              </a:rPr>
              <a:t>C</a:t>
            </a:r>
            <a:r>
              <a:rPr lang="en-US" b="1" dirty="0">
                <a:solidFill>
                  <a:srgbClr val="0070C0"/>
                </a:solidFill>
              </a:rPr>
              <a:t>): </a:t>
            </a:r>
          </a:p>
          <a:p>
            <a:pPr lvl="1"/>
            <a:r>
              <a:rPr lang="en-US" dirty="0"/>
              <a:t>number of data bytes in cache</a:t>
            </a:r>
          </a:p>
          <a:p>
            <a:r>
              <a:rPr lang="en-US" b="1" dirty="0">
                <a:solidFill>
                  <a:srgbClr val="0070C0"/>
                </a:solidFill>
              </a:rPr>
              <a:t>Block size (</a:t>
            </a:r>
            <a:r>
              <a:rPr lang="en-US" b="1" i="1" dirty="0">
                <a:solidFill>
                  <a:srgbClr val="0070C0"/>
                </a:solidFill>
              </a:rPr>
              <a:t>b</a:t>
            </a:r>
            <a:r>
              <a:rPr lang="en-US" b="1" dirty="0">
                <a:solidFill>
                  <a:srgbClr val="0070C0"/>
                </a:solidFill>
              </a:rPr>
              <a:t>): </a:t>
            </a:r>
          </a:p>
          <a:p>
            <a:pPr lvl="1"/>
            <a:r>
              <a:rPr lang="en-US" dirty="0"/>
              <a:t>bytes of data brought into cache at once</a:t>
            </a:r>
          </a:p>
          <a:p>
            <a:r>
              <a:rPr lang="en-US" b="1" dirty="0">
                <a:solidFill>
                  <a:srgbClr val="0070C0"/>
                </a:solidFill>
              </a:rPr>
              <a:t>Number of blocks (</a:t>
            </a:r>
            <a:r>
              <a:rPr lang="en-US" b="1" i="1" dirty="0">
                <a:solidFill>
                  <a:srgbClr val="0070C0"/>
                </a:solidFill>
              </a:rPr>
              <a:t>B = C/b</a:t>
            </a:r>
            <a:r>
              <a:rPr lang="en-US" b="1" dirty="0">
                <a:solidFill>
                  <a:srgbClr val="0070C0"/>
                </a:solidFill>
              </a:rPr>
              <a:t>): </a:t>
            </a:r>
          </a:p>
          <a:p>
            <a:pPr lvl="1"/>
            <a:r>
              <a:rPr lang="en-US" dirty="0"/>
              <a:t>number of blocks in cache: </a:t>
            </a:r>
            <a:r>
              <a:rPr lang="en-US" i="1" dirty="0"/>
              <a:t>B</a:t>
            </a:r>
            <a:r>
              <a:rPr lang="en-US" dirty="0"/>
              <a:t> = </a:t>
            </a:r>
            <a:r>
              <a:rPr lang="en-US" i="1" dirty="0"/>
              <a:t>C</a:t>
            </a:r>
            <a:r>
              <a:rPr lang="en-US" dirty="0"/>
              <a:t>/</a:t>
            </a:r>
            <a:r>
              <a:rPr lang="en-US" i="1" dirty="0"/>
              <a:t>b</a:t>
            </a:r>
          </a:p>
          <a:p>
            <a:r>
              <a:rPr lang="en-US" b="1" dirty="0">
                <a:solidFill>
                  <a:srgbClr val="0070C0"/>
                </a:solidFill>
              </a:rPr>
              <a:t>Degree of associativity (</a:t>
            </a:r>
            <a:r>
              <a:rPr lang="en-US" b="1" i="1" dirty="0">
                <a:solidFill>
                  <a:srgbClr val="0070C0"/>
                </a:solidFill>
              </a:rPr>
              <a:t>N</a:t>
            </a:r>
            <a:r>
              <a:rPr lang="en-US" b="1" dirty="0">
                <a:solidFill>
                  <a:srgbClr val="0070C0"/>
                </a:solidFill>
              </a:rPr>
              <a:t>): </a:t>
            </a:r>
          </a:p>
          <a:p>
            <a:pPr lvl="1"/>
            <a:r>
              <a:rPr lang="en-US" dirty="0"/>
              <a:t>number of blocks in a set</a:t>
            </a:r>
          </a:p>
          <a:p>
            <a:r>
              <a:rPr lang="en-US" b="1" dirty="0">
                <a:solidFill>
                  <a:srgbClr val="0070C0"/>
                </a:solidFill>
              </a:rPr>
              <a:t>Number of sets (</a:t>
            </a:r>
            <a:r>
              <a:rPr lang="en-US" b="1" i="1" dirty="0">
                <a:solidFill>
                  <a:srgbClr val="0070C0"/>
                </a:solidFill>
              </a:rPr>
              <a:t>S = B/N</a:t>
            </a:r>
            <a:r>
              <a:rPr lang="en-US" b="1" dirty="0">
                <a:solidFill>
                  <a:srgbClr val="0070C0"/>
                </a:solidFill>
              </a:rPr>
              <a:t>): </a:t>
            </a:r>
          </a:p>
          <a:p>
            <a:pPr lvl="1"/>
            <a:r>
              <a:rPr lang="en-US" dirty="0"/>
              <a:t>each memory address maps to exactly one cache set </a:t>
            </a:r>
          </a:p>
        </p:txBody>
      </p:sp>
      <p:sp>
        <p:nvSpPr>
          <p:cNvPr id="140493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Cache Terminology</a:t>
            </a:r>
          </a:p>
        </p:txBody>
      </p:sp>
    </p:spTree>
    <p:extLst>
      <p:ext uri="{BB962C8B-B14F-4D97-AF65-F5344CB8AC3E}">
        <p14:creationId xmlns:p14="http://schemas.microsoft.com/office/powerpoint/2010/main" val="306874550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974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685800" y="990600"/>
            <a:ext cx="8153400" cy="4419600"/>
          </a:xfrm>
          <a:noFill/>
          <a:ln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Cache organized into </a:t>
            </a:r>
            <a:r>
              <a:rPr lang="en-US" i="1" dirty="0"/>
              <a:t>S</a:t>
            </a:r>
            <a:r>
              <a:rPr lang="en-US" dirty="0"/>
              <a:t> sets</a:t>
            </a:r>
          </a:p>
          <a:p>
            <a:pPr>
              <a:spcBef>
                <a:spcPts val="0"/>
              </a:spcBef>
            </a:pPr>
            <a:r>
              <a:rPr lang="en-US" dirty="0"/>
              <a:t>Each memory address maps to exactly one set</a:t>
            </a:r>
          </a:p>
          <a:p>
            <a:pPr>
              <a:spcBef>
                <a:spcPts val="0"/>
              </a:spcBef>
            </a:pPr>
            <a:r>
              <a:rPr lang="en-US" dirty="0"/>
              <a:t>Caches categorized by # of blocks in a set:</a:t>
            </a:r>
          </a:p>
          <a:p>
            <a:pPr lvl="1">
              <a:spcBef>
                <a:spcPts val="0"/>
              </a:spcBef>
            </a:pPr>
            <a:r>
              <a:rPr lang="en-US" sz="3200" b="1" dirty="0">
                <a:solidFill>
                  <a:srgbClr val="0070C0"/>
                </a:solidFill>
              </a:rPr>
              <a:t>Direct mapped: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/>
              <a:t>1 block per set</a:t>
            </a:r>
          </a:p>
          <a:p>
            <a:pPr lvl="1">
              <a:spcBef>
                <a:spcPts val="0"/>
              </a:spcBef>
            </a:pPr>
            <a:r>
              <a:rPr lang="en-US" sz="3200" b="1" i="1" dirty="0">
                <a:solidFill>
                  <a:srgbClr val="0070C0"/>
                </a:solidFill>
              </a:rPr>
              <a:t>N</a:t>
            </a:r>
            <a:r>
              <a:rPr lang="en-US" sz="3200" b="1" dirty="0">
                <a:solidFill>
                  <a:srgbClr val="0070C0"/>
                </a:solidFill>
              </a:rPr>
              <a:t>-way set associative: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i="1" dirty="0"/>
              <a:t>N</a:t>
            </a:r>
            <a:r>
              <a:rPr lang="en-US" sz="3200" dirty="0"/>
              <a:t> blocks per set</a:t>
            </a:r>
          </a:p>
          <a:p>
            <a:pPr lvl="1">
              <a:spcBef>
                <a:spcPts val="0"/>
              </a:spcBef>
            </a:pPr>
            <a:r>
              <a:rPr lang="en-US" sz="3200" b="1" dirty="0">
                <a:solidFill>
                  <a:srgbClr val="0070C0"/>
                </a:solidFill>
              </a:rPr>
              <a:t>Fully associative: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/>
              <a:t>all cache blocks in 1 set</a:t>
            </a:r>
          </a:p>
          <a:p>
            <a:pPr lvl="1">
              <a:spcBef>
                <a:spcPts val="0"/>
              </a:spcBef>
            </a:pPr>
            <a:endParaRPr lang="en-US" sz="500" dirty="0"/>
          </a:p>
          <a:p>
            <a:pPr>
              <a:spcBef>
                <a:spcPts val="0"/>
              </a:spcBef>
            </a:pPr>
            <a:r>
              <a:rPr lang="en-US" dirty="0"/>
              <a:t>Examine each organization for a cache with: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Capacity (</a:t>
            </a:r>
            <a:r>
              <a:rPr lang="en-US" sz="2600" i="1" dirty="0"/>
              <a:t>C</a:t>
            </a:r>
            <a:r>
              <a:rPr lang="en-US" sz="2600" dirty="0"/>
              <a:t> = 8 words)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Block size (</a:t>
            </a:r>
            <a:r>
              <a:rPr lang="en-US" sz="2600" i="1" dirty="0"/>
              <a:t>b</a:t>
            </a:r>
            <a:r>
              <a:rPr lang="en-US" sz="2600" dirty="0"/>
              <a:t> = 1 word)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So, number of blocks (</a:t>
            </a:r>
            <a:r>
              <a:rPr lang="en-US" sz="2600" i="1" dirty="0"/>
              <a:t>B</a:t>
            </a:r>
            <a:r>
              <a:rPr lang="en-US" sz="2600" dirty="0"/>
              <a:t> = 8)</a:t>
            </a:r>
          </a:p>
          <a:p>
            <a:pPr lvl="1">
              <a:spcBef>
                <a:spcPts val="0"/>
              </a:spcBef>
            </a:pPr>
            <a:endParaRPr lang="en-US" sz="3200" dirty="0"/>
          </a:p>
        </p:txBody>
      </p:sp>
      <p:sp>
        <p:nvSpPr>
          <p:cNvPr id="136397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6397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6397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How is data found?</a:t>
            </a:r>
          </a:p>
        </p:txBody>
      </p:sp>
    </p:spTree>
    <p:extLst>
      <p:ext uri="{BB962C8B-B14F-4D97-AF65-F5344CB8AC3E}">
        <p14:creationId xmlns:p14="http://schemas.microsoft.com/office/powerpoint/2010/main" val="391543743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974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685800" y="1143000"/>
            <a:ext cx="8153400" cy="4419600"/>
          </a:xfrm>
          <a:noFill/>
          <a:ln/>
        </p:spPr>
        <p:txBody>
          <a:bodyPr>
            <a:noAutofit/>
          </a:bodyPr>
          <a:lstStyle/>
          <a:p>
            <a:r>
              <a:rPr lang="en-US" b="1" i="1" dirty="0"/>
              <a:t>C</a:t>
            </a:r>
            <a:r>
              <a:rPr lang="en-US" b="1" dirty="0"/>
              <a:t> = 8</a:t>
            </a:r>
            <a:r>
              <a:rPr lang="en-US" dirty="0"/>
              <a:t> words (capacity)</a:t>
            </a:r>
          </a:p>
          <a:p>
            <a:r>
              <a:rPr lang="en-US" b="1" i="1" dirty="0"/>
              <a:t>b</a:t>
            </a:r>
            <a:r>
              <a:rPr lang="en-US" b="1" dirty="0"/>
              <a:t> = 1</a:t>
            </a:r>
            <a:r>
              <a:rPr lang="en-US" dirty="0"/>
              <a:t> word (block size)</a:t>
            </a:r>
          </a:p>
          <a:p>
            <a:r>
              <a:rPr lang="en-US" dirty="0"/>
              <a:t>So, </a:t>
            </a:r>
            <a:r>
              <a:rPr lang="en-US" b="1" i="1" dirty="0"/>
              <a:t>B</a:t>
            </a:r>
            <a:r>
              <a:rPr lang="en-US" b="1" dirty="0"/>
              <a:t> = 8 </a:t>
            </a:r>
            <a:r>
              <a:rPr lang="en-US" dirty="0"/>
              <a:t>(# of blocks)</a:t>
            </a:r>
          </a:p>
          <a:p>
            <a:endParaRPr lang="en-US" sz="3000" dirty="0"/>
          </a:p>
          <a:p>
            <a:pPr marL="0" indent="0">
              <a:buNone/>
            </a:pPr>
            <a:r>
              <a:rPr lang="en-US" sz="2600" b="1" dirty="0">
                <a:solidFill>
                  <a:schemeClr val="accent1"/>
                </a:solidFill>
              </a:rPr>
              <a:t>    </a:t>
            </a:r>
            <a:r>
              <a:rPr lang="en-US" sz="2600" b="1" dirty="0">
                <a:solidFill>
                  <a:srgbClr val="0070C0"/>
                </a:solidFill>
              </a:rPr>
              <a:t>Ridiculously small, but will illustrate organizations</a:t>
            </a:r>
          </a:p>
          <a:p>
            <a:pPr lvl="1"/>
            <a:endParaRPr lang="en-US" sz="3200" dirty="0"/>
          </a:p>
        </p:txBody>
      </p:sp>
      <p:sp>
        <p:nvSpPr>
          <p:cNvPr id="136397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6397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6397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Example Cache Parameters</a:t>
            </a:r>
          </a:p>
        </p:txBody>
      </p:sp>
    </p:spTree>
    <p:extLst>
      <p:ext uri="{BB962C8B-B14F-4D97-AF65-F5344CB8AC3E}">
        <p14:creationId xmlns:p14="http://schemas.microsoft.com/office/powerpoint/2010/main" val="98056091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Chapter 8 :: Topics</a:t>
            </a:r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14400" y="13716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Introduction</a:t>
            </a:r>
            <a:endParaRPr lang="en-US" dirty="0"/>
          </a:p>
          <a:p>
            <a:r>
              <a:rPr lang="en-US" b="1" dirty="0"/>
              <a:t>Memory System Performance Analysis</a:t>
            </a:r>
          </a:p>
          <a:p>
            <a:r>
              <a:rPr lang="en-US" b="1" dirty="0"/>
              <a:t>Caches</a:t>
            </a:r>
          </a:p>
          <a:p>
            <a:r>
              <a:rPr lang="en-US" b="1" dirty="0"/>
              <a:t>Virtual Memory</a:t>
            </a:r>
          </a:p>
          <a:p>
            <a:r>
              <a:rPr lang="en-US" b="1" dirty="0"/>
              <a:t>Memory-Mapped I/O</a:t>
            </a:r>
          </a:p>
          <a:p>
            <a:r>
              <a:rPr lang="en-US" b="1" dirty="0"/>
              <a:t>Summary</a:t>
            </a:r>
            <a:endParaRPr lang="en-US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22" y="1066800"/>
            <a:ext cx="1763878" cy="481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24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4998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3158485"/>
              </p:ext>
            </p:extLst>
          </p:nvPr>
        </p:nvGraphicFramePr>
        <p:xfrm>
          <a:off x="1219200" y="990600"/>
          <a:ext cx="6721950" cy="4731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50" name="VISIO" r:id="rId8" imgW="3743280" imgH="2634840" progId="Visio.Drawing.6">
                  <p:embed/>
                </p:oleObj>
              </mc:Choice>
              <mc:Fallback>
                <p:oleObj name="VISIO" r:id="rId8" imgW="3743280" imgH="26348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990600"/>
                        <a:ext cx="6721950" cy="47317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499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6499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6499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Direct Mapped Cache</a:t>
            </a:r>
          </a:p>
        </p:txBody>
      </p:sp>
    </p:spTree>
    <p:extLst>
      <p:ext uri="{BB962C8B-B14F-4D97-AF65-F5344CB8AC3E}">
        <p14:creationId xmlns:p14="http://schemas.microsoft.com/office/powerpoint/2010/main" val="197749868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6022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81430485"/>
              </p:ext>
            </p:extLst>
          </p:nvPr>
        </p:nvGraphicFramePr>
        <p:xfrm>
          <a:off x="1524000" y="1143000"/>
          <a:ext cx="5943600" cy="4539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74" name="VISIO" r:id="rId8" imgW="3000240" imgH="2396880" progId="Visio.Drawing.6">
                  <p:embed/>
                </p:oleObj>
              </mc:Choice>
              <mc:Fallback>
                <p:oleObj name="VISIO" r:id="rId8" imgW="3000240" imgH="23968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143000"/>
                        <a:ext cx="5943600" cy="4539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601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6602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6602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Direct Mapped Cache Hardware</a:t>
            </a:r>
          </a:p>
        </p:txBody>
      </p:sp>
    </p:spTree>
    <p:extLst>
      <p:ext uri="{BB962C8B-B14F-4D97-AF65-F5344CB8AC3E}">
        <p14:creationId xmlns:p14="http://schemas.microsoft.com/office/powerpoint/2010/main" val="71853174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6982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4917078"/>
              </p:ext>
            </p:extLst>
          </p:nvPr>
        </p:nvGraphicFramePr>
        <p:xfrm>
          <a:off x="2514600" y="923925"/>
          <a:ext cx="6400800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56" name="VISIO" r:id="rId9" imgW="2871720" imgH="1499760" progId="Visio.Drawing.6">
                  <p:embed/>
                </p:oleObj>
              </mc:Choice>
              <mc:Fallback>
                <p:oleObj name="VISIO" r:id="rId9" imgW="2871720" imgH="1499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923925"/>
                        <a:ext cx="6400800" cy="334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697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0698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6983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29200" y="4191000"/>
            <a:ext cx="2895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Miss Rate =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  <a:latin typeface="+mj-lt"/>
              </a:rPr>
              <a:t>Direct Mapped Cache Performance</a:t>
            </a:r>
          </a:p>
        </p:txBody>
      </p:sp>
      <p:sp>
        <p:nvSpPr>
          <p:cNvPr id="10" name="Rectangle 4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685800" y="990600"/>
            <a:ext cx="3810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b="1" dirty="0">
                <a:solidFill>
                  <a:srgbClr val="0070C0"/>
                </a:solidFill>
                <a:latin typeface="+mj-lt"/>
              </a:rPr>
              <a:t>ARM Assembly Code</a:t>
            </a: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		MOV R0, #5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		MOV R1, #0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LOOP 	CMP R0, #0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		BEQ DONE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		LDR R2, [R1, #4]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		LDR R3, [R1, #12]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		LDR R4, [R1, #8]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		SUB R0, R0, #1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		B   LOOP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DONE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91982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6982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69852184"/>
              </p:ext>
            </p:extLst>
          </p:nvPr>
        </p:nvGraphicFramePr>
        <p:xfrm>
          <a:off x="2514600" y="923925"/>
          <a:ext cx="6400800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0" name="VISIO" r:id="rId10" imgW="2871720" imgH="1499760" progId="Visio.Drawing.6">
                  <p:embed/>
                </p:oleObj>
              </mc:Choice>
              <mc:Fallback>
                <p:oleObj name="VISIO" r:id="rId10" imgW="2871720" imgH="1499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923925"/>
                        <a:ext cx="6400800" cy="334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697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0698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6983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29200" y="4191000"/>
            <a:ext cx="2895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Miss Rate = 3/15</a:t>
            </a:r>
          </a:p>
          <a:p>
            <a:pPr marL="342900" indent="-342900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		      = 20%</a:t>
            </a:r>
          </a:p>
        </p:txBody>
      </p:sp>
      <p:sp>
        <p:nvSpPr>
          <p:cNvPr id="1406984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3000" y="495300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Temporal Locality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Compulsory Misses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  <a:latin typeface="+mj-lt"/>
              </a:rPr>
              <a:t>Direct Mapped Cache Performance</a:t>
            </a:r>
          </a:p>
        </p:txBody>
      </p:sp>
      <p:sp>
        <p:nvSpPr>
          <p:cNvPr id="10" name="Rectangle 4"/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685800" y="990600"/>
            <a:ext cx="3810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b="1" dirty="0">
                <a:solidFill>
                  <a:srgbClr val="0070C0"/>
                </a:solidFill>
                <a:latin typeface="+mj-lt"/>
              </a:rPr>
              <a:t>ARM Assembly Code</a:t>
            </a: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		MOV R0, #5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		MOV R1, #0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LOOP 	CMP R0, #0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		BEQ DONE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		LDR R2, [R1, #4]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		LDR R3, [R1, #12]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		LDR R4, [R1, #8]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		SUB R0, R0, #1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		B   LOOP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DONE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40972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8006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766583"/>
              </p:ext>
            </p:extLst>
          </p:nvPr>
        </p:nvGraphicFramePr>
        <p:xfrm>
          <a:off x="2514600" y="914400"/>
          <a:ext cx="6629400" cy="346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34" name="VISIO" r:id="rId9" imgW="2871720" imgH="1499760" progId="Visio.Drawing.6">
                  <p:embed/>
                </p:oleObj>
              </mc:Choice>
              <mc:Fallback>
                <p:oleObj name="VISIO" r:id="rId9" imgW="2871720" imgH="1499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914400"/>
                        <a:ext cx="6629400" cy="346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800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0800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8007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53000" y="4419600"/>
            <a:ext cx="2895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Miss Rate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Direct Mapped Cache: Conflict</a:t>
            </a:r>
          </a:p>
        </p:txBody>
      </p:sp>
      <p:sp>
        <p:nvSpPr>
          <p:cNvPr id="10" name="Rectangle 4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838200" y="914400"/>
            <a:ext cx="3810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b="1" dirty="0">
                <a:solidFill>
                  <a:srgbClr val="0070C0"/>
                </a:solidFill>
              </a:rPr>
              <a:t>ARM Assembly Code</a:t>
            </a:r>
            <a:endParaRPr lang="en-US" sz="2400" b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		MOV R0, #5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		MOV R1, #0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LOOP 	CMP R0, #0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		BEQ DONE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		LDR R2, [R1, #0x4]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		LDR R3, [R1, #0x24]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		SUB R0, R0, #1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		B   LOOP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DONE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06386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8006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2746384"/>
              </p:ext>
            </p:extLst>
          </p:nvPr>
        </p:nvGraphicFramePr>
        <p:xfrm>
          <a:off x="2514600" y="914400"/>
          <a:ext cx="6629400" cy="346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80" name="VISIO" r:id="rId10" imgW="2871720" imgH="1499760" progId="Visio.Drawing.6">
                  <p:embed/>
                </p:oleObj>
              </mc:Choice>
              <mc:Fallback>
                <p:oleObj name="VISIO" r:id="rId10" imgW="2871720" imgH="1499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914400"/>
                        <a:ext cx="6629400" cy="346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800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0800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8007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53000" y="4419600"/>
            <a:ext cx="2895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Miss Rate = 10/10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		      = 100%</a:t>
            </a:r>
          </a:p>
        </p:txBody>
      </p:sp>
      <p:sp>
        <p:nvSpPr>
          <p:cNvPr id="1408008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3000" y="533400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Conflict Misses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Direct Mapped Cache: Conflict</a:t>
            </a:r>
          </a:p>
        </p:txBody>
      </p:sp>
      <p:sp>
        <p:nvSpPr>
          <p:cNvPr id="10" name="Rectangle 4"/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838200" y="914400"/>
            <a:ext cx="3810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b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b="1" dirty="0">
                <a:solidFill>
                  <a:srgbClr val="0070C0"/>
                </a:solidFill>
              </a:rPr>
              <a:t>ARM Assembly Code</a:t>
            </a:r>
            <a:endParaRPr lang="en-US" sz="2400" b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		MOV R0, #5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		MOV R1, #0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LOOP 	CMP R0, #0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		BEQ DONE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		LDR R2, [R1, #0x4]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		LDR R3, [R1, #0x24]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		SUB R0, R0, #1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		B   LOOP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DONE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05456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909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2048825"/>
              </p:ext>
            </p:extLst>
          </p:nvPr>
        </p:nvGraphicFramePr>
        <p:xfrm>
          <a:off x="859699" y="1077492"/>
          <a:ext cx="7217501" cy="4637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4" name="VISIO" r:id="rId5" imgW="3700440" imgH="2487600" progId="Visio.Drawing.6">
                  <p:embed/>
                </p:oleObj>
              </mc:Choice>
              <mc:Fallback>
                <p:oleObj name="VISIO" r:id="rId5" imgW="3700440" imgH="2487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699" y="1077492"/>
                        <a:ext cx="7217501" cy="4637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chemeClr val="bg1"/>
                </a:solidFill>
                <a:latin typeface="+mj-lt"/>
              </a:rPr>
              <a:t>N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-Way Set Associative Cache</a:t>
            </a:r>
          </a:p>
        </p:txBody>
      </p:sp>
    </p:spTree>
    <p:extLst>
      <p:ext uri="{BB962C8B-B14F-4D97-AF65-F5344CB8AC3E}">
        <p14:creationId xmlns:p14="http://schemas.microsoft.com/office/powerpoint/2010/main" val="170430305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5959" name="Object 7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0458012"/>
              </p:ext>
            </p:extLst>
          </p:nvPr>
        </p:nvGraphicFramePr>
        <p:xfrm>
          <a:off x="2362200" y="3733800"/>
          <a:ext cx="6400800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58" name="VISIO" r:id="rId9" imgW="2571840" imgH="834840" progId="Visio.Drawing.6">
                  <p:embed/>
                </p:oleObj>
              </mc:Choice>
              <mc:Fallback>
                <p:oleObj name="VISIO" r:id="rId9" imgW="2571840" imgH="8348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733800"/>
                        <a:ext cx="6400800" cy="207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595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0595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i="1" dirty="0">
                <a:solidFill>
                  <a:schemeClr val="bg1"/>
                </a:solidFill>
                <a:latin typeface="+mj-lt"/>
              </a:rPr>
              <a:t>N</a:t>
            </a:r>
            <a:r>
              <a:rPr lang="en-US" sz="4200" dirty="0">
                <a:solidFill>
                  <a:schemeClr val="bg1"/>
                </a:solidFill>
                <a:latin typeface="+mj-lt"/>
              </a:rPr>
              <a:t>-Way Set Associative Performance</a:t>
            </a:r>
            <a:endParaRPr lang="en-US" sz="42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609600" y="1066800"/>
            <a:ext cx="3810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400" b="1" dirty="0">
                <a:solidFill>
                  <a:srgbClr val="0070C0"/>
                </a:solidFill>
                <a:latin typeface="+mj-lt"/>
              </a:rPr>
              <a:t>ARM Assembly Code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		MOV R0, #5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		MOV R1, #0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LOOP 	CMP R0, 0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		BEQ DONE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		LDR R2, [R1, #0x4]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		LDR R3, [R1, #0x24]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		SUB R0, R0, #1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		B   LOOP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DONE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3000" y="1752600"/>
            <a:ext cx="2895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Miss Rate = ?</a:t>
            </a:r>
          </a:p>
        </p:txBody>
      </p:sp>
    </p:spTree>
    <p:extLst>
      <p:ext uri="{BB962C8B-B14F-4D97-AF65-F5344CB8AC3E}">
        <p14:creationId xmlns:p14="http://schemas.microsoft.com/office/powerpoint/2010/main" val="352303019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5959" name="Object 7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5019109"/>
              </p:ext>
            </p:extLst>
          </p:nvPr>
        </p:nvGraphicFramePr>
        <p:xfrm>
          <a:off x="2362200" y="3733800"/>
          <a:ext cx="6400800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41" name="VISIO" r:id="rId10" imgW="2571840" imgH="834840" progId="Visio.Drawing.6">
                  <p:embed/>
                </p:oleObj>
              </mc:Choice>
              <mc:Fallback>
                <p:oleObj name="VISIO" r:id="rId10" imgW="2571840" imgH="8348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733800"/>
                        <a:ext cx="6400800" cy="207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595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0595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5960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53000" y="1752600"/>
            <a:ext cx="2895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Miss Rate = 2/10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		      = 20%</a:t>
            </a:r>
          </a:p>
        </p:txBody>
      </p:sp>
      <p:sp>
        <p:nvSpPr>
          <p:cNvPr id="1405961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3000" y="2743200"/>
            <a:ext cx="4114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Associativity reduces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conflict misses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i="1" dirty="0">
                <a:solidFill>
                  <a:schemeClr val="bg1"/>
                </a:solidFill>
                <a:latin typeface="+mj-lt"/>
              </a:rPr>
              <a:t>N</a:t>
            </a:r>
            <a:r>
              <a:rPr lang="en-US" sz="4200" dirty="0">
                <a:solidFill>
                  <a:schemeClr val="bg1"/>
                </a:solidFill>
                <a:latin typeface="+mj-lt"/>
              </a:rPr>
              <a:t>-Way Set Associative Performance</a:t>
            </a:r>
            <a:endParaRPr lang="en-US" sz="42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609600" y="1066800"/>
            <a:ext cx="3810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400" b="1" dirty="0">
                <a:solidFill>
                  <a:srgbClr val="0070C0"/>
                </a:solidFill>
                <a:latin typeface="+mj-lt"/>
              </a:rPr>
              <a:t>ARM Assembly Code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		MOV R0, #5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		MOV R1, #0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LOOP 	CMP R0, 0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		BEQ DONE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		LDR R2, [R1, #0x4]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		LDR R3, [R1, #0x24]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		SUB R0, R0, #1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		B   LOOP</a:t>
            </a: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DONE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76706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114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5686613"/>
              </p:ext>
            </p:extLst>
          </p:nvPr>
        </p:nvGraphicFramePr>
        <p:xfrm>
          <a:off x="685800" y="2828306"/>
          <a:ext cx="8458200" cy="494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65" name="VISIO" r:id="rId6" imgW="5155920" imgH="302040" progId="Visio.Drawing.6">
                  <p:embed/>
                </p:oleObj>
              </mc:Choice>
              <mc:Fallback>
                <p:oleObj name="VISIO" r:id="rId6" imgW="5155920" imgH="302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828306"/>
                        <a:ext cx="8458200" cy="494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114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43200" y="3810000"/>
            <a:ext cx="3657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Reduces conflict misses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Expensive to build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Fully Associative Cache</a:t>
            </a:r>
          </a:p>
        </p:txBody>
      </p:sp>
    </p:spTree>
    <p:extLst>
      <p:ext uri="{BB962C8B-B14F-4D97-AF65-F5344CB8AC3E}">
        <p14:creationId xmlns:p14="http://schemas.microsoft.com/office/powerpoint/2010/main" val="358941884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7837" name="Object 13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6568184"/>
              </p:ext>
            </p:extLst>
          </p:nvPr>
        </p:nvGraphicFramePr>
        <p:xfrm>
          <a:off x="914400" y="2971800"/>
          <a:ext cx="7772400" cy="290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77" name="VISIO" r:id="rId8" imgW="2217960" imgH="829800" progId="Visio.Drawing.6">
                  <p:embed/>
                </p:oleObj>
              </mc:Choice>
              <mc:Fallback>
                <p:oleObj name="VISIO" r:id="rId8" imgW="2217960" imgH="8298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971800"/>
                        <a:ext cx="7772400" cy="2909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78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5782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57832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Computer performance depends on: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Processor performance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Memory system performance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solidFill>
                  <a:schemeClr val="accent1"/>
                </a:solidFill>
                <a:latin typeface="+mj-lt"/>
                <a:cs typeface="Arial" charset="0"/>
              </a:rPr>
              <a:t>			    </a:t>
            </a:r>
            <a:r>
              <a:rPr lang="en-US" sz="3200" b="1" dirty="0">
                <a:solidFill>
                  <a:srgbClr val="1D40EF"/>
                </a:solidFill>
                <a:latin typeface="+mj-lt"/>
                <a:cs typeface="Arial" charset="0"/>
              </a:rPr>
              <a:t>Memory Interface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416754057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65" name="Rectangle 5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304800" y="914400"/>
            <a:ext cx="7696200" cy="4953000"/>
          </a:xfrm>
          <a:noFill/>
          <a:ln/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Increase block size: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Block size, </a:t>
            </a:r>
            <a:r>
              <a:rPr lang="en-US" sz="2600" b="1" i="1" dirty="0"/>
              <a:t>b</a:t>
            </a:r>
            <a:r>
              <a:rPr lang="en-US" sz="2600" b="1" dirty="0"/>
              <a:t> = 4</a:t>
            </a:r>
            <a:r>
              <a:rPr lang="en-US" sz="2600" dirty="0"/>
              <a:t> </a:t>
            </a:r>
            <a:r>
              <a:rPr lang="en-US" sz="2600" b="1" dirty="0"/>
              <a:t>words</a:t>
            </a:r>
          </a:p>
          <a:p>
            <a:pPr lvl="1">
              <a:spcBef>
                <a:spcPts val="0"/>
              </a:spcBef>
            </a:pPr>
            <a:r>
              <a:rPr lang="en-US" sz="2600" i="1" dirty="0"/>
              <a:t>C</a:t>
            </a:r>
            <a:r>
              <a:rPr lang="en-US" sz="2600" dirty="0"/>
              <a:t> = 8 words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Direct mapped (1 block per set)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Number of blocks, </a:t>
            </a:r>
            <a:r>
              <a:rPr lang="en-US" sz="2600" b="1" i="1" dirty="0"/>
              <a:t>B</a:t>
            </a:r>
            <a:r>
              <a:rPr lang="en-US" sz="2600" b="1" dirty="0"/>
              <a:t> = 2</a:t>
            </a:r>
            <a:r>
              <a:rPr lang="en-US" sz="2600" dirty="0"/>
              <a:t> (</a:t>
            </a:r>
            <a:r>
              <a:rPr lang="en-US" sz="2600" i="1" dirty="0"/>
              <a:t>C</a:t>
            </a:r>
            <a:r>
              <a:rPr lang="en-US" sz="2600" dirty="0"/>
              <a:t>/</a:t>
            </a:r>
            <a:r>
              <a:rPr lang="en-US" sz="2600" i="1" dirty="0"/>
              <a:t>b</a:t>
            </a:r>
            <a:r>
              <a:rPr lang="en-US" sz="2600" dirty="0"/>
              <a:t> = 8/4 = 2)</a:t>
            </a:r>
          </a:p>
        </p:txBody>
      </p:sp>
      <p:graphicFrame>
        <p:nvGraphicFramePr>
          <p:cNvPr id="1372171" name="Object 11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3031981"/>
              </p:ext>
            </p:extLst>
          </p:nvPr>
        </p:nvGraphicFramePr>
        <p:xfrm>
          <a:off x="1556657" y="3048000"/>
          <a:ext cx="6825343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90" name="VISIO" r:id="rId6" imgW="4500720" imgH="1908720" progId="Visio.Drawing.6">
                  <p:embed/>
                </p:oleObj>
              </mc:Choice>
              <mc:Fallback>
                <p:oleObj name="VISIO" r:id="rId6" imgW="4500720" imgH="1908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6657" y="3048000"/>
                        <a:ext cx="6825343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Spatial Locality?</a:t>
            </a:r>
          </a:p>
        </p:txBody>
      </p:sp>
    </p:spTree>
    <p:extLst>
      <p:ext uri="{BB962C8B-B14F-4D97-AF65-F5344CB8AC3E}">
        <p14:creationId xmlns:p14="http://schemas.microsoft.com/office/powerpoint/2010/main" val="332866869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3124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8641779"/>
              </p:ext>
            </p:extLst>
          </p:nvPr>
        </p:nvGraphicFramePr>
        <p:xfrm>
          <a:off x="1219200" y="2870200"/>
          <a:ext cx="6705600" cy="28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14" name="VISIO" r:id="rId6" imgW="4500720" imgH="1908720" progId="Visio.Drawing.6">
                  <p:embed/>
                </p:oleObj>
              </mc:Choice>
              <mc:Fallback>
                <p:oleObj name="VISIO" r:id="rId6" imgW="4500720" imgH="1908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870200"/>
                        <a:ext cx="6705600" cy="284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13125" name="Picture 5" descr="CacheBlockSize"/>
          <p:cNvPicPr>
            <a:picLocks noGrp="1" noChangeAspect="1" noChangeArrowheads="1"/>
          </p:cNvPicPr>
          <p:nvPr>
            <p:ph sz="half" idx="4294967295"/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143000"/>
            <a:ext cx="5105400" cy="159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Cache with Larger Block Size</a:t>
            </a:r>
          </a:p>
        </p:txBody>
      </p:sp>
    </p:spTree>
    <p:extLst>
      <p:ext uri="{BB962C8B-B14F-4D97-AF65-F5344CB8AC3E}">
        <p14:creationId xmlns:p14="http://schemas.microsoft.com/office/powerpoint/2010/main" val="27274747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102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65123" y="1066800"/>
            <a:ext cx="2895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Miss Rate =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  <a:latin typeface="+mj-lt"/>
              </a:rPr>
              <a:t>Direct Mapped Cache Performance</a:t>
            </a:r>
          </a:p>
        </p:txBody>
      </p:sp>
      <p:sp>
        <p:nvSpPr>
          <p:cNvPr id="8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28600" y="914400"/>
            <a:ext cx="3810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400" b="1" dirty="0">
                <a:solidFill>
                  <a:srgbClr val="0070C0"/>
                </a:solidFill>
                <a:latin typeface="+mj-lt"/>
              </a:rPr>
              <a:t>ARM assembly code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		MOV R0, #5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		MOV R1, #0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LOOP 	CMP R0, 0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		BEQ DONE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		LDR R2, [R1, #4]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		LDR R3, [R1, #12]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		LDR R4, [R1, #8]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		SUB R0, R0, #1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		B   LOOP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DONE</a:t>
            </a: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4787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2101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3461249"/>
              </p:ext>
            </p:extLst>
          </p:nvPr>
        </p:nvGraphicFramePr>
        <p:xfrm>
          <a:off x="3124200" y="3318757"/>
          <a:ext cx="6019800" cy="2522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04" name="VISIO" r:id="rId8" imgW="4557600" imgH="1908720" progId="Visio.Drawing.6">
                  <p:embed/>
                </p:oleObj>
              </mc:Choice>
              <mc:Fallback>
                <p:oleObj name="VISIO" r:id="rId8" imgW="4557600" imgH="1908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318757"/>
                        <a:ext cx="6019800" cy="2522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210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65123" y="1066800"/>
            <a:ext cx="2895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Miss Rate = 1/15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		      = 6.67%</a:t>
            </a:r>
          </a:p>
        </p:txBody>
      </p:sp>
      <p:sp>
        <p:nvSpPr>
          <p:cNvPr id="141210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36820" y="1981200"/>
            <a:ext cx="3886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Larger blocks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reduce compulsory misses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through spatial locality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  <a:latin typeface="+mj-lt"/>
              </a:rPr>
              <a:t>Direct Mapped Cache Performance</a:t>
            </a:r>
          </a:p>
        </p:txBody>
      </p:sp>
      <p:sp>
        <p:nvSpPr>
          <p:cNvPr id="8" name="Rectangle 4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228600" y="914400"/>
            <a:ext cx="3810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400" b="1" dirty="0">
                <a:solidFill>
                  <a:srgbClr val="0070C0"/>
                </a:solidFill>
                <a:latin typeface="+mj-lt"/>
              </a:rPr>
              <a:t>ARM assembly code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		MOV R0, #5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		MOV R1, #0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LOOP 	CMP R0, 0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		BEQ DONE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		LDR R2, [R1, #4]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		LDR R3, [R1, #12]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		LDR R4, [R1, #8]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		SUB R0, R0, #1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		B   LOOP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DONE</a:t>
            </a: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64208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8" name="Rectangle 6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57200" y="990600"/>
            <a:ext cx="5562600" cy="4953000"/>
          </a:xfrm>
          <a:noFill/>
          <a:ln/>
        </p:spPr>
        <p:txBody>
          <a:bodyPr/>
          <a:lstStyle/>
          <a:p>
            <a:r>
              <a:rPr lang="en-US" sz="2400" dirty="0"/>
              <a:t>Capacity: </a:t>
            </a:r>
            <a:r>
              <a:rPr lang="en-US" sz="2400" i="1" dirty="0"/>
              <a:t>C </a:t>
            </a:r>
          </a:p>
          <a:p>
            <a:r>
              <a:rPr lang="en-US" sz="2400" dirty="0"/>
              <a:t>Block size: </a:t>
            </a:r>
            <a:r>
              <a:rPr lang="en-US" sz="2400" i="1" dirty="0"/>
              <a:t>b</a:t>
            </a:r>
            <a:endParaRPr lang="en-US" sz="2400" dirty="0"/>
          </a:p>
          <a:p>
            <a:r>
              <a:rPr lang="en-US" sz="2400" dirty="0"/>
              <a:t>Number of blocks in cache: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C</a:t>
            </a:r>
            <a:r>
              <a:rPr lang="en-US" sz="2400" dirty="0"/>
              <a:t>/</a:t>
            </a:r>
            <a:r>
              <a:rPr lang="en-US" sz="2400" i="1" dirty="0"/>
              <a:t>b</a:t>
            </a:r>
          </a:p>
          <a:p>
            <a:r>
              <a:rPr lang="en-US" sz="2400" dirty="0"/>
              <a:t>Number of blocks in a set: </a:t>
            </a:r>
            <a:r>
              <a:rPr lang="en-US" sz="2400" i="1" dirty="0"/>
              <a:t>N</a:t>
            </a:r>
          </a:p>
          <a:p>
            <a:r>
              <a:rPr lang="en-US" sz="2400" dirty="0"/>
              <a:t>Number of sets: </a:t>
            </a:r>
            <a:r>
              <a:rPr lang="en-US" sz="2400" i="1" dirty="0"/>
              <a:t>S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dirty="0"/>
              <a:t>/</a:t>
            </a:r>
            <a:r>
              <a:rPr lang="en-US" sz="2400" i="1" dirty="0"/>
              <a:t>N</a:t>
            </a:r>
          </a:p>
        </p:txBody>
      </p:sp>
      <p:graphicFrame>
        <p:nvGraphicFramePr>
          <p:cNvPr id="1375279" name="Group 47"/>
          <p:cNvGraphicFramePr>
            <a:graphicFrameLocks noGrp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7549243"/>
              </p:ext>
            </p:extLst>
          </p:nvPr>
        </p:nvGraphicFramePr>
        <p:xfrm>
          <a:off x="609600" y="3276600"/>
          <a:ext cx="7924800" cy="2537460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Organization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Number of Ways (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Number of Sets (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S = B/N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Direct Mapped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N-Way Set Associative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 &lt; 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N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&lt; 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B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/ 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Fully Associative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7523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7523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7523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Cache Organization Recap</a:t>
            </a:r>
          </a:p>
        </p:txBody>
      </p:sp>
    </p:spTree>
    <p:extLst>
      <p:ext uri="{BB962C8B-B14F-4D97-AF65-F5344CB8AC3E}">
        <p14:creationId xmlns:p14="http://schemas.microsoft.com/office/powerpoint/2010/main" val="113078618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60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3716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Cache is too small to hold all data of interest at once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If cache full: program accesses data X &amp; evicts data Y</a:t>
            </a:r>
          </a:p>
          <a:p>
            <a:pPr>
              <a:lnSpc>
                <a:spcPct val="80000"/>
              </a:lnSpc>
            </a:pPr>
            <a:r>
              <a:rPr lang="en-US" sz="2400" b="1" i="1" dirty="0">
                <a:solidFill>
                  <a:srgbClr val="0070C0"/>
                </a:solidFill>
              </a:rPr>
              <a:t>Capacity miss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when access Y again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How to choose Y to minimize chance of needing it again? 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Least recently used (LRU) replacement: </a:t>
            </a:r>
            <a:r>
              <a:rPr lang="en-US" sz="2400" dirty="0"/>
              <a:t>the least recently used block in a set evicted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Capacity Misses</a:t>
            </a:r>
          </a:p>
        </p:txBody>
      </p:sp>
    </p:spTree>
    <p:extLst>
      <p:ext uri="{BB962C8B-B14F-4D97-AF65-F5344CB8AC3E}">
        <p14:creationId xmlns:p14="http://schemas.microsoft.com/office/powerpoint/2010/main" val="1657883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91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19200"/>
            <a:ext cx="7772400" cy="45259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Compulsory: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first time data accessed</a:t>
            </a:r>
          </a:p>
          <a:p>
            <a:r>
              <a:rPr lang="en-US" b="1" dirty="0">
                <a:solidFill>
                  <a:srgbClr val="0070C0"/>
                </a:solidFill>
              </a:rPr>
              <a:t>Capacity:</a:t>
            </a:r>
            <a:r>
              <a:rPr lang="en-US" dirty="0"/>
              <a:t> cache too small to hold all data of interest</a:t>
            </a:r>
          </a:p>
          <a:p>
            <a:r>
              <a:rPr lang="en-US" b="1" dirty="0">
                <a:solidFill>
                  <a:srgbClr val="0070C0"/>
                </a:solidFill>
              </a:rPr>
              <a:t>Conflict:</a:t>
            </a:r>
            <a:r>
              <a:rPr lang="en-US" dirty="0"/>
              <a:t> data of interest maps to same location in cache</a:t>
            </a:r>
          </a:p>
          <a:p>
            <a:endParaRPr lang="en-US" dirty="0"/>
          </a:p>
          <a:p>
            <a:pPr marL="0">
              <a:buFontTx/>
              <a:buNone/>
            </a:pPr>
            <a:r>
              <a:rPr lang="en-US" sz="2600" b="1" dirty="0">
                <a:solidFill>
                  <a:srgbClr val="0070C0"/>
                </a:solidFill>
              </a:rPr>
              <a:t>Miss penalty: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time it takes to retrieve a block from lower level of hierarchy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Types of Misses</a:t>
            </a:r>
          </a:p>
        </p:txBody>
      </p:sp>
    </p:spTree>
    <p:extLst>
      <p:ext uri="{BB962C8B-B14F-4D97-AF65-F5344CB8AC3E}">
        <p14:creationId xmlns:p14="http://schemas.microsoft.com/office/powerpoint/2010/main" val="33331222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6200" name="Object 8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48246906"/>
              </p:ext>
            </p:extLst>
          </p:nvPr>
        </p:nvGraphicFramePr>
        <p:xfrm>
          <a:off x="2590800" y="1484312"/>
          <a:ext cx="6400800" cy="400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10" name="VISIO" r:id="rId9" imgW="3209040" imgH="2005920" progId="Visio.Drawing.6">
                  <p:embed/>
                </p:oleObj>
              </mc:Choice>
              <mc:Fallback>
                <p:oleObj name="VISIO" r:id="rId9" imgW="3209040" imgH="2005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484312"/>
                        <a:ext cx="6400800" cy="400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619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1619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1619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LRU Replacement</a:t>
            </a:r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" y="1143000"/>
            <a:ext cx="4572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ARM Assembly Code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  <a:p>
            <a:r>
              <a:rPr lang="en-US" sz="1600" dirty="0">
                <a:latin typeface="Courier New" pitchFamily="49" charset="0"/>
              </a:rPr>
              <a:t>MOV R0, #0</a:t>
            </a:r>
          </a:p>
          <a:p>
            <a:r>
              <a:rPr lang="en-US" sz="1600" dirty="0">
                <a:latin typeface="Courier New" pitchFamily="49" charset="0"/>
              </a:rPr>
              <a:t>LDR R1, [R0, #4]</a:t>
            </a:r>
          </a:p>
          <a:p>
            <a:r>
              <a:rPr lang="en-US" sz="1600" dirty="0">
                <a:latin typeface="Courier New" pitchFamily="49" charset="0"/>
              </a:rPr>
              <a:t>LDR R2, [R0, #0x24]</a:t>
            </a:r>
          </a:p>
          <a:p>
            <a:r>
              <a:rPr lang="en-US" sz="1600" dirty="0">
                <a:latin typeface="Courier New" pitchFamily="49" charset="0"/>
              </a:rPr>
              <a:t>LDR R3, [R0, #0x54]</a:t>
            </a:r>
          </a:p>
        </p:txBody>
      </p:sp>
    </p:spTree>
    <p:extLst>
      <p:ext uri="{BB962C8B-B14F-4D97-AF65-F5344CB8AC3E}">
        <p14:creationId xmlns:p14="http://schemas.microsoft.com/office/powerpoint/2010/main" val="116564736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6200" name="Object 8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765190"/>
              </p:ext>
            </p:extLst>
          </p:nvPr>
        </p:nvGraphicFramePr>
        <p:xfrm>
          <a:off x="2590800" y="1484312"/>
          <a:ext cx="6400800" cy="400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06" name="VISIO" r:id="rId9" imgW="3209040" imgH="2005920" progId="Visio.Drawing.6">
                  <p:embed/>
                </p:oleObj>
              </mc:Choice>
              <mc:Fallback>
                <p:oleObj name="VISIO" r:id="rId9" imgW="3209040" imgH="2005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484312"/>
                        <a:ext cx="6400800" cy="400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619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1619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1619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LRU Replacement</a:t>
            </a: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" y="1143000"/>
            <a:ext cx="4572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ARM Assembly Code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  <a:p>
            <a:r>
              <a:rPr lang="en-US" sz="1600" dirty="0">
                <a:latin typeface="Courier New" pitchFamily="49" charset="0"/>
              </a:rPr>
              <a:t>MOV R0, #0</a:t>
            </a:r>
          </a:p>
          <a:p>
            <a:r>
              <a:rPr lang="en-US" sz="1600" dirty="0">
                <a:latin typeface="Courier New" pitchFamily="49" charset="0"/>
              </a:rPr>
              <a:t>LDR R1, [R0, #4]</a:t>
            </a:r>
          </a:p>
          <a:p>
            <a:r>
              <a:rPr lang="en-US" sz="1600" dirty="0">
                <a:latin typeface="Courier New" pitchFamily="49" charset="0"/>
              </a:rPr>
              <a:t>LDR R2, [R0, #0x24]</a:t>
            </a:r>
          </a:p>
          <a:p>
            <a:r>
              <a:rPr lang="en-US" sz="1600" dirty="0">
                <a:latin typeface="Courier New" pitchFamily="49" charset="0"/>
              </a:rPr>
              <a:t>LDR R3, [R0, #0x54]</a:t>
            </a:r>
          </a:p>
        </p:txBody>
      </p:sp>
    </p:spTree>
    <p:extLst>
      <p:ext uri="{BB962C8B-B14F-4D97-AF65-F5344CB8AC3E}">
        <p14:creationId xmlns:p14="http://schemas.microsoft.com/office/powerpoint/2010/main" val="259932515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287" name="Rectangle 7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57200" y="990600"/>
            <a:ext cx="8153400" cy="4953000"/>
          </a:xfrm>
          <a:noFill/>
          <a:ln/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What data is held in the cache?</a:t>
            </a:r>
          </a:p>
          <a:p>
            <a:pPr lvl="1"/>
            <a:r>
              <a:rPr lang="en-US" sz="2600" dirty="0"/>
              <a:t>Recently used data (temporal locality)</a:t>
            </a:r>
          </a:p>
          <a:p>
            <a:pPr lvl="1"/>
            <a:r>
              <a:rPr lang="en-US" sz="2600" dirty="0"/>
              <a:t>Nearby data (spatial locality)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How is data found?</a:t>
            </a:r>
          </a:p>
          <a:p>
            <a:pPr lvl="1"/>
            <a:r>
              <a:rPr lang="en-US" sz="2600" dirty="0"/>
              <a:t>Set is determined by address of data</a:t>
            </a:r>
          </a:p>
          <a:p>
            <a:pPr lvl="1"/>
            <a:r>
              <a:rPr lang="en-US" sz="2600" dirty="0"/>
              <a:t>Word within block also determined by address</a:t>
            </a:r>
          </a:p>
          <a:p>
            <a:pPr lvl="1"/>
            <a:r>
              <a:rPr lang="en-US" sz="2600" dirty="0"/>
              <a:t>In associative caches, data could be in one of several ways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What data is replaced?</a:t>
            </a:r>
          </a:p>
          <a:p>
            <a:pPr lvl="1"/>
            <a:r>
              <a:rPr lang="en-US" sz="2600" dirty="0"/>
              <a:t>Least-recently used way in the set</a:t>
            </a:r>
          </a:p>
        </p:txBody>
      </p:sp>
      <p:sp>
        <p:nvSpPr>
          <p:cNvPr id="137728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7728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7728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Cache Summary</a:t>
            </a:r>
          </a:p>
        </p:txBody>
      </p:sp>
    </p:spTree>
    <p:extLst>
      <p:ext uri="{BB962C8B-B14F-4D97-AF65-F5344CB8AC3E}">
        <p14:creationId xmlns:p14="http://schemas.microsoft.com/office/powerpoint/2010/main" val="113917503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66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36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36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600" dirty="0">
                <a:latin typeface="+mj-lt"/>
                <a:cs typeface="Arial" charset="0"/>
              </a:rPr>
              <a:t>In prior chapters, assumed memory access takes 1 clock cycle – but hasn’t been true since the 1980’s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600" dirty="0">
              <a:latin typeface="+mj-lt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Processor-Memory Gap</a:t>
            </a:r>
          </a:p>
        </p:txBody>
      </p:sp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11392"/>
            <a:ext cx="7010400" cy="375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99326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3652" name="Picture 4"/>
          <p:cNvPicPr>
            <a:picLocks noGrp="1" noChangeAspect="1" noChangeArrowheads="1"/>
          </p:cNvPicPr>
          <p:nvPr>
            <p:ph type="body" idx="4294967295"/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122362"/>
            <a:ext cx="5656551" cy="4516438"/>
          </a:xfrm>
          <a:noFill/>
          <a:ln/>
        </p:spPr>
      </p:pic>
      <p:sp>
        <p:nvSpPr>
          <p:cNvPr id="156365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43200" y="990600"/>
            <a:ext cx="6324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Bigger caches reduce  capacity misses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Greater associativity reduces conflict misses</a:t>
            </a:r>
          </a:p>
        </p:txBody>
      </p:sp>
      <p:sp>
        <p:nvSpPr>
          <p:cNvPr id="156365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19200" y="6248400"/>
            <a:ext cx="617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200" b="1" dirty="0">
                <a:latin typeface="Times New Roman" pitchFamily="18" charset="0"/>
                <a:cs typeface="Arial" charset="0"/>
              </a:rPr>
              <a:t>Adapted from Patterson &amp; Hennessy, </a:t>
            </a:r>
            <a:r>
              <a:rPr lang="en-US" sz="1200" b="1" i="1" dirty="0">
                <a:latin typeface="Times New Roman" pitchFamily="18" charset="0"/>
                <a:cs typeface="Arial" charset="0"/>
              </a:rPr>
              <a:t>Computer Architecture: A Quantitative Approach, </a:t>
            </a:r>
            <a:r>
              <a:rPr lang="en-US" sz="1200" b="1" dirty="0">
                <a:latin typeface="Times New Roman" pitchFamily="18" charset="0"/>
                <a:cs typeface="Arial" charset="0"/>
              </a:rPr>
              <a:t>2011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Miss Rate Trends</a:t>
            </a:r>
          </a:p>
        </p:txBody>
      </p:sp>
    </p:spTree>
    <p:extLst>
      <p:ext uri="{BB962C8B-B14F-4D97-AF65-F5344CB8AC3E}">
        <p14:creationId xmlns:p14="http://schemas.microsoft.com/office/powerpoint/2010/main" val="37903964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5700" name="Picture 4"/>
          <p:cNvPicPr>
            <a:picLocks noGrp="1" noChangeAspect="1" noChangeArrowheads="1"/>
          </p:cNvPicPr>
          <p:nvPr>
            <p:ph type="body" idx="4294967295"/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066800"/>
            <a:ext cx="6229063" cy="3657600"/>
          </a:xfrm>
          <a:noFill/>
          <a:ln/>
        </p:spPr>
      </p:pic>
      <p:sp>
        <p:nvSpPr>
          <p:cNvPr id="156570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0" y="4876800"/>
            <a:ext cx="6172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Bigger blocks reduce compulsory misses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Bigger blocks increase conflict misses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Miss Rate Trends</a:t>
            </a:r>
          </a:p>
        </p:txBody>
      </p:sp>
    </p:spTree>
    <p:extLst>
      <p:ext uri="{BB962C8B-B14F-4D97-AF65-F5344CB8AC3E}">
        <p14:creationId xmlns:p14="http://schemas.microsoft.com/office/powerpoint/2010/main" val="24553985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74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066800"/>
            <a:ext cx="8229600" cy="4525963"/>
          </a:xfrm>
        </p:spPr>
        <p:txBody>
          <a:bodyPr/>
          <a:lstStyle/>
          <a:p>
            <a:r>
              <a:rPr lang="en-US" dirty="0"/>
              <a:t>Larger caches have lower miss rates, longer access times</a:t>
            </a:r>
          </a:p>
          <a:p>
            <a:r>
              <a:rPr lang="en-US" dirty="0"/>
              <a:t>Expand memory hierarchy to multiple levels of caches</a:t>
            </a:r>
          </a:p>
          <a:p>
            <a:pPr lvl="1"/>
            <a:r>
              <a:rPr lang="en-US" dirty="0"/>
              <a:t>Level 1: small and fast (e.g. 16 KB, 1 cycle)</a:t>
            </a:r>
          </a:p>
          <a:p>
            <a:pPr lvl="1"/>
            <a:r>
              <a:rPr lang="en-US" dirty="0"/>
              <a:t>Level 2: larger and slower (e.g. 256 KB, 2-6 cycles)</a:t>
            </a:r>
          </a:p>
          <a:p>
            <a:r>
              <a:rPr lang="en-US" dirty="0"/>
              <a:t>Most modern PCs have L1, L2, and L3 cache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Multilevel Caches</a:t>
            </a:r>
          </a:p>
        </p:txBody>
      </p:sp>
    </p:spTree>
    <p:extLst>
      <p:ext uri="{BB962C8B-B14F-4D97-AF65-F5344CB8AC3E}">
        <p14:creationId xmlns:p14="http://schemas.microsoft.com/office/powerpoint/2010/main" val="40087015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8310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7108805"/>
              </p:ext>
            </p:extLst>
          </p:nvPr>
        </p:nvGraphicFramePr>
        <p:xfrm>
          <a:off x="1981200" y="1295400"/>
          <a:ext cx="4959225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3" name="VISIO" r:id="rId8" imgW="4143146" imgH="3628949" progId="Visio.Drawing.6">
                  <p:embed/>
                </p:oleObj>
              </mc:Choice>
              <mc:Fallback>
                <p:oleObj name="VISIO" r:id="rId8" imgW="4143146" imgH="3628949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295400"/>
                        <a:ext cx="4959225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830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7830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7830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Intel Pentium III Die</a:t>
            </a:r>
          </a:p>
        </p:txBody>
      </p:sp>
    </p:spTree>
    <p:extLst>
      <p:ext uri="{BB962C8B-B14F-4D97-AF65-F5344CB8AC3E}">
        <p14:creationId xmlns:p14="http://schemas.microsoft.com/office/powerpoint/2010/main" val="229691888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86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95400"/>
            <a:ext cx="8229600" cy="4525963"/>
          </a:xfrm>
        </p:spPr>
        <p:txBody>
          <a:bodyPr/>
          <a:lstStyle/>
          <a:p>
            <a:r>
              <a:rPr lang="en-US" dirty="0"/>
              <a:t>Gives the illusion of bigger memory</a:t>
            </a:r>
          </a:p>
          <a:p>
            <a:r>
              <a:rPr lang="en-US" dirty="0"/>
              <a:t>Main memory (DRAM) acts as cache for hard disk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Virtual Memory</a:t>
            </a:r>
          </a:p>
        </p:txBody>
      </p:sp>
    </p:spTree>
    <p:extLst>
      <p:ext uri="{BB962C8B-B14F-4D97-AF65-F5344CB8AC3E}">
        <p14:creationId xmlns:p14="http://schemas.microsoft.com/office/powerpoint/2010/main" val="12932316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4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4384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384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3847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52600" y="4343400"/>
            <a:ext cx="6400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Physical Memory:</a:t>
            </a:r>
            <a:r>
              <a:rPr lang="en-US" sz="24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sz="2400" dirty="0">
                <a:latin typeface="+mj-lt"/>
                <a:cs typeface="Arial" charset="0"/>
              </a:rPr>
              <a:t>DRAM (Main Memory)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Virtual Memory:</a:t>
            </a:r>
            <a:r>
              <a:rPr lang="en-US" sz="24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sz="2400" dirty="0">
                <a:latin typeface="+mj-lt"/>
                <a:cs typeface="Arial" charset="0"/>
              </a:rPr>
              <a:t>Hard drive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Slow, Large, Cheap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Memory Hierarchy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472781"/>
              </p:ext>
            </p:extLst>
          </p:nvPr>
        </p:nvGraphicFramePr>
        <p:xfrm>
          <a:off x="685800" y="1143000"/>
          <a:ext cx="7853363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58" name="VISIO" r:id="rId8" imgW="4752720" imgH="1752120" progId="Visio.Drawing.6">
                  <p:embed/>
                </p:oleObj>
              </mc:Choice>
              <mc:Fallback>
                <p:oleObj name="VISIO" r:id="rId8" imgW="4752720" imgH="1752120" progId="Visio.Drawing.6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143000"/>
                        <a:ext cx="7853363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689116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4871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7313503"/>
              </p:ext>
            </p:extLst>
          </p:nvPr>
        </p:nvGraphicFramePr>
        <p:xfrm>
          <a:off x="1524000" y="1073331"/>
          <a:ext cx="6523038" cy="445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81" name="VISIO" r:id="rId9" imgW="6543720" imgH="4466520" progId="Visio.Drawing.6">
                  <p:embed/>
                </p:oleObj>
              </mc:Choice>
              <mc:Fallback>
                <p:oleObj name="VISIO" r:id="rId9" imgW="6543720" imgH="4466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073331"/>
                        <a:ext cx="6523038" cy="445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86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4486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486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4870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05000" y="5486400"/>
            <a:ext cx="5562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	Takes milliseconds to 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seek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correct location on disk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Hard Disk</a:t>
            </a:r>
          </a:p>
        </p:txBody>
      </p:sp>
    </p:spTree>
    <p:extLst>
      <p:ext uri="{BB962C8B-B14F-4D97-AF65-F5344CB8AC3E}">
        <p14:creationId xmlns:p14="http://schemas.microsoft.com/office/powerpoint/2010/main" val="170988266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6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381000" y="960437"/>
            <a:ext cx="7905206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b="1" dirty="0"/>
              <a:t>Virtual addresses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Programs use virtual addresses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Entire virtual address space stored on a hard drive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Subset of virtual address data in DRAM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CPU translates virtual addresses into </a:t>
            </a:r>
            <a:r>
              <a:rPr lang="en-US" sz="2200" b="1" i="1" dirty="0"/>
              <a:t>physical addresses </a:t>
            </a:r>
            <a:r>
              <a:rPr lang="en-US" sz="2200" dirty="0"/>
              <a:t>(DRAM addresses)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Data not in DRAM fetched from hard drive</a:t>
            </a:r>
          </a:p>
          <a:p>
            <a:pPr>
              <a:spcBef>
                <a:spcPts val="0"/>
              </a:spcBef>
            </a:pPr>
            <a:r>
              <a:rPr lang="en-US" sz="2800" b="1" dirty="0"/>
              <a:t>Memory Protection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Each program has own virtual to physical mapping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Two programs can use same virtual address for different data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Programs don’t need to be aware others are running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One program (or virus) can’t corrupt memory used by another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Virtual Memory</a:t>
            </a:r>
          </a:p>
        </p:txBody>
      </p:sp>
    </p:spTree>
    <p:extLst>
      <p:ext uri="{BB962C8B-B14F-4D97-AF65-F5344CB8AC3E}">
        <p14:creationId xmlns:p14="http://schemas.microsoft.com/office/powerpoint/2010/main" val="28484926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8966" name="Group 6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11355809"/>
              </p:ext>
            </p:extLst>
          </p:nvPr>
        </p:nvGraphicFramePr>
        <p:xfrm>
          <a:off x="1524000" y="1295400"/>
          <a:ext cx="6400800" cy="342900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Cache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Virtual Memory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Block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Page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Block Size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Page Size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Block Offset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Page Offset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Miss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Page Fault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Tag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Virtual Page Number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4896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489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896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8989" name="Rectangle 2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57943" y="5029200"/>
            <a:ext cx="8077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latin typeface="+mj-lt"/>
                <a:cs typeface="Arial" charset="0"/>
              </a:rPr>
              <a:t>Physical memory acts as cache for virtual memory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Cache/Virtual Memory Analogues</a:t>
            </a:r>
          </a:p>
        </p:txBody>
      </p:sp>
    </p:spTree>
    <p:extLst>
      <p:ext uri="{BB962C8B-B14F-4D97-AF65-F5344CB8AC3E}">
        <p14:creationId xmlns:p14="http://schemas.microsoft.com/office/powerpoint/2010/main" val="48753265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918" name="Rectangle 6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685800" y="1219200"/>
            <a:ext cx="8229600" cy="4525963"/>
          </a:xfrm>
          <a:noFill/>
          <a:ln/>
        </p:spPr>
        <p:txBody>
          <a:bodyPr/>
          <a:lstStyle/>
          <a:p>
            <a:r>
              <a:rPr lang="en-US" b="1" dirty="0"/>
              <a:t>Page size:</a:t>
            </a:r>
            <a:r>
              <a:rPr lang="en-US" dirty="0"/>
              <a:t> amount of memory transferred from hard disk to DRAM at once</a:t>
            </a:r>
          </a:p>
          <a:p>
            <a:r>
              <a:rPr lang="en-US" b="1" dirty="0"/>
              <a:t>Address translation:</a:t>
            </a:r>
            <a:r>
              <a:rPr lang="en-US" dirty="0"/>
              <a:t> determining physical address from virtual address</a:t>
            </a:r>
          </a:p>
          <a:p>
            <a:r>
              <a:rPr lang="en-US" b="1" dirty="0"/>
              <a:t>Page table:</a:t>
            </a:r>
            <a:r>
              <a:rPr lang="en-US" dirty="0"/>
              <a:t> lookup table used to translate virtual addresses to physical addresses</a:t>
            </a:r>
          </a:p>
        </p:txBody>
      </p:sp>
      <p:sp>
        <p:nvSpPr>
          <p:cNvPr id="144691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469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69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Virtual Memory Definitions</a:t>
            </a:r>
          </a:p>
        </p:txBody>
      </p:sp>
    </p:spTree>
    <p:extLst>
      <p:ext uri="{BB962C8B-B14F-4D97-AF65-F5344CB8AC3E}">
        <p14:creationId xmlns:p14="http://schemas.microsoft.com/office/powerpoint/2010/main" val="104836169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1863" name="Picture 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280193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185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186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186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Make memory system appear as fast as processor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Use hierarchy of memories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Ideal memory: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Fast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Cheap (inexpensive)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Large (capacity)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 But can only choose two!</a:t>
            </a:r>
            <a:endParaRPr lang="en-US" sz="3200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Memory System Challenge</a:t>
            </a:r>
          </a:p>
        </p:txBody>
      </p:sp>
    </p:spTree>
    <p:extLst>
      <p:ext uri="{BB962C8B-B14F-4D97-AF65-F5344CB8AC3E}">
        <p14:creationId xmlns:p14="http://schemas.microsoft.com/office/powerpoint/2010/main" val="266434400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7942" name="Picture 6" descr="Fig8_20"/>
          <p:cNvPicPr>
            <a:picLocks noGrp="1" noChangeAspect="1" noChangeArrowheads="1"/>
          </p:cNvPicPr>
          <p:nvPr>
            <p:ph idx="4294967295"/>
            <p:custDataLst>
              <p:tags r:id="rId1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1"/>
          <a:stretch/>
        </p:blipFill>
        <p:spPr>
          <a:xfrm>
            <a:off x="762000" y="1219201"/>
            <a:ext cx="7772400" cy="3181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4793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4794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794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7943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000" y="4783863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Most accesses hit in physical memory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But programs have the large capacity of virtual memory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Virtual &amp; Physical Addresses</a:t>
            </a:r>
          </a:p>
        </p:txBody>
      </p:sp>
    </p:spTree>
    <p:extLst>
      <p:ext uri="{BB962C8B-B14F-4D97-AF65-F5344CB8AC3E}">
        <p14:creationId xmlns:p14="http://schemas.microsoft.com/office/powerpoint/2010/main" val="1326094258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9989" name="Picture 5" descr="Fig8_22"/>
          <p:cNvPicPr>
            <a:picLocks noGrp="1" noChangeAspect="1" noChangeArrowheads="1"/>
          </p:cNvPicPr>
          <p:nvPr>
            <p:ph idx="4294967295"/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3"/>
          <a:stretch/>
        </p:blipFill>
        <p:spPr>
          <a:xfrm>
            <a:off x="1828800" y="1600200"/>
            <a:ext cx="5178425" cy="3552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4998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998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Address Translation</a:t>
            </a:r>
          </a:p>
        </p:txBody>
      </p:sp>
    </p:spTree>
    <p:extLst>
      <p:ext uri="{BB962C8B-B14F-4D97-AF65-F5344CB8AC3E}">
        <p14:creationId xmlns:p14="http://schemas.microsoft.com/office/powerpoint/2010/main" val="2505510256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62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685800" y="1066800"/>
            <a:ext cx="7772400" cy="4724400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System:</a:t>
            </a:r>
          </a:p>
          <a:p>
            <a:pPr lvl="1"/>
            <a:r>
              <a:rPr lang="en-US" sz="2400" dirty="0"/>
              <a:t>Virtual memory size: 2 GB = 2</a:t>
            </a:r>
            <a:r>
              <a:rPr lang="en-US" sz="2400" b="1" baseline="30000" dirty="0">
                <a:solidFill>
                  <a:srgbClr val="0070C0"/>
                </a:solidFill>
              </a:rPr>
              <a:t>31</a:t>
            </a:r>
            <a:r>
              <a:rPr lang="en-US" sz="2400" dirty="0"/>
              <a:t> bytes</a:t>
            </a:r>
          </a:p>
          <a:p>
            <a:pPr lvl="1"/>
            <a:r>
              <a:rPr lang="en-US" sz="2400" dirty="0"/>
              <a:t>Physical memory size: 128 MB = 2</a:t>
            </a:r>
            <a:r>
              <a:rPr lang="en-US" sz="2400" b="1" baseline="30000" dirty="0">
                <a:solidFill>
                  <a:srgbClr val="0070C0"/>
                </a:solidFill>
              </a:rPr>
              <a:t>27</a:t>
            </a:r>
            <a:r>
              <a:rPr lang="en-US" sz="2400" dirty="0"/>
              <a:t> bytes</a:t>
            </a:r>
          </a:p>
          <a:p>
            <a:pPr lvl="1"/>
            <a:r>
              <a:rPr lang="en-US" sz="2400" dirty="0"/>
              <a:t>Page size: 4 KB = 2</a:t>
            </a:r>
            <a:r>
              <a:rPr lang="en-US" sz="2400" b="1" baseline="30000" dirty="0">
                <a:solidFill>
                  <a:srgbClr val="0070C0"/>
                </a:solidFill>
              </a:rPr>
              <a:t>12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bytes</a:t>
            </a:r>
          </a:p>
        </p:txBody>
      </p:sp>
      <p:sp>
        <p:nvSpPr>
          <p:cNvPr id="15810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8106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Virtual Memory Example</a:t>
            </a:r>
          </a:p>
        </p:txBody>
      </p:sp>
    </p:spTree>
    <p:extLst>
      <p:ext uri="{BB962C8B-B14F-4D97-AF65-F5344CB8AC3E}">
        <p14:creationId xmlns:p14="http://schemas.microsoft.com/office/powerpoint/2010/main" val="100011532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62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685800" y="1066800"/>
            <a:ext cx="7772400" cy="4724400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System:</a:t>
            </a:r>
          </a:p>
          <a:p>
            <a:pPr lvl="1"/>
            <a:r>
              <a:rPr lang="en-US" sz="2400" dirty="0"/>
              <a:t>Virtual memory size: 2 GB = 2</a:t>
            </a:r>
            <a:r>
              <a:rPr lang="en-US" sz="2400" b="1" baseline="30000" dirty="0">
                <a:solidFill>
                  <a:srgbClr val="0070C0"/>
                </a:solidFill>
              </a:rPr>
              <a:t>31</a:t>
            </a:r>
            <a:r>
              <a:rPr lang="en-US" sz="2400" dirty="0"/>
              <a:t> bytes</a:t>
            </a:r>
          </a:p>
          <a:p>
            <a:pPr lvl="1"/>
            <a:r>
              <a:rPr lang="en-US" sz="2400" dirty="0"/>
              <a:t>Physical memory size: 128 MB = 2</a:t>
            </a:r>
            <a:r>
              <a:rPr lang="en-US" sz="2400" b="1" baseline="30000" dirty="0">
                <a:solidFill>
                  <a:srgbClr val="0070C0"/>
                </a:solidFill>
              </a:rPr>
              <a:t>27</a:t>
            </a:r>
            <a:r>
              <a:rPr lang="en-US" sz="2400" dirty="0"/>
              <a:t> bytes</a:t>
            </a:r>
          </a:p>
          <a:p>
            <a:pPr lvl="1"/>
            <a:r>
              <a:rPr lang="en-US" sz="2400" dirty="0"/>
              <a:t>Page size: 4 KB = 2</a:t>
            </a:r>
            <a:r>
              <a:rPr lang="en-US" sz="2400" b="1" baseline="30000" dirty="0">
                <a:solidFill>
                  <a:srgbClr val="0070C0"/>
                </a:solidFill>
              </a:rPr>
              <a:t>12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bytes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Organization:</a:t>
            </a:r>
          </a:p>
          <a:p>
            <a:pPr lvl="1"/>
            <a:r>
              <a:rPr lang="en-US" sz="2400" dirty="0"/>
              <a:t>Virtual address: </a:t>
            </a:r>
            <a:r>
              <a:rPr lang="en-US" sz="2400" b="1" dirty="0">
                <a:solidFill>
                  <a:srgbClr val="0070C0"/>
                </a:solidFill>
              </a:rPr>
              <a:t>31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bits</a:t>
            </a:r>
          </a:p>
          <a:p>
            <a:pPr lvl="1"/>
            <a:r>
              <a:rPr lang="en-US" sz="2400" dirty="0"/>
              <a:t>Physical address: </a:t>
            </a:r>
            <a:r>
              <a:rPr lang="en-US" sz="2400" b="1" dirty="0">
                <a:solidFill>
                  <a:srgbClr val="0070C0"/>
                </a:solidFill>
              </a:rPr>
              <a:t>27</a:t>
            </a:r>
            <a:r>
              <a:rPr lang="en-US" sz="2400" dirty="0"/>
              <a:t> bits</a:t>
            </a:r>
          </a:p>
          <a:p>
            <a:pPr lvl="1"/>
            <a:r>
              <a:rPr lang="en-US" sz="2400" dirty="0"/>
              <a:t>Page offset: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12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bits</a:t>
            </a:r>
          </a:p>
          <a:p>
            <a:pPr lvl="1"/>
            <a:r>
              <a:rPr lang="en-US" sz="2400" dirty="0"/>
              <a:t># Virtual pages = 2</a:t>
            </a:r>
            <a:r>
              <a:rPr lang="en-US" sz="2400" baseline="30000" dirty="0"/>
              <a:t>31</a:t>
            </a:r>
            <a:r>
              <a:rPr lang="en-US" sz="2400" dirty="0"/>
              <a:t>/2</a:t>
            </a:r>
            <a:r>
              <a:rPr lang="en-US" sz="2400" baseline="30000" dirty="0"/>
              <a:t>12</a:t>
            </a:r>
            <a:r>
              <a:rPr lang="en-US" sz="2400" dirty="0"/>
              <a:t> = </a:t>
            </a:r>
            <a:r>
              <a:rPr lang="en-US" sz="2400" b="1" dirty="0"/>
              <a:t>2</a:t>
            </a:r>
            <a:r>
              <a:rPr lang="en-US" sz="2400" b="1" baseline="30000" dirty="0"/>
              <a:t>19</a:t>
            </a:r>
            <a:r>
              <a:rPr lang="en-US" sz="2400" dirty="0"/>
              <a:t>  (VPN = </a:t>
            </a:r>
            <a:r>
              <a:rPr lang="en-US" sz="2400" b="1" dirty="0">
                <a:solidFill>
                  <a:srgbClr val="0070C0"/>
                </a:solidFill>
              </a:rPr>
              <a:t>19</a:t>
            </a:r>
            <a:r>
              <a:rPr lang="en-US" sz="2400" dirty="0"/>
              <a:t> bits)</a:t>
            </a:r>
          </a:p>
          <a:p>
            <a:pPr lvl="1"/>
            <a:r>
              <a:rPr lang="en-US" sz="2400" dirty="0"/>
              <a:t># Physical pages = 2</a:t>
            </a:r>
            <a:r>
              <a:rPr lang="en-US" sz="2400" baseline="30000" dirty="0"/>
              <a:t>27</a:t>
            </a:r>
            <a:r>
              <a:rPr lang="en-US" sz="2400" dirty="0"/>
              <a:t>/2</a:t>
            </a:r>
            <a:r>
              <a:rPr lang="en-US" sz="2400" baseline="30000" dirty="0"/>
              <a:t>12</a:t>
            </a:r>
            <a:r>
              <a:rPr lang="en-US" sz="2400" dirty="0"/>
              <a:t> = </a:t>
            </a:r>
            <a:r>
              <a:rPr lang="en-US" sz="2400" b="1" dirty="0"/>
              <a:t>2</a:t>
            </a:r>
            <a:r>
              <a:rPr lang="en-US" sz="2400" b="1" baseline="30000" dirty="0"/>
              <a:t>15</a:t>
            </a:r>
            <a:r>
              <a:rPr lang="en-US" sz="2400" dirty="0"/>
              <a:t> (PPN = </a:t>
            </a:r>
            <a:r>
              <a:rPr lang="en-US" sz="2400" b="1" dirty="0">
                <a:solidFill>
                  <a:srgbClr val="0070C0"/>
                </a:solidFill>
              </a:rPr>
              <a:t>15</a:t>
            </a:r>
            <a:r>
              <a:rPr lang="en-US" sz="2400" dirty="0"/>
              <a:t> bits)</a:t>
            </a:r>
          </a:p>
        </p:txBody>
      </p:sp>
      <p:sp>
        <p:nvSpPr>
          <p:cNvPr id="15810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8106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Virtual Memory Example</a:t>
            </a:r>
          </a:p>
        </p:txBody>
      </p:sp>
    </p:spTree>
    <p:extLst>
      <p:ext uri="{BB962C8B-B14F-4D97-AF65-F5344CB8AC3E}">
        <p14:creationId xmlns:p14="http://schemas.microsoft.com/office/powerpoint/2010/main" val="1461587932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2038" name="Picture 6" descr="Fig8_2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"/>
          <a:stretch/>
        </p:blipFill>
        <p:spPr bwMode="auto">
          <a:xfrm>
            <a:off x="1443038" y="1143001"/>
            <a:ext cx="6938962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2039" name="Rectangle 7"/>
          <p:cNvSpPr>
            <a:spLocks noGrp="1" noChangeArrowheads="1"/>
          </p:cNvSpPr>
          <p:nvPr>
            <p:ph idx="4294967295"/>
            <p:custDataLst>
              <p:tags r:id="rId2"/>
            </p:custDataLst>
          </p:nvPr>
        </p:nvSpPr>
        <p:spPr>
          <a:xfrm>
            <a:off x="822960" y="1416640"/>
            <a:ext cx="4267200" cy="1219200"/>
          </a:xfrm>
          <a:noFill/>
          <a:ln/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19-bit virtual page numbers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15-bit physical page numbers</a:t>
            </a:r>
          </a:p>
        </p:txBody>
      </p:sp>
      <p:sp>
        <p:nvSpPr>
          <p:cNvPr id="145203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5203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203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Virtual Memory Example</a:t>
            </a:r>
          </a:p>
        </p:txBody>
      </p:sp>
    </p:spTree>
    <p:extLst>
      <p:ext uri="{BB962C8B-B14F-4D97-AF65-F5344CB8AC3E}">
        <p14:creationId xmlns:p14="http://schemas.microsoft.com/office/powerpoint/2010/main" val="2634081211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Fig8_2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"/>
          <a:stretch/>
        </p:blipFill>
        <p:spPr bwMode="auto">
          <a:xfrm>
            <a:off x="1443038" y="1143001"/>
            <a:ext cx="6938962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305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5306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306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Virtual Memory Example</a:t>
            </a:r>
          </a:p>
        </p:txBody>
      </p:sp>
      <p:sp>
        <p:nvSpPr>
          <p:cNvPr id="9" name="Rectangle 7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457200" y="1175657"/>
            <a:ext cx="4267200" cy="28194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800" dirty="0"/>
              <a:t>	</a:t>
            </a:r>
            <a:r>
              <a:rPr lang="en-US" sz="2400" dirty="0"/>
              <a:t>What is the physical address of virtual address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0x247C</a:t>
            </a:r>
            <a:r>
              <a:rPr lang="en-US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425944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Fig8_2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"/>
          <a:stretch/>
        </p:blipFill>
        <p:spPr bwMode="auto">
          <a:xfrm>
            <a:off x="1443038" y="1143001"/>
            <a:ext cx="6938962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08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5408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408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Virtual Memory Example</a:t>
            </a:r>
          </a:p>
        </p:txBody>
      </p:sp>
      <p:sp>
        <p:nvSpPr>
          <p:cNvPr id="1454087" name="Rectangle 7"/>
          <p:cNvSpPr>
            <a:spLocks noGrp="1" noChangeArrowheads="1"/>
          </p:cNvSpPr>
          <p:nvPr>
            <p:ph idx="4294967295"/>
            <p:custDataLst>
              <p:tags r:id="rId5"/>
            </p:custDataLst>
          </p:nvPr>
        </p:nvSpPr>
        <p:spPr>
          <a:xfrm>
            <a:off x="457200" y="1175657"/>
            <a:ext cx="4267200" cy="28194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800" dirty="0"/>
              <a:t>	</a:t>
            </a:r>
            <a:r>
              <a:rPr lang="en-US" sz="2400" dirty="0"/>
              <a:t>What is the physical address of virtual address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0x247C</a:t>
            </a:r>
            <a:r>
              <a:rPr lang="en-US" sz="2400" b="1" dirty="0"/>
              <a:t>?</a:t>
            </a:r>
          </a:p>
          <a:p>
            <a:pPr lvl="1"/>
            <a:r>
              <a:rPr lang="en-US" sz="1600" dirty="0"/>
              <a:t>VPN =</a:t>
            </a:r>
            <a:r>
              <a:rPr lang="en-US" sz="1600" b="1" dirty="0"/>
              <a:t> 0x2</a:t>
            </a:r>
          </a:p>
          <a:p>
            <a:pPr lvl="1"/>
            <a:r>
              <a:rPr lang="en-US" sz="1600" dirty="0"/>
              <a:t>VPN 0x2 maps to PPN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rgbClr val="C00000"/>
                </a:solidFill>
              </a:rPr>
              <a:t>0x7FFF</a:t>
            </a:r>
          </a:p>
          <a:p>
            <a:pPr lvl="1"/>
            <a:r>
              <a:rPr lang="en-US" sz="1600" dirty="0"/>
              <a:t>12-bit page offset: </a:t>
            </a:r>
            <a:r>
              <a:rPr lang="en-US" sz="1600" b="1" dirty="0"/>
              <a:t>0x47C</a:t>
            </a:r>
            <a:endParaRPr lang="en-US" sz="1600" dirty="0"/>
          </a:p>
          <a:p>
            <a:pPr lvl="1"/>
            <a:r>
              <a:rPr lang="en-US" sz="1600" dirty="0"/>
              <a:t>Physical address = </a:t>
            </a:r>
            <a:r>
              <a:rPr lang="en-US" sz="1600" b="1" dirty="0">
                <a:solidFill>
                  <a:srgbClr val="C00000"/>
                </a:solidFill>
              </a:rPr>
              <a:t>0x7FFF</a:t>
            </a:r>
            <a:r>
              <a:rPr lang="en-US" sz="1600" b="1" dirty="0"/>
              <a:t>47C</a:t>
            </a:r>
          </a:p>
        </p:txBody>
      </p:sp>
    </p:spTree>
    <p:extLst>
      <p:ext uri="{BB962C8B-B14F-4D97-AF65-F5344CB8AC3E}">
        <p14:creationId xmlns:p14="http://schemas.microsoft.com/office/powerpoint/2010/main" val="850954894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109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685800" y="1219200"/>
            <a:ext cx="8229600" cy="4525963"/>
          </a:xfrm>
        </p:spPr>
        <p:txBody>
          <a:bodyPr/>
          <a:lstStyle/>
          <a:p>
            <a:r>
              <a:rPr lang="en-US" b="1" dirty="0"/>
              <a:t>Page table</a:t>
            </a:r>
          </a:p>
          <a:p>
            <a:pPr lvl="1"/>
            <a:r>
              <a:rPr lang="en-US" dirty="0"/>
              <a:t>Entry for each virtual page</a:t>
            </a:r>
          </a:p>
          <a:p>
            <a:pPr lvl="1"/>
            <a:r>
              <a:rPr lang="en-US" dirty="0"/>
              <a:t>Entry fields:</a:t>
            </a:r>
          </a:p>
          <a:p>
            <a:pPr lvl="2"/>
            <a:r>
              <a:rPr lang="en-US" b="1" dirty="0">
                <a:solidFill>
                  <a:srgbClr val="0070C0"/>
                </a:solidFill>
              </a:rPr>
              <a:t>Valid bit:</a:t>
            </a:r>
            <a:r>
              <a:rPr lang="en-US" dirty="0"/>
              <a:t> 1 if page in physical memory</a:t>
            </a:r>
          </a:p>
          <a:p>
            <a:pPr lvl="2"/>
            <a:r>
              <a:rPr lang="en-US" b="1" dirty="0">
                <a:solidFill>
                  <a:srgbClr val="0070C0"/>
                </a:solidFill>
              </a:rPr>
              <a:t>Physical page number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where the page is located</a:t>
            </a:r>
          </a:p>
        </p:txBody>
      </p:sp>
      <p:sp>
        <p:nvSpPr>
          <p:cNvPr id="145510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510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How to perform translation?</a:t>
            </a:r>
          </a:p>
        </p:txBody>
      </p:sp>
    </p:spTree>
    <p:extLst>
      <p:ext uri="{BB962C8B-B14F-4D97-AF65-F5344CB8AC3E}">
        <p14:creationId xmlns:p14="http://schemas.microsoft.com/office/powerpoint/2010/main" val="427002745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6134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5375301"/>
              </p:ext>
            </p:extLst>
          </p:nvPr>
        </p:nvGraphicFramePr>
        <p:xfrm>
          <a:off x="2667000" y="1143000"/>
          <a:ext cx="3802063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05" name="VISIO" r:id="rId9" imgW="2678760" imgH="3220560" progId="Visio.Drawing.6">
                  <p:embed/>
                </p:oleObj>
              </mc:Choice>
              <mc:Fallback>
                <p:oleObj name="VISIO" r:id="rId9" imgW="2678760" imgH="3220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143000"/>
                        <a:ext cx="3802063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613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5613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613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6135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08166" y="2895600"/>
            <a:ext cx="254943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	VPN is index into page table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Page Table Example</a:t>
            </a:r>
          </a:p>
        </p:txBody>
      </p:sp>
    </p:spTree>
    <p:extLst>
      <p:ext uri="{BB962C8B-B14F-4D97-AF65-F5344CB8AC3E}">
        <p14:creationId xmlns:p14="http://schemas.microsoft.com/office/powerpoint/2010/main" val="2612216803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9208" name="Object 8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3015026"/>
              </p:ext>
            </p:extLst>
          </p:nvPr>
        </p:nvGraphicFramePr>
        <p:xfrm>
          <a:off x="3810000" y="914400"/>
          <a:ext cx="4308475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29" name="VISIO" r:id="rId8" imgW="2678760" imgH="3220560" progId="Visio.Drawing.6">
                  <p:embed/>
                </p:oleObj>
              </mc:Choice>
              <mc:Fallback>
                <p:oleObj name="VISIO" r:id="rId8" imgW="2678760" imgH="3220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914400"/>
                        <a:ext cx="4308475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9203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920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Page Table Example 1</a:t>
            </a:r>
          </a:p>
        </p:txBody>
      </p:sp>
      <p:sp>
        <p:nvSpPr>
          <p:cNvPr id="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676400"/>
            <a:ext cx="4191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	</a:t>
            </a:r>
            <a:r>
              <a:rPr lang="en-US" sz="2900" dirty="0">
                <a:latin typeface="+mj-lt"/>
                <a:cs typeface="Arial" charset="0"/>
              </a:rPr>
              <a:t>What is the physical address of virtual address </a:t>
            </a:r>
            <a:r>
              <a:rPr lang="en-US" sz="2900" b="1" dirty="0">
                <a:solidFill>
                  <a:srgbClr val="0070C0"/>
                </a:solidFill>
                <a:latin typeface="+mj-lt"/>
                <a:cs typeface="Arial" charset="0"/>
              </a:rPr>
              <a:t>0x5F20</a:t>
            </a:r>
            <a:r>
              <a:rPr lang="en-US" sz="2900" dirty="0">
                <a:latin typeface="+mj-lt"/>
                <a:cs typeface="Arial" charset="0"/>
              </a:rPr>
              <a:t>?</a:t>
            </a:r>
            <a:r>
              <a:rPr lang="en-US" sz="2900" dirty="0">
                <a:solidFill>
                  <a:schemeClr val="accent2"/>
                </a:solidFill>
                <a:latin typeface="+mj-lt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497066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5987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5987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Memory Hierarchy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87022"/>
              </p:ext>
            </p:extLst>
          </p:nvPr>
        </p:nvGraphicFramePr>
        <p:xfrm>
          <a:off x="152400" y="1524000"/>
          <a:ext cx="8679346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04" name="VISIO" r:id="rId7" imgW="4752720" imgH="1752120" progId="Visio.Drawing.6">
                  <p:embed/>
                </p:oleObj>
              </mc:Choice>
              <mc:Fallback>
                <p:oleObj name="VISIO" r:id="rId7" imgW="4752720" imgH="1752120" progId="Visio.Drawing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400" y="1524000"/>
                        <a:ext cx="8679346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9224231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9208" name="Object 8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6457049"/>
              </p:ext>
            </p:extLst>
          </p:nvPr>
        </p:nvGraphicFramePr>
        <p:xfrm>
          <a:off x="3994445" y="990600"/>
          <a:ext cx="4082755" cy="491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53" name="VISIO" r:id="rId8" imgW="2678760" imgH="3220560" progId="Visio.Drawing.6">
                  <p:embed/>
                </p:oleObj>
              </mc:Choice>
              <mc:Fallback>
                <p:oleObj name="VISIO" r:id="rId8" imgW="2678760" imgH="3220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445" y="990600"/>
                        <a:ext cx="4082755" cy="491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9203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920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920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676400"/>
            <a:ext cx="4191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	</a:t>
            </a:r>
            <a:r>
              <a:rPr lang="en-US" sz="2900" dirty="0">
                <a:latin typeface="+mj-lt"/>
                <a:cs typeface="Arial" charset="0"/>
              </a:rPr>
              <a:t>What is the physical address of virtual address </a:t>
            </a:r>
            <a:r>
              <a:rPr lang="en-US" sz="2900" b="1" dirty="0">
                <a:solidFill>
                  <a:srgbClr val="0070C0"/>
                </a:solidFill>
                <a:latin typeface="+mj-lt"/>
                <a:cs typeface="Arial" charset="0"/>
              </a:rPr>
              <a:t>0x5F20</a:t>
            </a:r>
            <a:r>
              <a:rPr lang="en-US" sz="2900" dirty="0">
                <a:latin typeface="+mj-lt"/>
                <a:cs typeface="Arial" charset="0"/>
              </a:rPr>
              <a:t>?</a:t>
            </a:r>
            <a:r>
              <a:rPr lang="en-US" sz="2900" dirty="0">
                <a:solidFill>
                  <a:schemeClr val="accent2"/>
                </a:solidFill>
                <a:latin typeface="+mj-lt"/>
                <a:cs typeface="Arial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VPN = 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5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Entry 5 in page table VPN 5 =&gt; physical page </a:t>
            </a:r>
            <a:r>
              <a:rPr lang="en-US" sz="2400" b="1" dirty="0">
                <a:solidFill>
                  <a:srgbClr val="C00000"/>
                </a:solidFill>
                <a:latin typeface="+mj-lt"/>
                <a:cs typeface="Arial" charset="0"/>
              </a:rPr>
              <a:t>1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Physical address: 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0x</a:t>
            </a:r>
            <a:r>
              <a:rPr lang="en-US" sz="2400" b="1" dirty="0">
                <a:solidFill>
                  <a:srgbClr val="C00000"/>
                </a:solidFill>
                <a:latin typeface="+mj-lt"/>
                <a:cs typeface="Arial" charset="0"/>
              </a:rPr>
              <a:t>1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F20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Page Table Example 1</a:t>
            </a:r>
          </a:p>
        </p:txBody>
      </p:sp>
    </p:spTree>
    <p:extLst>
      <p:ext uri="{BB962C8B-B14F-4D97-AF65-F5344CB8AC3E}">
        <p14:creationId xmlns:p14="http://schemas.microsoft.com/office/powerpoint/2010/main" val="3829128478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1254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8757806"/>
              </p:ext>
            </p:extLst>
          </p:nvPr>
        </p:nvGraphicFramePr>
        <p:xfrm>
          <a:off x="4341642" y="1066800"/>
          <a:ext cx="4345158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54" name="VISIO" r:id="rId8" imgW="2647440" imgH="2926440" progId="Visio.Drawing.11">
                  <p:embed/>
                </p:oleObj>
              </mc:Choice>
              <mc:Fallback>
                <p:oleObj name="VISIO" r:id="rId8" imgW="2647440" imgH="292644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642" y="1066800"/>
                        <a:ext cx="4345158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125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125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Page Table Example 2</a:t>
            </a:r>
          </a:p>
        </p:txBody>
      </p:sp>
      <p:sp>
        <p:nvSpPr>
          <p:cNvPr id="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" y="1600200"/>
            <a:ext cx="4495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	</a:t>
            </a:r>
            <a:r>
              <a:rPr lang="en-US" sz="2900" dirty="0">
                <a:latin typeface="+mj-lt"/>
                <a:cs typeface="Arial" charset="0"/>
              </a:rPr>
              <a:t>What is the physical address of virtual address </a:t>
            </a:r>
            <a:r>
              <a:rPr lang="en-US" sz="2900" b="1" dirty="0">
                <a:solidFill>
                  <a:srgbClr val="0070C0"/>
                </a:solidFill>
                <a:latin typeface="+mj-lt"/>
                <a:cs typeface="Arial" charset="0"/>
              </a:rPr>
              <a:t>0x73E0</a:t>
            </a:r>
            <a:r>
              <a:rPr lang="en-US" sz="2900" dirty="0">
                <a:latin typeface="+mj-lt"/>
                <a:cs typeface="Arial" charset="0"/>
              </a:rPr>
              <a:t>?</a:t>
            </a:r>
            <a:r>
              <a:rPr lang="en-US" sz="2900" dirty="0">
                <a:solidFill>
                  <a:schemeClr val="accent2"/>
                </a:solidFill>
                <a:latin typeface="+mj-lt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1020513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25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12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125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1600200"/>
            <a:ext cx="4495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	</a:t>
            </a:r>
            <a:r>
              <a:rPr lang="en-US" sz="2900" dirty="0">
                <a:latin typeface="+mj-lt"/>
                <a:cs typeface="Arial" charset="0"/>
              </a:rPr>
              <a:t>What is the physical address of virtual address </a:t>
            </a:r>
            <a:r>
              <a:rPr lang="en-US" sz="2900" b="1" dirty="0">
                <a:solidFill>
                  <a:srgbClr val="0070C0"/>
                </a:solidFill>
                <a:latin typeface="+mj-lt"/>
                <a:cs typeface="Arial" charset="0"/>
              </a:rPr>
              <a:t>0x73E0</a:t>
            </a:r>
            <a:r>
              <a:rPr lang="en-US" sz="2900" dirty="0">
                <a:latin typeface="+mj-lt"/>
                <a:cs typeface="Arial" charset="0"/>
              </a:rPr>
              <a:t>?</a:t>
            </a:r>
            <a:r>
              <a:rPr lang="en-US" sz="2900" dirty="0">
                <a:solidFill>
                  <a:schemeClr val="accent2"/>
                </a:solidFill>
                <a:latin typeface="+mj-lt"/>
                <a:cs typeface="Arial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VPN = 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7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Entry 7 is invalid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  <a:cs typeface="Arial" charset="0"/>
              </a:rPr>
              <a:t>Virtual page must be </a:t>
            </a:r>
            <a:r>
              <a:rPr lang="en-US" sz="2400" b="1" i="1" dirty="0">
                <a:latin typeface="+mj-lt"/>
                <a:cs typeface="Arial" charset="0"/>
              </a:rPr>
              <a:t>paged </a:t>
            </a:r>
            <a:r>
              <a:rPr lang="en-US" sz="2400" dirty="0">
                <a:latin typeface="+mj-lt"/>
                <a:cs typeface="Arial" charset="0"/>
              </a:rPr>
              <a:t>into physical memory from disk</a:t>
            </a:r>
            <a:endParaRPr lang="en-US" sz="2400" b="1" dirty="0">
              <a:latin typeface="+mj-lt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Page Table Example 2</a:t>
            </a: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58757806"/>
              </p:ext>
            </p:extLst>
          </p:nvPr>
        </p:nvGraphicFramePr>
        <p:xfrm>
          <a:off x="4341813" y="1066800"/>
          <a:ext cx="4344987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02" name="VISIO" r:id="rId8" imgW="2650236" imgH="2921508" progId="Visio.Drawing.11">
                  <p:embed/>
                </p:oleObj>
              </mc:Choice>
              <mc:Fallback>
                <p:oleObj name="VISIO" r:id="rId8" imgW="2650236" imgH="2921508" progId="Visio.Drawing.11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3" y="1066800"/>
                        <a:ext cx="4344987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4632926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278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685800" y="1295400"/>
            <a:ext cx="8229600" cy="4525963"/>
          </a:xfrm>
        </p:spPr>
        <p:txBody>
          <a:bodyPr/>
          <a:lstStyle/>
          <a:p>
            <a:r>
              <a:rPr lang="en-US" b="1" dirty="0"/>
              <a:t>Page table is large</a:t>
            </a:r>
          </a:p>
          <a:p>
            <a:pPr lvl="1"/>
            <a:r>
              <a:rPr lang="en-US" dirty="0"/>
              <a:t>usually located in physical memory</a:t>
            </a:r>
          </a:p>
          <a:p>
            <a:r>
              <a:rPr lang="en-US" dirty="0"/>
              <a:t>Load/store requires 2 main memory accesses:</a:t>
            </a:r>
          </a:p>
          <a:p>
            <a:pPr lvl="1"/>
            <a:r>
              <a:rPr lang="en-US" dirty="0"/>
              <a:t>one for translation (page table read)</a:t>
            </a:r>
          </a:p>
          <a:p>
            <a:pPr lvl="1"/>
            <a:r>
              <a:rPr lang="en-US" dirty="0"/>
              <a:t>one to access data (after translation)</a:t>
            </a:r>
          </a:p>
          <a:p>
            <a:r>
              <a:rPr lang="en-US" dirty="0"/>
              <a:t>Cuts memory performance in half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Unless we get clever</a:t>
            </a:r>
            <a:r>
              <a:rPr lang="en-US" b="1" dirty="0">
                <a:solidFill>
                  <a:srgbClr val="0070C0"/>
                </a:solidFill>
              </a:rPr>
              <a:t>…</a:t>
            </a:r>
          </a:p>
        </p:txBody>
      </p:sp>
      <p:sp>
        <p:nvSpPr>
          <p:cNvPr id="146227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6227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227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Page Table Challenges</a:t>
            </a:r>
          </a:p>
        </p:txBody>
      </p:sp>
    </p:spTree>
    <p:extLst>
      <p:ext uri="{BB962C8B-B14F-4D97-AF65-F5344CB8AC3E}">
        <p14:creationId xmlns:p14="http://schemas.microsoft.com/office/powerpoint/2010/main" val="4239066600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302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685800" y="1295400"/>
            <a:ext cx="8229600" cy="4525963"/>
          </a:xfrm>
        </p:spPr>
        <p:txBody>
          <a:bodyPr/>
          <a:lstStyle/>
          <a:p>
            <a:r>
              <a:rPr lang="en-US" dirty="0"/>
              <a:t>Small cache of most recent translations</a:t>
            </a:r>
          </a:p>
          <a:p>
            <a:r>
              <a:rPr lang="en-US" dirty="0"/>
              <a:t>Reduces # of memory accesses for </a:t>
            </a:r>
            <a:r>
              <a:rPr lang="en-US" i="1" dirty="0"/>
              <a:t>most</a:t>
            </a:r>
            <a:r>
              <a:rPr lang="en-US" dirty="0"/>
              <a:t> loads/stores from 2 to 1</a:t>
            </a:r>
          </a:p>
          <a:p>
            <a:endParaRPr lang="en-US" dirty="0"/>
          </a:p>
        </p:txBody>
      </p:sp>
      <p:sp>
        <p:nvSpPr>
          <p:cNvPr id="146329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633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330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Translation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Lookaside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Buffer (TLB)</a:t>
            </a:r>
          </a:p>
        </p:txBody>
      </p:sp>
    </p:spTree>
    <p:extLst>
      <p:ext uri="{BB962C8B-B14F-4D97-AF65-F5344CB8AC3E}">
        <p14:creationId xmlns:p14="http://schemas.microsoft.com/office/powerpoint/2010/main" val="1288965904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26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685800" y="12954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 table accesses: high temporal locality</a:t>
            </a:r>
          </a:p>
          <a:p>
            <a:pPr lvl="1"/>
            <a:r>
              <a:rPr lang="en-US" dirty="0"/>
              <a:t>Large page size, so consecutive loads/stores likely to access same page</a:t>
            </a:r>
          </a:p>
          <a:p>
            <a:r>
              <a:rPr lang="en-US" dirty="0"/>
              <a:t>TLB</a:t>
            </a:r>
          </a:p>
          <a:p>
            <a:pPr lvl="1"/>
            <a:r>
              <a:rPr lang="en-US" dirty="0"/>
              <a:t>Small: accessed in &lt; 1 cycle</a:t>
            </a:r>
          </a:p>
          <a:p>
            <a:pPr lvl="1"/>
            <a:r>
              <a:rPr lang="en-US" dirty="0"/>
              <a:t>Typically 16 - 512 entries</a:t>
            </a:r>
          </a:p>
          <a:p>
            <a:pPr lvl="1"/>
            <a:r>
              <a:rPr lang="en-US" dirty="0"/>
              <a:t>Fully associative</a:t>
            </a:r>
          </a:p>
          <a:p>
            <a:pPr lvl="1"/>
            <a:r>
              <a:rPr lang="en-US" dirty="0"/>
              <a:t>&gt; 99 % hit rates typical</a:t>
            </a:r>
          </a:p>
          <a:p>
            <a:pPr lvl="1"/>
            <a:r>
              <a:rPr lang="en-US" dirty="0"/>
              <a:t>Reduces # of memory accesses for most loads/stores from 2 to 1</a:t>
            </a:r>
          </a:p>
        </p:txBody>
      </p:sp>
      <p:sp>
        <p:nvSpPr>
          <p:cNvPr id="146432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6432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32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TLB</a:t>
            </a:r>
          </a:p>
        </p:txBody>
      </p:sp>
    </p:spTree>
    <p:extLst>
      <p:ext uri="{BB962C8B-B14F-4D97-AF65-F5344CB8AC3E}">
        <p14:creationId xmlns:p14="http://schemas.microsoft.com/office/powerpoint/2010/main" val="1198544626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5350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71049589"/>
              </p:ext>
            </p:extLst>
          </p:nvPr>
        </p:nvGraphicFramePr>
        <p:xfrm>
          <a:off x="685800" y="1295400"/>
          <a:ext cx="7315200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25" name="VISIO" r:id="rId8" imgW="4011120" imgH="2529720" progId="Visio.Drawing.6">
                  <p:embed/>
                </p:oleObj>
              </mc:Choice>
              <mc:Fallback>
                <p:oleObj name="VISIO" r:id="rId8" imgW="4011120" imgH="2529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95400"/>
                        <a:ext cx="7315200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534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6534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534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Example 2-Entry TLB</a:t>
            </a:r>
          </a:p>
        </p:txBody>
      </p:sp>
    </p:spTree>
    <p:extLst>
      <p:ext uri="{BB962C8B-B14F-4D97-AF65-F5344CB8AC3E}">
        <p14:creationId xmlns:p14="http://schemas.microsoft.com/office/powerpoint/2010/main" val="4200302014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4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685800" y="1295400"/>
            <a:ext cx="8229600" cy="4525963"/>
          </a:xfrm>
          <a:noFill/>
          <a:ln/>
        </p:spPr>
        <p:txBody>
          <a:bodyPr/>
          <a:lstStyle/>
          <a:p>
            <a:r>
              <a:rPr lang="en-US" dirty="0"/>
              <a:t>Multiple processes (programs) run at once</a:t>
            </a:r>
          </a:p>
          <a:p>
            <a:r>
              <a:rPr lang="en-US" dirty="0"/>
              <a:t>Each process has its own page table</a:t>
            </a:r>
          </a:p>
          <a:p>
            <a:r>
              <a:rPr lang="en-US" dirty="0"/>
              <a:t>Each process can use entire virtual address space</a:t>
            </a:r>
          </a:p>
          <a:p>
            <a:r>
              <a:rPr lang="en-US" dirty="0"/>
              <a:t>A process can only access physical pages mapped in its own page table</a:t>
            </a:r>
          </a:p>
        </p:txBody>
      </p:sp>
      <p:sp>
        <p:nvSpPr>
          <p:cNvPr id="146637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6637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637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Memory Protection</a:t>
            </a:r>
          </a:p>
        </p:txBody>
      </p:sp>
    </p:spTree>
    <p:extLst>
      <p:ext uri="{BB962C8B-B14F-4D97-AF65-F5344CB8AC3E}">
        <p14:creationId xmlns:p14="http://schemas.microsoft.com/office/powerpoint/2010/main" val="2292369508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398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762000" y="1219200"/>
            <a:ext cx="8229600" cy="4525963"/>
          </a:xfrm>
          <a:noFill/>
          <a:ln/>
        </p:spPr>
        <p:txBody>
          <a:bodyPr/>
          <a:lstStyle/>
          <a:p>
            <a:r>
              <a:rPr lang="en-US" dirty="0"/>
              <a:t>Virtual memory increases </a:t>
            </a:r>
            <a:r>
              <a:rPr lang="en-US" b="1" dirty="0">
                <a:solidFill>
                  <a:srgbClr val="0070C0"/>
                </a:solidFill>
              </a:rPr>
              <a:t>capacity</a:t>
            </a:r>
          </a:p>
          <a:p>
            <a:r>
              <a:rPr lang="en-US" dirty="0"/>
              <a:t>A subset of virtual pages in physical memory</a:t>
            </a:r>
          </a:p>
          <a:p>
            <a:r>
              <a:rPr lang="en-US" b="1" dirty="0">
                <a:solidFill>
                  <a:srgbClr val="0070C0"/>
                </a:solidFill>
              </a:rPr>
              <a:t>Page table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maps virtual pages to physical pages – address translation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0070C0"/>
                </a:solidFill>
              </a:rPr>
              <a:t>TLB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speeds up address translation</a:t>
            </a:r>
          </a:p>
          <a:p>
            <a:r>
              <a:rPr lang="en-US" dirty="0"/>
              <a:t>Different page tables for different programs provides </a:t>
            </a:r>
            <a:r>
              <a:rPr lang="en-US" b="1" dirty="0">
                <a:solidFill>
                  <a:srgbClr val="0070C0"/>
                </a:solidFill>
              </a:rPr>
              <a:t>memory protection</a:t>
            </a:r>
          </a:p>
        </p:txBody>
      </p:sp>
      <p:sp>
        <p:nvSpPr>
          <p:cNvPr id="146739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6739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739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Virtual Memory Summary</a:t>
            </a:r>
          </a:p>
        </p:txBody>
      </p:sp>
    </p:spTree>
    <p:extLst>
      <p:ext uri="{BB962C8B-B14F-4D97-AF65-F5344CB8AC3E}">
        <p14:creationId xmlns:p14="http://schemas.microsoft.com/office/powerpoint/2010/main" val="118741818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87" name="Rectangle 7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609600" y="990600"/>
            <a:ext cx="82296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Exploit locality to make memory accesses fast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Temporal Locality: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Locality in time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If data used recently, likely to use it again soon</a:t>
            </a:r>
          </a:p>
          <a:p>
            <a:pPr lvl="1">
              <a:spcBef>
                <a:spcPts val="0"/>
              </a:spcBef>
            </a:pPr>
            <a:r>
              <a:rPr lang="en-US" sz="2600" b="1" dirty="0"/>
              <a:t>How to exploit:</a:t>
            </a:r>
            <a:r>
              <a:rPr lang="en-US" sz="2600" dirty="0"/>
              <a:t> keep recently accessed data in higher levels of memory hierarchy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Spatial Locality: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Locality in space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If data used recently, likely to use nearby data soon</a:t>
            </a:r>
          </a:p>
          <a:p>
            <a:pPr lvl="1">
              <a:spcBef>
                <a:spcPts val="0"/>
              </a:spcBef>
            </a:pPr>
            <a:r>
              <a:rPr lang="en-US" sz="2600" b="1" dirty="0"/>
              <a:t>How to exploit:</a:t>
            </a:r>
            <a:r>
              <a:rPr lang="en-US" sz="2600" dirty="0"/>
              <a:t> when access data, bring nearby data into higher levels of memory hierarchy too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Locality</a:t>
            </a:r>
          </a:p>
        </p:txBody>
      </p:sp>
    </p:spTree>
    <p:extLst>
      <p:ext uri="{BB962C8B-B14F-4D97-AF65-F5344CB8AC3E}">
        <p14:creationId xmlns:p14="http://schemas.microsoft.com/office/powerpoint/2010/main" val="251066122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6090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6090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6090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1430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600" b="1" dirty="0">
                <a:latin typeface="Times New Roman" pitchFamily="18" charset="0"/>
                <a:cs typeface="Arial" charset="0"/>
              </a:rPr>
              <a:t>Hit:</a:t>
            </a:r>
            <a:r>
              <a:rPr lang="en-US" sz="2600" dirty="0">
                <a:latin typeface="Times New Roman" pitchFamily="18" charset="0"/>
                <a:cs typeface="Arial" charset="0"/>
              </a:rPr>
              <a:t> data found in that level of memory hierarchy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600" b="1" dirty="0">
                <a:latin typeface="Times New Roman" pitchFamily="18" charset="0"/>
                <a:cs typeface="Arial" charset="0"/>
              </a:rPr>
              <a:t>Miss:</a:t>
            </a:r>
            <a:r>
              <a:rPr lang="en-US" sz="2600" dirty="0">
                <a:latin typeface="Times New Roman" pitchFamily="18" charset="0"/>
                <a:cs typeface="Arial" charset="0"/>
              </a:rPr>
              <a:t> data not found (must go to next level)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dirty="0">
                <a:latin typeface="Times New Roman" pitchFamily="18" charset="0"/>
                <a:cs typeface="Arial" charset="0"/>
              </a:rPr>
              <a:t>	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Hit Rate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en-US" sz="2600" dirty="0">
                <a:latin typeface="Times New Roman" pitchFamily="18" charset="0"/>
                <a:cs typeface="Arial" charset="0"/>
              </a:rPr>
              <a:t>	= # hits / # memory accesses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dirty="0">
                <a:latin typeface="Times New Roman" pitchFamily="18" charset="0"/>
                <a:cs typeface="Arial" charset="0"/>
              </a:rPr>
              <a:t>				= 1 – Miss Rate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dirty="0">
                <a:latin typeface="Times New Roman" pitchFamily="18" charset="0"/>
                <a:cs typeface="Arial" charset="0"/>
              </a:rPr>
              <a:t>	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Miss Rate</a:t>
            </a:r>
            <a:r>
              <a:rPr lang="en-US" sz="26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en-US" sz="2600" dirty="0">
                <a:latin typeface="Times New Roman" pitchFamily="18" charset="0"/>
                <a:cs typeface="Arial" charset="0"/>
              </a:rPr>
              <a:t>	= # misses / # memory accesses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dirty="0">
                <a:latin typeface="Times New Roman" pitchFamily="18" charset="0"/>
                <a:cs typeface="Arial" charset="0"/>
              </a:rPr>
              <a:t>				= 1 – Hit Rate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600" b="1" dirty="0">
                <a:latin typeface="Times New Roman" pitchFamily="18" charset="0"/>
                <a:cs typeface="Arial" charset="0"/>
              </a:rPr>
              <a:t>Average memory access time (AMAT):</a:t>
            </a:r>
            <a:r>
              <a:rPr lang="en-US" sz="2600" dirty="0">
                <a:latin typeface="Times New Roman" pitchFamily="18" charset="0"/>
                <a:cs typeface="Arial" charset="0"/>
              </a:rPr>
              <a:t> average time for processor to access data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dirty="0">
                <a:latin typeface="Times New Roman" pitchFamily="18" charset="0"/>
                <a:cs typeface="Arial" charset="0"/>
              </a:rPr>
              <a:t>	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AMAT</a:t>
            </a:r>
            <a:r>
              <a:rPr lang="en-US" sz="2600" dirty="0">
                <a:latin typeface="Times New Roman" pitchFamily="18" charset="0"/>
                <a:cs typeface="Arial" charset="0"/>
              </a:rPr>
              <a:t> =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cache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MR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cache</a:t>
            </a:r>
            <a:r>
              <a:rPr lang="en-US" sz="2600" dirty="0">
                <a:latin typeface="Times New Roman" pitchFamily="18" charset="0"/>
                <a:cs typeface="Arial" charset="0"/>
              </a:rPr>
              <a:t>[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MM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>
                <a:latin typeface="Times New Roman" pitchFamily="18" charset="0"/>
                <a:cs typeface="Arial" charset="0"/>
              </a:rPr>
              <a:t>MR</a:t>
            </a:r>
            <a:r>
              <a:rPr lang="en-US" sz="2600" i="1" baseline="-25000" dirty="0">
                <a:latin typeface="Times New Roman" pitchFamily="18" charset="0"/>
                <a:cs typeface="Arial" charset="0"/>
              </a:rPr>
              <a:t>MM</a:t>
            </a:r>
            <a:r>
              <a:rPr lang="en-US" sz="2600" dirty="0">
                <a:latin typeface="Times New Roman" pitchFamily="18" charset="0"/>
                <a:cs typeface="Arial" charset="0"/>
              </a:rPr>
              <a:t>(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VM</a:t>
            </a:r>
            <a:r>
              <a:rPr lang="en-US" sz="2600" dirty="0">
                <a:latin typeface="Times New Roman" pitchFamily="18" charset="0"/>
                <a:cs typeface="Arial" charset="0"/>
              </a:rPr>
              <a:t>)]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Memory Performance</a:t>
            </a:r>
          </a:p>
        </p:txBody>
      </p:sp>
    </p:spTree>
    <p:extLst>
      <p:ext uri="{BB962C8B-B14F-4D97-AF65-F5344CB8AC3E}">
        <p14:creationId xmlns:p14="http://schemas.microsoft.com/office/powerpoint/2010/main" val="224704681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7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957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571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571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3000" dirty="0">
                <a:latin typeface="+mj-lt"/>
                <a:cs typeface="Arial" charset="0"/>
              </a:rPr>
              <a:t>A program has 2,000 loads and stores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3000" dirty="0">
                <a:latin typeface="+mj-lt"/>
                <a:cs typeface="Arial" charset="0"/>
              </a:rPr>
              <a:t>1,250 of these data values in cache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3000" dirty="0">
                <a:latin typeface="+mj-lt"/>
                <a:cs typeface="Arial" charset="0"/>
              </a:rPr>
              <a:t>Rest supplied by other levels of memory hierarchy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3000" b="1" dirty="0">
                <a:latin typeface="+mj-lt"/>
                <a:cs typeface="Arial" charset="0"/>
              </a:rPr>
              <a:t> What are the hit and miss rates for the cache?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sz="1000" b="1" dirty="0">
              <a:solidFill>
                <a:schemeClr val="accent2"/>
              </a:solidFill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+mj-lt"/>
                <a:cs typeface="Arial" charset="0"/>
              </a:rPr>
              <a:t>		</a:t>
            </a:r>
            <a:endParaRPr lang="en-US" sz="2600" dirty="0">
              <a:latin typeface="+mj-lt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Memory Performance Example 1</a:t>
            </a:r>
          </a:p>
        </p:txBody>
      </p:sp>
    </p:spTree>
    <p:extLst>
      <p:ext uri="{BB962C8B-B14F-4D97-AF65-F5344CB8AC3E}">
        <p14:creationId xmlns:p14="http://schemas.microsoft.com/office/powerpoint/2010/main" val="364931769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10758</TotalTime>
  <Words>1968</Words>
  <Application>Microsoft Macintosh PowerPoint</Application>
  <PresentationFormat>On-screen Show (4:3)</PresentationFormat>
  <Paragraphs>563</Paragraphs>
  <Slides>68</Slides>
  <Notes>67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Arial</vt:lpstr>
      <vt:lpstr>Calibri</vt:lpstr>
      <vt:lpstr>Courier New</vt:lpstr>
      <vt:lpstr>Times New Roman</vt:lpstr>
      <vt:lpstr>Office Theme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Microsoft Office User</cp:lastModifiedBy>
  <cp:revision>137</cp:revision>
  <cp:lastPrinted>2018-01-21T22:42:54Z</cp:lastPrinted>
  <dcterms:created xsi:type="dcterms:W3CDTF">2012-08-07T04:56:47Z</dcterms:created>
  <dcterms:modified xsi:type="dcterms:W3CDTF">2018-01-21T22:43:01Z</dcterms:modified>
</cp:coreProperties>
</file>